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4"/>
  </p:notesMasterIdLst>
  <p:handoutMasterIdLst>
    <p:handoutMasterId r:id="rId35"/>
  </p:handoutMasterIdLst>
  <p:sldIdLst>
    <p:sldId id="256" r:id="rId2"/>
    <p:sldId id="275" r:id="rId3"/>
    <p:sldId id="294" r:id="rId4"/>
    <p:sldId id="320" r:id="rId5"/>
    <p:sldId id="346" r:id="rId6"/>
    <p:sldId id="307" r:id="rId7"/>
    <p:sldId id="295" r:id="rId8"/>
    <p:sldId id="351" r:id="rId9"/>
    <p:sldId id="365" r:id="rId10"/>
    <p:sldId id="364" r:id="rId11"/>
    <p:sldId id="296" r:id="rId12"/>
    <p:sldId id="310" r:id="rId13"/>
    <p:sldId id="311" r:id="rId14"/>
    <p:sldId id="312" r:id="rId15"/>
    <p:sldId id="313" r:id="rId16"/>
    <p:sldId id="347" r:id="rId17"/>
    <p:sldId id="348" r:id="rId18"/>
    <p:sldId id="366" r:id="rId19"/>
    <p:sldId id="380" r:id="rId20"/>
    <p:sldId id="367" r:id="rId21"/>
    <p:sldId id="368" r:id="rId22"/>
    <p:sldId id="369" r:id="rId23"/>
    <p:sldId id="370" r:id="rId24"/>
    <p:sldId id="371" r:id="rId25"/>
    <p:sldId id="372" r:id="rId26"/>
    <p:sldId id="373" r:id="rId27"/>
    <p:sldId id="374" r:id="rId28"/>
    <p:sldId id="375" r:id="rId29"/>
    <p:sldId id="376" r:id="rId30"/>
    <p:sldId id="377" r:id="rId31"/>
    <p:sldId id="378" r:id="rId32"/>
    <p:sldId id="379" r:id="rId33"/>
  </p:sldIdLst>
  <p:sldSz cx="9144000" cy="6858000" type="screen4x3"/>
  <p:notesSz cx="6669088" cy="97536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020C"/>
    <a:srgbClr val="FFFFFF"/>
    <a:srgbClr val="99FF99"/>
    <a:srgbClr val="DDDDDD"/>
    <a:srgbClr val="22581C"/>
    <a:srgbClr val="D10729"/>
    <a:srgbClr val="CCFFCC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5" autoAdjust="0"/>
    <p:restoredTop sz="95229" autoAdjust="0"/>
  </p:normalViewPr>
  <p:slideViewPr>
    <p:cSldViewPr showGuides="1">
      <p:cViewPr varScale="1">
        <p:scale>
          <a:sx n="91" d="100"/>
          <a:sy n="91" d="100"/>
        </p:scale>
        <p:origin x="784" y="49"/>
      </p:cViewPr>
      <p:guideLst>
        <p:guide orient="horz" pos="2160"/>
        <p:guide pos="29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t" anchorCtr="0" compatLnSpc="1">
            <a:prstTxWarp prst="textNoShape">
              <a:avLst/>
            </a:prstTxWarp>
          </a:bodyPr>
          <a:lstStyle>
            <a:lvl1pPr defTabSz="938277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4 탐욕적인 접근방법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t" anchorCtr="0" compatLnSpc="1">
            <a:prstTxWarp prst="textNoShape">
              <a:avLst/>
            </a:prstTxWarp>
          </a:bodyPr>
          <a:lstStyle>
            <a:lvl1pPr algn="r" defTabSz="938277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A0C9AEEA-3766-4986-B87D-DDC5E4FE6A79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b" anchorCtr="0" compatLnSpc="1">
            <a:prstTxWarp prst="textNoShape">
              <a:avLst/>
            </a:prstTxWarp>
          </a:bodyPr>
          <a:lstStyle>
            <a:lvl1pPr defTabSz="938277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도경구역, 알고리즘, 사이텍미디어, 1999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b" anchorCtr="0" compatLnSpc="1">
            <a:prstTxWarp prst="textNoShape">
              <a:avLst/>
            </a:prstTxWarp>
          </a:bodyPr>
          <a:lstStyle>
            <a:lvl1pPr algn="r" defTabSz="938213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62FF458-F415-428E-9783-389454B766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86560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t" anchorCtr="0" compatLnSpc="1">
            <a:prstTxWarp prst="textNoShape">
              <a:avLst/>
            </a:prstTxWarp>
          </a:bodyPr>
          <a:lstStyle>
            <a:lvl1pPr defTabSz="938277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4 탐욕적인 접근방법</a:t>
            </a:r>
          </a:p>
        </p:txBody>
      </p:sp>
      <p:sp>
        <p:nvSpPr>
          <p:cNvPr id="5222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t" anchorCtr="0" compatLnSpc="1">
            <a:prstTxWarp prst="textNoShape">
              <a:avLst/>
            </a:prstTxWarp>
          </a:bodyPr>
          <a:lstStyle>
            <a:lvl1pPr algn="r" defTabSz="938277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181A65B0-349A-4C72-960C-7073794766E4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307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31838"/>
            <a:ext cx="4875212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32325"/>
            <a:ext cx="4891088" cy="438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223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b" anchorCtr="0" compatLnSpc="1">
            <a:prstTxWarp prst="textNoShape">
              <a:avLst/>
            </a:prstTxWarp>
          </a:bodyPr>
          <a:lstStyle>
            <a:lvl1pPr defTabSz="938277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도경구역, 알고리즘, 사이텍미디어, 1999</a:t>
            </a:r>
          </a:p>
        </p:txBody>
      </p:sp>
      <p:sp>
        <p:nvSpPr>
          <p:cNvPr id="5223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b" anchorCtr="0" compatLnSpc="1">
            <a:prstTxWarp prst="textNoShape">
              <a:avLst/>
            </a:prstTxWarp>
          </a:bodyPr>
          <a:lstStyle>
            <a:lvl1pPr algn="r" defTabSz="938213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57C0466-5069-4447-A563-DC8A13EE9F0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248262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>
                <a:latin typeface="Times New Roman" panose="02020603050405020304" pitchFamily="18" charset="0"/>
              </a:rPr>
              <a:t>알고리즘 강의 슬라이드 4 탐욕적인 접근방법</a:t>
            </a:r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09605BB-8523-425F-A66F-20A85F156AFF}" type="datetime1">
              <a:rPr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2020-09-14</a:t>
            </a:fld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6148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>
                <a:latin typeface="Times New Roman" panose="02020603050405020304" pitchFamily="18" charset="0"/>
              </a:rPr>
              <a:t>도경구역, 알고리즘, 사이텍미디어, 1999</a:t>
            </a:r>
          </a:p>
        </p:txBody>
      </p:sp>
      <p:sp>
        <p:nvSpPr>
          <p:cNvPr id="6149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6764215-D96C-4AEB-93C9-6F041ECED719}" type="slidenum">
              <a:rPr lang="en-US" altLang="ko-KR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61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2295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09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56071-135F-4DCE-BD69-6E9BFFC3B871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196A0E-B4D4-4A0A-B946-0AF5AFAB60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48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0C4D38-98C3-4823-9897-3F22B135D0CD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00CFD-4F48-4606-8B70-2FC58D1BB5E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2658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609600"/>
            <a:ext cx="2209800" cy="5486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2400" y="609600"/>
            <a:ext cx="6477000" cy="5486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195B2-21D1-4B41-B84F-80494607C5CA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26193C-864E-4DB5-B284-8F1E858AA14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904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AE6A1C-5877-4500-9E7A-46C3C9B020C6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D94D7-E59A-4D71-B487-3637694B972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2948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D4F1B-8264-4022-A028-74E2D1ED3F53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50004F-C150-428E-B114-BB05EECEE27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9689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2400" y="1981200"/>
            <a:ext cx="4343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343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C8994-D7DF-4AE5-9A50-BEDA82FF3C36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4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69C3FC-399C-4C39-8F29-C2F21C47A99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59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D7624E-1C0F-4637-BEF8-B09D43470ECC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4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43192-94B5-453D-A942-47A80A2D894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6930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801B11-7CED-40B2-9826-2A0F97DBDA4E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63B7D7-D4AD-4E08-8F15-6DD4520A5FF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75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934BD-C773-489F-B487-8B826BBA6DC6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4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20E9E4-0BC8-49F0-8AE3-28766921D0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746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278F7-B075-46CA-90B2-4D35269A4FB5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4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C2DB65-C51E-4B1D-812C-36BAFFBBF50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9796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2BC716-90CE-4320-9936-B84DACEF4BA4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4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04C85-9DFA-4F00-8C43-A38152F2F82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3776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B207F7B-4EC3-4716-9DF4-EE784317E3B0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4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/>
            </a:lvl1pPr>
          </a:lstStyle>
          <a:p>
            <a:pPr>
              <a:defRPr/>
            </a:pPr>
            <a:fld id="{27C7B5A1-63DE-499F-992A-F94E18E04C5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981200"/>
            <a:ext cx="883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48" r:id="rId1"/>
    <p:sldLayoutId id="2147484538" r:id="rId2"/>
    <p:sldLayoutId id="2147484539" r:id="rId3"/>
    <p:sldLayoutId id="2147484540" r:id="rId4"/>
    <p:sldLayoutId id="2147484541" r:id="rId5"/>
    <p:sldLayoutId id="2147484542" r:id="rId6"/>
    <p:sldLayoutId id="2147484543" r:id="rId7"/>
    <p:sldLayoutId id="2147484544" r:id="rId8"/>
    <p:sldLayoutId id="2147484545" r:id="rId9"/>
    <p:sldLayoutId id="2147484546" r:id="rId10"/>
    <p:sldLayoutId id="2147484547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Times New Roman" pitchFamily="18" charset="0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 2" panose="05020102010507070707" pitchFamily="18" charset="2"/>
        <a:buBlip>
          <a:blip r:embed="rId13"/>
        </a:buBlip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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image" Target="../media/image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4</a:t>
            </a:r>
            <a:r>
              <a:rPr lang="ko-KR" altLang="en-US" sz="3600"/>
              <a:t>장   탐욕적인 접근방법</a:t>
            </a:r>
            <a:br>
              <a:rPr lang="en-US" altLang="ko-KR" sz="3600"/>
            </a:br>
            <a:r>
              <a:rPr lang="en-US" altLang="ko-KR" sz="3600"/>
              <a:t>(Greedy Algorithm )</a:t>
            </a:r>
            <a:endParaRPr lang="ko-KR" altLang="en-US" sz="360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A2F99A-875A-4A2D-AA94-45980083A481}"/>
              </a:ext>
            </a:extLst>
          </p:cNvPr>
          <p:cNvSpPr/>
          <p:nvPr/>
        </p:nvSpPr>
        <p:spPr>
          <a:xfrm>
            <a:off x="5652120" y="295870"/>
            <a:ext cx="3125337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/>
              <a:t>실습 소요 시간 </a:t>
            </a:r>
            <a:r>
              <a:rPr lang="en-US" altLang="ko-KR" sz="2000" dirty="0"/>
              <a:t>100</a:t>
            </a:r>
            <a:r>
              <a:rPr lang="ko-KR" altLang="en-US" sz="2000" dirty="0"/>
              <a:t>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F039D8C-ADA4-414F-9EAF-E38310EFAF1D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ko-KR" altLang="en-US" sz="130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7545" y="1412776"/>
            <a:ext cx="4896544" cy="347787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r>
              <a:rPr lang="en-US" altLang="ko-KR" sz="10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=1000</a:t>
            </a:r>
          </a:p>
          <a:p>
            <a:pPr>
              <a:defRPr/>
            </a:pPr>
            <a:r>
              <a:rPr lang="en-US" altLang="ko-KR" sz="10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w=[[0,7,4,6,1],[inf,0,inf,inf,inf],</a:t>
            </a:r>
          </a:p>
          <a:p>
            <a:pPr>
              <a:defRPr/>
            </a:pPr>
            <a:r>
              <a:rPr lang="en-US" altLang="ko-KR" sz="10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[inf,2,0,5,inf], [inf,3,inf,0,inf], [inf,inf,inf,1,0]]</a:t>
            </a:r>
          </a:p>
          <a:p>
            <a:pPr>
              <a:defRPr/>
            </a:pPr>
            <a:r>
              <a:rPr lang="en-US" altLang="ko-KR" sz="10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n=5</a:t>
            </a:r>
          </a:p>
          <a:p>
            <a:pPr>
              <a:defRPr/>
            </a:pPr>
            <a:r>
              <a:rPr lang="en-US" altLang="ko-KR" sz="10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f=set()</a:t>
            </a:r>
          </a:p>
          <a:p>
            <a:pPr>
              <a:defRPr/>
            </a:pPr>
            <a:r>
              <a:rPr lang="en-US" altLang="ko-KR" sz="10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touch=n*[0]</a:t>
            </a:r>
          </a:p>
          <a:p>
            <a:pPr>
              <a:defRPr/>
            </a:pPr>
            <a:r>
              <a:rPr lang="en-US" altLang="ko-KR" sz="10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length=n*[0]</a:t>
            </a:r>
          </a:p>
          <a:p>
            <a:pPr>
              <a:defRPr/>
            </a:pPr>
            <a:endParaRPr lang="en-US" altLang="ko-KR" sz="10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0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ko-KR" sz="10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0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range(1,n):</a:t>
            </a:r>
          </a:p>
          <a:p>
            <a:pPr>
              <a:defRPr/>
            </a:pPr>
            <a:r>
              <a:rPr lang="en-US" altLang="ko-KR" sz="10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length[</a:t>
            </a:r>
            <a:r>
              <a:rPr lang="en-US" altLang="ko-KR" sz="10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0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]=w[0][</a:t>
            </a:r>
            <a:r>
              <a:rPr lang="en-US" altLang="ko-KR" sz="10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0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0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0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0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0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Dijkstra algorithm </a:t>
            </a:r>
            <a:r>
              <a:rPr lang="ko-KR" altLang="en-US" sz="10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0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0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0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0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0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0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0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print(f)</a:t>
            </a:r>
          </a:p>
          <a:p>
            <a:pPr>
              <a:defRPr/>
            </a:pPr>
            <a:endParaRPr lang="en-US" altLang="ko-KR" sz="10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3796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643" y="2035700"/>
            <a:ext cx="2347913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71600" y="580781"/>
            <a:ext cx="6470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buFont typeface="Wingdings" pitchFamily="2" charset="2"/>
              <a:buChar char="l"/>
            </a:pPr>
            <a:r>
              <a:rPr lang="en-US" altLang="ko-KR" sz="1800" dirty="0">
                <a:solidFill>
                  <a:srgbClr val="3E020C"/>
                </a:solidFill>
                <a:latin typeface="+mn-ea"/>
                <a:ea typeface="+mn-ea"/>
              </a:rPr>
              <a:t>length[]</a:t>
            </a:r>
            <a:r>
              <a:rPr lang="ko-KR" altLang="en-US" sz="1800" dirty="0">
                <a:solidFill>
                  <a:srgbClr val="3E020C"/>
                </a:solidFill>
                <a:latin typeface="+mn-ea"/>
                <a:ea typeface="+mn-ea"/>
              </a:rPr>
              <a:t>를 </a:t>
            </a:r>
            <a:r>
              <a:rPr lang="en-US" altLang="ko-KR" sz="1800" dirty="0">
                <a:solidFill>
                  <a:srgbClr val="3E020C"/>
                </a:solidFill>
                <a:latin typeface="+mn-ea"/>
                <a:ea typeface="+mn-ea"/>
              </a:rPr>
              <a:t>update </a:t>
            </a:r>
            <a:r>
              <a:rPr lang="ko-KR" altLang="en-US" sz="1800">
                <a:solidFill>
                  <a:srgbClr val="3E020C"/>
                </a:solidFill>
                <a:latin typeface="+mn-ea"/>
                <a:ea typeface="+mn-ea"/>
              </a:rPr>
              <a:t>하는 최대 횟수를 </a:t>
            </a:r>
            <a:r>
              <a:rPr lang="ko-KR" altLang="en-US" sz="1800" dirty="0">
                <a:solidFill>
                  <a:srgbClr val="3E020C"/>
                </a:solidFill>
                <a:latin typeface="+mn-ea"/>
                <a:ea typeface="+mn-ea"/>
              </a:rPr>
              <a:t>확인해 본다</a:t>
            </a:r>
            <a:r>
              <a:rPr lang="en-US" altLang="ko-KR" sz="1800" dirty="0">
                <a:solidFill>
                  <a:srgbClr val="3E020C"/>
                </a:solidFill>
                <a:latin typeface="+mn-ea"/>
                <a:ea typeface="+mn-ea"/>
              </a:rPr>
              <a:t>.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itchFamily="2" charset="2"/>
              <a:buChar char="l"/>
            </a:pPr>
            <a:r>
              <a:rPr lang="ko-KR" altLang="en-US" sz="1800">
                <a:solidFill>
                  <a:srgbClr val="3E020C"/>
                </a:solidFill>
                <a:latin typeface="+mn-ea"/>
                <a:ea typeface="+mn-ea"/>
              </a:rPr>
              <a:t>최대 횟수</a:t>
            </a:r>
            <a:r>
              <a:rPr lang="en-US" altLang="ko-KR" sz="1800" dirty="0">
                <a:solidFill>
                  <a:srgbClr val="3E020C"/>
                </a:solidFill>
                <a:latin typeface="+mn-ea"/>
                <a:ea typeface="+mn-ea"/>
              </a:rPr>
              <a:t>(</a:t>
            </a:r>
            <a:r>
              <a:rPr lang="en-US" altLang="ko-KR" sz="1800" dirty="0" err="1">
                <a:solidFill>
                  <a:srgbClr val="3E020C"/>
                </a:solidFill>
                <a:latin typeface="+mn-ea"/>
                <a:ea typeface="+mn-ea"/>
              </a:rPr>
              <a:t>NoC</a:t>
            </a:r>
            <a:r>
              <a:rPr lang="en-US" altLang="ko-KR" sz="1800" dirty="0">
                <a:solidFill>
                  <a:srgbClr val="3E020C"/>
                </a:solidFill>
                <a:latin typeface="+mn-ea"/>
                <a:ea typeface="+mn-ea"/>
              </a:rPr>
              <a:t>)</a:t>
            </a:r>
            <a:r>
              <a:rPr lang="ko-KR" altLang="en-US" sz="1800" dirty="0">
                <a:solidFill>
                  <a:srgbClr val="3E020C"/>
                </a:solidFill>
                <a:latin typeface="+mn-ea"/>
                <a:ea typeface="+mn-ea"/>
              </a:rPr>
              <a:t>는 </a:t>
            </a:r>
            <a:r>
              <a:rPr lang="en-US" altLang="ko-KR" sz="1800" dirty="0">
                <a:solidFill>
                  <a:srgbClr val="3E020C"/>
                </a:solidFill>
                <a:latin typeface="+mn-ea"/>
                <a:ea typeface="+mn-ea"/>
              </a:rPr>
              <a:t>"</a:t>
            </a:r>
            <a:r>
              <a:rPr lang="ko-KR" altLang="en-US" sz="1800" dirty="0">
                <a:solidFill>
                  <a:srgbClr val="3E020C"/>
                </a:solidFill>
                <a:latin typeface="+mn-ea"/>
                <a:ea typeface="+mn-ea"/>
              </a:rPr>
              <a:t>총 </a:t>
            </a:r>
            <a:r>
              <a:rPr lang="ko-KR" altLang="en-US" sz="1800" dirty="0" err="1">
                <a:solidFill>
                  <a:srgbClr val="3E020C"/>
                </a:solidFill>
                <a:latin typeface="+mn-ea"/>
                <a:ea typeface="+mn-ea"/>
              </a:rPr>
              <a:t>아크</a:t>
            </a:r>
            <a:r>
              <a:rPr lang="ko-KR" altLang="en-US" sz="1800" dirty="0">
                <a:solidFill>
                  <a:srgbClr val="3E020C"/>
                </a:solidFill>
                <a:latin typeface="+mn-ea"/>
                <a:ea typeface="+mn-ea"/>
              </a:rPr>
              <a:t> 수 </a:t>
            </a:r>
            <a:r>
              <a:rPr lang="en-US" altLang="ko-KR" sz="1800" dirty="0">
                <a:solidFill>
                  <a:srgbClr val="3E020C"/>
                </a:solidFill>
                <a:latin typeface="+mn-ea"/>
                <a:ea typeface="+mn-ea"/>
              </a:rPr>
              <a:t>- </a:t>
            </a:r>
            <a:r>
              <a:rPr lang="ko-KR" altLang="en-US" sz="1800" dirty="0">
                <a:solidFill>
                  <a:srgbClr val="3E020C"/>
                </a:solidFill>
                <a:latin typeface="+mn-ea"/>
                <a:ea typeface="+mn-ea"/>
              </a:rPr>
              <a:t>출발점에 연결된 </a:t>
            </a:r>
            <a:r>
              <a:rPr lang="ko-KR" altLang="en-US" sz="1800" dirty="0" err="1">
                <a:solidFill>
                  <a:srgbClr val="3E020C"/>
                </a:solidFill>
                <a:latin typeface="+mn-ea"/>
                <a:ea typeface="+mn-ea"/>
              </a:rPr>
              <a:t>아크</a:t>
            </a:r>
            <a:r>
              <a:rPr lang="ko-KR" altLang="en-US" sz="1800" dirty="0">
                <a:solidFill>
                  <a:srgbClr val="3E020C"/>
                </a:solidFill>
                <a:latin typeface="+mn-ea"/>
                <a:ea typeface="+mn-ea"/>
              </a:rPr>
              <a:t> 수</a:t>
            </a:r>
            <a:r>
              <a:rPr lang="en-US" altLang="ko-KR" sz="1800" dirty="0">
                <a:solidFill>
                  <a:srgbClr val="3E020C"/>
                </a:solidFill>
                <a:latin typeface="+mn-ea"/>
                <a:ea typeface="+mn-ea"/>
              </a:rPr>
              <a:t>" </a:t>
            </a:r>
            <a:endParaRPr lang="ko-KR" altLang="en-US" sz="1800" dirty="0">
              <a:solidFill>
                <a:srgbClr val="3E020C"/>
              </a:solidFill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-4993"/>
            <a:ext cx="1893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[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실습프로그램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]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32040" y="5078289"/>
            <a:ext cx="2921625" cy="127727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0 4</a:t>
            </a:r>
          </a:p>
          <a:p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4 3</a:t>
            </a:r>
          </a:p>
          <a:p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0 2</a:t>
            </a:r>
          </a:p>
          <a:p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3 1</a:t>
            </a:r>
          </a:p>
          <a:p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{(3, 1), (0, 2), (4, 3), (0, 4)}</a:t>
            </a:r>
          </a:p>
          <a:p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endParaRPr lang="ko-KR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740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3438"/>
          </a:xfrm>
        </p:spPr>
        <p:txBody>
          <a:bodyPr/>
          <a:lstStyle/>
          <a:p>
            <a:pPr eaLnBrk="1" hangingPunct="1"/>
            <a:r>
              <a:rPr lang="en-US" altLang="ko-KR"/>
              <a:t>Huffman Code</a:t>
            </a:r>
            <a:endParaRPr lang="ko-KR" altLang="en-US"/>
          </a:p>
        </p:txBody>
      </p:sp>
      <p:sp>
        <p:nvSpPr>
          <p:cNvPr id="35843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172688-997C-47F4-89C0-B144957E40FF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47110" name="TextBox 6"/>
          <p:cNvSpPr txBox="1">
            <a:spLocks noChangeArrowheads="1"/>
          </p:cNvSpPr>
          <p:nvPr/>
        </p:nvSpPr>
        <p:spPr bwMode="auto">
          <a:xfrm>
            <a:off x="1714500" y="1285875"/>
            <a:ext cx="4371975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73050" indent="-27305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Times New Roman" pitchFamily="18" charset="0"/>
              <a:buAutoNum type="arabicPeriod"/>
              <a:defRPr/>
            </a:pP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Fixed-length binary code</a:t>
            </a:r>
          </a:p>
          <a:p>
            <a:pPr marL="273050" indent="-27305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Times New Roman" pitchFamily="18" charset="0"/>
              <a:buAutoNum type="arabicPeriod"/>
              <a:defRPr/>
            </a:pP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Variable-length binary code</a:t>
            </a:r>
          </a:p>
          <a:p>
            <a:pPr marL="273050" indent="-27305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Times New Roman" pitchFamily="18" charset="0"/>
              <a:buAutoNum type="arabicPeriod"/>
              <a:defRPr/>
            </a:pP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Optimal binary code</a:t>
            </a:r>
          </a:p>
          <a:p>
            <a:pPr marL="273050" indent="-27305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Times New Roman" pitchFamily="18" charset="0"/>
              <a:buAutoNum type="arabicPeriod"/>
              <a:defRPr/>
            </a:pPr>
            <a:r>
              <a:rPr lang="ko-KR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전치코드</a:t>
            </a: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: prefix</a:t>
            </a:r>
            <a:r>
              <a:rPr lang="ko-KR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code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2000" dirty="0"/>
              <a:t>   </a:t>
            </a:r>
            <a:endParaRPr lang="en-US" altLang="ko-KR" sz="2000" dirty="0"/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2000" dirty="0" err="1"/>
              <a:t>허프만코드는</a:t>
            </a:r>
            <a:r>
              <a:rPr lang="ko-KR" altLang="en-US" sz="2000" dirty="0"/>
              <a:t> 최적 이진 코드를 만듦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3573463"/>
            <a:ext cx="6215063" cy="30781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Fixed-length binary code</a:t>
            </a:r>
          </a:p>
          <a:p>
            <a:pPr lvl="1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코드의 길이가 고정</a:t>
            </a:r>
            <a:endParaRPr lang="en-US" altLang="ko-KR" sz="2000" dirty="0">
              <a:solidFill>
                <a:srgbClr val="3E020C"/>
              </a:solidFill>
              <a:latin typeface="Times New Roman" pitchFamily="18" charset="0"/>
            </a:endParaRPr>
          </a:p>
          <a:p>
            <a:pPr lvl="1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    (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예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)   a:00,   b:01,    c:11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등</a:t>
            </a:r>
            <a:endParaRPr lang="en-US" altLang="ko-KR" sz="2000" dirty="0">
              <a:solidFill>
                <a:srgbClr val="3E020C"/>
              </a:solidFill>
              <a:latin typeface="Times New Roman" pitchFamily="18" charset="0"/>
            </a:endParaRPr>
          </a:p>
          <a:p>
            <a:pPr lvl="1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endParaRPr lang="en-US" altLang="ko-KR" sz="2000" dirty="0">
              <a:solidFill>
                <a:srgbClr val="3E020C"/>
              </a:solidFill>
              <a:latin typeface="Times New Roman" pitchFamily="18" charset="0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</a:t>
            </a:r>
            <a:r>
              <a:rPr lang="en-US" altLang="ko-KR" sz="2000" dirty="0">
                <a:latin typeface="+mn-lt"/>
              </a:rPr>
              <a:t>Variable-length binary code</a:t>
            </a:r>
          </a:p>
          <a:p>
            <a:pPr lvl="1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ko-KR" sz="2000" dirty="0">
                <a:latin typeface="+mn-lt"/>
              </a:rPr>
              <a:t> </a:t>
            </a:r>
            <a:r>
              <a:rPr lang="ko-KR" altLang="en-US" sz="2000" dirty="0">
                <a:latin typeface="+mn-lt"/>
              </a:rPr>
              <a:t>코드의 길이가 변함</a:t>
            </a:r>
            <a:endParaRPr lang="en-US" altLang="ko-KR" sz="2000" dirty="0">
              <a:latin typeface="+mn-lt"/>
            </a:endParaRPr>
          </a:p>
          <a:p>
            <a:pPr lvl="1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+mn-lt"/>
              </a:rPr>
              <a:t>    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(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예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)   a:10,   b:0,    c:11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등</a:t>
            </a:r>
            <a:endParaRPr lang="en-US" altLang="ko-KR" sz="2000" dirty="0">
              <a:solidFill>
                <a:srgbClr val="3E020C"/>
              </a:solidFill>
              <a:latin typeface="Times New Roman" pitchFamily="18" charset="0"/>
            </a:endParaRPr>
          </a:p>
          <a:p>
            <a:pPr lvl="1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    - a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를 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00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으로 표기하면 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b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와 구분할 수 없음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.</a:t>
            </a:r>
            <a:endParaRPr lang="en-US" altLang="ko-KR" sz="2000" dirty="0">
              <a:latin typeface="+mn-lt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8625" y="785813"/>
            <a:ext cx="8358188" cy="30162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Optimal binary code</a:t>
            </a:r>
          </a:p>
          <a:p>
            <a:pPr lvl="1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주어진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파일에 있는 문자들을 이진코드로 표현하는데 필요한 비트의 개수가 최소가 되는 코드</a:t>
            </a:r>
            <a:endParaRPr lang="en-US" altLang="ko-KR" sz="2000" dirty="0">
              <a:solidFill>
                <a:srgbClr val="3E020C"/>
              </a:solidFill>
              <a:latin typeface="Times New Roman" pitchFamily="18" charset="0"/>
            </a:endParaRPr>
          </a:p>
          <a:p>
            <a:pPr lvl="1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endParaRPr lang="en-US" altLang="ko-KR" sz="2000" dirty="0">
              <a:solidFill>
                <a:srgbClr val="3E020C"/>
              </a:solidFill>
              <a:latin typeface="Times New Roman" pitchFamily="18" charset="0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Prefix</a:t>
            </a:r>
            <a:r>
              <a:rPr lang="en-US" altLang="ko-KR" sz="2000" dirty="0">
                <a:latin typeface="+mn-lt"/>
              </a:rPr>
              <a:t> code</a:t>
            </a:r>
          </a:p>
          <a:p>
            <a:pPr lvl="1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ko-KR" altLang="en-US" sz="2000" dirty="0">
                <a:latin typeface="+mn-lt"/>
              </a:rPr>
              <a:t>한 문자의 코드워드가 다른 문자의 코드워드의 앞부분이 될 수 없다</a:t>
            </a:r>
            <a:r>
              <a:rPr lang="en-US" altLang="ko-KR" sz="2000" dirty="0">
                <a:latin typeface="+mn-lt"/>
              </a:rPr>
              <a:t>.</a:t>
            </a:r>
          </a:p>
          <a:p>
            <a:pPr lvl="1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+mn-lt"/>
              </a:rPr>
              <a:t>    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(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예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)   a:10,   b:0,    c:11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등</a:t>
            </a:r>
            <a:endParaRPr lang="en-US" altLang="ko-KR" sz="2000" dirty="0">
              <a:solidFill>
                <a:srgbClr val="3E020C"/>
              </a:solidFill>
              <a:latin typeface="Times New Roman" pitchFamily="18" charset="0"/>
            </a:endParaRPr>
          </a:p>
          <a:p>
            <a:pPr lvl="1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앞으로 읽을 </a:t>
            </a:r>
            <a:r>
              <a:rPr lang="ko-KR" altLang="en-US" sz="2000" dirty="0" err="1">
                <a:solidFill>
                  <a:srgbClr val="3E020C"/>
                </a:solidFill>
                <a:latin typeface="Times New Roman" pitchFamily="18" charset="0"/>
              </a:rPr>
              <a:t>비트를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 확인하지 않아도 코드를 해석할 수 있음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.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pic>
        <p:nvPicPr>
          <p:cNvPr id="36867" name="그림 8" descr="04-0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3" y="4143375"/>
            <a:ext cx="22860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FB3694F-FCAD-4B78-ACB6-12E0A4FE7265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87450" y="6021388"/>
            <a:ext cx="29845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000">
                <a:solidFill>
                  <a:srgbClr val="3E020C"/>
                </a:solidFill>
                <a:latin typeface="Times New Roman" pitchFamily="18" charset="0"/>
              </a:rPr>
              <a:t> abc</a:t>
            </a:r>
            <a:r>
              <a:rPr lang="ko-KR" altLang="en-US" sz="2000">
                <a:solidFill>
                  <a:srgbClr val="3E020C"/>
                </a:solidFill>
                <a:latin typeface="Times New Roman" pitchFamily="18" charset="0"/>
              </a:rPr>
              <a:t>의 </a:t>
            </a:r>
            <a:r>
              <a:rPr lang="en-US" altLang="ko-KR" sz="2000">
                <a:solidFill>
                  <a:srgbClr val="3E020C"/>
                </a:solidFill>
                <a:latin typeface="Times New Roman" pitchFamily="18" charset="0"/>
              </a:rPr>
              <a:t>prefix: a, ab, abc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3929063" y="357188"/>
          <a:ext cx="3000376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0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0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코드</a:t>
                      </a: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비트수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71500" y="357188"/>
            <a:ext cx="23590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(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예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)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파일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A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= </a:t>
            </a:r>
            <a:r>
              <a:rPr lang="en-US" altLang="ko-KR" sz="2000" dirty="0" err="1">
                <a:solidFill>
                  <a:srgbClr val="3E020C"/>
                </a:solidFill>
                <a:latin typeface="Times New Roman" pitchFamily="18" charset="0"/>
              </a:rPr>
              <a:t>bbbaac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28750" y="2500313"/>
            <a:ext cx="7429500" cy="1724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c1: 010101000010        2</a:t>
            </a:r>
            <a:r>
              <a:rPr lang="en-US" altLang="ko-KR" sz="2000" dirty="0">
                <a:latin typeface="+mn-lt"/>
                <a:sym typeface="Symbol" pitchFamily="18" charset="2"/>
              </a:rPr>
              <a:t></a:t>
            </a: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6 </a:t>
            </a:r>
            <a:r>
              <a:rPr lang="en-US" altLang="ko-KR" sz="2000">
                <a:solidFill>
                  <a:srgbClr val="3E020C"/>
                </a:solidFill>
                <a:latin typeface="+mn-lt"/>
              </a:rPr>
              <a:t>= 12             </a:t>
            </a:r>
            <a:r>
              <a:rPr lang="en-US" altLang="ko-KR" sz="2000">
                <a:sym typeface="Symbol" pitchFamily="18" charset="2"/>
              </a:rPr>
              <a:t>(prefix </a:t>
            </a:r>
            <a:r>
              <a:rPr lang="ko-KR" altLang="en-US" sz="2000">
                <a:sym typeface="Symbol" pitchFamily="18" charset="2"/>
              </a:rPr>
              <a:t>코드</a:t>
            </a:r>
            <a:r>
              <a:rPr lang="en-US" altLang="ko-KR" sz="2000">
                <a:sym typeface="Symbol" pitchFamily="18" charset="2"/>
              </a:rPr>
              <a:t>)</a:t>
            </a:r>
            <a:endParaRPr lang="en-US" altLang="ko-KR" sz="2000" dirty="0">
              <a:solidFill>
                <a:srgbClr val="3E020C"/>
              </a:solidFill>
              <a:latin typeface="+mn-lt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c2: 01010100001          2</a:t>
            </a:r>
            <a:r>
              <a:rPr lang="en-US" altLang="ko-KR" sz="2000" dirty="0">
                <a:latin typeface="+mn-lt"/>
                <a:sym typeface="Symbol" pitchFamily="18" charset="2"/>
              </a:rPr>
              <a:t>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sym typeface="Symbol" pitchFamily="18" charset="2"/>
              </a:rPr>
              <a:t>3 + 2</a:t>
            </a:r>
            <a:r>
              <a:rPr lang="en-US" altLang="ko-KR" sz="2000" dirty="0">
                <a:latin typeface="+mn-lt"/>
                <a:sym typeface="Symbol" pitchFamily="18" charset="2"/>
              </a:rPr>
              <a:t>2+1=11(prefix </a:t>
            </a:r>
            <a:r>
              <a:rPr lang="ko-KR" altLang="en-US" sz="2000" dirty="0">
                <a:latin typeface="+mn-lt"/>
                <a:sym typeface="Symbol" pitchFamily="18" charset="2"/>
              </a:rPr>
              <a:t>코드</a:t>
            </a:r>
            <a:r>
              <a:rPr lang="en-US" altLang="ko-KR" sz="2000" dirty="0">
                <a:latin typeface="+mn-lt"/>
                <a:sym typeface="Symbol" pitchFamily="18" charset="2"/>
              </a:rPr>
              <a:t>)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+mn-lt"/>
                <a:sym typeface="Symbol" pitchFamily="18" charset="2"/>
              </a:rPr>
              <a:t>c3: 000101011              13+22+2=9    (prefix</a:t>
            </a:r>
            <a:r>
              <a:rPr lang="en-US" altLang="ko-KR" sz="2000" dirty="0">
                <a:sym typeface="Symbol" pitchFamily="18" charset="2"/>
              </a:rPr>
              <a:t> </a:t>
            </a:r>
            <a:r>
              <a:rPr lang="ko-KR" altLang="en-US" sz="2000" dirty="0">
                <a:sym typeface="Symbol" pitchFamily="18" charset="2"/>
              </a:rPr>
              <a:t>코드</a:t>
            </a:r>
            <a:r>
              <a:rPr lang="en-US" altLang="ko-KR" sz="2000" dirty="0">
                <a:sym typeface="Symbol" pitchFamily="18" charset="2"/>
              </a:rPr>
              <a:t>:Huffman </a:t>
            </a:r>
            <a:r>
              <a:rPr lang="ko-KR" altLang="en-US" sz="2000" dirty="0">
                <a:sym typeface="Symbol" pitchFamily="18" charset="2"/>
              </a:rPr>
              <a:t>코드</a:t>
            </a:r>
            <a:r>
              <a:rPr lang="en-US" altLang="ko-KR" sz="2000" dirty="0">
                <a:sym typeface="Symbol" pitchFamily="18" charset="2"/>
              </a:rPr>
              <a:t>)</a:t>
            </a:r>
            <a:endParaRPr lang="en-US" altLang="ko-KR" sz="2000" dirty="0">
              <a:latin typeface="+mn-lt"/>
              <a:sym typeface="Symbol" pitchFamily="18" charset="2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endParaRPr lang="en-US" altLang="ko-KR" sz="2000" dirty="0">
              <a:latin typeface="+mn-lt"/>
              <a:sym typeface="Symbol" pitchFamily="18" charset="2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+mn-lt"/>
                <a:sym typeface="Symbol" pitchFamily="18" charset="2"/>
              </a:rPr>
              <a:t>* c3</a:t>
            </a:r>
            <a:r>
              <a:rPr lang="ko-KR" altLang="en-US" sz="2000" dirty="0">
                <a:latin typeface="+mn-lt"/>
                <a:sym typeface="Symbol" pitchFamily="18" charset="2"/>
              </a:rPr>
              <a:t>가 파일</a:t>
            </a:r>
            <a:r>
              <a:rPr lang="en-US" altLang="ko-KR" sz="2000" dirty="0">
                <a:latin typeface="+mn-lt"/>
                <a:sym typeface="Symbol" pitchFamily="18" charset="2"/>
              </a:rPr>
              <a:t>A</a:t>
            </a:r>
            <a:r>
              <a:rPr lang="ko-KR" altLang="en-US" sz="2000" dirty="0">
                <a:latin typeface="+mn-lt"/>
                <a:sym typeface="Symbol" pitchFamily="18" charset="2"/>
              </a:rPr>
              <a:t>에 대해서는 최적코드</a:t>
            </a:r>
            <a:endParaRPr lang="ko-KR" altLang="en-US" sz="2000" dirty="0">
              <a:latin typeface="+mn-lt"/>
            </a:endParaRPr>
          </a:p>
        </p:txBody>
      </p:sp>
      <p:graphicFrame>
        <p:nvGraphicFramePr>
          <p:cNvPr id="3792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8940047"/>
              </p:ext>
            </p:extLst>
          </p:nvPr>
        </p:nvGraphicFramePr>
        <p:xfrm>
          <a:off x="1165225" y="4500563"/>
          <a:ext cx="545465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2" name="수식" r:id="rId3" imgW="2997000" imgH="431640" progId="Equation.3">
                  <p:embed/>
                </p:oleObj>
              </mc:Choice>
              <mc:Fallback>
                <p:oleObj name="수식" r:id="rId3" imgW="2997000" imgH="431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225" y="4500563"/>
                        <a:ext cx="5454650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25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4B3A864-B7F4-4058-8F5B-255E81E6C751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그림 5" descr="04-1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714375"/>
            <a:ext cx="5130800" cy="250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786063" y="3643313"/>
            <a:ext cx="4037012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prefix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코드의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예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(b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는 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Huffman code)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63" y="4286250"/>
            <a:ext cx="8072437" cy="1384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Huffman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코드 구축 방법</a:t>
            </a:r>
            <a:endParaRPr lang="en-US" altLang="ko-KR" sz="2000" dirty="0">
              <a:solidFill>
                <a:srgbClr val="3E020C"/>
              </a:solidFill>
              <a:latin typeface="Times New Roman" pitchFamily="18" charset="0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   (1)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빈도수를 데이터로 갖는 </a:t>
            </a: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n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개의 </a:t>
            </a:r>
            <a:r>
              <a:rPr lang="ko-KR" altLang="en-US" sz="2000" dirty="0" err="1">
                <a:solidFill>
                  <a:srgbClr val="3E020C"/>
                </a:solidFill>
                <a:latin typeface="Times New Roman" pitchFamily="18" charset="0"/>
              </a:rPr>
              <a:t>노드를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 생성</a:t>
            </a:r>
            <a:endParaRPr lang="en-US" altLang="ko-KR" sz="2000" dirty="0">
              <a:solidFill>
                <a:srgbClr val="3E020C"/>
              </a:solidFill>
              <a:latin typeface="Times New Roman" pitchFamily="18" charset="0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   (2)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빈도수의 합이 최소가 되는 </a:t>
            </a:r>
            <a:r>
              <a:rPr lang="ko-KR" altLang="en-US" sz="2000" dirty="0" err="1">
                <a:solidFill>
                  <a:srgbClr val="3E020C"/>
                </a:solidFill>
                <a:latin typeface="Times New Roman" pitchFamily="18" charset="0"/>
              </a:rPr>
              <a:t>노드를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merge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시켜 </a:t>
            </a:r>
            <a:r>
              <a:rPr lang="ko-KR" altLang="en-US" sz="2000" dirty="0" err="1">
                <a:solidFill>
                  <a:srgbClr val="3E020C"/>
                </a:solidFill>
                <a:latin typeface="Times New Roman" pitchFamily="18" charset="0"/>
              </a:rPr>
              <a:t>이진트리로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 구축</a:t>
            </a:r>
            <a:endParaRPr lang="en-US" altLang="ko-KR" sz="2000" dirty="0">
              <a:solidFill>
                <a:srgbClr val="3E020C"/>
              </a:solidFill>
              <a:latin typeface="Times New Roman" pitchFamily="18" charset="0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   (3)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모든 </a:t>
            </a:r>
            <a:r>
              <a:rPr lang="ko-KR" altLang="en-US" sz="2000" dirty="0" err="1">
                <a:solidFill>
                  <a:srgbClr val="3E020C"/>
                </a:solidFill>
                <a:latin typeface="Times New Roman" pitchFamily="18" charset="0"/>
              </a:rPr>
              <a:t>노드가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 하나의 </a:t>
            </a:r>
            <a:r>
              <a:rPr lang="ko-KR" altLang="en-US" sz="2000" dirty="0" err="1">
                <a:solidFill>
                  <a:srgbClr val="3E020C"/>
                </a:solidFill>
                <a:latin typeface="Times New Roman" pitchFamily="18" charset="0"/>
              </a:rPr>
              <a:t>이진트리가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 될 때까지 단계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(2)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를 반복 </a:t>
            </a:r>
          </a:p>
        </p:txBody>
      </p:sp>
      <p:sp>
        <p:nvSpPr>
          <p:cNvPr id="38917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2A3B073-71FE-4D0F-A902-21A1F35172EB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그림 4" descr="04-1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476250"/>
            <a:ext cx="5630862" cy="567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343275" y="6335713"/>
            <a:ext cx="2836863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Huffman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코드 구축 단계</a:t>
            </a:r>
          </a:p>
        </p:txBody>
      </p:sp>
      <p:sp>
        <p:nvSpPr>
          <p:cNvPr id="39940" name="모서리가 둥근 사각형 설명선 6"/>
          <p:cNvSpPr>
            <a:spLocks noChangeArrowheads="1"/>
          </p:cNvSpPr>
          <p:nvPr/>
        </p:nvSpPr>
        <p:spPr bwMode="auto">
          <a:xfrm>
            <a:off x="900113" y="981075"/>
            <a:ext cx="714375" cy="285750"/>
          </a:xfrm>
          <a:prstGeom prst="wedgeRoundRectCallout">
            <a:avLst>
              <a:gd name="adj1" fmla="val 66315"/>
              <a:gd name="adj2" fmla="val -158773"/>
              <a:gd name="adj3" fmla="val 16667"/>
            </a:avLst>
          </a:prstGeom>
          <a:solidFill>
            <a:schemeClr val="accent1"/>
          </a:solidFill>
          <a:ln w="9525" algn="ctr">
            <a:solidFill>
              <a:srgbClr val="3E020C"/>
            </a:solidFill>
            <a:round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200">
                <a:latin typeface="굴림" panose="020B0600000101010101" pitchFamily="50" charset="-127"/>
              </a:rPr>
              <a:t>빈도수</a:t>
            </a:r>
          </a:p>
        </p:txBody>
      </p:sp>
      <p:sp>
        <p:nvSpPr>
          <p:cNvPr id="39941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99B5EF9-C85D-40E7-AE84-5D878CE2FD0E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D4710F-5FCA-4706-B9C4-EA93AFAB1C36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36838" y="1700213"/>
            <a:ext cx="2190750" cy="1939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 err="1">
                <a:solidFill>
                  <a:srgbClr val="3E020C"/>
                </a:solidFill>
                <a:latin typeface="Times New Roman" pitchFamily="18" charset="0"/>
              </a:rPr>
              <a:t>struct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</a:t>
            </a:r>
            <a:r>
              <a:rPr lang="en-US" altLang="ko-KR" sz="2000" dirty="0" err="1">
                <a:solidFill>
                  <a:srgbClr val="3E020C"/>
                </a:solidFill>
                <a:latin typeface="Times New Roman" pitchFamily="18" charset="0"/>
              </a:rPr>
              <a:t>nodetype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{</a:t>
            </a:r>
          </a:p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    char symbol;</a:t>
            </a:r>
          </a:p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    </a:t>
            </a:r>
            <a:r>
              <a:rPr lang="en-US" altLang="ko-KR" sz="2000" dirty="0" err="1">
                <a:solidFill>
                  <a:srgbClr val="3E020C"/>
                </a:solidFill>
                <a:latin typeface="Times New Roman" pitchFamily="18" charset="0"/>
              </a:rPr>
              <a:t>int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frequency;</a:t>
            </a:r>
          </a:p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    </a:t>
            </a:r>
            <a:r>
              <a:rPr lang="en-US" altLang="ko-KR" sz="2000" dirty="0" err="1">
                <a:solidFill>
                  <a:srgbClr val="3E020C"/>
                </a:solidFill>
                <a:latin typeface="Times New Roman" pitchFamily="18" charset="0"/>
              </a:rPr>
              <a:t>nodetype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* left;</a:t>
            </a:r>
          </a:p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    </a:t>
            </a:r>
            <a:r>
              <a:rPr lang="en-US" altLang="ko-KR" sz="2000" dirty="0" err="1">
                <a:solidFill>
                  <a:srgbClr val="3E020C"/>
                </a:solidFill>
                <a:latin typeface="Times New Roman" pitchFamily="18" charset="0"/>
              </a:rPr>
              <a:t>nodetype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* right;</a:t>
            </a:r>
          </a:p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};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450" y="404813"/>
            <a:ext cx="36401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buFont typeface="Wingdings" pitchFamily="2" charset="2"/>
              <a:buChar char="l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Huffman code 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생성 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28788" y="1062038"/>
            <a:ext cx="4697412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-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우선순위 큐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(Priority Queue)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 사용 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- Heap</a:t>
            </a:r>
          </a:p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-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자료 구조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4950" y="3778250"/>
            <a:ext cx="9525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buFont typeface="Wingdings" pitchFamily="2" charset="2"/>
              <a:buChar char="l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초기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9625" y="4278313"/>
            <a:ext cx="8147050" cy="2400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우선순위 큐 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PQ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에서 </a:t>
            </a:r>
            <a:r>
              <a:rPr lang="en-US" altLang="ko-KR" sz="2000" dirty="0" err="1">
                <a:solidFill>
                  <a:srgbClr val="3E020C"/>
                </a:solidFill>
                <a:latin typeface="Times New Roman" pitchFamily="18" charset="0"/>
              </a:rPr>
              <a:t>nodetype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레코드를 가리키는 포인터 </a:t>
            </a: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n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개를 생성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PQ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의 각 포인터 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p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에 대해</a:t>
            </a:r>
            <a:endParaRPr lang="en-US" altLang="ko-KR" sz="2000" dirty="0">
              <a:solidFill>
                <a:srgbClr val="3E020C"/>
              </a:solidFill>
              <a:latin typeface="Times New Roman" pitchFamily="18" charset="0"/>
            </a:endParaRPr>
          </a:p>
          <a:p>
            <a:pPr indent="447675">
              <a:lnSpc>
                <a:spcPct val="1500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 err="1">
                <a:solidFill>
                  <a:srgbClr val="3E020C"/>
                </a:solidFill>
                <a:latin typeface="+mn-lt"/>
              </a:rPr>
              <a:t>p</a:t>
            </a:r>
            <a:r>
              <a:rPr lang="en-US" altLang="ko-KR" sz="2000" dirty="0" err="1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→symbol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 = </a:t>
            </a:r>
            <a:r>
              <a:rPr lang="ko-KR" altLang="en-US" sz="2000" dirty="0">
                <a:solidFill>
                  <a:srgbClr val="3E020C"/>
                </a:solidFill>
                <a:latin typeface="+mn-lt"/>
                <a:ea typeface="+mj-ea"/>
              </a:rPr>
              <a:t>문자</a:t>
            </a:r>
            <a:endParaRPr lang="en-US" altLang="ko-KR" sz="2000" dirty="0">
              <a:solidFill>
                <a:srgbClr val="3E020C"/>
              </a:solidFill>
              <a:latin typeface="+mn-lt"/>
              <a:ea typeface="+mj-ea"/>
            </a:endParaRPr>
          </a:p>
          <a:p>
            <a:pPr indent="447675">
              <a:lnSpc>
                <a:spcPct val="1500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 err="1">
                <a:solidFill>
                  <a:srgbClr val="3E020C"/>
                </a:solidFill>
                <a:latin typeface="+mn-lt"/>
              </a:rPr>
              <a:t>p</a:t>
            </a:r>
            <a:r>
              <a:rPr lang="en-US" altLang="ko-KR" sz="2000" dirty="0" err="1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→frequency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 = </a:t>
            </a:r>
            <a:r>
              <a:rPr lang="ko-KR" altLang="en-US" sz="2000" dirty="0">
                <a:solidFill>
                  <a:srgbClr val="3E020C"/>
                </a:solidFill>
                <a:latin typeface="+mn-lt"/>
              </a:rPr>
              <a:t>문자의 빈도수</a:t>
            </a:r>
            <a:endParaRPr lang="en-US" altLang="ko-KR" sz="2000" dirty="0">
              <a:solidFill>
                <a:srgbClr val="3E020C"/>
              </a:solidFill>
              <a:latin typeface="+mn-lt"/>
            </a:endParaRPr>
          </a:p>
          <a:p>
            <a:pPr indent="447675">
              <a:lnSpc>
                <a:spcPct val="1500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 err="1">
                <a:solidFill>
                  <a:srgbClr val="3E020C"/>
                </a:solidFill>
                <a:latin typeface="+mn-lt"/>
              </a:rPr>
              <a:t>p</a:t>
            </a:r>
            <a:r>
              <a:rPr lang="en-US" altLang="ko-KR" sz="2000" dirty="0" err="1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→left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 = </a:t>
            </a:r>
            <a:r>
              <a:rPr lang="en-US" altLang="ko-KR" sz="2000" dirty="0" err="1">
                <a:solidFill>
                  <a:srgbClr val="3E020C"/>
                </a:solidFill>
                <a:latin typeface="+mn-lt"/>
              </a:rPr>
              <a:t>p</a:t>
            </a:r>
            <a:r>
              <a:rPr lang="en-US" altLang="ko-KR" sz="2000" dirty="0" err="1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→right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 = NULL</a:t>
            </a:r>
            <a:endParaRPr lang="ko-KR" altLang="en-US" sz="2000" dirty="0">
              <a:solidFill>
                <a:srgbClr val="3E020C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9900CF0-10FF-4774-B3E2-5058012612EE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0113" y="549275"/>
            <a:ext cx="4627562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buFont typeface="Wingdings" pitchFamily="2" charset="2"/>
              <a:buChar char="l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</a:t>
            </a:r>
            <a:r>
              <a:rPr lang="ko-KR" altLang="en-US" sz="2000">
                <a:solidFill>
                  <a:srgbClr val="3E020C"/>
                </a:solidFill>
                <a:latin typeface="Times New Roman" pitchFamily="18" charset="0"/>
              </a:rPr>
              <a:t>빈도수가 작을수록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우선순위가 높다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1187450" y="1700213"/>
            <a:ext cx="7272338" cy="34575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eaLnBrk="1" hangingPunct="1">
              <a:defRPr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=1;i &lt;= n-1;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eaLnBrk="1" hangingPunct="1">
              <a:defRPr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remove(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PQ,p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defRPr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remove(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PQ,q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defRPr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r = new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r-&gt;left = p;</a:t>
            </a:r>
          </a:p>
          <a:p>
            <a:pPr eaLnBrk="1" hangingPunct="1">
              <a:defRPr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r-&gt;right = q;</a:t>
            </a:r>
          </a:p>
          <a:p>
            <a:pPr eaLnBrk="1" hangingPunct="1">
              <a:defRPr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r-&gt;frequency = p-&gt;frequency + q-&gt;frequency;</a:t>
            </a:r>
          </a:p>
          <a:p>
            <a:pPr eaLnBrk="1" hangingPunct="1">
              <a:defRPr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insert(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PQ,r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defRPr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defRPr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remove(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PQ,r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defRPr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 r;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1063" y="5540375"/>
            <a:ext cx="7551737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remove(PQ, r) : </a:t>
            </a:r>
            <a:r>
              <a:rPr lang="ko-KR" altLang="en-US" sz="2000" dirty="0" err="1">
                <a:solidFill>
                  <a:srgbClr val="3E020C"/>
                </a:solidFill>
                <a:latin typeface="Times New Roman" pitchFamily="18" charset="0"/>
              </a:rPr>
              <a:t>우선순위큐에서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 최대 우선순위 데이터 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r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을 제거</a:t>
            </a:r>
            <a:endParaRPr lang="en-US" altLang="ko-KR" sz="2000" dirty="0">
              <a:solidFill>
                <a:srgbClr val="3E020C"/>
              </a:solidFill>
              <a:latin typeface="Times New Roman" pitchFamily="18" charset="0"/>
            </a:endParaRPr>
          </a:p>
          <a:p>
            <a:pPr marL="342900" indent="-342900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000" dirty="0">
                <a:solidFill>
                  <a:srgbClr val="3E020C"/>
                </a:solidFill>
                <a:latin typeface="+mn-lt"/>
              </a:rPr>
              <a:t> </a:t>
            </a:r>
            <a:r>
              <a:rPr lang="el-GR" altLang="ko-KR" sz="2000" dirty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Θ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 (n </a:t>
            </a:r>
            <a:r>
              <a:rPr lang="en-US" altLang="ko-KR" sz="2000" dirty="0" err="1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lg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 n)</a:t>
            </a:r>
            <a:endParaRPr lang="ko-KR" altLang="en-US" sz="2000" dirty="0">
              <a:solidFill>
                <a:srgbClr val="3E020C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3B7D7-D4AD-4E08-8F15-6DD4520A5FFE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  <p:sp>
        <p:nvSpPr>
          <p:cNvPr id="4" name="직사각형 3"/>
          <p:cNvSpPr/>
          <p:nvPr/>
        </p:nvSpPr>
        <p:spPr bwMode="auto">
          <a:xfrm>
            <a:off x="4945140" y="2110448"/>
            <a:ext cx="3816358" cy="24706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0"/>
          <a:lstStyle/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defaultdict(&lt;class 'int'&gt;, {})</a:t>
            </a:r>
          </a:p>
          <a:p>
            <a:pPr eaLnBrk="1" hangingPunct="1">
              <a:defRPr/>
            </a:pPr>
            <a:endParaRPr lang="en-US" altLang="ko-KR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endParaRPr lang="en-US" altLang="ko-KR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BBB</a:t>
            </a:r>
          </a:p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eaLnBrk="1" hangingPunct="1">
              <a:defRPr/>
            </a:pPr>
            <a:endParaRPr lang="en-US" altLang="ko-KR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endParaRPr lang="en-US" altLang="ko-KR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1stitem BBB</a:t>
            </a:r>
          </a:p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2nditem 0</a:t>
            </a:r>
          </a:p>
          <a:p>
            <a:pPr eaLnBrk="1" hangingPunct="1">
              <a:defRPr/>
            </a:pPr>
            <a:endParaRPr lang="en-US" altLang="ko-KR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endParaRPr lang="en-US" altLang="ko-KR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[[1, 2], [3, 5]]</a:t>
            </a:r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480644" y="2110448"/>
            <a:ext cx="4254690" cy="261469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72000"/>
          <a:lstStyle/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a=defaultdict(int)</a:t>
            </a:r>
          </a:p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  <a:p>
            <a:pPr eaLnBrk="1" hangingPunct="1">
              <a:defRPr/>
            </a:pPr>
            <a:endParaRPr lang="en-US" altLang="ko-KR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a["1stitem"]="BBB"</a:t>
            </a:r>
          </a:p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print(a["1stitem"])</a:t>
            </a:r>
          </a:p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print(a["2nditem"])</a:t>
            </a:r>
          </a:p>
          <a:p>
            <a:pPr eaLnBrk="1" hangingPunct="1">
              <a:defRPr/>
            </a:pPr>
            <a:endParaRPr lang="en-US" altLang="ko-KR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for x,y in a.items():</a:t>
            </a:r>
          </a:p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    print(x,y)</a:t>
            </a:r>
          </a:p>
          <a:p>
            <a:pPr eaLnBrk="1" hangingPunct="1">
              <a:defRPr/>
            </a:pPr>
            <a:endParaRPr lang="en-US" altLang="ko-KR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a=[[1,2]]</a:t>
            </a:r>
          </a:p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b=[[c,d]]</a:t>
            </a:r>
          </a:p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print(a+b)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79712" y="1628800"/>
            <a:ext cx="4188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</a:pPr>
            <a:r>
              <a:rPr lang="en-US" altLang="ko-KR" sz="1400">
                <a:solidFill>
                  <a:srgbClr val="3E020C"/>
                </a:solidFill>
                <a:latin typeface="Times New Roman" pitchFamily="18" charset="0"/>
              </a:rPr>
              <a:t>defualtdict : </a:t>
            </a:r>
            <a:r>
              <a:rPr lang="ko-KR" altLang="en-US" sz="1400">
                <a:solidFill>
                  <a:srgbClr val="3E020C"/>
                </a:solidFill>
                <a:latin typeface="Times New Roman" pitchFamily="18" charset="0"/>
              </a:rPr>
              <a:t>값이 주어지지 않았을 경우의 값을 부여</a:t>
            </a:r>
            <a:endParaRPr lang="ko-KR" altLang="en-US" sz="14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cxnSp>
        <p:nvCxnSpPr>
          <p:cNvPr id="8" name="직선 화살표 연결선 7"/>
          <p:cNvCxnSpPr/>
          <p:nvPr/>
        </p:nvCxnSpPr>
        <p:spPr bwMode="auto">
          <a:xfrm flipH="1">
            <a:off x="1619672" y="1916832"/>
            <a:ext cx="864096" cy="28803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9" name="직선 화살표 연결선 8"/>
          <p:cNvCxnSpPr/>
          <p:nvPr/>
        </p:nvCxnSpPr>
        <p:spPr bwMode="auto">
          <a:xfrm>
            <a:off x="2915816" y="1936577"/>
            <a:ext cx="2029324" cy="102765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01658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3B7D7-D4AD-4E08-8F15-6DD4520A5FFE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  <p:sp>
        <p:nvSpPr>
          <p:cNvPr id="4" name="직사각형 3"/>
          <p:cNvSpPr/>
          <p:nvPr/>
        </p:nvSpPr>
        <p:spPr bwMode="auto">
          <a:xfrm>
            <a:off x="4927304" y="1845181"/>
            <a:ext cx="4182416" cy="51473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0">
            <a:noAutofit/>
          </a:bodyPr>
          <a:lstStyle/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[['a', 1], ['a', 3], ['ccc', 8], ['rr', 5]]</a:t>
            </a:r>
          </a:p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[['rr', 5], ['a', 3], ['a', 1], ['ccc', 8]]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148929" y="1752848"/>
            <a:ext cx="4739428" cy="69940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72000">
            <a:spAutoFit/>
          </a:bodyPr>
          <a:lstStyle/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a=[ ['rr',5],['a',3],['a',1],['ccc',8]]</a:t>
            </a:r>
          </a:p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print(sorted(a, key=lambda p: (p[0],p[1])))</a:t>
            </a:r>
          </a:p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4927304" y="2692275"/>
            <a:ext cx="4182416" cy="51473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0">
            <a:noAutofit/>
          </a:bodyPr>
          <a:lstStyle/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[['a', 1], ['a', 3], ['rr', 5], ['ccc', 8]]</a:t>
            </a:r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148929" y="2692275"/>
            <a:ext cx="4739428" cy="51473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72000">
            <a:spAutoFit/>
          </a:bodyPr>
          <a:lstStyle/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a=[ ['rr',5],['a',3],['a',1],['ccc',8]]</a:t>
            </a:r>
          </a:p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print(sorted(a, key=lambda p: (p[1],p[0])))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4888357" y="3429000"/>
            <a:ext cx="4182416" cy="51473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0">
            <a:noAutofit/>
          </a:bodyPr>
          <a:lstStyle/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[['a', 1], ['a', 3], ['ccc', 8], ['rr', 5]]</a:t>
            </a:r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109982" y="3429000"/>
            <a:ext cx="4739428" cy="69940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72000">
            <a:spAutoFit/>
          </a:bodyPr>
          <a:lstStyle/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a=[ ['rr',5],['a',3],['a',1],['ccc',8]]</a:t>
            </a:r>
          </a:p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a.sort(key=lambda p: (p[0],p[1]))</a:t>
            </a:r>
          </a:p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63888" y="620688"/>
            <a:ext cx="1648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</a:pPr>
            <a:r>
              <a:rPr lang="en-US" altLang="ko-KR" sz="2000">
                <a:solidFill>
                  <a:srgbClr val="3E020C"/>
                </a:solidFill>
                <a:latin typeface="Times New Roman" pitchFamily="18" charset="0"/>
              </a:rPr>
              <a:t>sorted  &amp;  sort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78416" y="1204746"/>
            <a:ext cx="3219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rgbClr val="3E020C"/>
                </a:solidFill>
                <a:latin typeface="Times New Roman" pitchFamily="18" charset="0"/>
              </a:rPr>
              <a:t> sorted: </a:t>
            </a:r>
            <a:r>
              <a:rPr lang="ko-KR" altLang="en-US" sz="1400">
                <a:solidFill>
                  <a:srgbClr val="3E020C"/>
                </a:solidFill>
                <a:latin typeface="Times New Roman" pitchFamily="18" charset="0"/>
              </a:rPr>
              <a:t>원래의 순서는 바뀌지 않음</a:t>
            </a:r>
            <a:endParaRPr lang="en-US" altLang="ko-KR" sz="1400">
              <a:solidFill>
                <a:srgbClr val="3E020C"/>
              </a:solidFill>
              <a:latin typeface="Times New Roman" pitchFamily="18" charset="0"/>
            </a:endParaRPr>
          </a:p>
          <a:p>
            <a:pPr marL="342900" indent="-342900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rgbClr val="3E020C"/>
                </a:solidFill>
                <a:latin typeface="Times New Roman" pitchFamily="18" charset="0"/>
              </a:rPr>
              <a:t> sort: </a:t>
            </a:r>
            <a:r>
              <a:rPr lang="ko-KR" altLang="en-US" sz="1400">
                <a:solidFill>
                  <a:srgbClr val="3E020C"/>
                </a:solidFill>
                <a:latin typeface="Times New Roman" pitchFamily="18" charset="0"/>
              </a:rPr>
              <a:t>원래의 순서가 바뀜</a:t>
            </a:r>
            <a:endParaRPr lang="ko-KR" altLang="en-US" sz="14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cxnSp>
        <p:nvCxnSpPr>
          <p:cNvPr id="12" name="직선 화살표 연결선 11"/>
          <p:cNvCxnSpPr/>
          <p:nvPr/>
        </p:nvCxnSpPr>
        <p:spPr bwMode="auto">
          <a:xfrm>
            <a:off x="2531374" y="3943737"/>
            <a:ext cx="96410" cy="373223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1565355" y="4316960"/>
            <a:ext cx="4416594" cy="461665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pPr marL="182563" indent="-182563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3E020C"/>
                </a:solidFill>
                <a:latin typeface="Times New Roman" pitchFamily="18" charset="0"/>
              </a:rPr>
              <a:t>첫 번째 원소를 기준으로</a:t>
            </a:r>
            <a:r>
              <a:rPr lang="en-US" altLang="ko-KR" sz="1200" dirty="0">
                <a:solidFill>
                  <a:srgbClr val="3E020C"/>
                </a:solidFill>
                <a:latin typeface="Times New Roman" pitchFamily="18" charset="0"/>
              </a:rPr>
              <a:t> </a:t>
            </a:r>
            <a:r>
              <a:rPr lang="ko-KR" altLang="en-US" sz="1200" dirty="0">
                <a:solidFill>
                  <a:srgbClr val="3E020C"/>
                </a:solidFill>
                <a:latin typeface="Times New Roman" pitchFamily="18" charset="0"/>
              </a:rPr>
              <a:t>정렬</a:t>
            </a:r>
            <a:endParaRPr lang="en-US" altLang="ko-KR" sz="1200" dirty="0">
              <a:solidFill>
                <a:srgbClr val="3E020C"/>
              </a:solidFill>
              <a:latin typeface="Times New Roman" pitchFamily="18" charset="0"/>
            </a:endParaRPr>
          </a:p>
          <a:p>
            <a:pPr marL="182563" indent="-182563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3E020C"/>
                </a:solidFill>
                <a:latin typeface="Times New Roman" pitchFamily="18" charset="0"/>
              </a:rPr>
              <a:t>첫 번째 원소가 동일할 경우</a:t>
            </a:r>
            <a:r>
              <a:rPr lang="en-US" altLang="ko-KR" sz="1200" dirty="0">
                <a:solidFill>
                  <a:srgbClr val="3E020C"/>
                </a:solidFill>
                <a:latin typeface="Times New Roman" pitchFamily="18" charset="0"/>
              </a:rPr>
              <a:t>, </a:t>
            </a:r>
            <a:r>
              <a:rPr lang="ko-KR" altLang="en-US" sz="1200" dirty="0">
                <a:solidFill>
                  <a:srgbClr val="3E020C"/>
                </a:solidFill>
                <a:latin typeface="Times New Roman" pitchFamily="18" charset="0"/>
              </a:rPr>
              <a:t>두 번째 원소를 기준으로 정렬</a:t>
            </a:r>
          </a:p>
        </p:txBody>
      </p:sp>
      <p:sp>
        <p:nvSpPr>
          <p:cNvPr id="14" name="직사각형 13"/>
          <p:cNvSpPr/>
          <p:nvPr/>
        </p:nvSpPr>
        <p:spPr bwMode="auto">
          <a:xfrm>
            <a:off x="4888357" y="5012819"/>
            <a:ext cx="4182416" cy="51473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0">
            <a:noAutofit/>
          </a:bodyPr>
          <a:lstStyle/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[(3, 6), (3, 2), (9, 5)]</a:t>
            </a:r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109982" y="5012819"/>
            <a:ext cx="4739428" cy="51473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72000">
            <a:spAutoFit/>
          </a:bodyPr>
          <a:lstStyle/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a=[(3,2),(9,5), (3,6)]</a:t>
            </a:r>
          </a:p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print(sorted(a, key=lambda p: p[0]-p[1]))</a:t>
            </a:r>
          </a:p>
        </p:txBody>
      </p:sp>
    </p:spTree>
    <p:extLst>
      <p:ext uri="{BB962C8B-B14F-4D97-AF65-F5344CB8AC3E}">
        <p14:creationId xmlns:p14="http://schemas.microsoft.com/office/powerpoint/2010/main" val="1700807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직사각형 4"/>
          <p:cNvSpPr>
            <a:spLocks noChangeArrowheads="1"/>
          </p:cNvSpPr>
          <p:nvPr/>
        </p:nvSpPr>
        <p:spPr bwMode="auto">
          <a:xfrm>
            <a:off x="4857750" y="5286375"/>
            <a:ext cx="357188" cy="357188"/>
          </a:xfrm>
          <a:prstGeom prst="rect">
            <a:avLst/>
          </a:prstGeom>
          <a:solidFill>
            <a:schemeClr val="accent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>
              <a:latin typeface="굴림" panose="020B0600000101010101" pitchFamily="50" charset="-127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381000"/>
            <a:ext cx="8358187" cy="1143000"/>
          </a:xfrm>
        </p:spPr>
        <p:txBody>
          <a:bodyPr/>
          <a:lstStyle/>
          <a:p>
            <a:pPr eaLnBrk="1" hangingPunct="1"/>
            <a:r>
              <a:rPr lang="ko-KR" altLang="en-US" sz="3200"/>
              <a:t>단일출발점 최단경로문제</a:t>
            </a:r>
            <a:r>
              <a:rPr lang="en-US" altLang="ko-KR" sz="3200"/>
              <a:t>(single source shortest path</a:t>
            </a:r>
            <a:r>
              <a:rPr lang="ko-KR" altLang="en-US" sz="3200"/>
              <a:t> </a:t>
            </a:r>
            <a:r>
              <a:rPr lang="en-US" altLang="ko-KR" sz="3200"/>
              <a:t>problem)</a:t>
            </a:r>
            <a:r>
              <a:rPr lang="ko-KR" altLang="en-US" sz="3200"/>
              <a:t> </a:t>
            </a:r>
            <a:r>
              <a:rPr lang="en-US" altLang="ko-KR" sz="3200"/>
              <a:t>Dijkstra</a:t>
            </a:r>
            <a:r>
              <a:rPr lang="ko-KR" altLang="en-US" sz="3200"/>
              <a:t>의 알고리즘</a:t>
            </a:r>
            <a:r>
              <a:rPr lang="en-US" altLang="ko-KR" sz="2000"/>
              <a:t>(1959)</a:t>
            </a:r>
            <a:endParaRPr lang="ko-KR" altLang="en-US" sz="2000"/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676400"/>
            <a:ext cx="8839200" cy="4038600"/>
          </a:xfrm>
        </p:spPr>
        <p:txBody>
          <a:bodyPr/>
          <a:lstStyle/>
          <a:p>
            <a:pPr eaLnBrk="1" hangingPunct="1"/>
            <a:r>
              <a:rPr lang="ko-KR" altLang="en-US"/>
              <a:t>가중치가 있는 방향성 그래프에서 한 특정 정점에서 다른 모든 정점으로 가는 최단경로 구하는 문제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알고리즘</a:t>
            </a:r>
            <a:r>
              <a:rPr lang="en-US" altLang="ko-KR"/>
              <a:t>: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/>
              <a:t>	1. </a:t>
            </a:r>
            <a:r>
              <a:rPr lang="en-US" altLang="ko-KR" i="1"/>
              <a:t>F</a:t>
            </a:r>
            <a:r>
              <a:rPr lang="en-US" altLang="ko-KR"/>
              <a:t> := </a:t>
            </a:r>
            <a:r>
              <a:rPr lang="el-GR" altLang="ko-KR"/>
              <a:t>ϕ</a:t>
            </a:r>
            <a:r>
              <a:rPr lang="en-US" altLang="ko-KR"/>
              <a:t>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/>
              <a:t>	2. </a:t>
            </a:r>
            <a:r>
              <a:rPr lang="en-US" altLang="ko-KR" i="1"/>
              <a:t>Y</a:t>
            </a:r>
            <a:r>
              <a:rPr lang="en-US" altLang="ko-KR"/>
              <a:t> := {</a:t>
            </a:r>
            <a:r>
              <a:rPr lang="en-US" altLang="ko-KR" i="1"/>
              <a:t>v</a:t>
            </a:r>
            <a:r>
              <a:rPr lang="en-US" altLang="ko-KR" baseline="-25000"/>
              <a:t>1</a:t>
            </a:r>
            <a:r>
              <a:rPr lang="en-US" altLang="ko-KR"/>
              <a:t>};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/>
              <a:t>	3. </a:t>
            </a:r>
            <a:r>
              <a:rPr lang="ko-KR" altLang="en-US"/>
              <a:t>최종해답을 얻지 못하는 동안 다음 절차를 계속 반복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/>
              <a:t>		</a:t>
            </a:r>
            <a:r>
              <a:rPr lang="en-US" altLang="ko-KR"/>
              <a:t>(a) </a:t>
            </a:r>
            <a:r>
              <a:rPr lang="ko-KR" altLang="en-US" b="1"/>
              <a:t>선정 절차</a:t>
            </a:r>
            <a:r>
              <a:rPr lang="en-US" altLang="ko-KR" b="1"/>
              <a:t>/</a:t>
            </a:r>
            <a:r>
              <a:rPr lang="ko-KR" altLang="en-US" b="1"/>
              <a:t>적정성 점검</a:t>
            </a:r>
            <a:r>
              <a:rPr lang="en-US" altLang="ko-KR"/>
              <a:t>: </a:t>
            </a:r>
            <a:r>
              <a:rPr lang="en-US" altLang="ko-KR" i="1"/>
              <a:t>V</a:t>
            </a:r>
            <a:r>
              <a:rPr lang="en-US" altLang="ko-KR"/>
              <a:t> - </a:t>
            </a:r>
            <a:r>
              <a:rPr lang="en-US" altLang="ko-KR" i="1"/>
              <a:t>Y</a:t>
            </a:r>
            <a:r>
              <a:rPr lang="ko-KR" altLang="en-US"/>
              <a:t>에 속한 정점 중에서</a:t>
            </a:r>
            <a:r>
              <a:rPr lang="en-US" altLang="ko-KR"/>
              <a:t>, </a:t>
            </a:r>
            <a:r>
              <a:rPr lang="en-US" altLang="ko-KR" i="1"/>
              <a:t>v</a:t>
            </a:r>
            <a:r>
              <a:rPr lang="en-US" altLang="ko-KR" baseline="-25000"/>
              <a:t>1</a:t>
            </a:r>
            <a:r>
              <a:rPr lang="ko-KR" altLang="en-US"/>
              <a:t>에서 </a:t>
            </a:r>
            <a:r>
              <a:rPr lang="en-US" altLang="ko-KR" i="1"/>
              <a:t>Y</a:t>
            </a:r>
            <a:r>
              <a:rPr lang="ko-KR" altLang="en-US"/>
              <a:t>에 속한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/>
              <a:t>		     정점 만을 거쳐서 최단경로가 되는 정점 </a:t>
            </a:r>
            <a:r>
              <a:rPr lang="en-US" altLang="ko-KR" i="1"/>
              <a:t>v</a:t>
            </a:r>
            <a:r>
              <a:rPr lang="ko-KR" altLang="en-US"/>
              <a:t>를 선정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/>
              <a:t>		</a:t>
            </a:r>
            <a:r>
              <a:rPr lang="en-US" altLang="ko-KR"/>
              <a:t>(b) </a:t>
            </a:r>
            <a:r>
              <a:rPr lang="ko-KR" altLang="en-US"/>
              <a:t>그 정점 </a:t>
            </a:r>
            <a:r>
              <a:rPr lang="en-US" altLang="ko-KR" i="1"/>
              <a:t>v</a:t>
            </a:r>
            <a:r>
              <a:rPr lang="ko-KR" altLang="en-US"/>
              <a:t>를 </a:t>
            </a:r>
            <a:r>
              <a:rPr lang="en-US" altLang="ko-KR" i="1"/>
              <a:t>Y</a:t>
            </a:r>
            <a:r>
              <a:rPr lang="ko-KR" altLang="en-US"/>
              <a:t>에 추가</a:t>
            </a:r>
            <a:r>
              <a:rPr lang="en-US" altLang="ko-KR"/>
              <a:t>.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/>
              <a:t>		(c) </a:t>
            </a:r>
            <a:r>
              <a:rPr lang="en-US" altLang="ko-KR" i="1"/>
              <a:t>v</a:t>
            </a:r>
            <a:r>
              <a:rPr lang="ko-KR" altLang="en-US"/>
              <a:t>에서 </a:t>
            </a:r>
            <a:r>
              <a:rPr lang="en-US" altLang="ko-KR" i="1"/>
              <a:t>F</a:t>
            </a:r>
            <a:r>
              <a:rPr lang="ko-KR" altLang="en-US"/>
              <a:t>로 이어지는 최단경로 상의 이음선을 </a:t>
            </a:r>
            <a:r>
              <a:rPr lang="en-US" altLang="ko-KR" i="1"/>
              <a:t>F</a:t>
            </a:r>
            <a:r>
              <a:rPr lang="ko-KR" altLang="en-US"/>
              <a:t>에 추가</a:t>
            </a:r>
            <a:r>
              <a:rPr lang="en-US" altLang="ko-KR"/>
              <a:t>.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/>
              <a:t>		(d) </a:t>
            </a:r>
            <a:r>
              <a:rPr lang="ko-KR" altLang="en-US" b="1"/>
              <a:t>해답 점검</a:t>
            </a:r>
            <a:r>
              <a:rPr lang="en-US" altLang="ko-KR"/>
              <a:t>: </a:t>
            </a:r>
            <a:r>
              <a:rPr lang="en-US" altLang="ko-KR" i="1"/>
              <a:t>Y</a:t>
            </a:r>
            <a:r>
              <a:rPr lang="en-US" altLang="ko-KR"/>
              <a:t> = </a:t>
            </a:r>
            <a:r>
              <a:rPr lang="en-US" altLang="ko-KR" i="1"/>
              <a:t>V</a:t>
            </a:r>
            <a:r>
              <a:rPr lang="ko-KR" altLang="en-US"/>
              <a:t>가 되면</a:t>
            </a:r>
            <a:r>
              <a:rPr lang="en-US" altLang="ko-KR"/>
              <a:t>, </a:t>
            </a:r>
            <a:r>
              <a:rPr lang="en-US" altLang="ko-KR" i="1"/>
              <a:t>T</a:t>
            </a:r>
            <a:r>
              <a:rPr lang="en-US" altLang="ko-KR"/>
              <a:t> = (</a:t>
            </a:r>
            <a:r>
              <a:rPr lang="en-US" altLang="ko-KR" i="1"/>
              <a:t>V</a:t>
            </a:r>
            <a:r>
              <a:rPr lang="en-US" altLang="ko-KR"/>
              <a:t>,</a:t>
            </a:r>
            <a:r>
              <a:rPr lang="en-US" altLang="ko-KR" i="1"/>
              <a:t>F</a:t>
            </a:r>
            <a:r>
              <a:rPr lang="en-US" altLang="ko-KR"/>
              <a:t>)</a:t>
            </a:r>
            <a:r>
              <a:rPr lang="ko-KR" altLang="en-US"/>
              <a:t>가 최단경로를 나타내는 그래프</a:t>
            </a:r>
          </a:p>
        </p:txBody>
      </p:sp>
      <p:sp>
        <p:nvSpPr>
          <p:cNvPr id="27653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46A0AE7-56CE-4E20-B90B-C8DD641DF858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D680566-8E03-4D8E-92AC-53EAB94A743C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kumimoji="0" lang="ko-KR" altLang="en-US" sz="130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0825" y="517525"/>
            <a:ext cx="8642350" cy="634047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heapq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collections import defaultdict</a:t>
            </a:r>
          </a:p>
          <a:p>
            <a:pPr>
              <a:defRPr/>
            </a:pP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encode(frequency):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heap = [[weight, [symbol, '']] for symbol, weight in frequency.items()]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print(heap)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heapq.heapify(heap)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len(heap) &gt; 1: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lo = heapq.heappop(heap)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hi = heapq.heappop(heap)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pair in lo[1:]: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pair[1] = '0' + pair[1]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pair in hi[1:]: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pair[1] = '1' + pair[1]</a:t>
            </a:r>
          </a:p>
          <a:p>
            <a:pPr>
              <a:defRPr/>
            </a:pP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heapq.heappush(heap, [lo[0] + hi[0]] + lo[1:] + hi[1:])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sorted(heapq.heappop(heap)[1:], key=lambda p: (len(p[-1]), p))</a:t>
            </a:r>
          </a:p>
          <a:p>
            <a:pPr>
              <a:defRPr/>
            </a:pP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= "The frog at the bottom of the well drifts off into the great ocean"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frequency = defaultdict(int)</a:t>
            </a:r>
          </a:p>
          <a:p>
            <a:pPr>
              <a:defRPr/>
            </a:pP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symbol in data: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frequency[symbol] += 1</a:t>
            </a:r>
          </a:p>
          <a:p>
            <a:pPr>
              <a:defRPr/>
            </a:pP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huff = encode(frequency)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("Symbol".ljust(10) + "Weight".ljust(10) + "Huffman Code")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p in huff: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(p[0].ljust(10) + str(frequency[p[0]]).ljust(10) + p[1])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988" y="0"/>
            <a:ext cx="190969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Huffman code 1 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27784" y="76562"/>
            <a:ext cx="3426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[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실습프로그램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] Huffman code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705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4F303A-2929-46A0-92C0-9DD11C96DE33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kumimoji="0" lang="ko-KR" altLang="en-US" sz="130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5288" y="692150"/>
            <a:ext cx="7850187" cy="59102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[[1, ['T', '']], [4, ['h', '']], [7, ['e', '']], [13, [' ', '']], [5, ['f', '']], [3, ['r', '']], [7, ['o', '']], [2, ['g', '']], [3, ['a', '']], [9, ['t', '']], [1, ['b', '']], [1, ['m', '']], [1, ['w', '']], [2, ['l', '']], [1, ['d', '']], [2, ['i', '']], [1, ['s', '']], [2, ['n', '']], [1, ['c', '']]]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Symbol    Weight    Huffman Code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13        111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        7         001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         7         010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        9         110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        3         0000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        5         1011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         4         1000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        3         0001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         2         01111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        2         10010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        2         10011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        2         10101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         1         01100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        1         011010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        1         011011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        1         011100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        1         011101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         1         101000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        1         101001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988" y="0"/>
            <a:ext cx="262783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Huffman code 1  output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210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3B7D7-D4AD-4E08-8F15-6DD4520A5FFE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  <p:sp>
        <p:nvSpPr>
          <p:cNvPr id="4" name="직사각형 3"/>
          <p:cNvSpPr/>
          <p:nvPr/>
        </p:nvSpPr>
        <p:spPr>
          <a:xfrm>
            <a:off x="395536" y="836712"/>
            <a:ext cx="6696743" cy="432426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ko-KR" sz="11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heapq</a:t>
            </a:r>
            <a:endParaRPr lang="en-US" altLang="ko-KR" sz="11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collections import </a:t>
            </a:r>
            <a:r>
              <a:rPr lang="en-US" altLang="ko-KR" sz="11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defaultdict</a:t>
            </a:r>
            <a:endParaRPr lang="en-US" altLang="ko-KR" sz="11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1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1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encode(frequency):</a:t>
            </a:r>
          </a:p>
          <a:p>
            <a:pPr>
              <a:defRPr/>
            </a:pP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heap = [[weight, [symbol, '']] for symbol, weight in </a:t>
            </a:r>
            <a:r>
              <a:rPr lang="en-US" altLang="ko-KR" sz="11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frequency.items</a:t>
            </a: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()]</a:t>
            </a:r>
          </a:p>
          <a:p>
            <a:pPr>
              <a:defRPr/>
            </a:pP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print(heap)</a:t>
            </a:r>
          </a:p>
          <a:p>
            <a:pPr>
              <a:defRPr/>
            </a:pP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1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heapq.heapify</a:t>
            </a: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(heap)</a:t>
            </a:r>
          </a:p>
          <a:p>
            <a:pPr>
              <a:defRPr/>
            </a:pP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altLang="ko-KR" sz="11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(heap) &gt; 1:</a:t>
            </a:r>
          </a:p>
          <a:p>
            <a:pPr>
              <a:defRPr/>
            </a:pP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left = </a:t>
            </a:r>
            <a:r>
              <a:rPr lang="en-US" altLang="ko-KR" sz="11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heapq.heappop</a:t>
            </a: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(heap)</a:t>
            </a:r>
          </a:p>
          <a:p>
            <a:pPr>
              <a:defRPr/>
            </a:pP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print("LLL",</a:t>
            </a:r>
            <a:r>
              <a:rPr lang="en-US" altLang="ko-KR" sz="11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left,left</a:t>
            </a: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[1:])</a:t>
            </a:r>
          </a:p>
          <a:p>
            <a:pPr>
              <a:defRPr/>
            </a:pP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right = </a:t>
            </a:r>
            <a:r>
              <a:rPr lang="en-US" altLang="ko-KR" sz="11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heapq.heappop</a:t>
            </a: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(heap)</a:t>
            </a:r>
          </a:p>
          <a:p>
            <a:pPr>
              <a:defRPr/>
            </a:pP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print("</a:t>
            </a:r>
            <a:r>
              <a:rPr lang="en-US" altLang="ko-KR" sz="11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HHH",right</a:t>
            </a: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pair in left[1:]:</a:t>
            </a:r>
          </a:p>
          <a:p>
            <a:pPr>
              <a:defRPr/>
            </a:pP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print("</a:t>
            </a:r>
            <a:r>
              <a:rPr lang="en-US" altLang="ko-KR" sz="11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PPP",pair</a:t>
            </a: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pair[1])</a:t>
            </a:r>
          </a:p>
          <a:p>
            <a:pPr>
              <a:defRPr/>
            </a:pP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pair[1] = '0' + pair[1]</a:t>
            </a:r>
          </a:p>
          <a:p>
            <a:pPr>
              <a:defRPr/>
            </a:pP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pair in right[1:]:</a:t>
            </a:r>
          </a:p>
          <a:p>
            <a:pPr>
              <a:defRPr/>
            </a:pP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pair[1] = '1' + pair[1]</a:t>
            </a:r>
          </a:p>
          <a:p>
            <a:pPr>
              <a:defRPr/>
            </a:pP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print("OOO",[left[0] + right[0]])</a:t>
            </a:r>
          </a:p>
          <a:p>
            <a:pPr>
              <a:defRPr/>
            </a:pP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print("RRR", left[1:] + right[1:])</a:t>
            </a:r>
          </a:p>
          <a:p>
            <a:pPr>
              <a:defRPr/>
            </a:pP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print("SSS",[left[0] + right[0]] + left[1:] + right[1:])</a:t>
            </a:r>
          </a:p>
          <a:p>
            <a:pPr>
              <a:defRPr/>
            </a:pP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1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heapq.heappush</a:t>
            </a: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(heap, [left[0] + right[0]] + left[1:] + right[1:])</a:t>
            </a:r>
          </a:p>
          <a:p>
            <a:pPr>
              <a:defRPr/>
            </a:pP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  print("WWW",</a:t>
            </a:r>
            <a:r>
              <a:rPr lang="en-US" altLang="ko-KR" sz="11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heapq.heappop</a:t>
            </a: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(heap)[1][1])</a:t>
            </a:r>
          </a:p>
          <a:p>
            <a:pPr>
              <a:defRPr/>
            </a:pP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  print("WWW",</a:t>
            </a:r>
            <a:r>
              <a:rPr lang="en-US" altLang="ko-KR" sz="11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heapq.heappop</a:t>
            </a: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(heap)[1:])</a:t>
            </a:r>
          </a:p>
          <a:p>
            <a:pPr>
              <a:defRPr/>
            </a:pP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  print("WWW",</a:t>
            </a:r>
            <a:r>
              <a:rPr lang="en-US" altLang="ko-KR" sz="11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heapq.heappop</a:t>
            </a: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(heap))</a:t>
            </a:r>
          </a:p>
          <a:p>
            <a:pPr>
              <a:defRPr/>
            </a:pP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sorted(</a:t>
            </a:r>
            <a:r>
              <a:rPr lang="en-US" altLang="ko-KR" sz="11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heapq.heappop</a:t>
            </a: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(heap)[1:], key=lambda p: (</a:t>
            </a:r>
            <a:r>
              <a:rPr lang="en-US" altLang="ko-KR" sz="11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(p[1]),p))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188640"/>
            <a:ext cx="2156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[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작은 문제 예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] 1/2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4743684" y="1772816"/>
            <a:ext cx="3923832" cy="288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0"/>
          <a:lstStyle/>
          <a:p>
            <a:pPr eaLnBrk="1" hangingPunct="1">
              <a:defRPr/>
            </a:pPr>
            <a:r>
              <a:rPr lang="it-IT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[[1, ['f', '']], [1, ['u', '']], [2, [‘L', '']]]</a:t>
            </a: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4743684" y="2350129"/>
            <a:ext cx="3923832" cy="4420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0">
            <a:spAutoFit/>
          </a:bodyPr>
          <a:lstStyle/>
          <a:p>
            <a:pPr eaLnBrk="1" hangingPunct="1">
              <a:defRPr/>
            </a:pPr>
            <a:r>
              <a:rPr lang="it-IT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LLL [1, ['f', '']] [['f', '']]</a:t>
            </a:r>
          </a:p>
          <a:p>
            <a:pPr eaLnBrk="1" hangingPunct="1">
              <a:defRPr/>
            </a:pPr>
            <a:r>
              <a:rPr lang="it-IT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HHH [1, ['u', '']</a:t>
            </a:r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4743684" y="2971794"/>
            <a:ext cx="3923832" cy="2573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0">
            <a:spAutoFit/>
          </a:bodyPr>
          <a:lstStyle/>
          <a:p>
            <a:pPr eaLnBrk="1" hangingPunct="1">
              <a:defRPr/>
            </a:pPr>
            <a:r>
              <a:rPr lang="it-IT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PPP ['f', ''] </a:t>
            </a:r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4743684" y="3408793"/>
            <a:ext cx="3923832" cy="6267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0">
            <a:spAutoFit/>
          </a:bodyPr>
          <a:lstStyle/>
          <a:p>
            <a:pPr eaLnBrk="1" hangingPunct="1">
              <a:defRPr/>
            </a:pPr>
            <a:r>
              <a:rPr lang="it-IT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OOO [2]</a:t>
            </a:r>
          </a:p>
          <a:p>
            <a:pPr eaLnBrk="1" hangingPunct="1">
              <a:defRPr/>
            </a:pPr>
            <a:r>
              <a:rPr lang="it-IT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RRR [['f', '0'], ['u', '1']]</a:t>
            </a:r>
          </a:p>
          <a:p>
            <a:pPr eaLnBrk="1" hangingPunct="1">
              <a:defRPr/>
            </a:pPr>
            <a:r>
              <a:rPr lang="it-IT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SSS [2, ['f', '0'], ['u', '1']]</a:t>
            </a:r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4500563" y="5620937"/>
            <a:ext cx="3923832" cy="2573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0">
            <a:spAutoFit/>
          </a:bodyPr>
          <a:lstStyle/>
          <a:p>
            <a:pPr eaLnBrk="1" hangingPunct="1">
              <a:defRPr/>
            </a:pPr>
            <a:r>
              <a:rPr lang="it-IT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WWW [['f', '00'], ['u', '01'], [‘L', '1']]</a:t>
            </a:r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4500588" y="5257279"/>
            <a:ext cx="3923832" cy="2573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0">
            <a:spAutoFit/>
          </a:bodyPr>
          <a:lstStyle/>
          <a:p>
            <a:pPr eaLnBrk="1" hangingPunct="1">
              <a:defRPr/>
            </a:pPr>
            <a:r>
              <a:rPr lang="it-IT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WWW 00</a:t>
            </a:r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526922" y="5991031"/>
            <a:ext cx="4365557" cy="2573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72000" rIns="72000" bIns="0">
            <a:spAutoFit/>
          </a:bodyPr>
          <a:lstStyle/>
          <a:p>
            <a:pPr eaLnBrk="1" hangingPunct="1">
              <a:defRPr/>
            </a:pPr>
            <a:r>
              <a:rPr lang="it-IT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WWW [4, ['f', '00'], ['u', '01'], [‘L', '1']]</a:t>
            </a:r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27984" y="342436"/>
            <a:ext cx="3300904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</a:pPr>
            <a:r>
              <a:rPr lang="en-US" altLang="ko-KR" sz="1200" dirty="0">
                <a:solidFill>
                  <a:srgbClr val="3E020C"/>
                </a:solidFill>
                <a:latin typeface="Times New Roman" pitchFamily="18" charset="0"/>
              </a:rPr>
              <a:t>[ [</a:t>
            </a:r>
            <a:r>
              <a:rPr lang="en-US" altLang="ko-KR" sz="1200" dirty="0" err="1">
                <a:solidFill>
                  <a:srgbClr val="3E020C"/>
                </a:solidFill>
                <a:latin typeface="Times New Roman" pitchFamily="18" charset="0"/>
              </a:rPr>
              <a:t>freq</a:t>
            </a:r>
            <a:r>
              <a:rPr lang="en-US" altLang="ko-KR" sz="1200" dirty="0">
                <a:solidFill>
                  <a:srgbClr val="3E020C"/>
                </a:solidFill>
                <a:latin typeface="Times New Roman" pitchFamily="18" charset="0"/>
              </a:rPr>
              <a:t>, [</a:t>
            </a:r>
            <a:r>
              <a:rPr lang="en-US" altLang="ko-KR" sz="1200" dirty="0" err="1">
                <a:solidFill>
                  <a:srgbClr val="3E020C"/>
                </a:solidFill>
                <a:latin typeface="Times New Roman" pitchFamily="18" charset="0"/>
              </a:rPr>
              <a:t>symbol,code</a:t>
            </a:r>
            <a:r>
              <a:rPr lang="en-US" altLang="ko-KR" sz="1200" dirty="0">
                <a:solidFill>
                  <a:srgbClr val="3E020C"/>
                </a:solidFill>
                <a:latin typeface="Times New Roman" pitchFamily="18" charset="0"/>
              </a:rPr>
              <a:t>]], [</a:t>
            </a:r>
            <a:r>
              <a:rPr lang="en-US" altLang="ko-KR" sz="1200" dirty="0" err="1">
                <a:solidFill>
                  <a:srgbClr val="3E020C"/>
                </a:solidFill>
                <a:latin typeface="Times New Roman" pitchFamily="18" charset="0"/>
              </a:rPr>
              <a:t>freq</a:t>
            </a:r>
            <a:r>
              <a:rPr lang="en-US" altLang="ko-KR" sz="1200" dirty="0">
                <a:solidFill>
                  <a:srgbClr val="3E020C"/>
                </a:solidFill>
                <a:latin typeface="Times New Roman" pitchFamily="18" charset="0"/>
              </a:rPr>
              <a:t>, [</a:t>
            </a:r>
            <a:r>
              <a:rPr lang="en-US" altLang="ko-KR" sz="1200" dirty="0" err="1">
                <a:solidFill>
                  <a:srgbClr val="3E020C"/>
                </a:solidFill>
                <a:latin typeface="Times New Roman" pitchFamily="18" charset="0"/>
              </a:rPr>
              <a:t>symbol,code</a:t>
            </a:r>
            <a:r>
              <a:rPr lang="en-US" altLang="ko-KR" sz="1200" dirty="0">
                <a:solidFill>
                  <a:srgbClr val="3E020C"/>
                </a:solidFill>
                <a:latin typeface="Times New Roman" pitchFamily="18" charset="0"/>
              </a:rPr>
              <a:t>]], … ]</a:t>
            </a:r>
            <a:endParaRPr lang="ko-KR" altLang="en-US" sz="12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19872" y="91191"/>
            <a:ext cx="1515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</a:pPr>
            <a:r>
              <a:rPr lang="en-US" altLang="ko-KR" sz="1200" dirty="0">
                <a:solidFill>
                  <a:srgbClr val="3E020C"/>
                </a:solidFill>
                <a:latin typeface="Times New Roman" pitchFamily="18" charset="0"/>
              </a:rPr>
              <a:t>heap </a:t>
            </a:r>
            <a:r>
              <a:rPr lang="ko-KR" altLang="en-US" sz="1200" dirty="0">
                <a:solidFill>
                  <a:srgbClr val="3E020C"/>
                </a:solidFill>
                <a:latin typeface="Times New Roman" pitchFamily="18" charset="0"/>
              </a:rPr>
              <a:t>내부 저장 형식</a:t>
            </a:r>
          </a:p>
        </p:txBody>
      </p:sp>
      <p:cxnSp>
        <p:nvCxnSpPr>
          <p:cNvPr id="16" name="직선 화살표 연결선 15"/>
          <p:cNvCxnSpPr/>
          <p:nvPr/>
        </p:nvCxnSpPr>
        <p:spPr bwMode="auto">
          <a:xfrm>
            <a:off x="1259632" y="1706998"/>
            <a:ext cx="3484052" cy="209834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18" name="직선 화살표 연결선 17"/>
          <p:cNvCxnSpPr/>
          <p:nvPr/>
        </p:nvCxnSpPr>
        <p:spPr bwMode="auto">
          <a:xfrm>
            <a:off x="3347864" y="2507376"/>
            <a:ext cx="1395820" cy="721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20" name="직선 화살표 연결선 19"/>
          <p:cNvCxnSpPr/>
          <p:nvPr/>
        </p:nvCxnSpPr>
        <p:spPr bwMode="auto">
          <a:xfrm flipV="1">
            <a:off x="2781631" y="2739585"/>
            <a:ext cx="1962053" cy="495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22" name="직선 화살표 연결선 21"/>
          <p:cNvCxnSpPr/>
          <p:nvPr/>
        </p:nvCxnSpPr>
        <p:spPr bwMode="auto">
          <a:xfrm flipV="1">
            <a:off x="3743907" y="3128599"/>
            <a:ext cx="900101" cy="1752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24" name="직선 화살표 연결선 23"/>
          <p:cNvCxnSpPr/>
          <p:nvPr/>
        </p:nvCxnSpPr>
        <p:spPr bwMode="auto">
          <a:xfrm flipV="1">
            <a:off x="3861827" y="3567057"/>
            <a:ext cx="900101" cy="177861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26" name="직선 화살표 연결선 25"/>
          <p:cNvCxnSpPr/>
          <p:nvPr/>
        </p:nvCxnSpPr>
        <p:spPr bwMode="auto">
          <a:xfrm flipV="1">
            <a:off x="3977933" y="3786172"/>
            <a:ext cx="765751" cy="19296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28" name="직선 화살표 연결선 27"/>
          <p:cNvCxnSpPr/>
          <p:nvPr/>
        </p:nvCxnSpPr>
        <p:spPr bwMode="auto">
          <a:xfrm flipV="1">
            <a:off x="3996177" y="3914265"/>
            <a:ext cx="765751" cy="19296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29" name="직선 화살표 연결선 28"/>
          <p:cNvCxnSpPr/>
          <p:nvPr/>
        </p:nvCxnSpPr>
        <p:spPr bwMode="auto">
          <a:xfrm>
            <a:off x="3546126" y="4846102"/>
            <a:ext cx="1388904" cy="1185157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31" name="직선 화살표 연결선 30"/>
          <p:cNvCxnSpPr/>
          <p:nvPr/>
        </p:nvCxnSpPr>
        <p:spPr bwMode="auto">
          <a:xfrm>
            <a:off x="3770012" y="4754422"/>
            <a:ext cx="1165018" cy="958379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33" name="직선 화살표 연결선 32"/>
          <p:cNvCxnSpPr/>
          <p:nvPr/>
        </p:nvCxnSpPr>
        <p:spPr bwMode="auto">
          <a:xfrm>
            <a:off x="4005828" y="4503667"/>
            <a:ext cx="917078" cy="812697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2217050" y="6001330"/>
            <a:ext cx="2284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</a:pPr>
            <a:r>
              <a:rPr lang="en-US" altLang="ko-KR" sz="1200" dirty="0">
                <a:solidFill>
                  <a:srgbClr val="3E020C"/>
                </a:solidFill>
                <a:latin typeface="Times New Roman" pitchFamily="18" charset="0"/>
              </a:rPr>
              <a:t>heap </a:t>
            </a:r>
            <a:r>
              <a:rPr lang="ko-KR" altLang="en-US" sz="1200" dirty="0">
                <a:solidFill>
                  <a:srgbClr val="3E020C"/>
                </a:solidFill>
                <a:latin typeface="Times New Roman" pitchFamily="18" charset="0"/>
              </a:rPr>
              <a:t>의 최종 </a:t>
            </a:r>
            <a:r>
              <a:rPr lang="en-US" altLang="ko-KR" sz="1200" dirty="0">
                <a:solidFill>
                  <a:srgbClr val="3E020C"/>
                </a:solidFill>
                <a:latin typeface="Times New Roman" pitchFamily="18" charset="0"/>
              </a:rPr>
              <a:t>1</a:t>
            </a:r>
            <a:r>
              <a:rPr lang="ko-KR" altLang="en-US" sz="1200" dirty="0">
                <a:solidFill>
                  <a:srgbClr val="3E020C"/>
                </a:solidFill>
                <a:latin typeface="Times New Roman" pitchFamily="18" charset="0"/>
              </a:rPr>
              <a:t>개의 데이터 모양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011938" y="5669665"/>
            <a:ext cx="2416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</a:pPr>
            <a:r>
              <a:rPr lang="ko-KR" altLang="en-US" sz="1200" dirty="0">
                <a:solidFill>
                  <a:srgbClr val="3E020C"/>
                </a:solidFill>
                <a:latin typeface="Times New Roman" pitchFamily="18" charset="0"/>
              </a:rPr>
              <a:t>각 코드의 </a:t>
            </a:r>
            <a:r>
              <a:rPr lang="ko-KR" altLang="en-US" sz="1200" dirty="0" err="1">
                <a:solidFill>
                  <a:srgbClr val="3E020C"/>
                </a:solidFill>
                <a:latin typeface="Times New Roman" pitchFamily="18" charset="0"/>
              </a:rPr>
              <a:t>길이순</a:t>
            </a:r>
            <a:r>
              <a:rPr lang="en-US" altLang="ko-KR" sz="1200" dirty="0">
                <a:solidFill>
                  <a:srgbClr val="3E020C"/>
                </a:solidFill>
                <a:latin typeface="Times New Roman" pitchFamily="18" charset="0"/>
              </a:rPr>
              <a:t>, </a:t>
            </a:r>
            <a:r>
              <a:rPr lang="ko-KR" altLang="en-US" sz="1200" dirty="0">
                <a:solidFill>
                  <a:srgbClr val="3E020C"/>
                </a:solidFill>
                <a:latin typeface="Times New Roman" pitchFamily="18" charset="0"/>
              </a:rPr>
              <a:t>그 자체로 정렬</a:t>
            </a:r>
          </a:p>
        </p:txBody>
      </p:sp>
      <p:cxnSp>
        <p:nvCxnSpPr>
          <p:cNvPr id="39" name="직선 화살표 연결선 38"/>
          <p:cNvCxnSpPr/>
          <p:nvPr/>
        </p:nvCxnSpPr>
        <p:spPr bwMode="auto">
          <a:xfrm>
            <a:off x="5788522" y="5065609"/>
            <a:ext cx="0" cy="60405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41" name="타원 40"/>
          <p:cNvSpPr/>
          <p:nvPr/>
        </p:nvSpPr>
        <p:spPr bwMode="auto">
          <a:xfrm>
            <a:off x="5249423" y="6017085"/>
            <a:ext cx="1174298" cy="26436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ctr">
            <a:spAutoFit/>
          </a:bodyPr>
          <a:lstStyle/>
          <a:p>
            <a:pPr algn="ctr" eaLnBrk="1" hangingPunct="1"/>
            <a:endParaRPr lang="ko-KR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" name="직선 화살표 연결선 41"/>
          <p:cNvCxnSpPr/>
          <p:nvPr/>
        </p:nvCxnSpPr>
        <p:spPr bwMode="auto">
          <a:xfrm flipV="1">
            <a:off x="5249423" y="6278329"/>
            <a:ext cx="330689" cy="198671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5131817" y="6451946"/>
            <a:ext cx="23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</a:pPr>
            <a:r>
              <a:rPr lang="en-US" altLang="ko-KR" sz="1200" dirty="0">
                <a:solidFill>
                  <a:srgbClr val="3E020C"/>
                </a:solidFill>
                <a:latin typeface="Times New Roman" pitchFamily="18" charset="0"/>
              </a:rPr>
              <a:t>p</a:t>
            </a:r>
            <a:endParaRPr lang="ko-KR" altLang="en-US" sz="1200" dirty="0">
              <a:solidFill>
                <a:srgbClr val="3E020C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670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3B7D7-D4AD-4E08-8F15-6DD4520A5FFE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  <p:sp>
        <p:nvSpPr>
          <p:cNvPr id="4" name="직사각형 3"/>
          <p:cNvSpPr/>
          <p:nvPr/>
        </p:nvSpPr>
        <p:spPr>
          <a:xfrm>
            <a:off x="395536" y="986352"/>
            <a:ext cx="5760640" cy="212365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data="</a:t>
            </a:r>
            <a:r>
              <a:rPr lang="en-US" altLang="ko-KR" sz="11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</a:t>
            </a: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>
              <a:defRPr/>
            </a:pP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frequency = </a:t>
            </a:r>
            <a:r>
              <a:rPr lang="en-US" altLang="ko-KR" sz="11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defaultdict</a:t>
            </a: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1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endParaRPr lang="en-US" altLang="ko-KR" sz="11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symbol in data:</a:t>
            </a:r>
          </a:p>
          <a:p>
            <a:pPr>
              <a:defRPr/>
            </a:pP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frequency[symbol] += 1</a:t>
            </a:r>
          </a:p>
          <a:p>
            <a:pPr>
              <a:defRPr/>
            </a:pPr>
            <a:endParaRPr lang="en-US" altLang="ko-KR" sz="11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huff = encode(frequency)</a:t>
            </a:r>
          </a:p>
          <a:p>
            <a:pPr>
              <a:defRPr/>
            </a:pP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("Symbol".</a:t>
            </a:r>
            <a:r>
              <a:rPr lang="en-US" altLang="ko-KR" sz="11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ljust</a:t>
            </a: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(10) + "Weight".</a:t>
            </a:r>
            <a:r>
              <a:rPr lang="en-US" altLang="ko-KR" sz="11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ljust</a:t>
            </a: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(10) + "Huffman Code")</a:t>
            </a:r>
          </a:p>
          <a:p>
            <a:pPr>
              <a:defRPr/>
            </a:pP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p in huff:</a:t>
            </a:r>
          </a:p>
          <a:p>
            <a:pPr>
              <a:defRPr/>
            </a:pP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print("</a:t>
            </a:r>
            <a:r>
              <a:rPr lang="en-US" altLang="ko-KR" sz="11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AAA",p</a:t>
            </a: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print("</a:t>
            </a:r>
            <a:r>
              <a:rPr lang="en-US" altLang="ko-KR" sz="11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KKK",p</a:t>
            </a: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[0],frequency[p[0]])</a:t>
            </a:r>
          </a:p>
          <a:p>
            <a:pPr>
              <a:defRPr/>
            </a:pP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(p[0].</a:t>
            </a:r>
            <a:r>
              <a:rPr lang="en-US" altLang="ko-KR" sz="11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ljust</a:t>
            </a: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(10) + </a:t>
            </a:r>
            <a:r>
              <a:rPr lang="en-US" altLang="ko-KR" sz="11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(frequency[p[0]]).</a:t>
            </a:r>
            <a:r>
              <a:rPr lang="en-US" altLang="ko-KR" sz="11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ljust</a:t>
            </a: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(10) + p[1])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43726"/>
            <a:ext cx="2156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[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작은 문제 예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] 2/2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3923928" y="3676666"/>
            <a:ext cx="4365557" cy="19193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72000" rIns="72000" bIns="0">
            <a:spAutoFit/>
          </a:bodyPr>
          <a:lstStyle/>
          <a:p>
            <a:pPr eaLnBrk="1" hangingPunct="1">
              <a:defRPr/>
            </a:pPr>
            <a:r>
              <a:rPr lang="it-IT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Symbol    Weight    Huffman Code</a:t>
            </a:r>
          </a:p>
          <a:p>
            <a:pPr eaLnBrk="1" hangingPunct="1">
              <a:defRPr/>
            </a:pPr>
            <a:r>
              <a:rPr lang="it-IT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AAA [‘L', '1']</a:t>
            </a:r>
          </a:p>
          <a:p>
            <a:pPr eaLnBrk="1" hangingPunct="1">
              <a:defRPr/>
            </a:pPr>
            <a:r>
              <a:rPr lang="it-IT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KKK L 2</a:t>
            </a:r>
          </a:p>
          <a:p>
            <a:pPr eaLnBrk="1" hangingPunct="1">
              <a:defRPr/>
            </a:pPr>
            <a:r>
              <a:rPr lang="it-IT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         2         1</a:t>
            </a:r>
          </a:p>
          <a:p>
            <a:pPr eaLnBrk="1" hangingPunct="1">
              <a:defRPr/>
            </a:pPr>
            <a:r>
              <a:rPr lang="it-IT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AAA ['f', '00']</a:t>
            </a:r>
          </a:p>
          <a:p>
            <a:pPr eaLnBrk="1" hangingPunct="1">
              <a:defRPr/>
            </a:pPr>
            <a:r>
              <a:rPr lang="it-IT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KKK f 1</a:t>
            </a:r>
          </a:p>
          <a:p>
            <a:pPr eaLnBrk="1" hangingPunct="1">
              <a:defRPr/>
            </a:pPr>
            <a:r>
              <a:rPr lang="it-IT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         1         00</a:t>
            </a:r>
          </a:p>
          <a:p>
            <a:pPr eaLnBrk="1" hangingPunct="1">
              <a:defRPr/>
            </a:pPr>
            <a:r>
              <a:rPr lang="it-IT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AAA ['u', '01']</a:t>
            </a:r>
          </a:p>
          <a:p>
            <a:pPr eaLnBrk="1" hangingPunct="1">
              <a:defRPr/>
            </a:pPr>
            <a:r>
              <a:rPr lang="it-IT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KKK u 1</a:t>
            </a:r>
          </a:p>
          <a:p>
            <a:pPr eaLnBrk="1" hangingPunct="1">
              <a:defRPr/>
            </a:pPr>
            <a:r>
              <a:rPr lang="it-IT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         1         01</a:t>
            </a:r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직선 화살표 연결선 7"/>
          <p:cNvCxnSpPr/>
          <p:nvPr/>
        </p:nvCxnSpPr>
        <p:spPr bwMode="auto">
          <a:xfrm>
            <a:off x="2122060" y="2852936"/>
            <a:ext cx="2381268" cy="108516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10" name="직선 화살표 연결선 9"/>
          <p:cNvCxnSpPr/>
          <p:nvPr/>
        </p:nvCxnSpPr>
        <p:spPr bwMode="auto">
          <a:xfrm flipH="1">
            <a:off x="5134598" y="3069962"/>
            <a:ext cx="616690" cy="86814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8508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3B7D7-D4AD-4E08-8F15-6DD4520A5FFE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  <p:sp>
        <p:nvSpPr>
          <p:cNvPr id="4" name="직사각형 3"/>
          <p:cNvSpPr/>
          <p:nvPr/>
        </p:nvSpPr>
        <p:spPr bwMode="auto">
          <a:xfrm>
            <a:off x="1810538" y="2834474"/>
            <a:ext cx="5616624" cy="36116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0"/>
          <a:lstStyle/>
          <a:p>
            <a:pPr eaLnBrk="1" hangingPunct="1">
              <a:defRPr/>
            </a:pPr>
            <a:r>
              <a:rPr lang="it-IT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[[1, ['f', '']], [1, ['u', '']], [2, [‘L', '']]]</a:t>
            </a:r>
          </a:p>
          <a:p>
            <a:pPr eaLnBrk="1" hangingPunct="1">
              <a:defRPr/>
            </a:pPr>
            <a:r>
              <a:rPr lang="it-IT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LLL [1, ['f', '']] [['f', '']]</a:t>
            </a:r>
          </a:p>
          <a:p>
            <a:pPr eaLnBrk="1" hangingPunct="1">
              <a:defRPr/>
            </a:pPr>
            <a:r>
              <a:rPr lang="it-IT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HHH [1, ['u', '']]</a:t>
            </a:r>
          </a:p>
          <a:p>
            <a:pPr eaLnBrk="1" hangingPunct="1">
              <a:defRPr/>
            </a:pPr>
            <a:r>
              <a:rPr lang="it-IT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PPP ['f', ''] </a:t>
            </a:r>
          </a:p>
          <a:p>
            <a:pPr eaLnBrk="1" hangingPunct="1">
              <a:defRPr/>
            </a:pPr>
            <a:r>
              <a:rPr lang="it-IT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OOO [2]</a:t>
            </a:r>
          </a:p>
          <a:p>
            <a:pPr eaLnBrk="1" hangingPunct="1">
              <a:defRPr/>
            </a:pPr>
            <a:r>
              <a:rPr lang="it-IT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RRR [['f', '0'], ['u', '1']]</a:t>
            </a:r>
          </a:p>
          <a:p>
            <a:pPr eaLnBrk="1" hangingPunct="1">
              <a:defRPr/>
            </a:pPr>
            <a:r>
              <a:rPr lang="it-IT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SSS [2, ['f', '0'], ['u', '1']]</a:t>
            </a:r>
          </a:p>
          <a:p>
            <a:pPr eaLnBrk="1" hangingPunct="1">
              <a:defRPr/>
            </a:pPr>
            <a:r>
              <a:rPr lang="it-IT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LLL [2, ['f', '0'], ['u', '1']] [['f', '0'], ['u', '1']]</a:t>
            </a:r>
          </a:p>
          <a:p>
            <a:pPr eaLnBrk="1" hangingPunct="1">
              <a:defRPr/>
            </a:pPr>
            <a:r>
              <a:rPr lang="it-IT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HHH [2, [‘L', '']]</a:t>
            </a:r>
          </a:p>
          <a:p>
            <a:pPr eaLnBrk="1" hangingPunct="1">
              <a:defRPr/>
            </a:pPr>
            <a:r>
              <a:rPr lang="it-IT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PPP ['f', '0'] 0</a:t>
            </a:r>
          </a:p>
          <a:p>
            <a:pPr eaLnBrk="1" hangingPunct="1">
              <a:defRPr/>
            </a:pPr>
            <a:r>
              <a:rPr lang="it-IT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PPP ['u', '1'] 1</a:t>
            </a:r>
          </a:p>
          <a:p>
            <a:pPr eaLnBrk="1" hangingPunct="1">
              <a:defRPr/>
            </a:pPr>
            <a:r>
              <a:rPr lang="it-IT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OOO [4]</a:t>
            </a:r>
          </a:p>
          <a:p>
            <a:pPr eaLnBrk="1" hangingPunct="1">
              <a:defRPr/>
            </a:pPr>
            <a:r>
              <a:rPr lang="it-IT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RRR [['f', '00'], ['u', '01'], [‘L', '1']]</a:t>
            </a:r>
          </a:p>
          <a:p>
            <a:pPr eaLnBrk="1" hangingPunct="1">
              <a:defRPr/>
            </a:pPr>
            <a:r>
              <a:rPr lang="it-IT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SSS [4, ['f', '00'], ['u', '01'], [‘L', '1']]</a:t>
            </a:r>
          </a:p>
          <a:p>
            <a:pPr eaLnBrk="1" hangingPunct="1">
              <a:defRPr/>
            </a:pPr>
            <a:r>
              <a:rPr lang="it-IT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Symbol    Weight    Huffman Code</a:t>
            </a:r>
          </a:p>
          <a:p>
            <a:pPr eaLnBrk="1" hangingPunct="1">
              <a:defRPr/>
            </a:pPr>
            <a:r>
              <a:rPr lang="it-IT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         2         1</a:t>
            </a:r>
          </a:p>
          <a:p>
            <a:pPr eaLnBrk="1" hangingPunct="1">
              <a:defRPr/>
            </a:pPr>
            <a:r>
              <a:rPr lang="it-IT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         1         00</a:t>
            </a:r>
          </a:p>
          <a:p>
            <a:pPr eaLnBrk="1" hangingPunct="1">
              <a:defRPr/>
            </a:pPr>
            <a:r>
              <a:rPr lang="it-IT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         1         01</a:t>
            </a:r>
          </a:p>
          <a:p>
            <a:pPr eaLnBrk="1" hangingPunct="1">
              <a:defRPr/>
            </a:pP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1799088" y="2132856"/>
            <a:ext cx="1527492" cy="25736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72000" rIns="72000" bIns="0">
            <a:spAutoFit/>
          </a:bodyPr>
          <a:lstStyle/>
          <a:p>
            <a:pPr eaLnBrk="1" hangingPunct="1">
              <a:defRPr/>
            </a:pPr>
            <a:r>
              <a:rPr lang="it-IT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[1, ['f', ‘ ’]</a:t>
            </a:r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3491880" y="2132856"/>
            <a:ext cx="1706908" cy="25736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72000" rIns="72000" bIns="0">
            <a:spAutoFit/>
          </a:bodyPr>
          <a:lstStyle/>
          <a:p>
            <a:pPr eaLnBrk="1" hangingPunct="1">
              <a:defRPr/>
            </a:pPr>
            <a:r>
              <a:rPr lang="it-IT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[1, [['u', ‘ ']]</a:t>
            </a:r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123728" y="1370882"/>
            <a:ext cx="2588832" cy="25736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72000" rIns="72000" bIns="0">
            <a:spAutoFit/>
          </a:bodyPr>
          <a:lstStyle/>
          <a:p>
            <a:pPr eaLnBrk="1" hangingPunct="1">
              <a:defRPr/>
            </a:pPr>
            <a:r>
              <a:rPr lang="it-IT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[2, ['f', '0'], ['u', '1']]</a:t>
            </a:r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직선 화살표 연결선 9"/>
          <p:cNvCxnSpPr>
            <a:stCxn id="8" idx="2"/>
            <a:endCxn id="6" idx="0"/>
          </p:cNvCxnSpPr>
          <p:nvPr/>
        </p:nvCxnSpPr>
        <p:spPr bwMode="auto">
          <a:xfrm flipH="1">
            <a:off x="2562834" y="1628251"/>
            <a:ext cx="855310" cy="504605"/>
          </a:xfrm>
          <a:prstGeom prst="straightConnector1">
            <a:avLst/>
          </a:prstGeom>
          <a:noFill/>
          <a:ln w="9525" cap="flat" cmpd="sng" algn="ctr">
            <a:solidFill>
              <a:srgbClr val="3E020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직선 화살표 연결선 11"/>
          <p:cNvCxnSpPr>
            <a:stCxn id="8" idx="2"/>
            <a:endCxn id="7" idx="0"/>
          </p:cNvCxnSpPr>
          <p:nvPr/>
        </p:nvCxnSpPr>
        <p:spPr bwMode="auto">
          <a:xfrm>
            <a:off x="3418144" y="1628251"/>
            <a:ext cx="927190" cy="504605"/>
          </a:xfrm>
          <a:prstGeom prst="straightConnector1">
            <a:avLst/>
          </a:prstGeom>
          <a:noFill/>
          <a:ln w="9525" cap="flat" cmpd="sng" algn="ctr">
            <a:solidFill>
              <a:srgbClr val="3E020C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직사각형 12"/>
          <p:cNvSpPr/>
          <p:nvPr/>
        </p:nvSpPr>
        <p:spPr bwMode="auto">
          <a:xfrm>
            <a:off x="5674502" y="1366027"/>
            <a:ext cx="1706908" cy="25736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72000" rIns="72000" bIns="0">
            <a:spAutoFit/>
          </a:bodyPr>
          <a:lstStyle/>
          <a:p>
            <a:pPr eaLnBrk="1" hangingPunct="1">
              <a:defRPr/>
            </a:pPr>
            <a:r>
              <a:rPr lang="it-IT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[2, [[‘L', ‘ ']]</a:t>
            </a:r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2843808" y="499404"/>
            <a:ext cx="4352034" cy="25736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72000" rIns="72000" bIns="0">
            <a:spAutoFit/>
          </a:bodyPr>
          <a:lstStyle/>
          <a:p>
            <a:pPr eaLnBrk="1" hangingPunct="1">
              <a:defRPr/>
            </a:pPr>
            <a:r>
              <a:rPr lang="it-IT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[4, ['f', '00'], ['u', '01'], [‘L', '1']]</a:t>
            </a:r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직선 화살표 연결선 16"/>
          <p:cNvCxnSpPr>
            <a:stCxn id="15" idx="2"/>
            <a:endCxn id="8" idx="0"/>
          </p:cNvCxnSpPr>
          <p:nvPr/>
        </p:nvCxnSpPr>
        <p:spPr bwMode="auto">
          <a:xfrm flipH="1">
            <a:off x="3418144" y="756773"/>
            <a:ext cx="1601681" cy="614109"/>
          </a:xfrm>
          <a:prstGeom prst="straightConnector1">
            <a:avLst/>
          </a:prstGeom>
          <a:noFill/>
          <a:ln w="9525" cap="flat" cmpd="sng" algn="ctr">
            <a:solidFill>
              <a:srgbClr val="3E020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직선 화살표 연결선 18"/>
          <p:cNvCxnSpPr>
            <a:stCxn id="15" idx="2"/>
            <a:endCxn id="13" idx="0"/>
          </p:cNvCxnSpPr>
          <p:nvPr/>
        </p:nvCxnSpPr>
        <p:spPr bwMode="auto">
          <a:xfrm>
            <a:off x="5019825" y="756773"/>
            <a:ext cx="1508131" cy="609254"/>
          </a:xfrm>
          <a:prstGeom prst="straightConnector1">
            <a:avLst/>
          </a:prstGeom>
          <a:noFill/>
          <a:ln w="9525" cap="flat" cmpd="sng" algn="ctr">
            <a:solidFill>
              <a:srgbClr val="3E020C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1197833" y="106788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</a:pP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생성 트리 모습</a:t>
            </a:r>
          </a:p>
        </p:txBody>
      </p:sp>
    </p:spTree>
    <p:extLst>
      <p:ext uri="{BB962C8B-B14F-4D97-AF65-F5344CB8AC3E}">
        <p14:creationId xmlns:p14="http://schemas.microsoft.com/office/powerpoint/2010/main" val="2819821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732240" y="6565810"/>
            <a:ext cx="1905000" cy="292190"/>
          </a:xfrm>
        </p:spPr>
        <p:txBody>
          <a:bodyPr/>
          <a:lstStyle/>
          <a:p>
            <a:pPr>
              <a:defRPr/>
            </a:pPr>
            <a:fld id="{BB20E9E4-0BC8-49F0-8AE3-28766921D0B6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  <p:sp>
        <p:nvSpPr>
          <p:cNvPr id="4" name="직사각형 3"/>
          <p:cNvSpPr/>
          <p:nvPr/>
        </p:nvSpPr>
        <p:spPr bwMode="auto">
          <a:xfrm>
            <a:off x="5536826" y="818048"/>
            <a:ext cx="1789747" cy="70081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0" bIns="0"/>
          <a:lstStyle/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[1, 3, 4]</a:t>
            </a:r>
          </a:p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1090" y="1718403"/>
            <a:ext cx="4076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rgbClr val="3E020C"/>
                </a:solidFill>
                <a:latin typeface="Times New Roman" pitchFamily="18" charset="0"/>
              </a:rPr>
              <a:t>리스트의 원소가 </a:t>
            </a:r>
            <a:r>
              <a:rPr lang="en-US" altLang="ko-KR" sz="1400">
                <a:solidFill>
                  <a:srgbClr val="3E020C"/>
                </a:solidFill>
                <a:latin typeface="Times New Roman" pitchFamily="18" charset="0"/>
              </a:rPr>
              <a:t>tuple</a:t>
            </a:r>
            <a:r>
              <a:rPr lang="ko-KR" altLang="en-US" sz="1400">
                <a:solidFill>
                  <a:srgbClr val="3E020C"/>
                </a:solidFill>
                <a:latin typeface="Times New Roman" pitchFamily="18" charset="0"/>
              </a:rPr>
              <a:t>일 때  정렬 기준을 제시</a:t>
            </a:r>
            <a:endParaRPr lang="ko-KR" altLang="en-US" sz="14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711" y="356213"/>
            <a:ext cx="2820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rgbClr val="3E020C"/>
                </a:solidFill>
                <a:latin typeface="Times New Roman" pitchFamily="18" charset="0"/>
              </a:rPr>
              <a:t>del : </a:t>
            </a:r>
            <a:r>
              <a:rPr lang="ko-KR" altLang="en-US" sz="1400">
                <a:solidFill>
                  <a:srgbClr val="3E020C"/>
                </a:solidFill>
                <a:latin typeface="Times New Roman" pitchFamily="18" charset="0"/>
              </a:rPr>
              <a:t>리스트의 한 원소를 삭제</a:t>
            </a:r>
            <a:endParaRPr lang="ko-KR" altLang="en-US" sz="14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1408116" y="818048"/>
            <a:ext cx="2150616" cy="70081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72000"/>
          <a:lstStyle/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a=[1,2,3,4]</a:t>
            </a:r>
          </a:p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del a[1]</a:t>
            </a:r>
          </a:p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4945140" y="2110448"/>
            <a:ext cx="3816358" cy="8640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0"/>
          <a:lstStyle/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[(1, 'B'), (2, 'A'), (4, 'M'), (8, 'D')]</a:t>
            </a:r>
          </a:p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[(2, 'A'), (1, 'B'), (8, 'D'), (4, 'M')]</a:t>
            </a:r>
          </a:p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480644" y="2110448"/>
            <a:ext cx="4254690" cy="106415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72000"/>
          <a:lstStyle/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a=[(8, 'D'),(1, 'B'),(2, 'A'),(4, 'M')]</a:t>
            </a:r>
          </a:p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a.sort(key=lambda x :x[0])</a:t>
            </a:r>
          </a:p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a.sort(key=lambda x :x[1])</a:t>
            </a:r>
          </a:p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</p:txBody>
      </p:sp>
      <p:sp>
        <p:nvSpPr>
          <p:cNvPr id="10" name="직사각형 9"/>
          <p:cNvSpPr/>
          <p:nvPr/>
        </p:nvSpPr>
        <p:spPr bwMode="auto">
          <a:xfrm>
            <a:off x="4945140" y="3309014"/>
            <a:ext cx="2775983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0"/>
          <a:lstStyle/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0425" y="4033237"/>
            <a:ext cx="29658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rgbClr val="3E020C"/>
                </a:solidFill>
                <a:latin typeface="Times New Roman" pitchFamily="18" charset="0"/>
              </a:rPr>
              <a:t>리스트의 </a:t>
            </a:r>
            <a:r>
              <a:rPr lang="en-US" altLang="ko-KR" sz="1400">
                <a:solidFill>
                  <a:srgbClr val="3E020C"/>
                </a:solidFill>
                <a:latin typeface="Times New Roman" pitchFamily="18" charset="0"/>
              </a:rPr>
              <a:t>append </a:t>
            </a:r>
            <a:r>
              <a:rPr lang="ko-KR" altLang="en-US" sz="1400">
                <a:solidFill>
                  <a:srgbClr val="3E020C"/>
                </a:solidFill>
                <a:latin typeface="Times New Roman" pitchFamily="18" charset="0"/>
              </a:rPr>
              <a:t>와 </a:t>
            </a:r>
            <a:r>
              <a:rPr lang="en-US" altLang="ko-KR" sz="1400">
                <a:solidFill>
                  <a:srgbClr val="3E020C"/>
                </a:solidFill>
                <a:latin typeface="Times New Roman" pitchFamily="18" charset="0"/>
              </a:rPr>
              <a:t>extend </a:t>
            </a:r>
            <a:r>
              <a:rPr lang="ko-KR" altLang="en-US" sz="1400">
                <a:solidFill>
                  <a:srgbClr val="3E020C"/>
                </a:solidFill>
                <a:latin typeface="Times New Roman" pitchFamily="18" charset="0"/>
              </a:rPr>
              <a:t>차이</a:t>
            </a:r>
            <a:endParaRPr lang="ko-KR" altLang="en-US" sz="14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80644" y="3309015"/>
            <a:ext cx="3281134" cy="64807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72000"/>
          <a:lstStyle/>
          <a:p>
            <a:pPr eaLnBrk="1" hangingPunct="1">
              <a:defRPr/>
            </a:pPr>
            <a:r>
              <a:rPr lang="fr-FR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c=3</a:t>
            </a:r>
          </a:p>
          <a:p>
            <a:pPr eaLnBrk="1" hangingPunct="1">
              <a:defRPr/>
            </a:pPr>
            <a:r>
              <a:rPr lang="fr-FR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d=5</a:t>
            </a:r>
          </a:p>
          <a:p>
            <a:pPr eaLnBrk="1" hangingPunct="1">
              <a:defRPr/>
            </a:pPr>
            <a:r>
              <a:rPr lang="fr-FR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print((lambda c,d: c*d)(c,d))</a:t>
            </a:r>
            <a:endParaRPr lang="en-US" altLang="ko-KR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498778" y="4352766"/>
            <a:ext cx="3281134" cy="64807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72000"/>
          <a:lstStyle/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a=["A","B","C"]</a:t>
            </a:r>
          </a:p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a.append("D")</a:t>
            </a:r>
          </a:p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</p:txBody>
      </p:sp>
      <p:sp>
        <p:nvSpPr>
          <p:cNvPr id="17" name="직사각형 16"/>
          <p:cNvSpPr/>
          <p:nvPr/>
        </p:nvSpPr>
        <p:spPr bwMode="auto">
          <a:xfrm>
            <a:off x="518007" y="5141878"/>
            <a:ext cx="3243771" cy="64807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72000"/>
          <a:lstStyle/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a=["A","B","C"]</a:t>
            </a:r>
          </a:p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a.append(["A"])</a:t>
            </a:r>
          </a:p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</p:txBody>
      </p:sp>
      <p:sp>
        <p:nvSpPr>
          <p:cNvPr id="19" name="직사각형 18"/>
          <p:cNvSpPr/>
          <p:nvPr/>
        </p:nvSpPr>
        <p:spPr bwMode="auto">
          <a:xfrm>
            <a:off x="498778" y="5917739"/>
            <a:ext cx="3281134" cy="64807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72000"/>
          <a:lstStyle/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a=["A","B","C"]</a:t>
            </a:r>
          </a:p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a.extend(["D"])</a:t>
            </a:r>
          </a:p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</p:txBody>
      </p:sp>
      <p:sp>
        <p:nvSpPr>
          <p:cNvPr id="20" name="직사각형 19"/>
          <p:cNvSpPr/>
          <p:nvPr/>
        </p:nvSpPr>
        <p:spPr bwMode="auto">
          <a:xfrm>
            <a:off x="4945140" y="4340974"/>
            <a:ext cx="2775983" cy="6348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0"/>
          <a:lstStyle/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['A', 'B', 'C', 'D']</a:t>
            </a:r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4964369" y="5130086"/>
            <a:ext cx="2775983" cy="6348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0"/>
          <a:lstStyle/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['A', 'B', 'C', ['D']]</a:t>
            </a:r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945140" y="5905947"/>
            <a:ext cx="2775983" cy="6348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0"/>
          <a:lstStyle/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['A', 'B', 'C', 'D']</a:t>
            </a:r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056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20E9E4-0BC8-49F0-8AE3-28766921D0B6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  <p:sp>
        <p:nvSpPr>
          <p:cNvPr id="3" name="직사각형 2"/>
          <p:cNvSpPr/>
          <p:nvPr/>
        </p:nvSpPr>
        <p:spPr bwMode="auto">
          <a:xfrm>
            <a:off x="5508104" y="818048"/>
            <a:ext cx="2563566" cy="81136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72000" rIns="0" bIns="0">
            <a:spAutoFit/>
          </a:bodyPr>
          <a:lstStyle/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['this', '#is', '10:30']</a:t>
            </a:r>
          </a:p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['this', '#is 10:30']</a:t>
            </a:r>
          </a:p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['this', '#is', '10:30']</a:t>
            </a:r>
          </a:p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['this ', 'is 10:30']</a:t>
            </a:r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6711" y="356213"/>
            <a:ext cx="4790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rgbClr val="3E020C"/>
                </a:solidFill>
                <a:latin typeface="Times New Roman" pitchFamily="18" charset="0"/>
              </a:rPr>
              <a:t>split : </a:t>
            </a:r>
            <a:r>
              <a:rPr lang="ko-KR" altLang="en-US" sz="1400">
                <a:solidFill>
                  <a:srgbClr val="3E020C"/>
                </a:solidFill>
                <a:latin typeface="Times New Roman" pitchFamily="18" charset="0"/>
              </a:rPr>
              <a:t>문자열을 기준에 따라 나눈다</a:t>
            </a:r>
            <a:r>
              <a:rPr lang="en-US" altLang="ko-KR" sz="1400">
                <a:solidFill>
                  <a:srgbClr val="3E020C"/>
                </a:solidFill>
                <a:latin typeface="Times New Roman" pitchFamily="18" charset="0"/>
              </a:rPr>
              <a:t>. </a:t>
            </a:r>
            <a:r>
              <a:rPr lang="ko-KR" altLang="en-US" sz="1400">
                <a:solidFill>
                  <a:srgbClr val="3E020C"/>
                </a:solidFill>
                <a:latin typeface="Times New Roman" pitchFamily="18" charset="0"/>
              </a:rPr>
              <a:t>결과는 </a:t>
            </a:r>
            <a:r>
              <a:rPr lang="en-US" altLang="ko-KR" sz="1400">
                <a:solidFill>
                  <a:srgbClr val="3E020C"/>
                </a:solidFill>
                <a:latin typeface="Times New Roman" pitchFamily="18" charset="0"/>
              </a:rPr>
              <a:t>list </a:t>
            </a:r>
            <a:r>
              <a:rPr lang="ko-KR" altLang="en-US" sz="1400">
                <a:solidFill>
                  <a:srgbClr val="3E020C"/>
                </a:solidFill>
                <a:latin typeface="Times New Roman" pitchFamily="18" charset="0"/>
              </a:rPr>
              <a:t>에 저장</a:t>
            </a:r>
            <a:r>
              <a:rPr lang="en-US" altLang="ko-KR" sz="1400">
                <a:solidFill>
                  <a:srgbClr val="3E020C"/>
                </a:solidFill>
                <a:latin typeface="Times New Roman" pitchFamily="18" charset="0"/>
              </a:rPr>
              <a:t>.</a:t>
            </a:r>
            <a:endParaRPr lang="ko-KR" altLang="en-US" sz="14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1408116" y="818048"/>
            <a:ext cx="2731836" cy="106873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72000">
            <a:spAutoFit/>
          </a:bodyPr>
          <a:lstStyle/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a="this #is 10:30"</a:t>
            </a:r>
          </a:p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print(a.split())</a:t>
            </a:r>
          </a:p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print(a.split(" ",1))</a:t>
            </a:r>
          </a:p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print(a.split(" ",2))</a:t>
            </a:r>
          </a:p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print(a.split("#",1))</a:t>
            </a:r>
          </a:p>
        </p:txBody>
      </p:sp>
      <p:cxnSp>
        <p:nvCxnSpPr>
          <p:cNvPr id="6" name="직선 화살표 연결선 5"/>
          <p:cNvCxnSpPr/>
          <p:nvPr/>
        </p:nvCxnSpPr>
        <p:spPr bwMode="auto">
          <a:xfrm flipV="1">
            <a:off x="2566503" y="1881491"/>
            <a:ext cx="288032" cy="318701"/>
          </a:xfrm>
          <a:prstGeom prst="straightConnector1">
            <a:avLst/>
          </a:prstGeom>
          <a:noFill/>
          <a:ln w="2222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lg" len="med"/>
          </a:ln>
          <a:effectLst/>
        </p:spPr>
      </p:cxnSp>
      <p:sp>
        <p:nvSpPr>
          <p:cNvPr id="7" name="직사각형 6"/>
          <p:cNvSpPr/>
          <p:nvPr/>
        </p:nvSpPr>
        <p:spPr>
          <a:xfrm>
            <a:off x="1498582" y="2017896"/>
            <a:ext cx="10054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/>
              <a:t>자르는 기준</a:t>
            </a:r>
          </a:p>
        </p:txBody>
      </p:sp>
      <p:cxnSp>
        <p:nvCxnSpPr>
          <p:cNvPr id="8" name="직선 화살표 연결선 7"/>
          <p:cNvCxnSpPr/>
          <p:nvPr/>
        </p:nvCxnSpPr>
        <p:spPr bwMode="auto">
          <a:xfrm flipH="1" flipV="1">
            <a:off x="3188061" y="1792991"/>
            <a:ext cx="331929" cy="407201"/>
          </a:xfrm>
          <a:prstGeom prst="straightConnector1">
            <a:avLst/>
          </a:prstGeom>
          <a:noFill/>
          <a:ln w="2222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lg" len="med"/>
          </a:ln>
          <a:effectLst/>
        </p:spPr>
      </p:cxnSp>
      <p:sp>
        <p:nvSpPr>
          <p:cNvPr id="10" name="직사각형 9"/>
          <p:cNvSpPr/>
          <p:nvPr/>
        </p:nvSpPr>
        <p:spPr>
          <a:xfrm>
            <a:off x="3510220" y="2061692"/>
            <a:ext cx="32335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/>
              <a:t>자르는 횟수</a:t>
            </a:r>
            <a:r>
              <a:rPr lang="en-US" altLang="ko-KR" sz="1200"/>
              <a:t>, 1</a:t>
            </a:r>
            <a:r>
              <a:rPr lang="ko-KR" altLang="en-US" sz="1200"/>
              <a:t>회 자르면 </a:t>
            </a:r>
            <a:r>
              <a:rPr lang="en-US" altLang="ko-KR" sz="1200"/>
              <a:t>2</a:t>
            </a:r>
            <a:r>
              <a:rPr lang="ko-KR" altLang="en-US" sz="1200"/>
              <a:t>개의 부분이 된다</a:t>
            </a:r>
            <a:r>
              <a:rPr lang="en-US" altLang="ko-KR" sz="1200"/>
              <a:t>.</a:t>
            </a:r>
            <a:endParaRPr lang="ko-KR" altLang="en-US" sz="1200"/>
          </a:p>
        </p:txBody>
      </p:sp>
      <p:sp>
        <p:nvSpPr>
          <p:cNvPr id="11" name="직사각형 10"/>
          <p:cNvSpPr/>
          <p:nvPr/>
        </p:nvSpPr>
        <p:spPr bwMode="auto">
          <a:xfrm>
            <a:off x="5540397" y="3421683"/>
            <a:ext cx="2563566" cy="4420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72000" rIns="0" bIns="0">
            <a:spAutoFit/>
          </a:bodyPr>
          <a:lstStyle/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9004" y="2959848"/>
            <a:ext cx="3163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rgbClr val="3E020C"/>
                </a:solidFill>
                <a:latin typeface="Times New Roman" pitchFamily="18" charset="0"/>
              </a:rPr>
              <a:t>isinstance : class type </a:t>
            </a:r>
            <a:r>
              <a:rPr lang="ko-KR" altLang="en-US" sz="1400">
                <a:solidFill>
                  <a:srgbClr val="3E020C"/>
                </a:solidFill>
                <a:latin typeface="Times New Roman" pitchFamily="18" charset="0"/>
              </a:rPr>
              <a:t>을 확인한다</a:t>
            </a:r>
            <a:r>
              <a:rPr lang="en-US" altLang="ko-KR" sz="1400">
                <a:solidFill>
                  <a:srgbClr val="3E020C"/>
                </a:solidFill>
                <a:latin typeface="Times New Roman" pitchFamily="18" charset="0"/>
              </a:rPr>
              <a:t>..</a:t>
            </a:r>
            <a:endParaRPr lang="ko-KR" altLang="en-US" sz="14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1440409" y="3421683"/>
            <a:ext cx="2731836" cy="69940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72000">
            <a:spAutoFit/>
          </a:bodyPr>
          <a:lstStyle/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a=3</a:t>
            </a:r>
          </a:p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print(isinstance(a, int))</a:t>
            </a:r>
          </a:p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print(isinstance(a, str))</a:t>
            </a:r>
          </a:p>
        </p:txBody>
      </p:sp>
    </p:spTree>
    <p:extLst>
      <p:ext uri="{BB962C8B-B14F-4D97-AF65-F5344CB8AC3E}">
        <p14:creationId xmlns:p14="http://schemas.microsoft.com/office/powerpoint/2010/main" val="970537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036EDDD-E1A5-4DC1-BBC7-33144A8A1AFB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kumimoji="0" lang="ko-KR" altLang="en-US" sz="130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5288" y="904875"/>
            <a:ext cx="7850187" cy="504825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Queue(object):</a:t>
            </a:r>
          </a:p>
          <a:p>
            <a:pPr>
              <a:defRPr/>
            </a:pP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__init__(self):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self._q = []</a:t>
            </a:r>
          </a:p>
          <a:p>
            <a:pPr>
              <a:defRPr/>
            </a:pP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put(self, x):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self._q.append(x)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self._q.sort(key=lambda x: x[0])</a:t>
            </a:r>
          </a:p>
          <a:p>
            <a:pPr>
              <a:defRPr/>
            </a:pP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get(self):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x = self._q[0]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del self._q[0]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x</a:t>
            </a:r>
          </a:p>
          <a:p>
            <a:pPr>
              <a:defRPr/>
            </a:pP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qsize(self):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len(self._q)</a:t>
            </a:r>
          </a:p>
          <a:p>
            <a:pPr>
              <a:defRPr/>
            </a:pP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HuffmanNode(object):</a:t>
            </a:r>
          </a:p>
          <a:p>
            <a:pPr>
              <a:defRPr/>
            </a:pP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__init__(self, left, right):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self.left = left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self.right = right</a:t>
            </a:r>
          </a:p>
          <a:p>
            <a:pPr>
              <a:defRPr/>
            </a:pP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213" y="404813"/>
            <a:ext cx="24701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Huffman code 2  (1/4)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851920" y="6109900"/>
            <a:ext cx="1579278" cy="276999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(8.167, 'a'), </a:t>
            </a:r>
            <a:endParaRPr lang="ko-KR" altLang="en-US" sz="1200"/>
          </a:p>
        </p:txBody>
      </p:sp>
      <p:cxnSp>
        <p:nvCxnSpPr>
          <p:cNvPr id="7" name="직선 화살표 연결선 6"/>
          <p:cNvCxnSpPr/>
          <p:nvPr/>
        </p:nvCxnSpPr>
        <p:spPr bwMode="auto">
          <a:xfrm flipV="1">
            <a:off x="3923928" y="6386899"/>
            <a:ext cx="288032" cy="318701"/>
          </a:xfrm>
          <a:prstGeom prst="straightConnector1">
            <a:avLst/>
          </a:prstGeom>
          <a:noFill/>
          <a:ln w="2222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lg" len="med"/>
          </a:ln>
          <a:effectLst/>
        </p:spPr>
      </p:cxnSp>
      <p:sp>
        <p:nvSpPr>
          <p:cNvPr id="8" name="직사각형 7"/>
          <p:cNvSpPr/>
          <p:nvPr/>
        </p:nvSpPr>
        <p:spPr>
          <a:xfrm>
            <a:off x="2856007" y="6523304"/>
            <a:ext cx="11448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/>
              <a:t>self._q[0][0</a:t>
            </a:r>
            <a:r>
              <a:rPr lang="en-US" altLang="ko-KR" sz="1200"/>
              <a:t>]</a:t>
            </a:r>
            <a:endParaRPr lang="ko-KR" altLang="en-US" sz="1200"/>
          </a:p>
        </p:txBody>
      </p:sp>
      <p:sp>
        <p:nvSpPr>
          <p:cNvPr id="10" name="직사각형 9"/>
          <p:cNvSpPr/>
          <p:nvPr/>
        </p:nvSpPr>
        <p:spPr>
          <a:xfrm>
            <a:off x="4496360" y="6567100"/>
            <a:ext cx="11448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/>
              <a:t>self._q[0][</a:t>
            </a:r>
            <a:r>
              <a:rPr lang="en-US" altLang="ko-KR" sz="1200"/>
              <a:t>1]</a:t>
            </a:r>
            <a:endParaRPr lang="ko-KR" altLang="en-US" sz="1200"/>
          </a:p>
        </p:txBody>
      </p:sp>
      <p:cxnSp>
        <p:nvCxnSpPr>
          <p:cNvPr id="11" name="직선 화살표 연결선 10"/>
          <p:cNvCxnSpPr>
            <a:stCxn id="10" idx="0"/>
          </p:cNvCxnSpPr>
          <p:nvPr/>
        </p:nvCxnSpPr>
        <p:spPr bwMode="auto">
          <a:xfrm flipH="1" flipV="1">
            <a:off x="4888163" y="6343104"/>
            <a:ext cx="180630" cy="223996"/>
          </a:xfrm>
          <a:prstGeom prst="straightConnector1">
            <a:avLst/>
          </a:prstGeom>
          <a:noFill/>
          <a:ln w="2222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lg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46740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CFDCA4-EB83-4F48-AC6D-A39F4672EF22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kumimoji="0" lang="ko-KR" altLang="en-US" sz="130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5288" y="1120775"/>
            <a:ext cx="8215312" cy="461645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 = [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(8.167, 'a'), (1.492, 'b'), (2.782, 'c'), (4.253, 'd'),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(12.702, 'e'),(2.228, 'f'), (2.015, 'g'), (6.094, 'h'),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(6.966, 'i'), (0.153, 'j'), (0.747, 'k'), (4.025, 'l'),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(2.406, 'm'), (6.749, 'n'), (7.507, 'o'), (1.929, 'p'),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(0.095, 'q'), (5.987, 'r'), (6.327, 's'), (9.056, 't'),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(2.758, 'u'), (1.037, 'v'), (2.365, 'w'), (0.150, 'x'),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(1.974, 'y'), (0.074, 'z') ]</a:t>
            </a:r>
          </a:p>
          <a:p>
            <a:pPr>
              <a:defRPr/>
            </a:pP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create_tree(frequencies):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 = Queue()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value in frequencies:    # 1. Create a leaf node for each symbol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p.put(value)             #    and add it to the priority queue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p.qsize() &gt; 1:         # 2. While there is more than one node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l, r = p.get(), p.get()  # 2a. remove two highest nodes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node = HuffmanNode(l, r) # 2b. create internal node with children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p.put((l[0]+r[0], node)) # 2c. add new node to queue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p.get()               # 3. tree is complete - return root node</a:t>
            </a:r>
          </a:p>
          <a:p>
            <a:pPr>
              <a:defRPr/>
            </a:pP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= create_tree(freq)</a:t>
            </a:r>
          </a:p>
          <a:p>
            <a:pPr>
              <a:defRPr/>
            </a:pP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4213" y="404813"/>
            <a:ext cx="24701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Huffman code 2  (2/4)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5895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732240" y="6400800"/>
            <a:ext cx="1905000" cy="26856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67A7B2-A2CE-4B59-B492-CE18C0910876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kumimoji="0" lang="ko-KR" altLang="en-US" sz="130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8312" y="801688"/>
            <a:ext cx="8352160" cy="569436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side_by_side(a, b, w):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= a.split("\n")</a:t>
            </a:r>
            <a:r>
              <a:rPr lang="ko-KR" altLang="en-US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ko-KR" altLang="en-US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결과를 </a:t>
            </a: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ko-KR" altLang="en-US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에 저장</a:t>
            </a: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 = b.split("\n")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n1 = len(a)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n2 = len(b)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n1 &lt; n2: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a.extend([" "*len(a[0])]*(n2-n1))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b.extend([" "*len(b[0])]*(n1-n2))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 = [" "*len(a[0]) + "   ^   " + " "*len(b[0])]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 += ["/" + "-"*(len(a[0])-1) + "%7.3f" % w + "-"*(len(b[0])-1) + "\\"]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l1, l2 in zip(a, b):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r.append(l1 + "       " + l2)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"\n".join(r)</a:t>
            </a:r>
          </a:p>
          <a:p>
            <a:pPr>
              <a:defRPr/>
            </a:pP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print_tree(node):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w, n = node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isinstance(n, str):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"%s = %.3f" % (n, w)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 = print_tree(n.left)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 = print_tree(n.right)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side_by_side(l, r, w)</a:t>
            </a:r>
          </a:p>
          <a:p>
            <a:pPr>
              <a:defRPr/>
            </a:pP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213" y="404813"/>
            <a:ext cx="24701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Huffman code 2  (3/4)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591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예 </a:t>
            </a:r>
          </a:p>
        </p:txBody>
      </p:sp>
      <p:sp>
        <p:nvSpPr>
          <p:cNvPr id="28675" name="슬라이드 번호 개체 틀 2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8DF313D-0DC2-4281-996C-F26E59DC0D80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28676" name="Oval 4"/>
          <p:cNvSpPr>
            <a:spLocks noChangeArrowheads="1"/>
          </p:cNvSpPr>
          <p:nvPr/>
        </p:nvSpPr>
        <p:spPr bwMode="auto">
          <a:xfrm>
            <a:off x="4267200" y="2057400"/>
            <a:ext cx="685800" cy="6096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4389438" y="2082800"/>
            <a:ext cx="4619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2800" i="1"/>
              <a:t>v</a:t>
            </a:r>
            <a:r>
              <a:rPr lang="en-US" altLang="ko-KR" sz="2800" baseline="-25000"/>
              <a:t>1</a:t>
            </a:r>
            <a:endParaRPr lang="en-US" altLang="ko-KR" sz="2800"/>
          </a:p>
        </p:txBody>
      </p:sp>
      <p:sp>
        <p:nvSpPr>
          <p:cNvPr id="28678" name="Oval 6"/>
          <p:cNvSpPr>
            <a:spLocks noChangeArrowheads="1"/>
          </p:cNvSpPr>
          <p:nvPr/>
        </p:nvSpPr>
        <p:spPr bwMode="auto">
          <a:xfrm>
            <a:off x="5715000" y="3657600"/>
            <a:ext cx="685800" cy="609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5837238" y="3695700"/>
            <a:ext cx="4619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2800" i="1"/>
              <a:t>v</a:t>
            </a:r>
            <a:r>
              <a:rPr lang="en-US" altLang="ko-KR" sz="2800" baseline="-25000"/>
              <a:t>2</a:t>
            </a:r>
            <a:endParaRPr lang="en-US" altLang="ko-KR" sz="2800"/>
          </a:p>
        </p:txBody>
      </p:sp>
      <p:sp>
        <p:nvSpPr>
          <p:cNvPr id="28680" name="Oval 8"/>
          <p:cNvSpPr>
            <a:spLocks noChangeArrowheads="1"/>
          </p:cNvSpPr>
          <p:nvPr/>
        </p:nvSpPr>
        <p:spPr bwMode="auto">
          <a:xfrm>
            <a:off x="4800600" y="4648200"/>
            <a:ext cx="685800" cy="609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4922838" y="4686300"/>
            <a:ext cx="4619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2800" i="1"/>
              <a:t>v</a:t>
            </a:r>
            <a:r>
              <a:rPr lang="en-US" altLang="ko-KR" sz="2800" baseline="-25000"/>
              <a:t>3</a:t>
            </a:r>
            <a:endParaRPr lang="en-US" altLang="ko-KR" sz="2800"/>
          </a:p>
        </p:txBody>
      </p:sp>
      <p:sp>
        <p:nvSpPr>
          <p:cNvPr id="28682" name="Oval 10"/>
          <p:cNvSpPr>
            <a:spLocks noChangeArrowheads="1"/>
          </p:cNvSpPr>
          <p:nvPr/>
        </p:nvSpPr>
        <p:spPr bwMode="auto">
          <a:xfrm>
            <a:off x="3733800" y="4648200"/>
            <a:ext cx="685800" cy="609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3868738" y="4673600"/>
            <a:ext cx="4619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2800" i="1"/>
              <a:t>v</a:t>
            </a:r>
            <a:r>
              <a:rPr lang="en-US" altLang="ko-KR" sz="2800" baseline="-25000"/>
              <a:t>4</a:t>
            </a:r>
            <a:endParaRPr lang="en-US" altLang="ko-KR" sz="2800"/>
          </a:p>
        </p:txBody>
      </p:sp>
      <p:sp>
        <p:nvSpPr>
          <p:cNvPr id="28684" name="Oval 12"/>
          <p:cNvSpPr>
            <a:spLocks noChangeArrowheads="1"/>
          </p:cNvSpPr>
          <p:nvPr/>
        </p:nvSpPr>
        <p:spPr bwMode="auto">
          <a:xfrm>
            <a:off x="2819400" y="3657600"/>
            <a:ext cx="685800" cy="609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2941638" y="3695700"/>
            <a:ext cx="4619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2800" i="1"/>
              <a:t>v</a:t>
            </a:r>
            <a:r>
              <a:rPr lang="en-US" altLang="ko-KR" sz="2800" baseline="-25000"/>
              <a:t>5</a:t>
            </a:r>
            <a:endParaRPr lang="en-US" altLang="ko-KR" sz="2800"/>
          </a:p>
        </p:txBody>
      </p:sp>
      <p:cxnSp>
        <p:nvCxnSpPr>
          <p:cNvPr id="28686" name="AutoShape 22"/>
          <p:cNvCxnSpPr>
            <a:cxnSpLocks noChangeShapeType="1"/>
            <a:stCxn id="28676" idx="5"/>
            <a:endCxn id="28678" idx="1"/>
          </p:cNvCxnSpPr>
          <p:nvPr/>
        </p:nvCxnSpPr>
        <p:spPr bwMode="auto">
          <a:xfrm>
            <a:off x="4852988" y="2578100"/>
            <a:ext cx="962025" cy="11684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7" name="AutoShape 24"/>
          <p:cNvCxnSpPr>
            <a:cxnSpLocks noChangeShapeType="1"/>
            <a:stCxn id="28676" idx="3"/>
            <a:endCxn id="28684" idx="7"/>
          </p:cNvCxnSpPr>
          <p:nvPr/>
        </p:nvCxnSpPr>
        <p:spPr bwMode="auto">
          <a:xfrm flipH="1">
            <a:off x="3405188" y="2578100"/>
            <a:ext cx="962025" cy="11684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8" name="AutoShape 25"/>
          <p:cNvCxnSpPr>
            <a:cxnSpLocks noChangeShapeType="1"/>
            <a:stCxn id="28684" idx="5"/>
            <a:endCxn id="28682" idx="1"/>
          </p:cNvCxnSpPr>
          <p:nvPr/>
        </p:nvCxnSpPr>
        <p:spPr bwMode="auto">
          <a:xfrm>
            <a:off x="3405188" y="4178300"/>
            <a:ext cx="428625" cy="5588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9" name="AutoShape 26"/>
          <p:cNvCxnSpPr>
            <a:cxnSpLocks noChangeShapeType="1"/>
            <a:stCxn id="28678" idx="3"/>
            <a:endCxn id="28680" idx="7"/>
          </p:cNvCxnSpPr>
          <p:nvPr/>
        </p:nvCxnSpPr>
        <p:spPr bwMode="auto">
          <a:xfrm flipH="1">
            <a:off x="5386388" y="4178300"/>
            <a:ext cx="428625" cy="5588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0" name="AutoShape 27"/>
          <p:cNvCxnSpPr>
            <a:cxnSpLocks noChangeShapeType="1"/>
            <a:stCxn id="28680" idx="2"/>
            <a:endCxn id="28682" idx="6"/>
          </p:cNvCxnSpPr>
          <p:nvPr/>
        </p:nvCxnSpPr>
        <p:spPr bwMode="auto">
          <a:xfrm flipH="1">
            <a:off x="4419600" y="4953000"/>
            <a:ext cx="381000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1" name="Line 28"/>
          <p:cNvSpPr>
            <a:spLocks noChangeShapeType="1"/>
          </p:cNvSpPr>
          <p:nvPr/>
        </p:nvSpPr>
        <p:spPr bwMode="auto">
          <a:xfrm flipH="1">
            <a:off x="4114800" y="2667000"/>
            <a:ext cx="381000" cy="1981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92" name="Line 29"/>
          <p:cNvSpPr>
            <a:spLocks noChangeShapeType="1"/>
          </p:cNvSpPr>
          <p:nvPr/>
        </p:nvSpPr>
        <p:spPr bwMode="auto">
          <a:xfrm>
            <a:off x="4724400" y="2667000"/>
            <a:ext cx="381000" cy="1981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cxnSp>
        <p:nvCxnSpPr>
          <p:cNvPr id="28693" name="AutoShape 30"/>
          <p:cNvCxnSpPr>
            <a:cxnSpLocks noChangeShapeType="1"/>
            <a:stCxn id="28682" idx="7"/>
            <a:endCxn id="28678" idx="2"/>
          </p:cNvCxnSpPr>
          <p:nvPr/>
        </p:nvCxnSpPr>
        <p:spPr bwMode="auto">
          <a:xfrm flipV="1">
            <a:off x="4319588" y="3962400"/>
            <a:ext cx="1395412" cy="7747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4" name="Text Box 31"/>
          <p:cNvSpPr txBox="1">
            <a:spLocks noChangeArrowheads="1"/>
          </p:cNvSpPr>
          <p:nvPr/>
        </p:nvSpPr>
        <p:spPr bwMode="auto">
          <a:xfrm>
            <a:off x="3581400" y="29098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/>
              <a:t>1</a:t>
            </a:r>
          </a:p>
        </p:txBody>
      </p:sp>
      <p:sp>
        <p:nvSpPr>
          <p:cNvPr id="28695" name="Text Box 32"/>
          <p:cNvSpPr txBox="1">
            <a:spLocks noChangeArrowheads="1"/>
          </p:cNvSpPr>
          <p:nvPr/>
        </p:nvSpPr>
        <p:spPr bwMode="auto">
          <a:xfrm>
            <a:off x="3346450" y="4357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/>
              <a:t>1</a:t>
            </a:r>
          </a:p>
        </p:txBody>
      </p:sp>
      <p:sp>
        <p:nvSpPr>
          <p:cNvPr id="28696" name="Text Box 33"/>
          <p:cNvSpPr txBox="1">
            <a:spLocks noChangeArrowheads="1"/>
          </p:cNvSpPr>
          <p:nvPr/>
        </p:nvSpPr>
        <p:spPr bwMode="auto">
          <a:xfrm>
            <a:off x="5314950" y="2884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/>
              <a:t>7</a:t>
            </a:r>
          </a:p>
        </p:txBody>
      </p:sp>
      <p:sp>
        <p:nvSpPr>
          <p:cNvPr id="28697" name="Text Box 34"/>
          <p:cNvSpPr txBox="1">
            <a:spLocks noChangeArrowheads="1"/>
          </p:cNvSpPr>
          <p:nvPr/>
        </p:nvSpPr>
        <p:spPr bwMode="auto">
          <a:xfrm>
            <a:off x="4038600" y="3443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/>
              <a:t>6</a:t>
            </a:r>
          </a:p>
        </p:txBody>
      </p:sp>
      <p:sp>
        <p:nvSpPr>
          <p:cNvPr id="28698" name="Text Box 35"/>
          <p:cNvSpPr txBox="1">
            <a:spLocks noChangeArrowheads="1"/>
          </p:cNvSpPr>
          <p:nvPr/>
        </p:nvSpPr>
        <p:spPr bwMode="auto">
          <a:xfrm>
            <a:off x="4819650" y="3214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/>
              <a:t>4</a:t>
            </a:r>
          </a:p>
        </p:txBody>
      </p:sp>
      <p:sp>
        <p:nvSpPr>
          <p:cNvPr id="28699" name="Text Box 36"/>
          <p:cNvSpPr txBox="1">
            <a:spLocks noChangeArrowheads="1"/>
          </p:cNvSpPr>
          <p:nvPr/>
        </p:nvSpPr>
        <p:spPr bwMode="auto">
          <a:xfrm>
            <a:off x="4565650" y="4205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/>
              <a:t>3</a:t>
            </a:r>
          </a:p>
        </p:txBody>
      </p:sp>
      <p:sp>
        <p:nvSpPr>
          <p:cNvPr id="28700" name="Text Box 37"/>
          <p:cNvSpPr txBox="1">
            <a:spLocks noChangeArrowheads="1"/>
          </p:cNvSpPr>
          <p:nvPr/>
        </p:nvSpPr>
        <p:spPr bwMode="auto">
          <a:xfrm>
            <a:off x="4495800" y="4916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/>
              <a:t>5</a:t>
            </a:r>
          </a:p>
        </p:txBody>
      </p:sp>
      <p:sp>
        <p:nvSpPr>
          <p:cNvPr id="28701" name="Text Box 38"/>
          <p:cNvSpPr txBox="1">
            <a:spLocks noChangeArrowheads="1"/>
          </p:cNvSpPr>
          <p:nvPr/>
        </p:nvSpPr>
        <p:spPr bwMode="auto">
          <a:xfrm>
            <a:off x="5524500" y="4419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/>
              <a:t>2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B852172-455B-460C-99BE-9C108035DE37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kumimoji="0" lang="ko-KR" altLang="en-US" sz="130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8313" y="836613"/>
            <a:ext cx="7848600" cy="332422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print(print_tree(node))</a:t>
            </a:r>
          </a:p>
          <a:p>
            <a:pPr>
              <a:defRPr/>
            </a:pP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walk_tree(node, prefix="", code={}):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w, n = node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isinstance(n, str):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code[n] = prefix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walk_tree(n.left, prefix + "0")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walk_tree(n.right, prefix + "1")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return(code)</a:t>
            </a:r>
          </a:p>
          <a:p>
            <a:pPr>
              <a:defRPr/>
            </a:pP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= walk_tree(node)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i in sorted(freq, reverse=True):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(i[1], '{:6.2f}'.format(i[0]), code[i[1]])</a:t>
            </a: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213" y="404813"/>
            <a:ext cx="24701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Huffman code 2  (4/4)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9859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12B5A66-06F3-429C-89F6-584C561FC8A0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kumimoji="0" lang="ko-KR" altLang="en-US" sz="130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35375" y="256877"/>
            <a:ext cx="3811588" cy="63404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윗 부분 생략</a:t>
            </a: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 12.70 100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  9.06 000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  8.17 1110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   7.51 1101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  6.97 1011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  6.75 1010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  6.33 0111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   6.09 0110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  5.99 0101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  4.25 11111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  4.03 11110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  2.78 01001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   2.76 01000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   2.41 00111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   2.37 00110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  2.23 00100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   2.02 110011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  1.97 110010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  1.93 110001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  1.49 110000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  1.04 001010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   0.75 0010111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  0.15 001011011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  0.15 001011010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   0.10 001011001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  0.07 001011000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850" y="549275"/>
            <a:ext cx="2627313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Huffman code 2  output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3498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3B7D7-D4AD-4E08-8F15-6DD4520A5FFE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  <p:sp>
        <p:nvSpPr>
          <p:cNvPr id="4" name="직사각형 3"/>
          <p:cNvSpPr/>
          <p:nvPr/>
        </p:nvSpPr>
        <p:spPr>
          <a:xfrm>
            <a:off x="683568" y="3284984"/>
            <a:ext cx="6478488" cy="18158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/------------------------ 14.000------------------------\</a:t>
            </a:r>
          </a:p>
          <a:p>
            <a:pPr>
              <a:defRPr/>
            </a:pPr>
            <a:r>
              <a:rPr lang="pt-BR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^                               ^            </a:t>
            </a:r>
          </a:p>
          <a:p>
            <a:pPr>
              <a:defRPr/>
            </a:pPr>
            <a:r>
              <a:rPr lang="pt-BR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/--------  6.000--------\       /--------  8.000--------\</a:t>
            </a:r>
          </a:p>
          <a:p>
            <a:pPr>
              <a:defRPr/>
            </a:pPr>
            <a:r>
              <a:rPr lang="pt-BR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3.000       c = 3.000       a = 4.000       d = 4.000</a:t>
            </a:r>
          </a:p>
          <a:p>
            <a:pPr>
              <a:defRPr/>
            </a:pPr>
            <a:r>
              <a:rPr lang="pt-BR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  4.00 11</a:t>
            </a:r>
          </a:p>
          <a:p>
            <a:pPr>
              <a:defRPr/>
            </a:pPr>
            <a:r>
              <a:rPr lang="pt-BR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  4.00 10</a:t>
            </a:r>
          </a:p>
          <a:p>
            <a:pPr>
              <a:defRPr/>
            </a:pPr>
            <a:r>
              <a:rPr lang="pt-BR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  3.00 01</a:t>
            </a:r>
          </a:p>
          <a:p>
            <a:pPr>
              <a:defRPr/>
            </a:pPr>
            <a:r>
              <a:rPr lang="pt-BR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  3.00 00</a:t>
            </a: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3568" y="1628800"/>
            <a:ext cx="5111799" cy="95410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 = [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(4, 'a'), (3, 'b'), (3, 'c'), (4, 'd'),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]</a:t>
            </a: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620688"/>
            <a:ext cx="2419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</a:pPr>
            <a:r>
              <a:rPr lang="en-US" altLang="ko-KR" sz="2000">
                <a:solidFill>
                  <a:srgbClr val="3E020C"/>
                </a:solidFill>
                <a:latin typeface="Times New Roman" pitchFamily="18" charset="0"/>
              </a:rPr>
              <a:t>[</a:t>
            </a:r>
            <a:r>
              <a:rPr lang="ko-KR" altLang="en-US" sz="2000">
                <a:solidFill>
                  <a:srgbClr val="3E020C"/>
                </a:solidFill>
                <a:latin typeface="Times New Roman" pitchFamily="18" charset="0"/>
              </a:rPr>
              <a:t>작은 문제의 </a:t>
            </a:r>
            <a:r>
              <a:rPr lang="en-US" altLang="ko-KR" sz="2000">
                <a:solidFill>
                  <a:srgbClr val="3E020C"/>
                </a:solidFill>
                <a:latin typeface="Times New Roman" pitchFamily="18" charset="0"/>
              </a:rPr>
              <a:t>output]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691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0CE862-0BB3-42B5-90D8-59DC6C91C7C9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grpSp>
        <p:nvGrpSpPr>
          <p:cNvPr id="29699" name="그룹 1"/>
          <p:cNvGrpSpPr>
            <a:grpSpLocks/>
          </p:cNvGrpSpPr>
          <p:nvPr/>
        </p:nvGrpSpPr>
        <p:grpSpPr bwMode="auto">
          <a:xfrm>
            <a:off x="234950" y="303213"/>
            <a:ext cx="2627313" cy="2692400"/>
            <a:chOff x="217488" y="779463"/>
            <a:chExt cx="2239962" cy="2428875"/>
          </a:xfrm>
        </p:grpSpPr>
        <p:pic>
          <p:nvPicPr>
            <p:cNvPr id="29728" name="그림 4" descr="04-08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845" b="52110"/>
            <a:stretch>
              <a:fillRect/>
            </a:stretch>
          </p:blipFill>
          <p:spPr bwMode="auto">
            <a:xfrm>
              <a:off x="519113" y="779463"/>
              <a:ext cx="1917700" cy="2428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9729" name="그룹 7"/>
            <p:cNvGrpSpPr>
              <a:grpSpLocks/>
            </p:cNvGrpSpPr>
            <p:nvPr/>
          </p:nvGrpSpPr>
          <p:grpSpPr bwMode="auto">
            <a:xfrm>
              <a:off x="217488" y="1655763"/>
              <a:ext cx="2239962" cy="1439862"/>
              <a:chOff x="1244143" y="1412776"/>
              <a:chExt cx="2239462" cy="1440160"/>
            </a:xfrm>
          </p:grpSpPr>
          <p:sp>
            <p:nvSpPr>
              <p:cNvPr id="9" name="직사각형 8"/>
              <p:cNvSpPr/>
              <p:nvPr/>
            </p:nvSpPr>
            <p:spPr bwMode="auto">
              <a:xfrm>
                <a:off x="1244143" y="1773902"/>
                <a:ext cx="286868" cy="286483"/>
              </a:xfrm>
              <a:prstGeom prst="rect">
                <a:avLst/>
              </a:prstGeom>
              <a:noFill/>
              <a:ln w="9525" algn="ctr">
                <a:solidFill>
                  <a:srgbClr val="3E020C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r>
                  <a:rPr lang="en-US" altLang="ko-KR" sz="1200" dirty="0">
                    <a:latin typeface="+mn-lt"/>
                    <a:ea typeface="굴림" charset="-127"/>
                  </a:rPr>
                  <a:t>1</a:t>
                </a:r>
                <a:endParaRPr lang="ko-KR" altLang="en-US" sz="1200" dirty="0">
                  <a:latin typeface="+mn-lt"/>
                  <a:ea typeface="굴림" charset="-127"/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 bwMode="auto">
              <a:xfrm>
                <a:off x="1428171" y="2564596"/>
                <a:ext cx="286868" cy="287915"/>
              </a:xfrm>
              <a:prstGeom prst="rect">
                <a:avLst/>
              </a:prstGeom>
              <a:noFill/>
              <a:ln w="9525" algn="ctr">
                <a:solidFill>
                  <a:srgbClr val="3E020C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r>
                  <a:rPr lang="en-US" altLang="ko-KR" sz="1200" dirty="0">
                    <a:latin typeface="+mn-lt"/>
                    <a:ea typeface="굴림" charset="-127"/>
                  </a:rPr>
                  <a:t>6</a:t>
                </a:r>
                <a:endParaRPr lang="ko-KR" altLang="en-US" sz="1200" dirty="0">
                  <a:latin typeface="+mn-lt"/>
                  <a:ea typeface="굴림" charset="-127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 bwMode="auto">
              <a:xfrm>
                <a:off x="3131786" y="1412933"/>
                <a:ext cx="288220" cy="287915"/>
              </a:xfrm>
              <a:prstGeom prst="rect">
                <a:avLst/>
              </a:prstGeom>
              <a:noFill/>
              <a:ln w="9525" algn="ctr">
                <a:solidFill>
                  <a:srgbClr val="3E020C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r>
                  <a:rPr lang="en-US" altLang="ko-KR" sz="1200" dirty="0">
                    <a:latin typeface="+mn-lt"/>
                    <a:ea typeface="굴림" charset="-127"/>
                  </a:rPr>
                  <a:t>7</a:t>
                </a:r>
                <a:endParaRPr lang="ko-KR" altLang="en-US" sz="1200" dirty="0">
                  <a:latin typeface="+mn-lt"/>
                  <a:ea typeface="굴림" charset="-127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 bwMode="auto">
              <a:xfrm>
                <a:off x="3196737" y="2564596"/>
                <a:ext cx="286868" cy="287915"/>
              </a:xfrm>
              <a:prstGeom prst="rect">
                <a:avLst/>
              </a:prstGeom>
              <a:noFill/>
              <a:ln w="9525" algn="ctr">
                <a:solidFill>
                  <a:srgbClr val="3E020C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r>
                  <a:rPr lang="en-US" altLang="ko-KR" sz="1200" dirty="0">
                    <a:latin typeface="+mn-lt"/>
                    <a:ea typeface="굴림" charset="-127"/>
                  </a:rPr>
                  <a:t>4</a:t>
                </a:r>
                <a:endParaRPr lang="ko-KR" altLang="en-US" sz="1200" dirty="0">
                  <a:latin typeface="+mn-lt"/>
                  <a:ea typeface="굴림" charset="-127"/>
                </a:endParaRPr>
              </a:p>
            </p:txBody>
          </p:sp>
        </p:grpSp>
      </p:grpSp>
      <p:grpSp>
        <p:nvGrpSpPr>
          <p:cNvPr id="29700" name="그룹 4"/>
          <p:cNvGrpSpPr>
            <a:grpSpLocks/>
          </p:cNvGrpSpPr>
          <p:nvPr/>
        </p:nvGrpSpPr>
        <p:grpSpPr bwMode="auto">
          <a:xfrm>
            <a:off x="3182938" y="328613"/>
            <a:ext cx="2819400" cy="2808287"/>
            <a:chOff x="3203575" y="692150"/>
            <a:chExt cx="2239963" cy="2403475"/>
          </a:xfrm>
        </p:grpSpPr>
        <p:pic>
          <p:nvPicPr>
            <p:cNvPr id="29722" name="그림 4" descr="04-08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25" r="35526" b="52626"/>
            <a:stretch>
              <a:fillRect/>
            </a:stretch>
          </p:blipFill>
          <p:spPr bwMode="auto">
            <a:xfrm>
              <a:off x="3492500" y="692150"/>
              <a:ext cx="1898650" cy="2403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9723" name="그룹 12"/>
            <p:cNvGrpSpPr>
              <a:grpSpLocks/>
            </p:cNvGrpSpPr>
            <p:nvPr/>
          </p:nvGrpSpPr>
          <p:grpSpPr bwMode="auto">
            <a:xfrm>
              <a:off x="3203575" y="1519238"/>
              <a:ext cx="2239963" cy="1439862"/>
              <a:chOff x="1244143" y="1412776"/>
              <a:chExt cx="2239462" cy="1440160"/>
            </a:xfrm>
          </p:grpSpPr>
          <p:sp>
            <p:nvSpPr>
              <p:cNvPr id="14" name="직사각형 13"/>
              <p:cNvSpPr/>
              <p:nvPr/>
            </p:nvSpPr>
            <p:spPr bwMode="auto">
              <a:xfrm>
                <a:off x="1244143" y="1773234"/>
                <a:ext cx="287499" cy="288096"/>
              </a:xfrm>
              <a:prstGeom prst="rect">
                <a:avLst/>
              </a:prstGeom>
              <a:solidFill>
                <a:srgbClr val="99FF99"/>
              </a:solidFill>
              <a:ln w="9525" algn="ctr">
                <a:solidFill>
                  <a:srgbClr val="3E020C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r>
                  <a:rPr lang="en-US" altLang="ko-KR" sz="1200" dirty="0">
                    <a:latin typeface="+mn-lt"/>
                    <a:ea typeface="굴림" charset="-127"/>
                  </a:rPr>
                  <a:t>1</a:t>
                </a:r>
                <a:endParaRPr lang="ko-KR" altLang="en-US" sz="1200" dirty="0">
                  <a:latin typeface="+mn-lt"/>
                  <a:ea typeface="굴림" charset="-127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 bwMode="auto">
              <a:xfrm>
                <a:off x="1428243" y="2565498"/>
                <a:ext cx="287499" cy="28809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algn="ctr">
                <a:solidFill>
                  <a:srgbClr val="3E020C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r>
                  <a:rPr lang="en-US" altLang="ko-KR" sz="1200" dirty="0">
                    <a:latin typeface="+mn-lt"/>
                    <a:ea typeface="굴림" charset="-127"/>
                  </a:rPr>
                  <a:t>2</a:t>
                </a:r>
                <a:endParaRPr lang="ko-KR" altLang="en-US" sz="1200" dirty="0">
                  <a:latin typeface="+mn-lt"/>
                  <a:ea typeface="굴림" charset="-127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 bwMode="auto">
              <a:xfrm>
                <a:off x="3131797" y="1413113"/>
                <a:ext cx="288760" cy="288096"/>
              </a:xfrm>
              <a:prstGeom prst="rect">
                <a:avLst/>
              </a:prstGeom>
              <a:noFill/>
              <a:ln w="9525" algn="ctr">
                <a:solidFill>
                  <a:srgbClr val="3E020C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r>
                  <a:rPr lang="en-US" altLang="ko-KR" sz="1200" dirty="0">
                    <a:latin typeface="+mn-lt"/>
                    <a:ea typeface="굴림" charset="-127"/>
                  </a:rPr>
                  <a:t>7</a:t>
                </a:r>
                <a:endParaRPr lang="ko-KR" altLang="en-US" sz="1200" dirty="0">
                  <a:latin typeface="+mn-lt"/>
                  <a:ea typeface="굴림" charset="-127"/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 bwMode="auto">
              <a:xfrm>
                <a:off x="3196107" y="2565498"/>
                <a:ext cx="287499" cy="288096"/>
              </a:xfrm>
              <a:prstGeom prst="rect">
                <a:avLst/>
              </a:prstGeom>
              <a:noFill/>
              <a:ln w="9525" algn="ctr">
                <a:solidFill>
                  <a:srgbClr val="3E020C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r>
                  <a:rPr lang="en-US" altLang="ko-KR" sz="1200" dirty="0">
                    <a:latin typeface="+mn-lt"/>
                    <a:ea typeface="굴림" charset="-127"/>
                  </a:rPr>
                  <a:t>4</a:t>
                </a:r>
                <a:endParaRPr lang="ko-KR" altLang="en-US" sz="1200" dirty="0">
                  <a:latin typeface="+mn-lt"/>
                  <a:ea typeface="굴림" charset="-127"/>
                </a:endParaRPr>
              </a:p>
            </p:txBody>
          </p:sp>
        </p:grpSp>
      </p:grpSp>
      <p:grpSp>
        <p:nvGrpSpPr>
          <p:cNvPr id="29701" name="그룹 5"/>
          <p:cNvGrpSpPr>
            <a:grpSpLocks/>
          </p:cNvGrpSpPr>
          <p:nvPr/>
        </p:nvGrpSpPr>
        <p:grpSpPr bwMode="auto">
          <a:xfrm>
            <a:off x="6199188" y="669925"/>
            <a:ext cx="2787650" cy="2801938"/>
            <a:chOff x="6199188" y="669925"/>
            <a:chExt cx="2324100" cy="2390775"/>
          </a:xfrm>
        </p:grpSpPr>
        <p:pic>
          <p:nvPicPr>
            <p:cNvPr id="29716" name="그림 4" descr="04-08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121" b="52858"/>
            <a:stretch>
              <a:fillRect/>
            </a:stretch>
          </p:blipFill>
          <p:spPr bwMode="auto">
            <a:xfrm>
              <a:off x="6443663" y="669925"/>
              <a:ext cx="2079625" cy="2390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9717" name="그룹 17"/>
            <p:cNvGrpSpPr>
              <a:grpSpLocks/>
            </p:cNvGrpSpPr>
            <p:nvPr/>
          </p:nvGrpSpPr>
          <p:grpSpPr bwMode="auto">
            <a:xfrm>
              <a:off x="6199188" y="1481138"/>
              <a:ext cx="2239962" cy="1439862"/>
              <a:chOff x="1244143" y="1412776"/>
              <a:chExt cx="2239462" cy="1440160"/>
            </a:xfrm>
          </p:grpSpPr>
          <p:sp>
            <p:nvSpPr>
              <p:cNvPr id="19" name="직사각형 18"/>
              <p:cNvSpPr/>
              <p:nvPr/>
            </p:nvSpPr>
            <p:spPr bwMode="auto">
              <a:xfrm>
                <a:off x="1244143" y="1773320"/>
                <a:ext cx="287139" cy="287223"/>
              </a:xfrm>
              <a:prstGeom prst="rect">
                <a:avLst/>
              </a:prstGeom>
              <a:solidFill>
                <a:srgbClr val="99FF99"/>
              </a:solidFill>
              <a:ln w="9525" algn="ctr">
                <a:solidFill>
                  <a:srgbClr val="3E020C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r>
                  <a:rPr lang="en-US" altLang="ko-KR" sz="1200" dirty="0">
                    <a:latin typeface="+mn-lt"/>
                    <a:ea typeface="굴림" charset="-127"/>
                  </a:rPr>
                  <a:t>1</a:t>
                </a:r>
                <a:endParaRPr lang="ko-KR" altLang="en-US" sz="1200" dirty="0">
                  <a:latin typeface="+mn-lt"/>
                  <a:ea typeface="굴림" charset="-127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 bwMode="auto">
              <a:xfrm>
                <a:off x="1428071" y="2565894"/>
                <a:ext cx="287140" cy="287223"/>
              </a:xfrm>
              <a:prstGeom prst="rect">
                <a:avLst/>
              </a:prstGeom>
              <a:solidFill>
                <a:srgbClr val="99FF99"/>
              </a:solidFill>
              <a:ln w="9525" algn="ctr">
                <a:solidFill>
                  <a:srgbClr val="3E020C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r>
                  <a:rPr lang="en-US" altLang="ko-KR" sz="1200" dirty="0">
                    <a:latin typeface="+mn-lt"/>
                    <a:ea typeface="굴림" charset="-127"/>
                  </a:rPr>
                  <a:t>2</a:t>
                </a:r>
                <a:endParaRPr lang="ko-KR" altLang="en-US" sz="1200" dirty="0">
                  <a:latin typeface="+mn-lt"/>
                  <a:ea typeface="굴림" charset="-127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 bwMode="auto">
              <a:xfrm>
                <a:off x="3131061" y="1412936"/>
                <a:ext cx="288463" cy="28722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algn="ctr">
                <a:solidFill>
                  <a:srgbClr val="3E020C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r>
                  <a:rPr lang="en-US" altLang="ko-KR" sz="1200" dirty="0">
                    <a:latin typeface="+mn-lt"/>
                    <a:ea typeface="굴림" charset="-127"/>
                  </a:rPr>
                  <a:t>5</a:t>
                </a:r>
                <a:endParaRPr lang="ko-KR" altLang="en-US" sz="1200" dirty="0">
                  <a:latin typeface="+mn-lt"/>
                  <a:ea typeface="굴림" charset="-127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 bwMode="auto">
              <a:xfrm>
                <a:off x="3195898" y="2565894"/>
                <a:ext cx="287140" cy="287223"/>
              </a:xfrm>
              <a:prstGeom prst="rect">
                <a:avLst/>
              </a:prstGeom>
              <a:noFill/>
              <a:ln w="9525" algn="ctr">
                <a:solidFill>
                  <a:srgbClr val="3E020C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r>
                  <a:rPr lang="en-US" altLang="ko-KR" sz="1200" dirty="0">
                    <a:latin typeface="+mn-lt"/>
                    <a:ea typeface="굴림" charset="-127"/>
                  </a:rPr>
                  <a:t>4</a:t>
                </a:r>
                <a:endParaRPr lang="ko-KR" altLang="en-US" sz="1200" dirty="0">
                  <a:latin typeface="+mn-lt"/>
                  <a:ea typeface="굴림" charset="-127"/>
                </a:endParaRPr>
              </a:p>
            </p:txBody>
          </p:sp>
        </p:grpSp>
      </p:grpSp>
      <p:grpSp>
        <p:nvGrpSpPr>
          <p:cNvPr id="29702" name="그룹 2"/>
          <p:cNvGrpSpPr>
            <a:grpSpLocks/>
          </p:cNvGrpSpPr>
          <p:nvPr/>
        </p:nvGrpSpPr>
        <p:grpSpPr bwMode="auto">
          <a:xfrm>
            <a:off x="587375" y="3540125"/>
            <a:ext cx="2635250" cy="2997200"/>
            <a:chOff x="1598613" y="3490913"/>
            <a:chExt cx="2239962" cy="2582862"/>
          </a:xfrm>
        </p:grpSpPr>
        <p:pic>
          <p:nvPicPr>
            <p:cNvPr id="29710" name="그림 4" descr="04-08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596" t="49088" r="67795"/>
            <a:stretch>
              <a:fillRect/>
            </a:stretch>
          </p:blipFill>
          <p:spPr bwMode="auto">
            <a:xfrm>
              <a:off x="1752601" y="3490913"/>
              <a:ext cx="2074862" cy="2582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9711" name="그룹 22"/>
            <p:cNvGrpSpPr>
              <a:grpSpLocks/>
            </p:cNvGrpSpPr>
            <p:nvPr/>
          </p:nvGrpSpPr>
          <p:grpSpPr bwMode="auto">
            <a:xfrm>
              <a:off x="1598613" y="4594225"/>
              <a:ext cx="2239962" cy="1439863"/>
              <a:chOff x="1244143" y="1412776"/>
              <a:chExt cx="2239462" cy="1440160"/>
            </a:xfrm>
          </p:grpSpPr>
          <p:sp>
            <p:nvSpPr>
              <p:cNvPr id="24" name="직사각형 23"/>
              <p:cNvSpPr/>
              <p:nvPr/>
            </p:nvSpPr>
            <p:spPr bwMode="auto">
              <a:xfrm>
                <a:off x="1244143" y="1773343"/>
                <a:ext cx="287353" cy="287348"/>
              </a:xfrm>
              <a:prstGeom prst="rect">
                <a:avLst/>
              </a:prstGeom>
              <a:solidFill>
                <a:srgbClr val="99FF99"/>
              </a:solidFill>
              <a:ln w="9525" algn="ctr">
                <a:solidFill>
                  <a:srgbClr val="3E020C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r>
                  <a:rPr lang="en-US" altLang="ko-KR" sz="1200" dirty="0">
                    <a:latin typeface="+mn-lt"/>
                    <a:ea typeface="굴림" charset="-127"/>
                  </a:rPr>
                  <a:t>1</a:t>
                </a:r>
                <a:endParaRPr lang="ko-KR" altLang="en-US" sz="1200" dirty="0">
                  <a:latin typeface="+mn-lt"/>
                  <a:ea typeface="굴림" charset="-127"/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 bwMode="auto">
              <a:xfrm>
                <a:off x="1427617" y="2565603"/>
                <a:ext cx="287353" cy="287348"/>
              </a:xfrm>
              <a:prstGeom prst="rect">
                <a:avLst/>
              </a:prstGeom>
              <a:solidFill>
                <a:srgbClr val="99FF99"/>
              </a:solidFill>
              <a:ln w="9525" algn="ctr">
                <a:solidFill>
                  <a:srgbClr val="3E020C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r>
                  <a:rPr lang="en-US" altLang="ko-KR" sz="1200" dirty="0">
                    <a:latin typeface="+mn-lt"/>
                    <a:ea typeface="굴림" charset="-127"/>
                  </a:rPr>
                  <a:t>2</a:t>
                </a:r>
                <a:endParaRPr lang="ko-KR" altLang="en-US" sz="1200" dirty="0">
                  <a:latin typeface="+mn-lt"/>
                  <a:ea typeface="굴림" charset="-127"/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 bwMode="auto">
              <a:xfrm>
                <a:off x="3131497" y="1412105"/>
                <a:ext cx="288702" cy="287348"/>
              </a:xfrm>
              <a:prstGeom prst="rect">
                <a:avLst/>
              </a:prstGeom>
              <a:noFill/>
              <a:ln w="9525" algn="ctr">
                <a:solidFill>
                  <a:srgbClr val="3E020C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r>
                  <a:rPr lang="en-US" altLang="ko-KR" sz="1200" dirty="0">
                    <a:latin typeface="+mn-lt"/>
                    <a:ea typeface="굴림" charset="-127"/>
                  </a:rPr>
                  <a:t>5</a:t>
                </a:r>
                <a:endParaRPr lang="ko-KR" altLang="en-US" sz="1200" dirty="0">
                  <a:latin typeface="+mn-lt"/>
                  <a:ea typeface="굴림" charset="-127"/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 bwMode="auto">
              <a:xfrm>
                <a:off x="3196253" y="2565603"/>
                <a:ext cx="287352" cy="287348"/>
              </a:xfrm>
              <a:prstGeom prst="rect">
                <a:avLst/>
              </a:prstGeom>
              <a:solidFill>
                <a:srgbClr val="99FF99"/>
              </a:solidFill>
              <a:ln w="9525" algn="ctr">
                <a:solidFill>
                  <a:srgbClr val="3E020C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r>
                  <a:rPr lang="en-US" altLang="ko-KR" sz="1200" dirty="0">
                    <a:latin typeface="+mn-lt"/>
                    <a:ea typeface="굴림" charset="-127"/>
                  </a:rPr>
                  <a:t>4</a:t>
                </a:r>
                <a:endParaRPr lang="ko-KR" altLang="en-US" sz="1200" dirty="0">
                  <a:latin typeface="+mn-lt"/>
                  <a:ea typeface="굴림" charset="-127"/>
                </a:endParaRPr>
              </a:p>
            </p:txBody>
          </p:sp>
        </p:grpSp>
      </p:grpSp>
      <p:grpSp>
        <p:nvGrpSpPr>
          <p:cNvPr id="29703" name="그룹 3"/>
          <p:cNvGrpSpPr>
            <a:grpSpLocks/>
          </p:cNvGrpSpPr>
          <p:nvPr/>
        </p:nvGrpSpPr>
        <p:grpSpPr bwMode="auto">
          <a:xfrm>
            <a:off x="4787900" y="3471863"/>
            <a:ext cx="2600325" cy="3065462"/>
            <a:chOff x="5551488" y="3471863"/>
            <a:chExt cx="2270125" cy="2640012"/>
          </a:xfrm>
        </p:grpSpPr>
        <p:pic>
          <p:nvPicPr>
            <p:cNvPr id="29704" name="그림 4" descr="04-08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066" t="47969" r="33968" b="-2"/>
            <a:stretch>
              <a:fillRect/>
            </a:stretch>
          </p:blipFill>
          <p:spPr bwMode="auto">
            <a:xfrm>
              <a:off x="5795963" y="3471863"/>
              <a:ext cx="2025650" cy="2640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9705" name="그룹 27"/>
            <p:cNvGrpSpPr>
              <a:grpSpLocks/>
            </p:cNvGrpSpPr>
            <p:nvPr/>
          </p:nvGrpSpPr>
          <p:grpSpPr bwMode="auto">
            <a:xfrm>
              <a:off x="5551488" y="4638675"/>
              <a:ext cx="2239962" cy="1439863"/>
              <a:chOff x="1244143" y="1412776"/>
              <a:chExt cx="2239462" cy="1440160"/>
            </a:xfrm>
          </p:grpSpPr>
          <p:sp>
            <p:nvSpPr>
              <p:cNvPr id="29" name="직사각형 28"/>
              <p:cNvSpPr/>
              <p:nvPr/>
            </p:nvSpPr>
            <p:spPr bwMode="auto">
              <a:xfrm>
                <a:off x="1244143" y="1773171"/>
                <a:ext cx="286820" cy="287166"/>
              </a:xfrm>
              <a:prstGeom prst="rect">
                <a:avLst/>
              </a:prstGeom>
              <a:solidFill>
                <a:srgbClr val="99FF99"/>
              </a:solidFill>
              <a:ln w="9525" algn="ctr">
                <a:solidFill>
                  <a:srgbClr val="3E020C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r>
                  <a:rPr lang="en-US" altLang="ko-KR" sz="1200" dirty="0">
                    <a:latin typeface="+mn-lt"/>
                    <a:ea typeface="굴림" charset="-127"/>
                  </a:rPr>
                  <a:t>1</a:t>
                </a:r>
                <a:endParaRPr lang="ko-KR" altLang="en-US" sz="1200" dirty="0">
                  <a:latin typeface="+mn-lt"/>
                  <a:ea typeface="굴림" charset="-127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 bwMode="auto">
              <a:xfrm>
                <a:off x="1428429" y="2566295"/>
                <a:ext cx="286819" cy="287166"/>
              </a:xfrm>
              <a:prstGeom prst="rect">
                <a:avLst/>
              </a:prstGeom>
              <a:solidFill>
                <a:srgbClr val="99FF99"/>
              </a:solidFill>
              <a:ln w="9525" algn="ctr">
                <a:solidFill>
                  <a:srgbClr val="3E020C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r>
                  <a:rPr lang="en-US" altLang="ko-KR" sz="1200" dirty="0">
                    <a:latin typeface="+mn-lt"/>
                    <a:ea typeface="굴림" charset="-127"/>
                  </a:rPr>
                  <a:t>2</a:t>
                </a:r>
                <a:endParaRPr lang="ko-KR" altLang="en-US" sz="1200" dirty="0">
                  <a:latin typeface="+mn-lt"/>
                  <a:ea typeface="굴림" charset="-127"/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 bwMode="auto">
              <a:xfrm>
                <a:off x="3131334" y="1412163"/>
                <a:ext cx="288205" cy="287166"/>
              </a:xfrm>
              <a:prstGeom prst="rect">
                <a:avLst/>
              </a:prstGeom>
              <a:solidFill>
                <a:srgbClr val="99FF99"/>
              </a:solidFill>
              <a:ln w="9525" algn="ctr">
                <a:solidFill>
                  <a:srgbClr val="3E020C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r>
                  <a:rPr lang="en-US" altLang="ko-KR" sz="1200" dirty="0">
                    <a:latin typeface="+mn-lt"/>
                    <a:ea typeface="굴림" charset="-127"/>
                  </a:rPr>
                  <a:t>5</a:t>
                </a:r>
                <a:endParaRPr lang="ko-KR" altLang="en-US" sz="1200" dirty="0">
                  <a:latin typeface="+mn-lt"/>
                  <a:ea typeface="굴림" charset="-127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 bwMode="auto">
              <a:xfrm>
                <a:off x="3196458" y="2566295"/>
                <a:ext cx="286819" cy="287166"/>
              </a:xfrm>
              <a:prstGeom prst="rect">
                <a:avLst/>
              </a:prstGeom>
              <a:solidFill>
                <a:srgbClr val="99FF99"/>
              </a:solidFill>
              <a:ln w="9525" algn="ctr">
                <a:solidFill>
                  <a:srgbClr val="3E020C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r>
                  <a:rPr lang="en-US" altLang="ko-KR" sz="1200" dirty="0">
                    <a:latin typeface="+mn-lt"/>
                    <a:ea typeface="굴림" charset="-127"/>
                  </a:rPr>
                  <a:t>4</a:t>
                </a:r>
                <a:endParaRPr lang="ko-KR" altLang="en-US" sz="1200" dirty="0">
                  <a:latin typeface="+mn-lt"/>
                  <a:ea typeface="굴림" charset="-127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89AD675-FDD9-481B-AA15-E3F659911A1C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30723" name="타원 2"/>
          <p:cNvSpPr>
            <a:spLocks noChangeArrowheads="1"/>
          </p:cNvSpPr>
          <p:nvPr/>
        </p:nvSpPr>
        <p:spPr bwMode="auto">
          <a:xfrm>
            <a:off x="2047875" y="3049588"/>
            <a:ext cx="360363" cy="360362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a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30724" name="타원 3"/>
          <p:cNvSpPr>
            <a:spLocks noChangeArrowheads="1"/>
          </p:cNvSpPr>
          <p:nvPr/>
        </p:nvSpPr>
        <p:spPr bwMode="auto">
          <a:xfrm>
            <a:off x="3452813" y="1906588"/>
            <a:ext cx="358775" cy="360362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b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30725" name="타원 4"/>
          <p:cNvSpPr>
            <a:spLocks noChangeArrowheads="1"/>
          </p:cNvSpPr>
          <p:nvPr/>
        </p:nvSpPr>
        <p:spPr bwMode="auto">
          <a:xfrm>
            <a:off x="3452813" y="3986213"/>
            <a:ext cx="358775" cy="360362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c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30726" name="타원 5"/>
          <p:cNvSpPr>
            <a:spLocks noChangeArrowheads="1"/>
          </p:cNvSpPr>
          <p:nvPr/>
        </p:nvSpPr>
        <p:spPr bwMode="auto">
          <a:xfrm>
            <a:off x="5348288" y="1931988"/>
            <a:ext cx="360362" cy="358775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d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30727" name="타원 6"/>
          <p:cNvSpPr>
            <a:spLocks noChangeArrowheads="1"/>
          </p:cNvSpPr>
          <p:nvPr/>
        </p:nvSpPr>
        <p:spPr bwMode="auto">
          <a:xfrm>
            <a:off x="5345113" y="3986213"/>
            <a:ext cx="360362" cy="360362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e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30728" name="타원 7"/>
          <p:cNvSpPr>
            <a:spLocks noChangeArrowheads="1"/>
          </p:cNvSpPr>
          <p:nvPr/>
        </p:nvSpPr>
        <p:spPr bwMode="auto">
          <a:xfrm>
            <a:off x="3078163" y="5084763"/>
            <a:ext cx="358775" cy="360362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f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cxnSp>
        <p:nvCxnSpPr>
          <p:cNvPr id="30729" name="직선 연결선 9"/>
          <p:cNvCxnSpPr>
            <a:cxnSpLocks noChangeShapeType="1"/>
            <a:stCxn id="30724" idx="3"/>
            <a:endCxn id="30723" idx="7"/>
          </p:cNvCxnSpPr>
          <p:nvPr/>
        </p:nvCxnSpPr>
        <p:spPr bwMode="auto">
          <a:xfrm flipH="1">
            <a:off x="2355850" y="2214563"/>
            <a:ext cx="1149350" cy="887412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0" name="직선 연결선 11"/>
          <p:cNvCxnSpPr>
            <a:cxnSpLocks noChangeShapeType="1"/>
            <a:stCxn id="30723" idx="5"/>
            <a:endCxn id="30725" idx="1"/>
          </p:cNvCxnSpPr>
          <p:nvPr/>
        </p:nvCxnSpPr>
        <p:spPr bwMode="auto">
          <a:xfrm>
            <a:off x="2355850" y="3357563"/>
            <a:ext cx="1149350" cy="681037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1" name="직선 연결선 13"/>
          <p:cNvCxnSpPr>
            <a:cxnSpLocks noChangeShapeType="1"/>
            <a:stCxn id="30725" idx="0"/>
            <a:endCxn id="30724" idx="4"/>
          </p:cNvCxnSpPr>
          <p:nvPr/>
        </p:nvCxnSpPr>
        <p:spPr bwMode="auto">
          <a:xfrm flipV="1">
            <a:off x="3632200" y="2266950"/>
            <a:ext cx="0" cy="1719263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2" name="직선 연결선 15"/>
          <p:cNvCxnSpPr>
            <a:cxnSpLocks noChangeShapeType="1"/>
            <a:stCxn id="30724" idx="6"/>
            <a:endCxn id="30726" idx="2"/>
          </p:cNvCxnSpPr>
          <p:nvPr/>
        </p:nvCxnSpPr>
        <p:spPr bwMode="auto">
          <a:xfrm>
            <a:off x="3811588" y="2087563"/>
            <a:ext cx="1536700" cy="23812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3" name="직선 연결선 17"/>
          <p:cNvCxnSpPr>
            <a:cxnSpLocks noChangeShapeType="1"/>
            <a:stCxn id="30726" idx="4"/>
            <a:endCxn id="30727" idx="0"/>
          </p:cNvCxnSpPr>
          <p:nvPr/>
        </p:nvCxnSpPr>
        <p:spPr bwMode="auto">
          <a:xfrm flipH="1">
            <a:off x="5524500" y="2290763"/>
            <a:ext cx="3175" cy="1695450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4" name="직선 연결선 19"/>
          <p:cNvCxnSpPr>
            <a:cxnSpLocks noChangeShapeType="1"/>
            <a:stCxn id="30725" idx="6"/>
            <a:endCxn id="30727" idx="2"/>
          </p:cNvCxnSpPr>
          <p:nvPr/>
        </p:nvCxnSpPr>
        <p:spPr bwMode="auto">
          <a:xfrm>
            <a:off x="3811588" y="4165600"/>
            <a:ext cx="1533525" cy="0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5" name="직선 연결선 25"/>
          <p:cNvCxnSpPr>
            <a:cxnSpLocks noChangeShapeType="1"/>
            <a:stCxn id="30724" idx="5"/>
            <a:endCxn id="30727" idx="1"/>
          </p:cNvCxnSpPr>
          <p:nvPr/>
        </p:nvCxnSpPr>
        <p:spPr bwMode="auto">
          <a:xfrm>
            <a:off x="3759200" y="2214563"/>
            <a:ext cx="1638300" cy="1824037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TextBox 63"/>
          <p:cNvSpPr txBox="1"/>
          <p:nvPr/>
        </p:nvSpPr>
        <p:spPr>
          <a:xfrm>
            <a:off x="2640013" y="2282825"/>
            <a:ext cx="3143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2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889250" y="3389313"/>
            <a:ext cx="3127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3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021138" y="2290763"/>
            <a:ext cx="31273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3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395788" y="1658938"/>
            <a:ext cx="31273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5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343275" y="2435225"/>
            <a:ext cx="3127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4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402138" y="4156075"/>
            <a:ext cx="31273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2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441575" y="4165600"/>
            <a:ext cx="3127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4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495925" y="2938463"/>
            <a:ext cx="3127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2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722813" y="2430463"/>
            <a:ext cx="31273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6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42988" y="981075"/>
            <a:ext cx="5969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(ex)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cxnSp>
        <p:nvCxnSpPr>
          <p:cNvPr id="30746" name="직선 화살표 연결선 12"/>
          <p:cNvCxnSpPr>
            <a:cxnSpLocks noChangeShapeType="1"/>
            <a:endCxn id="30723" idx="2"/>
          </p:cNvCxnSpPr>
          <p:nvPr/>
        </p:nvCxnSpPr>
        <p:spPr bwMode="auto">
          <a:xfrm>
            <a:off x="1341438" y="3170238"/>
            <a:ext cx="706437" cy="58737"/>
          </a:xfrm>
          <a:prstGeom prst="straightConnector1">
            <a:avLst/>
          </a:prstGeom>
          <a:noFill/>
          <a:ln w="9525" algn="ctr">
            <a:solidFill>
              <a:srgbClr val="3E020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7" name="직선 연결선 16"/>
          <p:cNvCxnSpPr>
            <a:cxnSpLocks noChangeShapeType="1"/>
            <a:stCxn id="30723" idx="5"/>
            <a:endCxn id="30728" idx="1"/>
          </p:cNvCxnSpPr>
          <p:nvPr/>
        </p:nvCxnSpPr>
        <p:spPr bwMode="auto">
          <a:xfrm>
            <a:off x="2355850" y="3357563"/>
            <a:ext cx="774700" cy="1779587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8" name="직선 연결선 20"/>
          <p:cNvCxnSpPr>
            <a:cxnSpLocks noChangeShapeType="1"/>
            <a:stCxn id="30728" idx="7"/>
            <a:endCxn id="30727" idx="3"/>
          </p:cNvCxnSpPr>
          <p:nvPr/>
        </p:nvCxnSpPr>
        <p:spPr bwMode="auto">
          <a:xfrm flipV="1">
            <a:off x="3384550" y="4292600"/>
            <a:ext cx="2012950" cy="844550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9" name="직선 연결선 24"/>
          <p:cNvCxnSpPr>
            <a:cxnSpLocks noChangeShapeType="1"/>
            <a:stCxn id="30725" idx="7"/>
            <a:endCxn id="30726" idx="4"/>
          </p:cNvCxnSpPr>
          <p:nvPr/>
        </p:nvCxnSpPr>
        <p:spPr bwMode="auto">
          <a:xfrm flipV="1">
            <a:off x="3759200" y="2290763"/>
            <a:ext cx="1768475" cy="1747837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4422775" y="4737100"/>
            <a:ext cx="3127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1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직사각형 4"/>
          <p:cNvSpPr>
            <a:spLocks noChangeArrowheads="1"/>
          </p:cNvSpPr>
          <p:nvPr/>
        </p:nvSpPr>
        <p:spPr bwMode="auto">
          <a:xfrm>
            <a:off x="1428750" y="3786188"/>
            <a:ext cx="214313" cy="285750"/>
          </a:xfrm>
          <a:prstGeom prst="rect">
            <a:avLst/>
          </a:prstGeom>
          <a:solidFill>
            <a:schemeClr val="accent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>
              <a:latin typeface="굴림" panose="020B0600000101010101" pitchFamily="50" charset="-127"/>
            </a:endParaRPr>
          </a:p>
        </p:txBody>
      </p:sp>
      <p:sp>
        <p:nvSpPr>
          <p:cNvPr id="1030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752600"/>
            <a:ext cx="8839200" cy="33194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ko-KR" altLang="en-US" dirty="0"/>
          </a:p>
          <a:p>
            <a:pPr eaLnBrk="1" hangingPunct="1">
              <a:lnSpc>
                <a:spcPts val="2800"/>
              </a:lnSpc>
              <a:defRPr/>
            </a:pPr>
            <a:r>
              <a:rPr lang="ko-KR" altLang="en-US" dirty="0"/>
              <a:t>추가적으로 </a:t>
            </a:r>
            <a:r>
              <a:rPr lang="en-US" altLang="ko-KR" dirty="0"/>
              <a:t>touch[1..</a:t>
            </a:r>
            <a:r>
              <a:rPr lang="en-US" altLang="ko-KR" i="1" dirty="0"/>
              <a:t>n</a:t>
            </a:r>
            <a:r>
              <a:rPr lang="en-US" altLang="ko-KR" dirty="0"/>
              <a:t>]</a:t>
            </a:r>
            <a:r>
              <a:rPr lang="ko-KR" altLang="en-US" dirty="0"/>
              <a:t>과 </a:t>
            </a:r>
            <a:r>
              <a:rPr lang="en-US" altLang="ko-KR" dirty="0"/>
              <a:t>length[1..</a:t>
            </a:r>
            <a:r>
              <a:rPr lang="en-US" altLang="ko-KR" i="1" dirty="0"/>
              <a:t>n</a:t>
            </a:r>
            <a:r>
              <a:rPr lang="en-US" altLang="ko-KR" dirty="0"/>
              <a:t>] </a:t>
            </a:r>
            <a:r>
              <a:rPr lang="ko-KR" altLang="en-US" dirty="0"/>
              <a:t>배열 유지</a:t>
            </a:r>
          </a:p>
          <a:p>
            <a:pPr indent="104775" eaLnBrk="1" hangingPunct="1">
              <a:lnSpc>
                <a:spcPts val="2800"/>
              </a:lnSpc>
              <a:buClr>
                <a:schemeClr val="tx2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altLang="ko-KR" dirty="0"/>
              <a:t> touch[</a:t>
            </a:r>
            <a:r>
              <a:rPr lang="en-US" altLang="ko-KR" i="1" dirty="0" err="1"/>
              <a:t>i</a:t>
            </a:r>
            <a:r>
              <a:rPr lang="en-US" altLang="ko-KR" dirty="0"/>
              <a:t>] = </a:t>
            </a:r>
            <a:r>
              <a:rPr lang="en-US" altLang="ko-KR" i="1" dirty="0"/>
              <a:t>Y</a:t>
            </a:r>
            <a:r>
              <a:rPr lang="ko-KR" altLang="en-US" dirty="0"/>
              <a:t>에 속한 정점들만</a:t>
            </a:r>
            <a:r>
              <a:rPr lang="en-US" altLang="ko-KR" dirty="0"/>
              <a:t> </a:t>
            </a:r>
            <a:r>
              <a:rPr lang="ko-KR" altLang="en-US" dirty="0"/>
              <a:t>중간에 거치도록 하여 </a:t>
            </a:r>
            <a:r>
              <a:rPr lang="en-US" altLang="ko-KR" i="1" dirty="0"/>
              <a:t>v</a:t>
            </a:r>
            <a:r>
              <a:rPr lang="en-US" altLang="ko-KR" baseline="-25000" dirty="0"/>
              <a:t>1</a:t>
            </a:r>
            <a:r>
              <a:rPr lang="ko-KR" altLang="en-US"/>
              <a:t>에서 </a:t>
            </a:r>
            <a:r>
              <a:rPr lang="en-US" altLang="ko-KR" i="1"/>
              <a:t>v</a:t>
            </a:r>
            <a:r>
              <a:rPr lang="en-US" altLang="ko-KR" i="1" baseline="-25000"/>
              <a:t>i</a:t>
            </a:r>
            <a:r>
              <a:rPr lang="en-US" altLang="ko-KR" sz="1600"/>
              <a:t>∈</a:t>
            </a:r>
            <a:r>
              <a:rPr lang="en-US" altLang="ko-KR" b="1"/>
              <a:t>V </a:t>
            </a:r>
            <a:r>
              <a:rPr lang="en-US" altLang="ko-KR">
                <a:solidFill>
                  <a:srgbClr val="3E020C"/>
                </a:solidFill>
              </a:rPr>
              <a:t>-Y</a:t>
            </a:r>
            <a:r>
              <a:rPr lang="ko-KR" altLang="en-US"/>
              <a:t>로 </a:t>
            </a:r>
            <a:r>
              <a:rPr lang="ko-KR" altLang="en-US" dirty="0"/>
              <a:t>가는 현재 최단경로상의 마지막 </a:t>
            </a:r>
            <a:r>
              <a:rPr lang="ko-KR" altLang="en-US" dirty="0" err="1"/>
              <a:t>이음선을</a:t>
            </a:r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en-US" altLang="ko-KR" i="1" dirty="0"/>
              <a:t> </a:t>
            </a:r>
            <a:r>
              <a:rPr lang="en-US" altLang="ko-KR" i="1" dirty="0" err="1"/>
              <a:t>v</a:t>
            </a:r>
            <a:r>
              <a:rPr lang="en-US" altLang="ko-KR" dirty="0" err="1"/>
              <a:t>,</a:t>
            </a:r>
            <a:r>
              <a:rPr lang="en-US" altLang="ko-KR" i="1" dirty="0" err="1"/>
              <a:t>v</a:t>
            </a:r>
            <a:r>
              <a:rPr lang="en-US" altLang="ko-KR" i="1" baseline="-25000" dirty="0" err="1"/>
              <a:t>i</a:t>
            </a:r>
            <a:r>
              <a:rPr lang="en-US" altLang="ko-KR" dirty="0"/>
              <a:t>&gt;</a:t>
            </a:r>
            <a:r>
              <a:rPr lang="ko-KR" altLang="en-US" dirty="0"/>
              <a:t>라고 할 때</a:t>
            </a:r>
            <a:r>
              <a:rPr lang="en-US" altLang="ko-KR" dirty="0"/>
              <a:t>, Y</a:t>
            </a:r>
            <a:r>
              <a:rPr lang="ko-KR" altLang="en-US" dirty="0"/>
              <a:t>에 속한 정점 </a:t>
            </a:r>
            <a:r>
              <a:rPr lang="en-US" altLang="ko-KR" i="1" dirty="0"/>
              <a:t>v</a:t>
            </a:r>
          </a:p>
          <a:p>
            <a:pPr indent="104775" eaLnBrk="1" hangingPunct="1">
              <a:lnSpc>
                <a:spcPts val="2800"/>
              </a:lnSpc>
              <a:buClr>
                <a:schemeClr val="tx2">
                  <a:lumMod val="75000"/>
                </a:schemeClr>
              </a:buClr>
              <a:buFont typeface="Wingdings" pitchFamily="2" charset="2"/>
              <a:buChar char="ü"/>
              <a:defRPr/>
            </a:pPr>
            <a:endParaRPr lang="ko-KR" altLang="en-US" dirty="0"/>
          </a:p>
          <a:p>
            <a:pPr indent="104775" eaLnBrk="1" hangingPunct="1">
              <a:lnSpc>
                <a:spcPts val="2800"/>
              </a:lnSpc>
              <a:buClr>
                <a:schemeClr val="tx2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ko-KR" altLang="en-US" dirty="0"/>
              <a:t> </a:t>
            </a:r>
            <a:r>
              <a:rPr lang="en-US" altLang="ko-KR" dirty="0"/>
              <a:t>length[</a:t>
            </a:r>
            <a:r>
              <a:rPr lang="en-US" altLang="ko-KR" i="1" dirty="0" err="1"/>
              <a:t>i</a:t>
            </a:r>
            <a:r>
              <a:rPr lang="en-US" altLang="ko-KR" dirty="0"/>
              <a:t>] = </a:t>
            </a:r>
            <a:r>
              <a:rPr lang="en-US" altLang="ko-KR" i="1" dirty="0"/>
              <a:t>Y</a:t>
            </a:r>
            <a:r>
              <a:rPr lang="ko-KR" altLang="en-US" dirty="0"/>
              <a:t>에 속한 정점들만</a:t>
            </a:r>
            <a:r>
              <a:rPr lang="en-US" altLang="ko-KR" dirty="0"/>
              <a:t> </a:t>
            </a:r>
            <a:r>
              <a:rPr lang="ko-KR" altLang="en-US" dirty="0"/>
              <a:t>중간에 거치도록 하여 </a:t>
            </a:r>
            <a:r>
              <a:rPr lang="en-US" altLang="ko-KR" i="1" dirty="0"/>
              <a:t>v</a:t>
            </a:r>
            <a:r>
              <a:rPr lang="en-US" altLang="ko-KR" baseline="-25000" dirty="0"/>
              <a:t>1</a:t>
            </a:r>
            <a:r>
              <a:rPr lang="ko-KR" altLang="en-US" dirty="0"/>
              <a:t>에서 </a:t>
            </a:r>
            <a:r>
              <a:rPr lang="en-US" altLang="ko-KR" i="1" dirty="0"/>
              <a:t>v</a:t>
            </a:r>
            <a:r>
              <a:rPr lang="en-US" altLang="ko-KR" i="1" baseline="-25000" dirty="0"/>
              <a:t>i</a:t>
            </a:r>
            <a:r>
              <a:rPr lang="ko-KR" altLang="en-US" dirty="0"/>
              <a:t>로 가는 현재 최단경로의 길이</a:t>
            </a:r>
            <a:endParaRPr lang="en-US" altLang="ko-KR" i="1" dirty="0"/>
          </a:p>
        </p:txBody>
      </p:sp>
      <p:sp>
        <p:nvSpPr>
          <p:cNvPr id="31748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BD43B93-DA31-4949-910A-28E06AEDB5C8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642938" y="533400"/>
            <a:ext cx="79295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4200">
                <a:solidFill>
                  <a:schemeClr val="tx2"/>
                </a:solidFill>
              </a:rPr>
              <a:t>Dijkstra</a:t>
            </a:r>
            <a:r>
              <a:rPr lang="ko-KR" altLang="en-US" sz="4200">
                <a:solidFill>
                  <a:schemeClr val="tx2"/>
                </a:solidFill>
              </a:rPr>
              <a:t>의 알고리즘</a:t>
            </a:r>
            <a:endParaRPr lang="en-US" altLang="ko-KR" sz="4200">
              <a:solidFill>
                <a:schemeClr val="tx2"/>
              </a:solidFill>
            </a:endParaRPr>
          </a:p>
        </p:txBody>
      </p:sp>
      <p:sp>
        <p:nvSpPr>
          <p:cNvPr id="6" name="타원 4"/>
          <p:cNvSpPr>
            <a:spLocks noChangeArrowheads="1"/>
          </p:cNvSpPr>
          <p:nvPr/>
        </p:nvSpPr>
        <p:spPr bwMode="auto">
          <a:xfrm>
            <a:off x="2895600" y="4954588"/>
            <a:ext cx="1714500" cy="928687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2000">
              <a:latin typeface="+mn-lt"/>
            </a:endParaRPr>
          </a:p>
        </p:txBody>
      </p:sp>
      <p:sp>
        <p:nvSpPr>
          <p:cNvPr id="7" name="타원 5"/>
          <p:cNvSpPr>
            <a:spLocks noChangeArrowheads="1"/>
          </p:cNvSpPr>
          <p:nvPr/>
        </p:nvSpPr>
        <p:spPr bwMode="auto">
          <a:xfrm>
            <a:off x="5681663" y="4883150"/>
            <a:ext cx="1143000" cy="1071563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200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0038" y="4597400"/>
            <a:ext cx="369887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>
                <a:solidFill>
                  <a:srgbClr val="3E020C"/>
                </a:solidFill>
                <a:latin typeface="+mn-lt"/>
              </a:rPr>
              <a:t>Y</a:t>
            </a:r>
            <a:endParaRPr lang="ko-KR" altLang="en-US" sz="200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24538" y="4597400"/>
            <a:ext cx="617537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>
                <a:solidFill>
                  <a:srgbClr val="3E020C"/>
                </a:solidFill>
                <a:latin typeface="+mn-lt"/>
              </a:rPr>
              <a:t>V-Y</a:t>
            </a:r>
            <a:endParaRPr lang="ko-KR" altLang="en-US" sz="200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10" name="타원 8"/>
          <p:cNvSpPr>
            <a:spLocks noChangeArrowheads="1"/>
          </p:cNvSpPr>
          <p:nvPr/>
        </p:nvSpPr>
        <p:spPr bwMode="auto">
          <a:xfrm>
            <a:off x="4181475" y="5240338"/>
            <a:ext cx="214313" cy="214312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2000">
              <a:latin typeface="+mn-lt"/>
            </a:endParaRPr>
          </a:p>
        </p:txBody>
      </p:sp>
      <p:sp>
        <p:nvSpPr>
          <p:cNvPr id="11" name="타원 9"/>
          <p:cNvSpPr>
            <a:spLocks noChangeArrowheads="1"/>
          </p:cNvSpPr>
          <p:nvPr/>
        </p:nvSpPr>
        <p:spPr bwMode="auto">
          <a:xfrm>
            <a:off x="5895975" y="5240338"/>
            <a:ext cx="357188" cy="285750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1">
                <a:latin typeface="+mn-lt"/>
              </a:rPr>
              <a:t>v</a:t>
            </a:r>
            <a:r>
              <a:rPr lang="en-US" altLang="ko-KR" sz="1400" i="1" baseline="-25000">
                <a:latin typeface="+mn-lt"/>
              </a:rPr>
              <a:t>i</a:t>
            </a:r>
            <a:endParaRPr lang="ko-KR" altLang="en-US" sz="1400" i="1" baseline="-25000">
              <a:latin typeface="+mn-lt"/>
            </a:endParaRPr>
          </a:p>
        </p:txBody>
      </p:sp>
      <p:cxnSp>
        <p:nvCxnSpPr>
          <p:cNvPr id="31756" name="직선 연결선 11"/>
          <p:cNvCxnSpPr>
            <a:cxnSpLocks noChangeShapeType="1"/>
            <a:stCxn id="10" idx="6"/>
            <a:endCxn id="11" idx="2"/>
          </p:cNvCxnSpPr>
          <p:nvPr/>
        </p:nvCxnSpPr>
        <p:spPr bwMode="auto">
          <a:xfrm>
            <a:off x="4395788" y="5348288"/>
            <a:ext cx="1500187" cy="34925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모서리가 둥근 사각형 설명선 13"/>
          <p:cNvSpPr>
            <a:spLocks noChangeArrowheads="1"/>
          </p:cNvSpPr>
          <p:nvPr/>
        </p:nvSpPr>
        <p:spPr bwMode="auto">
          <a:xfrm>
            <a:off x="2752725" y="4525963"/>
            <a:ext cx="928688" cy="357187"/>
          </a:xfrm>
          <a:prstGeom prst="wedgeRoundRectCallout">
            <a:avLst>
              <a:gd name="adj1" fmla="val 111289"/>
              <a:gd name="adj2" fmla="val 155800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1">
                <a:latin typeface="+mn-lt"/>
              </a:rPr>
              <a:t>touch</a:t>
            </a:r>
            <a:r>
              <a:rPr lang="en-US" altLang="ko-KR" sz="1200">
                <a:latin typeface="+mn-lt"/>
              </a:rPr>
              <a:t>[</a:t>
            </a:r>
            <a:r>
              <a:rPr lang="en-US" altLang="ko-KR" sz="1200" i="1" err="1">
                <a:latin typeface="+mn-lt"/>
              </a:rPr>
              <a:t>i</a:t>
            </a:r>
            <a:r>
              <a:rPr lang="en-US" altLang="ko-KR" sz="1200">
                <a:latin typeface="+mn-lt"/>
              </a:rPr>
              <a:t>]</a:t>
            </a:r>
            <a:endParaRPr lang="ko-KR" altLang="en-US" sz="1200">
              <a:latin typeface="+mn-lt"/>
            </a:endParaRPr>
          </a:p>
        </p:txBody>
      </p:sp>
      <p:sp>
        <p:nvSpPr>
          <p:cNvPr id="14" name="모서리가 둥근 사각형 설명선 14"/>
          <p:cNvSpPr>
            <a:spLocks noChangeArrowheads="1"/>
          </p:cNvSpPr>
          <p:nvPr/>
        </p:nvSpPr>
        <p:spPr bwMode="auto">
          <a:xfrm>
            <a:off x="4824413" y="6097588"/>
            <a:ext cx="1071562" cy="285750"/>
          </a:xfrm>
          <a:prstGeom prst="wedgeRoundRectCallout">
            <a:avLst>
              <a:gd name="adj1" fmla="val -53371"/>
              <a:gd name="adj2" fmla="val -97634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1">
                <a:latin typeface="+mn-lt"/>
              </a:rPr>
              <a:t>length</a:t>
            </a:r>
            <a:r>
              <a:rPr lang="en-US" altLang="ko-KR" sz="1200">
                <a:latin typeface="+mn-lt"/>
              </a:rPr>
              <a:t>[</a:t>
            </a:r>
            <a:r>
              <a:rPr lang="en-US" altLang="ko-KR" sz="1200" i="1" err="1">
                <a:latin typeface="+mn-lt"/>
              </a:rPr>
              <a:t>i</a:t>
            </a:r>
            <a:r>
              <a:rPr lang="en-US" altLang="ko-KR" sz="1200">
                <a:latin typeface="+mn-lt"/>
              </a:rPr>
              <a:t>]</a:t>
            </a:r>
            <a:endParaRPr lang="ko-KR" altLang="en-US" sz="1200">
              <a:latin typeface="+mn-lt"/>
            </a:endParaRPr>
          </a:p>
        </p:txBody>
      </p:sp>
      <p:sp>
        <p:nvSpPr>
          <p:cNvPr id="15" name="타원 8"/>
          <p:cNvSpPr>
            <a:spLocks noChangeArrowheads="1"/>
          </p:cNvSpPr>
          <p:nvPr/>
        </p:nvSpPr>
        <p:spPr bwMode="auto">
          <a:xfrm>
            <a:off x="3252788" y="5454650"/>
            <a:ext cx="365125" cy="2857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algn="ctr">
            <a:solidFill>
              <a:srgbClr val="3E020C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050" i="1">
                <a:latin typeface="+mn-lt"/>
              </a:rPr>
              <a:t>v</a:t>
            </a:r>
            <a:r>
              <a:rPr lang="en-US" altLang="ko-KR" sz="1050" baseline="-25000">
                <a:latin typeface="+mn-lt"/>
              </a:rPr>
              <a:t>1</a:t>
            </a:r>
            <a:endParaRPr lang="ko-KR" altLang="en-US" sz="1050" baseline="-25000">
              <a:latin typeface="+mn-lt"/>
            </a:endParaRPr>
          </a:p>
        </p:txBody>
      </p:sp>
      <p:cxnSp>
        <p:nvCxnSpPr>
          <p:cNvPr id="31760" name="직선 연결선 30"/>
          <p:cNvCxnSpPr>
            <a:cxnSpLocks noChangeShapeType="1"/>
            <a:stCxn id="15" idx="7"/>
          </p:cNvCxnSpPr>
          <p:nvPr/>
        </p:nvCxnSpPr>
        <p:spPr bwMode="auto">
          <a:xfrm>
            <a:off x="3565525" y="5497513"/>
            <a:ext cx="258763" cy="100012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1" name="직선 연결선 32"/>
          <p:cNvCxnSpPr>
            <a:cxnSpLocks noChangeShapeType="1"/>
          </p:cNvCxnSpPr>
          <p:nvPr/>
        </p:nvCxnSpPr>
        <p:spPr bwMode="auto">
          <a:xfrm rot="5400000" flipH="1" flipV="1">
            <a:off x="3752851" y="5454650"/>
            <a:ext cx="214312" cy="71437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2" name="직선 연결선 34"/>
          <p:cNvCxnSpPr>
            <a:cxnSpLocks noChangeShapeType="1"/>
          </p:cNvCxnSpPr>
          <p:nvPr/>
        </p:nvCxnSpPr>
        <p:spPr bwMode="auto">
          <a:xfrm>
            <a:off x="3895725" y="5383213"/>
            <a:ext cx="214313" cy="142875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3" name="직선 화살표 연결선 36"/>
          <p:cNvCxnSpPr>
            <a:cxnSpLocks noChangeShapeType="1"/>
            <a:endCxn id="10" idx="3"/>
          </p:cNvCxnSpPr>
          <p:nvPr/>
        </p:nvCxnSpPr>
        <p:spPr bwMode="auto">
          <a:xfrm flipV="1">
            <a:off x="4110038" y="5422900"/>
            <a:ext cx="103187" cy="103188"/>
          </a:xfrm>
          <a:prstGeom prst="straightConnector1">
            <a:avLst/>
          </a:prstGeom>
          <a:noFill/>
          <a:ln w="9525" algn="ctr">
            <a:solidFill>
              <a:srgbClr val="3E020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왼쪽 중괄호 37"/>
          <p:cNvSpPr>
            <a:spLocks/>
          </p:cNvSpPr>
          <p:nvPr/>
        </p:nvSpPr>
        <p:spPr bwMode="auto">
          <a:xfrm rot="15551704">
            <a:off x="4572000" y="4629150"/>
            <a:ext cx="327025" cy="2339975"/>
          </a:xfrm>
          <a:prstGeom prst="leftBrace">
            <a:avLst>
              <a:gd name="adj1" fmla="val 8315"/>
              <a:gd name="adj2" fmla="val 50000"/>
            </a:avLst>
          </a:prstGeom>
          <a:noFill/>
          <a:ln w="9525" algn="ctr">
            <a:solidFill>
              <a:schemeClr val="tx2">
                <a:lumMod val="75000"/>
              </a:schemeClr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52400"/>
            <a:ext cx="8839200" cy="6400800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/>
              <a:t>	</a:t>
            </a:r>
            <a:r>
              <a:rPr lang="en-US" altLang="ko-KR" sz="1200" b="1">
                <a:latin typeface="Courier New" panose="02070309020205020404" pitchFamily="49" charset="0"/>
              </a:rPr>
              <a:t>void</a:t>
            </a:r>
            <a:r>
              <a:rPr lang="en-US" altLang="ko-KR" sz="1200">
                <a:latin typeface="Courier New" panose="02070309020205020404" pitchFamily="49" charset="0"/>
              </a:rPr>
              <a:t> dijkstra(</a:t>
            </a:r>
            <a:r>
              <a:rPr lang="en-US" altLang="ko-KR" sz="1200" b="1">
                <a:latin typeface="Courier New" panose="02070309020205020404" pitchFamily="49" charset="0"/>
              </a:rPr>
              <a:t>int</a:t>
            </a:r>
            <a:r>
              <a:rPr lang="en-US" altLang="ko-KR" sz="1200">
                <a:latin typeface="Courier New" panose="02070309020205020404" pitchFamily="49" charset="0"/>
              </a:rPr>
              <a:t> n, </a:t>
            </a:r>
            <a:r>
              <a:rPr lang="en-US" altLang="ko-KR" sz="1200" b="1">
                <a:latin typeface="Courier New" panose="02070309020205020404" pitchFamily="49" charset="0"/>
              </a:rPr>
              <a:t>const</a:t>
            </a:r>
            <a:r>
              <a:rPr lang="en-US" altLang="ko-KR" sz="1200">
                <a:latin typeface="Courier New" panose="02070309020205020404" pitchFamily="49" charset="0"/>
              </a:rPr>
              <a:t> </a:t>
            </a:r>
            <a:r>
              <a:rPr lang="en-US" altLang="ko-KR" sz="1200" b="1">
                <a:latin typeface="Courier New" panose="02070309020205020404" pitchFamily="49" charset="0"/>
              </a:rPr>
              <a:t>number</a:t>
            </a:r>
            <a:r>
              <a:rPr lang="en-US" altLang="ko-KR" sz="1200">
                <a:latin typeface="Courier New" panose="02070309020205020404" pitchFamily="49" charset="0"/>
              </a:rPr>
              <a:t> W[][],</a:t>
            </a:r>
            <a:r>
              <a:rPr lang="en-US" altLang="ko-KR" sz="1200" b="1">
                <a:latin typeface="Courier New" panose="02070309020205020404" pitchFamily="49" charset="0"/>
              </a:rPr>
              <a:t>set_of_edges&amp; </a:t>
            </a:r>
            <a:r>
              <a:rPr lang="en-US" altLang="ko-KR" sz="1200">
                <a:latin typeface="Courier New" panose="02070309020205020404" pitchFamily="49" charset="0"/>
              </a:rPr>
              <a:t>F) {	</a:t>
            </a:r>
            <a:endParaRPr lang="ko-KR" altLang="en-US" sz="1200">
              <a:latin typeface="Courier New" panose="02070309020205020404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1200">
                <a:latin typeface="Courier New" panose="02070309020205020404" pitchFamily="49" charset="0"/>
              </a:rPr>
              <a:t>	  </a:t>
            </a:r>
            <a:r>
              <a:rPr lang="en-US" altLang="ko-KR" sz="1200" b="1">
                <a:latin typeface="Courier New" panose="02070309020205020404" pitchFamily="49" charset="0"/>
              </a:rPr>
              <a:t>index</a:t>
            </a:r>
            <a:r>
              <a:rPr lang="en-US" altLang="ko-KR" sz="1200">
                <a:latin typeface="Courier New" panose="02070309020205020404" pitchFamily="49" charset="0"/>
              </a:rPr>
              <a:t> i, vnear;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	  </a:t>
            </a:r>
            <a:r>
              <a:rPr lang="en-US" altLang="ko-KR" sz="1200" b="1">
                <a:latin typeface="Courier New" panose="02070309020205020404" pitchFamily="49" charset="0"/>
              </a:rPr>
              <a:t>edge</a:t>
            </a:r>
            <a:r>
              <a:rPr lang="en-US" altLang="ko-KR" sz="1200">
                <a:latin typeface="Courier New" panose="02070309020205020404" pitchFamily="49" charset="0"/>
              </a:rPr>
              <a:t> e;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	  </a:t>
            </a:r>
            <a:r>
              <a:rPr lang="en-US" altLang="ko-KR" sz="1200" b="1">
                <a:latin typeface="Courier New" panose="02070309020205020404" pitchFamily="49" charset="0"/>
              </a:rPr>
              <a:t>index</a:t>
            </a:r>
            <a:r>
              <a:rPr lang="en-US" altLang="ko-KR" sz="1200">
                <a:latin typeface="Courier New" panose="02070309020205020404" pitchFamily="49" charset="0"/>
              </a:rPr>
              <a:t> touch[2..n];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	  </a:t>
            </a:r>
            <a:r>
              <a:rPr lang="en-US" altLang="ko-KR" sz="1200" b="1">
                <a:latin typeface="Courier New" panose="02070309020205020404" pitchFamily="49" charset="0"/>
              </a:rPr>
              <a:t>number</a:t>
            </a:r>
            <a:r>
              <a:rPr lang="en-US" altLang="ko-KR" sz="1200">
                <a:latin typeface="Courier New" panose="02070309020205020404" pitchFamily="49" charset="0"/>
              </a:rPr>
              <a:t> length[2..n];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	  F = </a:t>
            </a:r>
            <a:r>
              <a:rPr lang="el-GR" altLang="ko-KR" sz="1200"/>
              <a:t>ϕ</a:t>
            </a:r>
            <a:r>
              <a:rPr lang="en-US" altLang="ko-KR" sz="120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	  </a:t>
            </a:r>
            <a:r>
              <a:rPr lang="en-US" altLang="ko-KR" sz="1200" b="1">
                <a:latin typeface="Courier New" panose="02070309020205020404" pitchFamily="49" charset="0"/>
              </a:rPr>
              <a:t>for</a:t>
            </a:r>
            <a:r>
              <a:rPr lang="en-US" altLang="ko-KR" sz="1200">
                <a:latin typeface="Courier New" panose="02070309020205020404" pitchFamily="49" charset="0"/>
              </a:rPr>
              <a:t>(i=2; i &lt;= n; i++) {	</a:t>
            </a:r>
            <a:endParaRPr lang="ko-KR" altLang="en-US" sz="1200">
              <a:latin typeface="Courier New" panose="02070309020205020404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1200">
                <a:latin typeface="Courier New" panose="02070309020205020404" pitchFamily="49" charset="0"/>
              </a:rPr>
              <a:t>	    </a:t>
            </a:r>
            <a:r>
              <a:rPr lang="en-US" altLang="ko-KR" sz="1200">
                <a:latin typeface="Courier New" panose="02070309020205020404" pitchFamily="49" charset="0"/>
              </a:rPr>
              <a:t>touch[i] = 1;	</a:t>
            </a:r>
            <a:endParaRPr lang="ko-KR" altLang="en-US" sz="1200">
              <a:latin typeface="Courier New" panose="02070309020205020404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1200">
                <a:latin typeface="Courier New" panose="02070309020205020404" pitchFamily="49" charset="0"/>
              </a:rPr>
              <a:t>	    </a:t>
            </a:r>
            <a:r>
              <a:rPr lang="en-US" altLang="ko-KR" sz="1200">
                <a:latin typeface="Courier New" panose="02070309020205020404" pitchFamily="49" charset="0"/>
              </a:rPr>
              <a:t>length[i] = W[1][i];</a:t>
            </a:r>
            <a:endParaRPr lang="ko-KR" altLang="en-US" sz="1200">
              <a:latin typeface="Courier New" panose="02070309020205020404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1200">
                <a:latin typeface="Courier New" panose="02070309020205020404" pitchFamily="49" charset="0"/>
              </a:rPr>
              <a:t>	  </a:t>
            </a:r>
            <a:r>
              <a:rPr lang="en-US" altLang="ko-KR" sz="120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	  </a:t>
            </a:r>
            <a:r>
              <a:rPr lang="en-US" altLang="ko-KR" sz="1200" b="1">
                <a:latin typeface="Courier New" panose="02070309020205020404" pitchFamily="49" charset="0"/>
              </a:rPr>
              <a:t>repeat</a:t>
            </a:r>
            <a:r>
              <a:rPr lang="en-US" altLang="ko-KR" sz="1200">
                <a:latin typeface="Courier New" panose="02070309020205020404" pitchFamily="49" charset="0"/>
              </a:rPr>
              <a:t>(n-1 times) {		</a:t>
            </a:r>
            <a:endParaRPr lang="ko-KR" altLang="en-US" sz="1200">
              <a:latin typeface="Courier New" panose="02070309020205020404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1200">
                <a:latin typeface="Courier New" panose="02070309020205020404" pitchFamily="49" charset="0"/>
              </a:rPr>
              <a:t>	    </a:t>
            </a:r>
            <a:r>
              <a:rPr lang="en-US" altLang="ko-KR" sz="1200">
                <a:latin typeface="Courier New" panose="02070309020205020404" pitchFamily="49" charset="0"/>
              </a:rPr>
              <a:t>min =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∞</a:t>
            </a:r>
            <a:r>
              <a:rPr lang="en-US" altLang="ko-KR" sz="120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	    </a:t>
            </a:r>
            <a:r>
              <a:rPr lang="en-US" altLang="ko-KR" sz="1200" b="1">
                <a:latin typeface="Courier New" panose="02070309020205020404" pitchFamily="49" charset="0"/>
              </a:rPr>
              <a:t>for(</a:t>
            </a:r>
            <a:r>
              <a:rPr lang="en-US" altLang="ko-KR" sz="1200">
                <a:latin typeface="Courier New" panose="02070309020205020404" pitchFamily="49" charset="0"/>
              </a:rPr>
              <a:t>i=2; i &lt;= n; i++)		</a:t>
            </a:r>
            <a:endParaRPr lang="ko-KR" altLang="en-US" sz="1200">
              <a:latin typeface="Courier New" panose="02070309020205020404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1200">
                <a:latin typeface="Courier New" panose="02070309020205020404" pitchFamily="49" charset="0"/>
              </a:rPr>
              <a:t>	      </a:t>
            </a:r>
            <a:r>
              <a:rPr lang="en-US" altLang="ko-KR" sz="1200" b="1">
                <a:latin typeface="Courier New" panose="02070309020205020404" pitchFamily="49" charset="0"/>
              </a:rPr>
              <a:t>if</a:t>
            </a:r>
            <a:r>
              <a:rPr lang="en-US" altLang="ko-KR" sz="1200">
                <a:latin typeface="Courier New" panose="02070309020205020404" pitchFamily="49" charset="0"/>
              </a:rPr>
              <a:t> (0 &lt;= length[i] &lt; min) {	</a:t>
            </a:r>
            <a:endParaRPr lang="ko-KR" altLang="en-US" sz="1200">
              <a:latin typeface="Courier New" panose="02070309020205020404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1200">
                <a:latin typeface="Courier New" panose="02070309020205020404" pitchFamily="49" charset="0"/>
              </a:rPr>
              <a:t>	           </a:t>
            </a:r>
            <a:r>
              <a:rPr lang="en-US" altLang="ko-KR" sz="1200">
                <a:latin typeface="Courier New" panose="02070309020205020404" pitchFamily="49" charset="0"/>
              </a:rPr>
              <a:t>min = length[i];		</a:t>
            </a:r>
            <a:endParaRPr lang="ko-KR" altLang="en-US" sz="1200">
              <a:latin typeface="Courier New" panose="02070309020205020404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1200">
                <a:latin typeface="Courier New" panose="02070309020205020404" pitchFamily="49" charset="0"/>
              </a:rPr>
              <a:t>	           </a:t>
            </a:r>
            <a:r>
              <a:rPr lang="en-US" altLang="ko-KR" sz="1200">
                <a:latin typeface="Courier New" panose="02070309020205020404" pitchFamily="49" charset="0"/>
              </a:rPr>
              <a:t>vnear = i;			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	      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	    e = (touch[vnear], vnear): </a:t>
            </a:r>
            <a:r>
              <a:rPr lang="ko-KR" altLang="en-US" sz="1200">
                <a:latin typeface="Courier New" panose="02070309020205020404" pitchFamily="49" charset="0"/>
              </a:rPr>
              <a:t>이음선</a:t>
            </a:r>
            <a:r>
              <a:rPr lang="en-US" altLang="ko-KR" sz="120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	    e</a:t>
            </a:r>
            <a:r>
              <a:rPr lang="ko-KR" altLang="en-US" sz="1200">
                <a:latin typeface="Courier New" panose="02070309020205020404" pitchFamily="49" charset="0"/>
              </a:rPr>
              <a:t>를 </a:t>
            </a:r>
            <a:r>
              <a:rPr lang="en-US" altLang="ko-KR" sz="1200">
                <a:latin typeface="Courier New" panose="02070309020205020404" pitchFamily="49" charset="0"/>
              </a:rPr>
              <a:t>F</a:t>
            </a:r>
            <a:r>
              <a:rPr lang="ko-KR" altLang="en-US" sz="1200">
                <a:latin typeface="Courier New" panose="02070309020205020404" pitchFamily="49" charset="0"/>
              </a:rPr>
              <a:t>에 추가</a:t>
            </a:r>
            <a:r>
              <a:rPr lang="en-US" altLang="ko-KR" sz="120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	    </a:t>
            </a:r>
            <a:r>
              <a:rPr lang="en-US" altLang="ko-KR" sz="1200" b="1">
                <a:latin typeface="Courier New" panose="02070309020205020404" pitchFamily="49" charset="0"/>
              </a:rPr>
              <a:t>for</a:t>
            </a:r>
            <a:r>
              <a:rPr lang="en-US" altLang="ko-KR" sz="1200">
                <a:latin typeface="Courier New" panose="02070309020205020404" pitchFamily="49" charset="0"/>
              </a:rPr>
              <a:t>(i=2; i &lt;= n; i++)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	      </a:t>
            </a:r>
            <a:r>
              <a:rPr lang="en-US" altLang="ko-KR" sz="1200" b="1">
                <a:latin typeface="Courier New" panose="02070309020205020404" pitchFamily="49" charset="0"/>
              </a:rPr>
              <a:t>if</a:t>
            </a:r>
            <a:r>
              <a:rPr lang="en-US" altLang="ko-KR" sz="1200">
                <a:latin typeface="Courier New" panose="02070309020205020404" pitchFamily="49" charset="0"/>
              </a:rPr>
              <a:t> (length[vnear]+ W[vnear][i] &lt; length[i]) {	</a:t>
            </a:r>
            <a:endParaRPr lang="ko-KR" altLang="en-US" sz="1200">
              <a:latin typeface="Courier New" panose="02070309020205020404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1200">
                <a:latin typeface="Courier New" panose="02070309020205020404" pitchFamily="49" charset="0"/>
              </a:rPr>
              <a:t>	          </a:t>
            </a:r>
            <a:r>
              <a:rPr lang="en-US" altLang="ko-KR" sz="1200">
                <a:latin typeface="Courier New" panose="02070309020205020404" pitchFamily="49" charset="0"/>
              </a:rPr>
              <a:t>length[i] = length[vnear] + W[vnear][i];	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              touch[i] = vnear;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	      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	    length[vnear]=-1;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      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	}</a:t>
            </a:r>
          </a:p>
        </p:txBody>
      </p:sp>
      <p:sp>
        <p:nvSpPr>
          <p:cNvPr id="32771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45BCBE6-B3F7-48FA-A202-FDBEC51BB2B0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32772" name="직사각형 5"/>
          <p:cNvSpPr>
            <a:spLocks noChangeArrowheads="1"/>
          </p:cNvSpPr>
          <p:nvPr/>
        </p:nvSpPr>
        <p:spPr bwMode="auto">
          <a:xfrm>
            <a:off x="49213" y="142875"/>
            <a:ext cx="9001125" cy="6000750"/>
          </a:xfrm>
          <a:prstGeom prst="rect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F039D8C-ADA4-414F-9EAF-E38310EFAF1D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ko-KR" altLang="en-US" sz="130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19138" y="554038"/>
            <a:ext cx="7705725" cy="461664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=1000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w=[[0,7,4,6,1],[inf,0,inf,inf,inf],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[inf,2,0,5,inf], [inf,3,inf,0,inf], [inf,inf,inf,1,0]]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n=5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f=set()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touch=n*[0]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length=n*[0]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range(1,n):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length[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]=w[0][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Dijkstra algorithm </a:t>
            </a:r>
            <a:r>
              <a:rPr lang="ko-KR" altLang="en-US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print(f)</a:t>
            </a:r>
          </a:p>
        </p:txBody>
      </p:sp>
      <p:pic>
        <p:nvPicPr>
          <p:cNvPr id="33796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484313"/>
            <a:ext cx="2347913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059832" y="5724555"/>
            <a:ext cx="4392290" cy="7386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{(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3, 1), (0, 2), (4, 3), (0, 4)}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27784" y="44624"/>
            <a:ext cx="3871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[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실습프로그램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] Dijkstra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알고리즘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F039D8C-ADA4-414F-9EAF-E38310EFAF1D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ko-KR" altLang="en-US" sz="130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1521" y="1099010"/>
            <a:ext cx="6454080" cy="310854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=1000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w=[[0,7,4,6,1],[inf,0,inf,inf,inf],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[inf,2,0,5,inf], [inf,3,inf,0,inf], [inf,inf,inf,1,0]]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n=5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f=set()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touch=n*[0]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length=n*[0]</a:t>
            </a: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save_length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=n*[0]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ko-KR" altLang="en-US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save_length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ko-KR" altLang="en-US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3796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820" y="1553473"/>
            <a:ext cx="2347913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95736" y="188640"/>
            <a:ext cx="4224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buFont typeface="Wingdings" pitchFamily="2" charset="2"/>
              <a:buChar char="l"/>
            </a:pPr>
            <a:r>
              <a:rPr lang="en-US" altLang="ko-KR" sz="1800" dirty="0">
                <a:solidFill>
                  <a:srgbClr val="3E020C"/>
                </a:solidFill>
                <a:latin typeface="Times New Roman" pitchFamily="18" charset="0"/>
              </a:rPr>
              <a:t> </a:t>
            </a:r>
            <a:r>
              <a:rPr lang="ko-KR" altLang="en-US" sz="1800" dirty="0">
                <a:solidFill>
                  <a:srgbClr val="3E020C"/>
                </a:solidFill>
                <a:latin typeface="Times New Roman" pitchFamily="18" charset="0"/>
              </a:rPr>
              <a:t>각 </a:t>
            </a:r>
            <a:r>
              <a:rPr lang="ko-KR" altLang="en-US" sz="1800" dirty="0" err="1">
                <a:solidFill>
                  <a:srgbClr val="3E020C"/>
                </a:solidFill>
                <a:latin typeface="Times New Roman" pitchFamily="18" charset="0"/>
              </a:rPr>
              <a:t>노드</a:t>
            </a:r>
            <a:r>
              <a:rPr lang="ko-KR" altLang="en-US" sz="1800" dirty="0">
                <a:solidFill>
                  <a:srgbClr val="3E020C"/>
                </a:solidFill>
                <a:latin typeface="Times New Roman" pitchFamily="18" charset="0"/>
              </a:rPr>
              <a:t> 별 최단 거리를 저장하는 방법</a:t>
            </a:r>
            <a:endParaRPr lang="en-US" altLang="ko-KR" sz="1800" dirty="0">
              <a:solidFill>
                <a:srgbClr val="3E020C"/>
              </a:solidFill>
              <a:latin typeface="Times New Roman" pitchFamily="18" charset="0"/>
            </a:endParaRPr>
          </a:p>
          <a:p>
            <a:pPr>
              <a:buClr>
                <a:schemeClr val="tx2">
                  <a:lumMod val="75000"/>
                </a:schemeClr>
              </a:buClr>
              <a:buFont typeface="Wingdings" pitchFamily="2" charset="2"/>
              <a:buChar char="l"/>
            </a:pPr>
            <a:r>
              <a:rPr lang="en-US" altLang="ko-KR" sz="1800" dirty="0">
                <a:solidFill>
                  <a:srgbClr val="3E020C"/>
                </a:solidFill>
                <a:latin typeface="Times New Roman" pitchFamily="18" charset="0"/>
              </a:rPr>
              <a:t> </a:t>
            </a:r>
            <a:r>
              <a:rPr lang="en-US" altLang="ko-KR" sz="1800" dirty="0" err="1">
                <a:solidFill>
                  <a:srgbClr val="3E020C"/>
                </a:solidFill>
                <a:latin typeface="Times New Roman" pitchFamily="18" charset="0"/>
              </a:rPr>
              <a:t>save_length</a:t>
            </a:r>
            <a:r>
              <a:rPr lang="en-US" altLang="ko-KR" sz="1800" dirty="0">
                <a:solidFill>
                  <a:srgbClr val="3E020C"/>
                </a:solidFill>
                <a:latin typeface="Times New Roman" pitchFamily="18" charset="0"/>
              </a:rPr>
              <a:t> </a:t>
            </a:r>
            <a:r>
              <a:rPr lang="ko-KR" altLang="en-US" sz="1800" dirty="0">
                <a:solidFill>
                  <a:srgbClr val="3E020C"/>
                </a:solidFill>
                <a:latin typeface="Times New Roman" pitchFamily="18" charset="0"/>
              </a:rPr>
              <a:t>배열에 저장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596756" y="5104252"/>
            <a:ext cx="4032250" cy="7386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{(3, 1), (0, 2), (4, 3), (0, 4)}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5, 4, 2, 1]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504" y="-4993"/>
            <a:ext cx="1893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[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실습프로그램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]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049720"/>
      </p:ext>
    </p:extLst>
  </p:cSld>
  <p:clrMapOvr>
    <a:masterClrMapping/>
  </p:clrMapOvr>
</p:sld>
</file>

<file path=ppt/theme/theme1.xml><?xml version="1.0" encoding="utf-8"?>
<a:theme xmlns:a="http://schemas.openxmlformats.org/drawingml/2006/main" name="대나무">
  <a:themeElements>
    <a:clrScheme name="">
      <a:dk1>
        <a:srgbClr val="3F3E00"/>
      </a:dk1>
      <a:lt1>
        <a:srgbClr val="E7F8C8"/>
      </a:lt1>
      <a:dk2>
        <a:srgbClr val="2A55AA"/>
      </a:dk2>
      <a:lt2>
        <a:srgbClr val="777777"/>
      </a:lt2>
      <a:accent1>
        <a:srgbClr val="FFFF99"/>
      </a:accent1>
      <a:accent2>
        <a:srgbClr val="FF9933"/>
      </a:accent2>
      <a:accent3>
        <a:srgbClr val="F1FBE0"/>
      </a:accent3>
      <a:accent4>
        <a:srgbClr val="343400"/>
      </a:accent4>
      <a:accent5>
        <a:srgbClr val="FFFFCA"/>
      </a:accent5>
      <a:accent6>
        <a:srgbClr val="E78A2D"/>
      </a:accent6>
      <a:hlink>
        <a:srgbClr val="00CC99"/>
      </a:hlink>
      <a:folHlink>
        <a:srgbClr val="B2B2B2"/>
      </a:folHlink>
    </a:clrScheme>
    <a:fontScheme name="대나무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rgbClr val="3E020C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t" anchorCtr="0" compatLnSpc="1">
        <a:prstTxWarp prst="textNoShape">
          <a:avLst/>
        </a:prstTxWarp>
      </a:bodyPr>
      <a:lstStyle>
        <a:defPPr algn="ctr" eaLnBrk="1" hangingPunct="1">
          <a:buNone/>
          <a:defRPr sz="1200" dirty="0" smtClean="0"/>
        </a:defPPr>
      </a:lstStyle>
    </a:spDef>
    <a:lnDef>
      <a:spPr bwMode="auto">
        <a:noFill/>
        <a:ln w="9525" cap="flat" cmpd="sng" algn="ctr">
          <a:solidFill>
            <a:srgbClr val="3E020C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buClr>
            <a:schemeClr val="tx2">
              <a:lumMod val="75000"/>
            </a:schemeClr>
          </a:buClr>
          <a:buFont typeface="Wingdings" pitchFamily="2" charset="2"/>
          <a:buChar char="l"/>
          <a:defRPr sz="2000" dirty="0">
            <a:solidFill>
              <a:srgbClr val="3E020C"/>
            </a:solidFill>
            <a:latin typeface="Times New Roman" pitchFamily="18" charset="0"/>
          </a:defRPr>
        </a:defPPr>
      </a:lstStyle>
    </a:txDef>
  </a:objectDefaults>
  <a:extraClrSchemeLst>
    <a:extraClrScheme>
      <a:clrScheme name="대나무 1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2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5">
        <a:dk1>
          <a:srgbClr val="3D6D6C"/>
        </a:dk1>
        <a:lt1>
          <a:srgbClr val="DBF4AE"/>
        </a:lt1>
        <a:dk2>
          <a:srgbClr val="79AD3F"/>
        </a:dk2>
        <a:lt2>
          <a:srgbClr val="777777"/>
        </a:lt2>
        <a:accent1>
          <a:srgbClr val="EDAD39"/>
        </a:accent1>
        <a:accent2>
          <a:srgbClr val="FF6600"/>
        </a:accent2>
        <a:accent3>
          <a:srgbClr val="EAF8D3"/>
        </a:accent3>
        <a:accent4>
          <a:srgbClr val="335C5B"/>
        </a:accent4>
        <a:accent5>
          <a:srgbClr val="F4D3AE"/>
        </a:accent5>
        <a:accent6>
          <a:srgbClr val="E75C00"/>
        </a:accent6>
        <a:hlink>
          <a:srgbClr val="0033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6">
        <a:dk1>
          <a:srgbClr val="3F3E00"/>
        </a:dk1>
        <a:lt1>
          <a:srgbClr val="E7F8C8"/>
        </a:lt1>
        <a:dk2>
          <a:srgbClr val="2A690B"/>
        </a:dk2>
        <a:lt2>
          <a:srgbClr val="777777"/>
        </a:lt2>
        <a:accent1>
          <a:srgbClr val="FFCC00"/>
        </a:accent1>
        <a:accent2>
          <a:srgbClr val="CC9900"/>
        </a:accent2>
        <a:accent3>
          <a:srgbClr val="F1FBE0"/>
        </a:accent3>
        <a:accent4>
          <a:srgbClr val="343400"/>
        </a:accent4>
        <a:accent5>
          <a:srgbClr val="FFE2AA"/>
        </a:accent5>
        <a:accent6>
          <a:srgbClr val="B98A00"/>
        </a:accent6>
        <a:hlink>
          <a:srgbClr val="2CC0A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7">
        <a:dk1>
          <a:srgbClr val="3F3E00"/>
        </a:dk1>
        <a:lt1>
          <a:srgbClr val="E7F8C8"/>
        </a:lt1>
        <a:dk2>
          <a:srgbClr val="996600"/>
        </a:dk2>
        <a:lt2>
          <a:srgbClr val="777777"/>
        </a:lt2>
        <a:accent1>
          <a:srgbClr val="FFCC00"/>
        </a:accent1>
        <a:accent2>
          <a:srgbClr val="CC9900"/>
        </a:accent2>
        <a:accent3>
          <a:srgbClr val="F1FBE0"/>
        </a:accent3>
        <a:accent4>
          <a:srgbClr val="343400"/>
        </a:accent4>
        <a:accent5>
          <a:srgbClr val="FFE2AA"/>
        </a:accent5>
        <a:accent6>
          <a:srgbClr val="B98A00"/>
        </a:accent6>
        <a:hlink>
          <a:srgbClr val="2CC0A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8973</TotalTime>
  <Words>4478</Words>
  <Application>Microsoft Office PowerPoint</Application>
  <PresentationFormat>화면 슬라이드 쇼(4:3)</PresentationFormat>
  <Paragraphs>669</Paragraphs>
  <Slides>32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1" baseType="lpstr">
      <vt:lpstr>굴림</vt:lpstr>
      <vt:lpstr>맑은 고딕</vt:lpstr>
      <vt:lpstr>Arial</vt:lpstr>
      <vt:lpstr>Courier New</vt:lpstr>
      <vt:lpstr>Times New Roman</vt:lpstr>
      <vt:lpstr>Wingdings</vt:lpstr>
      <vt:lpstr>Wingdings 2</vt:lpstr>
      <vt:lpstr>대나무</vt:lpstr>
      <vt:lpstr>수식</vt:lpstr>
      <vt:lpstr>4장   탐욕적인 접근방법 (Greedy Algorithm )</vt:lpstr>
      <vt:lpstr>단일출발점 최단경로문제(single source shortest path problem) Dijkstra의 알고리즘(1959)</vt:lpstr>
      <vt:lpstr>예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Huffman Code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한양 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서막</dc:title>
  <dc:creator>han</dc:creator>
  <cp:lastModifiedBy>한치근 교수</cp:lastModifiedBy>
  <cp:revision>1042</cp:revision>
  <cp:lastPrinted>1999-10-21T04:15:12Z</cp:lastPrinted>
  <dcterms:created xsi:type="dcterms:W3CDTF">1999-08-17T02:45:08Z</dcterms:created>
  <dcterms:modified xsi:type="dcterms:W3CDTF">2020-09-14T02:34:06Z</dcterms:modified>
</cp:coreProperties>
</file>