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89" r:id="rId4"/>
    <p:sldId id="295" r:id="rId5"/>
    <p:sldId id="304" r:id="rId6"/>
    <p:sldId id="302" r:id="rId7"/>
    <p:sldId id="290" r:id="rId8"/>
    <p:sldId id="325" r:id="rId9"/>
    <p:sldId id="327" r:id="rId10"/>
    <p:sldId id="305" r:id="rId11"/>
    <p:sldId id="267" r:id="rId12"/>
    <p:sldId id="268" r:id="rId13"/>
    <p:sldId id="286" r:id="rId14"/>
    <p:sldId id="326" r:id="rId15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CCCCFF"/>
    <a:srgbClr val="66CC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5" autoAdjust="0"/>
    <p:restoredTop sz="90929"/>
  </p:normalViewPr>
  <p:slideViewPr>
    <p:cSldViewPr showGuides="1">
      <p:cViewPr varScale="1">
        <p:scale>
          <a:sx n="86" d="100"/>
          <a:sy n="86" d="100"/>
        </p:scale>
        <p:origin x="859" y="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51E9E45-072A-428A-8D80-312F5632BC7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9A7440-6B3E-4CD8-B208-3A2117A0E8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79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DC20D6E-23A3-4078-A97E-0912639FEAB0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BB85BF-339A-479E-86F8-A73725033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366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56FA18-E355-485C-A4BA-66136DF5D67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29CA69-BF4E-45A0-BC4C-A2F65B8DB6F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92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615EE-9029-4CDA-89AF-7DFF3467ABF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0B2E-9794-4BC5-B959-F6C78D0C3C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0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A8B78-BFD8-4060-9075-8E68004DDB6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C3EE-8F55-4F7B-AFFA-EDC17E4B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2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0BC6-E2C6-4A21-BA9C-3126EA840AF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E6FFE-4E11-4EF1-80CE-CB0EFEB017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3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D69F-4AC4-4B4B-90B7-6C0DBCA95BF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C2E8-4AC1-456E-AC2B-A82B733856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3D877-1ED4-46F9-B90D-A1AAFA3DF0BC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D2BA-FF7E-407C-B400-372AB43AA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6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20D0-4261-4E51-936C-2DD0D67D2EA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22BA-9BAF-42DC-8431-20FA40BC6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0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5EAD-2ABD-4A65-BCB1-40B0A174645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C115-F318-4D0A-A071-252046B56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3F76C-76E8-4793-949D-F58DCB9D881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CBB4-E8D1-4CD1-8805-0FDEEED86B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1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20EE4-6D87-4F5B-ACBD-FA126EFEC2E0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DD26-C403-4BB1-9C4D-A0C0BA5B32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2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9904-82CD-4E11-A02A-3F23C7801A2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035B-C06B-4826-A7A7-313A6AA0CD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3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9288-7B83-4BBD-9DEC-05EBB958B95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81A6-B34E-445D-8B0A-4FF46E013B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1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D0ADF4-4669-4117-A3CE-2CE16FAD90A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CF6AE3A-5A91-4F11-8C78-83A0046EA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</a:t>
            </a:r>
            <a:r>
              <a:rPr lang="ko-KR" altLang="en-US"/>
              <a:t>장  되추적 </a:t>
            </a:r>
            <a:r>
              <a:rPr lang="en-US" altLang="ko-KR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724128" y="188640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CE5-597A-493E-8491-876C6C17ACE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9699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4"/>
          <a:stretch>
            <a:fillRect/>
          </a:stretch>
        </p:blipFill>
        <p:spPr bwMode="auto">
          <a:xfrm>
            <a:off x="347663" y="1990725"/>
            <a:ext cx="2357437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그래프 색칠하기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(graph coloring)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2133600"/>
            <a:ext cx="5929313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(map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지역을 구분하기 위해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pic>
        <p:nvPicPr>
          <p:cNvPr id="29702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" b="58092"/>
          <a:stretch>
            <a:fillRect/>
          </a:stretch>
        </p:blipFill>
        <p:spPr bwMode="auto">
          <a:xfrm>
            <a:off x="3195638" y="4170363"/>
            <a:ext cx="17748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056063" y="4191000"/>
            <a:ext cx="642937" cy="33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78325" y="4351338"/>
            <a:ext cx="320675" cy="5619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30588" y="4198938"/>
            <a:ext cx="320675" cy="105092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82988" y="4198938"/>
            <a:ext cx="473075" cy="33178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56025" y="4535488"/>
            <a:ext cx="622300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59200" y="4865688"/>
            <a:ext cx="619125" cy="384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0588" y="5235575"/>
            <a:ext cx="1268412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378325" y="4892675"/>
            <a:ext cx="320675" cy="35718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1A2EF-3D43-4EF2-85E3-89DAC7C5276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1128713"/>
          </a:xfrm>
        </p:spPr>
        <p:txBody>
          <a:bodyPr/>
          <a:lstStyle/>
          <a:p>
            <a:pPr eaLnBrk="1" hangingPunct="1"/>
            <a:r>
              <a:rPr lang="ko-KR" altLang="en-US" b="1"/>
              <a:t>지도에 </a:t>
            </a:r>
            <a:r>
              <a:rPr lang="en-US" altLang="ko-KR" b="1" i="1"/>
              <a:t>m</a:t>
            </a:r>
            <a:r>
              <a:rPr lang="ko-KR" altLang="en-US" b="1"/>
              <a:t>가지 색으로 색칠하는 문제</a:t>
            </a:r>
          </a:p>
          <a:p>
            <a:pPr lvl="1" eaLnBrk="1" hangingPunct="1"/>
            <a:r>
              <a:rPr lang="en-US" altLang="ko-KR" i="1"/>
              <a:t>m</a:t>
            </a:r>
            <a:r>
              <a:rPr lang="ko-KR" altLang="en-US"/>
              <a:t>개의 색을 가지고</a:t>
            </a:r>
            <a:r>
              <a:rPr lang="en-US" altLang="ko-KR"/>
              <a:t>, </a:t>
            </a:r>
            <a:r>
              <a:rPr lang="ko-KR" altLang="en-US"/>
              <a:t>인접한 지역이 같은 색이 되지 않도록 지도에 색칠하는 문제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786313" y="3214688"/>
            <a:ext cx="3352800" cy="237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이 그래프에서 두 가지 색으로 문제를 풀기는 불가능하다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세 가지 색을 사용하면 총 </a:t>
            </a:r>
            <a:r>
              <a:rPr lang="en-US" altLang="ko-KR" sz="2000" dirty="0">
                <a:latin typeface="+mn-ea"/>
                <a:ea typeface="+mn-ea"/>
              </a:rPr>
              <a:t>6</a:t>
            </a:r>
            <a:r>
              <a:rPr lang="ko-KR" altLang="en-US" sz="2000" dirty="0">
                <a:latin typeface="+mn-ea"/>
                <a:ea typeface="+mn-ea"/>
              </a:rPr>
              <a:t>가지의 해답을 얻을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pic>
        <p:nvPicPr>
          <p:cNvPr id="30725" name="그림 4" descr="05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43250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00188" y="500063"/>
            <a:ext cx="34432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m coloring problem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D1B20-1232-453F-A37A-1911E72BF48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그래프 색칠하기 되추적 해법</a:t>
            </a:r>
          </a:p>
        </p:txBody>
      </p:sp>
      <p:pic>
        <p:nvPicPr>
          <p:cNvPr id="31748" name="그림 4" descr="05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0188"/>
            <a:ext cx="37861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그림 4" descr="05-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57438"/>
            <a:ext cx="156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1750" y="4786313"/>
            <a:ext cx="3159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5.12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357938" y="3357563"/>
            <a:ext cx="1214437" cy="592137"/>
          </a:xfrm>
          <a:prstGeom prst="wedgeRoundRectCallout">
            <a:avLst>
              <a:gd name="adj1" fmla="val -99488"/>
              <a:gd name="adj2" fmla="val 1165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3286125"/>
            <a:ext cx="1000125" cy="347663"/>
          </a:xfrm>
          <a:prstGeom prst="wedgeRoundRectCallout">
            <a:avLst>
              <a:gd name="adj1" fmla="val -76823"/>
              <a:gd name="adj2" fmla="val 24022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해답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88" y="5370513"/>
            <a:ext cx="728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Fig 5.12   A portion of the pruned state space tree produced using backtracking to do a 3-coloring of the graph in Fig.5.10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71563"/>
            <a:ext cx="3967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3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종류 색깔 사용할 경우의 해 찾기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pic>
        <p:nvPicPr>
          <p:cNvPr id="13" name="그림 4" descr="05-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56" y="4191000"/>
            <a:ext cx="156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 bwMode="auto">
          <a:xfrm>
            <a:off x="7344473" y="4197768"/>
            <a:ext cx="363376" cy="36337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8503969" y="4197768"/>
            <a:ext cx="363376" cy="3633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503969" y="4947115"/>
            <a:ext cx="363376" cy="363376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352736" y="4954836"/>
            <a:ext cx="363376" cy="3633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3AEBE1-65CB-44E5-B6FE-9ABD9FF9A22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2771" name="직사각형 8"/>
          <p:cNvSpPr>
            <a:spLocks noChangeArrowheads="1"/>
          </p:cNvSpPr>
          <p:nvPr/>
        </p:nvSpPr>
        <p:spPr bwMode="auto">
          <a:xfrm>
            <a:off x="1143000" y="142875"/>
            <a:ext cx="7286625" cy="571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m_coloring(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vcolor[1] through vcolor[n];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(color=1; color&lt;=m; color++){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vcolor[i+1] =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m_coloring(i+1);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 = true;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j=1;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j&lt;i  &amp;&amp; switch){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(W[i][j] &amp;&amp; vcolor[i]==vcolor[j]) // 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W[i][j]:</a:t>
            </a:r>
            <a:r>
              <a:rPr lang="ko-KR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연결표시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or F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switch = false;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j++;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  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38" y="5857875"/>
            <a:ext cx="34829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m_coloring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5219700" y="3429000"/>
            <a:ext cx="1800225" cy="469900"/>
          </a:xfrm>
          <a:prstGeom prst="wedgeRoundRectCallout">
            <a:avLst>
              <a:gd name="adj1" fmla="val -71398"/>
              <a:gd name="adj2" fmla="val 1651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서로 인접한 것이 </a:t>
            </a:r>
            <a:r>
              <a:rPr lang="ko-KR" altLang="en-US" sz="1200">
                <a:latin typeface="+mn-ea"/>
                <a:ea typeface="+mn-ea"/>
              </a:rPr>
              <a:t>같은 색깔인지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71488" y="4724400"/>
            <a:ext cx="1343025" cy="287338"/>
          </a:xfrm>
          <a:prstGeom prst="wedgeRoundRectCallout">
            <a:avLst>
              <a:gd name="adj1" fmla="val 124938"/>
              <a:gd name="adj2" fmla="val -1058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연결되어 있는지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163" y="549275"/>
            <a:ext cx="216852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vcolor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]=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의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color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55A8F3-465A-4DD3-984A-31417C022B59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44012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W=[[0,1,1,1],[1,0,1,0],[1,1,0,1],[1,0,1,0]]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m=3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color(-1,vcolor)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70700" y="2924175"/>
            <a:ext cx="1655763" cy="1601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/>
              <a:t>[1, 2, 3, 2]</a:t>
            </a:r>
          </a:p>
          <a:p>
            <a:pPr>
              <a:defRPr/>
            </a:pPr>
            <a:r>
              <a:rPr lang="en-US" altLang="ko-KR" sz="1400"/>
              <a:t>[1, 3, 2, 3]</a:t>
            </a:r>
          </a:p>
          <a:p>
            <a:pPr>
              <a:defRPr/>
            </a:pPr>
            <a:r>
              <a:rPr lang="en-US" altLang="ko-KR" sz="1400"/>
              <a:t>[2, 1, 3, 1]</a:t>
            </a:r>
          </a:p>
          <a:p>
            <a:pPr>
              <a:defRPr/>
            </a:pPr>
            <a:r>
              <a:rPr lang="en-US" altLang="ko-KR" sz="1400"/>
              <a:t>[2, 3, 1, 3]</a:t>
            </a:r>
          </a:p>
          <a:p>
            <a:pPr>
              <a:defRPr/>
            </a:pPr>
            <a:r>
              <a:rPr lang="en-US" altLang="ko-KR" sz="1400"/>
              <a:t>[3, 1, 2, 1]</a:t>
            </a:r>
          </a:p>
          <a:p>
            <a:pPr>
              <a:defRPr/>
            </a:pPr>
            <a:r>
              <a:rPr lang="en-US" altLang="ko-KR" sz="1400"/>
              <a:t>[3, 2, 1, 2]</a:t>
            </a:r>
          </a:p>
          <a:p>
            <a:pPr>
              <a:defRPr/>
            </a:pPr>
            <a:r>
              <a:rPr lang="en-US" altLang="ko-KR" sz="1400"/>
              <a:t>&gt;&gt;&gt; </a:t>
            </a:r>
            <a:endParaRPr lang="ko-KR" altLang="en-US" sz="1400"/>
          </a:p>
        </p:txBody>
      </p:sp>
      <p:sp>
        <p:nvSpPr>
          <p:cNvPr id="7" name="타원 6"/>
          <p:cNvSpPr/>
          <p:nvPr/>
        </p:nvSpPr>
        <p:spPr bwMode="auto">
          <a:xfrm>
            <a:off x="7235825" y="108426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988300" y="108426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988300" y="18319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235825" y="18319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3801" name="직선 연결선 14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7380288" y="1373188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직선 연결선 15"/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7524750" y="1976438"/>
            <a:ext cx="4635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직선 연결선 1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8132763" y="1373188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직선 연결선 18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7524750" y="1228725"/>
            <a:ext cx="4635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직선 연결선 27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7481888" y="1330325"/>
            <a:ext cx="549275" cy="5445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직사각형 13"/>
          <p:cNvSpPr/>
          <p:nvPr/>
        </p:nvSpPr>
        <p:spPr>
          <a:xfrm>
            <a:off x="2771800" y="404664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3E020C"/>
                </a:solidFill>
              </a:rPr>
              <a:t>[</a:t>
            </a:r>
            <a:r>
              <a:rPr lang="ko-KR" altLang="en-US" sz="2000" dirty="0">
                <a:solidFill>
                  <a:srgbClr val="3E020C"/>
                </a:solidFill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</a:rPr>
              <a:t>] m-coloring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DA8C2-69D3-45D9-A246-AEA57574522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7173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7256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7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8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9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0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1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2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3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4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5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6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7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8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82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99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4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227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8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9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3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4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7239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0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1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A45DCA-1269-4031-B084-2C218170815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2800"/>
              <a:t>부분집합의 합 구하기</a:t>
            </a:r>
            <a:r>
              <a:rPr lang="en-US" altLang="ko-KR" sz="2800"/>
              <a:t>(sum of subsets problem)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985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개의 </a:t>
            </a:r>
            <a:r>
              <a:rPr lang="en-US" altLang="ko-KR" dirty="0">
                <a:latin typeface="+mn-lt"/>
              </a:rPr>
              <a:t>item</a:t>
            </a:r>
            <a:r>
              <a:rPr lang="ko-KR" altLang="en-US" dirty="0">
                <a:latin typeface="+mn-lt"/>
              </a:rPr>
              <a:t>을 이용하여 </a:t>
            </a:r>
            <a:r>
              <a:rPr lang="en-US" altLang="ko-KR" dirty="0">
                <a:latin typeface="+mn-lt"/>
              </a:rPr>
              <a:t>item</a:t>
            </a:r>
            <a:r>
              <a:rPr lang="ko-KR" altLang="en-US" dirty="0">
                <a:latin typeface="+mn-lt"/>
              </a:rPr>
              <a:t> 들의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무게의 합이 </a:t>
            </a:r>
            <a:r>
              <a:rPr lang="en-US" altLang="ko-KR" i="1" dirty="0">
                <a:latin typeface="+mn-lt"/>
              </a:rPr>
              <a:t>W</a:t>
            </a:r>
            <a:r>
              <a:rPr lang="ko-KR" altLang="en-US" dirty="0">
                <a:latin typeface="+mn-lt"/>
              </a:rPr>
              <a:t>가 되는 부분집합을 구한다</a:t>
            </a:r>
            <a:r>
              <a:rPr lang="en-US" altLang="ko-KR" dirty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/>
              <a:t>For S={1,4,6,8}, select items so that sum of the subset is 5.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grpSp>
        <p:nvGrpSpPr>
          <p:cNvPr id="23557" name="그룹 10"/>
          <p:cNvGrpSpPr>
            <a:grpSpLocks/>
          </p:cNvGrpSpPr>
          <p:nvPr/>
        </p:nvGrpSpPr>
        <p:grpSpPr bwMode="auto">
          <a:xfrm>
            <a:off x="2143125" y="2714625"/>
            <a:ext cx="3143250" cy="1071563"/>
            <a:chOff x="2428860" y="2500306"/>
            <a:chExt cx="3143272" cy="1071570"/>
          </a:xfrm>
        </p:grpSpPr>
        <p:sp>
          <p:nvSpPr>
            <p:cNvPr id="23558" name="직사각형 13"/>
            <p:cNvSpPr>
              <a:spLocks noChangeArrowheads="1"/>
            </p:cNvSpPr>
            <p:nvPr/>
          </p:nvSpPr>
          <p:spPr bwMode="auto">
            <a:xfrm>
              <a:off x="2428860" y="2500306"/>
              <a:ext cx="3143272" cy="1071570"/>
            </a:xfrm>
            <a:prstGeom prst="rect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graphicFrame>
          <p:nvGraphicFramePr>
            <p:cNvPr id="23559" name="Object 11"/>
            <p:cNvGraphicFramePr>
              <a:graphicFrameLocks noChangeAspect="1"/>
            </p:cNvGraphicFramePr>
            <p:nvPr/>
          </p:nvGraphicFramePr>
          <p:xfrm>
            <a:off x="2922569" y="2549517"/>
            <a:ext cx="2220935" cy="889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name="Equation" r:id="rId4" imgW="1587500" imgH="660400" progId="Equation.3">
                    <p:embed/>
                  </p:oleObj>
                </mc:Choice>
                <mc:Fallback>
                  <p:oleObj name="Equation" r:id="rId4" imgW="1587500" imgH="660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69" y="2549517"/>
                          <a:ext cx="2220935" cy="889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05FFB-19AF-4722-8EF0-74D3FFC3955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4579" name="그림 4" descr="05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3"/>
            <a:ext cx="4214812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그림 4" descr="05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000375"/>
            <a:ext cx="4883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843213" y="5611813"/>
            <a:ext cx="1143000" cy="347662"/>
          </a:xfrm>
          <a:prstGeom prst="wedgeRoundRectCallout">
            <a:avLst>
              <a:gd name="adj1" fmla="val 84558"/>
              <a:gd name="adj2" fmla="val -8388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누적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무게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188" y="857250"/>
            <a:ext cx="323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4948238" y="5260975"/>
            <a:ext cx="508000" cy="484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621213" y="6129338"/>
            <a:ext cx="1143000" cy="347662"/>
          </a:xfrm>
          <a:prstGeom prst="wedgeRoundRectCallout">
            <a:avLst>
              <a:gd name="adj1" fmla="val 4558"/>
              <a:gd name="adj2" fmla="val -1517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soution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04064-0BCB-4E79-9E42-90FBA660B8D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5750" y="550863"/>
            <a:ext cx="861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무게가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증가하는 순으로 데이터를 정렬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유망하지 않은지를 쉽게 판단할 수 있음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en-US" altLang="ko-KR" sz="2000" i="1" kern="0" dirty="0">
                <a:solidFill>
                  <a:srgbClr val="3E020C"/>
                </a:solidFill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는 </a:t>
            </a:r>
            <a:r>
              <a:rPr lang="en-US" altLang="ko-KR" sz="2000" i="1" kern="0" dirty="0" err="1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kern="0" dirty="0">
                <a:solidFill>
                  <a:srgbClr val="3E020C"/>
                </a:solidFill>
              </a:rPr>
              <a:t>수준에서 남아있는 가장 가벼운 아이템의 무게</a:t>
            </a:r>
            <a:r>
              <a:rPr lang="en-US" altLang="ko-KR" sz="2000" kern="0" dirty="0">
                <a:solidFill>
                  <a:srgbClr val="3E020C"/>
                </a:solidFill>
              </a:rPr>
              <a:t>.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 를 넣을 수 없으면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</a:rPr>
              <a:t>+1 </a:t>
            </a:r>
            <a:r>
              <a:rPr lang="ko-KR" altLang="en-US" sz="2000" kern="0" dirty="0">
                <a:solidFill>
                  <a:srgbClr val="3E020C"/>
                </a:solidFill>
              </a:rPr>
              <a:t>이후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는 고려할 필요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없음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수준 </a:t>
            </a:r>
            <a:r>
              <a:rPr lang="en-US" altLang="ko-KR" sz="2000" i="1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의 마디까지 포함된 무게의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남아 있는 아이템의 무게의 총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&gt;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 (if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 ≠ W)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&lt;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이면 유망하지 않다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</a:rPr>
              <a:t>At level 6</a:t>
            </a:r>
            <a:r>
              <a:rPr lang="en-US" altLang="ko-KR" sz="2000" kern="0" dirty="0">
                <a:solidFill>
                  <a:srgbClr val="3E020C"/>
                </a:solidFill>
              </a:rPr>
              <a:t>,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512888" y="4649788"/>
            <a:ext cx="2862262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071688" y="5010150"/>
            <a:ext cx="287337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1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95650" y="5010150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3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006725" y="4957763"/>
            <a:ext cx="1079500" cy="7207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7975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5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51790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6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32050" y="4957763"/>
            <a:ext cx="287338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2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63788" y="5370513"/>
            <a:ext cx="288925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4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591050" y="4760913"/>
            <a:ext cx="1657350" cy="10858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6950" y="5122863"/>
            <a:ext cx="288925" cy="2889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7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383213" y="5159375"/>
            <a:ext cx="288925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8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313" y="5729288"/>
            <a:ext cx="284162" cy="30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>
                <a:solidFill>
                  <a:srgbClr val="3E020C"/>
                </a:solidFill>
                <a:latin typeface="+mn-lt"/>
                <a:ea typeface="굴림" charset="-127"/>
              </a:rPr>
              <a:t>total</a:t>
            </a:r>
            <a:endParaRPr lang="ko-KR" altLang="en-US" sz="1200" i="1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016375" y="4362450"/>
            <a:ext cx="719138" cy="342900"/>
          </a:xfrm>
          <a:prstGeom prst="wedgeRoundRectCallout">
            <a:avLst>
              <a:gd name="adj1" fmla="val -82247"/>
              <a:gd name="adj2" fmla="val 1354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 dirty="0">
                <a:latin typeface="+mn-lt"/>
                <a:ea typeface="+mn-ea"/>
              </a:rPr>
              <a:t>weight</a:t>
            </a:r>
            <a:endParaRPr lang="ko-KR" altLang="en-US" sz="1200" i="1" dirty="0">
              <a:latin typeface="+mn-lt"/>
              <a:ea typeface="+mn-ea"/>
            </a:endParaRPr>
          </a:p>
        </p:txBody>
      </p:sp>
      <p:cxnSp>
        <p:nvCxnSpPr>
          <p:cNvPr id="25617" name="직선 화살표 연결선 2"/>
          <p:cNvCxnSpPr>
            <a:cxnSpLocks noChangeShapeType="1"/>
            <a:endCxn id="7" idx="2"/>
          </p:cNvCxnSpPr>
          <p:nvPr/>
        </p:nvCxnSpPr>
        <p:spPr bwMode="auto">
          <a:xfrm flipH="1" flipV="1">
            <a:off x="3546475" y="5678488"/>
            <a:ext cx="376238" cy="5905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643313" y="6248400"/>
            <a:ext cx="5953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>
                <a:solidFill>
                  <a:srgbClr val="3E020C"/>
                </a:solidFill>
                <a:latin typeface="+mn-lt"/>
              </a:rPr>
              <a:t>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cxnSp>
        <p:nvCxnSpPr>
          <p:cNvPr id="25619" name="직선 화살표 연결선 19"/>
          <p:cNvCxnSpPr>
            <a:cxnSpLocks noChangeShapeType="1"/>
          </p:cNvCxnSpPr>
          <p:nvPr/>
        </p:nvCxnSpPr>
        <p:spPr bwMode="auto">
          <a:xfrm flipV="1">
            <a:off x="1990725" y="5767388"/>
            <a:ext cx="300038" cy="4810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2888" y="6248400"/>
            <a:ext cx="9366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불포함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917700" y="4829175"/>
            <a:ext cx="995363" cy="9493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2B1F5D-4993-43C4-9A55-FD135653D59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6627" name="그림 4" descr="05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85875"/>
            <a:ext cx="48577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875" y="500063"/>
            <a:ext cx="3956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=13,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650" y="5649913"/>
            <a:ext cx="4852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5.9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총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15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개의 마디 존재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143750" y="3500438"/>
            <a:ext cx="1214438" cy="592137"/>
          </a:xfrm>
          <a:prstGeom prst="wedgeRoundRectCallout">
            <a:avLst>
              <a:gd name="adj1" fmla="val -71925"/>
              <a:gd name="adj2" fmla="val -681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571625" y="5000625"/>
            <a:ext cx="1000125" cy="592138"/>
          </a:xfrm>
          <a:prstGeom prst="wedgeRoundRectCallout">
            <a:avLst>
              <a:gd name="adj1" fmla="val 76645"/>
              <a:gd name="adj2" fmla="val -65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유일한 해답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3CCB9-7E7F-4B84-BE52-880F198C254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7651" name="직사각형 5"/>
          <p:cNvSpPr>
            <a:spLocks noChangeArrowheads="1"/>
          </p:cNvSpPr>
          <p:nvPr/>
        </p:nvSpPr>
        <p:spPr bwMode="auto">
          <a:xfrm>
            <a:off x="357188" y="571500"/>
            <a:ext cx="7572375" cy="44751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sum_of_subsets(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(weight == W)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include[1] through include[i];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weight+w[i+1],total-w[i+1]);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(weight+total&gt;=W)&amp;&amp;(weight == W ||weight+w[i+1]&lt;=W);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ko-KR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50" y="5434013"/>
            <a:ext cx="52117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sum_of_subsets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(0, 0,total)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000875" y="2000250"/>
            <a:ext cx="1643063" cy="347663"/>
          </a:xfrm>
          <a:prstGeom prst="wedgeRoundRectCallout">
            <a:avLst>
              <a:gd name="adj1" fmla="val -65057"/>
              <a:gd name="adj2" fmla="val 12799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>
                <a:latin typeface="+mn-ea"/>
                <a:ea typeface="+mn-ea"/>
              </a:rPr>
              <a:t>포함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7143750" y="2928938"/>
            <a:ext cx="1643063" cy="347662"/>
          </a:xfrm>
          <a:prstGeom prst="wedgeRoundRectCallout">
            <a:avLst>
              <a:gd name="adj1" fmla="val -60585"/>
              <a:gd name="adj2" fmla="val 880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 err="1">
                <a:latin typeface="+mn-ea"/>
                <a:ea typeface="+mn-ea"/>
              </a:rPr>
              <a:t>불포함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063" y="5319713"/>
            <a:ext cx="3452812" cy="5667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i="1" kern="0" baseline="-2500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400" kern="0" baseline="-25000" dirty="0">
                <a:solidFill>
                  <a:srgbClr val="3E020C"/>
                </a:solidFill>
                <a:latin typeface="+mn-lt"/>
              </a:rPr>
              <a:t>+1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&gt;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 (if 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weight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 ≠ W)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     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total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&lt;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1400" kern="0" dirty="0">
                <a:solidFill>
                  <a:srgbClr val="3E020C"/>
                </a:solidFill>
                <a:latin typeface="+mn-lt"/>
              </a:rPr>
              <a:t>이면 유망하지 않다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.</a:t>
            </a:r>
          </a:p>
        </p:txBody>
      </p:sp>
      <p:cxnSp>
        <p:nvCxnSpPr>
          <p:cNvPr id="27656" name="직선 화살표 연결선 3"/>
          <p:cNvCxnSpPr>
            <a:cxnSpLocks noChangeShapeType="1"/>
          </p:cNvCxnSpPr>
          <p:nvPr/>
        </p:nvCxnSpPr>
        <p:spPr bwMode="auto">
          <a:xfrm flipH="1" flipV="1">
            <a:off x="5508625" y="4724400"/>
            <a:ext cx="863600" cy="5048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6116637" y="4860132"/>
            <a:ext cx="511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not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547664" y="4178487"/>
            <a:ext cx="6552728" cy="77927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C4B5D-33A0-49F1-9E51-F8CE628D5D53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388" y="515938"/>
            <a:ext cx="8431212" cy="5478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i,weight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total):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weight, total, include):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of subsets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w=[1,4,2,6]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W=6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print("items =",w, "W =", 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 in w: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total+=k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(-1,0,total,include)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003800" y="5661025"/>
            <a:ext cx="2441575" cy="954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altLang="ko-KR" sz="1400"/>
              <a:t>items = [1, 4, 2, 6] W = 6</a:t>
            </a:r>
          </a:p>
          <a:p>
            <a:pPr>
              <a:defRPr/>
            </a:pPr>
            <a:r>
              <a:rPr lang="fr-FR" altLang="ko-KR" sz="1400"/>
              <a:t>sol [0, 1, 1, 0]</a:t>
            </a:r>
          </a:p>
          <a:p>
            <a:pPr>
              <a:defRPr/>
            </a:pPr>
            <a:r>
              <a:rPr lang="fr-FR" altLang="ko-KR" sz="1400"/>
              <a:t>sol [0, 0, 0, 1]</a:t>
            </a:r>
          </a:p>
          <a:p>
            <a:pPr>
              <a:defRPr/>
            </a:pPr>
            <a:r>
              <a:rPr lang="fr-FR" altLang="ko-KR" sz="1400"/>
              <a:t>&gt;&gt;&gt; 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2764579" y="66616"/>
            <a:ext cx="3773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3E020C"/>
                </a:solidFill>
              </a:rPr>
              <a:t>[</a:t>
            </a:r>
            <a:r>
              <a:rPr lang="ko-KR" altLang="en-US" sz="2000" dirty="0">
                <a:solidFill>
                  <a:srgbClr val="3E020C"/>
                </a:solidFill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</a:rPr>
              <a:t>] </a:t>
            </a:r>
            <a:r>
              <a:rPr lang="ko-KR" altLang="en-US" sz="2000" dirty="0">
                <a:solidFill>
                  <a:srgbClr val="3E020C"/>
                </a:solidFill>
              </a:rPr>
              <a:t>부분집합의 합</a:t>
            </a:r>
            <a:r>
              <a:rPr lang="en-US" altLang="ko-KR" sz="2000" dirty="0">
                <a:solidFill>
                  <a:srgbClr val="3E020C"/>
                </a:solidFill>
              </a:rPr>
              <a:t>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9CBB4-E8D1-4CD1-8805-0FDEEED86BE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331640" y="836712"/>
            <a:ext cx="2703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S={1,2,…,100}, W=365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307465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7381</TotalTime>
  <Words>1016</Words>
  <Application>Microsoft Office PowerPoint</Application>
  <PresentationFormat>화면 슬라이드 쇼(4:3)</PresentationFormat>
  <Paragraphs>229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Equation</vt:lpstr>
      <vt:lpstr>5장  되추적 (Backtracking )</vt:lpstr>
      <vt:lpstr>PowerPoint 프레젠테이션</vt:lpstr>
      <vt:lpstr>부분집합의 합 구하기(sum of subsets problem)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927</cp:revision>
  <cp:lastPrinted>1999-11-03T06:21:19Z</cp:lastPrinted>
  <dcterms:created xsi:type="dcterms:W3CDTF">1999-08-17T02:45:08Z</dcterms:created>
  <dcterms:modified xsi:type="dcterms:W3CDTF">2020-09-14T02:19:25Z</dcterms:modified>
</cp:coreProperties>
</file>