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60" r:id="rId4"/>
    <p:sldId id="364" r:id="rId5"/>
    <p:sldId id="378" r:id="rId6"/>
    <p:sldId id="262" r:id="rId7"/>
    <p:sldId id="385" r:id="rId8"/>
    <p:sldId id="369" r:id="rId9"/>
    <p:sldId id="379" r:id="rId10"/>
    <p:sldId id="305" r:id="rId11"/>
    <p:sldId id="386" r:id="rId12"/>
    <p:sldId id="371" r:id="rId13"/>
    <p:sldId id="380" r:id="rId14"/>
    <p:sldId id="306" r:id="rId15"/>
    <p:sldId id="387" r:id="rId16"/>
    <p:sldId id="372" r:id="rId17"/>
    <p:sldId id="381" r:id="rId18"/>
    <p:sldId id="345" r:id="rId19"/>
    <p:sldId id="310" r:id="rId20"/>
    <p:sldId id="374" r:id="rId21"/>
    <p:sldId id="319" r:id="rId22"/>
    <p:sldId id="311" r:id="rId23"/>
    <p:sldId id="273" r:id="rId24"/>
    <p:sldId id="322" r:id="rId25"/>
    <p:sldId id="321" r:id="rId26"/>
    <p:sldId id="274" r:id="rId27"/>
    <p:sldId id="300" r:id="rId28"/>
    <p:sldId id="325" r:id="rId29"/>
    <p:sldId id="352" r:id="rId30"/>
    <p:sldId id="326" r:id="rId31"/>
    <p:sldId id="368" r:id="rId32"/>
    <p:sldId id="375" r:id="rId33"/>
    <p:sldId id="377" r:id="rId34"/>
    <p:sldId id="384" r:id="rId35"/>
    <p:sldId id="382" r:id="rId36"/>
    <p:sldId id="383" r:id="rId37"/>
  </p:sldIdLst>
  <p:sldSz cx="9144000" cy="6858000" type="screen4x3"/>
  <p:notesSz cx="6669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FF99"/>
    <a:srgbClr val="DDDDDD"/>
    <a:srgbClr val="22581C"/>
    <a:srgbClr val="D10729"/>
    <a:srgbClr val="3E020C"/>
    <a:srgbClr val="CCFF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9" autoAdjust="0"/>
    <p:restoredTop sz="94630" autoAdjust="0"/>
  </p:normalViewPr>
  <p:slideViewPr>
    <p:cSldViewPr showGuides="1">
      <p:cViewPr varScale="1">
        <p:scale>
          <a:sx n="86" d="100"/>
          <a:sy n="86" d="100"/>
        </p:scale>
        <p:origin x="859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7 정렬문제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DBA90A57-6AD2-447B-B3A4-3A3205FF772F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7D84DE-CDC0-408F-AB48-50AE0A73E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0173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7 정렬문제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45DC32C-F434-4B1B-96AB-061BC03EA50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4087E8-6694-44A5-BE7F-6009325350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3441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7 정렬문제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8819603-B85B-4A0A-99E9-55537C830EA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E2AD08D-859C-4E6F-8D6F-D1A4973C2A5C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18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06686-2188-4239-8EB9-51EF9A6D869A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B5695-3124-4F2E-8C62-722AC505DB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7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BFDA3-8980-4C58-A94D-DC6724B6F78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C1048-C829-480E-845D-4EECC25962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7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3484B-E2D7-4C8B-8287-AB232F4E6DA1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66A6E-E117-4677-A24D-50BC9F0CD6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093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AA85-B016-4ACD-969C-A225710D4D3C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E1F18-BB03-4F29-BFF1-BB42DF33C7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60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78ADA-4A14-44F1-96FB-B0CF680E352F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65428-01FE-4551-9353-8198A327B5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47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A3848-BDCB-46A7-B400-BDFCA009318D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5F2C4-E693-46E4-A36F-99BC56CB1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12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24535-D535-47D8-AD4A-F38D246F362C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C59AD-D1E7-42BE-B5B9-77A03EFDA7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92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B3CB1-D419-4F9D-AA3D-940D1E502B8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1EBBC-F302-48EE-8718-9CFD5BD995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9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1C9B2-7329-4AC7-A82A-E87A90EC22F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29493-E043-4B2A-9498-BF9E1934FE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67822-E946-4C02-98FA-A1CC428698A8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ECBE-753C-457D-9822-AB87046319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2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17C00-A595-48FB-8965-78B079DB208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ED79-7214-4329-9790-41D14519EC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31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A3829E3-8851-46EE-B05B-E1EF55401FA0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9A1D556A-34B5-445E-9A36-6FEC302F1C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214313"/>
            <a:ext cx="77724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kPRA0W1kEC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BeoCbJPuvS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928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7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계산복잡도의 소개</a:t>
            </a:r>
            <a:r>
              <a:rPr lang="en-US" altLang="ko-KR"/>
              <a:t>: </a:t>
            </a:r>
            <a:r>
              <a:rPr lang="ko-KR" altLang="en-US"/>
              <a:t>정렬 문제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724128" y="116632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i="0" dirty="0"/>
              <a:t>실습 소요 시간 </a:t>
            </a:r>
            <a:r>
              <a:rPr lang="en-US" altLang="ko-KR" sz="2000" i="0" dirty="0"/>
              <a:t>100</a:t>
            </a:r>
            <a:r>
              <a:rPr lang="ko-KR" altLang="en-US" sz="2000" i="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DB5D64-9417-4A7D-B437-180731395B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066800" y="3733800"/>
            <a:ext cx="7239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ko-KR" sz="2800" i="0">
              <a:latin typeface="굴림" panose="020B0600000101010101" pitchFamily="50" charset="-127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822450" y="2944813"/>
            <a:ext cx="57277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exchangesort(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 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(i=1; i&lt;=n-1;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(S[j] &lt; S[i])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S[i]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i="0">
                <a:latin typeface="Courier New" panose="02070309020205020404" pitchFamily="49" charset="0"/>
              </a:rPr>
              <a:t>			</a:t>
            </a:r>
          </a:p>
        </p:txBody>
      </p:sp>
      <p:sp>
        <p:nvSpPr>
          <p:cNvPr id="29704" name="TextBox 9"/>
          <p:cNvSpPr txBox="1">
            <a:spLocks noChangeArrowheads="1"/>
          </p:cNvSpPr>
          <p:nvPr/>
        </p:nvSpPr>
        <p:spPr bwMode="auto">
          <a:xfrm>
            <a:off x="571500" y="1382713"/>
            <a:ext cx="7793038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b="1" i="0" dirty="0"/>
              <a:t>문제</a:t>
            </a:r>
            <a:r>
              <a:rPr lang="en-US" altLang="ko-KR" sz="2000" i="0" dirty="0"/>
              <a:t>: </a:t>
            </a:r>
            <a:r>
              <a:rPr lang="ko-KR" altLang="en-US" sz="2000" i="0" dirty="0" err="1"/>
              <a:t>비내림차순</a:t>
            </a:r>
            <a:r>
              <a:rPr lang="en-US" altLang="ko-KR" sz="2000" i="0" dirty="0"/>
              <a:t>(</a:t>
            </a:r>
            <a:r>
              <a:rPr lang="en-US" altLang="ko-KR" sz="2000" i="0" dirty="0" err="1"/>
              <a:t>nondecreasing</a:t>
            </a:r>
            <a:r>
              <a:rPr lang="en-US" altLang="ko-KR" sz="2000" i="0" dirty="0"/>
              <a:t> order)</a:t>
            </a:r>
            <a:r>
              <a:rPr lang="ko-KR" altLang="en-US" sz="2000" i="0" dirty="0"/>
              <a:t>으로 </a:t>
            </a:r>
            <a:r>
              <a:rPr lang="en-US" altLang="ko-KR" sz="2000" dirty="0">
                <a:latin typeface="+mn-lt"/>
              </a:rPr>
              <a:t>n</a:t>
            </a:r>
            <a:r>
              <a:rPr lang="ko-KR" altLang="en-US" sz="2000" i="0" dirty="0"/>
              <a:t>개의 키를 정렬하라</a:t>
            </a:r>
            <a:endParaRPr lang="en-US" altLang="ko-KR" sz="2000" i="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b="1" i="0" dirty="0"/>
              <a:t>입력</a:t>
            </a:r>
            <a:r>
              <a:rPr lang="en-US" altLang="ko-KR" sz="2000" i="0" dirty="0"/>
              <a:t>: </a:t>
            </a:r>
            <a:r>
              <a:rPr lang="ko-KR" altLang="en-US" sz="2000" i="0" dirty="0"/>
              <a:t>양의 정수 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/>
              <a:t>, </a:t>
            </a:r>
            <a:r>
              <a:rPr lang="ko-KR" altLang="en-US" sz="2000" i="0" dirty="0"/>
              <a:t>키의 배열 </a:t>
            </a:r>
            <a:r>
              <a:rPr lang="en-US" altLang="ko-KR" sz="2000" i="0" dirty="0"/>
              <a:t>S(</a:t>
            </a:r>
            <a:r>
              <a:rPr lang="ko-KR" altLang="en-US" sz="2000" i="0" dirty="0"/>
              <a:t>첨자는</a:t>
            </a:r>
            <a:r>
              <a:rPr lang="en-US" altLang="ko-KR" sz="2000" i="0" dirty="0"/>
              <a:t> 1</a:t>
            </a:r>
            <a:r>
              <a:rPr lang="ko-KR" altLang="en-US" sz="2000" i="0" dirty="0"/>
              <a:t>부터 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/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b="1" i="0" dirty="0"/>
              <a:t>출력</a:t>
            </a:r>
            <a:r>
              <a:rPr lang="en-US" altLang="ko-KR" sz="2000" i="0" dirty="0"/>
              <a:t>: </a:t>
            </a:r>
            <a:r>
              <a:rPr lang="ko-KR" altLang="en-US" sz="2000" i="0" dirty="0"/>
              <a:t>키가 </a:t>
            </a:r>
            <a:r>
              <a:rPr lang="ko-KR" altLang="en-US" sz="2000" i="0" dirty="0" err="1"/>
              <a:t>비내림차순으로</a:t>
            </a:r>
            <a:r>
              <a:rPr lang="ko-KR" altLang="en-US" sz="2000" i="0" dirty="0"/>
              <a:t> 정렬된 배열 </a:t>
            </a:r>
            <a:r>
              <a:rPr lang="en-US" altLang="ko-KR" sz="2000" i="0" dirty="0"/>
              <a:t>S</a:t>
            </a:r>
            <a:endParaRPr lang="ko-KR" altLang="en-US" sz="2000" i="0" dirty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교환정렬 알고리즘</a:t>
            </a:r>
            <a:r>
              <a:rPr lang="en-US" altLang="ko-KR"/>
              <a:t>(Exchange Sort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CEF4F5-F9E6-4F63-AF69-42B372AE196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596" y="344488"/>
            <a:ext cx="49577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             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1   </a:t>
            </a:r>
            <a:r>
              <a:rPr lang="en-US" altLang="ko-KR" sz="2000" i="0" dirty="0">
                <a:latin typeface="+mj-lt"/>
              </a:rPr>
              <a:t>4   5   2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4 </a:t>
            </a:r>
            <a:r>
              <a:rPr lang="en-US" altLang="ko-KR" sz="2000" i="0" dirty="0">
                <a:latin typeface="+mj-lt"/>
              </a:rPr>
              <a:t>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2000" i="0" dirty="0">
                <a:latin typeface="+mj-lt"/>
              </a:rPr>
              <a:t>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ko-KR" sz="2000" i="0" dirty="0">
                <a:latin typeface="+mj-lt"/>
              </a:rPr>
              <a:t>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8408" y="1343025"/>
            <a:ext cx="3325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4   5   2</a:t>
            </a:r>
            <a:r>
              <a:rPr lang="en-US" altLang="ko-KR" sz="2000" i="0" dirty="0">
                <a:latin typeface="+mj-lt"/>
              </a:rPr>
              <a:t>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1  2   4   5  3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957833" y="150813"/>
            <a:ext cx="647700" cy="184150"/>
          </a:xfrm>
          <a:prstGeom prst="wedgeRoundRectCallout">
            <a:avLst>
              <a:gd name="adj1" fmla="val 73297"/>
              <a:gd name="adj2" fmla="val 15217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=1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8246" y="2252663"/>
            <a:ext cx="33893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1   2   4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5   3 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1  2   3   5  4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776858" y="1343025"/>
            <a:ext cx="647700" cy="184150"/>
          </a:xfrm>
          <a:prstGeom prst="wedgeRoundRectCallout">
            <a:avLst>
              <a:gd name="adj1" fmla="val 89464"/>
              <a:gd name="adj2" fmla="val 5375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=2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827658" y="2160588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=3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7133" y="3343275"/>
            <a:ext cx="33274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1   2   3   5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2000" i="0" dirty="0">
                <a:latin typeface="+mj-lt"/>
              </a:rPr>
              <a:t>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1  2   3   4  5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7258" y="331788"/>
            <a:ext cx="998538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47258" y="1384300"/>
            <a:ext cx="998538" cy="287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733" y="2295525"/>
            <a:ext cx="998538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6146" y="3367088"/>
            <a:ext cx="99853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3" name="아래쪽 화살표 22"/>
          <p:cNvSpPr/>
          <p:nvPr/>
        </p:nvSpPr>
        <p:spPr bwMode="auto">
          <a:xfrm>
            <a:off x="3186683" y="849313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4" name="아래쪽 화살표 23"/>
          <p:cNvSpPr/>
          <p:nvPr/>
        </p:nvSpPr>
        <p:spPr bwMode="auto">
          <a:xfrm>
            <a:off x="3186683" y="1870075"/>
            <a:ext cx="320675" cy="36036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>
            <a:off x="786383" y="3251200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=4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6" name="아래쪽 화살표 25"/>
          <p:cNvSpPr/>
          <p:nvPr/>
        </p:nvSpPr>
        <p:spPr bwMode="auto">
          <a:xfrm>
            <a:off x="3186683" y="2767013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7" name="직각 삼각형 26"/>
          <p:cNvSpPr/>
          <p:nvPr/>
        </p:nvSpPr>
        <p:spPr bwMode="auto">
          <a:xfrm rot="10800000">
            <a:off x="2771775" y="4210050"/>
            <a:ext cx="731838" cy="1163638"/>
          </a:xfrm>
          <a:prstGeom prst="rtTriangl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25619" name="직선 화살표 연결선 27"/>
          <p:cNvCxnSpPr>
            <a:cxnSpLocks noChangeShapeType="1"/>
          </p:cNvCxnSpPr>
          <p:nvPr/>
        </p:nvCxnSpPr>
        <p:spPr bwMode="auto">
          <a:xfrm>
            <a:off x="1751013" y="4506913"/>
            <a:ext cx="1504950" cy="1079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/>
        </p:nvSpPr>
        <p:spPr>
          <a:xfrm>
            <a:off x="298450" y="4322763"/>
            <a:ext cx="13382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100" dirty="0">
                <a:latin typeface="+mj-lt"/>
                <a:cs typeface="Times New Roman"/>
              </a:rPr>
              <a:t>T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/2</a:t>
            </a:r>
            <a:endParaRPr lang="ko-KR" altLang="ko-KR" sz="2000" i="0" kern="100" dirty="0">
              <a:latin typeface="+mj-lt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00" y="3959225"/>
            <a:ext cx="15716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Comparison: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275" y="4098925"/>
            <a:ext cx="4986338" cy="1255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ko-KR" altLang="en-US" sz="1800" i="0" dirty="0">
                <a:latin typeface="+mj-lt"/>
              </a:rPr>
              <a:t>하나의 </a:t>
            </a:r>
            <a:r>
              <a:rPr lang="en-US" altLang="ko-KR" sz="1800" i="0" dirty="0">
                <a:latin typeface="+mj-lt"/>
              </a:rPr>
              <a:t>exchange</a:t>
            </a:r>
            <a:r>
              <a:rPr lang="ko-KR" altLang="en-US" sz="1800" i="0" dirty="0">
                <a:latin typeface="+mj-lt"/>
              </a:rPr>
              <a:t>는 </a:t>
            </a:r>
            <a:r>
              <a:rPr lang="en-US" altLang="ko-KR" sz="1800" i="0" dirty="0">
                <a:latin typeface="+mj-lt"/>
              </a:rPr>
              <a:t>3</a:t>
            </a:r>
            <a:r>
              <a:rPr lang="ko-KR" altLang="en-US" sz="1800" i="0" dirty="0">
                <a:latin typeface="+mj-lt"/>
              </a:rPr>
              <a:t>번의 </a:t>
            </a:r>
            <a:r>
              <a:rPr lang="en-US" altLang="ko-KR" sz="1800" i="0" dirty="0">
                <a:latin typeface="+mj-lt"/>
              </a:rPr>
              <a:t>assignments </a:t>
            </a:r>
            <a:r>
              <a:rPr lang="ko-KR" altLang="en-US" sz="1800" i="0" dirty="0">
                <a:latin typeface="+mj-lt"/>
              </a:rPr>
              <a:t>필요</a:t>
            </a:r>
            <a:r>
              <a:rPr lang="en-US" altLang="ko-KR" sz="1800" i="0" dirty="0">
                <a:latin typeface="+mj-lt"/>
              </a:rPr>
              <a:t>.</a:t>
            </a:r>
          </a:p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+mj-lt"/>
              </a:rPr>
              <a:t>[worst] </a:t>
            </a:r>
            <a:r>
              <a:rPr lang="ko-KR" altLang="en-US" sz="1800" i="0" dirty="0">
                <a:latin typeface="+mj-lt"/>
              </a:rPr>
              <a:t>모든 비교마다 </a:t>
            </a:r>
            <a:r>
              <a:rPr lang="en-US" altLang="ko-KR" sz="1800" i="0" dirty="0">
                <a:latin typeface="+mj-lt"/>
              </a:rPr>
              <a:t>exchange </a:t>
            </a:r>
            <a:r>
              <a:rPr lang="ko-KR" altLang="en-US" sz="1800" i="0" dirty="0">
                <a:latin typeface="+mj-lt"/>
              </a:rPr>
              <a:t>발생</a:t>
            </a:r>
            <a:endParaRPr lang="en-US" altLang="ko-KR" sz="1800" i="0" dirty="0">
              <a:latin typeface="+mj-lt"/>
            </a:endParaRPr>
          </a:p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+mj-lt"/>
              </a:rPr>
              <a:t>[average] </a:t>
            </a:r>
            <a:r>
              <a:rPr lang="ko-KR" altLang="en-US" sz="1800" i="0" dirty="0">
                <a:latin typeface="+mj-lt"/>
              </a:rPr>
              <a:t>비교의 </a:t>
            </a:r>
            <a:r>
              <a:rPr lang="en-US" altLang="ko-KR" sz="1800" i="0" dirty="0">
                <a:latin typeface="+mj-lt"/>
              </a:rPr>
              <a:t>½</a:t>
            </a:r>
            <a:r>
              <a:rPr lang="ko-KR" altLang="en-US" sz="1800" i="0" dirty="0">
                <a:latin typeface="+mj-lt"/>
              </a:rPr>
              <a:t>경우에 </a:t>
            </a:r>
            <a:r>
              <a:rPr lang="en-US" altLang="ko-KR" sz="1800" i="0" dirty="0">
                <a:latin typeface="+mj-lt"/>
              </a:rPr>
              <a:t>exchange </a:t>
            </a:r>
            <a:r>
              <a:rPr lang="ko-KR" altLang="en-US" sz="1800" i="0" dirty="0">
                <a:latin typeface="+mj-lt"/>
              </a:rPr>
              <a:t>발생</a:t>
            </a:r>
            <a:endParaRPr lang="en-US" altLang="ko-KR" sz="1800" i="0" dirty="0">
              <a:latin typeface="+mj-lt"/>
            </a:endParaRPr>
          </a:p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1800" kern="100" dirty="0">
                <a:latin typeface="+mn-lt"/>
                <a:cs typeface="Times New Roman"/>
              </a:rPr>
              <a:t>W</a:t>
            </a:r>
            <a:r>
              <a:rPr lang="en-US" altLang="ko-KR" sz="1800" i="0" kern="100" dirty="0">
                <a:latin typeface="+mn-lt"/>
                <a:cs typeface="Times New Roman"/>
              </a:rPr>
              <a:t>(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dirty="0">
                <a:latin typeface="+mn-lt"/>
                <a:cs typeface="Times New Roman"/>
              </a:rPr>
              <a:t>)</a:t>
            </a:r>
            <a:r>
              <a:rPr lang="en-US" altLang="ko-KR" sz="1800" kern="100" dirty="0">
                <a:latin typeface="+mn-lt"/>
                <a:cs typeface="Times New Roman"/>
              </a:rPr>
              <a:t> = </a:t>
            </a:r>
            <a:r>
              <a:rPr lang="en-US" altLang="ko-KR" sz="1800" i="0" kern="100" dirty="0">
                <a:latin typeface="+mn-lt"/>
                <a:cs typeface="Times New Roman"/>
              </a:rPr>
              <a:t>3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baseline="30000" dirty="0">
                <a:latin typeface="+mn-lt"/>
                <a:cs typeface="Times New Roman"/>
              </a:rPr>
              <a:t>2</a:t>
            </a:r>
            <a:r>
              <a:rPr lang="en-US" altLang="ko-KR" sz="1800" i="0" kern="100" dirty="0">
                <a:latin typeface="+mn-lt"/>
                <a:cs typeface="Times New Roman"/>
              </a:rPr>
              <a:t>/2,  </a:t>
            </a:r>
            <a:r>
              <a:rPr lang="en-US" altLang="ko-KR" sz="1800" kern="100" dirty="0">
                <a:latin typeface="+mn-lt"/>
                <a:cs typeface="Times New Roman"/>
              </a:rPr>
              <a:t>A</a:t>
            </a:r>
            <a:r>
              <a:rPr lang="en-US" altLang="ko-KR" sz="1800" i="0" kern="100" dirty="0">
                <a:latin typeface="+mn-lt"/>
                <a:cs typeface="Times New Roman"/>
              </a:rPr>
              <a:t>(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dirty="0">
                <a:latin typeface="+mn-lt"/>
                <a:cs typeface="Times New Roman"/>
              </a:rPr>
              <a:t>)</a:t>
            </a:r>
            <a:r>
              <a:rPr lang="en-US" altLang="ko-KR" sz="1800" kern="100" dirty="0">
                <a:latin typeface="+mn-lt"/>
                <a:cs typeface="Times New Roman"/>
              </a:rPr>
              <a:t> = </a:t>
            </a:r>
            <a:r>
              <a:rPr lang="en-US" altLang="ko-KR" sz="1800" i="0" kern="100" dirty="0">
                <a:latin typeface="+mn-lt"/>
                <a:cs typeface="Times New Roman"/>
              </a:rPr>
              <a:t>3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baseline="30000" dirty="0">
                <a:latin typeface="+mn-lt"/>
                <a:cs typeface="Times New Roman"/>
              </a:rPr>
              <a:t>2</a:t>
            </a:r>
            <a:r>
              <a:rPr lang="en-US" altLang="ko-KR" sz="1800" i="0" kern="100" dirty="0">
                <a:latin typeface="+mn-lt"/>
                <a:cs typeface="Times New Roman"/>
              </a:rPr>
              <a:t>/4  </a:t>
            </a:r>
            <a:r>
              <a:rPr lang="ko-KR" altLang="en-US" sz="1800" i="0" dirty="0">
                <a:latin typeface="+mn-lt"/>
              </a:rPr>
              <a:t> </a:t>
            </a:r>
            <a:endParaRPr lang="en-US" altLang="ko-KR" sz="1800" i="0" dirty="0">
              <a:latin typeface="+mn-lt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187450" y="5661025"/>
          <a:ext cx="6096000" cy="105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9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algorithm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comparisons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assignments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extra space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exchange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in-place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7258" y="334963"/>
            <a:ext cx="17351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5 4 3 2 1 ?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5496" y="77788"/>
            <a:ext cx="6481762" cy="37639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3" name="모서리가 둥근 사각형 설명선 32"/>
          <p:cNvSpPr/>
          <p:nvPr/>
        </p:nvSpPr>
        <p:spPr bwMode="auto">
          <a:xfrm>
            <a:off x="4644008" y="854075"/>
            <a:ext cx="1028700" cy="238125"/>
          </a:xfrm>
          <a:prstGeom prst="wedgeRoundRectCallout">
            <a:avLst>
              <a:gd name="adj1" fmla="val -20240"/>
              <a:gd name="adj2" fmla="val -13871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comparison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4072508" y="344488"/>
            <a:ext cx="1163638" cy="36988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707133" y="336550"/>
            <a:ext cx="685800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6" name="모서리가 둥근 사각형 설명선 35"/>
          <p:cNvSpPr/>
          <p:nvPr/>
        </p:nvSpPr>
        <p:spPr bwMode="auto">
          <a:xfrm>
            <a:off x="1681733" y="909638"/>
            <a:ext cx="1028700" cy="238125"/>
          </a:xfrm>
          <a:prstGeom prst="wedgeRoundRectCallout">
            <a:avLst>
              <a:gd name="adj1" fmla="val -20240"/>
              <a:gd name="adj2" fmla="val -13871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comparison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392933" y="1320800"/>
            <a:ext cx="938213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643758" y="2238375"/>
            <a:ext cx="687388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2973958" y="3321050"/>
            <a:ext cx="301625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6529308" y="1430191"/>
            <a:ext cx="2626741" cy="115108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exchangesort(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S[ 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(i=1; i&lt;=n-1;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(S[j] &lt; S[i])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S[i]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sz="800" i="0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41" name="원호 40"/>
          <p:cNvSpPr/>
          <p:nvPr/>
        </p:nvSpPr>
        <p:spPr bwMode="auto">
          <a:xfrm rot="7912766">
            <a:off x="1693445" y="67030"/>
            <a:ext cx="776677" cy="683137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원호 41"/>
          <p:cNvSpPr/>
          <p:nvPr/>
        </p:nvSpPr>
        <p:spPr bwMode="auto">
          <a:xfrm rot="7616617">
            <a:off x="2000055" y="355511"/>
            <a:ext cx="1374823" cy="1531418"/>
          </a:xfrm>
          <a:prstGeom prst="arc">
            <a:avLst>
              <a:gd name="adj1" fmla="val 16731534"/>
              <a:gd name="adj2" fmla="val 193033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원호 42"/>
          <p:cNvSpPr/>
          <p:nvPr/>
        </p:nvSpPr>
        <p:spPr bwMode="auto">
          <a:xfrm rot="7898421">
            <a:off x="2440237" y="1810203"/>
            <a:ext cx="929825" cy="907956"/>
          </a:xfrm>
          <a:prstGeom prst="arc">
            <a:avLst>
              <a:gd name="adj1" fmla="val 16731534"/>
              <a:gd name="adj2" fmla="val 193033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원호 43"/>
          <p:cNvSpPr/>
          <p:nvPr/>
        </p:nvSpPr>
        <p:spPr bwMode="auto">
          <a:xfrm rot="7912766">
            <a:off x="2657464" y="3073310"/>
            <a:ext cx="776677" cy="683137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2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A64FE2-FE76-4AC6-B4D2-B3D43784050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3600450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87900" y="2060575"/>
            <a:ext cx="3600450" cy="307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[</a:t>
            </a:r>
            <a:r>
              <a:rPr lang="ko-KR" altLang="en-US" sz="2000" dirty="0"/>
              <a:t>실습프로그램</a:t>
            </a:r>
            <a:r>
              <a:rPr lang="en-US" altLang="ko-KR" sz="2000" dirty="0"/>
              <a:t>] </a:t>
            </a:r>
            <a:r>
              <a:rPr lang="ko-KR" altLang="en-US" sz="2000" dirty="0"/>
              <a:t>교환정렬 알고리즘</a:t>
            </a:r>
            <a:r>
              <a:rPr lang="en-US" altLang="ko-KR" sz="2000" dirty="0"/>
              <a:t>(Exchange Sort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5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09C02A8-C612-4763-952F-599028C4D6AD}" type="slidenum">
              <a:rPr kumimoji="0" lang="en-US" altLang="ko-KR" sz="1300" i="0" smtClean="0"/>
              <a:pPr/>
              <a:t>13</a:t>
            </a:fld>
            <a:endParaRPr kumimoji="0" lang="en-US" altLang="ko-KR" sz="1300" i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85171" y="2420888"/>
            <a:ext cx="79736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실습프로그램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(optional) ] 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객체지향방법으로 교환정렬을 구현하시오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0B9E70-D257-4AE8-9AF1-2364A5043DB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1763713" y="1143000"/>
            <a:ext cx="5151437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bubblesort(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 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(i=n; i&gt;=1; i--)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(j=2; j&lt;=i;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(s[j-1] &gt; s[j])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S[j-1]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i="0">
                <a:latin typeface="Courier New" panose="02070309020205020404" pitchFamily="49" charset="0"/>
              </a:rPr>
              <a:t>			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649538" y="3929063"/>
          <a:ext cx="27273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4" imgW="1435100" imgH="393700" progId="Equation.3">
                  <p:embed/>
                </p:oleObj>
              </mc:Choice>
              <mc:Fallback>
                <p:oleObj name="Equation" r:id="rId4" imgW="1435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3929063"/>
                        <a:ext cx="27273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직사각형 12"/>
          <p:cNvSpPr>
            <a:spLocks noChangeArrowheads="1"/>
          </p:cNvSpPr>
          <p:nvPr/>
        </p:nvSpPr>
        <p:spPr bwMode="auto">
          <a:xfrm>
            <a:off x="285750" y="3500438"/>
            <a:ext cx="850106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i="0">
                <a:latin typeface="굴림" panose="020B0600000101010101" pitchFamily="50" charset="-127"/>
              </a:rPr>
              <a:t> 비교하는 횟수를 기준</a:t>
            </a:r>
            <a:r>
              <a:rPr lang="en-US" altLang="ko-KR" i="0">
                <a:latin typeface="굴림" panose="020B0600000101010101" pitchFamily="50" charset="-127"/>
              </a:rPr>
              <a:t>:</a:t>
            </a:r>
            <a:r>
              <a:rPr lang="ko-KR" altLang="en-US" i="0">
                <a:latin typeface="굴림" panose="020B0600000101010101" pitchFamily="50" charset="-127"/>
              </a:rPr>
              <a:t> </a:t>
            </a:r>
            <a:r>
              <a:rPr lang="en-US" altLang="ko-KR" i="0"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19462" name="직사각형 13"/>
          <p:cNvSpPr>
            <a:spLocks noChangeArrowheads="1"/>
          </p:cNvSpPr>
          <p:nvPr/>
        </p:nvSpPr>
        <p:spPr bwMode="auto">
          <a:xfrm>
            <a:off x="285750" y="4714875"/>
            <a:ext cx="85010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i="0">
                <a:latin typeface="굴림" panose="020B0600000101010101" pitchFamily="50" charset="-127"/>
              </a:rPr>
              <a:t>지정</a:t>
            </a:r>
            <a:r>
              <a:rPr lang="en-US" altLang="ko-KR" i="0">
                <a:latin typeface="굴림" panose="020B0600000101010101" pitchFamily="50" charset="-127"/>
              </a:rPr>
              <a:t>(assignment)</a:t>
            </a:r>
            <a:r>
              <a:rPr lang="ko-KR" altLang="en-US" i="0">
                <a:latin typeface="굴림" panose="020B0600000101010101" pitchFamily="50" charset="-127"/>
              </a:rPr>
              <a:t>하는 횟수를 기준</a:t>
            </a:r>
            <a:r>
              <a:rPr lang="en-US" altLang="ko-KR" i="0">
                <a:latin typeface="굴림" panose="020B0600000101010101" pitchFamily="50" charset="-127"/>
              </a:rPr>
              <a:t>:</a:t>
            </a:r>
            <a:r>
              <a:rPr lang="ko-KR" altLang="en-US" i="0">
                <a:latin typeface="굴림" panose="020B0600000101010101" pitchFamily="50" charset="-127"/>
              </a:rPr>
              <a:t> </a:t>
            </a:r>
            <a:endParaRPr lang="en-US" altLang="ko-KR" i="0">
              <a:latin typeface="굴림" panose="020B0600000101010101" pitchFamily="50" charset="-127"/>
            </a:endParaRP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984375" y="5214938"/>
          <a:ext cx="4006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수식" r:id="rId6" imgW="2108200" imgH="393700" progId="Equation.3">
                  <p:embed/>
                </p:oleObj>
              </mc:Choice>
              <mc:Fallback>
                <p:oleObj name="수식" r:id="rId6" imgW="21082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5214938"/>
                        <a:ext cx="4006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거품정렬 </a:t>
            </a:r>
            <a:r>
              <a:rPr lang="en-US" altLang="ko-KR"/>
              <a:t>(Bubble Sort)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 bwMode="auto">
          <a:xfrm>
            <a:off x="3974654" y="3373563"/>
            <a:ext cx="1157288" cy="37941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338192" y="2284538"/>
            <a:ext cx="771525" cy="37941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360417" y="1359026"/>
            <a:ext cx="642937" cy="37941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587679" y="377951"/>
            <a:ext cx="215900" cy="37941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91E9AA-3644-4FDA-AB4E-9E87E0AB22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042" y="387476"/>
            <a:ext cx="69453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             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1   </a:t>
            </a:r>
            <a:r>
              <a:rPr lang="en-US" altLang="ko-KR" sz="2000" i="0" dirty="0">
                <a:latin typeface="+mj-lt"/>
              </a:rPr>
              <a:t>4   5   2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4   5   </a:t>
            </a:r>
            <a:r>
              <a:rPr lang="en-US" altLang="ko-KR" sz="2000" i="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2</a:t>
            </a:r>
            <a:r>
              <a:rPr lang="en-US" altLang="ko-KR" sz="200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4   2  5 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1854" y="1386013"/>
            <a:ext cx="31956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1   3   4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2  </a:t>
            </a:r>
            <a:r>
              <a:rPr lang="en-US" altLang="ko-KR" sz="2000" i="0" dirty="0">
                <a:latin typeface="+mj-lt"/>
              </a:rPr>
              <a:t>5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1  3  2   4   5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101279" y="193801"/>
            <a:ext cx="647700" cy="184150"/>
          </a:xfrm>
          <a:prstGeom prst="wedgeRoundRectCallout">
            <a:avLst>
              <a:gd name="adj1" fmla="val 73297"/>
              <a:gd name="adj2" fmla="val 15217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=5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1692" y="2295651"/>
            <a:ext cx="34544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ko-KR" sz="2000" i="0" dirty="0">
                <a:latin typeface="+mj-lt"/>
              </a:rPr>
              <a:t>   4   5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1  2   3   4  5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920304" y="1386013"/>
            <a:ext cx="647700" cy="184150"/>
          </a:xfrm>
          <a:prstGeom prst="wedgeRoundRectCallout">
            <a:avLst>
              <a:gd name="adj1" fmla="val 89464"/>
              <a:gd name="adj2" fmla="val 5375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=4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971104" y="2203576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=3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667" y="428751"/>
            <a:ext cx="106838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2 exchanges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0704" y="1427288"/>
            <a:ext cx="998538" cy="287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1179" y="2338513"/>
            <a:ext cx="998538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" y="5283200"/>
            <a:ext cx="173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5 4 3 2 1 ?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5817" y="3400551"/>
            <a:ext cx="34559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1   2  3   4   5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1  2   3   4  5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955229" y="3308476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=2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5304" y="3443413"/>
            <a:ext cx="1044575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0 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8450" y="4322763"/>
            <a:ext cx="13382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100" dirty="0">
                <a:latin typeface="+mj-lt"/>
                <a:cs typeface="Times New Roman"/>
              </a:rPr>
              <a:t>T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/2</a:t>
            </a:r>
            <a:endParaRPr lang="ko-KR" altLang="ko-KR" sz="2000" i="0" kern="100" dirty="0">
              <a:latin typeface="+mj-lt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00" y="3959225"/>
            <a:ext cx="15716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Comparison: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2" name="직각 삼각형 1"/>
          <p:cNvSpPr/>
          <p:nvPr/>
        </p:nvSpPr>
        <p:spPr bwMode="auto">
          <a:xfrm rot="10800000">
            <a:off x="2278514" y="4016087"/>
            <a:ext cx="684665" cy="1260127"/>
          </a:xfrm>
          <a:prstGeom prst="rtTriangl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28695" name="직선 화살표 연결선 27"/>
          <p:cNvCxnSpPr>
            <a:cxnSpLocks noChangeShapeType="1"/>
          </p:cNvCxnSpPr>
          <p:nvPr/>
        </p:nvCxnSpPr>
        <p:spPr bwMode="auto">
          <a:xfrm>
            <a:off x="1751013" y="4506913"/>
            <a:ext cx="733425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/>
        </p:nvSpPr>
        <p:spPr>
          <a:xfrm>
            <a:off x="4518025" y="4467225"/>
            <a:ext cx="31543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100" dirty="0">
                <a:latin typeface="+mj-lt"/>
                <a:cs typeface="Times New Roman"/>
              </a:rPr>
              <a:t>W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</a:t>
            </a:r>
            <a:r>
              <a:rPr lang="en-US" altLang="ko-KR" sz="2000" i="0" kern="100" dirty="0">
                <a:latin typeface="+mj-lt"/>
                <a:cs typeface="Times New Roman"/>
              </a:rPr>
              <a:t>3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/2,  </a:t>
            </a:r>
            <a:r>
              <a:rPr lang="en-US" altLang="ko-KR" sz="2000" kern="100" dirty="0">
                <a:latin typeface="+mj-lt"/>
                <a:cs typeface="Times New Roman"/>
              </a:rPr>
              <a:t>A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</a:t>
            </a:r>
            <a:r>
              <a:rPr lang="en-US" altLang="ko-KR" sz="2000" i="0" kern="100" dirty="0">
                <a:latin typeface="+mj-lt"/>
                <a:cs typeface="Times New Roman"/>
              </a:rPr>
              <a:t>3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/4  </a:t>
            </a:r>
            <a:endParaRPr lang="ko-KR" altLang="ko-KR" sz="2000" i="0" kern="100" dirty="0">
              <a:latin typeface="+mj-lt"/>
              <a:cs typeface="Times New Roman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21138" y="4022725"/>
            <a:ext cx="15430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Assignment: </a:t>
            </a:r>
            <a:endParaRPr lang="ko-KR" altLang="en-US" sz="2000" dirty="0">
              <a:latin typeface="+mj-lt"/>
            </a:endParaRPr>
          </a:p>
        </p:txBody>
      </p:sp>
      <p:grpSp>
        <p:nvGrpSpPr>
          <p:cNvPr id="28698" name="그룹 32"/>
          <p:cNvGrpSpPr>
            <a:grpSpLocks/>
          </p:cNvGrpSpPr>
          <p:nvPr/>
        </p:nvGrpSpPr>
        <p:grpSpPr bwMode="auto">
          <a:xfrm>
            <a:off x="7685088" y="3987800"/>
            <a:ext cx="684212" cy="1268413"/>
            <a:chOff x="7685421" y="3987136"/>
            <a:chExt cx="684665" cy="1269855"/>
          </a:xfrm>
        </p:grpSpPr>
        <p:sp>
          <p:nvSpPr>
            <p:cNvPr id="31" name="직각 삼각형 30"/>
            <p:cNvSpPr/>
            <p:nvPr/>
          </p:nvSpPr>
          <p:spPr bwMode="auto">
            <a:xfrm rot="10800000">
              <a:off x="7685421" y="3987136"/>
              <a:ext cx="684665" cy="1260127"/>
            </a:xfrm>
            <a:prstGeom prst="rt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lIns="0" tIns="0" rIns="0" bIns="0"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1200" i="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2" name="직각 삼각형 31"/>
            <p:cNvSpPr/>
            <p:nvPr/>
          </p:nvSpPr>
          <p:spPr bwMode="auto">
            <a:xfrm rot="10800000">
              <a:off x="7686110" y="3996864"/>
              <a:ext cx="342332" cy="1260127"/>
            </a:xfrm>
            <a:prstGeom prst="rtTriangl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lIns="0" tIns="0" rIns="0" bIns="0"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1200" i="0" dirty="0">
                <a:latin typeface="+mj-lt"/>
                <a:cs typeface="Courier New" pitchFamily="49" charset="0"/>
              </a:endParaRP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636713" y="5627688"/>
          <a:ext cx="6096000" cy="114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algorithm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comparisons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assignments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extra space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4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bubble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altLang="en-US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altLang="en-US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altLang="en-US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in-place sort</a:t>
                      </a:r>
                      <a:endParaRPr lang="ko-KR" alt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107504" y="87438"/>
            <a:ext cx="8023225" cy="3816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0" name="아래쪽 화살표 29"/>
          <p:cNvSpPr/>
          <p:nvPr/>
        </p:nvSpPr>
        <p:spPr bwMode="auto">
          <a:xfrm>
            <a:off x="3330129" y="892301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3" name="아래쪽 화살표 32"/>
          <p:cNvSpPr/>
          <p:nvPr/>
        </p:nvSpPr>
        <p:spPr bwMode="auto">
          <a:xfrm>
            <a:off x="3330129" y="1913063"/>
            <a:ext cx="320675" cy="36036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6" name="아래쪽 화살표 35"/>
          <p:cNvSpPr/>
          <p:nvPr/>
        </p:nvSpPr>
        <p:spPr bwMode="auto">
          <a:xfrm>
            <a:off x="3330129" y="2810001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8720" name="TextBox 12"/>
          <p:cNvSpPr txBox="1">
            <a:spLocks noChangeArrowheads="1"/>
          </p:cNvSpPr>
          <p:nvPr/>
        </p:nvSpPr>
        <p:spPr bwMode="auto">
          <a:xfrm>
            <a:off x="4419154" y="1120901"/>
            <a:ext cx="611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21" name="TextBox 39"/>
          <p:cNvSpPr txBox="1">
            <a:spLocks noChangeArrowheads="1"/>
          </p:cNvSpPr>
          <p:nvPr/>
        </p:nvSpPr>
        <p:spPr bwMode="auto">
          <a:xfrm>
            <a:off x="6374954" y="112838"/>
            <a:ext cx="611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22" name="TextBox 40"/>
          <p:cNvSpPr txBox="1">
            <a:spLocks noChangeArrowheads="1"/>
          </p:cNvSpPr>
          <p:nvPr/>
        </p:nvSpPr>
        <p:spPr bwMode="auto">
          <a:xfrm>
            <a:off x="4341367" y="2008313"/>
            <a:ext cx="61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23" name="TextBox 41"/>
          <p:cNvSpPr txBox="1">
            <a:spLocks noChangeArrowheads="1"/>
          </p:cNvSpPr>
          <p:nvPr/>
        </p:nvSpPr>
        <p:spPr bwMode="auto">
          <a:xfrm>
            <a:off x="4214367" y="3046538"/>
            <a:ext cx="61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6536309" y="1085975"/>
            <a:ext cx="2547491" cy="115108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bubblesort(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S[ 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(i=n; i&gt;=1; i--)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(j=2; j&lt;=i;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(s[j-1] &gt; s[j])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S[j-1]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sz="800" i="0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41" name="원호 40"/>
          <p:cNvSpPr/>
          <p:nvPr/>
        </p:nvSpPr>
        <p:spPr bwMode="auto">
          <a:xfrm rot="7521691">
            <a:off x="1893581" y="133642"/>
            <a:ext cx="616810" cy="638330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원호 41"/>
          <p:cNvSpPr/>
          <p:nvPr/>
        </p:nvSpPr>
        <p:spPr bwMode="auto">
          <a:xfrm rot="8197802">
            <a:off x="4609911" y="190311"/>
            <a:ext cx="641534" cy="533262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원호 42"/>
          <p:cNvSpPr/>
          <p:nvPr/>
        </p:nvSpPr>
        <p:spPr bwMode="auto">
          <a:xfrm rot="8197802">
            <a:off x="2539503" y="1206831"/>
            <a:ext cx="641534" cy="533262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원호 43"/>
          <p:cNvSpPr/>
          <p:nvPr/>
        </p:nvSpPr>
        <p:spPr bwMode="auto">
          <a:xfrm rot="8197802">
            <a:off x="2158399" y="2153648"/>
            <a:ext cx="641534" cy="533262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1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EF33A1-AA29-418C-B34D-C023750397C8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3600450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87900" y="2060575"/>
            <a:ext cx="3600450" cy="307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[</a:t>
            </a:r>
            <a:r>
              <a:rPr lang="ko-KR" altLang="en-US" sz="2000" dirty="0"/>
              <a:t>실습프로그램</a:t>
            </a:r>
            <a:r>
              <a:rPr lang="en-US" altLang="ko-KR" sz="2000" dirty="0"/>
              <a:t>] </a:t>
            </a:r>
            <a:r>
              <a:rPr lang="ko-KR" altLang="en-US" sz="2000" dirty="0"/>
              <a:t>거품정렬 </a:t>
            </a:r>
            <a:r>
              <a:rPr lang="en-US" altLang="ko-KR" sz="2000" dirty="0"/>
              <a:t>(Bubble Sort)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531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2F7B54D-2A92-4B1C-8AAC-EE3002B7D643}" type="slidenum">
              <a:rPr kumimoji="0" lang="en-US" altLang="ko-KR" sz="1300" i="0" smtClean="0"/>
              <a:pPr/>
              <a:t>17</a:t>
            </a:fld>
            <a:endParaRPr kumimoji="0" lang="en-US" altLang="ko-KR" sz="1300" i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636942" y="1916832"/>
            <a:ext cx="79736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실습프로그램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(optional) ] 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객체지향방법으로 거품정렬을 구현하시오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DEF65A-1C16-4FD6-9684-476243ECFCC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-32779"/>
            <a:ext cx="5470525" cy="534988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[</a:t>
            </a:r>
            <a:r>
              <a:rPr lang="ko-KR" altLang="en-US" sz="2400" dirty="0"/>
              <a:t>실습프로그램</a:t>
            </a:r>
            <a:r>
              <a:rPr lang="en-US" altLang="ko-KR" sz="2400" dirty="0"/>
              <a:t>] </a:t>
            </a:r>
            <a:r>
              <a:rPr lang="ko-KR" altLang="en-US" sz="2400" dirty="0"/>
              <a:t>합병정렬 알고리즘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0825" y="384175"/>
            <a:ext cx="4681538" cy="63722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s):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h=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(n/2)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m=n-h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u=h*[0]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v=m*[0]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if(n&gt;1):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leftHalf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=s[:h]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rightHalf=s[h:]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h,leftHalf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h=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leftHalf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m,rightHalf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merge(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h,m,leftHalf,rightHalf,s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h,m,u,v,s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=j=k=0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&lt;=h-1 and j&lt;=m-1):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if(u[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]&lt;v[j]):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s[k]=u[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s[k]=v[j]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j+=1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k+=1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&gt;h-1):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for ii in range 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j,m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k+ii-j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]=v[ii]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for ii in range 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k+ii-i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]=u[ii]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(8,s)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57788" y="1989138"/>
            <a:ext cx="3602037" cy="307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3, 4, 5, 8, 9, 10, 14]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17C742-B3AC-4099-AB80-929F90FAA36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914400"/>
            <a:ext cx="8839200" cy="1157288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i="0" kern="0" dirty="0">
                <a:latin typeface="Times New Roman" pitchFamily="18" charset="0"/>
                <a:ea typeface="+mn-ea"/>
              </a:rPr>
              <a:t>문제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: 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개의 정수를 </a:t>
            </a:r>
            <a:r>
              <a:rPr lang="ko-KR" altLang="en-US" sz="2000" i="0" kern="0" dirty="0" err="1">
                <a:latin typeface="Times New Roman" pitchFamily="18" charset="0"/>
                <a:ea typeface="+mn-ea"/>
              </a:rPr>
              <a:t>비내림차순으로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 정렬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i="0" kern="0" dirty="0">
                <a:latin typeface="Times New Roman" pitchFamily="18" charset="0"/>
                <a:ea typeface="+mn-ea"/>
              </a:rPr>
              <a:t>입력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정수 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 &gt; 0, 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크기가 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인 배열 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S[1..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]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i="0" kern="0" dirty="0">
                <a:latin typeface="Times New Roman" pitchFamily="18" charset="0"/>
                <a:ea typeface="+mn-ea"/>
              </a:rPr>
              <a:t>출력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kern="0" dirty="0" err="1">
                <a:latin typeface="Times New Roman" pitchFamily="18" charset="0"/>
                <a:ea typeface="+mn-ea"/>
              </a:rPr>
              <a:t>비내림차순으로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 정렬된 배열 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S[1..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]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endParaRPr lang="en-US" altLang="ko-KR" sz="2000" i="0" kern="0" dirty="0">
              <a:latin typeface="Times New Roman" pitchFamily="18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endParaRPr lang="en-US" altLang="ko-KR" sz="2000" i="0" kern="0" dirty="0">
              <a:latin typeface="Times New Roman" pitchFamily="18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2000" i="0" kern="0" dirty="0">
              <a:latin typeface="Times New Roman" pitchFamily="18" charset="0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28688" y="2500313"/>
            <a:ext cx="7286625" cy="25003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void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quicksort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(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index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low, 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index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high)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index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pivotpoint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if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(high &gt; low)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     partition(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low,high,pivotpoint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    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quicksort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(low,pivotpoint-1);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    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quicksort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(pivotpoint+1,high);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}</a:t>
            </a:r>
          </a:p>
        </p:txBody>
      </p:sp>
      <p:sp>
        <p:nvSpPr>
          <p:cNvPr id="24581" name="Rectangle 2"/>
          <p:cNvSpPr txBox="1">
            <a:spLocks noChangeArrowheads="1"/>
          </p:cNvSpPr>
          <p:nvPr/>
        </p:nvSpPr>
        <p:spPr bwMode="auto">
          <a:xfrm>
            <a:off x="685800" y="76200"/>
            <a:ext cx="77724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Quicksort</a:t>
            </a:r>
            <a:endParaRPr lang="ko-KR" altLang="en-US" sz="3600" i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E1BAF9-2885-4E99-AB20-E012F6AF6CB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7772400" cy="785812"/>
          </a:xfrm>
        </p:spPr>
        <p:txBody>
          <a:bodyPr/>
          <a:lstStyle/>
          <a:p>
            <a:pPr eaLnBrk="1" hangingPunct="1"/>
            <a:r>
              <a:rPr lang="ko-KR" altLang="en-US"/>
              <a:t>삽입정렬 알고리즘 </a:t>
            </a:r>
            <a:r>
              <a:rPr lang="en-US" altLang="ko-KR"/>
              <a:t>(Insertion Sort)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1563"/>
            <a:ext cx="8839200" cy="2000250"/>
          </a:xfrm>
        </p:spPr>
        <p:txBody>
          <a:bodyPr/>
          <a:lstStyle/>
          <a:p>
            <a:pPr eaLnBrk="1" hangingPunct="1"/>
            <a:r>
              <a:rPr lang="ko-KR" altLang="en-US"/>
              <a:t>이미 정렬된 배열에 항목을 끼워 넣음으로써 정렬하는 알고리즘</a:t>
            </a:r>
          </a:p>
          <a:p>
            <a:pPr eaLnBrk="1" hangingPunct="1"/>
            <a:r>
              <a:rPr lang="ko-KR" altLang="en-US" b="1"/>
              <a:t>알고리즘</a:t>
            </a:r>
            <a:r>
              <a:rPr lang="en-US" altLang="ko-KR" b="1"/>
              <a:t>: </a:t>
            </a:r>
            <a:r>
              <a:rPr lang="ko-KR" altLang="en-US" b="1"/>
              <a:t>삽입정렬</a:t>
            </a:r>
            <a:endParaRPr lang="ko-KR" altLang="en-US"/>
          </a:p>
          <a:p>
            <a:pPr lvl="1" eaLnBrk="1" hangingPunct="1"/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비내림차순으로 </a:t>
            </a:r>
            <a:r>
              <a:rPr lang="en-US" altLang="ko-KR" i="1"/>
              <a:t>n</a:t>
            </a:r>
            <a:r>
              <a:rPr lang="ko-KR" altLang="en-US"/>
              <a:t>개의 키를 정렬</a:t>
            </a:r>
          </a:p>
          <a:p>
            <a:pPr lvl="1" eaLnBrk="1" hangingPunct="1"/>
            <a:r>
              <a:rPr lang="ko-KR" altLang="en-US"/>
              <a:t>입력</a:t>
            </a:r>
            <a:r>
              <a:rPr lang="en-US" altLang="ko-KR"/>
              <a:t>: </a:t>
            </a:r>
            <a:r>
              <a:rPr lang="ko-KR" altLang="en-US"/>
              <a:t>양의 정수 </a:t>
            </a:r>
            <a:r>
              <a:rPr lang="en-US" altLang="ko-KR" i="1"/>
              <a:t>n</a:t>
            </a:r>
            <a:r>
              <a:rPr lang="en-US" altLang="ko-KR"/>
              <a:t>; </a:t>
            </a:r>
            <a:r>
              <a:rPr lang="ko-KR" altLang="en-US"/>
              <a:t>키의 배열 </a:t>
            </a:r>
            <a:r>
              <a:rPr lang="en-US" altLang="ko-KR"/>
              <a:t>S[1..</a:t>
            </a:r>
            <a:r>
              <a:rPr lang="en-US" altLang="ko-KR" i="1"/>
              <a:t>n</a:t>
            </a:r>
            <a:r>
              <a:rPr lang="en-US" altLang="ko-KR"/>
              <a:t>]</a:t>
            </a:r>
          </a:p>
          <a:p>
            <a:pPr lvl="1" eaLnBrk="1" hangingPunct="1"/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ko-KR" altLang="en-US"/>
              <a:t>비내림차순으로 정렬된 키의 배열 </a:t>
            </a:r>
            <a:r>
              <a:rPr lang="en-US" altLang="ko-KR"/>
              <a:t>S[1..</a:t>
            </a:r>
            <a:r>
              <a:rPr lang="en-US" altLang="ko-KR" i="1"/>
              <a:t>n</a:t>
            </a:r>
            <a:r>
              <a:rPr lang="en-US" altLang="ko-KR"/>
              <a:t>]</a:t>
            </a:r>
          </a:p>
        </p:txBody>
      </p:sp>
      <p:pic>
        <p:nvPicPr>
          <p:cNvPr id="7173" name="그림 6" descr="07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43250"/>
            <a:ext cx="44958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4550919" y="3629292"/>
            <a:ext cx="5040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en-US" altLang="ko-KR" sz="1200" b="1" i="0" dirty="0">
                <a:latin typeface="Courier New" pitchFamily="49" charset="0"/>
                <a:cs typeface="Courier New" pitchFamily="49" charset="0"/>
              </a:rPr>
              <a:t>5</a:t>
            </a:r>
            <a:endParaRPr lang="ko-KR" altLang="en-US" sz="12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875475" y="5617910"/>
            <a:ext cx="5040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en-US" altLang="ko-KR" sz="1200" b="1" i="0" dirty="0">
                <a:latin typeface="Courier New" pitchFamily="49" charset="0"/>
                <a:cs typeface="Courier New" pitchFamily="49" charset="0"/>
              </a:rPr>
              <a:t>5</a:t>
            </a:r>
            <a:endParaRPr lang="ko-KR" altLang="en-US" sz="1200" b="1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395BD-E6BB-4A8E-BB27-94F0D5C6EB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0825" y="836613"/>
            <a:ext cx="4681538" cy="52625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if(high&gt;low):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partition(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s,low,high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pivotPoint-1)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(s,pivotPoint+1,high)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s,low,high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pivotItem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=s[low]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j=low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range(low+1,high+1):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pivotItem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j+=1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temp=s[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]=s[j];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s[j]=temp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temp=s[low]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s[low]=s[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]=temp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(s,0,7)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57788" y="1989138"/>
            <a:ext cx="3602037" cy="307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3, 4, 5, 8, 9, 10, 14]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36737" y="188640"/>
            <a:ext cx="54705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0" kern="0" dirty="0"/>
              <a:t>[</a:t>
            </a:r>
            <a:r>
              <a:rPr lang="ko-KR" altLang="en-US" sz="2400" i="0" kern="0" dirty="0"/>
              <a:t>실습프로그램</a:t>
            </a:r>
            <a:r>
              <a:rPr lang="en-US" altLang="ko-KR" sz="2400" i="0" kern="0" dirty="0"/>
              <a:t>] </a:t>
            </a:r>
            <a:r>
              <a:rPr lang="ko-KR" altLang="en-US" sz="2400" i="0" kern="0" dirty="0" err="1"/>
              <a:t>빠른정렬</a:t>
            </a:r>
            <a:r>
              <a:rPr lang="ko-KR" altLang="en-US" sz="2400" i="0" kern="0" dirty="0"/>
              <a:t> 알고리즘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44DD58-0F08-426C-98E1-0D34FF7A7A7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힙</a:t>
            </a:r>
            <a:r>
              <a:rPr lang="en-US" altLang="ko-KR"/>
              <a:t>( heap)</a:t>
            </a:r>
            <a:endParaRPr lang="ko-KR" alt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48263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/>
              <a:t>힙의 성질</a:t>
            </a:r>
            <a:r>
              <a:rPr lang="en-US" altLang="ko-KR"/>
              <a:t>(heap property): </a:t>
            </a:r>
            <a:r>
              <a:rPr lang="ko-KR" altLang="en-US"/>
              <a:t>어떤 마디에 저장된 값은 그 마디의 자식마디에 저장된 값보다 크거나 같다</a:t>
            </a:r>
            <a:r>
              <a:rPr lang="en-US" altLang="ko-KR"/>
              <a:t>. – max heap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/>
              <a:t>힙</a:t>
            </a:r>
            <a:r>
              <a:rPr lang="en-US" altLang="ko-KR"/>
              <a:t>(heap): </a:t>
            </a:r>
            <a:r>
              <a:rPr lang="ko-KR" altLang="en-US"/>
              <a:t>힙의 성질을 만족하는 실질적인 완전이진트리</a:t>
            </a:r>
          </a:p>
        </p:txBody>
      </p:sp>
      <p:pic>
        <p:nvPicPr>
          <p:cNvPr id="26629" name="그림 8" descr="07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71750"/>
            <a:ext cx="3286125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그림 9" descr="07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357563"/>
            <a:ext cx="3500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10"/>
          <p:cNvSpPr txBox="1">
            <a:spLocks noChangeArrowheads="1"/>
          </p:cNvSpPr>
          <p:nvPr/>
        </p:nvSpPr>
        <p:spPr bwMode="auto">
          <a:xfrm>
            <a:off x="5500688" y="4929188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힙의 자료구조</a:t>
            </a: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배열</a:t>
            </a:r>
            <a:r>
              <a:rPr lang="en-US" altLang="ko-KR" i="0">
                <a:latin typeface="굴림" panose="020B0600000101010101" pitchFamily="50" charset="-127"/>
              </a:rPr>
              <a:t>)</a:t>
            </a:r>
            <a:endParaRPr lang="ko-KR" altLang="en-US" i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D0FC8-5E82-4A90-8341-D5D2635F1C5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27651" name="그림 6" descr="07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714625"/>
            <a:ext cx="743902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0125" y="1357313"/>
            <a:ext cx="5762625" cy="10461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성질을 만족하도록 재구성 방법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루트에 있는 키가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힙성질을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만족하지 않음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.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ko-KR" altLang="en-US" sz="2000" i="0" dirty="0">
              <a:latin typeface="굴림" charset="-127"/>
              <a:ea typeface="굴림" charset="-127"/>
            </a:endParaRPr>
          </a:p>
        </p:txBody>
      </p:sp>
      <p:cxnSp>
        <p:nvCxnSpPr>
          <p:cNvPr id="27653" name="직선 화살표 연결선 9"/>
          <p:cNvCxnSpPr>
            <a:cxnSpLocks noChangeShapeType="1"/>
          </p:cNvCxnSpPr>
          <p:nvPr/>
        </p:nvCxnSpPr>
        <p:spPr bwMode="auto">
          <a:xfrm rot="10800000" flipV="1">
            <a:off x="2071688" y="2071688"/>
            <a:ext cx="1143000" cy="10001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285750"/>
            <a:ext cx="7772400" cy="709613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36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Siftdown</a:t>
            </a:r>
            <a:endParaRPr lang="ko-KR" altLang="en-US" sz="3600" i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1979613" y="5589588"/>
            <a:ext cx="5411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교체하는 </a:t>
            </a: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child node</a:t>
            </a: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를 결정하기 위해 </a:t>
            </a: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회의 비교 필요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5738" y="858838"/>
            <a:ext cx="1474787" cy="338137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sift: </a:t>
            </a:r>
            <a:r>
              <a:rPr lang="ko-KR" altLang="en-US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채로 치다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215E44-17E8-484B-94D8-740FC4D94BB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4375"/>
            <a:ext cx="8839200" cy="357188"/>
          </a:xfrm>
        </p:spPr>
        <p:txBody>
          <a:bodyPr/>
          <a:lstStyle/>
          <a:p>
            <a:pPr eaLnBrk="1" hangingPunct="1"/>
            <a:r>
              <a:rPr lang="ko-KR" altLang="en-US" sz="1600"/>
              <a:t>힙성질을 만족하도록 조정</a:t>
            </a:r>
            <a:endParaRPr lang="en-US" altLang="ko-KR" sz="1600"/>
          </a:p>
          <a:p>
            <a:pPr eaLnBrk="1" hangingPunct="1"/>
            <a:endParaRPr lang="en-US" altLang="ko-KR" sz="1600"/>
          </a:p>
        </p:txBody>
      </p:sp>
      <p:sp>
        <p:nvSpPr>
          <p:cNvPr id="28676" name="직사각형 6"/>
          <p:cNvSpPr>
            <a:spLocks noChangeArrowheads="1"/>
          </p:cNvSpPr>
          <p:nvPr/>
        </p:nvSpPr>
        <p:spPr bwMode="auto">
          <a:xfrm>
            <a:off x="500063" y="1428750"/>
            <a:ext cx="8072437" cy="3286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siftdown(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heap&amp;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parent, largerchild;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parent = root of 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largerchild = parent’s child containing larger key;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(key at parent is smaller than key at largerchild){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exchange key at parent and key at largerchild;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parent = largerchild;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largerchild = parent’s child containing larger key;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5E94A-75C0-4A57-891A-B2315354FB1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385763"/>
          </a:xfrm>
        </p:spPr>
        <p:txBody>
          <a:bodyPr/>
          <a:lstStyle/>
          <a:p>
            <a:pPr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sz="1600" dirty="0">
                <a:latin typeface="Courier New" pitchFamily="49" charset="0"/>
              </a:rPr>
              <a:t>루트에서 키를 추출하고 </a:t>
            </a:r>
            <a:r>
              <a:rPr lang="ko-KR" altLang="en-US" sz="1600" dirty="0" err="1">
                <a:latin typeface="Courier New" pitchFamily="49" charset="0"/>
              </a:rPr>
              <a:t>힙</a:t>
            </a:r>
            <a:r>
              <a:rPr lang="ko-KR" altLang="en-US" sz="1600" dirty="0">
                <a:latin typeface="Courier New" pitchFamily="49" charset="0"/>
              </a:rPr>
              <a:t> 성질을 회복하는 의사코드</a:t>
            </a:r>
            <a:endParaRPr lang="en-US" altLang="ko-KR" sz="1600" dirty="0">
              <a:latin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>
              <a:latin typeface="Courier New" pitchFamily="49" charset="0"/>
            </a:endParaRPr>
          </a:p>
        </p:txBody>
      </p:sp>
      <p:sp>
        <p:nvSpPr>
          <p:cNvPr id="29700" name="직사각형 6"/>
          <p:cNvSpPr>
            <a:spLocks noChangeArrowheads="1"/>
          </p:cNvSpPr>
          <p:nvPr/>
        </p:nvSpPr>
        <p:spPr bwMode="auto">
          <a:xfrm>
            <a:off x="1000125" y="1643063"/>
            <a:ext cx="7215188" cy="3022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</a:rPr>
              <a:t> root(</a:t>
            </a:r>
            <a:r>
              <a:rPr lang="en-US" altLang="ko-KR" sz="1600" b="1" i="0">
                <a:latin typeface="Courier New" panose="02070309020205020404" pitchFamily="49" charset="0"/>
              </a:rPr>
              <a:t>heap&amp; </a:t>
            </a:r>
            <a:r>
              <a:rPr lang="en-US" altLang="ko-KR" sz="1600" i="0">
                <a:latin typeface="Courier New" panose="02070309020205020404" pitchFamily="49" charset="0"/>
              </a:rPr>
              <a:t>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</a:rPr>
              <a:t> keyout;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keyout = key at the root;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move the key </a:t>
            </a:r>
            <a:r>
              <a:rPr lang="en-US" altLang="ko-KR" sz="1600" i="0" u="sng">
                <a:latin typeface="Courier New" panose="02070309020205020404" pitchFamily="49" charset="0"/>
              </a:rPr>
              <a:t>at the bottom</a:t>
            </a:r>
            <a:r>
              <a:rPr lang="en-US" altLang="ko-KR" sz="1600" i="0">
                <a:latin typeface="Courier New" panose="02070309020205020404" pitchFamily="49" charset="0"/>
              </a:rPr>
              <a:t> node to the root;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delete the bottom node;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siftdown(H);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return keyout;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}</a:t>
            </a:r>
            <a:endParaRPr lang="en-US" altLang="ko-KR" sz="1600" i="0">
              <a:latin typeface="굴림" panose="020B0600000101010101" pitchFamily="50" charset="-127"/>
            </a:endParaRPr>
          </a:p>
        </p:txBody>
      </p:sp>
      <p:pic>
        <p:nvPicPr>
          <p:cNvPr id="29701" name="그림 7" descr="07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857750"/>
            <a:ext cx="15001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2" name="직선 화살표 연결선 10"/>
          <p:cNvCxnSpPr>
            <a:cxnSpLocks noChangeShapeType="1"/>
          </p:cNvCxnSpPr>
          <p:nvPr/>
        </p:nvCxnSpPr>
        <p:spPr bwMode="auto">
          <a:xfrm>
            <a:off x="4786313" y="3500438"/>
            <a:ext cx="2357437" cy="22860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112BBD-CF97-4816-A182-F4F519ECDF0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25" y="1357313"/>
            <a:ext cx="6740525" cy="2738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정렬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아이디어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n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개의 키를 이용하여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힙을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구성한다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.</a:t>
            </a: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루트에 있는 제일 큰 값을 제거한다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. 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 </a:t>
            </a:r>
            <a:r>
              <a:rPr lang="ko-KR" altLang="en-US" sz="2000" i="0" dirty="0" err="1">
                <a:latin typeface="굴림" charset="-127"/>
                <a:ea typeface="굴림" charset="-127"/>
                <a:sym typeface="Wingdings" pitchFamily="2" charset="2"/>
              </a:rPr>
              <a:t>힙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 재구성</a:t>
            </a:r>
            <a:endParaRPr lang="en-US" altLang="ko-KR" sz="2000" i="0" dirty="0">
              <a:latin typeface="굴림" charset="-127"/>
              <a:ea typeface="굴림" charset="-127"/>
              <a:sym typeface="Wingdings" pitchFamily="2" charset="2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endParaRPr lang="en-US" altLang="ko-KR" sz="2000" i="0" dirty="0">
              <a:latin typeface="굴림" charset="-127"/>
              <a:ea typeface="굴림" charset="-127"/>
              <a:sym typeface="Wingdings" pitchFamily="2" charset="2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step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 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2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를 </a:t>
            </a:r>
            <a:r>
              <a:rPr lang="en-US" altLang="ko-KR" sz="2000" dirty="0">
                <a:latin typeface="+mn-lt"/>
                <a:ea typeface="굴림" charset="-127"/>
                <a:sym typeface="Wingdings" pitchFamily="2" charset="2"/>
              </a:rPr>
              <a:t>n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-1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번 반복한다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.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ko-KR" altLang="en-US" sz="2000" i="0" dirty="0">
              <a:latin typeface="굴림" charset="-127"/>
              <a:ea typeface="굴림" charset="-127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42862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 i="0">
                <a:solidFill>
                  <a:schemeClr val="tx2"/>
                </a:solidFill>
              </a:rPr>
              <a:t>힙정렬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D94112-D3D2-4E3F-A7A0-2117F12072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/>
              <a:t>	</a:t>
            </a: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removekeys(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</a:rPr>
              <a:t>heap</a:t>
            </a:r>
            <a:r>
              <a:rPr lang="en-US" altLang="ko-KR" sz="1600">
                <a:latin typeface="Courier New" panose="02070309020205020404" pitchFamily="49" charset="0"/>
              </a:rPr>
              <a:t> H, </a:t>
            </a:r>
            <a:r>
              <a:rPr lang="en-US" altLang="ko-KR" sz="1600" b="1">
                <a:latin typeface="Courier New" panose="02070309020205020404" pitchFamily="49" charset="0"/>
              </a:rPr>
              <a:t>keytype</a:t>
            </a:r>
            <a:r>
              <a:rPr lang="en-US" altLang="ko-KR" sz="1600">
                <a:latin typeface="Courier New" panose="02070309020205020404" pitchFamily="49" charset="0"/>
              </a:rPr>
              <a:t> S[]){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</a:rPr>
              <a:t>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(i=n; i&gt;=1; i--)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S[i] = root(H);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  void</a:t>
            </a:r>
            <a:r>
              <a:rPr lang="en-US" altLang="ko-KR" sz="1600">
                <a:latin typeface="Courier New" panose="02070309020205020404" pitchFamily="49" charset="0"/>
              </a:rPr>
              <a:t> makeheap(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</a:rPr>
              <a:t>heap&amp; </a:t>
            </a:r>
            <a:r>
              <a:rPr lang="en-US" altLang="ko-KR" sz="1600">
                <a:latin typeface="Courier New" panose="02070309020205020404" pitchFamily="49" charset="0"/>
              </a:rPr>
              <a:t>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</a:rPr>
              <a:t>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heap</a:t>
            </a:r>
            <a:r>
              <a:rPr lang="en-US" altLang="ko-KR" sz="1600">
                <a:latin typeface="Courier New" panose="02070309020205020404" pitchFamily="49" charset="0"/>
              </a:rPr>
              <a:t> Hsub;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(i=d-1; i&gt;=0; i--)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(all subtree Hsub whose roots have depth i)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  siftdown(Hsub);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</a:t>
            </a: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heapsort(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</a:rPr>
              <a:t>heap</a:t>
            </a:r>
            <a:r>
              <a:rPr lang="en-US" altLang="ko-KR" sz="1600">
                <a:latin typeface="Courier New" panose="02070309020205020404" pitchFamily="49" charset="0"/>
              </a:rPr>
              <a:t> H, </a:t>
            </a:r>
            <a:r>
              <a:rPr lang="en-US" altLang="ko-KR" sz="1600" b="1">
                <a:latin typeface="Courier New" panose="02070309020205020404" pitchFamily="49" charset="0"/>
              </a:rPr>
              <a:t>keytype</a:t>
            </a:r>
            <a:r>
              <a:rPr lang="en-US" altLang="ko-KR" sz="1600">
                <a:latin typeface="Courier New" panose="02070309020205020404" pitchFamily="49" charset="0"/>
              </a:rPr>
              <a:t> S[]){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makeheap(n,H);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removekeys(n,H,S);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 i="0">
                <a:solidFill>
                  <a:schemeClr val="tx2"/>
                </a:solidFill>
              </a:rPr>
              <a:t>힙정렬</a:t>
            </a:r>
          </a:p>
        </p:txBody>
      </p:sp>
      <p:sp>
        <p:nvSpPr>
          <p:cNvPr id="31749" name="직사각형 6"/>
          <p:cNvSpPr>
            <a:spLocks noChangeArrowheads="1"/>
          </p:cNvSpPr>
          <p:nvPr/>
        </p:nvSpPr>
        <p:spPr bwMode="auto">
          <a:xfrm>
            <a:off x="142875" y="642938"/>
            <a:ext cx="8286750" cy="5572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750" name="직선 연결선 8"/>
          <p:cNvCxnSpPr>
            <a:cxnSpLocks noChangeShapeType="1"/>
          </p:cNvCxnSpPr>
          <p:nvPr/>
        </p:nvCxnSpPr>
        <p:spPr bwMode="auto">
          <a:xfrm>
            <a:off x="142875" y="2286000"/>
            <a:ext cx="8286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직선 연결선 10"/>
          <p:cNvCxnSpPr>
            <a:cxnSpLocks noChangeShapeType="1"/>
          </p:cNvCxnSpPr>
          <p:nvPr/>
        </p:nvCxnSpPr>
        <p:spPr bwMode="auto">
          <a:xfrm>
            <a:off x="142875" y="4714875"/>
            <a:ext cx="8286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모서리가 둥근 사각형 설명선 1"/>
          <p:cNvSpPr/>
          <p:nvPr/>
        </p:nvSpPr>
        <p:spPr bwMode="auto">
          <a:xfrm>
            <a:off x="3851275" y="3189288"/>
            <a:ext cx="1584325" cy="407987"/>
          </a:xfrm>
          <a:prstGeom prst="wedgeRoundRectCallout">
            <a:avLst>
              <a:gd name="adj1" fmla="val -81498"/>
              <a:gd name="adj2" fmla="val 4362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d=H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의 높이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는 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depth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의 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index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4284663" y="4076700"/>
            <a:ext cx="2774950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4663" y="2708275"/>
            <a:ext cx="4175125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48113" y="727075"/>
            <a:ext cx="2992437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68263" y="1341438"/>
            <a:ext cx="2990850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27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466576-EF70-4EC2-9429-52E7796C59E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00063"/>
          </a:xfrm>
        </p:spPr>
        <p:txBody>
          <a:bodyPr/>
          <a:lstStyle/>
          <a:p>
            <a:pPr eaLnBrk="1" hangingPunct="1"/>
            <a:r>
              <a:rPr lang="en-US" altLang="ko-KR" sz="1800"/>
              <a:t>heap </a:t>
            </a:r>
            <a:r>
              <a:rPr lang="ko-KR" altLang="en-US" sz="1800"/>
              <a:t>정렬 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3" y="428625"/>
            <a:ext cx="4643437" cy="609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/>
              <a:t>   struct</a:t>
            </a:r>
            <a:r>
              <a:rPr lang="ko-KR" altLang="en-US" sz="1200"/>
              <a:t>  </a:t>
            </a:r>
            <a:r>
              <a:rPr lang="en-US" altLang="ko-KR" sz="1200"/>
              <a:t>heap{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</a:t>
            </a:r>
            <a:r>
              <a:rPr lang="en-US" altLang="ko-KR" sz="1200" b="1">
                <a:latin typeface="Courier New" panose="02070309020205020404" pitchFamily="49" charset="0"/>
              </a:rPr>
              <a:t>keytype</a:t>
            </a:r>
            <a:r>
              <a:rPr lang="en-US" altLang="ko-KR" sz="1200">
                <a:latin typeface="Courier New" panose="02070309020205020404" pitchFamily="49" charset="0"/>
              </a:rPr>
              <a:t> S[1..n];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heapsize;};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void siftdown(</a:t>
            </a:r>
            <a:r>
              <a:rPr lang="en-US" altLang="ko-KR" sz="1200" b="1">
                <a:latin typeface="Courier New" panose="02070309020205020404" pitchFamily="49" charset="0"/>
              </a:rPr>
              <a:t>heap&amp; </a:t>
            </a:r>
            <a:r>
              <a:rPr lang="en-US" altLang="ko-KR" sz="1200">
                <a:latin typeface="Courier New" panose="02070309020205020404" pitchFamily="49" charset="0"/>
              </a:rPr>
              <a:t>H, </a:t>
            </a:r>
            <a:r>
              <a:rPr lang="en-US" altLang="ko-KR" sz="1200" b="1">
                <a:latin typeface="Courier New" panose="02070309020205020404" pitchFamily="49" charset="0"/>
              </a:rPr>
              <a:t>index</a:t>
            </a:r>
            <a:r>
              <a:rPr lang="en-US" altLang="ko-KR" sz="1200">
                <a:latin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</a:t>
            </a:r>
            <a:r>
              <a:rPr lang="en-US" altLang="ko-KR" sz="1200" b="1">
                <a:latin typeface="Courier New" panose="02070309020205020404" pitchFamily="49" charset="0"/>
              </a:rPr>
              <a:t>index</a:t>
            </a:r>
            <a:r>
              <a:rPr lang="en-US" altLang="ko-KR" sz="1200">
                <a:latin typeface="Courier New" panose="02070309020205020404" pitchFamily="49" charset="0"/>
              </a:rPr>
              <a:t> parent, largerchild;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</a:t>
            </a:r>
            <a:r>
              <a:rPr lang="en-US" altLang="ko-KR" sz="1200" b="1">
                <a:latin typeface="Courier New" panose="02070309020205020404" pitchFamily="49" charset="0"/>
              </a:rPr>
              <a:t>keytype</a:t>
            </a:r>
            <a:r>
              <a:rPr lang="en-US" altLang="ko-KR" sz="1200">
                <a:latin typeface="Courier New" panose="02070309020205020404" pitchFamily="49" charset="0"/>
              </a:rPr>
              <a:t> siftkey;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</a:t>
            </a:r>
            <a:r>
              <a:rPr lang="en-US" altLang="ko-KR" sz="1200" b="1">
                <a:latin typeface="Courier New" panose="02070309020205020404" pitchFamily="49" charset="0"/>
              </a:rPr>
              <a:t>bool</a:t>
            </a:r>
            <a:r>
              <a:rPr lang="en-US" altLang="ko-KR" sz="1200">
                <a:latin typeface="Courier New" panose="02070309020205020404" pitchFamily="49" charset="0"/>
              </a:rPr>
              <a:t> spotfound;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siftkey = H.S[i];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parent =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spotfound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while( 2*parent ≤ H.heapsize &amp;&amp; !spotfound){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if(2*parent &lt; H.heapsize &amp;&amp;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    H.S[2*parent] &lt; H.S[2*parent+1])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largerchild = 2*parent + 1;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largerchild = 2*parent;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if(siftkey &lt; H.S[largerchild]){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H.S[parent] = H.S[largerchild];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parent = largerchild;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spotfound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H.S[parent] =siftkey;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latin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29063" y="714375"/>
            <a:ext cx="521493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+mn-lt"/>
                <a:ea typeface="+mn-ea"/>
              </a:rPr>
              <a:t>	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keytype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root(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heap&amp; 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H)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keytype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keyout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keyout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= H.S[1];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H.S[1] = H.S[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];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H.heapsize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=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H.heapsize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-1;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siftdown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(H,1);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return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keyout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void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removekeys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int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n,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heap&amp; 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H, 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keytype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S[]){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index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for (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=n; i</a:t>
            </a:r>
            <a:r>
              <a:rPr lang="en-US" altLang="ko-KR" sz="1200" i="0" kern="0" dirty="0">
                <a:latin typeface="Courier New" pitchFamily="49" charset="0"/>
              </a:rPr>
              <a:t>≥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1;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--)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   S[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] = root(H);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void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makeheap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int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n,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heap&amp; 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H){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index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H.heapsize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=n;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for(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=└n/2┘;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</a:rPr>
              <a:t> ≥ 1, </a:t>
            </a:r>
            <a:r>
              <a:rPr lang="en-US" altLang="ko-KR" sz="1200" i="0" kern="0" dirty="0" err="1">
                <a:latin typeface="Courier New" pitchFamily="49" charset="0"/>
              </a:rPr>
              <a:t>i</a:t>
            </a:r>
            <a:r>
              <a:rPr lang="en-US" altLang="ko-KR" sz="1200" i="0" kern="0" dirty="0">
                <a:latin typeface="Courier New" pitchFamily="49" charset="0"/>
              </a:rPr>
              <a:t>--)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siftdown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H,i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</p:txBody>
      </p:sp>
      <p:sp>
        <p:nvSpPr>
          <p:cNvPr id="32778" name="직사각형 7"/>
          <p:cNvSpPr>
            <a:spLocks noChangeArrowheads="1"/>
          </p:cNvSpPr>
          <p:nvPr/>
        </p:nvSpPr>
        <p:spPr bwMode="auto">
          <a:xfrm>
            <a:off x="68263" y="428625"/>
            <a:ext cx="8786812" cy="5929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7164388" y="4657725"/>
            <a:ext cx="1325562" cy="407988"/>
          </a:xfrm>
          <a:prstGeom prst="wedgeRoundRectCallout">
            <a:avLst>
              <a:gd name="adj1" fmla="val -82870"/>
              <a:gd name="adj2" fmla="val 4595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altLang="ko-KR" sz="1200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는 </a:t>
            </a: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노드번호의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index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098EE-9CD6-427C-AC5E-35C98878059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913" y="1700213"/>
            <a:ext cx="6748462" cy="1724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make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heap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방법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269875" indent="-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방법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1: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데이터가 입력되는 순서대로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heap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을 매번 구성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269875" indent="-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269875" indent="-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방법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2: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모든 데이터를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트리에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넣은 상태에서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heap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구성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021DD-01C5-403C-8D78-31ADBD6F703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4819" name="TextBox 6"/>
          <p:cNvSpPr txBox="1">
            <a:spLocks noChangeArrowheads="1"/>
          </p:cNvSpPr>
          <p:nvPr/>
        </p:nvSpPr>
        <p:spPr bwMode="auto">
          <a:xfrm>
            <a:off x="2266950" y="574675"/>
            <a:ext cx="3595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데이터 </a:t>
            </a:r>
            <a:r>
              <a:rPr lang="en-US" altLang="ko-KR" i="0">
                <a:latin typeface="굴림" panose="020B0600000101010101" pitchFamily="50" charset="-127"/>
              </a:rPr>
              <a:t>: 2 4 5 3 1 9 6 7 10 8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365125" y="1116013"/>
            <a:ext cx="8094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방법</a:t>
            </a:r>
            <a:r>
              <a:rPr lang="en-US" altLang="ko-KR" i="0">
                <a:latin typeface="굴림" panose="020B0600000101010101" pitchFamily="50" charset="-127"/>
              </a:rPr>
              <a:t>1) sift-up </a:t>
            </a:r>
            <a:r>
              <a:rPr lang="ko-KR" altLang="en-US" i="0">
                <a:latin typeface="굴림" panose="020B0600000101010101" pitchFamily="50" charset="-127"/>
              </a:rPr>
              <a:t>수행</a:t>
            </a:r>
            <a:r>
              <a:rPr lang="en-US" altLang="ko-KR" i="0">
                <a:latin typeface="굴림" panose="020B0600000101010101" pitchFamily="50" charset="-127"/>
              </a:rPr>
              <a:t>, </a:t>
            </a:r>
            <a:r>
              <a:rPr lang="ko-KR" altLang="en-US" i="0">
                <a:latin typeface="굴림" panose="020B0600000101010101" pitchFamily="50" charset="-127"/>
              </a:rPr>
              <a:t>데이터가 입력되는 순서대로 </a:t>
            </a:r>
            <a:r>
              <a:rPr lang="en-US" altLang="ko-KR" i="0">
                <a:latin typeface="굴림" panose="020B0600000101010101" pitchFamily="50" charset="-127"/>
              </a:rPr>
              <a:t>heap</a:t>
            </a:r>
            <a:r>
              <a:rPr lang="ko-KR" altLang="en-US" i="0">
                <a:latin typeface="굴림" panose="020B0600000101010101" pitchFamily="50" charset="-127"/>
              </a:rPr>
              <a:t>을 매번 구성</a:t>
            </a:r>
            <a:endParaRPr lang="en-US" altLang="ko-KR" i="0">
              <a:latin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785813" y="22860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758950" y="20716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455738" y="24638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24" name="직선 연결선 48"/>
          <p:cNvCxnSpPr>
            <a:cxnSpLocks noChangeShapeType="1"/>
            <a:stCxn id="46" idx="3"/>
            <a:endCxn id="47" idx="7"/>
          </p:cNvCxnSpPr>
          <p:nvPr/>
        </p:nvCxnSpPr>
        <p:spPr bwMode="auto">
          <a:xfrm rot="5400000">
            <a:off x="1602581" y="2310607"/>
            <a:ext cx="225425" cy="150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5" name="오른쪽 화살표 62"/>
          <p:cNvSpPr>
            <a:spLocks noChangeArrowheads="1"/>
          </p:cNvSpPr>
          <p:nvPr/>
        </p:nvSpPr>
        <p:spPr bwMode="auto">
          <a:xfrm>
            <a:off x="1857375" y="2357438"/>
            <a:ext cx="214313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2357438" y="20796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2087563" y="24717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28" name="직선 연결선 65"/>
          <p:cNvCxnSpPr>
            <a:cxnSpLocks noChangeShapeType="1"/>
            <a:stCxn id="64" idx="3"/>
            <a:endCxn id="65" idx="7"/>
          </p:cNvCxnSpPr>
          <p:nvPr/>
        </p:nvCxnSpPr>
        <p:spPr bwMode="auto">
          <a:xfrm rot="5400000">
            <a:off x="2216150" y="2333625"/>
            <a:ext cx="227013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9" name="오른쪽 화살표 66"/>
          <p:cNvSpPr>
            <a:spLocks noChangeArrowheads="1"/>
          </p:cNvSpPr>
          <p:nvPr/>
        </p:nvSpPr>
        <p:spPr bwMode="auto">
          <a:xfrm>
            <a:off x="3571875" y="2214563"/>
            <a:ext cx="214313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071813" y="207168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2786063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3357563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33" name="직선 연결선 75"/>
          <p:cNvCxnSpPr>
            <a:cxnSpLocks noChangeShapeType="1"/>
            <a:stCxn id="73" idx="3"/>
            <a:endCxn id="74" idx="7"/>
          </p:cNvCxnSpPr>
          <p:nvPr/>
        </p:nvCxnSpPr>
        <p:spPr bwMode="auto">
          <a:xfrm rot="5400000">
            <a:off x="2905125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직선 연결선 76"/>
          <p:cNvCxnSpPr>
            <a:cxnSpLocks noChangeShapeType="1"/>
            <a:stCxn id="73" idx="5"/>
            <a:endCxn id="75" idx="1"/>
          </p:cNvCxnSpPr>
          <p:nvPr/>
        </p:nvCxnSpPr>
        <p:spPr bwMode="auto">
          <a:xfrm rot="16200000" flipH="1">
            <a:off x="3190875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5" name="TextBox 91"/>
          <p:cNvSpPr txBox="1">
            <a:spLocks noChangeArrowheads="1"/>
          </p:cNvSpPr>
          <p:nvPr/>
        </p:nvSpPr>
        <p:spPr bwMode="auto">
          <a:xfrm>
            <a:off x="571500" y="2714625"/>
            <a:ext cx="51911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2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34836" name="TextBox 92"/>
          <p:cNvSpPr txBox="1">
            <a:spLocks noChangeArrowheads="1"/>
          </p:cNvSpPr>
          <p:nvPr/>
        </p:nvSpPr>
        <p:spPr bwMode="auto">
          <a:xfrm>
            <a:off x="1643063" y="2786063"/>
            <a:ext cx="519112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4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34837" name="TextBox 93"/>
          <p:cNvSpPr txBox="1">
            <a:spLocks noChangeArrowheads="1"/>
          </p:cNvSpPr>
          <p:nvPr/>
        </p:nvSpPr>
        <p:spPr bwMode="auto">
          <a:xfrm>
            <a:off x="3429000" y="2786063"/>
            <a:ext cx="5191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5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98" name="타원 97"/>
          <p:cNvSpPr/>
          <p:nvPr/>
        </p:nvSpPr>
        <p:spPr bwMode="auto">
          <a:xfrm>
            <a:off x="4071938" y="207168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3786188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4357688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41" name="직선 연결선 100"/>
          <p:cNvCxnSpPr>
            <a:cxnSpLocks noChangeShapeType="1"/>
            <a:stCxn id="98" idx="3"/>
            <a:endCxn id="99" idx="7"/>
          </p:cNvCxnSpPr>
          <p:nvPr/>
        </p:nvCxnSpPr>
        <p:spPr bwMode="auto">
          <a:xfrm rot="5400000">
            <a:off x="3905250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직선 연결선 101"/>
          <p:cNvCxnSpPr>
            <a:cxnSpLocks noChangeShapeType="1"/>
            <a:stCxn id="98" idx="5"/>
            <a:endCxn id="100" idx="1"/>
          </p:cNvCxnSpPr>
          <p:nvPr/>
        </p:nvCxnSpPr>
        <p:spPr bwMode="auto">
          <a:xfrm rot="16200000" flipH="1">
            <a:off x="4191000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타원 120"/>
          <p:cNvSpPr/>
          <p:nvPr/>
        </p:nvSpPr>
        <p:spPr bwMode="auto">
          <a:xfrm>
            <a:off x="5286375" y="17859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500062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557212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46" name="직선 연결선 123"/>
          <p:cNvCxnSpPr>
            <a:cxnSpLocks noChangeShapeType="1"/>
            <a:stCxn id="121" idx="3"/>
            <a:endCxn id="122" idx="7"/>
          </p:cNvCxnSpPr>
          <p:nvPr/>
        </p:nvCxnSpPr>
        <p:spPr bwMode="auto">
          <a:xfrm rot="5400000">
            <a:off x="511968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직선 연결선 124"/>
          <p:cNvCxnSpPr>
            <a:cxnSpLocks noChangeShapeType="1"/>
            <a:stCxn id="121" idx="5"/>
            <a:endCxn id="123" idx="1"/>
          </p:cNvCxnSpPr>
          <p:nvPr/>
        </p:nvCxnSpPr>
        <p:spPr bwMode="auto">
          <a:xfrm rot="16200000" flipH="1">
            <a:off x="540543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타원 125"/>
          <p:cNvSpPr/>
          <p:nvPr/>
        </p:nvSpPr>
        <p:spPr bwMode="auto">
          <a:xfrm>
            <a:off x="4714875" y="26431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49" name="직선 연결선 126"/>
          <p:cNvCxnSpPr>
            <a:cxnSpLocks noChangeShapeType="1"/>
            <a:stCxn id="122" idx="3"/>
            <a:endCxn id="126" idx="7"/>
          </p:cNvCxnSpPr>
          <p:nvPr/>
        </p:nvCxnSpPr>
        <p:spPr bwMode="auto">
          <a:xfrm rot="5400000">
            <a:off x="4833938" y="2479675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0" name="TextBox 129"/>
          <p:cNvSpPr txBox="1">
            <a:spLocks noChangeArrowheads="1"/>
          </p:cNvSpPr>
          <p:nvPr/>
        </p:nvSpPr>
        <p:spPr bwMode="auto">
          <a:xfrm>
            <a:off x="5572125" y="2643188"/>
            <a:ext cx="5191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3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55331" name="오른쪽 화살표 130"/>
          <p:cNvSpPr>
            <a:spLocks noChangeArrowheads="1"/>
          </p:cNvSpPr>
          <p:nvPr/>
        </p:nvSpPr>
        <p:spPr bwMode="auto">
          <a:xfrm>
            <a:off x="6000750" y="2214563"/>
            <a:ext cx="214313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6715125" y="17859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642937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700087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55" name="직선 연결선 135"/>
          <p:cNvCxnSpPr>
            <a:cxnSpLocks noChangeShapeType="1"/>
            <a:stCxn id="133" idx="3"/>
            <a:endCxn id="134" idx="7"/>
          </p:cNvCxnSpPr>
          <p:nvPr/>
        </p:nvCxnSpPr>
        <p:spPr bwMode="auto">
          <a:xfrm rot="5400000">
            <a:off x="654843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6" name="직선 연결선 136"/>
          <p:cNvCxnSpPr>
            <a:cxnSpLocks noChangeShapeType="1"/>
            <a:stCxn id="133" idx="5"/>
            <a:endCxn id="135" idx="1"/>
          </p:cNvCxnSpPr>
          <p:nvPr/>
        </p:nvCxnSpPr>
        <p:spPr bwMode="auto">
          <a:xfrm rot="16200000" flipH="1">
            <a:off x="683418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타원 137"/>
          <p:cNvSpPr/>
          <p:nvPr/>
        </p:nvSpPr>
        <p:spPr bwMode="auto">
          <a:xfrm>
            <a:off x="6143625" y="26431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58" name="직선 연결선 138"/>
          <p:cNvCxnSpPr>
            <a:cxnSpLocks noChangeShapeType="1"/>
            <a:stCxn id="134" idx="3"/>
            <a:endCxn id="138" idx="7"/>
          </p:cNvCxnSpPr>
          <p:nvPr/>
        </p:nvCxnSpPr>
        <p:spPr bwMode="auto">
          <a:xfrm rot="5400000">
            <a:off x="6262688" y="2479675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타원 139"/>
          <p:cNvSpPr/>
          <p:nvPr/>
        </p:nvSpPr>
        <p:spPr bwMode="auto">
          <a:xfrm>
            <a:off x="8215313" y="17145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1" name="타원 140"/>
          <p:cNvSpPr/>
          <p:nvPr/>
        </p:nvSpPr>
        <p:spPr bwMode="auto">
          <a:xfrm>
            <a:off x="7929563" y="21431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2" name="타원 141"/>
          <p:cNvSpPr/>
          <p:nvPr/>
        </p:nvSpPr>
        <p:spPr bwMode="auto">
          <a:xfrm>
            <a:off x="8501063" y="21431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62" name="직선 연결선 142"/>
          <p:cNvCxnSpPr>
            <a:cxnSpLocks noChangeShapeType="1"/>
            <a:stCxn id="140" idx="3"/>
            <a:endCxn id="141" idx="7"/>
          </p:cNvCxnSpPr>
          <p:nvPr/>
        </p:nvCxnSpPr>
        <p:spPr bwMode="auto">
          <a:xfrm rot="5400000">
            <a:off x="8048625" y="197961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63" name="직선 연결선 143"/>
          <p:cNvCxnSpPr>
            <a:cxnSpLocks noChangeShapeType="1"/>
            <a:stCxn id="140" idx="5"/>
            <a:endCxn id="142" idx="1"/>
          </p:cNvCxnSpPr>
          <p:nvPr/>
        </p:nvCxnSpPr>
        <p:spPr bwMode="auto">
          <a:xfrm rot="16200000" flipH="1">
            <a:off x="8334375" y="197961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타원 144"/>
          <p:cNvSpPr/>
          <p:nvPr/>
        </p:nvSpPr>
        <p:spPr bwMode="auto">
          <a:xfrm>
            <a:off x="76438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65" name="직선 연결선 145"/>
          <p:cNvCxnSpPr>
            <a:cxnSpLocks noChangeShapeType="1"/>
            <a:stCxn id="141" idx="3"/>
            <a:endCxn id="145" idx="7"/>
          </p:cNvCxnSpPr>
          <p:nvPr/>
        </p:nvCxnSpPr>
        <p:spPr bwMode="auto">
          <a:xfrm rot="5400000">
            <a:off x="7762875" y="240823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66" name="TextBox 146"/>
          <p:cNvSpPr txBox="1">
            <a:spLocks noChangeArrowheads="1"/>
          </p:cNvSpPr>
          <p:nvPr/>
        </p:nvSpPr>
        <p:spPr bwMode="auto">
          <a:xfrm>
            <a:off x="8215313" y="2928938"/>
            <a:ext cx="519112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1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55347" name="오른쪽 화살표 147"/>
          <p:cNvSpPr>
            <a:spLocks noChangeArrowheads="1"/>
          </p:cNvSpPr>
          <p:nvPr/>
        </p:nvSpPr>
        <p:spPr bwMode="auto">
          <a:xfrm>
            <a:off x="1643063" y="3554413"/>
            <a:ext cx="214312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타원 155"/>
          <p:cNvSpPr/>
          <p:nvPr/>
        </p:nvSpPr>
        <p:spPr bwMode="auto">
          <a:xfrm>
            <a:off x="82153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69" name="직선 연결선 156"/>
          <p:cNvCxnSpPr>
            <a:cxnSpLocks noChangeShapeType="1"/>
            <a:stCxn id="141" idx="5"/>
            <a:endCxn id="156" idx="1"/>
          </p:cNvCxnSpPr>
          <p:nvPr/>
        </p:nvCxnSpPr>
        <p:spPr bwMode="auto">
          <a:xfrm rot="16200000" flipH="1">
            <a:off x="8048625" y="240823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타원 160"/>
          <p:cNvSpPr/>
          <p:nvPr/>
        </p:nvSpPr>
        <p:spPr bwMode="auto">
          <a:xfrm>
            <a:off x="928688" y="305435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2" name="타원 161"/>
          <p:cNvSpPr/>
          <p:nvPr/>
        </p:nvSpPr>
        <p:spPr bwMode="auto">
          <a:xfrm>
            <a:off x="500063" y="348297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 bwMode="auto">
          <a:xfrm>
            <a:off x="1285875" y="348297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73" name="직선 연결선 163"/>
          <p:cNvCxnSpPr>
            <a:cxnSpLocks noChangeShapeType="1"/>
            <a:stCxn id="161" idx="3"/>
            <a:endCxn id="162" idx="7"/>
          </p:cNvCxnSpPr>
          <p:nvPr/>
        </p:nvCxnSpPr>
        <p:spPr bwMode="auto">
          <a:xfrm rot="5400000">
            <a:off x="690563" y="3248025"/>
            <a:ext cx="261937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74" name="직선 연결선 164"/>
          <p:cNvCxnSpPr>
            <a:cxnSpLocks noChangeShapeType="1"/>
            <a:stCxn id="161" idx="5"/>
            <a:endCxn id="163" idx="1"/>
          </p:cNvCxnSpPr>
          <p:nvPr/>
        </p:nvCxnSpPr>
        <p:spPr bwMode="auto">
          <a:xfrm rot="16200000" flipH="1">
            <a:off x="1083469" y="328374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타원 165"/>
          <p:cNvSpPr/>
          <p:nvPr/>
        </p:nvSpPr>
        <p:spPr bwMode="auto">
          <a:xfrm>
            <a:off x="21431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76" name="직선 연결선 166"/>
          <p:cNvCxnSpPr>
            <a:cxnSpLocks noChangeShapeType="1"/>
            <a:stCxn id="162" idx="3"/>
            <a:endCxn id="166" idx="7"/>
          </p:cNvCxnSpPr>
          <p:nvPr/>
        </p:nvCxnSpPr>
        <p:spPr bwMode="auto">
          <a:xfrm rot="5400000">
            <a:off x="333375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8" name="타원 167"/>
          <p:cNvSpPr/>
          <p:nvPr/>
        </p:nvSpPr>
        <p:spPr bwMode="auto">
          <a:xfrm>
            <a:off x="714375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78" name="직선 연결선 168"/>
          <p:cNvCxnSpPr>
            <a:cxnSpLocks noChangeShapeType="1"/>
            <a:stCxn id="162" idx="5"/>
            <a:endCxn id="168" idx="1"/>
          </p:cNvCxnSpPr>
          <p:nvPr/>
        </p:nvCxnSpPr>
        <p:spPr bwMode="auto">
          <a:xfrm rot="16200000" flipH="1">
            <a:off x="583406" y="378380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타원 169"/>
          <p:cNvSpPr/>
          <p:nvPr/>
        </p:nvSpPr>
        <p:spPr bwMode="auto">
          <a:xfrm>
            <a:off x="1000125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80" name="직선 연결선 170"/>
          <p:cNvCxnSpPr>
            <a:cxnSpLocks noChangeShapeType="1"/>
            <a:stCxn id="163" idx="3"/>
            <a:endCxn id="170" idx="7"/>
          </p:cNvCxnSpPr>
          <p:nvPr/>
        </p:nvCxnSpPr>
        <p:spPr bwMode="auto">
          <a:xfrm rot="5400000">
            <a:off x="1119188" y="374808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81" name="TextBox 185"/>
          <p:cNvSpPr txBox="1">
            <a:spLocks noChangeArrowheads="1"/>
          </p:cNvSpPr>
          <p:nvPr/>
        </p:nvSpPr>
        <p:spPr bwMode="auto">
          <a:xfrm>
            <a:off x="1500188" y="4197350"/>
            <a:ext cx="5191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9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187" name="타원 186"/>
          <p:cNvSpPr/>
          <p:nvPr/>
        </p:nvSpPr>
        <p:spPr bwMode="auto">
          <a:xfrm>
            <a:off x="2571750" y="30543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2143125" y="348297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2928938" y="348297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85" name="직선 연결선 189"/>
          <p:cNvCxnSpPr>
            <a:cxnSpLocks noChangeShapeType="1"/>
            <a:stCxn id="187" idx="3"/>
            <a:endCxn id="188" idx="7"/>
          </p:cNvCxnSpPr>
          <p:nvPr/>
        </p:nvCxnSpPr>
        <p:spPr bwMode="auto">
          <a:xfrm rot="5400000">
            <a:off x="2333625" y="3248026"/>
            <a:ext cx="261937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86" name="직선 연결선 190"/>
          <p:cNvCxnSpPr>
            <a:cxnSpLocks noChangeShapeType="1"/>
            <a:stCxn id="187" idx="5"/>
            <a:endCxn id="189" idx="1"/>
          </p:cNvCxnSpPr>
          <p:nvPr/>
        </p:nvCxnSpPr>
        <p:spPr bwMode="auto">
          <a:xfrm rot="16200000" flipH="1">
            <a:off x="2726532" y="328374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타원 191"/>
          <p:cNvSpPr/>
          <p:nvPr/>
        </p:nvSpPr>
        <p:spPr bwMode="auto">
          <a:xfrm>
            <a:off x="1857375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88" name="직선 연결선 192"/>
          <p:cNvCxnSpPr>
            <a:cxnSpLocks noChangeShapeType="1"/>
            <a:stCxn id="188" idx="3"/>
            <a:endCxn id="192" idx="7"/>
          </p:cNvCxnSpPr>
          <p:nvPr/>
        </p:nvCxnSpPr>
        <p:spPr bwMode="auto">
          <a:xfrm rot="5400000">
            <a:off x="1976438" y="374808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타원 193"/>
          <p:cNvSpPr/>
          <p:nvPr/>
        </p:nvSpPr>
        <p:spPr bwMode="auto">
          <a:xfrm>
            <a:off x="2357438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90" name="직선 연결선 194"/>
          <p:cNvCxnSpPr>
            <a:cxnSpLocks noChangeShapeType="1"/>
            <a:stCxn id="188" idx="5"/>
            <a:endCxn id="194" idx="1"/>
          </p:cNvCxnSpPr>
          <p:nvPr/>
        </p:nvCxnSpPr>
        <p:spPr bwMode="auto">
          <a:xfrm rot="16200000" flipH="1">
            <a:off x="2226469" y="378380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" name="타원 195"/>
          <p:cNvSpPr/>
          <p:nvPr/>
        </p:nvSpPr>
        <p:spPr bwMode="auto">
          <a:xfrm>
            <a:off x="2643188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92" name="직선 연결선 196"/>
          <p:cNvCxnSpPr>
            <a:cxnSpLocks noChangeShapeType="1"/>
            <a:stCxn id="189" idx="3"/>
            <a:endCxn id="196" idx="7"/>
          </p:cNvCxnSpPr>
          <p:nvPr/>
        </p:nvCxnSpPr>
        <p:spPr bwMode="auto">
          <a:xfrm rot="5400000">
            <a:off x="2762250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타원 208"/>
          <p:cNvSpPr/>
          <p:nvPr/>
        </p:nvSpPr>
        <p:spPr bwMode="auto">
          <a:xfrm>
            <a:off x="4143375" y="30543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10" name="타원 209"/>
          <p:cNvSpPr/>
          <p:nvPr/>
        </p:nvSpPr>
        <p:spPr bwMode="auto">
          <a:xfrm>
            <a:off x="3714750" y="348297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11" name="타원 210"/>
          <p:cNvSpPr/>
          <p:nvPr/>
        </p:nvSpPr>
        <p:spPr bwMode="auto">
          <a:xfrm>
            <a:off x="4500563" y="348297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96" name="직선 연결선 211"/>
          <p:cNvCxnSpPr>
            <a:cxnSpLocks noChangeShapeType="1"/>
            <a:stCxn id="209" idx="3"/>
            <a:endCxn id="210" idx="7"/>
          </p:cNvCxnSpPr>
          <p:nvPr/>
        </p:nvCxnSpPr>
        <p:spPr bwMode="auto">
          <a:xfrm rot="5400000">
            <a:off x="3905250" y="3248026"/>
            <a:ext cx="261937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97" name="직선 연결선 212"/>
          <p:cNvCxnSpPr>
            <a:cxnSpLocks noChangeShapeType="1"/>
            <a:stCxn id="209" idx="5"/>
            <a:endCxn id="211" idx="1"/>
          </p:cNvCxnSpPr>
          <p:nvPr/>
        </p:nvCxnSpPr>
        <p:spPr bwMode="auto">
          <a:xfrm rot="16200000" flipH="1">
            <a:off x="4298157" y="328374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타원 213"/>
          <p:cNvSpPr/>
          <p:nvPr/>
        </p:nvSpPr>
        <p:spPr bwMode="auto">
          <a:xfrm>
            <a:off x="3429000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99" name="직선 연결선 214"/>
          <p:cNvCxnSpPr>
            <a:cxnSpLocks noChangeShapeType="1"/>
            <a:stCxn id="210" idx="3"/>
            <a:endCxn id="214" idx="7"/>
          </p:cNvCxnSpPr>
          <p:nvPr/>
        </p:nvCxnSpPr>
        <p:spPr bwMode="auto">
          <a:xfrm rot="5400000">
            <a:off x="3548063" y="374808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" name="타원 215"/>
          <p:cNvSpPr/>
          <p:nvPr/>
        </p:nvSpPr>
        <p:spPr bwMode="auto">
          <a:xfrm>
            <a:off x="392906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01" name="직선 연결선 216"/>
          <p:cNvCxnSpPr>
            <a:cxnSpLocks noChangeShapeType="1"/>
            <a:stCxn id="210" idx="5"/>
            <a:endCxn id="216" idx="1"/>
          </p:cNvCxnSpPr>
          <p:nvPr/>
        </p:nvCxnSpPr>
        <p:spPr bwMode="auto">
          <a:xfrm rot="16200000" flipH="1">
            <a:off x="3798094" y="378380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8" name="타원 217"/>
          <p:cNvSpPr/>
          <p:nvPr/>
        </p:nvSpPr>
        <p:spPr bwMode="auto">
          <a:xfrm>
            <a:off x="421481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03" name="직선 연결선 218"/>
          <p:cNvCxnSpPr>
            <a:cxnSpLocks noChangeShapeType="1"/>
            <a:stCxn id="211" idx="3"/>
            <a:endCxn id="218" idx="7"/>
          </p:cNvCxnSpPr>
          <p:nvPr/>
        </p:nvCxnSpPr>
        <p:spPr bwMode="auto">
          <a:xfrm rot="5400000">
            <a:off x="4333875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84" name="오른쪽 화살표 219"/>
          <p:cNvSpPr>
            <a:spLocks noChangeArrowheads="1"/>
          </p:cNvSpPr>
          <p:nvPr/>
        </p:nvSpPr>
        <p:spPr bwMode="auto">
          <a:xfrm>
            <a:off x="4929188" y="3482975"/>
            <a:ext cx="214312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1" name="타원 220"/>
          <p:cNvSpPr/>
          <p:nvPr/>
        </p:nvSpPr>
        <p:spPr bwMode="auto">
          <a:xfrm>
            <a:off x="478631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06" name="직선 연결선 221"/>
          <p:cNvCxnSpPr>
            <a:cxnSpLocks noChangeShapeType="1"/>
            <a:stCxn id="211" idx="5"/>
            <a:endCxn id="221" idx="1"/>
          </p:cNvCxnSpPr>
          <p:nvPr/>
        </p:nvCxnSpPr>
        <p:spPr bwMode="auto">
          <a:xfrm rot="16200000" flipH="1">
            <a:off x="4619625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타원 224"/>
          <p:cNvSpPr/>
          <p:nvPr/>
        </p:nvSpPr>
        <p:spPr bwMode="auto">
          <a:xfrm>
            <a:off x="5929313" y="2982913"/>
            <a:ext cx="214312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6" name="타원 225"/>
          <p:cNvSpPr/>
          <p:nvPr/>
        </p:nvSpPr>
        <p:spPr bwMode="auto">
          <a:xfrm>
            <a:off x="5500688" y="3411538"/>
            <a:ext cx="214312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7" name="타원 226"/>
          <p:cNvSpPr/>
          <p:nvPr/>
        </p:nvSpPr>
        <p:spPr bwMode="auto">
          <a:xfrm>
            <a:off x="6286500" y="3411538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10" name="직선 연결선 227"/>
          <p:cNvCxnSpPr>
            <a:cxnSpLocks noChangeShapeType="1"/>
            <a:stCxn id="225" idx="3"/>
            <a:endCxn id="226" idx="7"/>
          </p:cNvCxnSpPr>
          <p:nvPr/>
        </p:nvCxnSpPr>
        <p:spPr bwMode="auto">
          <a:xfrm rot="5400000">
            <a:off x="5691188" y="3176587"/>
            <a:ext cx="261938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11" name="직선 연결선 228"/>
          <p:cNvCxnSpPr>
            <a:cxnSpLocks noChangeShapeType="1"/>
            <a:stCxn id="225" idx="5"/>
            <a:endCxn id="227" idx="1"/>
          </p:cNvCxnSpPr>
          <p:nvPr/>
        </p:nvCxnSpPr>
        <p:spPr bwMode="auto">
          <a:xfrm rot="16200000" flipH="1">
            <a:off x="6084094" y="3212306"/>
            <a:ext cx="261938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0" name="타원 229"/>
          <p:cNvSpPr/>
          <p:nvPr/>
        </p:nvSpPr>
        <p:spPr bwMode="auto">
          <a:xfrm>
            <a:off x="5214938" y="3840163"/>
            <a:ext cx="214312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13" name="직선 연결선 230"/>
          <p:cNvCxnSpPr>
            <a:cxnSpLocks noChangeShapeType="1"/>
            <a:stCxn id="226" idx="3"/>
            <a:endCxn id="230" idx="7"/>
          </p:cNvCxnSpPr>
          <p:nvPr/>
        </p:nvCxnSpPr>
        <p:spPr bwMode="auto">
          <a:xfrm rot="5400000">
            <a:off x="5334000" y="367665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" name="타원 231"/>
          <p:cNvSpPr/>
          <p:nvPr/>
        </p:nvSpPr>
        <p:spPr bwMode="auto">
          <a:xfrm>
            <a:off x="5715000" y="3840163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15" name="직선 연결선 232"/>
          <p:cNvCxnSpPr>
            <a:cxnSpLocks noChangeShapeType="1"/>
            <a:stCxn id="226" idx="5"/>
            <a:endCxn id="232" idx="1"/>
          </p:cNvCxnSpPr>
          <p:nvPr/>
        </p:nvCxnSpPr>
        <p:spPr bwMode="auto">
          <a:xfrm rot="16200000" flipH="1">
            <a:off x="5584031" y="3712369"/>
            <a:ext cx="261938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타원 233"/>
          <p:cNvSpPr/>
          <p:nvPr/>
        </p:nvSpPr>
        <p:spPr bwMode="auto">
          <a:xfrm>
            <a:off x="6000750" y="3840163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17" name="직선 연결선 234"/>
          <p:cNvCxnSpPr>
            <a:cxnSpLocks noChangeShapeType="1"/>
            <a:stCxn id="227" idx="3"/>
            <a:endCxn id="234" idx="7"/>
          </p:cNvCxnSpPr>
          <p:nvPr/>
        </p:nvCxnSpPr>
        <p:spPr bwMode="auto">
          <a:xfrm rot="5400000">
            <a:off x="6119813" y="36766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타원 236"/>
          <p:cNvSpPr/>
          <p:nvPr/>
        </p:nvSpPr>
        <p:spPr bwMode="auto">
          <a:xfrm>
            <a:off x="6572250" y="3840163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19" name="직선 연결선 237"/>
          <p:cNvCxnSpPr>
            <a:cxnSpLocks noChangeShapeType="1"/>
            <a:stCxn id="227" idx="5"/>
            <a:endCxn id="237" idx="1"/>
          </p:cNvCxnSpPr>
          <p:nvPr/>
        </p:nvCxnSpPr>
        <p:spPr bwMode="auto">
          <a:xfrm rot="16200000" flipH="1">
            <a:off x="6405563" y="36766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20" name="TextBox 238"/>
          <p:cNvSpPr txBox="1">
            <a:spLocks noChangeArrowheads="1"/>
          </p:cNvSpPr>
          <p:nvPr/>
        </p:nvSpPr>
        <p:spPr bwMode="auto">
          <a:xfrm>
            <a:off x="4857750" y="4268788"/>
            <a:ext cx="5191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6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240" name="타원 239"/>
          <p:cNvSpPr/>
          <p:nvPr/>
        </p:nvSpPr>
        <p:spPr bwMode="auto">
          <a:xfrm>
            <a:off x="1611313" y="45085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41" name="타원 240"/>
          <p:cNvSpPr/>
          <p:nvPr/>
        </p:nvSpPr>
        <p:spPr bwMode="auto">
          <a:xfrm>
            <a:off x="1182688" y="493712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42" name="타원 241"/>
          <p:cNvSpPr/>
          <p:nvPr/>
        </p:nvSpPr>
        <p:spPr bwMode="auto">
          <a:xfrm>
            <a:off x="1968500" y="493712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24" name="직선 연결선 242"/>
          <p:cNvCxnSpPr>
            <a:cxnSpLocks noChangeShapeType="1"/>
            <a:stCxn id="240" idx="3"/>
            <a:endCxn id="241" idx="7"/>
          </p:cNvCxnSpPr>
          <p:nvPr/>
        </p:nvCxnSpPr>
        <p:spPr bwMode="auto">
          <a:xfrm rot="5400000">
            <a:off x="1373188" y="4702175"/>
            <a:ext cx="261937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25" name="직선 연결선 243"/>
          <p:cNvCxnSpPr>
            <a:cxnSpLocks noChangeShapeType="1"/>
            <a:stCxn id="240" idx="5"/>
            <a:endCxn id="242" idx="1"/>
          </p:cNvCxnSpPr>
          <p:nvPr/>
        </p:nvCxnSpPr>
        <p:spPr bwMode="auto">
          <a:xfrm rot="16200000" flipH="1">
            <a:off x="1766094" y="473789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" name="타원 244"/>
          <p:cNvSpPr/>
          <p:nvPr/>
        </p:nvSpPr>
        <p:spPr bwMode="auto">
          <a:xfrm>
            <a:off x="896938" y="536575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27" name="직선 연결선 245"/>
          <p:cNvCxnSpPr>
            <a:cxnSpLocks noChangeShapeType="1"/>
            <a:stCxn id="241" idx="3"/>
            <a:endCxn id="245" idx="7"/>
          </p:cNvCxnSpPr>
          <p:nvPr/>
        </p:nvCxnSpPr>
        <p:spPr bwMode="auto">
          <a:xfrm rot="5400000">
            <a:off x="1016000" y="520223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타원 246"/>
          <p:cNvSpPr/>
          <p:nvPr/>
        </p:nvSpPr>
        <p:spPr bwMode="auto">
          <a:xfrm>
            <a:off x="1397000" y="53657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29" name="직선 연결선 247"/>
          <p:cNvCxnSpPr>
            <a:cxnSpLocks noChangeShapeType="1"/>
            <a:stCxn id="241" idx="5"/>
            <a:endCxn id="247" idx="1"/>
          </p:cNvCxnSpPr>
          <p:nvPr/>
        </p:nvCxnSpPr>
        <p:spPr bwMode="auto">
          <a:xfrm rot="16200000" flipH="1">
            <a:off x="1266031" y="523795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타원 248"/>
          <p:cNvSpPr/>
          <p:nvPr/>
        </p:nvSpPr>
        <p:spPr bwMode="auto">
          <a:xfrm>
            <a:off x="1682750" y="53657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31" name="직선 연결선 249"/>
          <p:cNvCxnSpPr>
            <a:cxnSpLocks noChangeShapeType="1"/>
            <a:stCxn id="242" idx="3"/>
            <a:endCxn id="249" idx="7"/>
          </p:cNvCxnSpPr>
          <p:nvPr/>
        </p:nvCxnSpPr>
        <p:spPr bwMode="auto">
          <a:xfrm rot="5400000">
            <a:off x="1801813" y="520223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1" name="타원 250"/>
          <p:cNvSpPr/>
          <p:nvPr/>
        </p:nvSpPr>
        <p:spPr bwMode="auto">
          <a:xfrm>
            <a:off x="2254250" y="53657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33" name="직선 연결선 251"/>
          <p:cNvCxnSpPr>
            <a:cxnSpLocks noChangeShapeType="1"/>
            <a:stCxn id="242" idx="5"/>
            <a:endCxn id="251" idx="1"/>
          </p:cNvCxnSpPr>
          <p:nvPr/>
        </p:nvCxnSpPr>
        <p:spPr bwMode="auto">
          <a:xfrm rot="16200000" flipH="1">
            <a:off x="2087563" y="520223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34" name="TextBox 252"/>
          <p:cNvSpPr txBox="1">
            <a:spLocks noChangeArrowheads="1"/>
          </p:cNvSpPr>
          <p:nvPr/>
        </p:nvSpPr>
        <p:spPr bwMode="auto">
          <a:xfrm>
            <a:off x="1463675" y="5857875"/>
            <a:ext cx="51911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7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254" name="타원 253"/>
          <p:cNvSpPr/>
          <p:nvPr/>
        </p:nvSpPr>
        <p:spPr bwMode="auto">
          <a:xfrm>
            <a:off x="606425" y="57864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36" name="직선 연결선 254"/>
          <p:cNvCxnSpPr>
            <a:cxnSpLocks noChangeShapeType="1"/>
            <a:stCxn id="245" idx="3"/>
            <a:endCxn id="254" idx="7"/>
          </p:cNvCxnSpPr>
          <p:nvPr/>
        </p:nvCxnSpPr>
        <p:spPr bwMode="auto">
          <a:xfrm rot="5400000">
            <a:off x="731838" y="5624513"/>
            <a:ext cx="254000" cy="139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9" name="타원 258"/>
          <p:cNvSpPr/>
          <p:nvPr/>
        </p:nvSpPr>
        <p:spPr bwMode="auto">
          <a:xfrm>
            <a:off x="3463925" y="4500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60" name="타원 259"/>
          <p:cNvSpPr/>
          <p:nvPr/>
        </p:nvSpPr>
        <p:spPr bwMode="auto">
          <a:xfrm>
            <a:off x="3035300" y="49291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61" name="타원 260"/>
          <p:cNvSpPr/>
          <p:nvPr/>
        </p:nvSpPr>
        <p:spPr bwMode="auto">
          <a:xfrm>
            <a:off x="3821113" y="492918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40" name="직선 연결선 261"/>
          <p:cNvCxnSpPr>
            <a:cxnSpLocks noChangeShapeType="1"/>
            <a:stCxn id="259" idx="3"/>
            <a:endCxn id="260" idx="7"/>
          </p:cNvCxnSpPr>
          <p:nvPr/>
        </p:nvCxnSpPr>
        <p:spPr bwMode="auto">
          <a:xfrm rot="5400000">
            <a:off x="3225800" y="4694238"/>
            <a:ext cx="261938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41" name="직선 연결선 262"/>
          <p:cNvCxnSpPr>
            <a:cxnSpLocks noChangeShapeType="1"/>
            <a:stCxn id="259" idx="5"/>
            <a:endCxn id="261" idx="1"/>
          </p:cNvCxnSpPr>
          <p:nvPr/>
        </p:nvCxnSpPr>
        <p:spPr bwMode="auto">
          <a:xfrm rot="16200000" flipH="1">
            <a:off x="3618707" y="4729956"/>
            <a:ext cx="261938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4" name="타원 263"/>
          <p:cNvSpPr/>
          <p:nvPr/>
        </p:nvSpPr>
        <p:spPr bwMode="auto">
          <a:xfrm>
            <a:off x="2749550" y="535781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43" name="직선 연결선 264"/>
          <p:cNvCxnSpPr>
            <a:cxnSpLocks noChangeShapeType="1"/>
            <a:stCxn id="260" idx="3"/>
            <a:endCxn id="264" idx="7"/>
          </p:cNvCxnSpPr>
          <p:nvPr/>
        </p:nvCxnSpPr>
        <p:spPr bwMode="auto">
          <a:xfrm rot="5400000">
            <a:off x="2868613" y="519430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" name="타원 265"/>
          <p:cNvSpPr/>
          <p:nvPr/>
        </p:nvSpPr>
        <p:spPr bwMode="auto">
          <a:xfrm>
            <a:off x="3249613" y="5357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45" name="직선 연결선 266"/>
          <p:cNvCxnSpPr>
            <a:cxnSpLocks noChangeShapeType="1"/>
            <a:stCxn id="260" idx="5"/>
            <a:endCxn id="266" idx="1"/>
          </p:cNvCxnSpPr>
          <p:nvPr/>
        </p:nvCxnSpPr>
        <p:spPr bwMode="auto">
          <a:xfrm rot="16200000" flipH="1">
            <a:off x="3118644" y="5230019"/>
            <a:ext cx="261938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8" name="타원 267"/>
          <p:cNvSpPr/>
          <p:nvPr/>
        </p:nvSpPr>
        <p:spPr bwMode="auto">
          <a:xfrm>
            <a:off x="3535363" y="5357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47" name="직선 연결선 268"/>
          <p:cNvCxnSpPr>
            <a:cxnSpLocks noChangeShapeType="1"/>
            <a:stCxn id="261" idx="3"/>
            <a:endCxn id="268" idx="7"/>
          </p:cNvCxnSpPr>
          <p:nvPr/>
        </p:nvCxnSpPr>
        <p:spPr bwMode="auto">
          <a:xfrm rot="5400000">
            <a:off x="3654425" y="51943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" name="타원 269"/>
          <p:cNvSpPr/>
          <p:nvPr/>
        </p:nvSpPr>
        <p:spPr bwMode="auto">
          <a:xfrm>
            <a:off x="4106863" y="5357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49" name="직선 연결선 270"/>
          <p:cNvCxnSpPr>
            <a:cxnSpLocks noChangeShapeType="1"/>
            <a:stCxn id="261" idx="5"/>
            <a:endCxn id="270" idx="1"/>
          </p:cNvCxnSpPr>
          <p:nvPr/>
        </p:nvCxnSpPr>
        <p:spPr bwMode="auto">
          <a:xfrm rot="16200000" flipH="1">
            <a:off x="3940175" y="51943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3" name="타원 272"/>
          <p:cNvSpPr/>
          <p:nvPr/>
        </p:nvSpPr>
        <p:spPr bwMode="auto">
          <a:xfrm>
            <a:off x="2459038" y="57785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51" name="직선 연결선 273"/>
          <p:cNvCxnSpPr>
            <a:cxnSpLocks noChangeShapeType="1"/>
            <a:stCxn id="264" idx="3"/>
            <a:endCxn id="273" idx="7"/>
          </p:cNvCxnSpPr>
          <p:nvPr/>
        </p:nvCxnSpPr>
        <p:spPr bwMode="auto">
          <a:xfrm rot="5400000">
            <a:off x="2584450" y="5616575"/>
            <a:ext cx="254000" cy="139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432" name="오른쪽 화살표 274"/>
          <p:cNvSpPr>
            <a:spLocks noChangeArrowheads="1"/>
          </p:cNvSpPr>
          <p:nvPr/>
        </p:nvSpPr>
        <p:spPr bwMode="auto">
          <a:xfrm>
            <a:off x="2535238" y="5072063"/>
            <a:ext cx="214312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" name="타원 275"/>
          <p:cNvSpPr/>
          <p:nvPr/>
        </p:nvSpPr>
        <p:spPr bwMode="auto">
          <a:xfrm>
            <a:off x="5321300" y="457041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77" name="타원 276"/>
          <p:cNvSpPr/>
          <p:nvPr/>
        </p:nvSpPr>
        <p:spPr bwMode="auto">
          <a:xfrm>
            <a:off x="4892675" y="49990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78" name="타원 277"/>
          <p:cNvSpPr/>
          <p:nvPr/>
        </p:nvSpPr>
        <p:spPr bwMode="auto">
          <a:xfrm>
            <a:off x="5678488" y="49990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56" name="직선 연결선 278"/>
          <p:cNvCxnSpPr>
            <a:cxnSpLocks noChangeShapeType="1"/>
            <a:stCxn id="276" idx="3"/>
            <a:endCxn id="277" idx="7"/>
          </p:cNvCxnSpPr>
          <p:nvPr/>
        </p:nvCxnSpPr>
        <p:spPr bwMode="auto">
          <a:xfrm rot="5400000">
            <a:off x="5083969" y="4764882"/>
            <a:ext cx="260350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57" name="직선 연결선 279"/>
          <p:cNvCxnSpPr>
            <a:cxnSpLocks noChangeShapeType="1"/>
            <a:stCxn id="276" idx="5"/>
            <a:endCxn id="278" idx="1"/>
          </p:cNvCxnSpPr>
          <p:nvPr/>
        </p:nvCxnSpPr>
        <p:spPr bwMode="auto">
          <a:xfrm rot="16200000" flipH="1">
            <a:off x="5476876" y="4800600"/>
            <a:ext cx="260350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" name="타원 280"/>
          <p:cNvSpPr/>
          <p:nvPr/>
        </p:nvSpPr>
        <p:spPr bwMode="auto">
          <a:xfrm>
            <a:off x="4606925" y="54276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59" name="직선 연결선 281"/>
          <p:cNvCxnSpPr>
            <a:cxnSpLocks noChangeShapeType="1"/>
            <a:stCxn id="277" idx="3"/>
            <a:endCxn id="281" idx="7"/>
          </p:cNvCxnSpPr>
          <p:nvPr/>
        </p:nvCxnSpPr>
        <p:spPr bwMode="auto">
          <a:xfrm rot="5400000">
            <a:off x="4726782" y="5264944"/>
            <a:ext cx="260350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타원 282"/>
          <p:cNvSpPr/>
          <p:nvPr/>
        </p:nvSpPr>
        <p:spPr bwMode="auto">
          <a:xfrm>
            <a:off x="5106988" y="542766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61" name="직선 연결선 283"/>
          <p:cNvCxnSpPr>
            <a:cxnSpLocks noChangeShapeType="1"/>
            <a:stCxn id="277" idx="5"/>
            <a:endCxn id="283" idx="1"/>
          </p:cNvCxnSpPr>
          <p:nvPr/>
        </p:nvCxnSpPr>
        <p:spPr bwMode="auto">
          <a:xfrm rot="16200000" flipH="1">
            <a:off x="4976813" y="5300663"/>
            <a:ext cx="260350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5" name="타원 284"/>
          <p:cNvSpPr/>
          <p:nvPr/>
        </p:nvSpPr>
        <p:spPr bwMode="auto">
          <a:xfrm>
            <a:off x="5392738" y="542766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63" name="직선 연결선 285"/>
          <p:cNvCxnSpPr>
            <a:cxnSpLocks noChangeShapeType="1"/>
            <a:stCxn id="278" idx="3"/>
            <a:endCxn id="285" idx="7"/>
          </p:cNvCxnSpPr>
          <p:nvPr/>
        </p:nvCxnSpPr>
        <p:spPr bwMode="auto">
          <a:xfrm rot="5400000">
            <a:off x="5512594" y="5264944"/>
            <a:ext cx="26035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" name="타원 286"/>
          <p:cNvSpPr/>
          <p:nvPr/>
        </p:nvSpPr>
        <p:spPr bwMode="auto">
          <a:xfrm>
            <a:off x="5964238" y="542766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65" name="직선 연결선 287"/>
          <p:cNvCxnSpPr>
            <a:cxnSpLocks noChangeShapeType="1"/>
            <a:stCxn id="278" idx="5"/>
            <a:endCxn id="287" idx="1"/>
          </p:cNvCxnSpPr>
          <p:nvPr/>
        </p:nvCxnSpPr>
        <p:spPr bwMode="auto">
          <a:xfrm rot="16200000" flipH="1">
            <a:off x="5798344" y="5264944"/>
            <a:ext cx="26035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" name="타원 288"/>
          <p:cNvSpPr/>
          <p:nvPr/>
        </p:nvSpPr>
        <p:spPr bwMode="auto">
          <a:xfrm>
            <a:off x="4316413" y="5849938"/>
            <a:ext cx="214312" cy="225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2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67" name="직선 연결선 289"/>
          <p:cNvCxnSpPr>
            <a:cxnSpLocks noChangeShapeType="1"/>
            <a:stCxn id="281" idx="3"/>
            <a:endCxn id="289" idx="7"/>
          </p:cNvCxnSpPr>
          <p:nvPr/>
        </p:nvCxnSpPr>
        <p:spPr bwMode="auto">
          <a:xfrm flipH="1">
            <a:off x="4498975" y="5627688"/>
            <a:ext cx="139700" cy="255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448" name="오른쪽 화살표 290"/>
          <p:cNvSpPr>
            <a:spLocks noChangeArrowheads="1"/>
          </p:cNvSpPr>
          <p:nvPr/>
        </p:nvSpPr>
        <p:spPr bwMode="auto">
          <a:xfrm>
            <a:off x="6350000" y="5116513"/>
            <a:ext cx="214313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969" name="타원 291"/>
          <p:cNvSpPr>
            <a:spLocks noChangeArrowheads="1"/>
          </p:cNvSpPr>
          <p:nvPr/>
        </p:nvSpPr>
        <p:spPr bwMode="auto">
          <a:xfrm>
            <a:off x="4859338" y="5857875"/>
            <a:ext cx="249237" cy="2270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6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970" name="직선 연결선 292"/>
          <p:cNvCxnSpPr>
            <a:cxnSpLocks noChangeShapeType="1"/>
            <a:stCxn id="281" idx="5"/>
            <a:endCxn id="34969" idx="1"/>
          </p:cNvCxnSpPr>
          <p:nvPr/>
        </p:nvCxnSpPr>
        <p:spPr bwMode="auto">
          <a:xfrm>
            <a:off x="4791075" y="5629275"/>
            <a:ext cx="103188" cy="260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" name="타원 306"/>
          <p:cNvSpPr/>
          <p:nvPr/>
        </p:nvSpPr>
        <p:spPr bwMode="auto">
          <a:xfrm>
            <a:off x="7350125" y="4492625"/>
            <a:ext cx="24606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10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08" name="타원 307"/>
          <p:cNvSpPr/>
          <p:nvPr/>
        </p:nvSpPr>
        <p:spPr bwMode="auto">
          <a:xfrm>
            <a:off x="6956425" y="4921250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09" name="타원 308"/>
          <p:cNvSpPr/>
          <p:nvPr/>
        </p:nvSpPr>
        <p:spPr bwMode="auto">
          <a:xfrm>
            <a:off x="7742238" y="49212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74" name="직선 연결선 309"/>
          <p:cNvCxnSpPr>
            <a:cxnSpLocks noChangeShapeType="1"/>
            <a:stCxn id="307" idx="3"/>
            <a:endCxn id="308" idx="7"/>
          </p:cNvCxnSpPr>
          <p:nvPr/>
        </p:nvCxnSpPr>
        <p:spPr bwMode="auto">
          <a:xfrm flipH="1">
            <a:off x="7138988" y="4692650"/>
            <a:ext cx="247650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75" name="직선 연결선 310"/>
          <p:cNvCxnSpPr>
            <a:cxnSpLocks noChangeShapeType="1"/>
            <a:stCxn id="307" idx="5"/>
            <a:endCxn id="309" idx="1"/>
          </p:cNvCxnSpPr>
          <p:nvPr/>
        </p:nvCxnSpPr>
        <p:spPr bwMode="auto">
          <a:xfrm>
            <a:off x="7559675" y="4692650"/>
            <a:ext cx="214313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" name="타원 311"/>
          <p:cNvSpPr/>
          <p:nvPr/>
        </p:nvSpPr>
        <p:spPr bwMode="auto">
          <a:xfrm>
            <a:off x="6670675" y="5349875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77" name="직선 연결선 312"/>
          <p:cNvCxnSpPr>
            <a:cxnSpLocks noChangeShapeType="1"/>
            <a:stCxn id="308" idx="3"/>
            <a:endCxn id="312" idx="7"/>
          </p:cNvCxnSpPr>
          <p:nvPr/>
        </p:nvCxnSpPr>
        <p:spPr bwMode="auto">
          <a:xfrm rot="5400000">
            <a:off x="6789738" y="5186363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" name="타원 313"/>
          <p:cNvSpPr/>
          <p:nvPr/>
        </p:nvSpPr>
        <p:spPr bwMode="auto">
          <a:xfrm>
            <a:off x="7170738" y="534987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79" name="직선 연결선 314"/>
          <p:cNvCxnSpPr>
            <a:cxnSpLocks noChangeShapeType="1"/>
            <a:stCxn id="308" idx="5"/>
            <a:endCxn id="314" idx="1"/>
          </p:cNvCxnSpPr>
          <p:nvPr/>
        </p:nvCxnSpPr>
        <p:spPr bwMode="auto">
          <a:xfrm rot="16200000" flipH="1">
            <a:off x="7039769" y="5222082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" name="타원 315"/>
          <p:cNvSpPr/>
          <p:nvPr/>
        </p:nvSpPr>
        <p:spPr bwMode="auto">
          <a:xfrm>
            <a:off x="7456488" y="534987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81" name="직선 연결선 316"/>
          <p:cNvCxnSpPr>
            <a:cxnSpLocks noChangeShapeType="1"/>
            <a:stCxn id="309" idx="3"/>
            <a:endCxn id="316" idx="7"/>
          </p:cNvCxnSpPr>
          <p:nvPr/>
        </p:nvCxnSpPr>
        <p:spPr bwMode="auto">
          <a:xfrm rot="5400000">
            <a:off x="7575550" y="518636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타원 317"/>
          <p:cNvSpPr/>
          <p:nvPr/>
        </p:nvSpPr>
        <p:spPr bwMode="auto">
          <a:xfrm>
            <a:off x="8027988" y="534987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83" name="직선 연결선 318"/>
          <p:cNvCxnSpPr>
            <a:cxnSpLocks noChangeShapeType="1"/>
            <a:stCxn id="309" idx="5"/>
            <a:endCxn id="318" idx="1"/>
          </p:cNvCxnSpPr>
          <p:nvPr/>
        </p:nvCxnSpPr>
        <p:spPr bwMode="auto">
          <a:xfrm rot="16200000" flipH="1">
            <a:off x="7861300" y="518636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타원 319"/>
          <p:cNvSpPr/>
          <p:nvPr/>
        </p:nvSpPr>
        <p:spPr bwMode="auto">
          <a:xfrm>
            <a:off x="6524625" y="5768975"/>
            <a:ext cx="214313" cy="2238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2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85" name="직선 연결선 320"/>
          <p:cNvCxnSpPr>
            <a:cxnSpLocks noChangeShapeType="1"/>
            <a:stCxn id="312" idx="3"/>
            <a:endCxn id="320" idx="0"/>
          </p:cNvCxnSpPr>
          <p:nvPr/>
        </p:nvCxnSpPr>
        <p:spPr bwMode="auto">
          <a:xfrm flipH="1">
            <a:off x="6632575" y="5549900"/>
            <a:ext cx="69850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86" name="타원 322"/>
          <p:cNvSpPr>
            <a:spLocks noChangeArrowheads="1"/>
          </p:cNvSpPr>
          <p:nvPr/>
        </p:nvSpPr>
        <p:spPr bwMode="auto">
          <a:xfrm>
            <a:off x="6884988" y="5778500"/>
            <a:ext cx="217487" cy="2143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6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987" name="직선 연결선 323"/>
          <p:cNvCxnSpPr>
            <a:cxnSpLocks noChangeShapeType="1"/>
            <a:stCxn id="312" idx="5"/>
            <a:endCxn id="34986" idx="1"/>
          </p:cNvCxnSpPr>
          <p:nvPr/>
        </p:nvCxnSpPr>
        <p:spPr bwMode="auto">
          <a:xfrm>
            <a:off x="6853238" y="5549900"/>
            <a:ext cx="63500" cy="260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88" name="TextBox 331"/>
          <p:cNvSpPr txBox="1">
            <a:spLocks noChangeArrowheads="1"/>
          </p:cNvSpPr>
          <p:nvPr/>
        </p:nvSpPr>
        <p:spPr bwMode="auto">
          <a:xfrm>
            <a:off x="5607050" y="5929313"/>
            <a:ext cx="58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10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174" name="모서리가 둥근 사각형 설명선 173"/>
          <p:cNvSpPr/>
          <p:nvPr/>
        </p:nvSpPr>
        <p:spPr bwMode="auto">
          <a:xfrm>
            <a:off x="5286375" y="6215063"/>
            <a:ext cx="857250" cy="377825"/>
          </a:xfrm>
          <a:prstGeom prst="wedgeRoundRectCallout">
            <a:avLst>
              <a:gd name="adj1" fmla="val -71267"/>
              <a:gd name="adj2" fmla="val -865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900" b="1" i="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ko-KR" altLang="en-US" sz="900" b="1" i="0" dirty="0">
                <a:latin typeface="Courier New" pitchFamily="49" charset="0"/>
                <a:cs typeface="Courier New" pitchFamily="49" charset="0"/>
              </a:rPr>
              <a:t>회 </a:t>
            </a:r>
            <a:r>
              <a:rPr lang="en-US" altLang="ko-KR" sz="900" b="1" i="0" dirty="0">
                <a:latin typeface="Courier New" pitchFamily="49" charset="0"/>
                <a:cs typeface="Courier New" pitchFamily="49" charset="0"/>
              </a:rPr>
              <a:t>sift-up</a:t>
            </a:r>
            <a:r>
              <a:rPr lang="ko-KR" altLang="en-US" sz="900" b="1" i="0" dirty="0">
                <a:latin typeface="Courier New" pitchFamily="49" charset="0"/>
                <a:cs typeface="Courier New" pitchFamily="49" charset="0"/>
              </a:rPr>
              <a:t>수행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5618C4-0D44-4346-BABC-465EF9145A6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삽입정렬 알고리즘 </a:t>
            </a:r>
          </a:p>
        </p:txBody>
      </p:sp>
      <p:sp>
        <p:nvSpPr>
          <p:cNvPr id="8196" name="직사각형 6"/>
          <p:cNvSpPr>
            <a:spLocks noChangeArrowheads="1"/>
          </p:cNvSpPr>
          <p:nvPr/>
        </p:nvSpPr>
        <p:spPr bwMode="auto">
          <a:xfrm>
            <a:off x="862013" y="1628775"/>
            <a:ext cx="7572375" cy="34559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keytype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(i=2; i&lt;=n; i++){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x = S[i];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j = i - 1;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(j&gt;0 &amp;&amp; S[j]&gt;x){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S[j+1] = S[j];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j--;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S[j+1] = 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86563" y="62150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6E2EFA-6443-4EE1-9E52-502C6D558DF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5843" name="TextBox 6"/>
          <p:cNvSpPr txBox="1">
            <a:spLocks noChangeArrowheads="1"/>
          </p:cNvSpPr>
          <p:nvPr/>
        </p:nvSpPr>
        <p:spPr bwMode="auto">
          <a:xfrm>
            <a:off x="1428750" y="1428750"/>
            <a:ext cx="3595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데이터 </a:t>
            </a:r>
            <a:r>
              <a:rPr lang="en-US" altLang="ko-KR" i="0">
                <a:latin typeface="굴림" panose="020B0600000101010101" pitchFamily="50" charset="-127"/>
              </a:rPr>
              <a:t>: 2 4 5 3 1 9 6 7 10 8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35844" name="TextBox 238"/>
          <p:cNvSpPr txBox="1">
            <a:spLocks noChangeArrowheads="1"/>
          </p:cNvSpPr>
          <p:nvPr/>
        </p:nvSpPr>
        <p:spPr bwMode="auto">
          <a:xfrm>
            <a:off x="2214563" y="3714750"/>
            <a:ext cx="587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b="1" i="0">
                <a:latin typeface="굴림" panose="020B0600000101010101" pitchFamily="50" charset="-127"/>
              </a:rPr>
              <a:t>8 </a:t>
            </a:r>
            <a:r>
              <a:rPr lang="ko-KR" altLang="en-US" sz="1100" b="1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49157" name="오른쪽 화살표 178"/>
          <p:cNvSpPr>
            <a:spLocks noChangeArrowheads="1"/>
          </p:cNvSpPr>
          <p:nvPr/>
        </p:nvSpPr>
        <p:spPr bwMode="auto">
          <a:xfrm>
            <a:off x="3786188" y="2786063"/>
            <a:ext cx="214312" cy="6238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6" name="타원 179"/>
          <p:cNvSpPr>
            <a:spLocks noChangeArrowheads="1"/>
          </p:cNvSpPr>
          <p:nvPr/>
        </p:nvSpPr>
        <p:spPr bwMode="auto">
          <a:xfrm>
            <a:off x="2428875" y="2133600"/>
            <a:ext cx="293688" cy="2444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9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9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19288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30718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49" name="직선 연결선 182"/>
          <p:cNvCxnSpPr>
            <a:cxnSpLocks noChangeShapeType="1"/>
            <a:stCxn id="35846" idx="3"/>
            <a:endCxn id="181" idx="7"/>
          </p:cNvCxnSpPr>
          <p:nvPr/>
        </p:nvCxnSpPr>
        <p:spPr bwMode="auto">
          <a:xfrm flipH="1">
            <a:off x="2111375" y="2341563"/>
            <a:ext cx="3603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직선 연결선 183"/>
          <p:cNvCxnSpPr>
            <a:cxnSpLocks noChangeShapeType="1"/>
            <a:stCxn id="35846" idx="5"/>
            <a:endCxn id="182" idx="1"/>
          </p:cNvCxnSpPr>
          <p:nvPr/>
        </p:nvCxnSpPr>
        <p:spPr bwMode="auto">
          <a:xfrm>
            <a:off x="2679700" y="2341563"/>
            <a:ext cx="4238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타원 184"/>
          <p:cNvSpPr/>
          <p:nvPr/>
        </p:nvSpPr>
        <p:spPr bwMode="auto">
          <a:xfrm>
            <a:off x="1500188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52" name="직선 연결선 197"/>
          <p:cNvCxnSpPr>
            <a:cxnSpLocks noChangeShapeType="1"/>
            <a:stCxn id="181" idx="3"/>
            <a:endCxn id="185" idx="7"/>
          </p:cNvCxnSpPr>
          <p:nvPr/>
        </p:nvCxnSpPr>
        <p:spPr bwMode="auto">
          <a:xfrm rot="5400000">
            <a:off x="1726407" y="2729706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9" name="타원 198"/>
          <p:cNvSpPr/>
          <p:nvPr/>
        </p:nvSpPr>
        <p:spPr bwMode="auto">
          <a:xfrm>
            <a:off x="2357438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54" name="직선 연결선 199"/>
          <p:cNvCxnSpPr>
            <a:cxnSpLocks noChangeShapeType="1"/>
            <a:stCxn id="181" idx="5"/>
            <a:endCxn id="199" idx="1"/>
          </p:cNvCxnSpPr>
          <p:nvPr/>
        </p:nvCxnSpPr>
        <p:spPr bwMode="auto">
          <a:xfrm rot="16200000" flipH="1">
            <a:off x="2155032" y="2729706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타원 200"/>
          <p:cNvSpPr/>
          <p:nvPr/>
        </p:nvSpPr>
        <p:spPr bwMode="auto">
          <a:xfrm>
            <a:off x="2786063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56" name="직선 연결선 201"/>
          <p:cNvCxnSpPr>
            <a:cxnSpLocks noChangeShapeType="1"/>
            <a:stCxn id="182" idx="3"/>
            <a:endCxn id="201" idx="7"/>
          </p:cNvCxnSpPr>
          <p:nvPr/>
        </p:nvCxnSpPr>
        <p:spPr bwMode="auto">
          <a:xfrm rot="5400000">
            <a:off x="2940844" y="2801144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타원 202"/>
          <p:cNvSpPr/>
          <p:nvPr/>
        </p:nvSpPr>
        <p:spPr bwMode="auto">
          <a:xfrm>
            <a:off x="3357563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58" name="직선 연결선 203"/>
          <p:cNvCxnSpPr>
            <a:cxnSpLocks noChangeShapeType="1"/>
            <a:stCxn id="182" idx="5"/>
            <a:endCxn id="203" idx="1"/>
          </p:cNvCxnSpPr>
          <p:nvPr/>
        </p:nvCxnSpPr>
        <p:spPr bwMode="auto">
          <a:xfrm rot="16200000" flipH="1">
            <a:off x="3226594" y="2801144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타원 204"/>
          <p:cNvSpPr/>
          <p:nvPr/>
        </p:nvSpPr>
        <p:spPr bwMode="auto">
          <a:xfrm>
            <a:off x="1143000" y="3286125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60" name="직선 연결선 205"/>
          <p:cNvCxnSpPr>
            <a:cxnSpLocks noChangeShapeType="1"/>
            <a:stCxn id="185" idx="3"/>
            <a:endCxn id="205" idx="7"/>
          </p:cNvCxnSpPr>
          <p:nvPr/>
        </p:nvCxnSpPr>
        <p:spPr bwMode="auto">
          <a:xfrm rot="5400000">
            <a:off x="1333501" y="3122612"/>
            <a:ext cx="190500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타원 206"/>
          <p:cNvSpPr>
            <a:spLocks noChangeArrowheads="1"/>
          </p:cNvSpPr>
          <p:nvPr/>
        </p:nvSpPr>
        <p:spPr bwMode="auto">
          <a:xfrm>
            <a:off x="1714500" y="3286125"/>
            <a:ext cx="214313" cy="2143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b="1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862" name="직선 연결선 207"/>
          <p:cNvCxnSpPr>
            <a:cxnSpLocks noChangeShapeType="1"/>
            <a:stCxn id="185" idx="5"/>
            <a:endCxn id="35861" idx="1"/>
          </p:cNvCxnSpPr>
          <p:nvPr/>
        </p:nvCxnSpPr>
        <p:spPr bwMode="auto">
          <a:xfrm rot="16200000" flipH="1">
            <a:off x="1620837" y="3192463"/>
            <a:ext cx="187325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타원 222"/>
          <p:cNvSpPr/>
          <p:nvPr/>
        </p:nvSpPr>
        <p:spPr bwMode="auto">
          <a:xfrm>
            <a:off x="2071688" y="32861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64" name="직선 연결선 223"/>
          <p:cNvCxnSpPr>
            <a:cxnSpLocks noChangeShapeType="1"/>
            <a:stCxn id="199" idx="3"/>
            <a:endCxn id="223" idx="7"/>
          </p:cNvCxnSpPr>
          <p:nvPr/>
        </p:nvCxnSpPr>
        <p:spPr bwMode="auto">
          <a:xfrm rot="5400000">
            <a:off x="2226469" y="3158331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5" name="타원 338"/>
          <p:cNvSpPr>
            <a:spLocks noChangeArrowheads="1"/>
          </p:cNvSpPr>
          <p:nvPr/>
        </p:nvSpPr>
        <p:spPr bwMode="auto">
          <a:xfrm>
            <a:off x="5286375" y="2276475"/>
            <a:ext cx="293688" cy="2444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10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0" name="타원 339"/>
          <p:cNvSpPr/>
          <p:nvPr/>
        </p:nvSpPr>
        <p:spPr bwMode="auto">
          <a:xfrm>
            <a:off x="4786313" y="27146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41" name="타원 340"/>
          <p:cNvSpPr/>
          <p:nvPr/>
        </p:nvSpPr>
        <p:spPr bwMode="auto">
          <a:xfrm>
            <a:off x="5929313" y="27146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68" name="직선 연결선 341"/>
          <p:cNvCxnSpPr>
            <a:cxnSpLocks noChangeShapeType="1"/>
            <a:stCxn id="35865" idx="3"/>
            <a:endCxn id="340" idx="7"/>
          </p:cNvCxnSpPr>
          <p:nvPr/>
        </p:nvCxnSpPr>
        <p:spPr bwMode="auto">
          <a:xfrm flipH="1">
            <a:off x="4968875" y="2484438"/>
            <a:ext cx="3603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직선 연결선 342"/>
          <p:cNvCxnSpPr>
            <a:cxnSpLocks noChangeShapeType="1"/>
            <a:stCxn id="35865" idx="5"/>
            <a:endCxn id="341" idx="1"/>
          </p:cNvCxnSpPr>
          <p:nvPr/>
        </p:nvCxnSpPr>
        <p:spPr bwMode="auto">
          <a:xfrm>
            <a:off x="5537200" y="2484438"/>
            <a:ext cx="4238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4" name="타원 343"/>
          <p:cNvSpPr/>
          <p:nvPr/>
        </p:nvSpPr>
        <p:spPr bwMode="auto">
          <a:xfrm>
            <a:off x="4357688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71" name="직선 연결선 344"/>
          <p:cNvCxnSpPr>
            <a:cxnSpLocks noChangeShapeType="1"/>
            <a:stCxn id="340" idx="3"/>
            <a:endCxn id="344" idx="7"/>
          </p:cNvCxnSpPr>
          <p:nvPr/>
        </p:nvCxnSpPr>
        <p:spPr bwMode="auto">
          <a:xfrm rot="5400000">
            <a:off x="4583907" y="2872581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6" name="타원 345"/>
          <p:cNvSpPr/>
          <p:nvPr/>
        </p:nvSpPr>
        <p:spPr bwMode="auto">
          <a:xfrm>
            <a:off x="5214938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73" name="직선 연결선 346"/>
          <p:cNvCxnSpPr>
            <a:cxnSpLocks noChangeShapeType="1"/>
            <a:stCxn id="340" idx="5"/>
            <a:endCxn id="346" idx="1"/>
          </p:cNvCxnSpPr>
          <p:nvPr/>
        </p:nvCxnSpPr>
        <p:spPr bwMode="auto">
          <a:xfrm rot="16200000" flipH="1">
            <a:off x="5012532" y="2872581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" name="타원 347"/>
          <p:cNvSpPr/>
          <p:nvPr/>
        </p:nvSpPr>
        <p:spPr bwMode="auto">
          <a:xfrm>
            <a:off x="5643563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75" name="직선 연결선 348"/>
          <p:cNvCxnSpPr>
            <a:cxnSpLocks noChangeShapeType="1"/>
            <a:stCxn id="341" idx="3"/>
            <a:endCxn id="348" idx="7"/>
          </p:cNvCxnSpPr>
          <p:nvPr/>
        </p:nvCxnSpPr>
        <p:spPr bwMode="auto">
          <a:xfrm rot="5400000">
            <a:off x="5798344" y="2944019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" name="타원 349"/>
          <p:cNvSpPr/>
          <p:nvPr/>
        </p:nvSpPr>
        <p:spPr bwMode="auto">
          <a:xfrm>
            <a:off x="6215063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77" name="직선 연결선 350"/>
          <p:cNvCxnSpPr>
            <a:cxnSpLocks noChangeShapeType="1"/>
            <a:stCxn id="341" idx="5"/>
            <a:endCxn id="350" idx="1"/>
          </p:cNvCxnSpPr>
          <p:nvPr/>
        </p:nvCxnSpPr>
        <p:spPr bwMode="auto">
          <a:xfrm rot="16200000" flipH="1">
            <a:off x="6084094" y="2944019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2" name="타원 351"/>
          <p:cNvSpPr/>
          <p:nvPr/>
        </p:nvSpPr>
        <p:spPr bwMode="auto">
          <a:xfrm>
            <a:off x="4000500" y="3429000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79" name="직선 연결선 352"/>
          <p:cNvCxnSpPr>
            <a:cxnSpLocks noChangeShapeType="1"/>
            <a:stCxn id="344" idx="3"/>
            <a:endCxn id="352" idx="7"/>
          </p:cNvCxnSpPr>
          <p:nvPr/>
        </p:nvCxnSpPr>
        <p:spPr bwMode="auto">
          <a:xfrm rot="5400000">
            <a:off x="4191001" y="3265487"/>
            <a:ext cx="190500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0" name="타원 353"/>
          <p:cNvSpPr>
            <a:spLocks noChangeArrowheads="1"/>
          </p:cNvSpPr>
          <p:nvPr/>
        </p:nvSpPr>
        <p:spPr bwMode="auto">
          <a:xfrm>
            <a:off x="4572000" y="3429000"/>
            <a:ext cx="214313" cy="2143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b="1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881" name="직선 연결선 354"/>
          <p:cNvCxnSpPr>
            <a:cxnSpLocks noChangeShapeType="1"/>
            <a:stCxn id="344" idx="5"/>
            <a:endCxn id="35880" idx="1"/>
          </p:cNvCxnSpPr>
          <p:nvPr/>
        </p:nvCxnSpPr>
        <p:spPr bwMode="auto">
          <a:xfrm rot="16200000" flipH="1">
            <a:off x="4478337" y="3335338"/>
            <a:ext cx="187325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6" name="타원 355"/>
          <p:cNvSpPr/>
          <p:nvPr/>
        </p:nvSpPr>
        <p:spPr bwMode="auto">
          <a:xfrm>
            <a:off x="4929188" y="34290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83" name="직선 연결선 356"/>
          <p:cNvCxnSpPr>
            <a:cxnSpLocks noChangeShapeType="1"/>
            <a:stCxn id="346" idx="3"/>
            <a:endCxn id="356" idx="7"/>
          </p:cNvCxnSpPr>
          <p:nvPr/>
        </p:nvCxnSpPr>
        <p:spPr bwMode="auto">
          <a:xfrm rot="5400000">
            <a:off x="5083969" y="3301206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ADC1C-4360-405C-837A-F1242B7B71B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7705725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Heap(object):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n=0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data):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=data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heap size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하나 줄여야 한다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인덱스는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부터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인덱스의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연산 가능하도록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)-1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addElt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self,elt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siftUp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&gt;=2):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9596" y="548481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1/3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265113"/>
            <a:ext cx="7772400" cy="928687"/>
          </a:xfrm>
        </p:spPr>
        <p:txBody>
          <a:bodyPr/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실습프로그램</a:t>
            </a:r>
            <a:r>
              <a:rPr lang="en-US" altLang="ko-KR" sz="2000" dirty="0"/>
              <a:t>]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이용하여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makeHeap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구현하고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힙정렬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구현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09025-31FB-4453-9BFE-0F2DCB9083E0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814" y="550589"/>
            <a:ext cx="9072563" cy="59093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siftDown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makeHeap2(self):  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root(self):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추가 하였음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힙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이 더 </a:t>
            </a:r>
            <a:r>
              <a:rPr lang="ko-KR" altLang="en-US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이상없을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때는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없음</a:t>
            </a:r>
          </a:p>
          <a:p>
            <a:pPr>
              <a:defRPr/>
            </a:pP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keyout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removeKeys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0392" y="188640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2/3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191C2-567C-4A76-9AB9-BB4D344ADDC7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2275" y="908050"/>
            <a:ext cx="5407025" cy="203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인덱스를 간단히 하기 위해 처음 </a:t>
            </a:r>
            <a:r>
              <a:rPr lang="ko-KR" altLang="en-US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엘리먼트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추가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a=[0,11,14,2,7,6,3,9,5]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b=Heap(a)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b.makeHeap2()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b.addElt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2275" y="3578225"/>
            <a:ext cx="5407025" cy="954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14, 11, 9, 7, 6, 3, 2, 5]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50, 14, 9, 11, 6, 3, 2, 5, 7]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[50, 14, 11, 9, 7, 6, 5, 3, 2]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8100" y="476672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3/3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1EBBC-F302-48EE-8718-9CFD5BD9954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077544" y="592405"/>
            <a:ext cx="6764288" cy="928687"/>
          </a:xfrm>
        </p:spPr>
        <p:txBody>
          <a:bodyPr/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실습프로그램</a:t>
            </a:r>
            <a:r>
              <a:rPr lang="en-US" altLang="ko-KR" sz="2000" dirty="0"/>
              <a:t>]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이용하여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makeHeap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1077544" y="2305615"/>
            <a:ext cx="6552727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makeHeap1(self):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 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a=[0,11,14,2,7,6,3,9,5]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b=Heap(a)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b.makeHeap1()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8543" y="4922411"/>
            <a:ext cx="5407025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14, 11, 9, 7, 6, 2, 3, 5]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[14, 11, 9, 7, 6, 5, 3, 2]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608972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1EBBC-F302-48EE-8718-9CFD5BD99540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5" name="kPRA0W1kEC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524" y="1428364"/>
            <a:ext cx="8568952" cy="4820036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9286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각 정렬 알고리즘 별 데이터 정렬 진행 시각화</a:t>
            </a:r>
          </a:p>
        </p:txBody>
      </p:sp>
    </p:spTree>
    <p:extLst>
      <p:ext uri="{BB962C8B-B14F-4D97-AF65-F5344CB8AC3E}">
        <p14:creationId xmlns:p14="http://schemas.microsoft.com/office/powerpoint/2010/main" val="2704688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입력 데이터 유형별 각 정렬 알고리즘 효율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1EBBC-F302-48EE-8718-9CFD5BD99540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4" name="BeoCbJPuvS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3115" y="1052736"/>
            <a:ext cx="87049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9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CC8ED-D45F-483C-9FB0-FDA5184954E3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3600450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삽입정렬 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87900" y="2060575"/>
            <a:ext cx="3600450" cy="307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424" y="404664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[</a:t>
            </a:r>
            <a:r>
              <a:rPr lang="ko-KR" altLang="en-US" sz="2000" dirty="0"/>
              <a:t>실습프로그램</a:t>
            </a:r>
            <a:r>
              <a:rPr lang="en-US" altLang="ko-KR" sz="2000" dirty="0"/>
              <a:t>] </a:t>
            </a:r>
            <a:r>
              <a:rPr lang="ko-KR" altLang="en-US" sz="2000" dirty="0"/>
              <a:t>삽입정렬 알고리즘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2FFB12-6A57-4E46-9DB2-958F3F8C6D0F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105473"/>
            <a:ext cx="5327650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List():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s):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s[:]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insertion_sort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List(s)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a.insertion_sort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64163" y="5589588"/>
            <a:ext cx="3600450" cy="307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1187624" y="448465"/>
            <a:ext cx="6947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실습프로그램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(optional)] ] 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객체지향방법을 이용한 삽입정렬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E60ED7-3925-4949-8A31-DD4D7DD82B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선택정렬 알고리즘</a:t>
            </a:r>
            <a:r>
              <a:rPr lang="en-US" altLang="ko-KR" dirty="0"/>
              <a:t>(selection sort)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011238"/>
            <a:ext cx="8839200" cy="1281112"/>
          </a:xfrm>
        </p:spPr>
        <p:txBody>
          <a:bodyPr/>
          <a:lstStyle/>
          <a:p>
            <a:pPr eaLnBrk="1" hangingPunct="1"/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비내림차순으로 </a:t>
            </a:r>
            <a:r>
              <a:rPr lang="en-US" altLang="ko-KR" i="1"/>
              <a:t>n</a:t>
            </a:r>
            <a:r>
              <a:rPr lang="ko-KR" altLang="en-US"/>
              <a:t>개의 키를 정렬</a:t>
            </a:r>
          </a:p>
          <a:p>
            <a:pPr eaLnBrk="1" hangingPunct="1"/>
            <a:r>
              <a:rPr lang="ko-KR" altLang="en-US"/>
              <a:t>입력</a:t>
            </a:r>
            <a:r>
              <a:rPr lang="en-US" altLang="ko-KR"/>
              <a:t>: </a:t>
            </a:r>
            <a:r>
              <a:rPr lang="ko-KR" altLang="en-US"/>
              <a:t>양의 정수 </a:t>
            </a:r>
            <a:r>
              <a:rPr lang="en-US" altLang="ko-KR" i="1"/>
              <a:t>n</a:t>
            </a:r>
            <a:r>
              <a:rPr lang="en-US" altLang="ko-KR"/>
              <a:t>; </a:t>
            </a:r>
            <a:r>
              <a:rPr lang="ko-KR" altLang="en-US"/>
              <a:t>키의 배열 </a:t>
            </a:r>
            <a:r>
              <a:rPr lang="en-US" altLang="ko-KR"/>
              <a:t>S[1..</a:t>
            </a:r>
            <a:r>
              <a:rPr lang="en-US" altLang="ko-KR" i="1"/>
              <a:t>n</a:t>
            </a:r>
            <a:r>
              <a:rPr lang="en-US" altLang="ko-KR"/>
              <a:t>]</a:t>
            </a:r>
          </a:p>
          <a:p>
            <a:pPr eaLnBrk="1" hangingPunct="1"/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ko-KR" altLang="en-US"/>
              <a:t>비내림차순으로 정렬된 키의 배열 </a:t>
            </a:r>
            <a:r>
              <a:rPr lang="en-US" altLang="ko-KR"/>
              <a:t>S[1..</a:t>
            </a:r>
            <a:r>
              <a:rPr lang="en-US" altLang="ko-KR" i="1"/>
              <a:t>n</a:t>
            </a:r>
            <a:r>
              <a:rPr lang="en-US" altLang="ko-KR"/>
              <a:t>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</a:t>
            </a:r>
          </a:p>
        </p:txBody>
      </p:sp>
      <p:sp>
        <p:nvSpPr>
          <p:cNvPr id="11269" name="직사각형 6"/>
          <p:cNvSpPr>
            <a:spLocks noChangeArrowheads="1"/>
          </p:cNvSpPr>
          <p:nvPr/>
        </p:nvSpPr>
        <p:spPr bwMode="auto">
          <a:xfrm>
            <a:off x="900113" y="2492375"/>
            <a:ext cx="7143750" cy="3143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selectionsort(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 j, smallest;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(i=1; i&lt;=n-1; i++){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smallest =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(S[j]&lt;S[smallest])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  smallest = 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exchange S[i] and S[smallest];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04B2BA-A5A2-45F0-B1D4-514444365E4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933" y="942131"/>
            <a:ext cx="32258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             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1   4   5   2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745" y="2058144"/>
            <a:ext cx="1722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4   5   2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2138933" y="553194"/>
            <a:ext cx="649287" cy="182562"/>
          </a:xfrm>
          <a:prstGeom prst="wedgeRoundRectCallout">
            <a:avLst>
              <a:gd name="adj1" fmla="val -45752"/>
              <a:gd name="adj2" fmla="val 26613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1188020" y="457944"/>
            <a:ext cx="647700" cy="184150"/>
          </a:xfrm>
          <a:prstGeom prst="wedgeRoundRectCallout">
            <a:avLst>
              <a:gd name="adj1" fmla="val 39493"/>
              <a:gd name="adj2" fmla="val 21951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=1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4583" y="3093194"/>
            <a:ext cx="16589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1   2   4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5   3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3326383" y="1683494"/>
            <a:ext cx="647700" cy="182562"/>
          </a:xfrm>
          <a:prstGeom prst="wedgeRoundRectCallout">
            <a:avLst>
              <a:gd name="adj1" fmla="val -73677"/>
              <a:gd name="adj2" fmla="val 25059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1511870" y="1591419"/>
            <a:ext cx="647700" cy="182562"/>
          </a:xfrm>
          <a:prstGeom prst="wedgeRoundRectCallout">
            <a:avLst>
              <a:gd name="adj1" fmla="val 39493"/>
              <a:gd name="adj2" fmla="val 21951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=2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3204145" y="2732831"/>
            <a:ext cx="647700" cy="184150"/>
          </a:xfrm>
          <a:prstGeom prst="wedgeRoundRectCallout">
            <a:avLst>
              <a:gd name="adj1" fmla="val -73677"/>
              <a:gd name="adj2" fmla="val 25059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1654745" y="2634406"/>
            <a:ext cx="647700" cy="184150"/>
          </a:xfrm>
          <a:prstGeom prst="wedgeRoundRectCallout">
            <a:avLst>
              <a:gd name="adj1" fmla="val 57130"/>
              <a:gd name="adj2" fmla="val 24023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=3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3470" y="4183806"/>
            <a:ext cx="16605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1   2   3   5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2000" i="0" dirty="0">
                <a:latin typeface="+mj-lt"/>
              </a:rPr>
              <a:t>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3273995" y="3707556"/>
            <a:ext cx="647700" cy="184150"/>
          </a:xfrm>
          <a:prstGeom prst="wedgeRoundRectCallout">
            <a:avLst>
              <a:gd name="adj1" fmla="val -73677"/>
              <a:gd name="adj2" fmla="val 25059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308" y="5047406"/>
            <a:ext cx="16589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1   2   3   4   5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1450131"/>
            <a:ext cx="99853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3533" y="2513756"/>
            <a:ext cx="99853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3533" y="3769469"/>
            <a:ext cx="998537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4008" y="4725144"/>
            <a:ext cx="998537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338" y="5732463"/>
            <a:ext cx="18002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5 4 3 2 1 ?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978595" y="942131"/>
            <a:ext cx="1398588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6" name="모서리가 둥근 사각형 설명선 25"/>
          <p:cNvSpPr/>
          <p:nvPr/>
        </p:nvSpPr>
        <p:spPr bwMode="auto">
          <a:xfrm>
            <a:off x="3326383" y="489694"/>
            <a:ext cx="1030287" cy="236537"/>
          </a:xfrm>
          <a:prstGeom prst="wedgeRoundRectCallout">
            <a:avLst>
              <a:gd name="adj1" fmla="val -47641"/>
              <a:gd name="adj2" fmla="val 188439"/>
              <a:gd name="adj3" fmla="val 16667"/>
            </a:avLst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comparison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" name="아래쪽 화살표 1"/>
          <p:cNvSpPr/>
          <p:nvPr/>
        </p:nvSpPr>
        <p:spPr bwMode="auto">
          <a:xfrm>
            <a:off x="2292920" y="1488231"/>
            <a:ext cx="288925" cy="50006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아래쪽 화살표 27"/>
          <p:cNvSpPr/>
          <p:nvPr/>
        </p:nvSpPr>
        <p:spPr bwMode="auto">
          <a:xfrm>
            <a:off x="2292920" y="2467719"/>
            <a:ext cx="288925" cy="501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아래쪽 화살표 28"/>
          <p:cNvSpPr/>
          <p:nvPr/>
        </p:nvSpPr>
        <p:spPr bwMode="auto">
          <a:xfrm>
            <a:off x="2304033" y="3496419"/>
            <a:ext cx="287337" cy="501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아래쪽 화살표 29"/>
          <p:cNvSpPr/>
          <p:nvPr/>
        </p:nvSpPr>
        <p:spPr bwMode="auto">
          <a:xfrm>
            <a:off x="2304033" y="4531469"/>
            <a:ext cx="287337" cy="501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292920" y="2043856"/>
            <a:ext cx="1084263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565970" y="3077319"/>
            <a:ext cx="760413" cy="36988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837433" y="4152056"/>
            <a:ext cx="404812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3" name="직사각형 6"/>
          <p:cNvSpPr>
            <a:spLocks noChangeArrowheads="1"/>
          </p:cNvSpPr>
          <p:nvPr/>
        </p:nvSpPr>
        <p:spPr bwMode="auto">
          <a:xfrm>
            <a:off x="5770511" y="154049"/>
            <a:ext cx="3240087" cy="1711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0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j, smallest;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en-US" altLang="ko-KR" sz="1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ko-KR" sz="10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&lt;=n-1; </a:t>
            </a:r>
            <a:r>
              <a:rPr lang="en-US" altLang="ko-KR" sz="10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smallest = </a:t>
            </a:r>
            <a:r>
              <a:rPr lang="en-US" altLang="ko-KR" sz="10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(S[j]&lt;S[smallest])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	smallest = 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exchange S[</a:t>
            </a:r>
            <a:r>
              <a:rPr lang="en-US" altLang="ko-KR" sz="10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] and S[smallest];}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원호 33"/>
          <p:cNvSpPr/>
          <p:nvPr/>
        </p:nvSpPr>
        <p:spPr bwMode="auto">
          <a:xfrm rot="7772403">
            <a:off x="1673997" y="692174"/>
            <a:ext cx="623798" cy="638131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원호 34"/>
          <p:cNvSpPr/>
          <p:nvPr/>
        </p:nvSpPr>
        <p:spPr bwMode="auto">
          <a:xfrm rot="7110376">
            <a:off x="1763396" y="813897"/>
            <a:ext cx="1437365" cy="1843966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원호 35"/>
          <p:cNvSpPr/>
          <p:nvPr/>
        </p:nvSpPr>
        <p:spPr bwMode="auto">
          <a:xfrm rot="7110376">
            <a:off x="2143560" y="2380049"/>
            <a:ext cx="1000140" cy="1159610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원호 36"/>
          <p:cNvSpPr/>
          <p:nvPr/>
        </p:nvSpPr>
        <p:spPr bwMode="auto">
          <a:xfrm rot="7772403">
            <a:off x="2596177" y="3983233"/>
            <a:ext cx="623798" cy="638131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3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A162AE-CFE4-4BEF-A82B-345CD6CFE97F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3600450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87900" y="2060575"/>
            <a:ext cx="3600450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[</a:t>
            </a:r>
            <a:r>
              <a:rPr lang="ko-KR" altLang="en-US" sz="2000" dirty="0"/>
              <a:t>실습프로그램</a:t>
            </a:r>
            <a:r>
              <a:rPr lang="en-US" altLang="ko-KR" sz="2000" dirty="0"/>
              <a:t>] </a:t>
            </a:r>
            <a:r>
              <a:rPr lang="ko-KR" altLang="en-US" sz="2000" dirty="0"/>
              <a:t>선택정렬 알고리즘</a:t>
            </a:r>
            <a:r>
              <a:rPr lang="en-US" altLang="ko-KR" sz="2000" dirty="0"/>
              <a:t>(selection sort)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339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6200D2-B8E4-4791-B93F-BCA041837CB6}" type="slidenum">
              <a:rPr kumimoji="0" lang="en-US" altLang="ko-KR" sz="1300" i="0" smtClean="0"/>
              <a:pPr/>
              <a:t>9</a:t>
            </a:fld>
            <a:endParaRPr kumimoji="0" lang="en-US" altLang="ko-KR" sz="1300" i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041706" y="1916832"/>
            <a:ext cx="7903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실습프로그램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(optional)]  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객체지향방법으로 선택정렬을 구현하시오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eaLnBrk="1" hangingPunct="1">
          <a:buFont typeface="Wingdings 2" pitchFamily="18" charset="2"/>
          <a:buNone/>
          <a:defRPr sz="1600" b="1" i="0" dirty="0" smtClean="0"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342900" indent="-342900" eaLnBrk="1" hangingPunct="1">
          <a:buFont typeface="Wingdings" panose="05000000000000000000" pitchFamily="2" charset="2"/>
          <a:buChar char="l"/>
          <a:defRPr sz="2000" i="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11295</TotalTime>
  <Words>3217</Words>
  <Application>Microsoft Office PowerPoint</Application>
  <PresentationFormat>화면 슬라이드 쇼(4:3)</PresentationFormat>
  <Paragraphs>670</Paragraphs>
  <Slides>36</Slides>
  <Notes>1</Notes>
  <HiddenSlides>0</HiddenSlides>
  <MMClips>2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Equation</vt:lpstr>
      <vt:lpstr>수식</vt:lpstr>
      <vt:lpstr>7장. 계산복잡도의 소개: 정렬 문제</vt:lpstr>
      <vt:lpstr>삽입정렬 알고리즘 (Insertion Sort)</vt:lpstr>
      <vt:lpstr>삽입정렬 알고리즘 </vt:lpstr>
      <vt:lpstr>[실습프로그램] 삽입정렬 알고리즘 </vt:lpstr>
      <vt:lpstr>PowerPoint 프레젠테이션</vt:lpstr>
      <vt:lpstr>선택정렬 알고리즘(selection sort)</vt:lpstr>
      <vt:lpstr>PowerPoint 프레젠테이션</vt:lpstr>
      <vt:lpstr>[실습프로그램] 선택정렬 알고리즘(selection sort)</vt:lpstr>
      <vt:lpstr>PowerPoint 프레젠테이션</vt:lpstr>
      <vt:lpstr>교환정렬 알고리즘(Exchange Sort )</vt:lpstr>
      <vt:lpstr>PowerPoint 프레젠테이션</vt:lpstr>
      <vt:lpstr>[실습프로그램] 교환정렬 알고리즘(Exchange Sort )</vt:lpstr>
      <vt:lpstr>PowerPoint 프레젠테이션</vt:lpstr>
      <vt:lpstr>거품정렬 (Bubble Sort)</vt:lpstr>
      <vt:lpstr>PowerPoint 프레젠테이션</vt:lpstr>
      <vt:lpstr>[실습프로그램] 거품정렬 (Bubble Sort)</vt:lpstr>
      <vt:lpstr>PowerPoint 프레젠테이션</vt:lpstr>
      <vt:lpstr>[실습프로그램] 합병정렬 알고리즘</vt:lpstr>
      <vt:lpstr>PowerPoint 프레젠테이션</vt:lpstr>
      <vt:lpstr>PowerPoint 프레젠테이션</vt:lpstr>
      <vt:lpstr>힙( heap)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heap 정렬 </vt:lpstr>
      <vt:lpstr>PowerPoint 프레젠테이션</vt:lpstr>
      <vt:lpstr>PowerPoint 프레젠테이션</vt:lpstr>
      <vt:lpstr>PowerPoint 프레젠테이션</vt:lpstr>
      <vt:lpstr>[실습프로그램] 방법2를 이용하여 makeHeap 구현하고 힙정렬 구현</vt:lpstr>
      <vt:lpstr>PowerPoint 프레젠테이션</vt:lpstr>
      <vt:lpstr>PowerPoint 프레젠테이션</vt:lpstr>
      <vt:lpstr>[실습프로그램] 방법1을 이용하여 makeHeap 구현</vt:lpstr>
      <vt:lpstr>각 정렬 알고리즘 별 데이터 정렬 진행 시각화</vt:lpstr>
      <vt:lpstr>입력 데이터 유형별 각 정렬 알고리즘 효율 비교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1308</cp:revision>
  <cp:lastPrinted>1999-10-04T03:01:58Z</cp:lastPrinted>
  <dcterms:created xsi:type="dcterms:W3CDTF">1999-08-17T02:45:08Z</dcterms:created>
  <dcterms:modified xsi:type="dcterms:W3CDTF">2020-09-14T02:30:27Z</dcterms:modified>
</cp:coreProperties>
</file>