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327" r:id="rId4"/>
    <p:sldId id="343" r:id="rId5"/>
    <p:sldId id="346" r:id="rId6"/>
    <p:sldId id="348" r:id="rId7"/>
    <p:sldId id="365" r:id="rId8"/>
    <p:sldId id="358" r:id="rId9"/>
    <p:sldId id="359" r:id="rId10"/>
    <p:sldId id="364" r:id="rId11"/>
    <p:sldId id="360" r:id="rId12"/>
    <p:sldId id="361" r:id="rId13"/>
    <p:sldId id="362" r:id="rId14"/>
    <p:sldId id="363" r:id="rId15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3200" 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020C"/>
    <a:srgbClr val="FFFFFF"/>
    <a:srgbClr val="B9302D"/>
    <a:srgbClr val="99FF99"/>
    <a:srgbClr val="DDDDDD"/>
    <a:srgbClr val="22581C"/>
    <a:srgbClr val="D1072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9" autoAdjust="0"/>
    <p:restoredTop sz="88866" autoAdjust="0"/>
  </p:normalViewPr>
  <p:slideViewPr>
    <p:cSldViewPr showGuides="1">
      <p:cViewPr varScale="1">
        <p:scale>
          <a:sx n="84" d="100"/>
          <a:sy n="84" d="100"/>
        </p:scale>
        <p:origin x="1237" y="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120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FA30F69C-241E-41E0-AC05-C8AAB879D78B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120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120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A1C885-52D9-4A8D-95EF-C9797DECB1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2388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 검색 문제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>
            <a:lvl1pPr algn="r"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7111428D-004A-48C8-BD6E-4A3646131A02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defTabSz="948266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도경구역, 알고리즘, 사이텍미디어, 1999</a:t>
            </a: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6" tIns="47417" rIns="94836" bIns="47417" numCol="1" anchor="b" anchorCtr="0" compatLnSpc="1">
            <a:prstTxWarp prst="textNoShape">
              <a:avLst/>
            </a:prstTxWarp>
          </a:bodyPr>
          <a:lstStyle>
            <a:lvl1pPr algn="r" defTabSz="947738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AEE111-D5B8-499D-8039-2FCE481971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6742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알고리즘 강의 슬라이드 8 검색 문제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290C88-04AD-425D-A17C-CAE5184725D2}" type="datetime1">
              <a:rPr lang="ko-KR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2020-09-14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ko-KR">
                <a:latin typeface="Times New Roman" panose="02020603050405020304" pitchFamily="18" charset="0"/>
              </a:rPr>
              <a:t>도경구역, 알고리즘, 사이텍미디어, 1999</a:t>
            </a:r>
          </a:p>
        </p:txBody>
      </p:sp>
      <p:sp>
        <p:nvSpPr>
          <p:cNvPr id="6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47738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679A17-6B68-412A-8323-B8F16C26A188}" type="slidenum">
              <a:rPr lang="en-US" altLang="ko-KR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6150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6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09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EA79-F276-4D3E-8443-3752C0620097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C629-5541-4A87-B174-497920D999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75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68D31-E2EF-416C-8E51-34F3C1B4FB44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93DC-F0D3-4A52-AC28-296A8B119E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433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8181E-CB43-432D-BB5D-ED7EBD66ED83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A960E-1C4C-42AC-BF46-537006640A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11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01381F-D838-4964-AFE6-C29DFAC7062E}" type="datetime1">
              <a:rPr lang="ko-KR" altLang="en-US"/>
              <a:pPr>
                <a:defRPr/>
              </a:pPr>
              <a:t>2020-09-14</a:t>
            </a:fld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알고리즘 강의 슬라이드 8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 i="0"/>
            </a:lvl1pPr>
          </a:lstStyle>
          <a:p>
            <a:pPr>
              <a:defRPr/>
            </a:pPr>
            <a:fld id="{ECD64B1C-22F1-49CD-8D63-0568BD6C7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2857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9812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0" r:id="rId2"/>
    <p:sldLayoutId id="214748411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 2" panose="05020102010507070707" pitchFamily="18" charset="2"/>
        <a:buBlip>
          <a:blip r:embed="rId5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ú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8</a:t>
            </a:r>
            <a:r>
              <a:rPr lang="ko-KR" altLang="en-US"/>
              <a:t>장  계산복잡도</a:t>
            </a:r>
            <a:r>
              <a:rPr lang="en-US" altLang="ko-KR"/>
              <a:t>: </a:t>
            </a:r>
            <a:r>
              <a:rPr lang="ko-KR" altLang="en-US"/>
              <a:t>검색 문제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5123" name="부제목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2F99A-875A-4A2D-AA94-45980083A481}"/>
              </a:ext>
            </a:extLst>
          </p:cNvPr>
          <p:cNvSpPr/>
          <p:nvPr/>
        </p:nvSpPr>
        <p:spPr>
          <a:xfrm>
            <a:off x="5724128" y="295870"/>
            <a:ext cx="3125337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i="0" dirty="0"/>
              <a:t>실습 소요 시간 </a:t>
            </a:r>
            <a:r>
              <a:rPr lang="en-US" altLang="ko-KR" sz="2000" i="0" dirty="0"/>
              <a:t>100</a:t>
            </a:r>
            <a:r>
              <a:rPr lang="ko-KR" altLang="en-US" sz="2000" i="0" dirty="0"/>
              <a:t>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1A8D1-A889-435B-B268-4834C83CF68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785813" y="714375"/>
            <a:ext cx="7840608" cy="549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interpsrch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 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index&amp;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low, high,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low =1; high=n;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S[low] &lt;= x &lt;= S[high])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(low &lt;= high &amp;&amp;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==0){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if(x &lt; S[low] or x &gt; S[high])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break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denominator = S[high] –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(denominator == 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 + 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((x – S[low])*(high – low))/denominator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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(x==S[mid])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ko-KR" sz="1400" i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=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( x &lt; 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high = mid 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low = mid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500063" y="571500"/>
            <a:ext cx="8429625" cy="562582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6248400"/>
            <a:ext cx="5591843" cy="406128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배열 내에 찾는 데이터가 존재하지 않을 수 있는 경우의 의사코드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9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05600" y="6388567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D2D08-BC60-44C9-A2F8-53B3FFFE91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7604" y="1011638"/>
            <a:ext cx="7128792" cy="47089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interpolationSearch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low = 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high=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(S)-1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location= -1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ko-KR" altLang="en-US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[1,3,4,7,8,11,13,15,16,20,22,25,29,30,33,36,37,39,41,43,45,48]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print("Location of %d is %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% (x,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interpolationSearch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S,x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70141" y="5969892"/>
            <a:ext cx="608467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i="0"/>
              <a:t>[1, 3, 4, 7, 8, 11, 13, 15, 16, 20, 22, 25, 29, 30, 33, 36, 37, 39, 41, 43, 45, 48]</a:t>
            </a:r>
          </a:p>
          <a:p>
            <a:r>
              <a:rPr lang="en-US" altLang="ko-KR" sz="1200" i="0"/>
              <a:t>Location of 11 is 5th</a:t>
            </a:r>
          </a:p>
          <a:p>
            <a:r>
              <a:rPr lang="en-US" altLang="ko-KR" sz="1200" i="0"/>
              <a:t>&gt;&gt;&gt; </a:t>
            </a:r>
            <a:endParaRPr lang="ko-KR" altLang="en-US" sz="1200" i="0"/>
          </a:p>
        </p:txBody>
      </p:sp>
      <p:sp>
        <p:nvSpPr>
          <p:cNvPr id="6" name="직사각형 5"/>
          <p:cNvSpPr/>
          <p:nvPr/>
        </p:nvSpPr>
        <p:spPr>
          <a:xfrm>
            <a:off x="3203848" y="184665"/>
            <a:ext cx="2996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실습프로그램</a:t>
            </a:r>
            <a:r>
              <a:rPr lang="en-US" altLang="ko-KR" sz="20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20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보간검색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491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4384D-7257-459A-A9D6-F594DDB183F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eaLnBrk="1" hangingPunct="1"/>
            <a:r>
              <a:rPr lang="ko-KR" altLang="en-US"/>
              <a:t>해슁</a:t>
            </a:r>
            <a:r>
              <a:rPr lang="en-US" altLang="ko-KR"/>
              <a:t>(Hashing)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25908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만약 키가 주민등록번호라면 해당 번호의 저장소를 모두 만들 수는 없음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10</a:t>
            </a:r>
            <a:r>
              <a:rPr lang="en-US" altLang="ko-KR" baseline="3000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필요</a:t>
            </a: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ts val="2800"/>
              </a:lnSpc>
            </a:pP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b="1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해법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0..99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첨자를 가진 크기가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배열을 만든 후에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키를 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0..99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사이의 값을 가지도록 </a:t>
            </a:r>
            <a:r>
              <a:rPr lang="ko-KR" altLang="en-US" u="sng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</a:t>
            </a:r>
            <a:r>
              <a:rPr lang="en-US" altLang="ko-KR" u="sng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(hash)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여기서 해쉬함수는 키를 배열의 첨자 값으로 변환하는 함수이다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해쉬함수의 예</a:t>
            </a:r>
            <a:r>
              <a:rPr lang="en-US" altLang="ko-KR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i="1">
                <a:solidFill>
                  <a:srgbClr val="3E020C"/>
                </a:solidFill>
                <a:ea typeface="맑은 고딕" panose="020B0503020000020004" pitchFamily="50" charset="-127"/>
              </a:rPr>
              <a:t>h</a:t>
            </a:r>
            <a:r>
              <a:rPr lang="en-US" altLang="ko-KR">
                <a:solidFill>
                  <a:srgbClr val="3E020C"/>
                </a:solidFill>
                <a:ea typeface="맑은 고딕" panose="020B0503020000020004" pitchFamily="50" charset="-127"/>
              </a:rPr>
              <a:t>(key) = key % 100</a:t>
            </a:r>
          </a:p>
          <a:p>
            <a:pPr eaLnBrk="1" hangingPunct="1">
              <a:lnSpc>
                <a:spcPts val="2800"/>
              </a:lnSpc>
            </a:pPr>
            <a:endParaRPr lang="en-US" altLang="ko-KR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7" name="타원 6"/>
          <p:cNvSpPr>
            <a:spLocks noChangeArrowheads="1"/>
          </p:cNvSpPr>
          <p:nvPr/>
        </p:nvSpPr>
        <p:spPr bwMode="auto">
          <a:xfrm>
            <a:off x="2073275" y="4389438"/>
            <a:ext cx="1285875" cy="1285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158" name="타원 8"/>
          <p:cNvSpPr>
            <a:spLocks noChangeArrowheads="1"/>
          </p:cNvSpPr>
          <p:nvPr/>
        </p:nvSpPr>
        <p:spPr bwMode="auto">
          <a:xfrm>
            <a:off x="4716463" y="4389438"/>
            <a:ext cx="1571625" cy="1285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159" name="직선 화살표 연결선 10"/>
          <p:cNvCxnSpPr>
            <a:cxnSpLocks noChangeShapeType="1"/>
          </p:cNvCxnSpPr>
          <p:nvPr/>
        </p:nvCxnSpPr>
        <p:spPr bwMode="auto">
          <a:xfrm>
            <a:off x="3144838" y="5103813"/>
            <a:ext cx="185737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0" name="TextBox 11"/>
          <p:cNvSpPr txBox="1">
            <a:spLocks noChangeArrowheads="1"/>
          </p:cNvSpPr>
          <p:nvPr/>
        </p:nvSpPr>
        <p:spPr bwMode="auto">
          <a:xfrm>
            <a:off x="3430588" y="4389438"/>
            <a:ext cx="1211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ko-KR" altLang="en-US" i="0" dirty="0" err="1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해쉬함수</a:t>
            </a:r>
            <a:endParaRPr lang="en-US" altLang="ko-KR" i="0" dirty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h</a:t>
            </a:r>
            <a:endParaRPr lang="ko-KR" altLang="en-US" dirty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4041" name="TextBox 13"/>
          <p:cNvSpPr txBox="1">
            <a:spLocks noChangeArrowheads="1"/>
          </p:cNvSpPr>
          <p:nvPr/>
        </p:nvSpPr>
        <p:spPr bwMode="auto">
          <a:xfrm>
            <a:off x="2573338" y="4818063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key</a:t>
            </a:r>
            <a:endParaRPr lang="ko-KR" altLang="en-US" dirty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4042" name="TextBox 15"/>
          <p:cNvSpPr txBox="1">
            <a:spLocks noChangeArrowheads="1"/>
          </p:cNvSpPr>
          <p:nvPr/>
        </p:nvSpPr>
        <p:spPr bwMode="auto">
          <a:xfrm>
            <a:off x="5002213" y="4889500"/>
            <a:ext cx="126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i= h </a:t>
            </a:r>
            <a:r>
              <a:rPr lang="en-US" altLang="ko-KR" i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(</a:t>
            </a:r>
            <a:r>
              <a:rPr lang="en-US" altLang="ko-KR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key </a:t>
            </a:r>
            <a:r>
              <a:rPr lang="en-US" altLang="ko-KR" i="0">
                <a:solidFill>
                  <a:srgbClr val="3E020C"/>
                </a:solidFill>
                <a:latin typeface="+mn-lt"/>
                <a:ea typeface="맑은 고딕" panose="020B0503020000020004" pitchFamily="50" charset="-127"/>
              </a:rPr>
              <a:t>)</a:t>
            </a:r>
            <a:endParaRPr lang="ko-KR" altLang="en-US" i="0">
              <a:solidFill>
                <a:srgbClr val="3E020C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9163" name="TextBox 16"/>
          <p:cNvSpPr txBox="1">
            <a:spLocks noChangeArrowheads="1"/>
          </p:cNvSpPr>
          <p:nvPr/>
        </p:nvSpPr>
        <p:spPr bwMode="auto">
          <a:xfrm>
            <a:off x="2359025" y="396081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ko-KR" altLang="en-US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</a:t>
            </a:r>
          </a:p>
        </p:txBody>
      </p:sp>
      <p:sp>
        <p:nvSpPr>
          <p:cNvPr id="49164" name="TextBox 18"/>
          <p:cNvSpPr txBox="1">
            <a:spLocks noChangeArrowheads="1"/>
          </p:cNvSpPr>
          <p:nvPr/>
        </p:nvSpPr>
        <p:spPr bwMode="auto">
          <a:xfrm>
            <a:off x="5002213" y="4032250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i="0">
                <a:solidFill>
                  <a:srgbClr val="3E020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0..99</a:t>
            </a:r>
            <a:endParaRPr lang="ko-KR" altLang="en-US" i="0">
              <a:solidFill>
                <a:srgbClr val="3E020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37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F3AE1E-3E0C-4883-8D99-A0EB83523373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-28575"/>
            <a:ext cx="8839200" cy="2201863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endParaRPr lang="en-US" altLang="ko-KR" dirty="0"/>
          </a:p>
          <a:p>
            <a:pPr eaLnBrk="1" hangingPunct="1">
              <a:lnSpc>
                <a:spcPts val="2800"/>
              </a:lnSpc>
              <a:defRPr/>
            </a:pPr>
            <a:r>
              <a:rPr lang="en-US" altLang="ko-KR" dirty="0"/>
              <a:t>solution to avoid collision: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open hashing (=closed addressing, chaining, separate chaining), </a:t>
            </a:r>
          </a:p>
          <a:p>
            <a:pPr lvl="1" eaLnBrk="1" hangingPunct="1">
              <a:lnSpc>
                <a:spcPts val="28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dirty="0"/>
              <a:t>closed hashing (=open addressing): linear probing, quadratic probing, double hashing</a:t>
            </a:r>
          </a:p>
          <a:p>
            <a:pPr eaLnBrk="1" hangingPunct="1">
              <a:lnSpc>
                <a:spcPts val="2800"/>
              </a:lnSpc>
              <a:buFont typeface="Wingdings 2" panose="05020102010507070707" pitchFamily="18" charset="2"/>
              <a:buNone/>
              <a:defRPr/>
            </a:pPr>
            <a:r>
              <a:rPr lang="en-US" altLang="ko-KR" dirty="0"/>
              <a:t>	</a:t>
            </a:r>
          </a:p>
        </p:txBody>
      </p:sp>
      <p:sp>
        <p:nvSpPr>
          <p:cNvPr id="31752" name="직사각형 7"/>
          <p:cNvSpPr>
            <a:spLocks noChangeArrowheads="1"/>
          </p:cNvSpPr>
          <p:nvPr/>
        </p:nvSpPr>
        <p:spPr bwMode="auto">
          <a:xfrm>
            <a:off x="1263650" y="2757665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0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05" name="직선 연결선 9"/>
          <p:cNvCxnSpPr>
            <a:cxnSpLocks noChangeShapeType="1"/>
            <a:stCxn id="31752" idx="2"/>
            <a:endCxn id="31754" idx="0"/>
          </p:cNvCxnSpPr>
          <p:nvPr/>
        </p:nvCxnSpPr>
        <p:spPr bwMode="auto">
          <a:xfrm>
            <a:off x="1443037" y="3116440"/>
            <a:ext cx="0" cy="298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타원 30"/>
          <p:cNvSpPr>
            <a:spLocks noChangeArrowheads="1"/>
          </p:cNvSpPr>
          <p:nvPr/>
        </p:nvSpPr>
        <p:spPr bwMode="auto">
          <a:xfrm>
            <a:off x="1279525" y="3414890"/>
            <a:ext cx="325437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40</a:t>
            </a:r>
            <a:endParaRPr lang="ko-KR" altLang="en-US" sz="1000" i="0">
              <a:latin typeface="+mj-lt"/>
            </a:endParaRPr>
          </a:p>
        </p:txBody>
      </p:sp>
      <p:cxnSp>
        <p:nvCxnSpPr>
          <p:cNvPr id="51207" name="직선 연결선 38"/>
          <p:cNvCxnSpPr>
            <a:cxnSpLocks noChangeShapeType="1"/>
            <a:stCxn id="31754" idx="4"/>
            <a:endCxn id="31756" idx="0"/>
          </p:cNvCxnSpPr>
          <p:nvPr/>
        </p:nvCxnSpPr>
        <p:spPr bwMode="auto">
          <a:xfrm flipH="1">
            <a:off x="1441450" y="3738740"/>
            <a:ext cx="1587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타원 39"/>
          <p:cNvSpPr>
            <a:spLocks noChangeArrowheads="1"/>
          </p:cNvSpPr>
          <p:nvPr/>
        </p:nvSpPr>
        <p:spPr bwMode="auto">
          <a:xfrm>
            <a:off x="1279525" y="3967340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10</a:t>
            </a:r>
            <a:endParaRPr lang="ko-KR" altLang="en-US" sz="1000" i="0">
              <a:latin typeface="+mj-lt"/>
            </a:endParaRPr>
          </a:p>
        </p:txBody>
      </p:sp>
      <p:sp>
        <p:nvSpPr>
          <p:cNvPr id="31757" name="직사각형 41"/>
          <p:cNvSpPr>
            <a:spLocks noChangeArrowheads="1"/>
          </p:cNvSpPr>
          <p:nvPr/>
        </p:nvSpPr>
        <p:spPr bwMode="auto">
          <a:xfrm>
            <a:off x="1824037" y="2757665"/>
            <a:ext cx="357188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1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10" name="직선 연결선 42"/>
          <p:cNvCxnSpPr>
            <a:cxnSpLocks noChangeShapeType="1"/>
            <a:stCxn id="31757" idx="2"/>
            <a:endCxn id="31759" idx="0"/>
          </p:cNvCxnSpPr>
          <p:nvPr/>
        </p:nvCxnSpPr>
        <p:spPr bwMode="auto">
          <a:xfrm flipH="1">
            <a:off x="2000250" y="3116440"/>
            <a:ext cx="3175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타원 43"/>
          <p:cNvSpPr>
            <a:spLocks noChangeArrowheads="1"/>
          </p:cNvSpPr>
          <p:nvPr/>
        </p:nvSpPr>
        <p:spPr bwMode="auto">
          <a:xfrm>
            <a:off x="1838325" y="3421240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 dirty="0">
                <a:latin typeface="+mj-lt"/>
              </a:rPr>
              <a:t>11</a:t>
            </a:r>
            <a:endParaRPr lang="ko-KR" altLang="en-US" sz="1000" i="0" dirty="0">
              <a:latin typeface="+mj-lt"/>
            </a:endParaRPr>
          </a:p>
        </p:txBody>
      </p:sp>
      <p:sp>
        <p:nvSpPr>
          <p:cNvPr id="31760" name="직사각형 46"/>
          <p:cNvSpPr>
            <a:spLocks noChangeArrowheads="1"/>
          </p:cNvSpPr>
          <p:nvPr/>
        </p:nvSpPr>
        <p:spPr bwMode="auto">
          <a:xfrm>
            <a:off x="2406650" y="2760840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2</a:t>
            </a:r>
            <a:endParaRPr lang="ko-KR" altLang="en-US" sz="1800" i="0">
              <a:latin typeface="+mj-lt"/>
            </a:endParaRPr>
          </a:p>
        </p:txBody>
      </p:sp>
      <p:cxnSp>
        <p:nvCxnSpPr>
          <p:cNvPr id="51213" name="직선 연결선 47"/>
          <p:cNvCxnSpPr>
            <a:cxnSpLocks noChangeShapeType="1"/>
            <a:stCxn id="31760" idx="2"/>
            <a:endCxn id="31762" idx="0"/>
          </p:cNvCxnSpPr>
          <p:nvPr/>
        </p:nvCxnSpPr>
        <p:spPr bwMode="auto">
          <a:xfrm flipH="1">
            <a:off x="2584450" y="3119615"/>
            <a:ext cx="1587" cy="317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타원 48"/>
          <p:cNvSpPr>
            <a:spLocks noChangeArrowheads="1"/>
          </p:cNvSpPr>
          <p:nvPr/>
        </p:nvSpPr>
        <p:spPr bwMode="auto">
          <a:xfrm>
            <a:off x="2422525" y="3437115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32</a:t>
            </a:r>
            <a:endParaRPr lang="ko-KR" altLang="en-US" sz="1000" i="0">
              <a:latin typeface="+mj-lt"/>
            </a:endParaRPr>
          </a:p>
        </p:txBody>
      </p:sp>
      <p:cxnSp>
        <p:nvCxnSpPr>
          <p:cNvPr id="51215" name="직선 연결선 49"/>
          <p:cNvCxnSpPr>
            <a:cxnSpLocks noChangeShapeType="1"/>
            <a:stCxn id="31762" idx="4"/>
            <a:endCxn id="31764" idx="0"/>
          </p:cNvCxnSpPr>
          <p:nvPr/>
        </p:nvCxnSpPr>
        <p:spPr bwMode="auto">
          <a:xfrm>
            <a:off x="2584450" y="3760965"/>
            <a:ext cx="0" cy="1651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타원 50"/>
          <p:cNvSpPr>
            <a:spLocks noChangeArrowheads="1"/>
          </p:cNvSpPr>
          <p:nvPr/>
        </p:nvSpPr>
        <p:spPr bwMode="auto">
          <a:xfrm>
            <a:off x="2422525" y="3926065"/>
            <a:ext cx="323850" cy="32385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000" i="0">
                <a:latin typeface="+mj-lt"/>
              </a:rPr>
              <a:t>52</a:t>
            </a:r>
            <a:endParaRPr lang="ko-KR" altLang="en-US" sz="1000" i="0">
              <a:latin typeface="+mj-lt"/>
            </a:endParaRPr>
          </a:p>
        </p:txBody>
      </p:sp>
      <p:sp>
        <p:nvSpPr>
          <p:cNvPr id="31765" name="직사각형 51"/>
          <p:cNvSpPr>
            <a:spLocks noChangeArrowheads="1"/>
          </p:cNvSpPr>
          <p:nvPr/>
        </p:nvSpPr>
        <p:spPr bwMode="auto">
          <a:xfrm>
            <a:off x="3019425" y="2760840"/>
            <a:ext cx="357187" cy="358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800" i="0">
                <a:latin typeface="+mj-lt"/>
              </a:rPr>
              <a:t>3</a:t>
            </a:r>
            <a:endParaRPr lang="ko-KR" altLang="en-US" sz="1800" i="0">
              <a:latin typeface="+mj-lt"/>
            </a:endParaRPr>
          </a:p>
        </p:txBody>
      </p:sp>
      <p:pic>
        <p:nvPicPr>
          <p:cNvPr id="51218" name="그림 54" descr="08-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84" y="2590801"/>
            <a:ext cx="4602162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Box 20"/>
          <p:cNvSpPr txBox="1">
            <a:spLocks noChangeArrowheads="1"/>
          </p:cNvSpPr>
          <p:nvPr/>
        </p:nvSpPr>
        <p:spPr bwMode="auto">
          <a:xfrm>
            <a:off x="492125" y="2224088"/>
            <a:ext cx="1890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j-lt"/>
              </a:rPr>
              <a:t>open hashing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51220" name="직사각형 7"/>
          <p:cNvSpPr>
            <a:spLocks noChangeArrowheads="1"/>
          </p:cNvSpPr>
          <p:nvPr/>
        </p:nvSpPr>
        <p:spPr bwMode="auto">
          <a:xfrm>
            <a:off x="1682750" y="5656263"/>
            <a:ext cx="3643313" cy="35718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221" name="직선 연결선 8"/>
          <p:cNvCxnSpPr>
            <a:cxnSpLocks noChangeShapeType="1"/>
          </p:cNvCxnSpPr>
          <p:nvPr/>
        </p:nvCxnSpPr>
        <p:spPr bwMode="auto">
          <a:xfrm rot="5400000">
            <a:off x="1862138" y="58340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직선 연결선 10"/>
          <p:cNvCxnSpPr>
            <a:cxnSpLocks noChangeShapeType="1"/>
          </p:cNvCxnSpPr>
          <p:nvPr/>
        </p:nvCxnSpPr>
        <p:spPr bwMode="auto">
          <a:xfrm rot="5400000">
            <a:off x="2219325" y="5834063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직선 연결선 11"/>
          <p:cNvCxnSpPr>
            <a:cxnSpLocks noChangeShapeType="1"/>
          </p:cNvCxnSpPr>
          <p:nvPr/>
        </p:nvCxnSpPr>
        <p:spPr bwMode="auto">
          <a:xfrm rot="5400000">
            <a:off x="2576513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4" name="직선 연결선 12"/>
          <p:cNvCxnSpPr>
            <a:cxnSpLocks noChangeShapeType="1"/>
          </p:cNvCxnSpPr>
          <p:nvPr/>
        </p:nvCxnSpPr>
        <p:spPr bwMode="auto">
          <a:xfrm rot="5400000">
            <a:off x="2933700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5" name="직선 연결선 13"/>
          <p:cNvCxnSpPr>
            <a:cxnSpLocks noChangeShapeType="1"/>
          </p:cNvCxnSpPr>
          <p:nvPr/>
        </p:nvCxnSpPr>
        <p:spPr bwMode="auto">
          <a:xfrm rot="5400000">
            <a:off x="2933700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6" name="직선 연결선 14"/>
          <p:cNvCxnSpPr>
            <a:cxnSpLocks noChangeShapeType="1"/>
          </p:cNvCxnSpPr>
          <p:nvPr/>
        </p:nvCxnSpPr>
        <p:spPr bwMode="auto">
          <a:xfrm rot="5400000">
            <a:off x="3290888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직선 연결선 15"/>
          <p:cNvCxnSpPr>
            <a:cxnSpLocks noChangeShapeType="1"/>
          </p:cNvCxnSpPr>
          <p:nvPr/>
        </p:nvCxnSpPr>
        <p:spPr bwMode="auto">
          <a:xfrm rot="5400000">
            <a:off x="3648075" y="5845175"/>
            <a:ext cx="3571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8" name="직선 연결선 16"/>
          <p:cNvCxnSpPr>
            <a:cxnSpLocks noChangeShapeType="1"/>
          </p:cNvCxnSpPr>
          <p:nvPr/>
        </p:nvCxnSpPr>
        <p:spPr bwMode="auto">
          <a:xfrm rot="5400000">
            <a:off x="4005263" y="5845175"/>
            <a:ext cx="3571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9" name="직선 연결선 17"/>
          <p:cNvCxnSpPr>
            <a:cxnSpLocks noChangeShapeType="1"/>
          </p:cNvCxnSpPr>
          <p:nvPr/>
        </p:nvCxnSpPr>
        <p:spPr bwMode="auto">
          <a:xfrm rot="5400000">
            <a:off x="4384675" y="5830888"/>
            <a:ext cx="357187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0" name="직선 연결선 18"/>
          <p:cNvCxnSpPr>
            <a:cxnSpLocks noChangeShapeType="1"/>
          </p:cNvCxnSpPr>
          <p:nvPr/>
        </p:nvCxnSpPr>
        <p:spPr bwMode="auto">
          <a:xfrm rot="5400000">
            <a:off x="4741863" y="5834063"/>
            <a:ext cx="3571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1" name="TextBox 21"/>
          <p:cNvSpPr txBox="1">
            <a:spLocks noChangeArrowheads="1"/>
          </p:cNvSpPr>
          <p:nvPr/>
        </p:nvSpPr>
        <p:spPr bwMode="auto">
          <a:xfrm>
            <a:off x="16827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2" name="TextBox 22"/>
          <p:cNvSpPr txBox="1">
            <a:spLocks noChangeArrowheads="1"/>
          </p:cNvSpPr>
          <p:nvPr/>
        </p:nvSpPr>
        <p:spPr bwMode="auto">
          <a:xfrm>
            <a:off x="201930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3" name="TextBox 23"/>
          <p:cNvSpPr txBox="1">
            <a:spLocks noChangeArrowheads="1"/>
          </p:cNvSpPr>
          <p:nvPr/>
        </p:nvSpPr>
        <p:spPr bwMode="auto">
          <a:xfrm>
            <a:off x="237648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4" name="TextBox 24"/>
          <p:cNvSpPr txBox="1">
            <a:spLocks noChangeArrowheads="1"/>
          </p:cNvSpPr>
          <p:nvPr/>
        </p:nvSpPr>
        <p:spPr bwMode="auto">
          <a:xfrm>
            <a:off x="2733675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5" name="TextBox 25"/>
          <p:cNvSpPr txBox="1">
            <a:spLocks noChangeArrowheads="1"/>
          </p:cNvSpPr>
          <p:nvPr/>
        </p:nvSpPr>
        <p:spPr bwMode="auto">
          <a:xfrm>
            <a:off x="3090863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6" name="TextBox 26"/>
          <p:cNvSpPr txBox="1">
            <a:spLocks noChangeArrowheads="1"/>
          </p:cNvSpPr>
          <p:nvPr/>
        </p:nvSpPr>
        <p:spPr bwMode="auto">
          <a:xfrm>
            <a:off x="34480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7" name="TextBox 27"/>
          <p:cNvSpPr txBox="1">
            <a:spLocks noChangeArrowheads="1"/>
          </p:cNvSpPr>
          <p:nvPr/>
        </p:nvSpPr>
        <p:spPr bwMode="auto">
          <a:xfrm>
            <a:off x="380523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8" name="TextBox 28"/>
          <p:cNvSpPr txBox="1">
            <a:spLocks noChangeArrowheads="1"/>
          </p:cNvSpPr>
          <p:nvPr/>
        </p:nvSpPr>
        <p:spPr bwMode="auto">
          <a:xfrm>
            <a:off x="4162425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39" name="TextBox 29"/>
          <p:cNvSpPr txBox="1">
            <a:spLocks noChangeArrowheads="1"/>
          </p:cNvSpPr>
          <p:nvPr/>
        </p:nvSpPr>
        <p:spPr bwMode="auto">
          <a:xfrm>
            <a:off x="4591050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40" name="TextBox 30"/>
          <p:cNvSpPr txBox="1">
            <a:spLocks noChangeArrowheads="1"/>
          </p:cNvSpPr>
          <p:nvPr/>
        </p:nvSpPr>
        <p:spPr bwMode="auto">
          <a:xfrm>
            <a:off x="4948238" y="5364163"/>
            <a:ext cx="2857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200" i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2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5540375" y="5684838"/>
            <a:ext cx="3541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n-lt"/>
              </a:rPr>
              <a:t>Store the keys only in the bucket</a:t>
            </a:r>
            <a:endParaRPr lang="ko-KR" altLang="en-US" sz="2000" i="0" dirty="0">
              <a:latin typeface="+mn-lt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495300" y="4868863"/>
            <a:ext cx="2109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defRPr kumimoji="1" sz="32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j-lt"/>
              </a:rPr>
              <a:t>closed  hashing</a:t>
            </a:r>
            <a:endParaRPr lang="ko-KR" altLang="en-US" sz="20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069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D2D08-BC60-44C9-A2F8-53B3FFFE91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7423" y="781149"/>
            <a:ext cx="4889153" cy="323165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closed hashing data into 0 ... M-1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M=10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 to integer.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each char is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convered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 number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hashing(data):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=[-1 for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range(0,M-1)]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d in data: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= 0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x in d: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s+=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=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s%M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[s]=d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hash_data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=["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"name", "school", "KHU"]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print(hashing(data))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6485" y="260648"/>
            <a:ext cx="3241840" cy="37310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실습프로그램</a:t>
            </a:r>
            <a:r>
              <a:rPr lang="en-US" altLang="ko-KR" sz="18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closed hashing</a:t>
            </a:r>
            <a:endParaRPr lang="ko-KR" altLang="en-US" sz="18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589240"/>
            <a:ext cx="4934612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연습</a:t>
            </a: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collision</a:t>
            </a: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 발생할 경우 저장할 수 있는 방법을 구현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7683" y="4570189"/>
            <a:ext cx="568863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[-1, -1, 'KHU', -1, 'abc', -1, -1, 'name', 'school']</a:t>
            </a:r>
          </a:p>
          <a:p>
            <a:pPr>
              <a:defRPr/>
            </a:pPr>
            <a:r>
              <a:rPr lang="en-US" altLang="ko-KR" sz="1200" i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4360" y="4054333"/>
            <a:ext cx="2067480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ord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(‘a’)=97  </a:t>
            </a:r>
            <a:r>
              <a:rPr lang="en-US" altLang="ko-KR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ascii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code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246872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05600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FC2C61-5BF9-46C1-81EE-15B991F8D688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72400" cy="642938"/>
          </a:xfrm>
        </p:spPr>
        <p:txBody>
          <a:bodyPr/>
          <a:lstStyle/>
          <a:p>
            <a:pPr eaLnBrk="1" hangingPunct="1"/>
            <a:r>
              <a:rPr lang="en-US" altLang="ko-KR"/>
              <a:t>Reason to Use Binary Search Tree</a:t>
            </a:r>
            <a:endParaRPr lang="ko-KR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357313"/>
            <a:ext cx="8839200" cy="5000625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ko-KR"/>
              <a:t>We can add keys to and delete keys efficiently from the tree.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/>
              <a:t>addition: trivial     </a:t>
            </a:r>
          </a:p>
          <a:p>
            <a:pPr lvl="1" eaLnBrk="1" hangingPunct="1">
              <a:lnSpc>
                <a:spcPts val="2800"/>
              </a:lnSpc>
            </a:pPr>
            <a:r>
              <a:rPr lang="en-US" altLang="ko-KR"/>
              <a:t>deletion: use a simple operation</a:t>
            </a:r>
          </a:p>
        </p:txBody>
      </p:sp>
      <p:pic>
        <p:nvPicPr>
          <p:cNvPr id="7173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451225"/>
            <a:ext cx="299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오른쪽 화살표 2"/>
          <p:cNvSpPr/>
          <p:nvPr/>
        </p:nvSpPr>
        <p:spPr bwMode="auto">
          <a:xfrm>
            <a:off x="3944938" y="4329113"/>
            <a:ext cx="965200" cy="482600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ko-KR" altLang="en-US" sz="2000" i="0" dirty="0" err="1">
              <a:latin typeface="+mj-lt"/>
            </a:endParaRPr>
          </a:p>
        </p:txBody>
      </p:sp>
      <p:pic>
        <p:nvPicPr>
          <p:cNvPr id="7175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3429000"/>
            <a:ext cx="299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176" name="직선 연결선 4"/>
          <p:cNvCxnSpPr>
            <a:cxnSpLocks noChangeShapeType="1"/>
          </p:cNvCxnSpPr>
          <p:nvPr/>
        </p:nvCxnSpPr>
        <p:spPr bwMode="auto">
          <a:xfrm>
            <a:off x="6705600" y="5211763"/>
            <a:ext cx="314325" cy="431800"/>
          </a:xfrm>
          <a:prstGeom prst="line">
            <a:avLst/>
          </a:prstGeom>
          <a:noFill/>
          <a:ln w="15875" algn="ctr">
            <a:solidFill>
              <a:srgbClr val="3E020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타원 6"/>
          <p:cNvSpPr/>
          <p:nvPr/>
        </p:nvSpPr>
        <p:spPr bwMode="auto">
          <a:xfrm>
            <a:off x="6929438" y="5618163"/>
            <a:ext cx="374650" cy="382587"/>
          </a:xfrm>
          <a:prstGeom prst="ellipse">
            <a:avLst/>
          </a:prstGeom>
          <a:noFill/>
          <a:ln w="15875" cap="flat" cmpd="sng" algn="ctr">
            <a:solidFill>
              <a:srgbClr val="3E020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3.5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1913" y="3829050"/>
            <a:ext cx="1104900" cy="387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2000" i="0" dirty="0"/>
              <a:t>add 3.5</a:t>
            </a:r>
            <a:endParaRPr lang="ko-KR" altLang="en-US" sz="2000" i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EE6EC7-19F4-4C36-8F20-4A3EEBBC3BE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pic>
        <p:nvPicPr>
          <p:cNvPr id="8195" name="그림 6" descr="08-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692150"/>
            <a:ext cx="28781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57763" y="1412875"/>
            <a:ext cx="1398587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ko-KR" sz="2000" i="0" dirty="0">
                <a:latin typeface="+mj-lt"/>
              </a:rPr>
              <a:t>delete 6.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197" name="타원 2"/>
          <p:cNvSpPr>
            <a:spLocks noChangeArrowheads="1"/>
          </p:cNvSpPr>
          <p:nvPr/>
        </p:nvSpPr>
        <p:spPr bwMode="auto">
          <a:xfrm>
            <a:off x="1065213" y="329247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1549400" y="3794125"/>
            <a:ext cx="215900" cy="2159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1600" i="0" dirty="0"/>
              <a:t>f</a:t>
            </a:r>
            <a:endParaRPr lang="ko-KR" altLang="en-US" sz="1600" i="0" dirty="0"/>
          </a:p>
        </p:txBody>
      </p:sp>
      <p:sp>
        <p:nvSpPr>
          <p:cNvPr id="8199" name="타원 8"/>
          <p:cNvSpPr>
            <a:spLocks noChangeArrowheads="1"/>
          </p:cNvSpPr>
          <p:nvPr/>
        </p:nvSpPr>
        <p:spPr bwMode="auto">
          <a:xfrm>
            <a:off x="649288" y="379412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00" name="직선 연결선 4"/>
          <p:cNvCxnSpPr>
            <a:cxnSpLocks noChangeShapeType="1"/>
            <a:stCxn id="8197" idx="3"/>
            <a:endCxn id="8199" idx="7"/>
          </p:cNvCxnSpPr>
          <p:nvPr/>
        </p:nvCxnSpPr>
        <p:spPr bwMode="auto">
          <a:xfrm flipH="1">
            <a:off x="833438" y="3476625"/>
            <a:ext cx="263525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1" name="직선 연결선 6"/>
          <p:cNvCxnSpPr>
            <a:cxnSpLocks noChangeShapeType="1"/>
            <a:stCxn id="8197" idx="5"/>
            <a:endCxn id="8" idx="1"/>
          </p:cNvCxnSpPr>
          <p:nvPr/>
        </p:nvCxnSpPr>
        <p:spPr bwMode="auto">
          <a:xfrm>
            <a:off x="1249363" y="3476625"/>
            <a:ext cx="331787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이등변 삼각형 9"/>
          <p:cNvSpPr>
            <a:spLocks noChangeArrowheads="1"/>
          </p:cNvSpPr>
          <p:nvPr/>
        </p:nvSpPr>
        <p:spPr bwMode="auto">
          <a:xfrm>
            <a:off x="257175" y="4005263"/>
            <a:ext cx="708025" cy="869950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8203" name="이등변 삼각형 14"/>
          <p:cNvSpPr>
            <a:spLocks noChangeArrowheads="1"/>
          </p:cNvSpPr>
          <p:nvPr/>
        </p:nvSpPr>
        <p:spPr bwMode="auto">
          <a:xfrm>
            <a:off x="1093788" y="444023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8204" name="직선 연결선 20"/>
          <p:cNvCxnSpPr>
            <a:cxnSpLocks noChangeShapeType="1"/>
            <a:stCxn id="8" idx="3"/>
          </p:cNvCxnSpPr>
          <p:nvPr/>
        </p:nvCxnSpPr>
        <p:spPr bwMode="auto">
          <a:xfrm flipH="1">
            <a:off x="1414463" y="3978275"/>
            <a:ext cx="166687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타원 23"/>
          <p:cNvSpPr>
            <a:spLocks noChangeArrowheads="1"/>
          </p:cNvSpPr>
          <p:nvPr/>
        </p:nvSpPr>
        <p:spPr bwMode="auto">
          <a:xfrm>
            <a:off x="1281113" y="422433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206" name="타원 24"/>
          <p:cNvSpPr>
            <a:spLocks noChangeArrowheads="1"/>
          </p:cNvSpPr>
          <p:nvPr/>
        </p:nvSpPr>
        <p:spPr bwMode="auto">
          <a:xfrm>
            <a:off x="1968500" y="422433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07" name="직선 연결선 25"/>
          <p:cNvCxnSpPr>
            <a:cxnSpLocks noChangeShapeType="1"/>
            <a:stCxn id="8" idx="5"/>
            <a:endCxn id="8206" idx="1"/>
          </p:cNvCxnSpPr>
          <p:nvPr/>
        </p:nvCxnSpPr>
        <p:spPr bwMode="auto">
          <a:xfrm>
            <a:off x="1733550" y="3978275"/>
            <a:ext cx="2667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8" name="이등변 삼각형 28"/>
          <p:cNvSpPr>
            <a:spLocks noChangeArrowheads="1"/>
          </p:cNvSpPr>
          <p:nvPr/>
        </p:nvSpPr>
        <p:spPr bwMode="auto">
          <a:xfrm>
            <a:off x="1804988" y="444658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47" name="타원 29"/>
          <p:cNvSpPr>
            <a:spLocks noChangeArrowheads="1"/>
          </p:cNvSpPr>
          <p:nvPr/>
        </p:nvSpPr>
        <p:spPr bwMode="auto">
          <a:xfrm>
            <a:off x="1773238" y="5191125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>
                <a:latin typeface="굴림" charset="-127"/>
              </a:rPr>
              <a:t>j</a:t>
            </a:r>
            <a:endParaRPr lang="ko-KR" altLang="en-US" sz="1600" i="0">
              <a:latin typeface="굴림" charset="-127"/>
            </a:endParaRPr>
          </a:p>
        </p:txBody>
      </p:sp>
      <p:sp>
        <p:nvSpPr>
          <p:cNvPr id="22548" name="타원 30"/>
          <p:cNvSpPr>
            <a:spLocks noChangeArrowheads="1"/>
          </p:cNvSpPr>
          <p:nvPr/>
        </p:nvSpPr>
        <p:spPr bwMode="auto">
          <a:xfrm>
            <a:off x="1517650" y="5191125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 dirty="0">
                <a:latin typeface="굴림" charset="-127"/>
              </a:rPr>
              <a:t>d</a:t>
            </a:r>
            <a:endParaRPr lang="ko-KR" altLang="en-US" sz="1600" i="0" dirty="0">
              <a:latin typeface="굴림" charset="-127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2617788" y="4049713"/>
            <a:ext cx="1008062" cy="27781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lang="ko-KR" altLang="en-US" sz="20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624138" y="3717925"/>
            <a:ext cx="9445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delete f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213" name="타원 33"/>
          <p:cNvSpPr>
            <a:spLocks noChangeArrowheads="1"/>
          </p:cNvSpPr>
          <p:nvPr/>
        </p:nvSpPr>
        <p:spPr bwMode="auto">
          <a:xfrm>
            <a:off x="4892675" y="317341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22552" name="타원 34"/>
          <p:cNvSpPr>
            <a:spLocks noChangeArrowheads="1"/>
          </p:cNvSpPr>
          <p:nvPr/>
        </p:nvSpPr>
        <p:spPr bwMode="auto">
          <a:xfrm>
            <a:off x="5376863" y="3676650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>
                <a:latin typeface="굴림" charset="-127"/>
              </a:rPr>
              <a:t>d</a:t>
            </a:r>
            <a:endParaRPr lang="ko-KR" altLang="en-US" sz="1600" i="0">
              <a:latin typeface="굴림" charset="-127"/>
            </a:endParaRPr>
          </a:p>
        </p:txBody>
      </p:sp>
      <p:sp>
        <p:nvSpPr>
          <p:cNvPr id="8215" name="타원 35"/>
          <p:cNvSpPr>
            <a:spLocks noChangeArrowheads="1"/>
          </p:cNvSpPr>
          <p:nvPr/>
        </p:nvSpPr>
        <p:spPr bwMode="auto">
          <a:xfrm>
            <a:off x="4476750" y="3676650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16" name="직선 연결선 36"/>
          <p:cNvCxnSpPr>
            <a:cxnSpLocks noChangeShapeType="1"/>
            <a:stCxn id="8213" idx="3"/>
            <a:endCxn id="8215" idx="7"/>
          </p:cNvCxnSpPr>
          <p:nvPr/>
        </p:nvCxnSpPr>
        <p:spPr bwMode="auto">
          <a:xfrm flipH="1">
            <a:off x="4660900" y="3357563"/>
            <a:ext cx="263525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직선 연결선 37"/>
          <p:cNvCxnSpPr>
            <a:cxnSpLocks noChangeShapeType="1"/>
            <a:stCxn id="8213" idx="5"/>
            <a:endCxn id="22552" idx="1"/>
          </p:cNvCxnSpPr>
          <p:nvPr/>
        </p:nvCxnSpPr>
        <p:spPr bwMode="auto">
          <a:xfrm>
            <a:off x="5076825" y="3357563"/>
            <a:ext cx="331788" cy="350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이등변 삼각형 38"/>
          <p:cNvSpPr>
            <a:spLocks noChangeArrowheads="1"/>
          </p:cNvSpPr>
          <p:nvPr/>
        </p:nvSpPr>
        <p:spPr bwMode="auto">
          <a:xfrm>
            <a:off x="4084638" y="3886200"/>
            <a:ext cx="708025" cy="871538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8219" name="이등변 삼각형 39"/>
          <p:cNvSpPr>
            <a:spLocks noChangeArrowheads="1"/>
          </p:cNvSpPr>
          <p:nvPr/>
        </p:nvSpPr>
        <p:spPr bwMode="auto">
          <a:xfrm>
            <a:off x="4921250" y="4322763"/>
            <a:ext cx="582613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8220" name="직선 연결선 40"/>
          <p:cNvCxnSpPr>
            <a:cxnSpLocks noChangeShapeType="1"/>
            <a:stCxn id="22552" idx="3"/>
          </p:cNvCxnSpPr>
          <p:nvPr/>
        </p:nvCxnSpPr>
        <p:spPr bwMode="auto">
          <a:xfrm flipH="1">
            <a:off x="5243513" y="3860800"/>
            <a:ext cx="16510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타원 41"/>
          <p:cNvSpPr>
            <a:spLocks noChangeArrowheads="1"/>
          </p:cNvSpPr>
          <p:nvPr/>
        </p:nvSpPr>
        <p:spPr bwMode="auto">
          <a:xfrm>
            <a:off x="5110163" y="410686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222" name="타원 42"/>
          <p:cNvSpPr>
            <a:spLocks noChangeArrowheads="1"/>
          </p:cNvSpPr>
          <p:nvPr/>
        </p:nvSpPr>
        <p:spPr bwMode="auto">
          <a:xfrm>
            <a:off x="5745163" y="4106863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23" name="직선 연결선 43"/>
          <p:cNvCxnSpPr>
            <a:cxnSpLocks noChangeShapeType="1"/>
            <a:stCxn id="22552" idx="5"/>
            <a:endCxn id="8222" idx="1"/>
          </p:cNvCxnSpPr>
          <p:nvPr/>
        </p:nvCxnSpPr>
        <p:spPr bwMode="auto">
          <a:xfrm>
            <a:off x="5561013" y="3860800"/>
            <a:ext cx="2159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4" name="이등변 삼각형 44"/>
          <p:cNvSpPr>
            <a:spLocks noChangeArrowheads="1"/>
          </p:cNvSpPr>
          <p:nvPr/>
        </p:nvSpPr>
        <p:spPr bwMode="auto">
          <a:xfrm>
            <a:off x="5592763" y="4329113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63" name="타원 45"/>
          <p:cNvSpPr>
            <a:spLocks noChangeArrowheads="1"/>
          </p:cNvSpPr>
          <p:nvPr/>
        </p:nvSpPr>
        <p:spPr bwMode="auto">
          <a:xfrm>
            <a:off x="5561013" y="5073650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>
                <a:latin typeface="굴림" charset="-127"/>
              </a:rPr>
              <a:t>j</a:t>
            </a:r>
            <a:endParaRPr lang="ko-KR" altLang="en-US" sz="1600" i="0">
              <a:latin typeface="굴림" charset="-127"/>
            </a:endParaRPr>
          </a:p>
        </p:txBody>
      </p:sp>
      <p:sp>
        <p:nvSpPr>
          <p:cNvPr id="8226" name="타원 47"/>
          <p:cNvSpPr>
            <a:spLocks noChangeArrowheads="1"/>
          </p:cNvSpPr>
          <p:nvPr/>
        </p:nvSpPr>
        <p:spPr bwMode="auto">
          <a:xfrm>
            <a:off x="7435850" y="3221038"/>
            <a:ext cx="215900" cy="217487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b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22565" name="타원 48"/>
          <p:cNvSpPr>
            <a:spLocks noChangeArrowheads="1"/>
          </p:cNvSpPr>
          <p:nvPr/>
        </p:nvSpPr>
        <p:spPr bwMode="auto">
          <a:xfrm>
            <a:off x="7920038" y="3724275"/>
            <a:ext cx="215900" cy="2159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>
                <a:latin typeface="굴림" charset="-127"/>
              </a:rPr>
              <a:t>j</a:t>
            </a:r>
            <a:endParaRPr lang="ko-KR" altLang="en-US" sz="1600" i="0">
              <a:latin typeface="굴림" charset="-127"/>
            </a:endParaRPr>
          </a:p>
        </p:txBody>
      </p:sp>
      <p:sp>
        <p:nvSpPr>
          <p:cNvPr id="8228" name="타원 49"/>
          <p:cNvSpPr>
            <a:spLocks noChangeArrowheads="1"/>
          </p:cNvSpPr>
          <p:nvPr/>
        </p:nvSpPr>
        <p:spPr bwMode="auto">
          <a:xfrm>
            <a:off x="7019925" y="3724275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a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29" name="직선 연결선 50"/>
          <p:cNvCxnSpPr>
            <a:cxnSpLocks noChangeShapeType="1"/>
            <a:stCxn id="8226" idx="3"/>
            <a:endCxn id="8228" idx="7"/>
          </p:cNvCxnSpPr>
          <p:nvPr/>
        </p:nvCxnSpPr>
        <p:spPr bwMode="auto">
          <a:xfrm flipH="1">
            <a:off x="7204075" y="3406775"/>
            <a:ext cx="263525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직선 연결선 51"/>
          <p:cNvCxnSpPr>
            <a:cxnSpLocks noChangeShapeType="1"/>
            <a:stCxn id="8226" idx="5"/>
            <a:endCxn id="22565" idx="1"/>
          </p:cNvCxnSpPr>
          <p:nvPr/>
        </p:nvCxnSpPr>
        <p:spPr bwMode="auto">
          <a:xfrm>
            <a:off x="7620000" y="3406775"/>
            <a:ext cx="331788" cy="349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이등변 삼각형 52"/>
          <p:cNvSpPr>
            <a:spLocks noChangeArrowheads="1"/>
          </p:cNvSpPr>
          <p:nvPr/>
        </p:nvSpPr>
        <p:spPr bwMode="auto">
          <a:xfrm>
            <a:off x="6627813" y="3933825"/>
            <a:ext cx="708025" cy="871538"/>
          </a:xfrm>
          <a:prstGeom prst="triangle">
            <a:avLst>
              <a:gd name="adj" fmla="val 68032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8232" name="이등변 삼각형 53"/>
          <p:cNvSpPr>
            <a:spLocks noChangeArrowheads="1"/>
          </p:cNvSpPr>
          <p:nvPr/>
        </p:nvSpPr>
        <p:spPr bwMode="auto">
          <a:xfrm>
            <a:off x="7464425" y="4370388"/>
            <a:ext cx="582613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cxnSp>
        <p:nvCxnSpPr>
          <p:cNvPr id="8233" name="직선 연결선 54"/>
          <p:cNvCxnSpPr>
            <a:cxnSpLocks noChangeShapeType="1"/>
            <a:stCxn id="22565" idx="3"/>
          </p:cNvCxnSpPr>
          <p:nvPr/>
        </p:nvCxnSpPr>
        <p:spPr bwMode="auto">
          <a:xfrm flipH="1">
            <a:off x="7786688" y="3908425"/>
            <a:ext cx="165100" cy="263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4" name="타원 55"/>
          <p:cNvSpPr>
            <a:spLocks noChangeArrowheads="1"/>
          </p:cNvSpPr>
          <p:nvPr/>
        </p:nvSpPr>
        <p:spPr bwMode="auto">
          <a:xfrm>
            <a:off x="7653338" y="415448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c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sp>
        <p:nvSpPr>
          <p:cNvPr id="8235" name="타원 56"/>
          <p:cNvSpPr>
            <a:spLocks noChangeArrowheads="1"/>
          </p:cNvSpPr>
          <p:nvPr/>
        </p:nvSpPr>
        <p:spPr bwMode="auto">
          <a:xfrm>
            <a:off x="8288338" y="4154488"/>
            <a:ext cx="215900" cy="2159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600" i="0">
                <a:latin typeface="굴림" panose="020B0600000101010101" pitchFamily="50" charset="-127"/>
              </a:rPr>
              <a:t>k</a:t>
            </a:r>
            <a:endParaRPr lang="ko-KR" altLang="en-US" sz="1600" i="0">
              <a:latin typeface="굴림" panose="020B0600000101010101" pitchFamily="50" charset="-127"/>
            </a:endParaRPr>
          </a:p>
        </p:txBody>
      </p:sp>
      <p:cxnSp>
        <p:nvCxnSpPr>
          <p:cNvPr id="8236" name="직선 연결선 57"/>
          <p:cNvCxnSpPr>
            <a:cxnSpLocks noChangeShapeType="1"/>
            <a:stCxn id="22565" idx="5"/>
            <a:endCxn id="8235" idx="1"/>
          </p:cNvCxnSpPr>
          <p:nvPr/>
        </p:nvCxnSpPr>
        <p:spPr bwMode="auto">
          <a:xfrm>
            <a:off x="8104188" y="3908425"/>
            <a:ext cx="215900" cy="2778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7" name="이등변 삼각형 58"/>
          <p:cNvSpPr>
            <a:spLocks noChangeArrowheads="1"/>
          </p:cNvSpPr>
          <p:nvPr/>
        </p:nvSpPr>
        <p:spPr bwMode="auto">
          <a:xfrm>
            <a:off x="8135938" y="4376738"/>
            <a:ext cx="582612" cy="858837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i="0">
              <a:latin typeface="굴림" panose="020B0600000101010101" pitchFamily="50" charset="-127"/>
            </a:endParaRPr>
          </a:p>
        </p:txBody>
      </p:sp>
      <p:sp>
        <p:nvSpPr>
          <p:cNvPr id="22576" name="타원 60"/>
          <p:cNvSpPr>
            <a:spLocks noChangeArrowheads="1"/>
          </p:cNvSpPr>
          <p:nvPr/>
        </p:nvSpPr>
        <p:spPr bwMode="auto">
          <a:xfrm>
            <a:off x="7888288" y="5121275"/>
            <a:ext cx="215900" cy="2159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buClr>
                <a:schemeClr val="hlink"/>
              </a:buClr>
              <a:buSzPct val="85000"/>
              <a:buFont typeface="Wingdings 2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buChar char="ü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buClr>
                <a:schemeClr val="tx2"/>
              </a:buClr>
              <a:buChar char="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buChar char="Ø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buClr>
                <a:schemeClr val="tx2"/>
              </a:buClr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ú"/>
              <a:defRPr kumimoji="1" sz="20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600" i="0">
                <a:latin typeface="굴림" charset="-127"/>
              </a:rPr>
              <a:t>d</a:t>
            </a:r>
            <a:endParaRPr lang="ko-KR" altLang="en-US" sz="1600" i="0">
              <a:latin typeface="굴림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99188" y="3860800"/>
            <a:ext cx="398462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ko-KR" sz="2000" i="0" dirty="0">
                <a:latin typeface="+mj-lt"/>
              </a:rPr>
              <a:t>or</a:t>
            </a:r>
            <a:endParaRPr lang="ko-KR" altLang="en-US" sz="2000" i="0" dirty="0">
              <a:latin typeface="+mj-lt"/>
            </a:endParaRPr>
          </a:p>
        </p:txBody>
      </p:sp>
      <p:sp>
        <p:nvSpPr>
          <p:cNvPr id="8240" name="TextBox 47"/>
          <p:cNvSpPr txBox="1">
            <a:spLocks noChangeArrowheads="1"/>
          </p:cNvSpPr>
          <p:nvPr/>
        </p:nvSpPr>
        <p:spPr bwMode="auto">
          <a:xfrm>
            <a:off x="2000250" y="66675"/>
            <a:ext cx="59515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</a:rPr>
              <a:t>두 개의 자식노드가 있는 노드가 삭제될 경우</a:t>
            </a:r>
            <a:endParaRPr lang="en-US" altLang="ko-KR" sz="18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E897A-53D5-46D9-8A5B-E35E76899285}" type="slidenum">
              <a:rPr kumimoji="0" lang="ko-KR" altLang="en-US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ko-KR" altLang="en-US" sz="1300">
              <a:latin typeface="굴림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597025" y="2363788"/>
            <a:ext cx="261938" cy="249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50</a:t>
            </a:r>
            <a:endParaRPr lang="ko-KR" altLang="en-US" sz="1200" i="0" dirty="0"/>
          </a:p>
        </p:txBody>
      </p:sp>
      <p:sp>
        <p:nvSpPr>
          <p:cNvPr id="5" name="타원 4"/>
          <p:cNvSpPr/>
          <p:nvPr/>
        </p:nvSpPr>
        <p:spPr>
          <a:xfrm>
            <a:off x="1090613" y="2770188"/>
            <a:ext cx="269875" cy="25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40</a:t>
            </a:r>
            <a:endParaRPr lang="ko-KR" altLang="en-US" sz="1200" i="0" dirty="0"/>
          </a:p>
        </p:txBody>
      </p:sp>
      <p:sp>
        <p:nvSpPr>
          <p:cNvPr id="6" name="타원 5"/>
          <p:cNvSpPr/>
          <p:nvPr/>
        </p:nvSpPr>
        <p:spPr>
          <a:xfrm>
            <a:off x="2165350" y="2781300"/>
            <a:ext cx="269875" cy="25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70</a:t>
            </a:r>
            <a:endParaRPr lang="ko-KR" altLang="en-US" sz="1200" i="0" dirty="0"/>
          </a:p>
        </p:txBody>
      </p:sp>
      <p:sp>
        <p:nvSpPr>
          <p:cNvPr id="7" name="타원 6"/>
          <p:cNvSpPr/>
          <p:nvPr/>
        </p:nvSpPr>
        <p:spPr>
          <a:xfrm>
            <a:off x="2660650" y="325437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90</a:t>
            </a:r>
            <a:endParaRPr lang="ko-KR" altLang="en-US" sz="1200" i="0" dirty="0"/>
          </a:p>
        </p:txBody>
      </p:sp>
      <p:sp>
        <p:nvSpPr>
          <p:cNvPr id="8" name="타원 7"/>
          <p:cNvSpPr/>
          <p:nvPr/>
        </p:nvSpPr>
        <p:spPr>
          <a:xfrm>
            <a:off x="700088" y="3240088"/>
            <a:ext cx="268287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20</a:t>
            </a:r>
            <a:endParaRPr lang="ko-KR" altLang="en-US" sz="1200" i="0" dirty="0"/>
          </a:p>
        </p:txBody>
      </p:sp>
      <p:sp>
        <p:nvSpPr>
          <p:cNvPr id="10" name="타원 9"/>
          <p:cNvSpPr/>
          <p:nvPr/>
        </p:nvSpPr>
        <p:spPr>
          <a:xfrm>
            <a:off x="1985963" y="3248025"/>
            <a:ext cx="268287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60</a:t>
            </a:r>
            <a:endParaRPr lang="ko-KR" altLang="en-US" sz="1200" i="0" dirty="0"/>
          </a:p>
        </p:txBody>
      </p:sp>
      <p:sp>
        <p:nvSpPr>
          <p:cNvPr id="11" name="타원 10"/>
          <p:cNvSpPr/>
          <p:nvPr/>
        </p:nvSpPr>
        <p:spPr>
          <a:xfrm>
            <a:off x="3132138" y="3724275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95</a:t>
            </a:r>
            <a:endParaRPr lang="ko-KR" altLang="en-US" sz="1200" i="0" dirty="0"/>
          </a:p>
        </p:txBody>
      </p:sp>
      <p:sp>
        <p:nvSpPr>
          <p:cNvPr id="12" name="타원 11"/>
          <p:cNvSpPr/>
          <p:nvPr/>
        </p:nvSpPr>
        <p:spPr>
          <a:xfrm>
            <a:off x="965200" y="3733800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30</a:t>
            </a:r>
            <a:endParaRPr lang="ko-KR" altLang="en-US" sz="1200" i="0" dirty="0"/>
          </a:p>
        </p:txBody>
      </p:sp>
      <p:sp>
        <p:nvSpPr>
          <p:cNvPr id="13" name="타원 12"/>
          <p:cNvSpPr/>
          <p:nvPr/>
        </p:nvSpPr>
        <p:spPr>
          <a:xfrm>
            <a:off x="354013" y="3729038"/>
            <a:ext cx="269875" cy="2555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15</a:t>
            </a:r>
            <a:endParaRPr lang="ko-KR" altLang="en-US" sz="1200" i="0" dirty="0"/>
          </a:p>
        </p:txBody>
      </p:sp>
      <p:cxnSp>
        <p:nvCxnSpPr>
          <p:cNvPr id="14" name="직선 연결선 13"/>
          <p:cNvCxnSpPr>
            <a:stCxn id="4" idx="3"/>
            <a:endCxn id="5" idx="7"/>
          </p:cNvCxnSpPr>
          <p:nvPr/>
        </p:nvCxnSpPr>
        <p:spPr>
          <a:xfrm flipH="1">
            <a:off x="1320800" y="2576513"/>
            <a:ext cx="314325" cy="2301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4" idx="5"/>
            <a:endCxn id="6" idx="1"/>
          </p:cNvCxnSpPr>
          <p:nvPr/>
        </p:nvCxnSpPr>
        <p:spPr>
          <a:xfrm>
            <a:off x="1819275" y="2576513"/>
            <a:ext cx="385763" cy="2428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5"/>
            <a:endCxn id="7" idx="1"/>
          </p:cNvCxnSpPr>
          <p:nvPr/>
        </p:nvCxnSpPr>
        <p:spPr>
          <a:xfrm>
            <a:off x="2395538" y="2998788"/>
            <a:ext cx="304800" cy="292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7" idx="5"/>
            <a:endCxn id="11" idx="1"/>
          </p:cNvCxnSpPr>
          <p:nvPr/>
        </p:nvCxnSpPr>
        <p:spPr>
          <a:xfrm>
            <a:off x="2889250" y="3471863"/>
            <a:ext cx="282575" cy="2889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5" idx="3"/>
            <a:endCxn id="8" idx="7"/>
          </p:cNvCxnSpPr>
          <p:nvPr/>
        </p:nvCxnSpPr>
        <p:spPr>
          <a:xfrm flipH="1">
            <a:off x="930275" y="2986088"/>
            <a:ext cx="200025" cy="2905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5"/>
            <a:endCxn id="12" idx="0"/>
          </p:cNvCxnSpPr>
          <p:nvPr/>
        </p:nvCxnSpPr>
        <p:spPr>
          <a:xfrm>
            <a:off x="930275" y="3455988"/>
            <a:ext cx="168275" cy="2778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3" idx="0"/>
          </p:cNvCxnSpPr>
          <p:nvPr/>
        </p:nvCxnSpPr>
        <p:spPr>
          <a:xfrm flipH="1">
            <a:off x="488950" y="3455988"/>
            <a:ext cx="250825" cy="2730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1781175" y="3732213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53</a:t>
            </a:r>
            <a:endParaRPr lang="ko-KR" altLang="en-US" sz="1200" i="0" dirty="0"/>
          </a:p>
        </p:txBody>
      </p:sp>
      <p:sp>
        <p:nvSpPr>
          <p:cNvPr id="23" name="타원 22"/>
          <p:cNvSpPr/>
          <p:nvPr/>
        </p:nvSpPr>
        <p:spPr>
          <a:xfrm>
            <a:off x="2665413" y="37338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80</a:t>
            </a:r>
            <a:endParaRPr lang="ko-KR" altLang="en-US" sz="1200" i="0" dirty="0"/>
          </a:p>
        </p:txBody>
      </p:sp>
      <p:cxnSp>
        <p:nvCxnSpPr>
          <p:cNvPr id="24" name="직선 연결선 23"/>
          <p:cNvCxnSpPr>
            <a:stCxn id="7" idx="4"/>
            <a:endCxn id="23" idx="0"/>
          </p:cNvCxnSpPr>
          <p:nvPr/>
        </p:nvCxnSpPr>
        <p:spPr>
          <a:xfrm>
            <a:off x="2794000" y="3508375"/>
            <a:ext cx="6350" cy="2254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2219325" y="3752850"/>
            <a:ext cx="268288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64</a:t>
            </a:r>
            <a:endParaRPr lang="ko-KR" altLang="en-US" sz="1200" i="0" dirty="0"/>
          </a:p>
        </p:txBody>
      </p:sp>
      <p:cxnSp>
        <p:nvCxnSpPr>
          <p:cNvPr id="26" name="직선 연결선 25"/>
          <p:cNvCxnSpPr>
            <a:stCxn id="10" idx="4"/>
            <a:endCxn id="25" idx="0"/>
          </p:cNvCxnSpPr>
          <p:nvPr/>
        </p:nvCxnSpPr>
        <p:spPr>
          <a:xfrm>
            <a:off x="2120900" y="3502025"/>
            <a:ext cx="233363" cy="2508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0" idx="4"/>
            <a:endCxn id="22" idx="7"/>
          </p:cNvCxnSpPr>
          <p:nvPr/>
        </p:nvCxnSpPr>
        <p:spPr>
          <a:xfrm flipH="1">
            <a:off x="2011363" y="3502025"/>
            <a:ext cx="109537" cy="2682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6" idx="4"/>
            <a:endCxn id="10" idx="0"/>
          </p:cNvCxnSpPr>
          <p:nvPr/>
        </p:nvCxnSpPr>
        <p:spPr>
          <a:xfrm flipH="1">
            <a:off x="2120900" y="3035300"/>
            <a:ext cx="179388" cy="2127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42950" y="423068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25</a:t>
            </a:r>
            <a:endParaRPr lang="ko-KR" altLang="en-US" sz="1200" i="0" dirty="0"/>
          </a:p>
        </p:txBody>
      </p:sp>
      <p:sp>
        <p:nvSpPr>
          <p:cNvPr id="30" name="타원 29"/>
          <p:cNvSpPr/>
          <p:nvPr/>
        </p:nvSpPr>
        <p:spPr>
          <a:xfrm>
            <a:off x="1200150" y="422433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32</a:t>
            </a:r>
            <a:endParaRPr lang="ko-KR" altLang="en-US" sz="1200" i="0" dirty="0"/>
          </a:p>
        </p:txBody>
      </p:sp>
      <p:cxnSp>
        <p:nvCxnSpPr>
          <p:cNvPr id="31" name="직선 연결선 30"/>
          <p:cNvCxnSpPr>
            <a:stCxn id="12" idx="4"/>
            <a:endCxn id="29" idx="7"/>
          </p:cNvCxnSpPr>
          <p:nvPr/>
        </p:nvCxnSpPr>
        <p:spPr>
          <a:xfrm flipH="1">
            <a:off x="973138" y="3987800"/>
            <a:ext cx="125412" cy="2809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4"/>
            <a:endCxn id="30" idx="1"/>
          </p:cNvCxnSpPr>
          <p:nvPr/>
        </p:nvCxnSpPr>
        <p:spPr>
          <a:xfrm>
            <a:off x="1098550" y="3987800"/>
            <a:ext cx="141288" cy="27463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5" idx="1"/>
          </p:cNvCxnSpPr>
          <p:nvPr/>
        </p:nvCxnSpPr>
        <p:spPr>
          <a:xfrm>
            <a:off x="1017588" y="2627313"/>
            <a:ext cx="112712" cy="1793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7" name="TextBox 35"/>
          <p:cNvSpPr txBox="1">
            <a:spLocks noChangeArrowheads="1"/>
          </p:cNvSpPr>
          <p:nvPr/>
        </p:nvSpPr>
        <p:spPr bwMode="auto">
          <a:xfrm>
            <a:off x="434975" y="2330450"/>
            <a:ext cx="574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1200" i="0">
                <a:latin typeface="Arial" panose="020B0604020202020204" pitchFamily="34" charset="0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135" name="오른쪽 화살표 134"/>
          <p:cNvSpPr/>
          <p:nvPr/>
        </p:nvSpPr>
        <p:spPr>
          <a:xfrm>
            <a:off x="3948113" y="3340100"/>
            <a:ext cx="596900" cy="32226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ko-KR" altLang="en-US" sz="2400" i="0" dirty="0"/>
          </a:p>
        </p:txBody>
      </p:sp>
      <p:sp>
        <p:nvSpPr>
          <p:cNvPr id="94" name="타원 93"/>
          <p:cNvSpPr/>
          <p:nvPr/>
        </p:nvSpPr>
        <p:spPr>
          <a:xfrm>
            <a:off x="6311900" y="2363788"/>
            <a:ext cx="261938" cy="2492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50</a:t>
            </a:r>
            <a:endParaRPr lang="ko-KR" altLang="en-US" sz="1200" i="0" dirty="0"/>
          </a:p>
        </p:txBody>
      </p:sp>
      <p:sp>
        <p:nvSpPr>
          <p:cNvPr id="102" name="타원 101"/>
          <p:cNvSpPr/>
          <p:nvPr/>
        </p:nvSpPr>
        <p:spPr>
          <a:xfrm>
            <a:off x="6881813" y="2781300"/>
            <a:ext cx="268287" cy="25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70</a:t>
            </a:r>
            <a:endParaRPr lang="ko-KR" altLang="en-US" sz="1200" i="0" dirty="0"/>
          </a:p>
        </p:txBody>
      </p:sp>
      <p:sp>
        <p:nvSpPr>
          <p:cNvPr id="109" name="타원 108"/>
          <p:cNvSpPr/>
          <p:nvPr/>
        </p:nvSpPr>
        <p:spPr>
          <a:xfrm>
            <a:off x="7375525" y="3254375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90</a:t>
            </a:r>
            <a:endParaRPr lang="ko-KR" altLang="en-US" sz="1200" i="0" dirty="0"/>
          </a:p>
        </p:txBody>
      </p:sp>
      <p:sp>
        <p:nvSpPr>
          <p:cNvPr id="119" name="타원 118"/>
          <p:cNvSpPr/>
          <p:nvPr/>
        </p:nvSpPr>
        <p:spPr>
          <a:xfrm>
            <a:off x="5808663" y="2806700"/>
            <a:ext cx="268287" cy="254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20</a:t>
            </a:r>
            <a:endParaRPr lang="ko-KR" altLang="en-US" sz="1200" i="0" dirty="0"/>
          </a:p>
        </p:txBody>
      </p:sp>
      <p:sp>
        <p:nvSpPr>
          <p:cNvPr id="123" name="타원 122"/>
          <p:cNvSpPr/>
          <p:nvPr/>
        </p:nvSpPr>
        <p:spPr>
          <a:xfrm>
            <a:off x="6702425" y="324802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60</a:t>
            </a:r>
            <a:endParaRPr lang="ko-KR" altLang="en-US" sz="1200" i="0" dirty="0"/>
          </a:p>
        </p:txBody>
      </p:sp>
      <p:sp>
        <p:nvSpPr>
          <p:cNvPr id="124" name="타원 123"/>
          <p:cNvSpPr/>
          <p:nvPr/>
        </p:nvSpPr>
        <p:spPr>
          <a:xfrm>
            <a:off x="7848600" y="3724275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95</a:t>
            </a:r>
            <a:endParaRPr lang="ko-KR" altLang="en-US" sz="1200" i="0" dirty="0"/>
          </a:p>
        </p:txBody>
      </p:sp>
      <p:sp>
        <p:nvSpPr>
          <p:cNvPr id="133" name="타원 132"/>
          <p:cNvSpPr/>
          <p:nvPr/>
        </p:nvSpPr>
        <p:spPr>
          <a:xfrm>
            <a:off x="6072188" y="33020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30</a:t>
            </a:r>
            <a:endParaRPr lang="ko-KR" altLang="en-US" sz="1200" i="0" dirty="0"/>
          </a:p>
        </p:txBody>
      </p:sp>
      <p:sp>
        <p:nvSpPr>
          <p:cNvPr id="134" name="타원 133"/>
          <p:cNvSpPr/>
          <p:nvPr/>
        </p:nvSpPr>
        <p:spPr>
          <a:xfrm>
            <a:off x="5462588" y="3297238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15</a:t>
            </a:r>
            <a:endParaRPr lang="ko-KR" altLang="en-US" sz="1200" i="0" dirty="0"/>
          </a:p>
        </p:txBody>
      </p:sp>
      <p:cxnSp>
        <p:nvCxnSpPr>
          <p:cNvPr id="139" name="직선 연결선 138"/>
          <p:cNvCxnSpPr>
            <a:stCxn id="94" idx="3"/>
            <a:endCxn id="119" idx="7"/>
          </p:cNvCxnSpPr>
          <p:nvPr/>
        </p:nvCxnSpPr>
        <p:spPr>
          <a:xfrm flipH="1">
            <a:off x="6037263" y="2576513"/>
            <a:ext cx="314325" cy="2682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94" idx="5"/>
            <a:endCxn id="102" idx="1"/>
          </p:cNvCxnSpPr>
          <p:nvPr/>
        </p:nvCxnSpPr>
        <p:spPr>
          <a:xfrm>
            <a:off x="6535738" y="2576513"/>
            <a:ext cx="385762" cy="24288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02" idx="5"/>
            <a:endCxn id="109" idx="1"/>
          </p:cNvCxnSpPr>
          <p:nvPr/>
        </p:nvCxnSpPr>
        <p:spPr>
          <a:xfrm>
            <a:off x="7112000" y="2998788"/>
            <a:ext cx="303213" cy="2921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09" idx="5"/>
            <a:endCxn id="124" idx="1"/>
          </p:cNvCxnSpPr>
          <p:nvPr/>
        </p:nvCxnSpPr>
        <p:spPr>
          <a:xfrm>
            <a:off x="7605713" y="3471863"/>
            <a:ext cx="282575" cy="2889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19" idx="5"/>
            <a:endCxn id="133" idx="0"/>
          </p:cNvCxnSpPr>
          <p:nvPr/>
        </p:nvCxnSpPr>
        <p:spPr>
          <a:xfrm>
            <a:off x="6037263" y="3024188"/>
            <a:ext cx="169862" cy="277812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>
            <a:stCxn id="119" idx="3"/>
            <a:endCxn id="134" idx="0"/>
          </p:cNvCxnSpPr>
          <p:nvPr/>
        </p:nvCxnSpPr>
        <p:spPr>
          <a:xfrm flipH="1">
            <a:off x="5597525" y="3024188"/>
            <a:ext cx="249238" cy="2730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타원 145"/>
          <p:cNvSpPr/>
          <p:nvPr/>
        </p:nvSpPr>
        <p:spPr>
          <a:xfrm>
            <a:off x="6497638" y="3732213"/>
            <a:ext cx="268287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53</a:t>
            </a:r>
            <a:endParaRPr lang="ko-KR" altLang="en-US" sz="1200" i="0" dirty="0"/>
          </a:p>
        </p:txBody>
      </p:sp>
      <p:sp>
        <p:nvSpPr>
          <p:cNvPr id="147" name="타원 146"/>
          <p:cNvSpPr/>
          <p:nvPr/>
        </p:nvSpPr>
        <p:spPr>
          <a:xfrm>
            <a:off x="7381875" y="3733800"/>
            <a:ext cx="269875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80</a:t>
            </a:r>
            <a:endParaRPr lang="ko-KR" altLang="en-US" sz="1200" i="0" dirty="0"/>
          </a:p>
        </p:txBody>
      </p:sp>
      <p:cxnSp>
        <p:nvCxnSpPr>
          <p:cNvPr id="148" name="직선 연결선 147"/>
          <p:cNvCxnSpPr>
            <a:stCxn id="109" idx="4"/>
            <a:endCxn id="147" idx="0"/>
          </p:cNvCxnSpPr>
          <p:nvPr/>
        </p:nvCxnSpPr>
        <p:spPr>
          <a:xfrm>
            <a:off x="7510463" y="3508375"/>
            <a:ext cx="6350" cy="2254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/>
          <p:cNvSpPr/>
          <p:nvPr/>
        </p:nvSpPr>
        <p:spPr>
          <a:xfrm>
            <a:off x="6935788" y="3752850"/>
            <a:ext cx="268287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64</a:t>
            </a:r>
            <a:endParaRPr lang="ko-KR" altLang="en-US" sz="1200" i="0" dirty="0"/>
          </a:p>
        </p:txBody>
      </p:sp>
      <p:cxnSp>
        <p:nvCxnSpPr>
          <p:cNvPr id="150" name="직선 연결선 149"/>
          <p:cNvCxnSpPr>
            <a:stCxn id="123" idx="4"/>
            <a:endCxn id="149" idx="0"/>
          </p:cNvCxnSpPr>
          <p:nvPr/>
        </p:nvCxnSpPr>
        <p:spPr>
          <a:xfrm>
            <a:off x="6835775" y="3502025"/>
            <a:ext cx="233363" cy="2508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23" idx="4"/>
            <a:endCxn id="146" idx="7"/>
          </p:cNvCxnSpPr>
          <p:nvPr/>
        </p:nvCxnSpPr>
        <p:spPr>
          <a:xfrm flipH="1">
            <a:off x="6726238" y="3502025"/>
            <a:ext cx="109537" cy="268288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02" idx="4"/>
            <a:endCxn id="123" idx="0"/>
          </p:cNvCxnSpPr>
          <p:nvPr/>
        </p:nvCxnSpPr>
        <p:spPr>
          <a:xfrm flipH="1">
            <a:off x="6835775" y="3035300"/>
            <a:ext cx="180975" cy="212725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/>
          <p:cNvSpPr/>
          <p:nvPr/>
        </p:nvSpPr>
        <p:spPr>
          <a:xfrm>
            <a:off x="5681663" y="3752850"/>
            <a:ext cx="269875" cy="255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25</a:t>
            </a:r>
            <a:endParaRPr lang="ko-KR" altLang="en-US" sz="1200" i="0" dirty="0"/>
          </a:p>
        </p:txBody>
      </p:sp>
      <p:sp>
        <p:nvSpPr>
          <p:cNvPr id="154" name="타원 153"/>
          <p:cNvSpPr/>
          <p:nvPr/>
        </p:nvSpPr>
        <p:spPr>
          <a:xfrm>
            <a:off x="6127750" y="3759200"/>
            <a:ext cx="268288" cy="25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1200" i="0" dirty="0"/>
              <a:t>32</a:t>
            </a:r>
            <a:endParaRPr lang="ko-KR" altLang="en-US" sz="1200" i="0" dirty="0"/>
          </a:p>
        </p:txBody>
      </p:sp>
      <p:cxnSp>
        <p:nvCxnSpPr>
          <p:cNvPr id="155" name="직선 연결선 154"/>
          <p:cNvCxnSpPr>
            <a:stCxn id="133" idx="4"/>
            <a:endCxn id="153" idx="7"/>
          </p:cNvCxnSpPr>
          <p:nvPr/>
        </p:nvCxnSpPr>
        <p:spPr>
          <a:xfrm flipH="1">
            <a:off x="5911850" y="3556000"/>
            <a:ext cx="295275" cy="23495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33" idx="4"/>
            <a:endCxn id="154" idx="0"/>
          </p:cNvCxnSpPr>
          <p:nvPr/>
        </p:nvCxnSpPr>
        <p:spPr>
          <a:xfrm>
            <a:off x="6207125" y="3556000"/>
            <a:ext cx="55563" cy="2032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4" name="TextBox 158"/>
          <p:cNvSpPr txBox="1">
            <a:spLocks noChangeArrowheads="1"/>
          </p:cNvSpPr>
          <p:nvPr/>
        </p:nvSpPr>
        <p:spPr bwMode="auto">
          <a:xfrm>
            <a:off x="2236788" y="1244600"/>
            <a:ext cx="5651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257175"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latinLnBrk="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800" i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자식노드가 있는 노드가 삭제될 경우</a:t>
            </a:r>
            <a:endParaRPr lang="en-US" altLang="ko-KR" sz="1800" i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 spd="slow" advTm="57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FD2D08-BC60-44C9-A2F8-53B3FFFE919A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9221" y="1085487"/>
            <a:ext cx="5832475" cy="563231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utility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Node: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self.l_child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self.r_child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self.data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root is None: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root=node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ko-KR" altLang="en-US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구현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Node(7)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bin_search_tree_insert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(12))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utility.print_inOrder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utility.print_preOrder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0521" y="1026750"/>
            <a:ext cx="1598613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insert 7, 9, 1, 3, 12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320434" y="1623650"/>
            <a:ext cx="288925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7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791921" y="2034812"/>
            <a:ext cx="287338" cy="2555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9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907684" y="2055450"/>
            <a:ext cx="287337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248996" y="2420575"/>
            <a:ext cx="287338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3</a:t>
            </a:r>
            <a:endParaRPr lang="ko-KR" altLang="en-US" sz="1400" i="0" dirty="0" err="1">
              <a:latin typeface="+mj-lt"/>
            </a:endParaRPr>
          </a:p>
        </p:txBody>
      </p:sp>
      <p:cxnSp>
        <p:nvCxnSpPr>
          <p:cNvPr id="10249" name="직선 연결선 12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7152159" y="1842725"/>
            <a:ext cx="211137" cy="2508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직선 연결선 14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7566496" y="1842725"/>
            <a:ext cx="2667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직선 연결선 16"/>
          <p:cNvCxnSpPr>
            <a:cxnSpLocks noChangeShapeType="1"/>
            <a:stCxn id="9" idx="5"/>
            <a:endCxn id="10" idx="1"/>
          </p:cNvCxnSpPr>
          <p:nvPr/>
        </p:nvCxnSpPr>
        <p:spPr bwMode="auto">
          <a:xfrm>
            <a:off x="7152159" y="2274525"/>
            <a:ext cx="138112" cy="184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타원 20"/>
          <p:cNvSpPr/>
          <p:nvPr/>
        </p:nvSpPr>
        <p:spPr bwMode="auto">
          <a:xfrm>
            <a:off x="8079259" y="2415812"/>
            <a:ext cx="288925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12</a:t>
            </a:r>
            <a:endParaRPr lang="ko-KR" altLang="en-US" sz="1200" i="0" dirty="0" err="1">
              <a:latin typeface="+mj-lt"/>
            </a:endParaRPr>
          </a:p>
        </p:txBody>
      </p:sp>
      <p:cxnSp>
        <p:nvCxnSpPr>
          <p:cNvPr id="10253" name="직선 연결선 22"/>
          <p:cNvCxnSpPr>
            <a:cxnSpLocks noChangeShapeType="1"/>
            <a:stCxn id="8" idx="5"/>
            <a:endCxn id="21" idx="1"/>
          </p:cNvCxnSpPr>
          <p:nvPr/>
        </p:nvCxnSpPr>
        <p:spPr bwMode="auto">
          <a:xfrm>
            <a:off x="8037984" y="2253887"/>
            <a:ext cx="84137" cy="200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직사각형 31"/>
          <p:cNvSpPr/>
          <p:nvPr/>
        </p:nvSpPr>
        <p:spPr>
          <a:xfrm>
            <a:off x="7236296" y="3652475"/>
            <a:ext cx="1071563" cy="2308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cxnSp>
        <p:nvCxnSpPr>
          <p:cNvPr id="10255" name="직선 화살표 연결선 33"/>
          <p:cNvCxnSpPr>
            <a:cxnSpLocks noChangeShapeType="1"/>
          </p:cNvCxnSpPr>
          <p:nvPr/>
        </p:nvCxnSpPr>
        <p:spPr bwMode="auto">
          <a:xfrm flipV="1">
            <a:off x="2535709" y="4268425"/>
            <a:ext cx="4371975" cy="19431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6" name="왼쪽 중괄호 34"/>
          <p:cNvSpPr>
            <a:spLocks/>
          </p:cNvSpPr>
          <p:nvPr/>
        </p:nvSpPr>
        <p:spPr bwMode="auto">
          <a:xfrm>
            <a:off x="6936259" y="3709625"/>
            <a:ext cx="269875" cy="820737"/>
          </a:xfrm>
          <a:prstGeom prst="leftBrace">
            <a:avLst>
              <a:gd name="adj1" fmla="val 487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10257" name="왼쪽 중괄호 35"/>
          <p:cNvSpPr>
            <a:spLocks/>
          </p:cNvSpPr>
          <p:nvPr/>
        </p:nvSpPr>
        <p:spPr bwMode="auto">
          <a:xfrm>
            <a:off x="6883871" y="4839925"/>
            <a:ext cx="268288" cy="820737"/>
          </a:xfrm>
          <a:prstGeom prst="leftBrace">
            <a:avLst>
              <a:gd name="adj1" fmla="val 49074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SzTx/>
              <a:buFontTx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cxnSp>
        <p:nvCxnSpPr>
          <p:cNvPr id="10258" name="직선 화살표 연결선 36"/>
          <p:cNvCxnSpPr>
            <a:cxnSpLocks noChangeShapeType="1"/>
          </p:cNvCxnSpPr>
          <p:nvPr/>
        </p:nvCxnSpPr>
        <p:spPr bwMode="auto">
          <a:xfrm flipV="1">
            <a:off x="2646834" y="5251087"/>
            <a:ext cx="4103687" cy="13096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341411" y="332568"/>
            <a:ext cx="2820250" cy="36194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실습프로그램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이진검색트리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구축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4D898-16F4-4D84-BA94-89ADD9403557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850" y="1771650"/>
            <a:ext cx="5832475" cy="8302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bin_search_tree_delete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i="0" dirty="0" err="1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root,node</a:t>
            </a: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i="0" dirty="0">
                <a:solidFill>
                  <a:srgbClr val="3E020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프로그래밍 연습</a:t>
            </a:r>
            <a:endParaRPr lang="en-US" altLang="ko-KR" sz="1200" i="0" dirty="0">
              <a:solidFill>
                <a:srgbClr val="3E020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0363" y="1463675"/>
            <a:ext cx="1598612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insert 7, 9, 1, 3, 12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7280275" y="2060575"/>
            <a:ext cx="288925" cy="25558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7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7751763" y="2470150"/>
            <a:ext cx="287337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9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867525" y="2492375"/>
            <a:ext cx="287338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1</a:t>
            </a:r>
            <a:endParaRPr lang="ko-KR" altLang="en-US" sz="1400" i="0" dirty="0" err="1">
              <a:latin typeface="+mj-lt"/>
            </a:endParaRPr>
          </a:p>
        </p:txBody>
      </p:sp>
      <p:sp>
        <p:nvSpPr>
          <p:cNvPr id="10" name="타원 9"/>
          <p:cNvSpPr/>
          <p:nvPr/>
        </p:nvSpPr>
        <p:spPr bwMode="auto">
          <a:xfrm>
            <a:off x="7208838" y="2857500"/>
            <a:ext cx="287337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400" i="0" dirty="0">
                <a:latin typeface="+mj-lt"/>
              </a:rPr>
              <a:t>3</a:t>
            </a:r>
            <a:endParaRPr lang="ko-KR" altLang="en-US" sz="1400" i="0" dirty="0" err="1">
              <a:latin typeface="+mj-lt"/>
            </a:endParaRPr>
          </a:p>
        </p:txBody>
      </p:sp>
      <p:cxnSp>
        <p:nvCxnSpPr>
          <p:cNvPr id="11273" name="직선 연결선 12"/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7112000" y="2279650"/>
            <a:ext cx="211138" cy="249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직선 연결선 14"/>
          <p:cNvCxnSpPr>
            <a:cxnSpLocks noChangeShapeType="1"/>
            <a:stCxn id="7" idx="5"/>
            <a:endCxn id="8" idx="1"/>
          </p:cNvCxnSpPr>
          <p:nvPr/>
        </p:nvCxnSpPr>
        <p:spPr bwMode="auto">
          <a:xfrm>
            <a:off x="7526338" y="2279650"/>
            <a:ext cx="2667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직선 연결선 16"/>
          <p:cNvCxnSpPr>
            <a:cxnSpLocks noChangeShapeType="1"/>
            <a:stCxn id="9" idx="5"/>
            <a:endCxn id="10" idx="1"/>
          </p:cNvCxnSpPr>
          <p:nvPr/>
        </p:nvCxnSpPr>
        <p:spPr bwMode="auto">
          <a:xfrm>
            <a:off x="7112000" y="2711450"/>
            <a:ext cx="138113" cy="184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타원 20"/>
          <p:cNvSpPr/>
          <p:nvPr/>
        </p:nvSpPr>
        <p:spPr bwMode="auto">
          <a:xfrm>
            <a:off x="8039100" y="2852738"/>
            <a:ext cx="288925" cy="25717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1200" i="0" dirty="0">
                <a:latin typeface="+mj-lt"/>
              </a:rPr>
              <a:t>12</a:t>
            </a:r>
            <a:endParaRPr lang="ko-KR" altLang="en-US" sz="1200" i="0" dirty="0" err="1">
              <a:latin typeface="+mj-lt"/>
            </a:endParaRPr>
          </a:p>
        </p:txBody>
      </p:sp>
      <p:cxnSp>
        <p:nvCxnSpPr>
          <p:cNvPr id="11277" name="직선 연결선 22"/>
          <p:cNvCxnSpPr>
            <a:cxnSpLocks noChangeShapeType="1"/>
            <a:stCxn id="8" idx="5"/>
            <a:endCxn id="21" idx="1"/>
          </p:cNvCxnSpPr>
          <p:nvPr/>
        </p:nvCxnSpPr>
        <p:spPr bwMode="auto">
          <a:xfrm>
            <a:off x="7997825" y="2689225"/>
            <a:ext cx="84138" cy="201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971550" y="522288"/>
            <a:ext cx="5521311" cy="361949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실습프로그램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] </a:t>
            </a:r>
            <a:r>
              <a:rPr lang="ko-KR" altLang="en-US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이진검색트리에서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하나의 원소를 삭제하는 프로그램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 bwMode="auto">
          <a:xfrm>
            <a:off x="5042038" y="1751276"/>
            <a:ext cx="4052944" cy="360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87008" y="1772816"/>
            <a:ext cx="4052944" cy="3600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150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826DC-8B2E-42B4-AE89-DA739C18D9F9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cxnSp>
        <p:nvCxnSpPr>
          <p:cNvPr id="21507" name="직선 화살표 연결선 3"/>
          <p:cNvCxnSpPr>
            <a:cxnSpLocks noChangeShapeType="1"/>
          </p:cNvCxnSpPr>
          <p:nvPr/>
        </p:nvCxnSpPr>
        <p:spPr bwMode="auto">
          <a:xfrm>
            <a:off x="717246" y="4653756"/>
            <a:ext cx="281626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직선 화살표 연결선 5"/>
          <p:cNvCxnSpPr>
            <a:cxnSpLocks noChangeShapeType="1"/>
          </p:cNvCxnSpPr>
          <p:nvPr/>
        </p:nvCxnSpPr>
        <p:spPr bwMode="auto">
          <a:xfrm flipV="1">
            <a:off x="717246" y="2445544"/>
            <a:ext cx="0" cy="2232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직선 연결선 8"/>
          <p:cNvCxnSpPr>
            <a:cxnSpLocks noChangeShapeType="1"/>
          </p:cNvCxnSpPr>
          <p:nvPr/>
        </p:nvCxnSpPr>
        <p:spPr bwMode="auto">
          <a:xfrm>
            <a:off x="2391818" y="4617244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직선 연결선 9"/>
          <p:cNvCxnSpPr>
            <a:cxnSpLocks noChangeShapeType="1"/>
          </p:cNvCxnSpPr>
          <p:nvPr/>
        </p:nvCxnSpPr>
        <p:spPr bwMode="auto">
          <a:xfrm>
            <a:off x="2998243" y="4607719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056721" y="4657930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952" y="4657930"/>
            <a:ext cx="371475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9590" y="4657930"/>
            <a:ext cx="271462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21515" name="직선 연결선 14"/>
          <p:cNvCxnSpPr>
            <a:cxnSpLocks noChangeShapeType="1"/>
          </p:cNvCxnSpPr>
          <p:nvPr/>
        </p:nvCxnSpPr>
        <p:spPr bwMode="auto">
          <a:xfrm>
            <a:off x="645808" y="4006056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직선 연결선 15"/>
          <p:cNvCxnSpPr>
            <a:cxnSpLocks noChangeShapeType="1"/>
          </p:cNvCxnSpPr>
          <p:nvPr/>
        </p:nvCxnSpPr>
        <p:spPr bwMode="auto">
          <a:xfrm>
            <a:off x="645808" y="2782094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직선 연결선 16"/>
          <p:cNvCxnSpPr>
            <a:cxnSpLocks noChangeShapeType="1"/>
          </p:cNvCxnSpPr>
          <p:nvPr/>
        </p:nvCxnSpPr>
        <p:spPr bwMode="auto">
          <a:xfrm>
            <a:off x="645808" y="3285331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타원 17"/>
          <p:cNvSpPr/>
          <p:nvPr/>
        </p:nvSpPr>
        <p:spPr bwMode="auto">
          <a:xfrm>
            <a:off x="1188164" y="4006056"/>
            <a:ext cx="71438" cy="71438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2958252" y="2782094"/>
            <a:ext cx="71437" cy="71437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933" y="3825081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933" y="2601119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008" y="3082131"/>
            <a:ext cx="38417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mid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2838" y="107950"/>
            <a:ext cx="4560887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ko-KR" altLang="en-US" sz="2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선형 보간법</a:t>
            </a:r>
            <a:r>
              <a:rPr lang="en-US" altLang="ko-KR" sz="2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(linear interpolation)</a:t>
            </a:r>
            <a:endParaRPr lang="ko-KR" altLang="en-US" sz="2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21524" name="개체 4"/>
          <p:cNvGraphicFramePr>
            <a:graphicFrameLocks noChangeAspect="1"/>
          </p:cNvGraphicFramePr>
          <p:nvPr/>
        </p:nvGraphicFramePr>
        <p:xfrm>
          <a:off x="3014358" y="5863431"/>
          <a:ext cx="36020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수식" r:id="rId4" imgW="2019300" imgH="431800" progId="Equation.3">
                  <p:embed/>
                </p:oleObj>
              </mc:Choice>
              <mc:Fallback>
                <p:oleObj name="수식" r:id="rId4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358" y="5863431"/>
                        <a:ext cx="36020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526" name="직선 화살표 연결선 5"/>
          <p:cNvCxnSpPr>
            <a:cxnSpLocks noChangeShapeType="1"/>
          </p:cNvCxnSpPr>
          <p:nvPr/>
        </p:nvCxnSpPr>
        <p:spPr bwMode="auto">
          <a:xfrm flipV="1">
            <a:off x="5904352" y="2409031"/>
            <a:ext cx="0" cy="2232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직선 연결선 14"/>
          <p:cNvCxnSpPr>
            <a:cxnSpLocks noChangeShapeType="1"/>
          </p:cNvCxnSpPr>
          <p:nvPr/>
        </p:nvCxnSpPr>
        <p:spPr bwMode="auto">
          <a:xfrm>
            <a:off x="5832914" y="3969544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직선 연결선 15"/>
          <p:cNvCxnSpPr>
            <a:cxnSpLocks noChangeShapeType="1"/>
          </p:cNvCxnSpPr>
          <p:nvPr/>
        </p:nvCxnSpPr>
        <p:spPr bwMode="auto">
          <a:xfrm>
            <a:off x="5832914" y="2745581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직선 연결선 16"/>
          <p:cNvCxnSpPr>
            <a:cxnSpLocks noChangeShapeType="1"/>
          </p:cNvCxnSpPr>
          <p:nvPr/>
        </p:nvCxnSpPr>
        <p:spPr bwMode="auto">
          <a:xfrm>
            <a:off x="5832914" y="3248819"/>
            <a:ext cx="1444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타원 38"/>
          <p:cNvSpPr/>
          <p:nvPr/>
        </p:nvSpPr>
        <p:spPr bwMode="auto">
          <a:xfrm>
            <a:off x="6333428" y="3969544"/>
            <a:ext cx="71438" cy="71437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8109286" y="2745581"/>
            <a:ext cx="71437" cy="71438"/>
          </a:xfrm>
          <a:prstGeom prst="ellipse">
            <a:avLst/>
          </a:prstGeom>
          <a:solidFill>
            <a:schemeClr val="accent3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cxnSp>
        <p:nvCxnSpPr>
          <p:cNvPr id="21538" name="직선 연결선 20"/>
          <p:cNvCxnSpPr>
            <a:cxnSpLocks noChangeShapeType="1"/>
          </p:cNvCxnSpPr>
          <p:nvPr/>
        </p:nvCxnSpPr>
        <p:spPr bwMode="auto">
          <a:xfrm flipV="1">
            <a:off x="7530725" y="3248819"/>
            <a:ext cx="0" cy="1223962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9" name="직선 연결선 22"/>
          <p:cNvCxnSpPr>
            <a:cxnSpLocks noChangeShapeType="1"/>
          </p:cNvCxnSpPr>
          <p:nvPr/>
        </p:nvCxnSpPr>
        <p:spPr bwMode="auto">
          <a:xfrm>
            <a:off x="6120252" y="3248819"/>
            <a:ext cx="1340318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40" name="직선 연결선 24"/>
          <p:cNvCxnSpPr>
            <a:cxnSpLocks noChangeShapeType="1"/>
          </p:cNvCxnSpPr>
          <p:nvPr/>
        </p:nvCxnSpPr>
        <p:spPr bwMode="auto">
          <a:xfrm flipV="1">
            <a:off x="6396399" y="2798091"/>
            <a:ext cx="1740138" cy="119870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5436039" y="3788569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6039" y="2564606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60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74114" y="3045619"/>
            <a:ext cx="384175" cy="40640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mid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410252" y="3248819"/>
            <a:ext cx="422275" cy="985838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  <a:defRPr/>
            </a:pPr>
            <a:endParaRPr lang="ko-KR" altLang="en-US" sz="2000" i="0" dirty="0" err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5321" y="593837"/>
            <a:ext cx="5659169" cy="739552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</a:t>
            </a: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개의 관찰점 </a:t>
            </a: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a=(10,30), b=(100,60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갖고 </a:t>
            </a: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특정 점의 값을 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추정</a:t>
            </a:r>
            <a:endParaRPr lang="en-US" altLang="ko-KR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70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 일 때 </a:t>
            </a:r>
            <a:r>
              <a:rPr lang="ko-KR" altLang="en-US" sz="14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생성율은</a:t>
            </a:r>
            <a:r>
              <a:rPr lang="ko-KR" altLang="en-US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얼마라고 추정할 수 있나</a:t>
            </a: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?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3506" y="4738030"/>
            <a:ext cx="307777" cy="333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온도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4143" y="2085159"/>
            <a:ext cx="461665" cy="333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2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생성율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22343" y="4738030"/>
            <a:ext cx="307777" cy="333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2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온도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49" name="직선 연결선 8"/>
          <p:cNvCxnSpPr>
            <a:cxnSpLocks noChangeShapeType="1"/>
          </p:cNvCxnSpPr>
          <p:nvPr/>
        </p:nvCxnSpPr>
        <p:spPr bwMode="auto">
          <a:xfrm>
            <a:off x="1188203" y="4617244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직선 연결선 8"/>
          <p:cNvCxnSpPr>
            <a:cxnSpLocks noChangeShapeType="1"/>
          </p:cNvCxnSpPr>
          <p:nvPr/>
        </p:nvCxnSpPr>
        <p:spPr bwMode="auto">
          <a:xfrm>
            <a:off x="7530725" y="4617244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직선 연결선 9"/>
          <p:cNvCxnSpPr>
            <a:cxnSpLocks noChangeShapeType="1"/>
          </p:cNvCxnSpPr>
          <p:nvPr/>
        </p:nvCxnSpPr>
        <p:spPr bwMode="auto">
          <a:xfrm>
            <a:off x="8180285" y="4607719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6238763" y="4657930"/>
            <a:ext cx="271463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025994" y="4657930"/>
            <a:ext cx="371475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68497" y="4657930"/>
            <a:ext cx="271462" cy="361950"/>
          </a:xfrm>
          <a:prstGeom prst="rect">
            <a:avLst/>
          </a:prstGeom>
          <a:noFill/>
        </p:spPr>
        <p:txBody>
          <a:bodyPr wrap="none" lIns="36000" tIns="36000" rIns="36000" bIns="3600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  <a:defRPr/>
            </a:pPr>
            <a:r>
              <a:rPr lang="en-US" altLang="ko-KR" sz="1400" i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70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55" name="직선 연결선 8"/>
          <p:cNvCxnSpPr>
            <a:cxnSpLocks noChangeShapeType="1"/>
          </p:cNvCxnSpPr>
          <p:nvPr/>
        </p:nvCxnSpPr>
        <p:spPr bwMode="auto">
          <a:xfrm>
            <a:off x="6370245" y="4617244"/>
            <a:ext cx="0" cy="730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직선 화살표 연결선 3"/>
          <p:cNvCxnSpPr>
            <a:cxnSpLocks noChangeShapeType="1"/>
          </p:cNvCxnSpPr>
          <p:nvPr/>
        </p:nvCxnSpPr>
        <p:spPr bwMode="auto">
          <a:xfrm>
            <a:off x="5904352" y="4653756"/>
            <a:ext cx="281626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타원 15"/>
          <p:cNvSpPr/>
          <p:nvPr/>
        </p:nvSpPr>
        <p:spPr bwMode="auto">
          <a:xfrm>
            <a:off x="7460570" y="3212976"/>
            <a:ext cx="72355" cy="72355"/>
          </a:xfrm>
          <a:prstGeom prst="ellipse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  <a:tabLst/>
            </a:pPr>
            <a:endParaRPr kumimoji="1" lang="ko-KR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93040" y="2085159"/>
            <a:ext cx="461665" cy="3334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ko-KR" altLang="en-US" sz="1200" i="0" dirty="0" err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생성율</a:t>
            </a:r>
            <a:endParaRPr lang="ko-KR" altLang="en-US" sz="12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32673" y="3825081"/>
            <a:ext cx="165677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231792" y="2447403"/>
            <a:ext cx="180105" cy="36194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009297" y="3825081"/>
            <a:ext cx="165677" cy="406128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a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08416" y="2447403"/>
            <a:ext cx="180105" cy="36194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ts val="2600"/>
              </a:lnSpc>
              <a:buClr>
                <a:schemeClr val="tx2">
                  <a:lumMod val="75000"/>
                </a:schemeClr>
              </a:buClr>
            </a:pPr>
            <a:r>
              <a:rPr lang="en-US" altLang="ko-KR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0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FE9E3-F000-403C-A764-4D359C0DD030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66888"/>
            <a:ext cx="8839200" cy="4000500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ko-KR" altLang="en-US" b="1">
                <a:solidFill>
                  <a:srgbClr val="3E020C"/>
                </a:solidFill>
              </a:rPr>
              <a:t>보기</a:t>
            </a:r>
            <a:r>
              <a:rPr lang="en-US" altLang="ko-KR">
                <a:solidFill>
                  <a:srgbClr val="3E020C"/>
                </a:solidFill>
              </a:rPr>
              <a:t>: S[1] = 4</a:t>
            </a:r>
            <a:r>
              <a:rPr lang="ko-KR" altLang="en-US">
                <a:solidFill>
                  <a:srgbClr val="3E020C"/>
                </a:solidFill>
              </a:rPr>
              <a:t>이고 </a:t>
            </a:r>
            <a:r>
              <a:rPr lang="en-US" altLang="ko-KR">
                <a:solidFill>
                  <a:srgbClr val="3E020C"/>
                </a:solidFill>
              </a:rPr>
              <a:t>S[10] = 97</a:t>
            </a:r>
            <a:r>
              <a:rPr lang="ko-KR" altLang="en-US">
                <a:solidFill>
                  <a:srgbClr val="3E020C"/>
                </a:solidFill>
              </a:rPr>
              <a:t>일 때 검색 키가 </a:t>
            </a:r>
            <a:r>
              <a:rPr lang="en-US" altLang="ko-KR">
                <a:solidFill>
                  <a:srgbClr val="3E020C"/>
                </a:solidFill>
              </a:rPr>
              <a:t>25</a:t>
            </a:r>
            <a:r>
              <a:rPr lang="ko-KR" altLang="en-US">
                <a:solidFill>
                  <a:srgbClr val="3E020C"/>
                </a:solidFill>
              </a:rPr>
              <a:t>이면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en-US" altLang="ko-KR" i="1">
                <a:solidFill>
                  <a:srgbClr val="3E020C"/>
                </a:solidFill>
              </a:rPr>
              <a:t>mid</a:t>
            </a:r>
            <a:r>
              <a:rPr lang="en-US" altLang="ko-KR">
                <a:solidFill>
                  <a:srgbClr val="3E020C"/>
                </a:solidFill>
              </a:rPr>
              <a:t> = 3.</a:t>
            </a:r>
          </a:p>
          <a:p>
            <a:pPr eaLnBrk="1" hangingPunct="1">
              <a:lnSpc>
                <a:spcPts val="2800"/>
              </a:lnSpc>
            </a:pPr>
            <a:endParaRPr lang="en-US" altLang="ko-KR" b="1">
              <a:solidFill>
                <a:srgbClr val="3E020C"/>
              </a:solidFill>
            </a:endParaRPr>
          </a:p>
          <a:p>
            <a:pPr eaLnBrk="1" hangingPunct="1">
              <a:lnSpc>
                <a:spcPts val="2800"/>
              </a:lnSpc>
            </a:pPr>
            <a:r>
              <a:rPr lang="ko-KR" altLang="en-US" b="1">
                <a:solidFill>
                  <a:srgbClr val="3E020C"/>
                </a:solidFill>
              </a:rPr>
              <a:t>분석</a:t>
            </a:r>
            <a:r>
              <a:rPr lang="en-US" altLang="ko-KR">
                <a:solidFill>
                  <a:srgbClr val="3E020C"/>
                </a:solidFill>
              </a:rPr>
              <a:t>: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>
                <a:solidFill>
                  <a:srgbClr val="3E020C"/>
                </a:solidFill>
              </a:rPr>
              <a:t>아이템이 균등하게 분포되어 있고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</a:rPr>
              <a:t>검색 키가 각 슬롯에 있을 확률이 같다고 가정하면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</a:rPr>
              <a:t>선형보간검색의 </a:t>
            </a:r>
            <a:r>
              <a:rPr lang="ko-KR" altLang="en-US" u="sng">
                <a:solidFill>
                  <a:srgbClr val="3E020C"/>
                </a:solidFill>
              </a:rPr>
              <a:t>평균적인 시간복잡도</a:t>
            </a:r>
            <a:r>
              <a:rPr lang="ko-KR" altLang="en-US">
                <a:solidFill>
                  <a:srgbClr val="3E020C"/>
                </a:solidFill>
              </a:rPr>
              <a:t>는 </a:t>
            </a:r>
            <a:r>
              <a:rPr lang="en-US" altLang="ko-KR" i="1">
                <a:solidFill>
                  <a:srgbClr val="3E020C"/>
                </a:solidFill>
              </a:rPr>
              <a:t>A</a:t>
            </a:r>
            <a:r>
              <a:rPr lang="en-US" altLang="ko-KR">
                <a:solidFill>
                  <a:srgbClr val="3E020C"/>
                </a:solidFill>
              </a:rPr>
              <a:t>(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 </a:t>
            </a:r>
            <a:r>
              <a:rPr lang="en-US" altLang="ko-KR">
                <a:solidFill>
                  <a:srgbClr val="3E020C"/>
                </a:solidFill>
                <a:sym typeface="Symbol" panose="05050102010706020507" pitchFamily="18" charset="2"/>
              </a:rPr>
              <a:t> lg(lg </a:t>
            </a:r>
            <a:r>
              <a:rPr lang="en-US" altLang="ko-KR" i="1">
                <a:solidFill>
                  <a:srgbClr val="3E020C"/>
                </a:solidFill>
                <a:sym typeface="Symbol" panose="05050102010706020507" pitchFamily="18" charset="2"/>
              </a:rPr>
              <a:t>n</a:t>
            </a:r>
            <a:r>
              <a:rPr lang="en-US" altLang="ko-KR">
                <a:solidFill>
                  <a:srgbClr val="3E020C"/>
                </a:solidFill>
                <a:sym typeface="Symbol" panose="05050102010706020507" pitchFamily="18" charset="2"/>
              </a:rPr>
              <a:t>)</a:t>
            </a:r>
            <a:r>
              <a:rPr lang="en-US" altLang="ko-KR">
                <a:solidFill>
                  <a:srgbClr val="3E020C"/>
                </a:solidFill>
              </a:rPr>
              <a:t>. 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)  </a:t>
            </a:r>
            <a:r>
              <a:rPr lang="en-US" altLang="ko-KR" i="1">
                <a:solidFill>
                  <a:srgbClr val="3E020C"/>
                </a:solidFill>
              </a:rPr>
              <a:t>n=</a:t>
            </a:r>
            <a:r>
              <a:rPr lang="en-US" altLang="ko-KR">
                <a:solidFill>
                  <a:srgbClr val="3E020C"/>
                </a:solidFill>
              </a:rPr>
              <a:t>10</a:t>
            </a:r>
            <a:r>
              <a:rPr lang="ko-KR" altLang="en-US">
                <a:solidFill>
                  <a:srgbClr val="3E020C"/>
                </a:solidFill>
              </a:rPr>
              <a:t>억</a:t>
            </a:r>
            <a:r>
              <a:rPr lang="en-US" altLang="ko-KR">
                <a:solidFill>
                  <a:srgbClr val="3E020C"/>
                </a:solidFill>
              </a:rPr>
              <a:t>, lg(lg </a:t>
            </a:r>
            <a:r>
              <a:rPr lang="en-US" altLang="ko-KR" i="1">
                <a:solidFill>
                  <a:srgbClr val="3E020C"/>
                </a:solidFill>
              </a:rPr>
              <a:t>n</a:t>
            </a:r>
            <a:r>
              <a:rPr lang="en-US" altLang="ko-KR">
                <a:solidFill>
                  <a:srgbClr val="3E020C"/>
                </a:solidFill>
              </a:rPr>
              <a:t>)</a:t>
            </a:r>
            <a:r>
              <a:rPr lang="ko-KR" altLang="en-US">
                <a:solidFill>
                  <a:srgbClr val="3E020C"/>
                </a:solidFill>
              </a:rPr>
              <a:t>은 약 </a:t>
            </a:r>
            <a:r>
              <a:rPr lang="en-US" altLang="ko-KR">
                <a:solidFill>
                  <a:srgbClr val="3E020C"/>
                </a:solidFill>
              </a:rPr>
              <a:t>5. </a:t>
            </a:r>
          </a:p>
          <a:p>
            <a:pPr lvl="1" eaLnBrk="1" hangingPunct="1">
              <a:lnSpc>
                <a:spcPts val="2800"/>
              </a:lnSpc>
            </a:pPr>
            <a:r>
              <a:rPr lang="ko-KR" altLang="en-US">
                <a:solidFill>
                  <a:srgbClr val="3E020C"/>
                </a:solidFill>
              </a:rPr>
              <a:t>최악의 경우의 시간복잡도가 나쁨</a:t>
            </a:r>
            <a:r>
              <a:rPr lang="en-US" altLang="ko-KR">
                <a:solidFill>
                  <a:srgbClr val="3E020C"/>
                </a:solidFill>
              </a:rPr>
              <a:t>. </a:t>
            </a:r>
          </a:p>
          <a:p>
            <a:pPr lvl="1" eaLnBrk="1" hangingPunct="1">
              <a:lnSpc>
                <a:spcPts val="2800"/>
              </a:lnSpc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3E020C"/>
                </a:solidFill>
              </a:rPr>
              <a:t>     (</a:t>
            </a:r>
            <a:r>
              <a:rPr lang="ko-KR" altLang="en-US">
                <a:solidFill>
                  <a:srgbClr val="3E020C"/>
                </a:solidFill>
              </a:rPr>
              <a:t>예</a:t>
            </a:r>
            <a:r>
              <a:rPr lang="en-US" altLang="ko-KR">
                <a:solidFill>
                  <a:srgbClr val="3E020C"/>
                </a:solidFill>
              </a:rPr>
              <a:t>) 10</a:t>
            </a:r>
            <a:r>
              <a:rPr lang="ko-KR" altLang="en-US">
                <a:solidFill>
                  <a:srgbClr val="3E020C"/>
                </a:solidFill>
              </a:rPr>
              <a:t>개의 아이템이 </a:t>
            </a:r>
            <a:r>
              <a:rPr lang="en-US" altLang="ko-KR">
                <a:solidFill>
                  <a:srgbClr val="3E020C"/>
                </a:solidFill>
              </a:rPr>
              <a:t>1, 2, 3, 4, 5, 6, 7, 8, 9, 100 </a:t>
            </a:r>
            <a:r>
              <a:rPr lang="ko-KR" altLang="en-US">
                <a:solidFill>
                  <a:srgbClr val="3E020C"/>
                </a:solidFill>
              </a:rPr>
              <a:t>이고</a:t>
            </a:r>
            <a:r>
              <a:rPr lang="en-US" altLang="ko-KR">
                <a:solidFill>
                  <a:srgbClr val="3E020C"/>
                </a:solidFill>
              </a:rPr>
              <a:t>, </a:t>
            </a:r>
            <a:r>
              <a:rPr lang="ko-KR" altLang="en-US">
                <a:solidFill>
                  <a:srgbClr val="3E020C"/>
                </a:solidFill>
              </a:rPr>
              <a:t>여기서 </a:t>
            </a:r>
            <a:r>
              <a:rPr lang="en-US" altLang="ko-KR">
                <a:solidFill>
                  <a:srgbClr val="3E020C"/>
                </a:solidFill>
              </a:rPr>
              <a:t>10</a:t>
            </a:r>
            <a:r>
              <a:rPr lang="ko-KR" altLang="en-US">
                <a:solidFill>
                  <a:srgbClr val="3E020C"/>
                </a:solidFill>
              </a:rPr>
              <a:t>을 찾으려고 한다면</a:t>
            </a:r>
            <a:r>
              <a:rPr lang="en-US" altLang="ko-KR">
                <a:solidFill>
                  <a:srgbClr val="3E020C"/>
                </a:solidFill>
              </a:rPr>
              <a:t>,  </a:t>
            </a:r>
            <a:r>
              <a:rPr lang="en-US" altLang="ko-KR" i="1">
                <a:solidFill>
                  <a:srgbClr val="3E020C"/>
                </a:solidFill>
              </a:rPr>
              <a:t>mid</a:t>
            </a:r>
            <a:r>
              <a:rPr lang="ko-KR" altLang="en-US">
                <a:solidFill>
                  <a:srgbClr val="3E020C"/>
                </a:solidFill>
              </a:rPr>
              <a:t>값은 항상 </a:t>
            </a:r>
            <a:r>
              <a:rPr lang="en-US" altLang="ko-KR" i="1">
                <a:solidFill>
                  <a:srgbClr val="3E020C"/>
                </a:solidFill>
              </a:rPr>
              <a:t>low</a:t>
            </a:r>
            <a:r>
              <a:rPr lang="ko-KR" altLang="en-US">
                <a:solidFill>
                  <a:srgbClr val="3E020C"/>
                </a:solidFill>
              </a:rPr>
              <a:t>값이 되어서 모든 아이템과 비교를 해야 한다</a:t>
            </a:r>
            <a:r>
              <a:rPr lang="en-US" altLang="ko-KR">
                <a:solidFill>
                  <a:srgbClr val="3E020C"/>
                </a:solidFill>
              </a:rPr>
              <a:t>. </a:t>
            </a:r>
            <a:r>
              <a:rPr lang="ko-KR" altLang="en-US">
                <a:solidFill>
                  <a:srgbClr val="3E020C"/>
                </a:solidFill>
              </a:rPr>
              <a:t>따라서 </a:t>
            </a:r>
            <a:r>
              <a:rPr lang="ko-KR" altLang="en-US" u="sng">
                <a:solidFill>
                  <a:srgbClr val="3E020C"/>
                </a:solidFill>
              </a:rPr>
              <a:t>최악의 경우 시간복잡도</a:t>
            </a:r>
            <a:r>
              <a:rPr lang="ko-KR" altLang="en-US">
                <a:solidFill>
                  <a:srgbClr val="3E020C"/>
                </a:solidFill>
              </a:rPr>
              <a:t>는 순차검색과 같다</a:t>
            </a:r>
            <a:r>
              <a:rPr lang="en-US" altLang="ko-KR">
                <a:solidFill>
                  <a:srgbClr val="3E020C"/>
                </a:solidFill>
              </a:rPr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3600" i="0">
                <a:solidFill>
                  <a:schemeClr val="tx2"/>
                </a:solidFill>
              </a:rPr>
              <a:t>선형보간법</a:t>
            </a:r>
            <a:r>
              <a:rPr lang="en-US" altLang="ko-KR" sz="3600" i="0">
                <a:solidFill>
                  <a:schemeClr val="tx2"/>
                </a:solidFill>
              </a:rPr>
              <a:t>(Linear Interpolation)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195513" y="981075"/>
          <a:ext cx="40814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수식" r:id="rId4" imgW="2781300" imgH="457200" progId="Equation.3">
                  <p:embed/>
                </p:oleObj>
              </mc:Choice>
              <mc:Fallback>
                <p:oleObj name="수식" r:id="rId4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981075"/>
                        <a:ext cx="40814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/>
          <p:cNvGraphicFramePr>
            <a:graphicFrameLocks noChangeAspect="1"/>
          </p:cNvGraphicFramePr>
          <p:nvPr/>
        </p:nvGraphicFramePr>
        <p:xfrm>
          <a:off x="1895475" y="5800725"/>
          <a:ext cx="46815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수식" r:id="rId6" imgW="2743200" imgH="431800" progId="Equation.3">
                  <p:embed/>
                </p:oleObj>
              </mc:Choice>
              <mc:Fallback>
                <p:oleObj name="수식" r:id="rId6" imgW="2743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5800725"/>
                        <a:ext cx="46815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419475" y="2276475"/>
          <a:ext cx="3784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수식" r:id="rId8" imgW="2730500" imgH="431800" progId="Equation.3">
                  <p:embed/>
                </p:oleObj>
              </mc:Choice>
              <mc:Fallback>
                <p:oleObj name="수식" r:id="rId8" imgW="2730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276475"/>
                        <a:ext cx="3784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56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1A8D1-A889-435B-B268-4834C83CF68B}" type="slidenum">
              <a:rPr kumimoji="0" lang="en-US" altLang="ko-KR" sz="1300" smtClean="0">
                <a:latin typeface="굴림" panose="020B0600000101010101" pitchFamily="50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ko-KR" sz="1300">
              <a:latin typeface="굴림" panose="020B0600000101010101" pitchFamily="50" charset="-127"/>
            </a:endParaRPr>
          </a:p>
        </p:txBody>
      </p:sp>
      <p:sp>
        <p:nvSpPr>
          <p:cNvPr id="24579" name="TextBox 8"/>
          <p:cNvSpPr txBox="1">
            <a:spLocks noChangeArrowheads="1"/>
          </p:cNvSpPr>
          <p:nvPr/>
        </p:nvSpPr>
        <p:spPr bwMode="auto">
          <a:xfrm>
            <a:off x="785813" y="714375"/>
            <a:ext cx="7878762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interpsrch(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const number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S[],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index&amp;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i){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low, high,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denominator;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ko-KR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low =1; high=n; i=0;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S[low] &lt;= x &lt;= S[high])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(low &lt;= high &amp;&amp; i==0){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denominator = S[high] – S[low];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(denominator == 0)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mid = low +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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((x – S[low])*(high – low))/denominator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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(x==S[mid])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i = mid;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( x &lt; S[mid])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high = mid -1;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ko-KR" sz="1400" b="1" i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low = mid + 1;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           }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ko-KR" sz="140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400" i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직사각형 5"/>
          <p:cNvSpPr>
            <a:spLocks noChangeArrowheads="1"/>
          </p:cNvSpPr>
          <p:nvPr/>
        </p:nvSpPr>
        <p:spPr bwMode="auto">
          <a:xfrm>
            <a:off x="500063" y="571500"/>
            <a:ext cx="8429625" cy="535781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hlink"/>
              </a:buClr>
              <a:buSzPct val="85000"/>
              <a:buFont typeface="Wingdings 2" panose="05020102010507070707" pitchFamily="18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ú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ko-KR" altLang="en-US" sz="3200">
              <a:latin typeface="굴림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6248400"/>
            <a:ext cx="4506609" cy="406128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ts val="2600"/>
              </a:lnSpc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sz="1400" i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배열 내에 찾는 데이터가 존재하는 경우의 의사코드</a:t>
            </a:r>
            <a:endParaRPr lang="ko-KR" altLang="en-US" sz="1400" i="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4119"/>
      </p:ext>
    </p:extLst>
  </p:cSld>
  <p:clrMapOvr>
    <a:masterClrMapping/>
  </p:clrMapOvr>
</p:sld>
</file>

<file path=ppt/theme/theme1.xml><?xml version="1.0" encoding="utf-8"?>
<a:theme xmlns:a="http://schemas.openxmlformats.org/drawingml/2006/main" name="대나무">
  <a:themeElements>
    <a:clrScheme name="">
      <a:dk1>
        <a:srgbClr val="3F3E00"/>
      </a:dk1>
      <a:lt1>
        <a:srgbClr val="E7F8C8"/>
      </a:lt1>
      <a:dk2>
        <a:srgbClr val="2A55AA"/>
      </a:dk2>
      <a:lt2>
        <a:srgbClr val="777777"/>
      </a:lt2>
      <a:accent1>
        <a:srgbClr val="FFFF99"/>
      </a:accent1>
      <a:accent2>
        <a:srgbClr val="FF9933"/>
      </a:accent2>
      <a:accent3>
        <a:srgbClr val="F1FBE0"/>
      </a:accent3>
      <a:accent4>
        <a:srgbClr val="343400"/>
      </a:accent4>
      <a:accent5>
        <a:srgbClr val="FFFFCA"/>
      </a:accent5>
      <a:accent6>
        <a:srgbClr val="E78A2D"/>
      </a:accent6>
      <a:hlink>
        <a:srgbClr val="00CC99"/>
      </a:hlink>
      <a:folHlink>
        <a:srgbClr val="B2B2B2"/>
      </a:folHlink>
    </a:clrScheme>
    <a:fontScheme name="대나무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None/>
          <a:tabLst/>
          <a:defRPr kumimoji="1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j-lt"/>
            <a:ea typeface="굴림" pitchFamily="50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>
          <a:lnSpc>
            <a:spcPts val="2600"/>
          </a:lnSpc>
          <a:buClr>
            <a:schemeClr val="tx2">
              <a:lumMod val="75000"/>
            </a:schemeClr>
          </a:buClr>
          <a:defRPr sz="1400" i="0" dirty="0" smtClean="0">
            <a:latin typeface="맑은 고딕" panose="020B0503020000020004" pitchFamily="50" charset="-127"/>
            <a:ea typeface="맑은 고딕" panose="020B0503020000020004" pitchFamily="50" charset="-127"/>
            <a:cs typeface="Arial" panose="020B0604020202020204" pitchFamily="34" charset="0"/>
          </a:defRPr>
        </a:defPPr>
      </a:lstStyle>
    </a:txDef>
  </a:objectDefaults>
  <a:extraClrSchemeLst>
    <a:extraClrScheme>
      <a:clrScheme name="대나무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5">
        <a:dk1>
          <a:srgbClr val="3D6D6C"/>
        </a:dk1>
        <a:lt1>
          <a:srgbClr val="DBF4AE"/>
        </a:lt1>
        <a:dk2>
          <a:srgbClr val="79AD3F"/>
        </a:dk2>
        <a:lt2>
          <a:srgbClr val="777777"/>
        </a:lt2>
        <a:accent1>
          <a:srgbClr val="EDAD39"/>
        </a:accent1>
        <a:accent2>
          <a:srgbClr val="FF6600"/>
        </a:accent2>
        <a:accent3>
          <a:srgbClr val="EAF8D3"/>
        </a:accent3>
        <a:accent4>
          <a:srgbClr val="335C5B"/>
        </a:accent4>
        <a:accent5>
          <a:srgbClr val="F4D3AE"/>
        </a:accent5>
        <a:accent6>
          <a:srgbClr val="E75C00"/>
        </a:accent6>
        <a:hlink>
          <a:srgbClr val="00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6">
        <a:dk1>
          <a:srgbClr val="3F3E00"/>
        </a:dk1>
        <a:lt1>
          <a:srgbClr val="E7F8C8"/>
        </a:lt1>
        <a:dk2>
          <a:srgbClr val="2A690B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대나무 7">
        <a:dk1>
          <a:srgbClr val="3F3E00"/>
        </a:dk1>
        <a:lt1>
          <a:srgbClr val="E7F8C8"/>
        </a:lt1>
        <a:dk2>
          <a:srgbClr val="996600"/>
        </a:dk2>
        <a:lt2>
          <a:srgbClr val="777777"/>
        </a:lt2>
        <a:accent1>
          <a:srgbClr val="FFCC00"/>
        </a:accent1>
        <a:accent2>
          <a:srgbClr val="CC9900"/>
        </a:accent2>
        <a:accent3>
          <a:srgbClr val="F1FBE0"/>
        </a:accent3>
        <a:accent4>
          <a:srgbClr val="343400"/>
        </a:accent4>
        <a:accent5>
          <a:srgbClr val="FFE2AA"/>
        </a:accent5>
        <a:accent6>
          <a:srgbClr val="B98A00"/>
        </a:accent6>
        <a:hlink>
          <a:srgbClr val="2CC0A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Office\Templates\디자인\대나무.pot</Template>
  <TotalTime>11869</TotalTime>
  <Words>1301</Words>
  <Application>Microsoft Office PowerPoint</Application>
  <PresentationFormat>화면 슬라이드 쇼(4:3)</PresentationFormat>
  <Paragraphs>301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Arial</vt:lpstr>
      <vt:lpstr>Courier New</vt:lpstr>
      <vt:lpstr>Times New Roman</vt:lpstr>
      <vt:lpstr>Wingdings</vt:lpstr>
      <vt:lpstr>Wingdings 2</vt:lpstr>
      <vt:lpstr>대나무</vt:lpstr>
      <vt:lpstr>수식</vt:lpstr>
      <vt:lpstr>8장  계산복잡도: 검색 문제(1)</vt:lpstr>
      <vt:lpstr>Reason to Use Binary Search Tree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해슁(Hashing)</vt:lpstr>
      <vt:lpstr>PowerPoint 프레젠테이션</vt:lpstr>
      <vt:lpstr>PowerPoint 프레젠테이션</vt:lpstr>
    </vt:vector>
  </TitlesOfParts>
  <Company>한양 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서막</dc:title>
  <dc:creator>han</dc:creator>
  <cp:lastModifiedBy>한치근 교수</cp:lastModifiedBy>
  <cp:revision>1328</cp:revision>
  <cp:lastPrinted>2014-02-07T02:15:12Z</cp:lastPrinted>
  <dcterms:created xsi:type="dcterms:W3CDTF">1999-08-17T02:45:08Z</dcterms:created>
  <dcterms:modified xsi:type="dcterms:W3CDTF">2020-09-14T02:27:13Z</dcterms:modified>
</cp:coreProperties>
</file>