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8" r:id="rId3"/>
    <p:sldId id="295" r:id="rId4"/>
    <p:sldId id="279" r:id="rId5"/>
    <p:sldId id="366" r:id="rId6"/>
    <p:sldId id="367" r:id="rId7"/>
    <p:sldId id="350" r:id="rId8"/>
    <p:sldId id="281" r:id="rId9"/>
    <p:sldId id="297" r:id="rId10"/>
    <p:sldId id="349" r:id="rId11"/>
    <p:sldId id="298" r:id="rId12"/>
    <p:sldId id="325" r:id="rId13"/>
    <p:sldId id="299" r:id="rId14"/>
    <p:sldId id="282" r:id="rId15"/>
    <p:sldId id="321" r:id="rId16"/>
    <p:sldId id="332" r:id="rId17"/>
    <p:sldId id="334" r:id="rId18"/>
    <p:sldId id="352" r:id="rId19"/>
    <p:sldId id="351" r:id="rId20"/>
    <p:sldId id="353" r:id="rId21"/>
    <p:sldId id="355" r:id="rId22"/>
    <p:sldId id="310" r:id="rId23"/>
    <p:sldId id="318" r:id="rId24"/>
    <p:sldId id="320" r:id="rId25"/>
    <p:sldId id="319" r:id="rId26"/>
    <p:sldId id="329" r:id="rId27"/>
    <p:sldId id="356" r:id="rId28"/>
    <p:sldId id="357" r:id="rId2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B9302D"/>
    <a:srgbClr val="99FF99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88866" autoAdjust="0"/>
  </p:normalViewPr>
  <p:slideViewPr>
    <p:cSldViewPr showGuides="1">
      <p:cViewPr varScale="1">
        <p:scale>
          <a:sx n="84" d="100"/>
          <a:sy n="84" d="100"/>
        </p:scale>
        <p:origin x="1237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120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FA30F69C-241E-41E0-AC05-C8AAB879D78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A1C885-52D9-4A8D-95EF-C9797DECB1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38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7111428D-004A-48C8-BD6E-4A3646131A0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AEE111-D5B8-499D-8039-2FCE481971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6742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290C88-04AD-425D-A17C-CAE5184725D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679A17-6B68-412A-8323-B8F16C26A188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604E0EB-6E40-48FD-B16F-75FB48B1DCA7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2020-09-14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CC8C31-2CB7-4880-9954-F4CAC867D4D8}" type="slidenum">
              <a:rPr lang="en-US" altLang="ko-KR" sz="1200" i="0" smtClean="0">
                <a:latin typeface="Times New Roman" panose="02020603050405020304" pitchFamily="18" charset="0"/>
              </a:rPr>
              <a:pPr/>
              <a:t>15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6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2867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595537-C2AE-449B-9138-B7EF3EA5C6AF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2020-09-14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  <p:sp>
        <p:nvSpPr>
          <p:cNvPr id="2867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867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CAE142F-D342-4099-BC36-682302193CCC}" type="slidenum">
              <a:rPr lang="en-US" altLang="ko-KR" sz="1200" i="0" smtClean="0">
                <a:latin typeface="Times New Roman" panose="02020603050405020304" pitchFamily="18" charset="0"/>
              </a:rPr>
              <a:pPr/>
              <a:t>16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7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307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2A57DE0-BAEC-4A23-95EC-F190ADDB4BD7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2020-09-14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  <p:sp>
        <p:nvSpPr>
          <p:cNvPr id="307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07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D129454-B106-4826-96B3-09B43084AC8D}" type="slidenum">
              <a:rPr lang="en-US" altLang="ko-KR" sz="1200" i="0" smtClean="0">
                <a:latin typeface="Times New Roman" panose="02020603050405020304" pitchFamily="18" charset="0"/>
              </a:rPr>
              <a:pPr/>
              <a:t>17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EA79-F276-4D3E-8443-3752C062009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C629-5541-4A87-B174-497920D999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7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8D31-E2EF-416C-8E51-34F3C1B4FB4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93DC-F0D3-4A52-AC28-296A8B119E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3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8181E-CB43-432D-BB5D-ED7EBD66ED8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A960E-1C4C-42AC-BF46-537006640A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11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01381F-D838-4964-AFE6-C29DFAC7062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ECD64B1C-22F1-49CD-8D63-0568BD6C7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85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0" r:id="rId2"/>
    <p:sldLayoutId id="214748411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5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8</a:t>
            </a:r>
            <a:r>
              <a:rPr lang="ko-KR" altLang="en-US"/>
              <a:t>장  계산복잡도</a:t>
            </a:r>
            <a:r>
              <a:rPr lang="en-US" altLang="ko-KR"/>
              <a:t>: </a:t>
            </a:r>
            <a:r>
              <a:rPr lang="ko-KR" altLang="en-US"/>
              <a:t>검색 문제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24128" y="29587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i="0" dirty="0"/>
              <a:t>실습 소요 시간 </a:t>
            </a:r>
            <a:r>
              <a:rPr lang="en-US" altLang="ko-KR" sz="2000" i="0" dirty="0"/>
              <a:t>100</a:t>
            </a:r>
            <a:r>
              <a:rPr lang="ko-KR" altLang="en-US" sz="2000" i="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369E4-D6B3-414A-912B-0BB7010372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725" y="2276872"/>
            <a:ext cx="4359275" cy="35394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s=[2,6,4,8,10,3,7,1]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a={}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(s)&gt;1):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t=list()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winner = t[:]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print(winner[0])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print(a[winner[0]])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print("second =", max(a[winner[0]]))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500" y="1268413"/>
            <a:ext cx="1735138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2,6,4,8,10,3,7,1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462" y="3290862"/>
            <a:ext cx="4214813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{8: [4], 10: [3], 6: [2], 7: [1]}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 8, 10, 7]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{8: [4, 6], 10: [3, 7], 6: [2], 7: [1]}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[8, 10]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{8: [4, 6], 10: [3, 7, 8], 6: [2], 7: [1]}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8]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= 8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75656" y="377032"/>
            <a:ext cx="56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 dirty="0">
                <a:solidFill>
                  <a:schemeClr val="tx2"/>
                </a:solidFill>
              </a:rPr>
              <a:t>[</a:t>
            </a:r>
            <a:r>
              <a:rPr lang="ko-KR" altLang="en-US" i="0" dirty="0">
                <a:solidFill>
                  <a:schemeClr val="tx2"/>
                </a:solidFill>
              </a:rPr>
              <a:t>실습프로그램</a:t>
            </a:r>
            <a:r>
              <a:rPr lang="en-US" altLang="ko-KR" i="0" dirty="0">
                <a:solidFill>
                  <a:schemeClr val="tx2"/>
                </a:solidFill>
              </a:rPr>
              <a:t>] </a:t>
            </a:r>
            <a:r>
              <a:rPr lang="ko-KR" altLang="en-US" i="0" dirty="0">
                <a:solidFill>
                  <a:schemeClr val="tx2"/>
                </a:solidFill>
              </a:rPr>
              <a:t>차대키 찾기</a:t>
            </a:r>
            <a:endParaRPr lang="en-US" altLang="ko-KR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7"/>
          <p:cNvSpPr txBox="1">
            <a:spLocks noChangeArrowheads="1"/>
          </p:cNvSpPr>
          <p:nvPr/>
        </p:nvSpPr>
        <p:spPr bwMode="auto">
          <a:xfrm>
            <a:off x="1619250" y="1773238"/>
            <a:ext cx="532765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(1)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단순방법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번째 선택 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el-GR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Θ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i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lg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AutoNum type="arabicParenBoth"/>
              <a:defRPr/>
            </a:pPr>
            <a:endParaRPr lang="en-US" altLang="ko-KR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(2) partition </a:t>
            </a:r>
            <a:r>
              <a:rPr lang="ko-KR" altLang="en-US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selection(1,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,k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47675" indent="268288" eaLnBrk="1" hangingPunct="1">
              <a:lnSpc>
                <a:spcPct val="15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quick sort</a:t>
            </a:r>
            <a:r>
              <a:rPr lang="ko-KR" altLang="en-US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partition</a:t>
            </a:r>
            <a:r>
              <a:rPr lang="ko-KR" altLang="en-US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사용</a:t>
            </a:r>
            <a:endParaRPr lang="en-US" altLang="ko-KR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47675" indent="268288" eaLnBrk="1" hangingPunct="1">
              <a:lnSpc>
                <a:spcPct val="15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W(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= 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-1)/2, A(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≈ 3</a:t>
            </a:r>
            <a:r>
              <a:rPr lang="en-US" altLang="ko-KR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(3) </a:t>
            </a:r>
            <a:r>
              <a:rPr lang="en-US" altLang="ko-KR" i="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O(</a:t>
            </a:r>
            <a:r>
              <a:rPr lang="en-US" altLang="ko-KR" dirty="0">
                <a:latin typeface="+mn-lt"/>
                <a:ea typeface="Arial Unicode MS" panose="020B06040202020202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)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i="0" dirty="0">
              <a:latin typeface="굴림" panose="020B0600000101010101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" y="4286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번째 작은 키 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0073A-FEA0-49B8-A57E-83B74EC2666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Box 17"/>
          <p:cNvSpPr txBox="1">
            <a:spLocks noChangeArrowheads="1"/>
          </p:cNvSpPr>
          <p:nvPr/>
        </p:nvSpPr>
        <p:spPr bwMode="auto">
          <a:xfrm>
            <a:off x="1801813" y="1187450"/>
            <a:ext cx="4221162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endParaRPr lang="en-US" altLang="ko-KR" sz="2000" i="0" dirty="0">
              <a:latin typeface="+mn-lt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i="0" dirty="0">
                <a:latin typeface="+mn-lt"/>
              </a:rPr>
              <a:t>(2) partition </a:t>
            </a:r>
            <a:r>
              <a:rPr lang="ko-KR" altLang="en-US" sz="2000" i="0" dirty="0">
                <a:latin typeface="+mn-lt"/>
              </a:rPr>
              <a:t>사용</a:t>
            </a:r>
            <a:r>
              <a:rPr lang="en-US" altLang="ko-KR" sz="2000" i="0" dirty="0">
                <a:latin typeface="+mn-lt"/>
              </a:rPr>
              <a:t>: selection(1,</a:t>
            </a:r>
            <a:r>
              <a:rPr lang="en-US" altLang="ko-KR" sz="2000" dirty="0">
                <a:latin typeface="+mn-lt"/>
              </a:rPr>
              <a:t>n,k</a:t>
            </a:r>
            <a:r>
              <a:rPr lang="en-US" altLang="ko-KR" sz="2000" i="0" dirty="0">
                <a:latin typeface="+mn-lt"/>
              </a:rPr>
              <a:t>)</a:t>
            </a: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n-lt"/>
              </a:rPr>
              <a:t>quick sort</a:t>
            </a:r>
            <a:r>
              <a:rPr lang="ko-KR" altLang="en-US" sz="2000" i="0" dirty="0">
                <a:latin typeface="+mn-lt"/>
              </a:rPr>
              <a:t>의 </a:t>
            </a:r>
            <a:r>
              <a:rPr lang="en-US" altLang="ko-KR" sz="2000" i="0" dirty="0">
                <a:latin typeface="+mn-lt"/>
              </a:rPr>
              <a:t>partition</a:t>
            </a:r>
            <a:r>
              <a:rPr lang="ko-KR" altLang="en-US" sz="2000" i="0" dirty="0">
                <a:latin typeface="+mn-lt"/>
              </a:rPr>
              <a:t>을 사용</a:t>
            </a:r>
            <a:endParaRPr lang="en-US" altLang="ko-KR" sz="2000" i="0" dirty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n-lt"/>
              </a:rPr>
              <a:t>W(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=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-1)/2, A(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≈ 3</a:t>
            </a:r>
            <a:r>
              <a:rPr lang="en-US" altLang="ko-KR" sz="2000" dirty="0">
                <a:latin typeface="+mn-lt"/>
              </a:rPr>
              <a:t>n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" y="4286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번째 작은 키 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532" name="TextBox 18"/>
          <p:cNvSpPr txBox="1">
            <a:spLocks noChangeArrowheads="1"/>
          </p:cNvSpPr>
          <p:nvPr/>
        </p:nvSpPr>
        <p:spPr bwMode="auto">
          <a:xfrm>
            <a:off x="2233613" y="41132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B63EBA-CD11-4CD6-A427-E3CB61191C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2534" name="TextBox 18"/>
          <p:cNvSpPr txBox="1">
            <a:spLocks noChangeArrowheads="1"/>
          </p:cNvSpPr>
          <p:nvPr/>
        </p:nvSpPr>
        <p:spPr bwMode="auto">
          <a:xfrm>
            <a:off x="2233613" y="41132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5" name="직사각형 7"/>
          <p:cNvSpPr>
            <a:spLocks noChangeArrowheads="1"/>
          </p:cNvSpPr>
          <p:nvPr/>
        </p:nvSpPr>
        <p:spPr bwMode="auto">
          <a:xfrm>
            <a:off x="2233613" y="4621213"/>
            <a:ext cx="3643312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536" name="직선 연결선 8"/>
          <p:cNvCxnSpPr>
            <a:cxnSpLocks noChangeShapeType="1"/>
          </p:cNvCxnSpPr>
          <p:nvPr/>
        </p:nvCxnSpPr>
        <p:spPr bwMode="auto">
          <a:xfrm rot="5400000">
            <a:off x="2413000" y="47990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직선 연결선 10"/>
          <p:cNvCxnSpPr>
            <a:cxnSpLocks noChangeShapeType="1"/>
          </p:cNvCxnSpPr>
          <p:nvPr/>
        </p:nvCxnSpPr>
        <p:spPr bwMode="auto">
          <a:xfrm rot="5400000">
            <a:off x="2770188" y="479901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직선 연결선 11"/>
          <p:cNvCxnSpPr>
            <a:cxnSpLocks noChangeShapeType="1"/>
          </p:cNvCxnSpPr>
          <p:nvPr/>
        </p:nvCxnSpPr>
        <p:spPr bwMode="auto">
          <a:xfrm rot="5400000">
            <a:off x="3127375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직선 연결선 12"/>
          <p:cNvCxnSpPr>
            <a:cxnSpLocks noChangeShapeType="1"/>
          </p:cNvCxnSpPr>
          <p:nvPr/>
        </p:nvCxnSpPr>
        <p:spPr bwMode="auto">
          <a:xfrm rot="5400000">
            <a:off x="3484563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직선 연결선 13"/>
          <p:cNvCxnSpPr>
            <a:cxnSpLocks noChangeShapeType="1"/>
          </p:cNvCxnSpPr>
          <p:nvPr/>
        </p:nvCxnSpPr>
        <p:spPr bwMode="auto">
          <a:xfrm rot="5400000">
            <a:off x="3484563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직선 연결선 14"/>
          <p:cNvCxnSpPr>
            <a:cxnSpLocks noChangeShapeType="1"/>
          </p:cNvCxnSpPr>
          <p:nvPr/>
        </p:nvCxnSpPr>
        <p:spPr bwMode="auto">
          <a:xfrm rot="5400000">
            <a:off x="3841750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직선 연결선 15"/>
          <p:cNvCxnSpPr>
            <a:cxnSpLocks noChangeShapeType="1"/>
          </p:cNvCxnSpPr>
          <p:nvPr/>
        </p:nvCxnSpPr>
        <p:spPr bwMode="auto">
          <a:xfrm rot="5400000">
            <a:off x="4198938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연결선 16"/>
          <p:cNvCxnSpPr>
            <a:cxnSpLocks noChangeShapeType="1"/>
          </p:cNvCxnSpPr>
          <p:nvPr/>
        </p:nvCxnSpPr>
        <p:spPr bwMode="auto">
          <a:xfrm rot="5400000">
            <a:off x="4556125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연결선 17"/>
          <p:cNvCxnSpPr>
            <a:cxnSpLocks noChangeShapeType="1"/>
          </p:cNvCxnSpPr>
          <p:nvPr/>
        </p:nvCxnSpPr>
        <p:spPr bwMode="auto">
          <a:xfrm rot="5400000">
            <a:off x="4935538" y="479583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직선 연결선 18"/>
          <p:cNvCxnSpPr>
            <a:cxnSpLocks noChangeShapeType="1"/>
          </p:cNvCxnSpPr>
          <p:nvPr/>
        </p:nvCxnSpPr>
        <p:spPr bwMode="auto">
          <a:xfrm rot="5400000">
            <a:off x="5292725" y="47990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TextBox 21"/>
          <p:cNvSpPr txBox="1">
            <a:spLocks noChangeArrowheads="1"/>
          </p:cNvSpPr>
          <p:nvPr/>
        </p:nvSpPr>
        <p:spPr bwMode="auto">
          <a:xfrm>
            <a:off x="2338388" y="4733925"/>
            <a:ext cx="249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7" name="TextBox 25"/>
          <p:cNvSpPr txBox="1">
            <a:spLocks noChangeArrowheads="1"/>
          </p:cNvSpPr>
          <p:nvPr/>
        </p:nvSpPr>
        <p:spPr bwMode="auto">
          <a:xfrm>
            <a:off x="3733800" y="4733925"/>
            <a:ext cx="3571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8" name="TextBox 25"/>
          <p:cNvSpPr txBox="1">
            <a:spLocks noChangeArrowheads="1"/>
          </p:cNvSpPr>
          <p:nvPr/>
        </p:nvSpPr>
        <p:spPr bwMode="auto">
          <a:xfrm>
            <a:off x="3662363" y="4175125"/>
            <a:ext cx="622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pivot point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9" name="TextBox 21"/>
          <p:cNvSpPr txBox="1">
            <a:spLocks noChangeArrowheads="1"/>
          </p:cNvSpPr>
          <p:nvPr/>
        </p:nvSpPr>
        <p:spPr bwMode="auto">
          <a:xfrm>
            <a:off x="2698750" y="4729163"/>
            <a:ext cx="249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0" name="TextBox 21"/>
          <p:cNvSpPr txBox="1">
            <a:spLocks noChangeArrowheads="1"/>
          </p:cNvSpPr>
          <p:nvPr/>
        </p:nvSpPr>
        <p:spPr bwMode="auto">
          <a:xfrm>
            <a:off x="3062288" y="4729163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1" name="TextBox 21"/>
          <p:cNvSpPr txBox="1">
            <a:spLocks noChangeArrowheads="1"/>
          </p:cNvSpPr>
          <p:nvPr/>
        </p:nvSpPr>
        <p:spPr bwMode="auto">
          <a:xfrm>
            <a:off x="3376613" y="4729163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2" name="TextBox 21"/>
          <p:cNvSpPr txBox="1">
            <a:spLocks noChangeArrowheads="1"/>
          </p:cNvSpPr>
          <p:nvPr/>
        </p:nvSpPr>
        <p:spPr bwMode="auto">
          <a:xfrm>
            <a:off x="4090988" y="4725988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3" name="TextBox 21"/>
          <p:cNvSpPr txBox="1">
            <a:spLocks noChangeArrowheads="1"/>
          </p:cNvSpPr>
          <p:nvPr/>
        </p:nvSpPr>
        <p:spPr bwMode="auto">
          <a:xfrm>
            <a:off x="4464050" y="4730750"/>
            <a:ext cx="249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4" name="TextBox 21"/>
          <p:cNvSpPr txBox="1">
            <a:spLocks noChangeArrowheads="1"/>
          </p:cNvSpPr>
          <p:nvPr/>
        </p:nvSpPr>
        <p:spPr bwMode="auto">
          <a:xfrm>
            <a:off x="4806950" y="4725988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5" name="TextBox 21"/>
          <p:cNvSpPr txBox="1">
            <a:spLocks noChangeArrowheads="1"/>
          </p:cNvSpPr>
          <p:nvPr/>
        </p:nvSpPr>
        <p:spPr bwMode="auto">
          <a:xfrm>
            <a:off x="5216525" y="4741863"/>
            <a:ext cx="249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6" name="TextBox 21"/>
          <p:cNvSpPr txBox="1">
            <a:spLocks noChangeArrowheads="1"/>
          </p:cNvSpPr>
          <p:nvPr/>
        </p:nvSpPr>
        <p:spPr bwMode="auto">
          <a:xfrm>
            <a:off x="5608638" y="4719638"/>
            <a:ext cx="249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7" name="TextBox 22"/>
          <p:cNvSpPr txBox="1">
            <a:spLocks noChangeArrowheads="1"/>
          </p:cNvSpPr>
          <p:nvPr/>
        </p:nvSpPr>
        <p:spPr bwMode="auto">
          <a:xfrm>
            <a:off x="228758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8" name="TextBox 23"/>
          <p:cNvSpPr txBox="1">
            <a:spLocks noChangeArrowheads="1"/>
          </p:cNvSpPr>
          <p:nvPr/>
        </p:nvSpPr>
        <p:spPr bwMode="auto">
          <a:xfrm>
            <a:off x="264477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9" name="TextBox 24"/>
          <p:cNvSpPr txBox="1">
            <a:spLocks noChangeArrowheads="1"/>
          </p:cNvSpPr>
          <p:nvPr/>
        </p:nvSpPr>
        <p:spPr bwMode="auto">
          <a:xfrm>
            <a:off x="3001963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0" name="TextBox 25"/>
          <p:cNvSpPr txBox="1">
            <a:spLocks noChangeArrowheads="1"/>
          </p:cNvSpPr>
          <p:nvPr/>
        </p:nvSpPr>
        <p:spPr bwMode="auto">
          <a:xfrm>
            <a:off x="3359150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1" name="TextBox 26"/>
          <p:cNvSpPr txBox="1">
            <a:spLocks noChangeArrowheads="1"/>
          </p:cNvSpPr>
          <p:nvPr/>
        </p:nvSpPr>
        <p:spPr bwMode="auto">
          <a:xfrm>
            <a:off x="371633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2" name="TextBox 27"/>
          <p:cNvSpPr txBox="1">
            <a:spLocks noChangeArrowheads="1"/>
          </p:cNvSpPr>
          <p:nvPr/>
        </p:nvSpPr>
        <p:spPr bwMode="auto">
          <a:xfrm>
            <a:off x="407352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3" name="TextBox 28"/>
          <p:cNvSpPr txBox="1">
            <a:spLocks noChangeArrowheads="1"/>
          </p:cNvSpPr>
          <p:nvPr/>
        </p:nvSpPr>
        <p:spPr bwMode="auto">
          <a:xfrm>
            <a:off x="4430713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4" name="TextBox 29"/>
          <p:cNvSpPr txBox="1">
            <a:spLocks noChangeArrowheads="1"/>
          </p:cNvSpPr>
          <p:nvPr/>
        </p:nvSpPr>
        <p:spPr bwMode="auto">
          <a:xfrm>
            <a:off x="485933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5" name="TextBox 30"/>
          <p:cNvSpPr txBox="1">
            <a:spLocks noChangeArrowheads="1"/>
          </p:cNvSpPr>
          <p:nvPr/>
        </p:nvSpPr>
        <p:spPr bwMode="auto">
          <a:xfrm>
            <a:off x="521652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6" name="TextBox 30"/>
          <p:cNvSpPr txBox="1">
            <a:spLocks noChangeArrowheads="1"/>
          </p:cNvSpPr>
          <p:nvPr/>
        </p:nvSpPr>
        <p:spPr bwMode="auto">
          <a:xfrm>
            <a:off x="5543550" y="5064125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663950" y="4618038"/>
            <a:ext cx="357188" cy="342900"/>
          </a:xfrm>
          <a:prstGeom prst="rect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8" name="TextBox 40"/>
          <p:cNvSpPr txBox="1">
            <a:spLocks noChangeArrowheads="1"/>
          </p:cNvSpPr>
          <p:nvPr/>
        </p:nvSpPr>
        <p:spPr bwMode="auto">
          <a:xfrm>
            <a:off x="2198688" y="5770563"/>
            <a:ext cx="197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find the 4</a:t>
            </a:r>
            <a:r>
              <a:rPr lang="en-US" altLang="ko-KR" sz="14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key,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this part. </a:t>
            </a:r>
            <a:endParaRPr lang="ko-KR" altLang="en-US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9" name="왼쪽 중괄호 4"/>
          <p:cNvSpPr>
            <a:spLocks/>
          </p:cNvSpPr>
          <p:nvPr/>
        </p:nvSpPr>
        <p:spPr bwMode="auto">
          <a:xfrm rot="-5400000">
            <a:off x="2838450" y="4932363"/>
            <a:ext cx="327025" cy="1250950"/>
          </a:xfrm>
          <a:prstGeom prst="leftBrace">
            <a:avLst>
              <a:gd name="adj1" fmla="val 83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70" name="TextBox 42"/>
          <p:cNvSpPr txBox="1">
            <a:spLocks noChangeArrowheads="1"/>
          </p:cNvSpPr>
          <p:nvPr/>
        </p:nvSpPr>
        <p:spPr bwMode="auto">
          <a:xfrm>
            <a:off x="4052888" y="5873750"/>
            <a:ext cx="2084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find the 8</a:t>
            </a:r>
            <a:r>
              <a:rPr lang="en-US" altLang="ko-KR" sz="14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key,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this part. </a:t>
            </a:r>
            <a:endParaRPr lang="ko-KR" altLang="en-US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71" name="왼쪽 중괄호 73"/>
          <p:cNvSpPr>
            <a:spLocks/>
          </p:cNvSpPr>
          <p:nvPr/>
        </p:nvSpPr>
        <p:spPr bwMode="auto">
          <a:xfrm rot="-5400000">
            <a:off x="4797425" y="4794250"/>
            <a:ext cx="327025" cy="1736725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25" y="3544888"/>
            <a:ext cx="3427413" cy="425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anose="02020603050405020304" pitchFamily="18" charset="0"/>
              </a:rPr>
              <a:t>after partitioning with pivot element 45</a:t>
            </a:r>
            <a:endParaRPr lang="ko-KR" altLang="en-US" sz="1600" i="0" dirty="0" err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2"/>
          <p:cNvSpPr txBox="1">
            <a:spLocks noChangeArrowheads="1"/>
          </p:cNvSpPr>
          <p:nvPr/>
        </p:nvSpPr>
        <p:spPr bwMode="auto">
          <a:xfrm>
            <a:off x="714375" y="1143000"/>
            <a:ext cx="9286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직사각형 9"/>
          <p:cNvSpPr>
            <a:spLocks noChangeArrowheads="1"/>
          </p:cNvSpPr>
          <p:nvPr/>
        </p:nvSpPr>
        <p:spPr bwMode="auto">
          <a:xfrm>
            <a:off x="928688" y="571500"/>
            <a:ext cx="7072312" cy="45005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e selection(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high,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(low == high)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partition (low, high, pivotpoint);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(k==pivotpoint)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S[pivotpoint];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    else 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(k&lt;pivotpoint)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selection(low, pivotpoint-1,k);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selection(pivotpoint+1, high, k);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F7678C-597C-4DB8-B6CD-340EA464E1D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직사각형 9"/>
          <p:cNvSpPr>
            <a:spLocks noChangeArrowheads="1"/>
          </p:cNvSpPr>
          <p:nvPr/>
        </p:nvSpPr>
        <p:spPr bwMode="auto">
          <a:xfrm>
            <a:off x="1071563" y="857250"/>
            <a:ext cx="7500937" cy="4071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partition(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, 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&amp; pivotpoint){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pivotitem;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pivotitem =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j=low;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(i=low+1; i&lt;=high;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(S[i]&lt;pivotitem){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exchange S[i] and S[j];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pivotipoint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exchange S[low] and S[pivotpoint];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7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0B64BB-7F82-4D40-B435-84E60753277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F78A74-980B-435D-9AC0-730A5D29DED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404813"/>
            <a:ext cx="15478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3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 O(n) 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288" y="1196975"/>
            <a:ext cx="7705725" cy="509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procedure SELECT(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if |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| &lt; 50 then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sort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2000" i="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smallest element in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divide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into                 sequences of 5 elements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sort each 5-element sequence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let M be the sequence of medians of the 5-element sets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← SELECT(                , M)</a:t>
            </a:r>
          </a:p>
          <a:p>
            <a:pPr marL="627063" indent="-452438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let S1, S2, and S3 be the sequences of elements in S less than, equal to, and greater than 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respectively.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if |S1| 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SELECT(k,S1)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if |S1| +|S2|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else return SELECT(k-|S1|-|S2|, S3)</a:t>
            </a:r>
          </a:p>
        </p:txBody>
      </p:sp>
      <p:graphicFrame>
        <p:nvGraphicFramePr>
          <p:cNvPr id="25605" name="개체 4"/>
          <p:cNvGraphicFramePr>
            <a:graphicFrameLocks noChangeAspect="1"/>
          </p:cNvGraphicFramePr>
          <p:nvPr/>
        </p:nvGraphicFramePr>
        <p:xfrm>
          <a:off x="2528888" y="2852738"/>
          <a:ext cx="9159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수식" r:id="rId5" imgW="520700" imgH="228600" progId="Equation.3">
                  <p:embed/>
                </p:oleObj>
              </mc:Choice>
              <mc:Fallback>
                <p:oleObj name="수식" r:id="rId5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852738"/>
                        <a:ext cx="9159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개체 5"/>
          <p:cNvGraphicFramePr>
            <a:graphicFrameLocks noChangeAspect="1"/>
          </p:cNvGraphicFramePr>
          <p:nvPr/>
        </p:nvGraphicFramePr>
        <p:xfrm>
          <a:off x="2646363" y="3860800"/>
          <a:ext cx="1050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수식" r:id="rId7" imgW="596900" imgH="228600" progId="Equation.3">
                  <p:embed/>
                </p:oleObj>
              </mc:Choice>
              <mc:Fallback>
                <p:oleObj name="수식" r:id="rId7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860800"/>
                        <a:ext cx="1050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7" name="직선 화살표 연결선 7"/>
          <p:cNvCxnSpPr>
            <a:cxnSpLocks noChangeShapeType="1"/>
          </p:cNvCxnSpPr>
          <p:nvPr/>
        </p:nvCxnSpPr>
        <p:spPr bwMode="auto">
          <a:xfrm flipV="1">
            <a:off x="4427538" y="3141663"/>
            <a:ext cx="2278062" cy="8636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705600" y="2841625"/>
            <a:ext cx="866775" cy="425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T(n/5)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1013" y="2276475"/>
            <a:ext cx="695325" cy="401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10" name="직선 화살표 연결선 10"/>
          <p:cNvCxnSpPr>
            <a:cxnSpLocks noChangeShapeType="1"/>
          </p:cNvCxnSpPr>
          <p:nvPr/>
        </p:nvCxnSpPr>
        <p:spPr bwMode="auto">
          <a:xfrm flipV="1">
            <a:off x="4438650" y="2701925"/>
            <a:ext cx="996950" cy="7112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직선 화살표 연결선 12"/>
          <p:cNvCxnSpPr>
            <a:cxnSpLocks noChangeShapeType="1"/>
          </p:cNvCxnSpPr>
          <p:nvPr/>
        </p:nvCxnSpPr>
        <p:spPr bwMode="auto">
          <a:xfrm>
            <a:off x="5148263" y="5057775"/>
            <a:ext cx="1557337" cy="2651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705600" y="5024438"/>
            <a:ext cx="1009650" cy="4000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T(3n/4)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13" name="직선 화살표 연결선 15"/>
          <p:cNvCxnSpPr>
            <a:cxnSpLocks noChangeShapeType="1"/>
          </p:cNvCxnSpPr>
          <p:nvPr/>
        </p:nvCxnSpPr>
        <p:spPr bwMode="auto">
          <a:xfrm flipV="1">
            <a:off x="5076825" y="5449888"/>
            <a:ext cx="1511300" cy="5000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직사각형 1"/>
          <p:cNvSpPr/>
          <p:nvPr/>
        </p:nvSpPr>
        <p:spPr>
          <a:xfrm>
            <a:off x="4716463" y="365125"/>
            <a:ext cx="3260725" cy="400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 ≤ T(n/5)+T(3n/4)+</a:t>
            </a:r>
            <a:r>
              <a:rPr lang="en-US" altLang="ko-KR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62763" y="4510088"/>
            <a:ext cx="695325" cy="401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16" name="직선 화살표 연결선 10"/>
          <p:cNvCxnSpPr>
            <a:cxnSpLocks noChangeShapeType="1"/>
          </p:cNvCxnSpPr>
          <p:nvPr/>
        </p:nvCxnSpPr>
        <p:spPr bwMode="auto">
          <a:xfrm>
            <a:off x="6443663" y="4738688"/>
            <a:ext cx="419100" cy="254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/>
        </p:nvSpPr>
        <p:spPr bwMode="auto">
          <a:xfrm>
            <a:off x="2646363" y="6524625"/>
            <a:ext cx="917575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s1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63938" y="6524625"/>
            <a:ext cx="431800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400" i="0" dirty="0">
                <a:latin typeface="+mn-lt"/>
              </a:rPr>
              <a:t>s2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992563" y="6527800"/>
            <a:ext cx="917575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s3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7688" y="5278438"/>
            <a:ext cx="6302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0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뒤에 설명</a:t>
            </a:r>
            <a:endParaRPr lang="ko-KR" altLang="en-US" sz="1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타원 96"/>
          <p:cNvSpPr/>
          <p:nvPr/>
        </p:nvSpPr>
        <p:spPr bwMode="auto">
          <a:xfrm>
            <a:off x="7929563" y="4060825"/>
            <a:ext cx="3206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2765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B8816-5B40-4E4B-9FC1-83BA4CB29193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2550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7588" y="1466850"/>
            <a:ext cx="382587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6700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63800" y="1466850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2938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57" name="그룹 2"/>
          <p:cNvGrpSpPr>
            <a:grpSpLocks/>
          </p:cNvGrpSpPr>
          <p:nvPr/>
        </p:nvGrpSpPr>
        <p:grpSpPr bwMode="auto">
          <a:xfrm>
            <a:off x="4437063" y="1444625"/>
            <a:ext cx="1811337" cy="427038"/>
            <a:chOff x="482600" y="1382713"/>
            <a:chExt cx="1811338" cy="427037"/>
          </a:xfrm>
        </p:grpSpPr>
        <p:sp>
          <p:nvSpPr>
            <p:cNvPr id="8" name="TextBox 7"/>
            <p:cNvSpPr txBox="1"/>
            <p:nvPr/>
          </p:nvSpPr>
          <p:spPr>
            <a:xfrm>
              <a:off x="1384300" y="1382713"/>
              <a:ext cx="284162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7038" y="1382713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0912" y="1382713"/>
              <a:ext cx="382588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9776" y="1382713"/>
              <a:ext cx="284162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7212" y="1382713"/>
              <a:ext cx="382588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482600" y="1384301"/>
              <a:ext cx="1811338" cy="42544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 bwMode="auto">
          <a:xfrm>
            <a:off x="2463800" y="1468438"/>
            <a:ext cx="1778000" cy="427037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27659" name="그룹 3"/>
          <p:cNvGrpSpPr>
            <a:grpSpLocks/>
          </p:cNvGrpSpPr>
          <p:nvPr/>
        </p:nvGrpSpPr>
        <p:grpSpPr bwMode="auto">
          <a:xfrm>
            <a:off x="508000" y="1466850"/>
            <a:ext cx="1660525" cy="427038"/>
            <a:chOff x="4400550" y="1382713"/>
            <a:chExt cx="1660525" cy="427037"/>
          </a:xfrm>
        </p:grpSpPr>
        <p:sp>
          <p:nvSpPr>
            <p:cNvPr id="12" name="TextBox 11"/>
            <p:cNvSpPr txBox="1"/>
            <p:nvPr/>
          </p:nvSpPr>
          <p:spPr>
            <a:xfrm>
              <a:off x="4951413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0263" y="1382713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48288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0550" y="1382713"/>
              <a:ext cx="284163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6900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435475" y="1384301"/>
              <a:ext cx="1612900" cy="42544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 bwMode="auto">
          <a:xfrm>
            <a:off x="6323013" y="1423988"/>
            <a:ext cx="16129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54988" y="1412875"/>
            <a:ext cx="83820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08775" y="1373188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125" y="992188"/>
            <a:ext cx="3208338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묶음으로 만듦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4475" y="2244725"/>
            <a:ext cx="2592388" cy="38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 내에서 정렬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51150" y="2768600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688" y="2768600"/>
            <a:ext cx="382587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6000" y="2768600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9675" y="2768600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3500" y="2768600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70" name="그룹 5"/>
          <p:cNvGrpSpPr>
            <a:grpSpLocks/>
          </p:cNvGrpSpPr>
          <p:nvPr/>
        </p:nvGrpSpPr>
        <p:grpSpPr bwMode="auto">
          <a:xfrm>
            <a:off x="4486275" y="2762250"/>
            <a:ext cx="1811338" cy="425450"/>
            <a:chOff x="482600" y="2790825"/>
            <a:chExt cx="1811338" cy="425450"/>
          </a:xfrm>
        </p:grpSpPr>
        <p:sp>
          <p:nvSpPr>
            <p:cNvPr id="51" name="TextBox 50"/>
            <p:cNvSpPr txBox="1"/>
            <p:nvPr/>
          </p:nvSpPr>
          <p:spPr>
            <a:xfrm>
              <a:off x="838200" y="2790825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3800" y="2790825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5588" y="2790825"/>
              <a:ext cx="382587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688" y="2790825"/>
              <a:ext cx="284162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98650" y="2790825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82600" y="2790825"/>
              <a:ext cx="1811338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 bwMode="auto">
          <a:xfrm>
            <a:off x="2536825" y="2768600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27672" name="그룹 4"/>
          <p:cNvGrpSpPr>
            <a:grpSpLocks/>
          </p:cNvGrpSpPr>
          <p:nvPr/>
        </p:nvGrpSpPr>
        <p:grpSpPr bwMode="auto">
          <a:xfrm>
            <a:off x="488950" y="2744788"/>
            <a:ext cx="1660525" cy="425450"/>
            <a:chOff x="4400550" y="2790825"/>
            <a:chExt cx="1660525" cy="425450"/>
          </a:xfrm>
        </p:grpSpPr>
        <p:sp>
          <p:nvSpPr>
            <p:cNvPr id="52" name="TextBox 51"/>
            <p:cNvSpPr txBox="1"/>
            <p:nvPr/>
          </p:nvSpPr>
          <p:spPr>
            <a:xfrm>
              <a:off x="4652963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4913" y="2790825"/>
              <a:ext cx="382587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48288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00550" y="2790825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6900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4435475" y="2790825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6338888" y="2755900"/>
            <a:ext cx="1612900" cy="427038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70863" y="2744788"/>
            <a:ext cx="8382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24650" y="2705100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800" y="3500438"/>
            <a:ext cx="4227513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묶음의 가운데 값들을 모아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53325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21625" y="4011613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58175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81850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77263" y="4014788"/>
            <a:ext cx="382587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5287963" y="4106863"/>
            <a:ext cx="307975" cy="3286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9663" y="4043363"/>
            <a:ext cx="284162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4950" y="4041775"/>
            <a:ext cx="322263" cy="382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7050" y="4043363"/>
            <a:ext cx="382588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29150" y="4043363"/>
            <a:ext cx="284163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80113" y="4043363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564063" y="4043363"/>
            <a:ext cx="1811337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240588" y="4014788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27690" name="그룹 8"/>
          <p:cNvGrpSpPr>
            <a:grpSpLocks/>
          </p:cNvGrpSpPr>
          <p:nvPr/>
        </p:nvGrpSpPr>
        <p:grpSpPr bwMode="auto">
          <a:xfrm>
            <a:off x="390525" y="4073525"/>
            <a:ext cx="1660525" cy="428625"/>
            <a:chOff x="4522788" y="4560888"/>
            <a:chExt cx="1660525" cy="428625"/>
          </a:xfrm>
        </p:grpSpPr>
        <p:sp>
          <p:nvSpPr>
            <p:cNvPr id="96" name="타원 95"/>
            <p:cNvSpPr/>
            <p:nvPr/>
          </p:nvSpPr>
          <p:spPr bwMode="auto">
            <a:xfrm>
              <a:off x="5137151" y="4621213"/>
              <a:ext cx="333375" cy="3270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solidFill>
                  <a:srgbClr val="3E020C"/>
                </a:solidFill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5201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18101" y="4560888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70526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22788" y="4564063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00726" y="4564063"/>
              <a:ext cx="382587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 bwMode="auto">
            <a:xfrm>
              <a:off x="4559301" y="4564063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2157413" y="4105275"/>
            <a:ext cx="703262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90763" y="4044950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2489200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2943225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844925" y="490855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20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451225" y="490855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4235450" y="490855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4867275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2292350" y="4868863"/>
            <a:ext cx="3294063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90700" y="4668838"/>
            <a:ext cx="373063" cy="38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5257800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3011488" y="4105275"/>
            <a:ext cx="703262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44838" y="4044950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6451600" y="4083050"/>
            <a:ext cx="701675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9388" y="4033838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802063" y="4092575"/>
            <a:ext cx="703262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63988" y="4033838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3224213" y="4140200"/>
            <a:ext cx="3079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27388" y="4083050"/>
            <a:ext cx="322262" cy="404813"/>
          </a:xfrm>
          <a:prstGeom prst="rect">
            <a:avLst/>
          </a:prstGeom>
          <a:noFill/>
        </p:spPr>
        <p:txBody>
          <a:bodyPr lIns="0" tIns="36000" rIns="0" bIns="36000">
            <a:spAutoFit/>
          </a:bodyPr>
          <a:lstStyle/>
          <a:p>
            <a:pPr algn="ctr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92450" y="4765675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51350" y="4752975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7800" y="5453063"/>
            <a:ext cx="6589713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에서             번째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가운데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찾음 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 </a:t>
            </a:r>
            <a:r>
              <a:rPr lang="en-US" altLang="ko-KR" sz="1600" i="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← SELECT(             ,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타원 130"/>
          <p:cNvSpPr/>
          <p:nvPr/>
        </p:nvSpPr>
        <p:spPr bwMode="auto">
          <a:xfrm>
            <a:off x="2392363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846388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3748088" y="60944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20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354388" y="60944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138613" y="609600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4770438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195513" y="6056313"/>
            <a:ext cx="3294062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93863" y="5856288"/>
            <a:ext cx="373062" cy="38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5160963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95613" y="5953125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54513" y="5940425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24" name="직선 화살표 연결선 10"/>
          <p:cNvCxnSpPr>
            <a:cxnSpLocks noChangeShapeType="1"/>
            <a:endCxn id="133" idx="5"/>
          </p:cNvCxnSpPr>
          <p:nvPr/>
        </p:nvCxnSpPr>
        <p:spPr bwMode="auto">
          <a:xfrm flipH="1" flipV="1">
            <a:off x="3930650" y="6289675"/>
            <a:ext cx="127000" cy="258763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954463" y="6396038"/>
            <a:ext cx="31273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8713" y="4799013"/>
            <a:ext cx="1185862" cy="333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정렬된 것은 아님</a:t>
            </a:r>
          </a:p>
        </p:txBody>
      </p:sp>
      <p:cxnSp>
        <p:nvCxnSpPr>
          <p:cNvPr id="27727" name="직선 화살표 연결선 174"/>
          <p:cNvCxnSpPr>
            <a:cxnSpLocks noChangeShapeType="1"/>
          </p:cNvCxnSpPr>
          <p:nvPr/>
        </p:nvCxnSpPr>
        <p:spPr bwMode="auto">
          <a:xfrm flipH="1" flipV="1">
            <a:off x="5715000" y="4994275"/>
            <a:ext cx="442913" cy="20638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825625" y="255588"/>
            <a:ext cx="54768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SELECT(</a:t>
            </a:r>
            <a:r>
              <a:rPr lang="en-US" altLang="ko-KR" sz="2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k,S</a:t>
            </a:r>
            <a:r>
              <a:rPr lang="en-US" altLang="ko-KR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알고리즘의 수행 단계 설명</a:t>
            </a:r>
          </a:p>
        </p:txBody>
      </p:sp>
      <p:graphicFrame>
        <p:nvGraphicFramePr>
          <p:cNvPr id="27729" name="개체 5"/>
          <p:cNvGraphicFramePr>
            <a:graphicFrameLocks noChangeAspect="1"/>
          </p:cNvGraphicFramePr>
          <p:nvPr/>
        </p:nvGraphicFramePr>
        <p:xfrm>
          <a:off x="1203325" y="5559425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수식" r:id="rId5" imgW="596900" imgH="228600" progId="Equation.3">
                  <p:embed/>
                </p:oleObj>
              </mc:Choice>
              <mc:Fallback>
                <p:oleObj name="수식" r:id="rId5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559425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0" name="개체 5"/>
          <p:cNvGraphicFramePr>
            <a:graphicFrameLocks noChangeAspect="1"/>
          </p:cNvGraphicFramePr>
          <p:nvPr/>
        </p:nvGraphicFramePr>
        <p:xfrm>
          <a:off x="5489575" y="5559425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수식" r:id="rId7" imgW="596900" imgH="228600" progId="Equation.3">
                  <p:embed/>
                </p:oleObj>
              </mc:Choice>
              <mc:Fallback>
                <p:oleObj name="수식" r:id="rId7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559425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042988" y="4433888"/>
            <a:ext cx="7100887" cy="12985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84288" y="1452563"/>
            <a:ext cx="2609850" cy="279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60925" y="1444625"/>
            <a:ext cx="3592513" cy="314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938588" y="1452563"/>
            <a:ext cx="889000" cy="30638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7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F8E16-7045-42D4-A80E-3D1E832E9989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28663" y="620713"/>
            <a:ext cx="5976937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m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보다 작은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S1,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같은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S2,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큰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S3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생성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70763" y="142557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159500" y="145097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40650" y="1427163"/>
            <a:ext cx="290513" cy="33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66875" y="1433513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143875" y="1430338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81563" y="1431925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82713" y="1425575"/>
            <a:ext cx="100012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256213" y="1435100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548438" y="1390650"/>
            <a:ext cx="654050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024188" y="1390650"/>
            <a:ext cx="512762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92325" y="1423988"/>
            <a:ext cx="92075" cy="33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435225" y="1430338"/>
            <a:ext cx="100013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37225" y="1443038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55900" y="1425575"/>
            <a:ext cx="100013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67175" y="144462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17913" y="1438275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486275" y="1447800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3973513" y="1439863"/>
            <a:ext cx="349250" cy="3333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722" name="왼쪽 중괄호 6"/>
          <p:cNvSpPr>
            <a:spLocks/>
          </p:cNvSpPr>
          <p:nvPr/>
        </p:nvSpPr>
        <p:spPr bwMode="auto">
          <a:xfrm rot="-5400000">
            <a:off x="2468563" y="849312"/>
            <a:ext cx="273050" cy="2422525"/>
          </a:xfrm>
          <a:prstGeom prst="leftBrace">
            <a:avLst>
              <a:gd name="adj1" fmla="val 1688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23" name="왼쪽 중괄호 143"/>
          <p:cNvSpPr>
            <a:spLocks/>
          </p:cNvSpPr>
          <p:nvPr/>
        </p:nvSpPr>
        <p:spPr bwMode="auto">
          <a:xfrm rot="-5400000">
            <a:off x="6475413" y="330200"/>
            <a:ext cx="273050" cy="3460750"/>
          </a:xfrm>
          <a:prstGeom prst="leftBrace">
            <a:avLst>
              <a:gd name="adj1" fmla="val 1689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24" name="왼쪽 중괄호 146"/>
          <p:cNvSpPr>
            <a:spLocks/>
          </p:cNvSpPr>
          <p:nvPr/>
        </p:nvSpPr>
        <p:spPr bwMode="auto">
          <a:xfrm rot="-5400000">
            <a:off x="4195763" y="1649412"/>
            <a:ext cx="273050" cy="822325"/>
          </a:xfrm>
          <a:prstGeom prst="leftBrace">
            <a:avLst>
              <a:gd name="adj1" fmla="val 168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5850" y="2201863"/>
            <a:ext cx="498475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125913" y="2228850"/>
            <a:ext cx="50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9688" y="2201863"/>
            <a:ext cx="4984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8650" y="3008313"/>
            <a:ext cx="5976938" cy="1425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  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|S1| 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SELECT(k,S1)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if |S1| +|S2|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   else return SELECT(k-|S1|-|S2|, S3)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9729" name="직선 화살표 연결선 150"/>
          <p:cNvCxnSpPr>
            <a:cxnSpLocks noChangeShapeType="1"/>
          </p:cNvCxnSpPr>
          <p:nvPr/>
        </p:nvCxnSpPr>
        <p:spPr bwMode="auto">
          <a:xfrm flipH="1">
            <a:off x="4189413" y="1246188"/>
            <a:ext cx="155575" cy="15557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Box 151"/>
          <p:cNvSpPr txBox="1"/>
          <p:nvPr/>
        </p:nvSpPr>
        <p:spPr>
          <a:xfrm>
            <a:off x="4173538" y="885825"/>
            <a:ext cx="3143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7088" y="5808663"/>
            <a:ext cx="597852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작아진 문제에 대해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수행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732" name="왼쪽 중괄호 6"/>
          <p:cNvSpPr>
            <a:spLocks/>
          </p:cNvSpPr>
          <p:nvPr/>
        </p:nvSpPr>
        <p:spPr bwMode="auto">
          <a:xfrm rot="-5400000">
            <a:off x="2018507" y="4347369"/>
            <a:ext cx="273050" cy="1398587"/>
          </a:xfrm>
          <a:prstGeom prst="leftBrace">
            <a:avLst>
              <a:gd name="adj1" fmla="val 1688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33" name="왼쪽 중괄호 143"/>
          <p:cNvSpPr>
            <a:spLocks/>
          </p:cNvSpPr>
          <p:nvPr/>
        </p:nvSpPr>
        <p:spPr bwMode="auto">
          <a:xfrm rot="-5400000">
            <a:off x="4572001" y="4303712"/>
            <a:ext cx="273050" cy="1508125"/>
          </a:xfrm>
          <a:prstGeom prst="leftBrace">
            <a:avLst>
              <a:gd name="adj1" fmla="val 1690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34" name="왼쪽 중괄호 146"/>
          <p:cNvSpPr>
            <a:spLocks/>
          </p:cNvSpPr>
          <p:nvPr/>
        </p:nvSpPr>
        <p:spPr bwMode="auto">
          <a:xfrm rot="-5400000">
            <a:off x="3268663" y="4646612"/>
            <a:ext cx="273050" cy="822325"/>
          </a:xfrm>
          <a:prstGeom prst="leftBrace">
            <a:avLst>
              <a:gd name="adj1" fmla="val 168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5800" y="5183188"/>
            <a:ext cx="498475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813" y="5226050"/>
            <a:ext cx="50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8175" y="5224463"/>
            <a:ext cx="4984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800" y="4614863"/>
            <a:ext cx="450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82938" y="4635500"/>
            <a:ext cx="350837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71988" y="4635500"/>
            <a:ext cx="450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0113" y="4460875"/>
            <a:ext cx="1757362" cy="10731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896C4-AAF4-4E1F-A936-8336CFCFF20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46325" y="1484313"/>
            <a:ext cx="4359275" cy="2678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insertion_sort(s):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 = len(s)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i in range (1,n):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= s[i]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j=i-1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while j&gt;=0 and s[j] &gt; x: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s[j+1]=s[j]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 -= 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s[j+1]=x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s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3221" y="90872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1/3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63688" y="444717"/>
            <a:ext cx="56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 dirty="0">
                <a:solidFill>
                  <a:schemeClr val="tx2"/>
                </a:solidFill>
              </a:rPr>
              <a:t>[</a:t>
            </a:r>
            <a:r>
              <a:rPr lang="ko-KR" altLang="en-US" i="0" dirty="0">
                <a:solidFill>
                  <a:schemeClr val="tx2"/>
                </a:solidFill>
              </a:rPr>
              <a:t>실습프로그램</a:t>
            </a:r>
            <a:r>
              <a:rPr lang="en-US" altLang="ko-KR" i="0" dirty="0">
                <a:solidFill>
                  <a:schemeClr val="tx2"/>
                </a:solidFill>
              </a:rPr>
              <a:t>] k</a:t>
            </a:r>
            <a:r>
              <a:rPr lang="ko-KR" altLang="en-US" i="0" dirty="0">
                <a:solidFill>
                  <a:schemeClr val="tx2"/>
                </a:solidFill>
              </a:rPr>
              <a:t>번째 작은 키 찾기</a:t>
            </a:r>
            <a:endParaRPr lang="en-US" altLang="ko-KR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08C05-7755-4FAF-849B-3C64BBFAC14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87313"/>
            <a:ext cx="6454775" cy="67706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select(k,s):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tempList=5*[0]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mList 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s2=[]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s3=[]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len(s) &lt;50: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insertion_sort(s)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s[k-1]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j in range(0,int(len(s)/5)):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p in range(0,5):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tempList[p]=s[j*5+p]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tempList = insertion_sort(tempList)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mList.append(tempList[2])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insertion_sort(mList)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 = select( int(len(mList)/2),mList)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i in range(0,len(s)):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s[i]&lt; m: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s1.append(s[i])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elif s[i]== m: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s2.append(s[i])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s3.append(s[i])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len(s1) &gt;= k: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select(k,s1)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elif len(s1)+len(s2) &gt;= k: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m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select(k-len(s1)-len(s2), s3)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3221" y="90872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2/3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09C66-19AA-4DFC-A383-D3E5A296363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선택문제</a:t>
            </a:r>
            <a:r>
              <a:rPr lang="en-US" altLang="ko-KR" sz="3600" i="0">
                <a:solidFill>
                  <a:schemeClr val="tx2"/>
                </a:solidFill>
              </a:rPr>
              <a:t>(selection problem)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88" y="2143125"/>
            <a:ext cx="7437437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키가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리스트에서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번째로 큰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작은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찾는 문제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정렬되어 있지 않다고 가정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AA375D-B492-4AE6-B26E-70A33F1E00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63" y="1052513"/>
            <a:ext cx="6454775" cy="35401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N=125   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간단히 하기 위해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은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 배수로 설정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s=N*[0]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k=120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s[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(1,1000)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print("original")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print(k,"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 ", select(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print("sorted")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221" y="90872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3/3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82816-E038-49AA-8C52-B75FE74C0B3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1325" y="904875"/>
            <a:ext cx="8137525" cy="5048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[161, 154, 802, 280, 22, 292, 426, 72, 492, 395, 137, 371, 209, 449, 722, 798, 243, 264, 680, 82, 573, 948, 862, 683, 906, 552, 548, 930, 276, 681, 382, 8, 372, 280, 65, 126, 450, 105, 984, 151, 818, 176, 621, 962, 598, 226, 701, 691, 993, 118, 145, 397, 365, 838, 394, 308, 486, 333, 29, 41, 230, 525, 990, 880, 386, 356, 314, 163, 405, 782, 234, 17, 16, 844, 725, 112, 661, 384, 452, 921, 561, 690, 327, 844, 961, 391, 865, 536, 519, 852, 699, 589, 740, 27, 111, 105, 797, 421, 196, 803, 964, 639, 866, 277, 373, 642, 116, 559, 795, 777, 393, 381, 835, 277, 665, 156, 282, 56, 946, 415, 276, 342, 305, 543, 306]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 th element =  961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[8, 16, 17, 22, 27, 29, 41, 56, 65, 72, 82, 105, 105, 111, 112, 116, 118, 126, 137, 145, 151, 154, 156, 161, 163, 176, 196, 209, 226, 230, 234, 243, 264, 276, 276, 277, 277, 280, 280, 282, 292, 305, 306, 308, 314, 327, 333, 342, 356, 365, 371, 372, 373, 381, 382, 384, 386, 391, 393, 394, 395, 397, 405, 415, 421, 426, 449, 450, 452, 486, 492, 519, 525, 536, 543, 548, 552, 559, 561, 573, 589, 598, 621, 639, 642, 661, 665, 680, 681, 683, 690, 691, 699, 701, 722, 725, 740, 777, 782, 795, 797, 798, 802, 803, 818, 835, 838, 844, 844, 852, 862, 865, 866, 880, 906, 921, 930, 946, 948, 961, 962, 964, 984, 990, 993]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82ECE4-27E0-497F-8B2B-CC3292811CA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" y="857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문자열 </a:t>
            </a:r>
            <a:r>
              <a:rPr lang="ko-KR" altLang="en-US" sz="3600" i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매칭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1925" y="1700213"/>
            <a:ext cx="3390900" cy="150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원시적인 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매칭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방법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오토마타를 이용한 방법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Rabin-Karp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Boyer-Moore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</a:t>
            </a: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589088" y="4281488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1589088" y="518160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411163" y="4275138"/>
            <a:ext cx="11414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문자열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939800" y="5192713"/>
            <a:ext cx="542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패턴</a:t>
            </a:r>
          </a:p>
        </p:txBody>
      </p:sp>
      <p:sp>
        <p:nvSpPr>
          <p:cNvPr id="35849" name="오른쪽 중괄호 12"/>
          <p:cNvSpPr>
            <a:spLocks/>
          </p:cNvSpPr>
          <p:nvPr/>
        </p:nvSpPr>
        <p:spPr bwMode="auto">
          <a:xfrm rot="-5400000">
            <a:off x="5481638" y="2128838"/>
            <a:ext cx="287337" cy="3843337"/>
          </a:xfrm>
          <a:prstGeom prst="rightBrace">
            <a:avLst>
              <a:gd name="adj1" fmla="val 2507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0" name="TextBox 13"/>
          <p:cNvSpPr txBox="1">
            <a:spLocks noChangeArrowheads="1"/>
          </p:cNvSpPr>
          <p:nvPr/>
        </p:nvSpPr>
        <p:spPr bwMode="auto">
          <a:xfrm>
            <a:off x="5502275" y="3573463"/>
            <a:ext cx="3032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1" name="오른쪽 중괄호 14"/>
          <p:cNvSpPr>
            <a:spLocks/>
          </p:cNvSpPr>
          <p:nvPr/>
        </p:nvSpPr>
        <p:spPr bwMode="auto">
          <a:xfrm rot="5400000">
            <a:off x="4237832" y="5006181"/>
            <a:ext cx="296862" cy="1444625"/>
          </a:xfrm>
          <a:prstGeom prst="rightBrace">
            <a:avLst>
              <a:gd name="adj1" fmla="val 2185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2" name="TextBox 15"/>
          <p:cNvSpPr txBox="1">
            <a:spLocks noChangeArrowheads="1"/>
          </p:cNvSpPr>
          <p:nvPr/>
        </p:nvSpPr>
        <p:spPr bwMode="auto">
          <a:xfrm>
            <a:off x="4195763" y="5876925"/>
            <a:ext cx="361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3" name="TextBox 17"/>
          <p:cNvSpPr txBox="1">
            <a:spLocks noChangeArrowheads="1"/>
          </p:cNvSpPr>
          <p:nvPr/>
        </p:nvSpPr>
        <p:spPr bwMode="auto">
          <a:xfrm>
            <a:off x="4086225" y="6508750"/>
            <a:ext cx="45513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- </a:t>
            </a:r>
            <a:r>
              <a:rPr lang="ko-KR" altLang="en-US" sz="1200" i="0">
                <a:latin typeface="굴림" panose="020B0600000101010101" pitchFamily="50" charset="-127"/>
              </a:rPr>
              <a:t>문자열 매칭은 </a:t>
            </a:r>
            <a:r>
              <a:rPr lang="en-US" altLang="ko-KR" sz="1200" i="0">
                <a:latin typeface="굴림" panose="020B0600000101010101" pitchFamily="50" charset="-127"/>
              </a:rPr>
              <a:t>‘</a:t>
            </a:r>
            <a:r>
              <a:rPr lang="ko-KR" altLang="en-US" sz="1200" i="0">
                <a:latin typeface="굴림" panose="020B0600000101010101" pitchFamily="50" charset="-127"/>
              </a:rPr>
              <a:t>쉽게 배우는 알고리즘</a:t>
            </a:r>
            <a:r>
              <a:rPr lang="en-US" altLang="ko-KR" sz="1200" i="0">
                <a:latin typeface="굴림" panose="020B0600000101010101" pitchFamily="50" charset="-127"/>
              </a:rPr>
              <a:t>’(</a:t>
            </a:r>
            <a:r>
              <a:rPr lang="ko-KR" altLang="en-US" sz="1200" i="0">
                <a:latin typeface="굴림" panose="020B0600000101010101" pitchFamily="50" charset="-127"/>
              </a:rPr>
              <a:t>문병로 저</a:t>
            </a:r>
            <a:r>
              <a:rPr lang="en-US" altLang="ko-KR" sz="1200" i="0">
                <a:latin typeface="굴림" panose="020B0600000101010101" pitchFamily="50" charset="-127"/>
              </a:rPr>
              <a:t>)</a:t>
            </a:r>
            <a:r>
              <a:rPr lang="ko-KR" altLang="en-US" sz="1200" i="0">
                <a:latin typeface="굴림" panose="020B0600000101010101" pitchFamily="50" charset="-127"/>
              </a:rPr>
              <a:t>에서 발췌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68713" y="4233863"/>
          <a:ext cx="3989392" cy="368300"/>
        </p:xfrm>
        <a:graphic>
          <a:graphicData uri="http://schemas.openxmlformats.org/drawingml/2006/table">
            <a:tbl>
              <a:tblPr/>
              <a:tblGrid>
                <a:gridCol w="36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2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40138" y="5191125"/>
          <a:ext cx="1508124" cy="328613"/>
        </p:xfrm>
        <a:graphic>
          <a:graphicData uri="http://schemas.openxmlformats.org/drawingml/2006/table">
            <a:tbl>
              <a:tblPr/>
              <a:tblGrid>
                <a:gridCol w="3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92" name="TextBox 3"/>
          <p:cNvSpPr txBox="1">
            <a:spLocks noChangeArrowheads="1"/>
          </p:cNvSpPr>
          <p:nvPr/>
        </p:nvSpPr>
        <p:spPr bwMode="auto">
          <a:xfrm>
            <a:off x="1101725" y="954088"/>
            <a:ext cx="446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문자열에서 패턴을 찾는 문제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893" name="TextBox 11"/>
          <p:cNvSpPr txBox="1">
            <a:spLocks noChangeArrowheads="1"/>
          </p:cNvSpPr>
          <p:nvPr/>
        </p:nvSpPr>
        <p:spPr bwMode="auto">
          <a:xfrm>
            <a:off x="1092200" y="5554663"/>
            <a:ext cx="6127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≪</a:t>
            </a: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549525" y="4429125"/>
            <a:ext cx="782638" cy="0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2549525" y="5324475"/>
            <a:ext cx="782638" cy="0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020ED-27BB-4B78-B428-15AC93E77A8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549275"/>
            <a:ext cx="31019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Boyer-Moore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8" name="TextBox 8"/>
          <p:cNvSpPr txBox="1">
            <a:spLocks noChangeArrowheads="1"/>
          </p:cNvSpPr>
          <p:nvPr/>
        </p:nvSpPr>
        <p:spPr bwMode="auto">
          <a:xfrm>
            <a:off x="1666875" y="1812925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1617663" y="220345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87688" y="1851025"/>
          <a:ext cx="3932236" cy="247650"/>
        </p:xfrm>
        <a:graphic>
          <a:graphicData uri="http://schemas.openxmlformats.org/drawingml/2006/table">
            <a:tbl>
              <a:tblPr/>
              <a:tblGrid>
                <a:gridCol w="35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59113" y="227330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4050" y="3789363"/>
            <a:ext cx="7848600" cy="23907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l-GR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α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에서 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A[1] ≠ p[1] (t ≠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b)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일 때 단순한 방법에서는 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l-GR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β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</a:t>
            </a:r>
            <a:endParaRPr lang="en-US" altLang="ko-KR" sz="1800" i="0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만일 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A[4]≠p[4] 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를 먼저 확인한다면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, (</a:t>
            </a:r>
            <a:r>
              <a:rPr lang="el-GR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γ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 가능</a:t>
            </a:r>
            <a:endParaRPr lang="en-US" altLang="ko-KR" sz="1800" i="0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indent="279400"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 (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이유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 A[4]=h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가 패턴 내에 없으므로</a:t>
            </a:r>
            <a:endParaRPr lang="en-US" altLang="ko-KR" sz="1800" i="0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만일 패턴이 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‘show’ 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라면 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l-GR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δ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 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</a:t>
            </a:r>
            <a:endParaRPr lang="en-US" altLang="ko-KR" sz="1800" i="0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패턴의 제일 뒤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오른쪽</a:t>
            </a:r>
            <a:r>
              <a:rPr lang="en-US" altLang="ko-KR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부터 검사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1738" y="2198688"/>
            <a:ext cx="398462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419475" y="2568575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474913" y="2547938"/>
            <a:ext cx="3937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β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535488" y="286385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 bwMode="auto">
          <a:xfrm>
            <a:off x="4524375" y="1196975"/>
            <a:ext cx="0" cy="2087563"/>
          </a:xfrm>
          <a:prstGeom prst="line">
            <a:avLst/>
          </a:prstGeom>
          <a:noFill/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474913" y="2855913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52775" y="1570038"/>
            <a:ext cx="414972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787775" y="3128963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82850" y="3141663"/>
            <a:ext cx="388938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Times New Roman"/>
                <a:cs typeface="Times New Roman"/>
              </a:rPr>
              <a:t>δ</a:t>
            </a:r>
            <a:r>
              <a:rPr lang="en-US" altLang="ko-KR" sz="1400" i="0" dirty="0">
                <a:latin typeface="Times New Roman"/>
                <a:cs typeface="Times New Roman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888" y="989013"/>
            <a:ext cx="6264275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Boyer-Moore-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Horspool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: Boyer-Moore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의 약식 알고리즘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단순 형태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)</a:t>
            </a:r>
            <a:endParaRPr lang="ko-KR" altLang="en-US" sz="1600" i="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6716EE-37A1-4592-9BAC-5E8AF1EE055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7891" name="TextBox 8"/>
          <p:cNvSpPr txBox="1">
            <a:spLocks noChangeArrowheads="1"/>
          </p:cNvSpPr>
          <p:nvPr/>
        </p:nvSpPr>
        <p:spPr bwMode="auto">
          <a:xfrm>
            <a:off x="1666875" y="1812925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TextBox 9"/>
          <p:cNvSpPr txBox="1">
            <a:spLocks noChangeArrowheads="1"/>
          </p:cNvSpPr>
          <p:nvPr/>
        </p:nvSpPr>
        <p:spPr bwMode="auto">
          <a:xfrm>
            <a:off x="1617663" y="220345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87688" y="1851025"/>
          <a:ext cx="3932236" cy="347663"/>
        </p:xfrm>
        <a:graphic>
          <a:graphicData uri="http://schemas.openxmlformats.org/drawingml/2006/table">
            <a:tbl>
              <a:tblPr/>
              <a:tblGrid>
                <a:gridCol w="35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59113" y="227330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71738" y="2198688"/>
            <a:ext cx="398462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1738" y="2665413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2775" y="1570038"/>
            <a:ext cx="414972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495550" y="114300"/>
          <a:ext cx="3657599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525963" y="2708275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0825" y="1485900"/>
            <a:ext cx="1211263" cy="427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 4</a:t>
            </a:r>
            <a:r>
              <a:rPr lang="ko-KR" altLang="en-US" sz="2000" i="0" dirty="0">
                <a:latin typeface="Times New Roman" panose="02020603050405020304" pitchFamily="18" charset="0"/>
              </a:rPr>
              <a:t>칸 점프</a:t>
            </a:r>
          </a:p>
        </p:txBody>
      </p:sp>
      <p:sp>
        <p:nvSpPr>
          <p:cNvPr id="37970" name="TextBox 8"/>
          <p:cNvSpPr txBox="1">
            <a:spLocks noChangeArrowheads="1"/>
          </p:cNvSpPr>
          <p:nvPr/>
        </p:nvSpPr>
        <p:spPr bwMode="auto">
          <a:xfrm>
            <a:off x="1827213" y="3975100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71" name="TextBox 9"/>
          <p:cNvSpPr txBox="1">
            <a:spLocks noChangeArrowheads="1"/>
          </p:cNvSpPr>
          <p:nvPr/>
        </p:nvSpPr>
        <p:spPr bwMode="auto">
          <a:xfrm>
            <a:off x="1774825" y="4546600"/>
            <a:ext cx="7318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152775" y="3933825"/>
          <a:ext cx="4011612" cy="347663"/>
        </p:xfrm>
        <a:graphic>
          <a:graphicData uri="http://schemas.openxmlformats.org/drawingml/2006/table">
            <a:tbl>
              <a:tblPr/>
              <a:tblGrid>
                <a:gridCol w="36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6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116263" y="4621213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528888" y="4546600"/>
            <a:ext cx="398462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8888" y="5013325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17863" y="3652838"/>
            <a:ext cx="4954587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75088" y="5051425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15913" y="3568700"/>
            <a:ext cx="1147762" cy="4254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2</a:t>
            </a:r>
            <a:r>
              <a:rPr lang="ko-KR" altLang="en-US" sz="2000" i="0" dirty="0">
                <a:latin typeface="Times New Roman" panose="02020603050405020304" pitchFamily="18" charset="0"/>
              </a:rPr>
              <a:t>칸 점프</a:t>
            </a:r>
          </a:p>
        </p:txBody>
      </p:sp>
      <p:cxnSp>
        <p:nvCxnSpPr>
          <p:cNvPr id="38026" name="직선 연결선 41"/>
          <p:cNvCxnSpPr>
            <a:cxnSpLocks noChangeShapeType="1"/>
          </p:cNvCxnSpPr>
          <p:nvPr/>
        </p:nvCxnSpPr>
        <p:spPr bwMode="auto">
          <a:xfrm>
            <a:off x="4513263" y="1485900"/>
            <a:ext cx="0" cy="1655763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직선 연결선 42"/>
          <p:cNvCxnSpPr>
            <a:cxnSpLocks noChangeShapeType="1"/>
          </p:cNvCxnSpPr>
          <p:nvPr/>
        </p:nvCxnSpPr>
        <p:spPr bwMode="auto">
          <a:xfrm>
            <a:off x="4611688" y="3694113"/>
            <a:ext cx="0" cy="165417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28" name="직사각형 1"/>
          <p:cNvSpPr>
            <a:spLocks noChangeArrowheads="1"/>
          </p:cNvSpPr>
          <p:nvPr/>
        </p:nvSpPr>
        <p:spPr bwMode="auto">
          <a:xfrm>
            <a:off x="2662238" y="947738"/>
            <a:ext cx="567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입력문자열의 현재 매칭 확인하는 구역의 오른쪽 끝 문자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38029" name="직선 화살표 연결선 2"/>
          <p:cNvCxnSpPr>
            <a:cxnSpLocks noChangeShapeType="1"/>
          </p:cNvCxnSpPr>
          <p:nvPr/>
        </p:nvCxnSpPr>
        <p:spPr bwMode="auto">
          <a:xfrm>
            <a:off x="3492500" y="404813"/>
            <a:ext cx="719138" cy="12954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30" name="직선 화살표 연결선 26"/>
          <p:cNvCxnSpPr>
            <a:cxnSpLocks noChangeShapeType="1"/>
          </p:cNvCxnSpPr>
          <p:nvPr/>
        </p:nvCxnSpPr>
        <p:spPr bwMode="auto">
          <a:xfrm>
            <a:off x="4211638" y="3568700"/>
            <a:ext cx="150812" cy="3429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95263" y="141288"/>
            <a:ext cx="21796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매칭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실패 시 이동 거리 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직사각형 7"/>
          <p:cNvSpPr>
            <a:spLocks noChangeArrowheads="1"/>
          </p:cNvSpPr>
          <p:nvPr/>
        </p:nvSpPr>
        <p:spPr bwMode="auto">
          <a:xfrm>
            <a:off x="234950" y="285750"/>
            <a:ext cx="4111625" cy="338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naiveMatching(A,p)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=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while(i ≤ n-m+1)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if(p[1..m] == A[i..i+m-1])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i=i+1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5" name="직사각형 10"/>
          <p:cNvSpPr>
            <a:spLocks noChangeArrowheads="1"/>
          </p:cNvSpPr>
          <p:nvPr/>
        </p:nvSpPr>
        <p:spPr bwMode="auto">
          <a:xfrm>
            <a:off x="4427538" y="285750"/>
            <a:ext cx="3960812" cy="338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BoyerMooreHorspool(A,p)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computeJump(p, jump);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=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while(i ≤ n-m+1)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k=i+m-1;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while(j&gt;0 and p[j]==A[k]){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j--;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k--;}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if(j==0)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 i + jump[A[i+m-1]];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7161213" y="1196975"/>
            <a:ext cx="1011237" cy="360363"/>
          </a:xfrm>
          <a:prstGeom prst="wedgeRoundRectCallout">
            <a:avLst>
              <a:gd name="adj1" fmla="val -96035"/>
              <a:gd name="adj2" fmla="val -442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O(n-m+1)</a:t>
            </a:r>
            <a:endParaRPr lang="ko-KR" altLang="en-US" sz="1200" i="0" dirty="0" err="1">
              <a:latin typeface="+mj-lt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>
            <a:off x="7915275" y="1789113"/>
            <a:ext cx="593725" cy="298450"/>
          </a:xfrm>
          <a:prstGeom prst="wedgeRoundRectCallout">
            <a:avLst>
              <a:gd name="adj1" fmla="val -90040"/>
              <a:gd name="adj2" fmla="val -3022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O(m)</a:t>
            </a:r>
            <a:endParaRPr lang="ko-KR" altLang="en-US" sz="1200" i="0" dirty="0" err="1">
              <a:latin typeface="+mj-lt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7162800" y="455613"/>
            <a:ext cx="1441450" cy="360362"/>
          </a:xfrm>
          <a:prstGeom prst="wedgeRoundRectCallout">
            <a:avLst>
              <a:gd name="adj1" fmla="val -64753"/>
              <a:gd name="adj2" fmla="val 1672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anose="02020603050405020304" pitchFamily="18" charset="0"/>
              </a:rPr>
              <a:t>jump </a:t>
            </a:r>
            <a:r>
              <a:rPr lang="ko-KR" altLang="en-US" sz="1200" i="0" dirty="0">
                <a:latin typeface="Times New Roman" panose="02020603050405020304" pitchFamily="18" charset="0"/>
              </a:rPr>
              <a:t>정보를 계산</a:t>
            </a:r>
            <a:r>
              <a:rPr lang="el-GR" altLang="ko-KR" sz="1200" i="0" dirty="0">
                <a:latin typeface="Times New Roman" panose="02020603050405020304" pitchFamily="18" charset="0"/>
              </a:rPr>
              <a:t>θ</a:t>
            </a:r>
            <a:r>
              <a:rPr lang="en-US" altLang="ko-KR" sz="1200" i="0" dirty="0">
                <a:latin typeface="Times New Roman" panose="02020603050405020304" pitchFamily="18" charset="0"/>
              </a:rPr>
              <a:t>(m)</a:t>
            </a:r>
            <a:endParaRPr lang="ko-KR" altLang="en-US" sz="1200" i="0" dirty="0">
              <a:latin typeface="Times New Roman" panose="02020603050405020304" pitchFamily="18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539750" y="2228850"/>
            <a:ext cx="974725" cy="431800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714875" y="2819400"/>
            <a:ext cx="2693988" cy="431800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988" y="4149725"/>
            <a:ext cx="130016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24425" y="4129088"/>
            <a:ext cx="319087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Boyer Moor </a:t>
            </a:r>
            <a:r>
              <a:rPr lang="en-US" altLang="ko-KR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Horspool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151313" y="5373688"/>
          <a:ext cx="3932236" cy="347662"/>
        </p:xfrm>
        <a:graphic>
          <a:graphicData uri="http://schemas.openxmlformats.org/drawingml/2006/table">
            <a:tbl>
              <a:tblPr/>
              <a:tblGrid>
                <a:gridCol w="35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16400" y="5092700"/>
            <a:ext cx="4149725" cy="258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140200" y="594995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962" name="직선 화살표 연결선 4"/>
          <p:cNvCxnSpPr>
            <a:cxnSpLocks noChangeShapeType="1"/>
          </p:cNvCxnSpPr>
          <p:nvPr/>
        </p:nvCxnSpPr>
        <p:spPr bwMode="auto">
          <a:xfrm flipH="1">
            <a:off x="5508625" y="3141663"/>
            <a:ext cx="792163" cy="2087562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092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DF9A9E-5784-4AF9-8AD6-5922544CEE8E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5325" y="1978025"/>
          <a:ext cx="3581401" cy="788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4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2600" y="1011238"/>
            <a:ext cx="801052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입력문자열의 현재 </a:t>
            </a:r>
            <a:r>
              <a:rPr lang="ko-KR" altLang="en-US" sz="14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14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확인하는 구역의 오른쪽 끝 문자에 따라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61988" y="3067050"/>
          <a:ext cx="381793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92713" y="3044825"/>
          <a:ext cx="3617911" cy="7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 bwMode="auto">
          <a:xfrm>
            <a:off x="4706938" y="3148013"/>
            <a:ext cx="288925" cy="28733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2713" y="4581525"/>
            <a:ext cx="6210300" cy="1190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문자가 있을 경우는 작은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설정</a:t>
            </a:r>
            <a:endParaRPr lang="en-US" altLang="ko-KR" sz="16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mn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Boyer-Moore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방법은 이 방법보다 정교한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 방식채용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812118-9A4E-48EA-BF3E-8530849009C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913" y="549275"/>
            <a:ext cx="6454775" cy="54784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compJump(p):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jump = {}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len(p)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range(0,m-1):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jump[p[i]]=m-i-1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jump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BMH(a, p):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jump = compJump(p)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 len(p)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len(a)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= 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while(i&lt;= n-m):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j=m-1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k=i+m-1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while(j&gt;=0 and p[j]==a[k]):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j-=1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k-=1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j == -1: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print("matching is found at ", i)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a[i+m-1] in jump 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 += jump[a[i+m-1]]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i+=m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764704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1/2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8800" y="4482"/>
            <a:ext cx="56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 dirty="0">
                <a:solidFill>
                  <a:schemeClr val="tx2"/>
                </a:solidFill>
              </a:rPr>
              <a:t>[</a:t>
            </a:r>
            <a:r>
              <a:rPr lang="ko-KR" altLang="en-US" i="0" dirty="0">
                <a:solidFill>
                  <a:schemeClr val="tx2"/>
                </a:solidFill>
              </a:rPr>
              <a:t>실습프로그램</a:t>
            </a:r>
            <a:r>
              <a:rPr lang="en-US" altLang="ko-KR" i="0" dirty="0">
                <a:solidFill>
                  <a:schemeClr val="tx2"/>
                </a:solidFill>
              </a:rPr>
              <a:t>] </a:t>
            </a:r>
            <a:r>
              <a:rPr lang="ko-KR" altLang="en-US" i="0" dirty="0">
                <a:solidFill>
                  <a:schemeClr val="tx2"/>
                </a:solidFill>
              </a:rPr>
              <a:t>문자열 </a:t>
            </a:r>
            <a:r>
              <a:rPr lang="ko-KR" altLang="en-US" i="0" dirty="0" err="1">
                <a:solidFill>
                  <a:schemeClr val="tx2"/>
                </a:solidFill>
              </a:rPr>
              <a:t>매칭</a:t>
            </a:r>
            <a:endParaRPr lang="en-US" altLang="ko-KR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B6E4C-2FE8-4F9C-9C63-3213784E91F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213" y="549275"/>
            <a:ext cx="6454775" cy="3754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p="school"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open('textfile2.txt','r')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f.read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파일 전체를 읽어 온다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f.read()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BMH(text, 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f.close()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단위로 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check. 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파일의 모든 줄을 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읽어 온다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open('textfile2.txt','r')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f.readlines()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jj=1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print(jj)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jj+=1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BMH(line,p)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3800" y="4724400"/>
            <a:ext cx="3730625" cy="1385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is found at  24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is found at  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750" y="4832350"/>
            <a:ext cx="2879725" cy="7397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sample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school nation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meal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550" y="5949950"/>
            <a:ext cx="1390650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</a:t>
            </a: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textfile2.txt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384" y="764704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2/2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A95A1-04E6-496F-91B4-D508C917D4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6871" name="TextBox 10"/>
          <p:cNvSpPr txBox="1">
            <a:spLocks noChangeArrowheads="1"/>
          </p:cNvSpPr>
          <p:nvPr/>
        </p:nvSpPr>
        <p:spPr bwMode="auto">
          <a:xfrm>
            <a:off x="3357563" y="3857625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T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n -</a:t>
            </a:r>
            <a:r>
              <a:rPr lang="en-US" altLang="ko-KR" sz="2000" i="0" dirty="0">
                <a:latin typeface="+mn-lt"/>
              </a:rPr>
              <a:t>1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52228" name="직사각형 13"/>
          <p:cNvSpPr>
            <a:spLocks noChangeArrowheads="1"/>
          </p:cNvSpPr>
          <p:nvPr/>
        </p:nvSpPr>
        <p:spPr bwMode="auto">
          <a:xfrm>
            <a:off x="642938" y="4357688"/>
            <a:ext cx="7786687" cy="1951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1600" i="0" dirty="0">
              <a:latin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 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 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 비교만 수행하여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모든 입력 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중에서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찾을 수 있는 결정적 알고리즘은 어느 경우라도 반드시 최소한 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비교를 해야 한다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7" name="직사각형 8"/>
          <p:cNvSpPr>
            <a:spLocks noChangeArrowheads="1"/>
          </p:cNvSpPr>
          <p:nvPr/>
        </p:nvSpPr>
        <p:spPr bwMode="auto">
          <a:xfrm>
            <a:off x="2428875" y="357188"/>
            <a:ext cx="37115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최대</a:t>
            </a:r>
            <a:r>
              <a:rPr lang="en-US" altLang="ko-KR" sz="3600" i="0">
                <a:solidFill>
                  <a:schemeClr val="tx2"/>
                </a:solidFill>
              </a:rPr>
              <a:t>(max)</a:t>
            </a:r>
            <a:r>
              <a:rPr lang="ko-KR" altLang="en-US" sz="3600" i="0">
                <a:solidFill>
                  <a:schemeClr val="tx2"/>
                </a:solidFill>
              </a:rPr>
              <a:t>키 찾기</a:t>
            </a:r>
            <a:endParaRPr lang="ko-KR" altLang="en-US" sz="3600">
              <a:latin typeface="굴림" panose="020B0600000101010101" pitchFamily="50" charset="-127"/>
            </a:endParaRPr>
          </a:p>
        </p:txBody>
      </p:sp>
      <p:sp>
        <p:nvSpPr>
          <p:cNvPr id="13318" name="직사각형 9"/>
          <p:cNvSpPr>
            <a:spLocks noChangeArrowheads="1"/>
          </p:cNvSpPr>
          <p:nvPr/>
        </p:nvSpPr>
        <p:spPr bwMode="auto">
          <a:xfrm>
            <a:off x="357188" y="1500188"/>
            <a:ext cx="8215312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find_largest(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(i=2; i&lt;=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(S[i]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1" name="TextBox 10"/>
          <p:cNvSpPr txBox="1">
            <a:spLocks noChangeArrowheads="1"/>
          </p:cNvSpPr>
          <p:nvPr/>
        </p:nvSpPr>
        <p:spPr bwMode="auto">
          <a:xfrm>
            <a:off x="357188" y="1000125"/>
            <a:ext cx="425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배열 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S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41DDFA-2811-4A95-AD39-B8DAF01AC76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  <p:sp>
        <p:nvSpPr>
          <p:cNvPr id="53252" name="TextBox 10"/>
          <p:cNvSpPr txBox="1">
            <a:spLocks noChangeArrowheads="1"/>
          </p:cNvSpPr>
          <p:nvPr/>
        </p:nvSpPr>
        <p:spPr bwMode="auto">
          <a:xfrm>
            <a:off x="3000375" y="4857750"/>
            <a:ext cx="163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+mn-lt"/>
                <a:ea typeface="맑은 고딕" panose="020B0503020000020004" pitchFamily="50" charset="-127"/>
              </a:rPr>
              <a:t>W(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>
                <a:latin typeface="+mn-lt"/>
                <a:ea typeface="맑은 고딕" panose="020B0503020000020004" pitchFamily="50" charset="-127"/>
              </a:rPr>
              <a:t>) = 2(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>
                <a:latin typeface="+mn-lt"/>
                <a:ea typeface="맑은 고딕" panose="020B0503020000020004" pitchFamily="50" charset="-127"/>
              </a:rPr>
              <a:t>-1)</a:t>
            </a:r>
            <a:endParaRPr lang="ko-KR" altLang="en-US" i="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4341" name="직사각형 7"/>
          <p:cNvSpPr>
            <a:spLocks noChangeArrowheads="1"/>
          </p:cNvSpPr>
          <p:nvPr/>
        </p:nvSpPr>
        <p:spPr bwMode="auto">
          <a:xfrm>
            <a:off x="142875" y="1214438"/>
            <a:ext cx="8786813" cy="3357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find_both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keytype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small,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small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(i=2; i&lt;=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(S[i]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(S[i]&gt;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5687168"/>
            <a:ext cx="4238972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worst case: S[1] is the smallest element of S.</a:t>
            </a:r>
            <a:endParaRPr lang="ko-KR" altLang="en-US" sz="16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 bwMode="auto">
          <a:xfrm>
            <a:off x="1254125" y="621507"/>
            <a:ext cx="6558235" cy="785813"/>
          </a:xfrm>
          <a:prstGeom prst="roundRect">
            <a:avLst/>
          </a:prstGeom>
          <a:solidFill>
            <a:srgbClr val="ACD0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254125" y="2398185"/>
            <a:ext cx="6558235" cy="785813"/>
          </a:xfrm>
          <a:prstGeom prst="roundRect">
            <a:avLst/>
          </a:prstGeom>
          <a:solidFill>
            <a:srgbClr val="ACD0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254125" y="4379913"/>
            <a:ext cx="3260725" cy="92868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158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622800" y="4379913"/>
            <a:ext cx="3260725" cy="9286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58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34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B2061-705A-464D-8A64-392D0E8081F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598613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2390775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182938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975100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745038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537200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329363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121525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619250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411413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203575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995738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765675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557838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350000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142163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6713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3263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5675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4875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4750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0975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0388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0163" y="3141663"/>
            <a:ext cx="357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1403350" y="2492375"/>
            <a:ext cx="1512888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038475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610100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6197600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1" name="아래쪽 화살표 30"/>
          <p:cNvSpPr/>
          <p:nvPr/>
        </p:nvSpPr>
        <p:spPr bwMode="auto">
          <a:xfrm>
            <a:off x="4346575" y="1484313"/>
            <a:ext cx="585788" cy="64928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630363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422525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214688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006850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776788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568950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361113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7151688" y="465931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40" name="아래쪽 화살표 39"/>
          <p:cNvSpPr/>
          <p:nvPr/>
        </p:nvSpPr>
        <p:spPr bwMode="auto">
          <a:xfrm>
            <a:off x="4305300" y="3730625"/>
            <a:ext cx="585788" cy="64928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00263" y="1496221"/>
            <a:ext cx="24145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짝을 지어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L, S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찾음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18342" y="3711576"/>
            <a:ext cx="16398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L, S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그룹 생성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16125" y="5530850"/>
            <a:ext cx="1325563" cy="427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Find MAX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35638" y="5492750"/>
            <a:ext cx="12684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Find MIN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3525" y="2603500"/>
            <a:ext cx="998991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738" y="5207000"/>
            <a:ext cx="1191352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/2-1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02525" y="5260975"/>
            <a:ext cx="1191352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/2-1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5488" y="4183063"/>
            <a:ext cx="839787" cy="39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18388" y="4152900"/>
            <a:ext cx="8524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6625" y="6381750"/>
            <a:ext cx="1723549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O(3</a:t>
            </a: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/2)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63541" name="Rectangle 4"/>
          <p:cNvSpPr>
            <a:spLocks noChangeArrowheads="1"/>
          </p:cNvSpPr>
          <p:nvPr/>
        </p:nvSpPr>
        <p:spPr bwMode="auto">
          <a:xfrm>
            <a:off x="752475" y="-11113"/>
            <a:ext cx="77724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키를</a:t>
            </a:r>
            <a:r>
              <a:rPr lang="en-US" altLang="ko-KR" sz="3600" i="0">
                <a:solidFill>
                  <a:schemeClr val="tx2"/>
                </a:solidFill>
              </a:rPr>
              <a:t> </a:t>
            </a:r>
            <a:r>
              <a:rPr lang="ko-KR" altLang="en-US" sz="3600" i="0">
                <a:solidFill>
                  <a:schemeClr val="tx2"/>
                </a:solidFill>
              </a:rPr>
              <a:t>짝 지워서 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830263" y="1857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키를</a:t>
            </a:r>
            <a:r>
              <a:rPr lang="en-US" altLang="ko-KR" sz="3600" i="0">
                <a:solidFill>
                  <a:schemeClr val="tx2"/>
                </a:solidFill>
              </a:rPr>
              <a:t> </a:t>
            </a:r>
            <a:r>
              <a:rPr lang="ko-KR" altLang="en-US" sz="3600" i="0">
                <a:solidFill>
                  <a:schemeClr val="tx2"/>
                </a:solidFill>
              </a:rPr>
              <a:t>짝 지워서 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  <p:sp>
        <p:nvSpPr>
          <p:cNvPr id="64515" name="직사각형 6"/>
          <p:cNvSpPr>
            <a:spLocks noChangeArrowheads="1"/>
          </p:cNvSpPr>
          <p:nvPr/>
        </p:nvSpPr>
        <p:spPr bwMode="auto">
          <a:xfrm>
            <a:off x="4627563" y="1676489"/>
            <a:ext cx="3983037" cy="4214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=3; 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&lt;= n-1; 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=i+2){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&lt; S[i+1]){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S[i+1]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S[i+1];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S[i+1]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S[i+1];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16" name="직사각형 7"/>
          <p:cNvSpPr>
            <a:spLocks noChangeArrowheads="1"/>
          </p:cNvSpPr>
          <p:nvPr/>
        </p:nvSpPr>
        <p:spPr bwMode="auto">
          <a:xfrm>
            <a:off x="76729" y="1676489"/>
            <a:ext cx="4513889" cy="358784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None/>
            </a:pP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find_both2t(</a:t>
            </a:r>
            <a:r>
              <a:rPr lang="en-US" altLang="ko-KR" sz="16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6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&amp; small, </a:t>
            </a:r>
            <a:r>
              <a:rPr lang="en-US" altLang="ko-KR" sz="16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&amp; 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index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(S[1] &lt; S[2])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small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large = S[2];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small = S[2];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</p:txBody>
      </p:sp>
      <p:sp>
        <p:nvSpPr>
          <p:cNvPr id="64517" name="TextBox 8"/>
          <p:cNvSpPr txBox="1">
            <a:spLocks noChangeArrowheads="1"/>
          </p:cNvSpPr>
          <p:nvPr/>
        </p:nvSpPr>
        <p:spPr bwMode="auto">
          <a:xfrm>
            <a:off x="273098" y="1046972"/>
            <a:ext cx="206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n: even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number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115965" y="3081427"/>
            <a:ext cx="642938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1" name="타원 10"/>
          <p:cNvSpPr/>
          <p:nvPr/>
        </p:nvSpPr>
        <p:spPr bwMode="auto">
          <a:xfrm>
            <a:off x="8056563" y="2033677"/>
            <a:ext cx="642937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2" name="타원 11"/>
          <p:cNvSpPr/>
          <p:nvPr/>
        </p:nvSpPr>
        <p:spPr bwMode="auto">
          <a:xfrm>
            <a:off x="8154988" y="2333714"/>
            <a:ext cx="642937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3" name="타원 12"/>
          <p:cNvSpPr/>
          <p:nvPr/>
        </p:nvSpPr>
        <p:spPr bwMode="auto">
          <a:xfrm>
            <a:off x="8334375" y="2795677"/>
            <a:ext cx="642938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64522" name="모서리가 둥근 사각형 설명선 13"/>
          <p:cNvSpPr>
            <a:spLocks noChangeArrowheads="1"/>
          </p:cNvSpPr>
          <p:nvPr/>
        </p:nvSpPr>
        <p:spPr bwMode="auto">
          <a:xfrm>
            <a:off x="5341938" y="819239"/>
            <a:ext cx="928687" cy="571500"/>
          </a:xfrm>
          <a:prstGeom prst="wedgeRoundRectCallout">
            <a:avLst>
              <a:gd name="adj1" fmla="val -68991"/>
              <a:gd name="adj2" fmla="val 114917"/>
              <a:gd name="adj3" fmla="val 16667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(n-2)/2</a:t>
            </a:r>
            <a:r>
              <a:rPr lang="ko-KR" altLang="en-US" sz="1200" i="0">
                <a:latin typeface="굴림" panose="020B0600000101010101" pitchFamily="50" charset="-127"/>
              </a:rPr>
              <a:t>회 반복</a:t>
            </a:r>
          </a:p>
        </p:txBody>
      </p:sp>
      <p:sp>
        <p:nvSpPr>
          <p:cNvPr id="64523" name="슬라이드 번호 개체 틀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566696-0B89-45B7-BE25-78DC37A458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4" name="직사각형 1"/>
          <p:cNvSpPr>
            <a:spLocks noChangeArrowheads="1"/>
          </p:cNvSpPr>
          <p:nvPr/>
        </p:nvSpPr>
        <p:spPr bwMode="auto">
          <a:xfrm>
            <a:off x="1964067" y="5652667"/>
            <a:ext cx="2922588" cy="1081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graphicFrame>
        <p:nvGraphicFramePr>
          <p:cNvPr id="15" name="개체 2"/>
          <p:cNvGraphicFramePr>
            <a:graphicFrameLocks noChangeAspect="1"/>
          </p:cNvGraphicFramePr>
          <p:nvPr/>
        </p:nvGraphicFramePr>
        <p:xfrm>
          <a:off x="2443163" y="5916613"/>
          <a:ext cx="17065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수식" r:id="rId4" imgW="1015920" imgH="393480" progId="Equation.3">
                  <p:embed/>
                </p:oleObj>
              </mc:Choice>
              <mc:Fallback>
                <p:oleObj name="수식" r:id="rId4" imgW="1015920" imgH="393480" progId="Equation.3">
                  <p:embed/>
                  <p:pic>
                    <p:nvPicPr>
                      <p:cNvPr id="15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916613"/>
                        <a:ext cx="17065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모서리가 둥근 사각형 설명선 15"/>
          <p:cNvSpPr/>
          <p:nvPr/>
        </p:nvSpPr>
        <p:spPr bwMode="auto">
          <a:xfrm>
            <a:off x="2143290" y="5040774"/>
            <a:ext cx="1152525" cy="576263"/>
          </a:xfrm>
          <a:prstGeom prst="wedgeRoundRectCallout">
            <a:avLst>
              <a:gd name="adj1" fmla="val 38159"/>
              <a:gd name="adj2" fmla="val 11307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# of repetitions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590618" y="5991499"/>
            <a:ext cx="1152525" cy="576263"/>
          </a:xfrm>
          <a:prstGeom prst="wedgeRoundRectCallout">
            <a:avLst>
              <a:gd name="adj1" fmla="val -85548"/>
              <a:gd name="adj2" fmla="val -44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# of comparisons</a:t>
            </a:r>
            <a:endParaRPr lang="ko-KR" altLang="en-US" sz="14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07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F75AD-739E-4F93-BBE3-67992DA7EAF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397675"/>
            <a:ext cx="4608513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s=[2,6,4,8,10,3,7,1,5,9]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178" y="1613575"/>
            <a:ext cx="2130425" cy="379412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2,6,4,8,10,3,7,1,5,9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7441" y="3543975"/>
            <a:ext cx="1617662" cy="460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66701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 dirty="0">
                <a:solidFill>
                  <a:schemeClr val="tx2"/>
                </a:solidFill>
              </a:rPr>
              <a:t>[</a:t>
            </a:r>
            <a:r>
              <a:rPr lang="ko-KR" altLang="en-US" i="0" dirty="0">
                <a:solidFill>
                  <a:schemeClr val="tx2"/>
                </a:solidFill>
              </a:rPr>
              <a:t>실습프로그램</a:t>
            </a:r>
            <a:r>
              <a:rPr lang="en-US" altLang="ko-KR" i="0" dirty="0">
                <a:solidFill>
                  <a:schemeClr val="tx2"/>
                </a:solidFill>
              </a:rPr>
              <a:t>] </a:t>
            </a:r>
            <a:r>
              <a:rPr lang="ko-KR" altLang="en-US" i="0" dirty="0">
                <a:solidFill>
                  <a:schemeClr val="tx2"/>
                </a:solidFill>
              </a:rPr>
              <a:t>키를</a:t>
            </a:r>
            <a:r>
              <a:rPr lang="en-US" altLang="ko-KR" i="0" dirty="0">
                <a:solidFill>
                  <a:schemeClr val="tx2"/>
                </a:solidFill>
              </a:rPr>
              <a:t> </a:t>
            </a:r>
            <a:r>
              <a:rPr lang="ko-KR" altLang="en-US" i="0" dirty="0">
                <a:solidFill>
                  <a:schemeClr val="tx2"/>
                </a:solidFill>
              </a:rPr>
              <a:t>짝 지워서 </a:t>
            </a:r>
            <a:r>
              <a:rPr lang="ko-KR" altLang="en-US" i="0" dirty="0" err="1">
                <a:solidFill>
                  <a:schemeClr val="tx2"/>
                </a:solidFill>
              </a:rPr>
              <a:t>최소키와</a:t>
            </a:r>
            <a:r>
              <a:rPr lang="ko-KR" altLang="en-US" i="0" dirty="0">
                <a:solidFill>
                  <a:schemeClr val="tx2"/>
                </a:solidFill>
              </a:rPr>
              <a:t> </a:t>
            </a:r>
            <a:r>
              <a:rPr lang="ko-KR" altLang="en-US" i="0" dirty="0" err="1">
                <a:solidFill>
                  <a:schemeClr val="tx2"/>
                </a:solidFill>
              </a:rPr>
              <a:t>최대키</a:t>
            </a:r>
            <a:r>
              <a:rPr lang="ko-KR" altLang="en-US" i="0" dirty="0">
                <a:solidFill>
                  <a:schemeClr val="tx2"/>
                </a:solidFill>
              </a:rPr>
              <a:t> 찾기</a:t>
            </a:r>
            <a:endParaRPr lang="en-US" altLang="ko-KR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6"/>
          <p:cNvSpPr txBox="1">
            <a:spLocks noChangeArrowheads="1"/>
          </p:cNvSpPr>
          <p:nvPr/>
        </p:nvSpPr>
        <p:spPr bwMode="auto">
          <a:xfrm>
            <a:off x="285750" y="1143000"/>
            <a:ext cx="8715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찾고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비교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다음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찾음 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비교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i="0" dirty="0">
                <a:latin typeface="+mn-lt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>
                <a:latin typeface="+mn-lt"/>
                <a:ea typeface="맑은 고딕" panose="020B0503020000020004" pitchFamily="50" charset="-127"/>
              </a:rPr>
              <a:t>-3</a:t>
            </a:r>
            <a:r>
              <a:rPr lang="ko-KR" altLang="en-US" i="0" dirty="0">
                <a:latin typeface="+mn-lt"/>
                <a:ea typeface="맑은 고딕" panose="020B0503020000020004" pitchFamily="50" charset="-127"/>
              </a:rPr>
              <a:t>회 비교</a:t>
            </a:r>
            <a:endParaRPr lang="en-US" altLang="ko-KR" i="0" dirty="0">
              <a:latin typeface="+mn-lt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Tournament Method: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토너먼트를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시행하여 최대 우승자가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최대키이다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시합의 진 팀을 이긴 팀의 리스트로 만든다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우승팀의 리스트에서 최대값을 찾으면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차대키이다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5750" y="357188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차대키</a:t>
            </a:r>
            <a:r>
              <a:rPr lang="en-US" altLang="ko-KR" sz="3600" i="0" dirty="0">
                <a:solidFill>
                  <a:schemeClr val="tx2">
                    <a:lumMod val="75000"/>
                  </a:schemeClr>
                </a:solidFill>
              </a:rPr>
              <a:t> (second largest key)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i="0" dirty="0">
                <a:solidFill>
                  <a:schemeClr val="tx2"/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43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64DE3C-4F47-414D-84E3-40EE744A5F7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18437" name="그림 11" descr="08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143375"/>
            <a:ext cx="328612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1"/>
          <p:cNvSpPr>
            <a:spLocks noChangeArrowheads="1"/>
          </p:cNvSpPr>
          <p:nvPr/>
        </p:nvSpPr>
        <p:spPr bwMode="auto">
          <a:xfrm>
            <a:off x="3851275" y="5495925"/>
            <a:ext cx="292100" cy="287338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/>
          </a:p>
        </p:txBody>
      </p:sp>
      <p:sp>
        <p:nvSpPr>
          <p:cNvPr id="8" name="타원 6"/>
          <p:cNvSpPr>
            <a:spLocks noChangeArrowheads="1"/>
          </p:cNvSpPr>
          <p:nvPr/>
        </p:nvSpPr>
        <p:spPr bwMode="auto">
          <a:xfrm>
            <a:off x="5434013" y="4797425"/>
            <a:ext cx="292100" cy="287338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/>
          </a:p>
        </p:txBody>
      </p:sp>
      <p:sp>
        <p:nvSpPr>
          <p:cNvPr id="9" name="타원 7"/>
          <p:cNvSpPr>
            <a:spLocks noChangeArrowheads="1"/>
          </p:cNvSpPr>
          <p:nvPr/>
        </p:nvSpPr>
        <p:spPr bwMode="auto">
          <a:xfrm>
            <a:off x="4983163" y="4084638"/>
            <a:ext cx="290512" cy="288925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/>
          </a:p>
        </p:txBody>
      </p:sp>
      <p:sp>
        <p:nvSpPr>
          <p:cNvPr id="10" name="TextBox 9"/>
          <p:cNvSpPr txBox="1"/>
          <p:nvPr/>
        </p:nvSpPr>
        <p:spPr>
          <a:xfrm>
            <a:off x="5786438" y="5876925"/>
            <a:ext cx="2371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r>
              <a:rPr lang="en-US" altLang="ko-KR" sz="2000" i="0" baseline="30000" dirty="0">
                <a:latin typeface="+mj-lt"/>
              </a:rPr>
              <a:t>nd</a:t>
            </a:r>
            <a:r>
              <a:rPr lang="en-US" altLang="ko-KR" sz="2000" i="0" dirty="0">
                <a:latin typeface="+mj-lt"/>
              </a:rPr>
              <a:t>=MAX{12,16,15}</a:t>
            </a:r>
            <a:endParaRPr lang="ko-KR" altLang="en-US" sz="2000" i="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0"/>
          <p:cNvSpPr txBox="1">
            <a:spLocks noChangeArrowheads="1"/>
          </p:cNvSpPr>
          <p:nvPr/>
        </p:nvSpPr>
        <p:spPr bwMode="auto">
          <a:xfrm>
            <a:off x="285750" y="785813"/>
            <a:ext cx="2547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총 시합 횟수</a:t>
            </a:r>
          </a:p>
        </p:txBody>
      </p:sp>
      <p:sp>
        <p:nvSpPr>
          <p:cNvPr id="8201" name="TextBox 11"/>
          <p:cNvSpPr txBox="1">
            <a:spLocks noChangeArrowheads="1"/>
          </p:cNvSpPr>
          <p:nvPr/>
        </p:nvSpPr>
        <p:spPr bwMode="auto">
          <a:xfrm>
            <a:off x="214313" y="1704975"/>
            <a:ext cx="86439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 찾기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/>
              <a:t>     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최대키의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크기는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</a:t>
            </a:r>
            <a:r>
              <a:rPr lang="en-US" altLang="ko-KR" sz="2000" i="0" dirty="0"/>
              <a:t>.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/>
              <a:t>    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리스트 중 최대값 찾기는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</a:t>
            </a:r>
            <a:r>
              <a:rPr lang="en-US" altLang="ko-KR" sz="2000" i="0" dirty="0"/>
              <a:t>– 1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+mn-lt"/>
              </a:rPr>
              <a:t>T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n-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+</a:t>
            </a:r>
            <a:r>
              <a:rPr lang="en-US" altLang="ko-KR" sz="2000" i="0" dirty="0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 = n +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-</a:t>
            </a:r>
            <a:r>
              <a:rPr lang="en-US" altLang="ko-KR" sz="2000" i="0" dirty="0">
                <a:latin typeface="+mn-lt"/>
              </a:rPr>
              <a:t>2</a:t>
            </a:r>
            <a:endParaRPr lang="ko-KR" altLang="en-US" sz="2000" i="0" dirty="0">
              <a:latin typeface="+mn-lt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500438" y="5429250"/>
          <a:ext cx="1571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800100" imgH="228600" progId="Equation.3">
                  <p:embed/>
                </p:oleObj>
              </mc:Choice>
              <mc:Fallback>
                <p:oleObj name="Equation" r:id="rId4" imgW="800100" imgH="228600" progId="Equation.3">
                  <p:embed/>
                  <p:pic>
                    <p:nvPicPr>
                      <p:cNvPr id="194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429250"/>
                        <a:ext cx="15716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직사각형 14"/>
          <p:cNvSpPr>
            <a:spLocks noChangeArrowheads="1"/>
          </p:cNvSpPr>
          <p:nvPr/>
        </p:nvSpPr>
        <p:spPr bwMode="auto">
          <a:xfrm>
            <a:off x="357188" y="4357688"/>
            <a:ext cx="8358187" cy="1571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8.9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비교만 해서 모든 가능한 입력에서 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키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</a:t>
            </a:r>
            <a:r>
              <a:rPr lang="ko-KR" altLang="en-US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차대키를</a:t>
            </a:r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찾을 수 있는 결정적 알고리즘은 최악의 경우 최소한 다음의 비교를 수행해야 한다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462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8BE9F-0367-4AC8-B59C-E8B517A3175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19463" name="개체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수식" r:id="rId6" imgW="114151" imgH="215619" progId="Equation.3">
                  <p:embed/>
                </p:oleObj>
              </mc:Choice>
              <mc:Fallback>
                <p:oleObj name="수식" r:id="rId6" imgW="114151" imgH="215619" progId="Equation.3">
                  <p:embed/>
                  <p:pic>
                    <p:nvPicPr>
                      <p:cNvPr id="19463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개체 1"/>
          <p:cNvGraphicFramePr>
            <a:graphicFrameLocks noChangeAspect="1"/>
          </p:cNvGraphicFramePr>
          <p:nvPr/>
        </p:nvGraphicFramePr>
        <p:xfrm>
          <a:off x="3132138" y="690563"/>
          <a:ext cx="50419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수식" r:id="rId8" imgW="2857500" imgH="482600" progId="Equation.3">
                  <p:embed/>
                </p:oleObj>
              </mc:Choice>
              <mc:Fallback>
                <p:oleObj name="수식" r:id="rId8" imgW="2857500" imgH="482600" progId="Equation.3">
                  <p:embed/>
                  <p:pic>
                    <p:nvPicPr>
                      <p:cNvPr id="1946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90563"/>
                        <a:ext cx="50419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ts val="2600"/>
          </a:lnSpc>
          <a:buClr>
            <a:schemeClr val="tx2">
              <a:lumMod val="75000"/>
            </a:schemeClr>
          </a:buClr>
          <a:defRPr sz="1400" i="0" dirty="0" smtClean="0">
            <a:latin typeface="맑은 고딕" panose="020B0503020000020004" pitchFamily="50" charset="-127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11866</TotalTime>
  <Words>3586</Words>
  <Application>Microsoft Office PowerPoint</Application>
  <PresentationFormat>화면 슬라이드 쇼(4:3)</PresentationFormat>
  <Paragraphs>764</Paragraphs>
  <Slides>28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HY견고딕</vt:lpstr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수식</vt:lpstr>
      <vt:lpstr>Equation</vt:lpstr>
      <vt:lpstr>8장  계산복잡도: 검색 문제(2)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1329</cp:revision>
  <cp:lastPrinted>2014-02-07T02:15:12Z</cp:lastPrinted>
  <dcterms:created xsi:type="dcterms:W3CDTF">1999-08-17T02:45:08Z</dcterms:created>
  <dcterms:modified xsi:type="dcterms:W3CDTF">2020-09-14T02:29:04Z</dcterms:modified>
</cp:coreProperties>
</file>