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6858000" cx="9144000"/>
  <p:notesSz cx="6858000" cy="9144000"/>
  <p:embeddedFontLst>
    <p:embeddedFont>
      <p:font typeface="Roboto"/>
      <p:regular r:id="rId42"/>
      <p:bold r:id="rId43"/>
      <p:italic r:id="rId44"/>
      <p:boldItalic r:id="rId45"/>
    </p:embeddedFont>
    <p:embeddedFont>
      <p:font typeface="Montserrat"/>
      <p:regular r:id="rId46"/>
      <p:bold r:id="rId47"/>
      <p:italic r:id="rId48"/>
      <p:boldItalic r:id="rId49"/>
    </p:embeddedFont>
    <p:embeddedFont>
      <p:font typeface="Merriweather"/>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0FE7C72-A667-4EA1-9F61-B9B147B52CF4}">
  <a:tblStyle styleId="{40FE7C72-A667-4EA1-9F61-B9B147B52CF4}"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Roboto-regular.fntdata"/><Relationship Id="rId41" Type="http://schemas.openxmlformats.org/officeDocument/2006/relationships/slide" Target="slides/slide35.xml"/><Relationship Id="rId44" Type="http://schemas.openxmlformats.org/officeDocument/2006/relationships/font" Target="fonts/Roboto-italic.fntdata"/><Relationship Id="rId43" Type="http://schemas.openxmlformats.org/officeDocument/2006/relationships/font" Target="fonts/Roboto-bold.fntdata"/><Relationship Id="rId46" Type="http://schemas.openxmlformats.org/officeDocument/2006/relationships/font" Target="fonts/Montserrat-regular.fntdata"/><Relationship Id="rId45"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Montserrat-italic.fntdata"/><Relationship Id="rId47" Type="http://schemas.openxmlformats.org/officeDocument/2006/relationships/font" Target="fonts/Montserrat-bold.fntdata"/><Relationship Id="rId49" Type="http://schemas.openxmlformats.org/officeDocument/2006/relationships/font" Target="fonts/Montserrat-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erriweather-bold.fntdata"/><Relationship Id="rId50" Type="http://schemas.openxmlformats.org/officeDocument/2006/relationships/font" Target="fonts/Merriweather-regular.fntdata"/><Relationship Id="rId53" Type="http://schemas.openxmlformats.org/officeDocument/2006/relationships/font" Target="fonts/Merriweather-boldItalic.fntdata"/><Relationship Id="rId52" Type="http://schemas.openxmlformats.org/officeDocument/2006/relationships/font" Target="fonts/Merriweather-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65000"/>
              </a:lnSpc>
              <a:spcBef>
                <a:spcPts val="800"/>
              </a:spcBef>
              <a:spcAft>
                <a:spcPts val="0"/>
              </a:spcAft>
              <a:buClr>
                <a:schemeClr val="dk1"/>
              </a:buClr>
              <a:buSzPts val="1100"/>
              <a:buFont typeface="Arial"/>
              <a:buNone/>
            </a:pPr>
            <a:r>
              <a:rPr lang="en-US" sz="1000">
                <a:solidFill>
                  <a:srgbClr val="333333"/>
                </a:solidFill>
                <a:latin typeface="Merriweather"/>
                <a:ea typeface="Merriweather"/>
                <a:cs typeface="Merriweather"/>
                <a:sym typeface="Merriweather"/>
              </a:rPr>
              <a:t>La page web reçue par le navigateur est générée côté serveur à partir de deux fichiers :</a:t>
            </a:r>
            <a:endParaRPr sz="1000">
              <a:solidFill>
                <a:srgbClr val="333333"/>
              </a:solidFill>
              <a:latin typeface="Merriweather"/>
              <a:ea typeface="Merriweather"/>
              <a:cs typeface="Merriweather"/>
              <a:sym typeface="Merriweather"/>
            </a:endParaRPr>
          </a:p>
          <a:p>
            <a:pPr indent="0" lvl="0" marL="0" rtl="0" algn="l">
              <a:lnSpc>
                <a:spcPct val="165000"/>
              </a:lnSpc>
              <a:spcBef>
                <a:spcPts val="800"/>
              </a:spcBef>
              <a:spcAft>
                <a:spcPts val="0"/>
              </a:spcAft>
              <a:buClr>
                <a:schemeClr val="dk1"/>
              </a:buClr>
              <a:buSzPts val="1100"/>
              <a:buFont typeface="Arial"/>
              <a:buNone/>
            </a:pPr>
            <a:r>
              <a:rPr lang="en-US" sz="1000">
                <a:solidFill>
                  <a:srgbClr val="333333"/>
                </a:solidFill>
                <a:latin typeface="Merriweather"/>
                <a:ea typeface="Merriweather"/>
                <a:cs typeface="Merriweather"/>
                <a:sym typeface="Merriweather"/>
              </a:rPr>
              <a:t>- Le </a:t>
            </a:r>
            <a:r>
              <a:rPr i="1" lang="en-US" sz="1000">
                <a:solidFill>
                  <a:srgbClr val="333333"/>
                </a:solidFill>
                <a:latin typeface="Merriweather"/>
                <a:ea typeface="Merriweather"/>
                <a:cs typeface="Merriweather"/>
                <a:sym typeface="Merriweather"/>
              </a:rPr>
              <a:t>template</a:t>
            </a:r>
            <a:r>
              <a:rPr lang="en-US" sz="1000">
                <a:solidFill>
                  <a:srgbClr val="333333"/>
                </a:solidFill>
                <a:latin typeface="Merriweather"/>
                <a:ea typeface="Merriweather"/>
                <a:cs typeface="Merriweather"/>
                <a:sym typeface="Merriweather"/>
              </a:rPr>
              <a:t> ou gabarit (vue) est un fichier avec l'extension </a:t>
            </a:r>
            <a:r>
              <a:rPr b="1" lang="en-US" sz="1000">
                <a:solidFill>
                  <a:srgbClr val="333333"/>
                </a:solidFill>
                <a:latin typeface="Verdana"/>
                <a:ea typeface="Verdana"/>
                <a:cs typeface="Verdana"/>
                <a:sym typeface="Verdana"/>
              </a:rPr>
              <a:t>twig</a:t>
            </a:r>
            <a:r>
              <a:rPr lang="en-US" sz="1000">
                <a:solidFill>
                  <a:srgbClr val="333333"/>
                </a:solidFill>
                <a:latin typeface="Merriweather"/>
                <a:ea typeface="Merriweather"/>
                <a:cs typeface="Merriweather"/>
                <a:sym typeface="Merriweather"/>
              </a:rPr>
              <a:t>, qui contient des parties statiques (code HTML) ainsi que des parties dynamiques permettant de sélectionner et intégrer des données dans la page HTML. Il utilise un langage simple et concis pour parcourir les données et extraire l’information à afficher (boucles, conditions, variables, fonctions, filtres).</a:t>
            </a:r>
            <a:endParaRPr sz="1000">
              <a:solidFill>
                <a:srgbClr val="333333"/>
              </a:solidFill>
              <a:latin typeface="Merriweather"/>
              <a:ea typeface="Merriweather"/>
              <a:cs typeface="Merriweather"/>
              <a:sym typeface="Merriweather"/>
            </a:endParaRPr>
          </a:p>
          <a:p>
            <a:pPr indent="0" lvl="0" marL="0" rtl="0" algn="l">
              <a:lnSpc>
                <a:spcPct val="165000"/>
              </a:lnSpc>
              <a:spcBef>
                <a:spcPts val="800"/>
              </a:spcBef>
              <a:spcAft>
                <a:spcPts val="0"/>
              </a:spcAft>
              <a:buClr>
                <a:schemeClr val="dk1"/>
              </a:buClr>
              <a:buSzPts val="1100"/>
              <a:buFont typeface="Arial"/>
              <a:buNone/>
            </a:pPr>
            <a:r>
              <a:rPr lang="en-US" sz="1000">
                <a:solidFill>
                  <a:srgbClr val="333333"/>
                </a:solidFill>
                <a:latin typeface="Merriweather"/>
                <a:ea typeface="Merriweather"/>
                <a:cs typeface="Merriweather"/>
                <a:sym typeface="Merriweather"/>
              </a:rPr>
              <a:t>- Un script PHP (contrôleur) qui définit les données qui seront passées au </a:t>
            </a:r>
            <a:r>
              <a:rPr i="1" lang="en-US" sz="1000">
                <a:solidFill>
                  <a:srgbClr val="333333"/>
                </a:solidFill>
                <a:latin typeface="Merriweather"/>
                <a:ea typeface="Merriweather"/>
                <a:cs typeface="Merriweather"/>
                <a:sym typeface="Merriweather"/>
              </a:rPr>
              <a:t>template</a:t>
            </a:r>
            <a:r>
              <a:rPr lang="en-US" sz="1000">
                <a:solidFill>
                  <a:srgbClr val="333333"/>
                </a:solidFill>
                <a:latin typeface="Merriweather"/>
                <a:ea typeface="Merriweather"/>
                <a:cs typeface="Merriweather"/>
                <a:sym typeface="Merriweather"/>
              </a:rPr>
              <a:t>.</a:t>
            </a:r>
            <a:endParaRPr sz="1000">
              <a:solidFill>
                <a:srgbClr val="333333"/>
              </a:solidFill>
              <a:latin typeface="Merriweather"/>
              <a:ea typeface="Merriweather"/>
              <a:cs typeface="Merriweather"/>
              <a:sym typeface="Merriweather"/>
            </a:endParaRPr>
          </a:p>
          <a:p>
            <a:pPr indent="0" lvl="0" marL="0" rtl="0" algn="l">
              <a:lnSpc>
                <a:spcPct val="165000"/>
              </a:lnSpc>
              <a:spcBef>
                <a:spcPts val="800"/>
              </a:spcBef>
              <a:spcAft>
                <a:spcPts val="0"/>
              </a:spcAft>
              <a:buClr>
                <a:schemeClr val="dk1"/>
              </a:buClr>
              <a:buSzPts val="1100"/>
              <a:buFont typeface="Arial"/>
              <a:buNone/>
            </a:pPr>
            <a:r>
              <a:rPr lang="en-US" sz="1000">
                <a:solidFill>
                  <a:srgbClr val="333333"/>
                </a:solidFill>
                <a:latin typeface="Merriweather"/>
                <a:ea typeface="Merriweather"/>
                <a:cs typeface="Merriweather"/>
                <a:sym typeface="Merriweather"/>
              </a:rPr>
              <a:t>Le script PHP appelé par le navigateur, récupère les données et les met à disposition du </a:t>
            </a:r>
            <a:r>
              <a:rPr i="1" lang="en-US" sz="1000">
                <a:solidFill>
                  <a:srgbClr val="333333"/>
                </a:solidFill>
                <a:latin typeface="Merriweather"/>
                <a:ea typeface="Merriweather"/>
                <a:cs typeface="Merriweather"/>
                <a:sym typeface="Merriweather"/>
              </a:rPr>
              <a:t>template</a:t>
            </a:r>
            <a:r>
              <a:rPr lang="en-US" sz="1000">
                <a:solidFill>
                  <a:srgbClr val="333333"/>
                </a:solidFill>
                <a:latin typeface="Merriweather"/>
                <a:ea typeface="Merriweather"/>
                <a:cs typeface="Merriweather"/>
                <a:sym typeface="Merriweather"/>
              </a:rPr>
              <a:t> (figure 1). Le </a:t>
            </a:r>
            <a:r>
              <a:rPr i="1" lang="en-US" sz="1000">
                <a:solidFill>
                  <a:srgbClr val="333333"/>
                </a:solidFill>
                <a:latin typeface="Merriweather"/>
                <a:ea typeface="Merriweather"/>
                <a:cs typeface="Merriweather"/>
                <a:sym typeface="Merriweather"/>
              </a:rPr>
              <a:t>template</a:t>
            </a:r>
            <a:r>
              <a:rPr lang="en-US" sz="1000">
                <a:solidFill>
                  <a:srgbClr val="333333"/>
                </a:solidFill>
                <a:latin typeface="Merriweather"/>
                <a:ea typeface="Merriweather"/>
                <a:cs typeface="Merriweather"/>
                <a:sym typeface="Merriweather"/>
              </a:rPr>
              <a:t> est analysé et compilé par le moteur de </a:t>
            </a:r>
            <a:r>
              <a:rPr i="1" lang="en-US" sz="1000">
                <a:solidFill>
                  <a:srgbClr val="333333"/>
                </a:solidFill>
                <a:latin typeface="Merriweather"/>
                <a:ea typeface="Merriweather"/>
                <a:cs typeface="Merriweather"/>
                <a:sym typeface="Merriweather"/>
              </a:rPr>
              <a:t>template</a:t>
            </a:r>
            <a:r>
              <a:rPr lang="en-US" sz="1000">
                <a:solidFill>
                  <a:srgbClr val="333333"/>
                </a:solidFill>
                <a:latin typeface="Merriweather"/>
                <a:ea typeface="Merriweather"/>
                <a:cs typeface="Merriweather"/>
                <a:sym typeface="Merriweather"/>
              </a:rPr>
              <a:t> en un fichier PHP. Ce dernier est placé dans le répertoire de cache afin de limiter la consommation de ressources sur le serveur. Une fois ce fichier exécuté, le code HTML est généré et transmis au navigateur.</a:t>
            </a:r>
            <a:endParaRPr sz="1000">
              <a:solidFill>
                <a:srgbClr val="333333"/>
              </a:solidFill>
              <a:latin typeface="Merriweather"/>
              <a:ea typeface="Merriweather"/>
              <a:cs typeface="Merriweather"/>
              <a:sym typeface="Merriweather"/>
            </a:endParaRPr>
          </a:p>
          <a:p>
            <a:pPr indent="0" lvl="0" marL="0" rtl="0" algn="l">
              <a:lnSpc>
                <a:spcPct val="100000"/>
              </a:lnSpc>
              <a:spcBef>
                <a:spcPts val="800"/>
              </a:spcBef>
              <a:spcAft>
                <a:spcPts val="0"/>
              </a:spcAft>
              <a:buSzPts val="1400"/>
              <a:buNone/>
            </a:pPr>
            <a:r>
              <a:t/>
            </a:r>
            <a:endParaRPr/>
          </a:p>
        </p:txBody>
      </p:sp>
      <p:sp>
        <p:nvSpPr>
          <p:cNvPr id="200" name="Google Shape;20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9" name="Google Shape;29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3" name="Google Shape;31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6" name="Google Shape;32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Qu'est ce qu'un moteur de templates ? </a:t>
            </a:r>
            <a:endParaRPr/>
          </a:p>
          <a:p>
            <a:pPr indent="0" lvl="0" marL="0" rtl="0" algn="l">
              <a:lnSpc>
                <a:spcPct val="100000"/>
              </a:lnSpc>
              <a:spcBef>
                <a:spcPts val="0"/>
              </a:spcBef>
              <a:spcAft>
                <a:spcPts val="0"/>
              </a:spcAft>
              <a:buSzPts val="1400"/>
              <a:buNone/>
            </a:pPr>
            <a:r>
              <a:rPr lang="en-US"/>
              <a:t>Présentation </a:t>
            </a:r>
            <a:endParaRPr/>
          </a:p>
          <a:p>
            <a:pPr indent="0" lvl="0" marL="0" rtl="0" algn="l">
              <a:lnSpc>
                <a:spcPct val="100000"/>
              </a:lnSpc>
              <a:spcBef>
                <a:spcPts val="0"/>
              </a:spcBef>
              <a:spcAft>
                <a:spcPts val="0"/>
              </a:spcAft>
              <a:buSzPts val="1400"/>
              <a:buNone/>
            </a:pPr>
            <a:r>
              <a:rPr lang="en-US"/>
              <a:t>Pourquoi utiliser un moteur de templates ? </a:t>
            </a:r>
            <a:endParaRPr/>
          </a:p>
          <a:p>
            <a:pPr indent="0" lvl="0" marL="0" rtl="0" algn="l">
              <a:lnSpc>
                <a:spcPct val="100000"/>
              </a:lnSpc>
              <a:spcBef>
                <a:spcPts val="0"/>
              </a:spcBef>
              <a:spcAft>
                <a:spcPts val="0"/>
              </a:spcAft>
              <a:buSzPts val="1400"/>
              <a:buNone/>
            </a:pPr>
            <a:r>
              <a:rPr lang="en-US"/>
              <a:t>Notre premier template </a:t>
            </a:r>
            <a:endParaRPr/>
          </a:p>
          <a:p>
            <a:pPr indent="0" lvl="0" marL="0" rtl="0" algn="l">
              <a:lnSpc>
                <a:spcPct val="100000"/>
              </a:lnSpc>
              <a:spcBef>
                <a:spcPts val="0"/>
              </a:spcBef>
              <a:spcAft>
                <a:spcPts val="0"/>
              </a:spcAft>
              <a:buSzPts val="1400"/>
              <a:buNone/>
            </a:pPr>
            <a:r>
              <a:rPr lang="en-US"/>
              <a:t>Syntaxe de base </a:t>
            </a:r>
            <a:endParaRPr/>
          </a:p>
          <a:p>
            <a:pPr indent="457200" lvl="0" marL="0" rtl="0" algn="l">
              <a:lnSpc>
                <a:spcPct val="100000"/>
              </a:lnSpc>
              <a:spcBef>
                <a:spcPts val="0"/>
              </a:spcBef>
              <a:spcAft>
                <a:spcPts val="0"/>
              </a:spcAft>
              <a:buSzPts val="1400"/>
              <a:buNone/>
            </a:pPr>
            <a:r>
              <a:rPr lang="en-US"/>
              <a:t>Affichage des variables et tableaux </a:t>
            </a:r>
            <a:endParaRPr/>
          </a:p>
          <a:p>
            <a:pPr indent="457200" lvl="0" marL="0" rtl="0" algn="l">
              <a:lnSpc>
                <a:spcPct val="100000"/>
              </a:lnSpc>
              <a:spcBef>
                <a:spcPts val="0"/>
              </a:spcBef>
              <a:spcAft>
                <a:spcPts val="0"/>
              </a:spcAft>
              <a:buSzPts val="1400"/>
              <a:buNone/>
            </a:pPr>
            <a:r>
              <a:rPr lang="en-US"/>
              <a:t>Les filtres </a:t>
            </a:r>
            <a:endParaRPr/>
          </a:p>
          <a:p>
            <a:pPr indent="457200" lvl="0" marL="0" rtl="0" algn="l">
              <a:lnSpc>
                <a:spcPct val="100000"/>
              </a:lnSpc>
              <a:spcBef>
                <a:spcPts val="0"/>
              </a:spcBef>
              <a:spcAft>
                <a:spcPts val="0"/>
              </a:spcAft>
              <a:buSzPts val="1400"/>
              <a:buNone/>
            </a:pPr>
            <a:r>
              <a:rPr lang="en-US"/>
              <a:t>Les commentaires</a:t>
            </a:r>
            <a:endParaRPr/>
          </a:p>
          <a:p>
            <a:pPr indent="457200" lvl="0" marL="0" rtl="0" algn="l">
              <a:lnSpc>
                <a:spcPct val="100000"/>
              </a:lnSpc>
              <a:spcBef>
                <a:spcPts val="0"/>
              </a:spcBef>
              <a:spcAft>
                <a:spcPts val="0"/>
              </a:spcAft>
              <a:buSzPts val="1400"/>
              <a:buNone/>
            </a:pPr>
            <a:r>
              <a:rPr lang="en-US"/>
              <a:t>Les conditions </a:t>
            </a:r>
            <a:endParaRPr/>
          </a:p>
          <a:p>
            <a:pPr indent="457200" lvl="0" marL="0" rtl="0" algn="l">
              <a:lnSpc>
                <a:spcPct val="100000"/>
              </a:lnSpc>
              <a:spcBef>
                <a:spcPts val="0"/>
              </a:spcBef>
              <a:spcAft>
                <a:spcPts val="0"/>
              </a:spcAft>
              <a:buSzPts val="1400"/>
              <a:buNone/>
            </a:pPr>
            <a:r>
              <a:rPr lang="en-US"/>
              <a:t>La boucle for </a:t>
            </a:r>
            <a:endParaRPr/>
          </a:p>
          <a:p>
            <a:pPr indent="457200" lvl="0" marL="0" rtl="0" algn="l">
              <a:lnSpc>
                <a:spcPct val="100000"/>
              </a:lnSpc>
              <a:spcBef>
                <a:spcPts val="0"/>
              </a:spcBef>
              <a:spcAft>
                <a:spcPts val="0"/>
              </a:spcAft>
              <a:buSzPts val="1400"/>
              <a:buNone/>
            </a:pPr>
            <a:r>
              <a:rPr lang="en-US"/>
              <a:t>Définir des variables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Fonctionnalités avancées.</a:t>
            </a:r>
            <a:endParaRPr/>
          </a:p>
          <a:p>
            <a:pPr indent="457200" lvl="0" marL="0" rtl="0" algn="l">
              <a:lnSpc>
                <a:spcPct val="100000"/>
              </a:lnSpc>
              <a:spcBef>
                <a:spcPts val="0"/>
              </a:spcBef>
              <a:spcAft>
                <a:spcPts val="0"/>
              </a:spcAft>
              <a:buSzPts val="1400"/>
              <a:buNone/>
            </a:pPr>
            <a:r>
              <a:rPr lang="en-US"/>
              <a:t>Les includes </a:t>
            </a:r>
            <a:endParaRPr/>
          </a:p>
          <a:p>
            <a:pPr indent="457200" lvl="0" marL="0" rtl="0" algn="l">
              <a:lnSpc>
                <a:spcPct val="100000"/>
              </a:lnSpc>
              <a:spcBef>
                <a:spcPts val="0"/>
              </a:spcBef>
              <a:spcAft>
                <a:spcPts val="0"/>
              </a:spcAft>
              <a:buSzPts val="1400"/>
              <a:buNone/>
            </a:pPr>
            <a:r>
              <a:rPr lang="en-US"/>
              <a:t>Les imports </a:t>
            </a:r>
            <a:endParaRPr/>
          </a:p>
          <a:p>
            <a:pPr indent="457200" lvl="0" marL="0" rtl="0" algn="l">
              <a:lnSpc>
                <a:spcPct val="100000"/>
              </a:lnSpc>
              <a:spcBef>
                <a:spcPts val="0"/>
              </a:spcBef>
              <a:spcAft>
                <a:spcPts val="0"/>
              </a:spcAft>
              <a:buSzPts val="1400"/>
              <a:buNone/>
            </a:pPr>
            <a:r>
              <a:rPr lang="en-US"/>
              <a:t>Héritage </a:t>
            </a:r>
            <a:endParaRPr/>
          </a:p>
        </p:txBody>
      </p:sp>
      <p:sp>
        <p:nvSpPr>
          <p:cNvPr id="99" name="Google Shape;9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8" name="Google Shape;33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0" name="Google Shape;35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2" name="Google Shape;36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5" name="Google Shape;37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1" name="Google Shape;39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4" name="Google Shape;40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Dump n’est fonctionnel </a:t>
            </a:r>
            <a:endParaRPr/>
          </a:p>
        </p:txBody>
      </p:sp>
      <p:sp>
        <p:nvSpPr>
          <p:cNvPr id="417" name="Google Shape;41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9" name="Google Shape;42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1" name="Google Shape;44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3" name="Google Shape;453;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200">
                <a:solidFill>
                  <a:schemeClr val="dk1"/>
                </a:solidFill>
                <a:highlight>
                  <a:srgbClr val="FFFFFF"/>
                </a:highlight>
                <a:latin typeface="Montserrat"/>
                <a:ea typeface="Montserrat"/>
                <a:cs typeface="Montserrat"/>
                <a:sym typeface="Montserrat"/>
              </a:rPr>
              <a:t>Les templates, ou vues, sont très intéressants  leur objectif est de séparer le code PHP du code HTML. Ainsi, lorsque vous faites du PHP, vous n'avez pas 100 balises HTML qui gênent la lecture de votre code PHP. De même, lorsque votre designer fait du HTML, il n'a pas à subir votre code barbare PHP auquel il ne comprend rien</a:t>
            </a:r>
            <a:endParaRPr/>
          </a:p>
        </p:txBody>
      </p:sp>
      <p:sp>
        <p:nvSpPr>
          <p:cNvPr id="111" name="Google Shape;11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5" name="Google Shape;465;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7" name="Google Shape;477;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9" name="Google Shape;489;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1" name="Google Shape;501;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2" name="Google Shape;51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4" name="Google Shape;524;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200">
                <a:solidFill>
                  <a:schemeClr val="dk1"/>
                </a:solidFill>
                <a:highlight>
                  <a:srgbClr val="FFFFFF"/>
                </a:highlight>
                <a:latin typeface="Montserrat"/>
                <a:ea typeface="Montserrat"/>
                <a:cs typeface="Montserrat"/>
                <a:sym typeface="Montserrat"/>
              </a:rPr>
              <a:t>Les templates, ou vues, sont très intéressants  leur objectif est de séparer le code PHP du code HTML. Ainsi, lorsque vous faites du PHP, vous n'avez pas 100 balises HTML qui gênent la lecture de votre code PHP. De même, lorsque votre designer fait du HTML, il n'a pas à subir votre code barbare PHP auquel il ne comprend rien</a:t>
            </a:r>
            <a:endParaRPr/>
          </a:p>
        </p:txBody>
      </p:sp>
      <p:sp>
        <p:nvSpPr>
          <p:cNvPr id="122" name="Google Shape;12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200">
                <a:solidFill>
                  <a:schemeClr val="dk1"/>
                </a:solidFill>
                <a:highlight>
                  <a:srgbClr val="FFFFFF"/>
                </a:highlight>
                <a:latin typeface="Montserrat"/>
                <a:ea typeface="Montserrat"/>
                <a:cs typeface="Montserrat"/>
                <a:sym typeface="Montserrat"/>
              </a:rPr>
              <a:t>Les templates, ou vues, sont très intéressants  leur objectif est de séparer le code PHP du code HTML. Ainsi, lorsque vous faites du PHP, vous n'avez pas 100 balises HTML qui gênent la lecture de votre code PHP. De même, lorsque votre designer fait du HTML, il n'a pas à subir votre code barbare PHP auquel il ne comprend rien</a:t>
            </a:r>
            <a:endParaRPr/>
          </a:p>
        </p:txBody>
      </p:sp>
      <p:sp>
        <p:nvSpPr>
          <p:cNvPr id="135" name="Google Shape;13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71" name="Shape 71"/>
        <p:cNvGrpSpPr/>
        <p:nvPr/>
      </p:nvGrpSpPr>
      <p:grpSpPr>
        <a:xfrm>
          <a:off x="0" y="0"/>
          <a:ext cx="0" cy="0"/>
          <a:chOff x="0" y="0"/>
          <a:chExt cx="0" cy="0"/>
        </a:xfrm>
      </p:grpSpPr>
      <p:sp>
        <p:nvSpPr>
          <p:cNvPr id="72" name="Google Shape;72;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3" name="Google Shape;73;p1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74" name="Google Shape;74;p1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78" name="Shape 78"/>
        <p:cNvGrpSpPr/>
        <p:nvPr/>
      </p:nvGrpSpPr>
      <p:grpSpPr>
        <a:xfrm>
          <a:off x="0" y="0"/>
          <a:ext cx="0" cy="0"/>
          <a:chOff x="0" y="0"/>
          <a:chExt cx="0" cy="0"/>
        </a:xfrm>
      </p:grpSpPr>
      <p:sp>
        <p:nvSpPr>
          <p:cNvPr id="79" name="Google Shape;79;p1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0" name="Google Shape;80;p1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27" name="Shape 27"/>
        <p:cNvGrpSpPr/>
        <p:nvPr/>
      </p:nvGrpSpPr>
      <p:grpSpPr>
        <a:xfrm>
          <a:off x="0" y="0"/>
          <a:ext cx="0" cy="0"/>
          <a:chOff x="0" y="0"/>
          <a:chExt cx="0" cy="0"/>
        </a:xfrm>
      </p:grpSpPr>
      <p:sp>
        <p:nvSpPr>
          <p:cNvPr id="28" name="Google Shape;28;p4"/>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 name="Google Shape;29;p4"/>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 name="Google Shape;35;p5"/>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6" name="Google Shape;36;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39" name="Shape 39"/>
        <p:cNvGrpSpPr/>
        <p:nvPr/>
      </p:nvGrpSpPr>
      <p:grpSpPr>
        <a:xfrm>
          <a:off x="0" y="0"/>
          <a:ext cx="0" cy="0"/>
          <a:chOff x="0" y="0"/>
          <a:chExt cx="0" cy="0"/>
        </a:xfrm>
      </p:grpSpPr>
      <p:sp>
        <p:nvSpPr>
          <p:cNvPr id="40" name="Google Shape;40;p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1" name="Google Shape;41;p6"/>
          <p:cNvSpPr/>
          <p:nvPr>
            <p:ph idx="2" type="pic"/>
          </p:nvPr>
        </p:nvSpPr>
        <p:spPr>
          <a:xfrm>
            <a:off x="1792288" y="612775"/>
            <a:ext cx="5486400" cy="4114800"/>
          </a:xfrm>
          <a:prstGeom prst="rect">
            <a:avLst/>
          </a:prstGeom>
          <a:noFill/>
          <a:ln>
            <a:noFill/>
          </a:ln>
        </p:spPr>
      </p:sp>
      <p:sp>
        <p:nvSpPr>
          <p:cNvPr id="42" name="Google Shape;42;p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43" name="Google Shape;43;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46" name="Shape 46"/>
        <p:cNvGrpSpPr/>
        <p:nvPr/>
      </p:nvGrpSpPr>
      <p:grpSpPr>
        <a:xfrm>
          <a:off x="0" y="0"/>
          <a:ext cx="0" cy="0"/>
          <a:chOff x="0" y="0"/>
          <a:chExt cx="0" cy="0"/>
        </a:xfrm>
      </p:grpSpPr>
      <p:sp>
        <p:nvSpPr>
          <p:cNvPr id="47" name="Google Shape;47;p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8" name="Google Shape;48;p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9" name="Google Shape;49;p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57" name="Shape 57"/>
        <p:cNvGrpSpPr/>
        <p:nvPr/>
      </p:nvGrpSpPr>
      <p:grpSpPr>
        <a:xfrm>
          <a:off x="0" y="0"/>
          <a:ext cx="0" cy="0"/>
          <a:chOff x="0" y="0"/>
          <a:chExt cx="0" cy="0"/>
        </a:xfrm>
      </p:grpSpPr>
      <p:sp>
        <p:nvSpPr>
          <p:cNvPr id="58" name="Google Shape;58;p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9" name="Google Shape;59;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62" name="Shape 62"/>
        <p:cNvGrpSpPr/>
        <p:nvPr/>
      </p:nvGrpSpPr>
      <p:grpSpPr>
        <a:xfrm>
          <a:off x="0" y="0"/>
          <a:ext cx="0" cy="0"/>
          <a:chOff x="0" y="0"/>
          <a:chExt cx="0" cy="0"/>
        </a:xfrm>
      </p:grpSpPr>
      <p:sp>
        <p:nvSpPr>
          <p:cNvPr id="63" name="Google Shape;63;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4" name="Google Shape;64;p1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65" name="Google Shape;65;p1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66" name="Google Shape;66;p1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67" name="Google Shape;67;p1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68" name="Google Shape;68;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12.png"/><Relationship Id="rId6"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18.png"/><Relationship Id="rId6" Type="http://schemas.openxmlformats.org/officeDocument/2006/relationships/image" Target="../media/image10.png"/><Relationship Id="rId7" Type="http://schemas.openxmlformats.org/officeDocument/2006/relationships/image" Target="../media/image16.png"/><Relationship Id="rId8"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pn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pn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pn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png"/><Relationship Id="rId4" Type="http://schemas.openxmlformats.org/officeDocument/2006/relationships/hyperlink" Target="https://twig.symfony.com/" TargetMode="External"/><Relationship Id="rId9" Type="http://schemas.openxmlformats.org/officeDocument/2006/relationships/image" Target="../media/image7.png"/><Relationship Id="rId5" Type="http://schemas.openxmlformats.org/officeDocument/2006/relationships/hyperlink" Target="https://connect.ed-diamond.com/GNU-Linux-Magazine/GLMF-199/Moteur-de-Template-Twig-prise-en-main" TargetMode="External"/><Relationship Id="rId6" Type="http://schemas.openxmlformats.org/officeDocument/2006/relationships/hyperlink" Target="https://twig.symfony.com/doc/2.x/deprecated.html" TargetMode="External"/><Relationship Id="rId7" Type="http://schemas.openxmlformats.org/officeDocument/2006/relationships/hyperlink" Target="https://twig.symfony.com/doc/3.x/" TargetMode="External"/><Relationship Id="rId8" Type="http://schemas.openxmlformats.org/officeDocument/2006/relationships/hyperlink" Target="http://sdz.tdct.org/sdz/utilisation-de-twig-un-moteur-de-template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hyperlink" Target="https://twig.symfony.com/doc/2.x/deprecated.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4400">
              <a:solidFill>
                <a:schemeClr val="dk1"/>
              </a:solidFill>
              <a:latin typeface="Calibri"/>
              <a:ea typeface="Calibri"/>
              <a:cs typeface="Calibri"/>
              <a:sym typeface="Calibri"/>
            </a:endParaRPr>
          </a:p>
        </p:txBody>
      </p:sp>
      <p:sp>
        <p:nvSpPr>
          <p:cNvPr id="89" name="Google Shape;89;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888888"/>
              </a:buClr>
              <a:buSzPts val="3200"/>
              <a:buNone/>
            </a:pPr>
            <a:r>
              <a:t/>
            </a:r>
            <a:endParaRPr>
              <a:solidFill>
                <a:srgbClr val="888888"/>
              </a:solidFill>
            </a:endParaRPr>
          </a:p>
        </p:txBody>
      </p:sp>
      <p:pic>
        <p:nvPicPr>
          <p:cNvPr id="90" name="Google Shape;90;p13"/>
          <p:cNvPicPr preferRelativeResize="0"/>
          <p:nvPr/>
        </p:nvPicPr>
        <p:blipFill rotWithShape="1">
          <a:blip r:embed="rId3">
            <a:alphaModFix/>
          </a:blip>
          <a:srcRect b="0" l="0" r="0" t="0"/>
          <a:stretch/>
        </p:blipFill>
        <p:spPr>
          <a:xfrm>
            <a:off x="-136525" y="0"/>
            <a:ext cx="9280525" cy="6858001"/>
          </a:xfrm>
          <a:prstGeom prst="rect">
            <a:avLst/>
          </a:prstGeom>
          <a:noFill/>
          <a:ln>
            <a:noFill/>
          </a:ln>
        </p:spPr>
      </p:pic>
      <p:sp>
        <p:nvSpPr>
          <p:cNvPr id="91" name="Google Shape;91;p13"/>
          <p:cNvSpPr txBox="1"/>
          <p:nvPr/>
        </p:nvSpPr>
        <p:spPr>
          <a:xfrm>
            <a:off x="-136525" y="3124200"/>
            <a:ext cx="9280525" cy="10302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00000"/>
              </a:buClr>
              <a:buSzPts val="4700"/>
              <a:buFont typeface="Calibri"/>
              <a:buNone/>
            </a:pPr>
            <a:r>
              <a:rPr b="1" i="0" lang="en-US" sz="4700" u="none" cap="none" strike="noStrike">
                <a:solidFill>
                  <a:srgbClr val="C00000"/>
                </a:solidFill>
                <a:latin typeface="Calibri"/>
                <a:ea typeface="Calibri"/>
                <a:cs typeface="Calibri"/>
                <a:sym typeface="Calibri"/>
              </a:rPr>
              <a:t>UP Web</a:t>
            </a:r>
            <a:endParaRPr b="0" i="0" sz="1400" u="none" cap="none" strike="noStrike">
              <a:solidFill>
                <a:srgbClr val="000000"/>
              </a:solidFill>
              <a:latin typeface="Arial"/>
              <a:ea typeface="Arial"/>
              <a:cs typeface="Arial"/>
              <a:sym typeface="Arial"/>
            </a:endParaRPr>
          </a:p>
        </p:txBody>
      </p:sp>
      <p:sp>
        <p:nvSpPr>
          <p:cNvPr id="92" name="Google Shape;92;p13"/>
          <p:cNvSpPr txBox="1"/>
          <p:nvPr/>
        </p:nvSpPr>
        <p:spPr>
          <a:xfrm>
            <a:off x="1066800" y="2249487"/>
            <a:ext cx="6781800" cy="6461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Arial"/>
              <a:buNone/>
            </a:pPr>
            <a:r>
              <a:rPr b="1" i="0" lang="en-US" sz="3600" u="none" cap="none" strike="noStrike">
                <a:solidFill>
                  <a:schemeClr val="dk1"/>
                </a:solidFill>
                <a:latin typeface="Arial"/>
                <a:ea typeface="Arial"/>
                <a:cs typeface="Arial"/>
                <a:sym typeface="Arial"/>
              </a:rPr>
              <a:t>Le moteur de templates : Twig</a:t>
            </a:r>
            <a:endParaRPr b="0" i="0" sz="1400" u="none" cap="none" strike="noStrike">
              <a:solidFill>
                <a:srgbClr val="000000"/>
              </a:solidFill>
              <a:latin typeface="Arial"/>
              <a:ea typeface="Arial"/>
              <a:cs typeface="Arial"/>
              <a:sym typeface="Arial"/>
            </a:endParaRPr>
          </a:p>
        </p:txBody>
      </p:sp>
      <p:pic>
        <p:nvPicPr>
          <p:cNvPr descr="D:\esprit 2014\ESPRIT 2014\charte essprit 2014\render\support final\triangle.png" id="93" name="Google Shape;93;p13"/>
          <p:cNvPicPr preferRelativeResize="0"/>
          <p:nvPr/>
        </p:nvPicPr>
        <p:blipFill rotWithShape="1">
          <a:blip r:embed="rId4">
            <a:alphaModFix/>
          </a:blip>
          <a:srcRect b="0" l="0" r="0" t="0"/>
          <a:stretch/>
        </p:blipFill>
        <p:spPr>
          <a:xfrm>
            <a:off x="5213350" y="0"/>
            <a:ext cx="3978275" cy="2344737"/>
          </a:xfrm>
          <a:prstGeom prst="rect">
            <a:avLst/>
          </a:prstGeom>
          <a:noFill/>
          <a:ln>
            <a:noFill/>
          </a:ln>
        </p:spPr>
      </p:pic>
      <p:sp>
        <p:nvSpPr>
          <p:cNvPr id="94" name="Google Shape;94;p13"/>
          <p:cNvSpPr txBox="1"/>
          <p:nvPr/>
        </p:nvSpPr>
        <p:spPr>
          <a:xfrm>
            <a:off x="1143000" y="5105400"/>
            <a:ext cx="6781800" cy="369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AU: 202</a:t>
            </a:r>
            <a:r>
              <a:rPr b="1" lang="en-US" sz="1800">
                <a:solidFill>
                  <a:schemeClr val="dk1"/>
                </a:solidFill>
                <a:latin typeface="Calibri"/>
                <a:ea typeface="Calibri"/>
                <a:cs typeface="Calibri"/>
                <a:sym typeface="Calibri"/>
              </a:rPr>
              <a:t>3</a:t>
            </a:r>
            <a:r>
              <a:rPr b="1" i="0" lang="en-US" sz="1800" u="none" cap="none" strike="noStrike">
                <a:solidFill>
                  <a:schemeClr val="dk1"/>
                </a:solidFill>
                <a:latin typeface="Calibri"/>
                <a:ea typeface="Calibri"/>
                <a:cs typeface="Calibri"/>
                <a:sym typeface="Calibri"/>
              </a:rPr>
              <a:t>/202</a:t>
            </a:r>
            <a:r>
              <a:rPr b="1" lang="en-US" sz="1800">
                <a:solidFill>
                  <a:schemeClr val="dk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pic>
        <p:nvPicPr>
          <p:cNvPr id="95" name="Google Shape;95;p13"/>
          <p:cNvPicPr preferRelativeResize="0"/>
          <p:nvPr/>
        </p:nvPicPr>
        <p:blipFill rotWithShape="1">
          <a:blip r:embed="rId5">
            <a:alphaModFix/>
          </a:blip>
          <a:srcRect b="0" l="0" r="0" t="0"/>
          <a:stretch/>
        </p:blipFill>
        <p:spPr>
          <a:xfrm>
            <a:off x="-136525" y="0"/>
            <a:ext cx="3621869" cy="1314450"/>
          </a:xfrm>
          <a:prstGeom prst="rect">
            <a:avLst/>
          </a:prstGeom>
          <a:noFill/>
          <a:ln>
            <a:noFill/>
          </a:ln>
        </p:spPr>
      </p:pic>
      <p:pic>
        <p:nvPicPr>
          <p:cNvPr id="96" name="Google Shape;96;p13"/>
          <p:cNvPicPr preferRelativeResize="0"/>
          <p:nvPr/>
        </p:nvPicPr>
        <p:blipFill rotWithShape="1">
          <a:blip r:embed="rId6">
            <a:alphaModFix/>
          </a:blip>
          <a:srcRect b="0" l="0" r="0" t="0"/>
          <a:stretch/>
        </p:blipFill>
        <p:spPr>
          <a:xfrm>
            <a:off x="123825" y="5638800"/>
            <a:ext cx="8896350" cy="933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203" name="Google Shape;203;p22"/>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204" name="Google Shape;204;p22"/>
          <p:cNvPicPr preferRelativeResize="0"/>
          <p:nvPr/>
        </p:nvPicPr>
        <p:blipFill rotWithShape="1">
          <a:blip r:embed="rId3">
            <a:alphaModFix/>
          </a:blip>
          <a:srcRect b="0" l="0" r="0" t="0"/>
          <a:stretch/>
        </p:blipFill>
        <p:spPr>
          <a:xfrm>
            <a:off x="-92087" y="0"/>
            <a:ext cx="9328150" cy="7056439"/>
          </a:xfrm>
          <a:prstGeom prst="rect">
            <a:avLst/>
          </a:prstGeom>
          <a:noFill/>
          <a:ln>
            <a:noFill/>
          </a:ln>
        </p:spPr>
      </p:pic>
      <p:pic>
        <p:nvPicPr>
          <p:cNvPr descr="D:\esprit 2014\ESPRIT 2014\charte essprit 2014\render\support final\triangle.png" id="205" name="Google Shape;205;p22"/>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206" name="Google Shape;206;p22"/>
          <p:cNvSpPr txBox="1"/>
          <p:nvPr/>
        </p:nvSpPr>
        <p:spPr>
          <a:xfrm>
            <a:off x="156112" y="984103"/>
            <a:ext cx="73422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C4125"/>
                </a:solidFill>
                <a:latin typeface="Calibri"/>
                <a:ea typeface="Calibri"/>
                <a:cs typeface="Calibri"/>
                <a:sym typeface="Calibri"/>
              </a:rPr>
              <a:t>Fonctionnement de twig</a:t>
            </a:r>
            <a:endParaRPr b="1" i="0" sz="2400" u="none" cap="none" strike="noStrike">
              <a:solidFill>
                <a:srgbClr val="CC4125"/>
              </a:solidFill>
              <a:latin typeface="Calibri"/>
              <a:ea typeface="Calibri"/>
              <a:cs typeface="Calibri"/>
              <a:sym typeface="Calibri"/>
            </a:endParaRPr>
          </a:p>
        </p:txBody>
      </p:sp>
      <p:pic>
        <p:nvPicPr>
          <p:cNvPr id="207" name="Google Shape;207;p22"/>
          <p:cNvPicPr preferRelativeResize="0"/>
          <p:nvPr/>
        </p:nvPicPr>
        <p:blipFill rotWithShape="1">
          <a:blip r:embed="rId5">
            <a:alphaModFix/>
          </a:blip>
          <a:srcRect b="0" l="0" r="0" t="0"/>
          <a:stretch/>
        </p:blipFill>
        <p:spPr>
          <a:xfrm>
            <a:off x="-6927" y="1487349"/>
            <a:ext cx="9143999" cy="2880624"/>
          </a:xfrm>
          <a:prstGeom prst="rect">
            <a:avLst/>
          </a:prstGeom>
          <a:noFill/>
          <a:ln>
            <a:noFill/>
          </a:ln>
        </p:spPr>
      </p:pic>
      <p:sp>
        <p:nvSpPr>
          <p:cNvPr id="208" name="Google Shape;208;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9" name="Google Shape;209;p22"/>
          <p:cNvSpPr txBox="1"/>
          <p:nvPr/>
        </p:nvSpPr>
        <p:spPr>
          <a:xfrm>
            <a:off x="407096" y="-83729"/>
            <a:ext cx="8229600" cy="1143000"/>
          </a:xfrm>
          <a:prstGeom prst="rect">
            <a:avLst/>
          </a:prstGeom>
          <a:noFill/>
          <a:ln>
            <a:noFill/>
          </a:ln>
        </p:spPr>
        <p:txBody>
          <a:bodyPr anchorCtr="0" anchor="ctr" bIns="45700" lIns="91425" spcFirstLastPara="1" rIns="91425" wrap="square" tIns="45700">
            <a:noAutofit/>
          </a:bodyPr>
          <a:lstStyle/>
          <a:p>
            <a:pPr indent="0" lvl="0" marL="2540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2. Le moteur de template Twig</a:t>
            </a:r>
            <a:endParaRPr b="0" i="0" sz="4400" u="none" cap="none" strike="noStrike">
              <a:solidFill>
                <a:schemeClr val="dk1"/>
              </a:solidFill>
              <a:latin typeface="Arial"/>
              <a:ea typeface="Arial"/>
              <a:cs typeface="Arial"/>
              <a:sym typeface="Arial"/>
            </a:endParaRPr>
          </a:p>
        </p:txBody>
      </p:sp>
      <p:sp>
        <p:nvSpPr>
          <p:cNvPr id="210" name="Google Shape;210;p22"/>
          <p:cNvSpPr/>
          <p:nvPr/>
        </p:nvSpPr>
        <p:spPr>
          <a:xfrm>
            <a:off x="277378" y="4558044"/>
            <a:ext cx="8589219" cy="206210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Roboto"/>
                <a:ea typeface="Roboto"/>
                <a:cs typeface="Roboto"/>
                <a:sym typeface="Roboto"/>
              </a:rPr>
              <a:t>L'utilisateur envoie une demande à l'application via le navigateur</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Roboto"/>
                <a:ea typeface="Roboto"/>
                <a:cs typeface="Roboto"/>
                <a:sym typeface="Roboto"/>
              </a:rPr>
              <a:t>La requête sera envoyé vers le Framework Symfony pour trouver le contrôleur demandé.</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Roboto"/>
                <a:ea typeface="Roboto"/>
                <a:cs typeface="Roboto"/>
                <a:sym typeface="Roboto"/>
              </a:rPr>
              <a:t>Une fois que le contrôleur aura terminé son processus, il générera la réponse lui-même ou via le moteur de template ( TWIG).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Roboto"/>
                <a:ea typeface="Roboto"/>
                <a:cs typeface="Roboto"/>
                <a:sym typeface="Roboto"/>
              </a:rPr>
              <a:t>Pour générer sa réponse, TWIG fera une compilation et mise en cache du code reçu de son côté.</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Roboto"/>
                <a:ea typeface="Roboto"/>
                <a:cs typeface="Roboto"/>
                <a:sym typeface="Roboto"/>
              </a:rPr>
              <a:t>Enfin, la réponse sous forme de page HTML sera envoyée au navigateur comme demandé au tout début de ce processus.</a:t>
            </a:r>
            <a:endParaRPr b="0" i="0" sz="16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216" name="Google Shape;216;p23"/>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217" name="Google Shape;217;p23"/>
          <p:cNvPicPr preferRelativeResize="0"/>
          <p:nvPr/>
        </p:nvPicPr>
        <p:blipFill rotWithShape="1">
          <a:blip r:embed="rId3">
            <a:alphaModFix/>
          </a:blip>
          <a:srcRect b="0" l="0" r="0" t="0"/>
          <a:stretch/>
        </p:blipFill>
        <p:spPr>
          <a:xfrm>
            <a:off x="-184150" y="0"/>
            <a:ext cx="9328150" cy="7056439"/>
          </a:xfrm>
          <a:prstGeom prst="rect">
            <a:avLst/>
          </a:prstGeom>
          <a:noFill/>
          <a:ln>
            <a:noFill/>
          </a:ln>
        </p:spPr>
      </p:pic>
      <p:pic>
        <p:nvPicPr>
          <p:cNvPr descr="D:\esprit 2014\ESPRIT 2014\charte essprit 2014\render\support final\triangle.png" id="218" name="Google Shape;218;p23"/>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219" name="Google Shape;219;p23"/>
          <p:cNvSpPr/>
          <p:nvPr/>
        </p:nvSpPr>
        <p:spPr>
          <a:xfrm>
            <a:off x="443345" y="1371039"/>
            <a:ext cx="8146473" cy="2554545"/>
          </a:xfrm>
          <a:prstGeom prst="rect">
            <a:avLst/>
          </a:prstGeom>
          <a:noFill/>
          <a:ln>
            <a:noFill/>
          </a:ln>
        </p:spPr>
        <p:txBody>
          <a:bodyPr anchorCtr="0" anchor="t" bIns="45700" lIns="91425" spcFirstLastPara="1" rIns="91425" wrap="square" tIns="45700">
            <a:noAutofit/>
          </a:bodyPr>
          <a:lstStyle/>
          <a:p>
            <a:pPr indent="-158750" lvl="0" marL="28575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Depuis le contrôleur,  on utilise la méthode </a:t>
            </a:r>
            <a:r>
              <a:rPr b="1" i="0" lang="en-US" sz="2000" u="none" cap="none" strike="noStrike">
                <a:solidFill>
                  <a:srgbClr val="FF0000"/>
                </a:solidFill>
                <a:latin typeface="Arial"/>
                <a:ea typeface="Arial"/>
                <a:cs typeface="Arial"/>
                <a:sym typeface="Arial"/>
              </a:rPr>
              <a:t>render() </a:t>
            </a:r>
            <a:r>
              <a:rPr b="0" i="0" lang="en-US" sz="2000" u="none" cap="none" strike="noStrike">
                <a:solidFill>
                  <a:srgbClr val="000000"/>
                </a:solidFill>
                <a:latin typeface="Arial"/>
                <a:ea typeface="Arial"/>
                <a:cs typeface="Arial"/>
                <a:sym typeface="Arial"/>
              </a:rPr>
              <a:t>pour retourner une interface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la méthode render() prend en paramètre:</a:t>
            </a:r>
            <a:endParaRPr b="0" i="0" sz="1400" u="none" cap="none" strike="noStrike">
              <a:solidFill>
                <a:srgbClr val="000000"/>
              </a:solidFill>
              <a:latin typeface="Arial"/>
              <a:ea typeface="Arial"/>
              <a:cs typeface="Arial"/>
              <a:sym typeface="Arial"/>
            </a:endParaRPr>
          </a:p>
          <a:p>
            <a:pPr indent="0" lvl="1"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1. Le chemin vers le template:  </a:t>
            </a:r>
            <a:endParaRPr b="0" i="0" sz="1400" u="none" cap="none" strike="noStrike">
              <a:solidFill>
                <a:srgbClr val="000000"/>
              </a:solidFill>
              <a:latin typeface="Arial"/>
              <a:ea typeface="Arial"/>
              <a:cs typeface="Arial"/>
              <a:sym typeface="Arial"/>
            </a:endParaRPr>
          </a:p>
          <a:p>
            <a:pPr indent="0" lvl="1"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/Template/vue 	</a:t>
            </a:r>
            <a:endParaRPr b="0" i="0" sz="1400" u="none" cap="none" strike="noStrike">
              <a:solidFill>
                <a:srgbClr val="000000"/>
              </a:solidFill>
              <a:latin typeface="Arial"/>
              <a:ea typeface="Arial"/>
              <a:cs typeface="Arial"/>
              <a:sym typeface="Arial"/>
            </a:endParaRPr>
          </a:p>
          <a:p>
            <a:pPr indent="0" lvl="1"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2. Un tableau des paramètres à afficher dans le twig 	</a:t>
            </a:r>
            <a:endParaRPr b="0" i="0" sz="1400" u="none" cap="none" strike="noStrike">
              <a:solidFill>
                <a:srgbClr val="000000"/>
              </a:solidFill>
              <a:latin typeface="Arial"/>
              <a:ea typeface="Arial"/>
              <a:cs typeface="Arial"/>
              <a:sym typeface="Arial"/>
            </a:endParaRPr>
          </a:p>
        </p:txBody>
      </p:sp>
      <p:sp>
        <p:nvSpPr>
          <p:cNvPr id="220" name="Google Shape;220;p23"/>
          <p:cNvSpPr txBox="1"/>
          <p:nvPr/>
        </p:nvSpPr>
        <p:spPr>
          <a:xfrm>
            <a:off x="2249343" y="5408338"/>
            <a:ext cx="2230582" cy="95410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le répertoire contenant les templates propre à ce contrôleur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3"/>
          <p:cNvSpPr txBox="1"/>
          <p:nvPr/>
        </p:nvSpPr>
        <p:spPr>
          <a:xfrm>
            <a:off x="5718595" y="5373563"/>
            <a:ext cx="1338828"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Nom de la vue</a:t>
            </a:r>
            <a:endParaRPr b="0" i="0" sz="1400" u="none" cap="none" strike="noStrike">
              <a:solidFill>
                <a:srgbClr val="000000"/>
              </a:solidFill>
              <a:latin typeface="Arial"/>
              <a:ea typeface="Arial"/>
              <a:cs typeface="Arial"/>
              <a:sym typeface="Arial"/>
            </a:endParaRPr>
          </a:p>
        </p:txBody>
      </p:sp>
      <p:sp>
        <p:nvSpPr>
          <p:cNvPr id="222" name="Google Shape;222;p23"/>
          <p:cNvSpPr txBox="1"/>
          <p:nvPr/>
        </p:nvSpPr>
        <p:spPr>
          <a:xfrm>
            <a:off x="7514623" y="5387679"/>
            <a:ext cx="1172177" cy="116955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Tableau des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Paramètres envoyé du Controller à la  vue </a:t>
            </a:r>
            <a:endParaRPr b="0" i="0" sz="1400" u="none" cap="none" strike="noStrike">
              <a:solidFill>
                <a:srgbClr val="000000"/>
              </a:solidFill>
              <a:latin typeface="Arial"/>
              <a:ea typeface="Arial"/>
              <a:cs typeface="Arial"/>
              <a:sym typeface="Arial"/>
            </a:endParaRPr>
          </a:p>
        </p:txBody>
      </p:sp>
      <p:sp>
        <p:nvSpPr>
          <p:cNvPr id="223" name="Google Shape;223;p23"/>
          <p:cNvSpPr txBox="1"/>
          <p:nvPr/>
        </p:nvSpPr>
        <p:spPr>
          <a:xfrm>
            <a:off x="4779818" y="4045527"/>
            <a:ext cx="284052"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224" name="Google Shape;224;p23"/>
          <p:cNvSpPr txBox="1"/>
          <p:nvPr/>
        </p:nvSpPr>
        <p:spPr>
          <a:xfrm>
            <a:off x="7592770" y="4031671"/>
            <a:ext cx="284052"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225" name="Google Shape;225;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26" name="Google Shape;226;p23"/>
          <p:cNvPicPr preferRelativeResize="0"/>
          <p:nvPr/>
        </p:nvPicPr>
        <p:blipFill rotWithShape="1">
          <a:blip r:embed="rId5">
            <a:alphaModFix/>
          </a:blip>
          <a:srcRect b="0" l="0" r="0" t="0"/>
          <a:stretch/>
        </p:blipFill>
        <p:spPr>
          <a:xfrm>
            <a:off x="1181244" y="3926133"/>
            <a:ext cx="6919467" cy="1245504"/>
          </a:xfrm>
          <a:prstGeom prst="rect">
            <a:avLst/>
          </a:prstGeom>
          <a:noFill/>
          <a:ln>
            <a:noFill/>
          </a:ln>
        </p:spPr>
      </p:pic>
      <p:cxnSp>
        <p:nvCxnSpPr>
          <p:cNvPr id="227" name="Google Shape;227;p23"/>
          <p:cNvCxnSpPr/>
          <p:nvPr/>
        </p:nvCxnSpPr>
        <p:spPr>
          <a:xfrm flipH="1">
            <a:off x="4246944" y="4443424"/>
            <a:ext cx="519647" cy="964914"/>
          </a:xfrm>
          <a:prstGeom prst="straightConnector1">
            <a:avLst/>
          </a:prstGeom>
          <a:noFill/>
          <a:ln cap="flat" cmpd="sng" w="9525">
            <a:solidFill>
              <a:srgbClr val="BD4B48"/>
            </a:solidFill>
            <a:prstDash val="solid"/>
            <a:round/>
            <a:headEnd len="sm" w="sm" type="none"/>
            <a:tailEnd len="med" w="med" type="stealth"/>
          </a:ln>
        </p:spPr>
      </p:cxnSp>
      <p:cxnSp>
        <p:nvCxnSpPr>
          <p:cNvPr id="228" name="Google Shape;228;p23"/>
          <p:cNvCxnSpPr/>
          <p:nvPr/>
        </p:nvCxnSpPr>
        <p:spPr>
          <a:xfrm flipH="1">
            <a:off x="6258792" y="4443424"/>
            <a:ext cx="51860" cy="924343"/>
          </a:xfrm>
          <a:prstGeom prst="straightConnector1">
            <a:avLst/>
          </a:prstGeom>
          <a:noFill/>
          <a:ln cap="flat" cmpd="sng" w="9525">
            <a:solidFill>
              <a:srgbClr val="BD4B48"/>
            </a:solidFill>
            <a:prstDash val="solid"/>
            <a:round/>
            <a:headEnd len="sm" w="sm" type="none"/>
            <a:tailEnd len="med" w="med" type="stealth"/>
          </a:ln>
        </p:spPr>
      </p:cxnSp>
      <p:cxnSp>
        <p:nvCxnSpPr>
          <p:cNvPr id="229" name="Google Shape;229;p23"/>
          <p:cNvCxnSpPr/>
          <p:nvPr/>
        </p:nvCxnSpPr>
        <p:spPr>
          <a:xfrm>
            <a:off x="6815138" y="4843463"/>
            <a:ext cx="919658" cy="524304"/>
          </a:xfrm>
          <a:prstGeom prst="straightConnector1">
            <a:avLst/>
          </a:prstGeom>
          <a:noFill/>
          <a:ln cap="flat" cmpd="sng" w="9525">
            <a:solidFill>
              <a:srgbClr val="BD4B48"/>
            </a:solidFill>
            <a:prstDash val="solid"/>
            <a:round/>
            <a:headEnd len="sm" w="sm" type="none"/>
            <a:tailEnd len="med" w="med" type="stealth"/>
          </a:ln>
        </p:spPr>
      </p:cxnSp>
      <p:sp>
        <p:nvSpPr>
          <p:cNvPr id="230" name="Google Shape;230;p23"/>
          <p:cNvSpPr txBox="1"/>
          <p:nvPr/>
        </p:nvSpPr>
        <p:spPr>
          <a:xfrm>
            <a:off x="184698" y="1174851"/>
            <a:ext cx="73422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C4125"/>
                </a:solidFill>
                <a:latin typeface="Arial"/>
                <a:ea typeface="Arial"/>
                <a:cs typeface="Arial"/>
                <a:sym typeface="Arial"/>
              </a:rPr>
              <a:t>Retourner un Template Twig</a:t>
            </a:r>
            <a:endParaRPr b="1" i="0" sz="2400" u="none" cap="none" strike="noStrike">
              <a:solidFill>
                <a:srgbClr val="CC4125"/>
              </a:solidFill>
              <a:latin typeface="Arial"/>
              <a:ea typeface="Arial"/>
              <a:cs typeface="Arial"/>
              <a:sym typeface="Arial"/>
            </a:endParaRPr>
          </a:p>
        </p:txBody>
      </p:sp>
      <p:sp>
        <p:nvSpPr>
          <p:cNvPr id="231" name="Google Shape;231;p23"/>
          <p:cNvSpPr txBox="1"/>
          <p:nvPr/>
        </p:nvSpPr>
        <p:spPr>
          <a:xfrm>
            <a:off x="206680" y="91635"/>
            <a:ext cx="8229600" cy="1143000"/>
          </a:xfrm>
          <a:prstGeom prst="rect">
            <a:avLst/>
          </a:prstGeom>
          <a:noFill/>
          <a:ln>
            <a:noFill/>
          </a:ln>
        </p:spPr>
        <p:txBody>
          <a:bodyPr anchorCtr="0" anchor="ctr" bIns="45700" lIns="91425" spcFirstLastPara="1" rIns="91425" wrap="square" tIns="45700">
            <a:noAutofit/>
          </a:bodyPr>
          <a:lstStyle/>
          <a:p>
            <a:pPr indent="0" lvl="0" marL="2540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2. Le moteur de template Twig</a:t>
            </a:r>
            <a:endParaRPr b="0" i="0" sz="4400" u="none" cap="none" strike="noStrike">
              <a:solidFill>
                <a:schemeClr val="dk1"/>
              </a:solidFill>
              <a:latin typeface="Arial"/>
              <a:ea typeface="Arial"/>
              <a:cs typeface="Arial"/>
              <a:sym typeface="Arial"/>
            </a:endParaRPr>
          </a:p>
        </p:txBody>
      </p:sp>
      <p:sp>
        <p:nvSpPr>
          <p:cNvPr id="232" name="Google Shape;232;p23"/>
          <p:cNvSpPr/>
          <p:nvPr/>
        </p:nvSpPr>
        <p:spPr>
          <a:xfrm>
            <a:off x="1181244" y="4576150"/>
            <a:ext cx="5633894" cy="253458"/>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33" name="Google Shape;233;p23"/>
          <p:cNvSpPr/>
          <p:nvPr/>
        </p:nvSpPr>
        <p:spPr>
          <a:xfrm>
            <a:off x="7692698" y="4221748"/>
            <a:ext cx="408013" cy="337759"/>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239" name="Google Shape;239;p24"/>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240" name="Google Shape;240;p24"/>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241" name="Google Shape;241;p24"/>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242" name="Google Shape;242;p24"/>
          <p:cNvSpPr/>
          <p:nvPr/>
        </p:nvSpPr>
        <p:spPr>
          <a:xfrm>
            <a:off x="45284" y="2399163"/>
            <a:ext cx="5805054" cy="1938992"/>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Les vues sont  placées sous le dossier Template</a:t>
            </a:r>
            <a:endParaRPr b="0" i="0" sz="20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2000"/>
              <a:buFont typeface="Arial"/>
              <a:buChar char="•"/>
            </a:pPr>
            <a:r>
              <a:t/>
            </a:r>
            <a:endParaRPr b="0" i="0" sz="20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Il est recommandé de créer un répertoire sous dossier template pour chaque contrôleur</a:t>
            </a:r>
            <a:endParaRPr b="0" i="0" sz="1400" u="none" cap="none" strike="noStrike">
              <a:solidFill>
                <a:srgbClr val="000000"/>
              </a:solidFill>
              <a:latin typeface="Arial"/>
              <a:ea typeface="Arial"/>
              <a:cs typeface="Arial"/>
              <a:sym typeface="Arial"/>
            </a:endParaRPr>
          </a:p>
          <a:p>
            <a:pPr indent="-158750" lvl="0" marL="28575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On utilise les deux extensions .html et .twig</a:t>
            </a:r>
            <a:endParaRPr b="0" i="0" sz="2000" u="none" cap="none" strike="noStrike">
              <a:solidFill>
                <a:srgbClr val="000000"/>
              </a:solidFill>
              <a:latin typeface="Arial"/>
              <a:ea typeface="Arial"/>
              <a:cs typeface="Arial"/>
              <a:sym typeface="Arial"/>
            </a:endParaRPr>
          </a:p>
        </p:txBody>
      </p:sp>
      <p:sp>
        <p:nvSpPr>
          <p:cNvPr id="243" name="Google Shape;243;p24"/>
          <p:cNvSpPr txBox="1"/>
          <p:nvPr/>
        </p:nvSpPr>
        <p:spPr>
          <a:xfrm>
            <a:off x="212942" y="1505158"/>
            <a:ext cx="5248405"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C4125"/>
                </a:solidFill>
                <a:latin typeface="Calibri"/>
                <a:ea typeface="Calibri"/>
                <a:cs typeface="Calibri"/>
                <a:sym typeface="Calibri"/>
              </a:rPr>
              <a:t> </a:t>
            </a:r>
            <a:r>
              <a:rPr b="1" i="0" lang="en-US" sz="2400" u="none" cap="none" strike="noStrike">
                <a:solidFill>
                  <a:srgbClr val="CC4125"/>
                </a:solidFill>
                <a:latin typeface="Arial"/>
                <a:ea typeface="Arial"/>
                <a:cs typeface="Arial"/>
                <a:sym typeface="Arial"/>
              </a:rPr>
              <a:t>Emplacement des templates </a:t>
            </a:r>
            <a:endParaRPr b="1" i="0" sz="2400" u="none" cap="none" strike="noStrike">
              <a:solidFill>
                <a:srgbClr val="CC4125"/>
              </a:solidFill>
              <a:latin typeface="Arial"/>
              <a:ea typeface="Arial"/>
              <a:cs typeface="Arial"/>
              <a:sym typeface="Arial"/>
            </a:endParaRPr>
          </a:p>
        </p:txBody>
      </p:sp>
      <p:sp>
        <p:nvSpPr>
          <p:cNvPr id="244" name="Google Shape;244;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45" name="Google Shape;245;p24"/>
          <p:cNvPicPr preferRelativeResize="0"/>
          <p:nvPr/>
        </p:nvPicPr>
        <p:blipFill rotWithShape="1">
          <a:blip r:embed="rId5">
            <a:alphaModFix/>
          </a:blip>
          <a:srcRect b="0" l="0" r="0" t="0"/>
          <a:stretch/>
        </p:blipFill>
        <p:spPr>
          <a:xfrm>
            <a:off x="6201769" y="2039625"/>
            <a:ext cx="2836462" cy="2658068"/>
          </a:xfrm>
          <a:prstGeom prst="rect">
            <a:avLst/>
          </a:prstGeom>
          <a:noFill/>
          <a:ln>
            <a:noFill/>
          </a:ln>
        </p:spPr>
      </p:pic>
      <p:sp>
        <p:nvSpPr>
          <p:cNvPr id="246" name="Google Shape;246;p24"/>
          <p:cNvSpPr txBox="1"/>
          <p:nvPr/>
        </p:nvSpPr>
        <p:spPr>
          <a:xfrm>
            <a:off x="206680" y="104161"/>
            <a:ext cx="8229600" cy="1143000"/>
          </a:xfrm>
          <a:prstGeom prst="rect">
            <a:avLst/>
          </a:prstGeom>
          <a:noFill/>
          <a:ln>
            <a:noFill/>
          </a:ln>
        </p:spPr>
        <p:txBody>
          <a:bodyPr anchorCtr="0" anchor="ctr" bIns="45700" lIns="91425" spcFirstLastPara="1" rIns="91425" wrap="square" tIns="45700">
            <a:noAutofit/>
          </a:bodyPr>
          <a:lstStyle/>
          <a:p>
            <a:pPr indent="0" lvl="0" marL="2540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2. Le moteur de template Twig</a:t>
            </a:r>
            <a:endParaRPr b="0" i="0" sz="44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252" name="Google Shape;252;p25"/>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253" name="Google Shape;253;p25"/>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254" name="Google Shape;254;p25"/>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255" name="Google Shape;255;p25"/>
          <p:cNvSpPr txBox="1"/>
          <p:nvPr>
            <p:ph type="title"/>
          </p:nvPr>
        </p:nvSpPr>
        <p:spPr>
          <a:xfrm>
            <a:off x="46364" y="-42069"/>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latin typeface="Arial"/>
                <a:ea typeface="Arial"/>
                <a:cs typeface="Arial"/>
                <a:sym typeface="Arial"/>
              </a:rPr>
              <a:t>3. La Syntaxe de base</a:t>
            </a:r>
            <a:endParaRPr sz="3200">
              <a:latin typeface="Arial"/>
              <a:ea typeface="Arial"/>
              <a:cs typeface="Arial"/>
              <a:sym typeface="Arial"/>
            </a:endParaRPr>
          </a:p>
        </p:txBody>
      </p:sp>
      <p:sp>
        <p:nvSpPr>
          <p:cNvPr id="256" name="Google Shape;256;p25"/>
          <p:cNvSpPr txBox="1"/>
          <p:nvPr/>
        </p:nvSpPr>
        <p:spPr>
          <a:xfrm>
            <a:off x="332688" y="1489874"/>
            <a:ext cx="8342100" cy="546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Trois types de syntaxes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Syntaxe de base pour afficher des variables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974806"/>
                </a:solidFill>
                <a:latin typeface="Arial"/>
                <a:ea typeface="Arial"/>
                <a:cs typeface="Arial"/>
                <a:sym typeface="Arial"/>
              </a:rPr>
              <a:t>{{ … }} </a:t>
            </a:r>
            <a:r>
              <a:rPr b="0" i="0" lang="en-US" sz="1800" u="none" cap="none" strike="noStrike">
                <a:solidFill>
                  <a:srgbClr val="000000"/>
                </a:solidFill>
                <a:latin typeface="Arial"/>
                <a:ea typeface="Arial"/>
                <a:cs typeface="Arial"/>
                <a:sym typeface="Arial"/>
              </a:rPr>
              <a:t>affiche quelque chose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Syntaxe de base pour les structures de contrôle et les expressions</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974806"/>
                </a:solidFill>
                <a:latin typeface="Arial"/>
                <a:ea typeface="Arial"/>
                <a:cs typeface="Arial"/>
                <a:sym typeface="Arial"/>
              </a:rPr>
              <a:t>{% … %}</a:t>
            </a:r>
            <a:r>
              <a:rPr b="0" i="0" lang="en-US" sz="1800" u="none" cap="none" strike="noStrike">
                <a:solidFill>
                  <a:srgbClr val="000000"/>
                </a:solidFill>
                <a:latin typeface="Arial"/>
                <a:ea typeface="Arial"/>
                <a:cs typeface="Arial"/>
                <a:sym typeface="Arial"/>
              </a:rPr>
              <a:t> exécute une action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Syntaxe pour les commentaires</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974806"/>
                </a:solidFill>
                <a:latin typeface="Arial"/>
                <a:ea typeface="Arial"/>
                <a:cs typeface="Arial"/>
                <a:sym typeface="Arial"/>
              </a:rPr>
              <a:t>{# … #}</a:t>
            </a:r>
            <a:r>
              <a:rPr b="0" i="0" lang="en-US" sz="1800" u="none" cap="none" strike="noStrike">
                <a:solidFill>
                  <a:srgbClr val="000000"/>
                </a:solidFill>
                <a:latin typeface="Arial"/>
                <a:ea typeface="Arial"/>
                <a:cs typeface="Arial"/>
                <a:sym typeface="Arial"/>
              </a:rPr>
              <a:t>  définit un commentaire </a:t>
            </a:r>
            <a:endParaRPr b="0" i="0" sz="1400" u="none" cap="none" strike="noStrike">
              <a:solidFill>
                <a:srgbClr val="000000"/>
              </a:solidFill>
              <a:latin typeface="Arial"/>
              <a:ea typeface="Arial"/>
              <a:cs typeface="Arial"/>
              <a:sym typeface="Arial"/>
            </a:endParaRPr>
          </a:p>
          <a:p>
            <a:pPr indent="0" lvl="0" marL="914400" marR="0" rtl="0" algn="l">
              <a:lnSpc>
                <a:spcPct val="115000"/>
              </a:lnSpc>
              <a:spcBef>
                <a:spcPts val="1100"/>
              </a:spcBef>
              <a:spcAft>
                <a:spcPts val="0"/>
              </a:spcAft>
              <a:buClr>
                <a:srgbClr val="000000"/>
              </a:buClr>
              <a:buSzPts val="2100"/>
              <a:buFont typeface="Arial"/>
              <a:buNone/>
            </a:pPr>
            <a:r>
              <a:t/>
            </a:r>
            <a:endParaRPr b="0" i="0" sz="2100" u="none" cap="none" strike="noStrike">
              <a:solidFill>
                <a:schemeClr val="dk1"/>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77007"/>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7" name="Google Shape;257;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263" name="Google Shape;263;p26"/>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264" name="Google Shape;264;p26"/>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265" name="Google Shape;265;p26"/>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266" name="Google Shape;266;p26"/>
          <p:cNvSpPr txBox="1"/>
          <p:nvPr/>
        </p:nvSpPr>
        <p:spPr>
          <a:xfrm>
            <a:off x="344850" y="1500200"/>
            <a:ext cx="8342100" cy="5467800"/>
          </a:xfrm>
          <a:prstGeom prst="rect">
            <a:avLst/>
          </a:prstGeom>
          <a:noFill/>
          <a:ln>
            <a:noFill/>
          </a:ln>
        </p:spPr>
        <p:txBody>
          <a:bodyPr anchorCtr="0" anchor="t" bIns="91425" lIns="91425" spcFirstLastPara="1" rIns="91425" wrap="square" tIns="91425">
            <a:noAutofit/>
          </a:bodyPr>
          <a:lstStyle/>
          <a:p>
            <a:pPr indent="0" lvl="0" marL="914400" marR="0" rtl="0" algn="l">
              <a:lnSpc>
                <a:spcPct val="115000"/>
              </a:lnSpc>
              <a:spcBef>
                <a:spcPts val="1100"/>
              </a:spcBef>
              <a:spcAft>
                <a:spcPts val="0"/>
              </a:spcAft>
              <a:buClr>
                <a:srgbClr val="000000"/>
              </a:buClr>
              <a:buSzPts val="2100"/>
              <a:buFont typeface="Arial"/>
              <a:buNone/>
            </a:pPr>
            <a:r>
              <a:t/>
            </a:r>
            <a:endParaRPr b="0" i="0" sz="2100" u="none" cap="none" strike="noStrike">
              <a:solidFill>
                <a:schemeClr val="dk1"/>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77007"/>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67" name="Google Shape;267;p26"/>
          <p:cNvSpPr txBox="1"/>
          <p:nvPr/>
        </p:nvSpPr>
        <p:spPr>
          <a:xfrm>
            <a:off x="344850" y="948112"/>
            <a:ext cx="73422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C4125"/>
                </a:solidFill>
                <a:latin typeface="Calibri"/>
                <a:ea typeface="Calibri"/>
                <a:cs typeface="Calibri"/>
                <a:sym typeface="Calibri"/>
              </a:rPr>
              <a:t>	</a:t>
            </a:r>
            <a:r>
              <a:rPr b="1" i="0" lang="en-US" sz="2400" u="none" cap="none" strike="noStrike">
                <a:solidFill>
                  <a:srgbClr val="CC4125"/>
                </a:solidFill>
                <a:latin typeface="Arial"/>
                <a:ea typeface="Arial"/>
                <a:cs typeface="Arial"/>
                <a:sym typeface="Arial"/>
              </a:rPr>
              <a:t>a. Affichage et déclaration des variables</a:t>
            </a:r>
            <a:endParaRPr b="1" i="0" sz="2400" u="none" cap="none" strike="noStrike">
              <a:solidFill>
                <a:srgbClr val="CC4125"/>
              </a:solidFill>
              <a:latin typeface="Arial"/>
              <a:ea typeface="Arial"/>
              <a:cs typeface="Arial"/>
              <a:sym typeface="Arial"/>
            </a:endParaRPr>
          </a:p>
        </p:txBody>
      </p:sp>
      <p:sp>
        <p:nvSpPr>
          <p:cNvPr id="268" name="Google Shape;268;p26"/>
          <p:cNvSpPr txBox="1"/>
          <p:nvPr/>
        </p:nvSpPr>
        <p:spPr>
          <a:xfrm>
            <a:off x="344850" y="1804599"/>
            <a:ext cx="8342100" cy="36765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Afficher une variable se fait avec les doubles accolades « {{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Affichage d’une variable simple: </a:t>
            </a:r>
            <a:r>
              <a:rPr b="1" i="0" lang="en-US" sz="1800" u="none" cap="none" strike="noStrike">
                <a:solidFill>
                  <a:schemeClr val="dk2"/>
                </a:solidFill>
                <a:latin typeface="Arial"/>
                <a:ea typeface="Arial"/>
                <a:cs typeface="Arial"/>
                <a:sym typeface="Arial"/>
              </a:rPr>
              <a:t>{{ title }} </a:t>
            </a:r>
            <a:r>
              <a:rPr b="0" i="0" lang="en-US" sz="1800" u="none" cap="none" strike="noStrike">
                <a:solidFill>
                  <a:srgbClr val="000000"/>
                </a:solidFill>
                <a:latin typeface="Arial"/>
                <a:ea typeface="Arial"/>
                <a:cs typeface="Arial"/>
                <a:sym typeface="Arial"/>
              </a:rPr>
              <a:t>est équivalent à </a:t>
            </a:r>
            <a:endParaRPr b="0"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&lt;?php echo $title ?&gt;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Affichage d’index d’un tableau </a:t>
            </a:r>
            <a:r>
              <a:rPr b="1" i="0" lang="en-US" sz="1800" u="none" cap="none" strike="noStrike">
                <a:solidFill>
                  <a:schemeClr val="dk2"/>
                </a:solidFill>
                <a:latin typeface="Arial"/>
                <a:ea typeface="Arial"/>
                <a:cs typeface="Arial"/>
                <a:sym typeface="Arial"/>
              </a:rPr>
              <a:t>{{ T[‘i’] }} </a:t>
            </a:r>
            <a:r>
              <a:rPr b="0" i="0" lang="en-US" sz="1800" u="none" cap="none" strike="noStrike">
                <a:solidFill>
                  <a:srgbClr val="000000"/>
                </a:solidFill>
                <a:latin typeface="Arial"/>
                <a:ea typeface="Arial"/>
                <a:cs typeface="Arial"/>
                <a:sym typeface="Arial"/>
              </a:rPr>
              <a:t>est équivalent à </a:t>
            </a:r>
            <a:endParaRPr b="0"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&lt;?php echo T[‘i’]  ?&gt;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Affichage l'attribut d'un objet, dont le getter respecte la convention $objet-&gt;getAttribut</a:t>
            </a: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2"/>
                </a:solidFill>
                <a:latin typeface="Arial"/>
                <a:ea typeface="Arial"/>
                <a:cs typeface="Arial"/>
                <a:sym typeface="Arial"/>
              </a:rPr>
              <a:t>                 twig : Identifiant : {{ user.id }}       </a:t>
            </a:r>
            <a:r>
              <a:rPr b="0" i="0" lang="en-US" sz="1400" u="none" cap="none" strike="noStrike">
                <a:solidFill>
                  <a:srgbClr val="000000"/>
                </a:solidFill>
                <a:latin typeface="Arial"/>
                <a:ea typeface="Arial"/>
                <a:cs typeface="Arial"/>
                <a:sym typeface="Arial"/>
              </a:rPr>
              <a:t>=&gt;  </a:t>
            </a:r>
            <a:r>
              <a:rPr b="1" i="0" lang="en-US" sz="1400" u="none" cap="none" strike="noStrike">
                <a:solidFill>
                  <a:schemeClr val="dk2"/>
                </a:solidFill>
                <a:latin typeface="Arial"/>
                <a:ea typeface="Arial"/>
                <a:cs typeface="Arial"/>
                <a:sym typeface="Arial"/>
              </a:rPr>
              <a:t>php:</a:t>
            </a:r>
            <a:r>
              <a:rPr b="0" i="0" lang="en-US" sz="1400" u="none" cap="none" strike="noStrike">
                <a:solidFill>
                  <a:srgbClr val="000000"/>
                </a:solidFill>
                <a:latin typeface="Arial"/>
                <a:ea typeface="Arial"/>
                <a:cs typeface="Arial"/>
                <a:sym typeface="Arial"/>
              </a:rPr>
              <a:t>  </a:t>
            </a:r>
            <a:r>
              <a:rPr b="1" i="0" lang="en-US" sz="1400" u="none" cap="none" strike="noStrike">
                <a:solidFill>
                  <a:schemeClr val="dk2"/>
                </a:solidFill>
                <a:latin typeface="Arial"/>
                <a:ea typeface="Arial"/>
                <a:cs typeface="Arial"/>
                <a:sym typeface="Arial"/>
              </a:rPr>
              <a:t>Identifiant : &lt;?php echo $user-&gt;getId(); ?&gt;</a:t>
            </a:r>
            <a:endParaRPr b="1" i="0" sz="1400" u="none" cap="none" strike="noStrike">
              <a:solidFill>
                <a:schemeClr val="dk2"/>
              </a:solidFill>
              <a:latin typeface="Arial"/>
              <a:ea typeface="Arial"/>
              <a:cs typeface="Arial"/>
              <a:sym typeface="Arial"/>
            </a:endParaRPr>
          </a:p>
        </p:txBody>
      </p:sp>
      <p:sp>
        <p:nvSpPr>
          <p:cNvPr id="269" name="Google Shape;269;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70" name="Google Shape;270;p26"/>
          <p:cNvSpPr txBox="1"/>
          <p:nvPr>
            <p:ph type="title"/>
          </p:nvPr>
        </p:nvSpPr>
        <p:spPr>
          <a:xfrm>
            <a:off x="134046" y="3308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latin typeface="Arial"/>
                <a:ea typeface="Arial"/>
                <a:cs typeface="Arial"/>
                <a:sym typeface="Arial"/>
              </a:rPr>
              <a:t>3. La Syntaxe de base</a:t>
            </a:r>
            <a:endParaRPr sz="32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276" name="Google Shape;276;p27"/>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277" name="Google Shape;277;p27"/>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278" name="Google Shape;278;p27"/>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279" name="Google Shape;279;p27"/>
          <p:cNvSpPr txBox="1"/>
          <p:nvPr/>
        </p:nvSpPr>
        <p:spPr>
          <a:xfrm>
            <a:off x="344850" y="1500200"/>
            <a:ext cx="8342100" cy="5467800"/>
          </a:xfrm>
          <a:prstGeom prst="rect">
            <a:avLst/>
          </a:prstGeom>
          <a:noFill/>
          <a:ln>
            <a:noFill/>
          </a:ln>
        </p:spPr>
        <p:txBody>
          <a:bodyPr anchorCtr="0" anchor="t" bIns="91425" lIns="91425" spcFirstLastPara="1" rIns="91425" wrap="square" tIns="91425">
            <a:noAutofit/>
          </a:bodyPr>
          <a:lstStyle/>
          <a:p>
            <a:pPr indent="0" lvl="0" marL="914400" marR="0" rtl="0" algn="l">
              <a:lnSpc>
                <a:spcPct val="115000"/>
              </a:lnSpc>
              <a:spcBef>
                <a:spcPts val="1100"/>
              </a:spcBef>
              <a:spcAft>
                <a:spcPts val="0"/>
              </a:spcAft>
              <a:buClr>
                <a:srgbClr val="000000"/>
              </a:buClr>
              <a:buSzPts val="2100"/>
              <a:buFont typeface="Arial"/>
              <a:buNone/>
            </a:pPr>
            <a:r>
              <a:t/>
            </a:r>
            <a:endParaRPr b="0" i="0" sz="2100" u="none" cap="none" strike="noStrike">
              <a:solidFill>
                <a:schemeClr val="dk1"/>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77007"/>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80" name="Google Shape;280;p27"/>
          <p:cNvSpPr txBox="1"/>
          <p:nvPr/>
        </p:nvSpPr>
        <p:spPr>
          <a:xfrm>
            <a:off x="344850" y="948112"/>
            <a:ext cx="73422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C4125"/>
                </a:solidFill>
                <a:latin typeface="Calibri"/>
                <a:ea typeface="Calibri"/>
                <a:cs typeface="Calibri"/>
                <a:sym typeface="Calibri"/>
              </a:rPr>
              <a:t>	</a:t>
            </a:r>
            <a:r>
              <a:rPr b="1" i="0" lang="en-US" sz="2400" u="none" cap="none" strike="noStrike">
                <a:solidFill>
                  <a:srgbClr val="CC4125"/>
                </a:solidFill>
                <a:latin typeface="Arial"/>
                <a:ea typeface="Arial"/>
                <a:cs typeface="Arial"/>
                <a:sym typeface="Arial"/>
              </a:rPr>
              <a:t> Déclaration d’une variable</a:t>
            </a:r>
            <a:endParaRPr b="1" i="0" sz="2400" u="none" cap="none" strike="noStrike">
              <a:solidFill>
                <a:srgbClr val="CC4125"/>
              </a:solidFill>
              <a:latin typeface="Arial"/>
              <a:ea typeface="Arial"/>
              <a:cs typeface="Arial"/>
              <a:sym typeface="Arial"/>
            </a:endParaRPr>
          </a:p>
        </p:txBody>
      </p:sp>
      <p:sp>
        <p:nvSpPr>
          <p:cNvPr id="281" name="Google Shape;281;p27"/>
          <p:cNvSpPr txBox="1"/>
          <p:nvPr/>
        </p:nvSpPr>
        <p:spPr>
          <a:xfrm>
            <a:off x="344850" y="1517576"/>
            <a:ext cx="8341950" cy="4801314"/>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une variable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r>
              <a:rPr b="1" i="0" lang="en-US" sz="1800" u="none" cap="none" strike="noStrike">
                <a:solidFill>
                  <a:schemeClr val="dk2"/>
                </a:solidFill>
                <a:latin typeface="Arial"/>
                <a:ea typeface="Arial"/>
                <a:cs typeface="Arial"/>
                <a:sym typeface="Arial"/>
              </a:rPr>
              <a:t>{% set pi = 3.14 %} {% set foo = 'foo' %}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tableau simple avec une série de valeurs: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r>
              <a:rPr b="1" i="0" lang="en-US" sz="1800" u="none" cap="none" strike="noStrike">
                <a:solidFill>
                  <a:schemeClr val="dk2"/>
                </a:solidFill>
                <a:latin typeface="Arial"/>
                <a:ea typeface="Arial"/>
                <a:cs typeface="Arial"/>
                <a:sym typeface="Arial"/>
              </a:rPr>
              <a:t>{% set tableau=[1, 2, 3] %}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tableau avec des clés: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r>
              <a:rPr b="1" i="0" lang="en-US" sz="1800" u="none" cap="none" strike="noStrike">
                <a:solidFill>
                  <a:schemeClr val="dk2"/>
                </a:solidFill>
                <a:latin typeface="Arial"/>
                <a:ea typeface="Arial"/>
                <a:cs typeface="Arial"/>
                <a:sym typeface="Arial"/>
              </a:rPr>
              <a:t>{% set tableau={key1:value1, key2:value2} %} </a:t>
            </a:r>
            <a:endParaRPr b="1" i="0" sz="1800" u="none" cap="none" strike="noStrike">
              <a:solidFill>
                <a:schemeClr val="dk2"/>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tableau avec valeur et clé: </a:t>
            </a:r>
            <a:endParaRPr b="0" i="0" sz="18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r>
              <a:rPr b="1" i="0" lang="en-US" sz="1800" u="none" cap="none" strike="noStrike">
                <a:solidFill>
                  <a:schemeClr val="dk2"/>
                </a:solidFill>
                <a:latin typeface="Arial"/>
                <a:ea typeface="Arial"/>
                <a:cs typeface="Arial"/>
                <a:sym typeface="Arial"/>
              </a:rPr>
              <a:t>{% set foo = [3, {"mot": "soleil"}] %}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afficher le contenu de 'mot' donc 'soleil':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r>
              <a:rPr b="1" i="0" lang="en-US" sz="1800" u="none" cap="none" strike="noStrike">
                <a:solidFill>
                  <a:schemeClr val="dk2"/>
                </a:solidFill>
                <a:latin typeface="Arial"/>
                <a:ea typeface="Arial"/>
                <a:cs typeface="Arial"/>
                <a:sym typeface="Arial"/>
              </a:rPr>
              <a:t>{{ foo[1]['mot'] }}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déclarer 2 variables en même temps // foo='foo' // bar='bar':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r>
              <a:rPr b="1" i="0" lang="en-US" sz="1800" u="none" cap="none" strike="noStrike">
                <a:solidFill>
                  <a:schemeClr val="dk2"/>
                </a:solidFill>
                <a:latin typeface="Arial"/>
                <a:ea typeface="Arial"/>
                <a:cs typeface="Arial"/>
                <a:sym typeface="Arial"/>
              </a:rPr>
              <a:t>{% set foo, bar = 'foo', 'bar' %}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foo contient le texte entre les 2 balises: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r>
              <a:rPr b="1" i="0" lang="en-US" sz="1800" u="none" cap="none" strike="noStrike">
                <a:solidFill>
                  <a:schemeClr val="dk2"/>
                </a:solidFill>
                <a:latin typeface="Arial"/>
                <a:ea typeface="Arial"/>
                <a:cs typeface="Arial"/>
                <a:sym typeface="Arial"/>
              </a:rPr>
              <a:t>{% set foo %}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2"/>
                </a:solidFill>
                <a:latin typeface="Arial"/>
                <a:ea typeface="Arial"/>
                <a:cs typeface="Arial"/>
                <a:sym typeface="Arial"/>
              </a:rPr>
              <a:t>	&lt;div id="pagination"&gt;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2"/>
                </a:solidFill>
                <a:latin typeface="Arial"/>
                <a:ea typeface="Arial"/>
                <a:cs typeface="Arial"/>
                <a:sym typeface="Arial"/>
              </a:rPr>
              <a:t>	 … &lt;/div&gt;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2"/>
                </a:solidFill>
                <a:latin typeface="Arial"/>
                <a:ea typeface="Arial"/>
                <a:cs typeface="Arial"/>
                <a:sym typeface="Arial"/>
              </a:rPr>
              <a:t>	{% endset %}</a:t>
            </a:r>
            <a:endParaRPr b="1" i="0" sz="1800" u="none" cap="none" strike="noStrike">
              <a:solidFill>
                <a:schemeClr val="dk2"/>
              </a:solidFill>
              <a:latin typeface="Arial"/>
              <a:ea typeface="Arial"/>
              <a:cs typeface="Arial"/>
              <a:sym typeface="Arial"/>
            </a:endParaRPr>
          </a:p>
        </p:txBody>
      </p:sp>
      <p:sp>
        <p:nvSpPr>
          <p:cNvPr id="282" name="Google Shape;282;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83" name="Google Shape;283;p27"/>
          <p:cNvSpPr txBox="1"/>
          <p:nvPr>
            <p:ph type="title"/>
          </p:nvPr>
        </p:nvSpPr>
        <p:spPr>
          <a:xfrm>
            <a:off x="46364" y="45613"/>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latin typeface="Arial"/>
                <a:ea typeface="Arial"/>
                <a:cs typeface="Arial"/>
                <a:sym typeface="Arial"/>
              </a:rPr>
              <a:t>3. La Syntaxe de base</a:t>
            </a:r>
            <a:endParaRPr sz="32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289" name="Google Shape;289;p28"/>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290" name="Google Shape;290;p28"/>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291" name="Google Shape;291;p28"/>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292" name="Google Shape;292;p28"/>
          <p:cNvSpPr txBox="1"/>
          <p:nvPr/>
        </p:nvSpPr>
        <p:spPr>
          <a:xfrm>
            <a:off x="344850" y="1500200"/>
            <a:ext cx="8342100" cy="5467800"/>
          </a:xfrm>
          <a:prstGeom prst="rect">
            <a:avLst/>
          </a:prstGeom>
          <a:noFill/>
          <a:ln>
            <a:noFill/>
          </a:ln>
        </p:spPr>
        <p:txBody>
          <a:bodyPr anchorCtr="0" anchor="t" bIns="91425" lIns="91425" spcFirstLastPara="1" rIns="91425" wrap="square" tIns="91425">
            <a:noAutofit/>
          </a:bodyPr>
          <a:lstStyle/>
          <a:p>
            <a:pPr indent="0" lvl="0" marL="914400" marR="0" rtl="0" algn="l">
              <a:lnSpc>
                <a:spcPct val="115000"/>
              </a:lnSpc>
              <a:spcBef>
                <a:spcPts val="1100"/>
              </a:spcBef>
              <a:spcAft>
                <a:spcPts val="0"/>
              </a:spcAft>
              <a:buClr>
                <a:srgbClr val="000000"/>
              </a:buClr>
              <a:buSzPts val="2100"/>
              <a:buFont typeface="Arial"/>
              <a:buNone/>
            </a:pPr>
            <a:r>
              <a:t/>
            </a:r>
            <a:endParaRPr b="0" i="0" sz="2100" u="none" cap="none" strike="noStrike">
              <a:solidFill>
                <a:schemeClr val="dk1"/>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77007"/>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93" name="Google Shape;293;p28"/>
          <p:cNvSpPr txBox="1"/>
          <p:nvPr/>
        </p:nvSpPr>
        <p:spPr>
          <a:xfrm>
            <a:off x="294746" y="1186106"/>
            <a:ext cx="73422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C4125"/>
                </a:solidFill>
                <a:latin typeface="Calibri"/>
                <a:ea typeface="Calibri"/>
                <a:cs typeface="Calibri"/>
                <a:sym typeface="Calibri"/>
              </a:rPr>
              <a:t>	</a:t>
            </a:r>
            <a:r>
              <a:rPr b="1" i="0" lang="en-US" sz="2400" u="none" cap="none" strike="noStrike">
                <a:solidFill>
                  <a:srgbClr val="CC4125"/>
                </a:solidFill>
                <a:latin typeface="Arial"/>
                <a:ea typeface="Arial"/>
                <a:cs typeface="Arial"/>
                <a:sym typeface="Arial"/>
              </a:rPr>
              <a:t>b. Concaténation</a:t>
            </a:r>
            <a:endParaRPr b="1" i="0" sz="2400" u="none" cap="none" strike="noStrike">
              <a:solidFill>
                <a:srgbClr val="CC4125"/>
              </a:solidFill>
              <a:latin typeface="Arial"/>
              <a:ea typeface="Arial"/>
              <a:cs typeface="Arial"/>
              <a:sym typeface="Arial"/>
            </a:endParaRPr>
          </a:p>
        </p:txBody>
      </p:sp>
      <p:sp>
        <p:nvSpPr>
          <p:cNvPr id="294" name="Google Shape;294;p28"/>
          <p:cNvSpPr txBox="1"/>
          <p:nvPr/>
        </p:nvSpPr>
        <p:spPr>
          <a:xfrm>
            <a:off x="332763" y="1967943"/>
            <a:ext cx="8341950" cy="1477328"/>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Concaténer deux variables dans le Template twig:</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r>
              <a:rPr b="1" i="0" lang="en-US" sz="1800" u="none" cap="none" strike="noStrike">
                <a:solidFill>
                  <a:schemeClr val="dk2"/>
                </a:solidFill>
                <a:latin typeface="Arial"/>
                <a:ea typeface="Arial"/>
                <a:cs typeface="Arial"/>
                <a:sym typeface="Arial"/>
              </a:rPr>
              <a:t> </a:t>
            </a:r>
            <a:r>
              <a:rPr b="1" i="0" lang="en-US" sz="1800" u="none" cap="none" strike="noStrike">
                <a:solidFill>
                  <a:schemeClr val="dk1"/>
                </a:solidFill>
                <a:latin typeface="Arial"/>
                <a:ea typeface="Arial"/>
                <a:cs typeface="Arial"/>
                <a:sym typeface="Arial"/>
              </a:rPr>
              <a:t>{{ "Description du produit:" </a:t>
            </a:r>
            <a:r>
              <a:rPr b="1" i="0" lang="en-US" sz="1800" u="none" cap="none" strike="noStrike">
                <a:solidFill>
                  <a:srgbClr val="FF0000"/>
                </a:solidFill>
                <a:latin typeface="Arial"/>
                <a:ea typeface="Arial"/>
                <a:cs typeface="Arial"/>
                <a:sym typeface="Arial"/>
              </a:rPr>
              <a:t>~</a:t>
            </a:r>
            <a:r>
              <a:rPr b="1" i="0" lang="en-US" sz="1800" u="none" cap="none" strike="noStrike">
                <a:solidFill>
                  <a:schemeClr val="dk1"/>
                </a:solidFill>
                <a:latin typeface="Arial"/>
                <a:ea typeface="Arial"/>
                <a:cs typeface="Arial"/>
                <a:sym typeface="Arial"/>
              </a:rPr>
              <a:t> produit.description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 {{  var1 ~ var2 }}</a:t>
            </a:r>
            <a:endParaRPr b="1" i="0" sz="1800" u="none" cap="none" strike="noStrike">
              <a:solidFill>
                <a:schemeClr val="dk1"/>
              </a:solidFill>
              <a:latin typeface="Arial"/>
              <a:ea typeface="Arial"/>
              <a:cs typeface="Arial"/>
              <a:sym typeface="Arial"/>
            </a:endParaRPr>
          </a:p>
        </p:txBody>
      </p:sp>
      <p:sp>
        <p:nvSpPr>
          <p:cNvPr id="295" name="Google Shape;295;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96" name="Google Shape;296;p28"/>
          <p:cNvSpPr txBox="1"/>
          <p:nvPr>
            <p:ph type="title"/>
          </p:nvPr>
        </p:nvSpPr>
        <p:spPr>
          <a:xfrm>
            <a:off x="71416" y="70665"/>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latin typeface="Arial"/>
                <a:ea typeface="Arial"/>
                <a:cs typeface="Arial"/>
                <a:sym typeface="Arial"/>
              </a:rPr>
              <a:t>3. La Syntaxe de base</a:t>
            </a:r>
            <a:endParaRPr sz="32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302" name="Google Shape;302;p29"/>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303" name="Google Shape;303;p29"/>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304" name="Google Shape;304;p29"/>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305" name="Google Shape;305;p29"/>
          <p:cNvSpPr txBox="1"/>
          <p:nvPr/>
        </p:nvSpPr>
        <p:spPr>
          <a:xfrm>
            <a:off x="344850" y="1500200"/>
            <a:ext cx="8342100" cy="5467800"/>
          </a:xfrm>
          <a:prstGeom prst="rect">
            <a:avLst/>
          </a:prstGeom>
          <a:noFill/>
          <a:ln>
            <a:noFill/>
          </a:ln>
        </p:spPr>
        <p:txBody>
          <a:bodyPr anchorCtr="0" anchor="t" bIns="91425" lIns="91425" spcFirstLastPara="1" rIns="91425" wrap="square" tIns="91425">
            <a:noAutofit/>
          </a:bodyPr>
          <a:lstStyle/>
          <a:p>
            <a:pPr indent="0" lvl="0" marL="914400" marR="0" rtl="0" algn="l">
              <a:lnSpc>
                <a:spcPct val="115000"/>
              </a:lnSpc>
              <a:spcBef>
                <a:spcPts val="1100"/>
              </a:spcBef>
              <a:spcAft>
                <a:spcPts val="0"/>
              </a:spcAft>
              <a:buClr>
                <a:srgbClr val="000000"/>
              </a:buClr>
              <a:buSzPts val="2100"/>
              <a:buFont typeface="Arial"/>
              <a:buNone/>
            </a:pPr>
            <a:r>
              <a:t/>
            </a:r>
            <a:endParaRPr b="0" i="0" sz="2100" u="none" cap="none" strike="noStrike">
              <a:solidFill>
                <a:schemeClr val="dk1"/>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77007"/>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6" name="Google Shape;306;p29"/>
          <p:cNvSpPr txBox="1"/>
          <p:nvPr/>
        </p:nvSpPr>
        <p:spPr>
          <a:xfrm>
            <a:off x="-920278" y="697592"/>
            <a:ext cx="9751128"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C4125"/>
                </a:solidFill>
                <a:latin typeface="Calibri"/>
                <a:ea typeface="Calibri"/>
                <a:cs typeface="Calibri"/>
                <a:sym typeface="Calibri"/>
              </a:rPr>
              <a:t>	       c</a:t>
            </a:r>
            <a:r>
              <a:rPr b="1" i="0" lang="en-US" sz="2400" u="none" cap="none" strike="noStrike">
                <a:solidFill>
                  <a:srgbClr val="CC4125"/>
                </a:solidFill>
                <a:latin typeface="Arial"/>
                <a:ea typeface="Arial"/>
                <a:cs typeface="Arial"/>
                <a:sym typeface="Arial"/>
              </a:rPr>
              <a:t>. La structure conditionnelle:</a:t>
            </a:r>
            <a:r>
              <a:rPr b="1" i="0" lang="en-US" sz="2400" u="none" cap="none" strike="noStrike">
                <a:solidFill>
                  <a:srgbClr val="CC4125"/>
                </a:solidFill>
                <a:latin typeface="Calibri"/>
                <a:ea typeface="Calibri"/>
                <a:cs typeface="Calibri"/>
                <a:sym typeface="Calibri"/>
              </a:rPr>
              <a:t>{% if … %} … {% endif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C4125"/>
                </a:solidFill>
                <a:latin typeface="Arial"/>
                <a:ea typeface="Arial"/>
                <a:cs typeface="Arial"/>
                <a:sym typeface="Arial"/>
              </a:rPr>
              <a:t> </a:t>
            </a:r>
            <a:endParaRPr b="1" i="0" sz="2400" u="none" cap="none" strike="noStrike">
              <a:solidFill>
                <a:srgbClr val="CC4125"/>
              </a:solidFill>
              <a:latin typeface="Arial"/>
              <a:ea typeface="Arial"/>
              <a:cs typeface="Arial"/>
              <a:sym typeface="Arial"/>
            </a:endParaRPr>
          </a:p>
        </p:txBody>
      </p:sp>
      <p:sp>
        <p:nvSpPr>
          <p:cNvPr id="307" name="Google Shape;307;p29"/>
          <p:cNvSpPr txBox="1"/>
          <p:nvPr/>
        </p:nvSpPr>
        <p:spPr>
          <a:xfrm>
            <a:off x="344850" y="1517576"/>
            <a:ext cx="8341950" cy="4247317"/>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Une condition avec </a:t>
            </a:r>
            <a:r>
              <a:rPr b="1" i="0" lang="en-US" sz="1800" u="none" cap="none" strike="noStrike">
                <a:solidFill>
                  <a:srgbClr val="974806"/>
                </a:solidFill>
                <a:latin typeface="Arial"/>
                <a:ea typeface="Arial"/>
                <a:cs typeface="Arial"/>
                <a:sym typeface="Arial"/>
              </a:rPr>
              <a:t>empty</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 if produits </a:t>
            </a:r>
            <a:r>
              <a:rPr b="0" i="0" lang="en-US" sz="1800" u="none" cap="none" strike="noStrike">
                <a:solidFill>
                  <a:srgbClr val="974806"/>
                </a:solidFill>
                <a:latin typeface="Arial"/>
                <a:ea typeface="Arial"/>
                <a:cs typeface="Arial"/>
                <a:sym typeface="Arial"/>
              </a:rPr>
              <a:t>is empty </a:t>
            </a:r>
            <a:r>
              <a:rPr b="0" i="0" lang="en-US" sz="1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il n'y a plus de produit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 endif %}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Une condition avec </a:t>
            </a:r>
            <a:r>
              <a:rPr b="1" i="0" lang="en-US" sz="1800" u="none" cap="none" strike="noStrike">
                <a:solidFill>
                  <a:srgbClr val="974806"/>
                </a:solidFill>
                <a:latin typeface="Arial"/>
                <a:ea typeface="Arial"/>
                <a:cs typeface="Arial"/>
                <a:sym typeface="Arial"/>
              </a:rPr>
              <a:t>and, or</a:t>
            </a:r>
            <a:r>
              <a:rPr b="1" i="0" lang="en-US" sz="1800" u="none" cap="none" strike="noStrike">
                <a:solidFill>
                  <a:srgbClr val="000000"/>
                </a:solidFill>
                <a:latin typeface="Arial"/>
                <a:ea typeface="Arial"/>
                <a:cs typeface="Arial"/>
                <a:sym typeface="Arial"/>
              </a:rPr>
              <a:t> ,</a:t>
            </a:r>
            <a:r>
              <a:rPr b="1" i="0" lang="en-US" sz="1800" u="none" cap="none" strike="noStrike">
                <a:solidFill>
                  <a:srgbClr val="974806"/>
                </a:solidFill>
                <a:latin typeface="Arial"/>
                <a:ea typeface="Arial"/>
                <a:cs typeface="Arial"/>
                <a:sym typeface="Arial"/>
              </a:rPr>
              <a:t>defined </a:t>
            </a:r>
            <a:r>
              <a:rPr b="1" i="0" lang="en-US" sz="1800" u="none" cap="none" strike="noStrike">
                <a:solidFill>
                  <a:srgbClr val="000000"/>
                </a:solidFill>
                <a:latin typeface="Arial"/>
                <a:ea typeface="Arial"/>
                <a:cs typeface="Arial"/>
                <a:sym typeface="Arial"/>
              </a:rPr>
              <a:t>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 if ((a==1 </a:t>
            </a:r>
            <a:r>
              <a:rPr b="0" i="0" lang="en-US" sz="1800" u="none" cap="none" strike="noStrike">
                <a:solidFill>
                  <a:srgbClr val="974806"/>
                </a:solidFill>
                <a:latin typeface="Arial"/>
                <a:ea typeface="Arial"/>
                <a:cs typeface="Arial"/>
                <a:sym typeface="Arial"/>
              </a:rPr>
              <a:t>and </a:t>
            </a:r>
            <a:r>
              <a:rPr b="0" i="0" lang="en-US" sz="1800" u="none" cap="none" strike="noStrike">
                <a:solidFill>
                  <a:schemeClr val="dk1"/>
                </a:solidFill>
                <a:latin typeface="Arial"/>
                <a:ea typeface="Arial"/>
                <a:cs typeface="Arial"/>
                <a:sym typeface="Arial"/>
              </a:rPr>
              <a:t>b&gt;0) </a:t>
            </a:r>
            <a:r>
              <a:rPr b="0" i="0" lang="en-US" sz="1800" u="none" cap="none" strike="noStrike">
                <a:solidFill>
                  <a:srgbClr val="974806"/>
                </a:solidFill>
                <a:latin typeface="Arial"/>
                <a:ea typeface="Arial"/>
                <a:cs typeface="Arial"/>
                <a:sym typeface="Arial"/>
              </a:rPr>
              <a:t>or not </a:t>
            </a:r>
            <a:r>
              <a:rPr b="0" i="0" lang="en-US" sz="1800" u="none" cap="none" strike="noStrike">
                <a:solidFill>
                  <a:schemeClr val="dk1"/>
                </a:solidFill>
                <a:latin typeface="Arial"/>
                <a:ea typeface="Arial"/>
                <a:cs typeface="Arial"/>
                <a:sym typeface="Arial"/>
              </a:rPr>
              <a:t>c==0) </a:t>
            </a:r>
            <a:r>
              <a:rPr b="0" i="0" lang="en-US" sz="1800" u="none" cap="none" strike="noStrike">
                <a:solidFill>
                  <a:srgbClr val="974806"/>
                </a:solidFill>
                <a:latin typeface="Arial"/>
                <a:ea typeface="Arial"/>
                <a:cs typeface="Arial"/>
                <a:sym typeface="Arial"/>
              </a:rPr>
              <a:t>and</a:t>
            </a:r>
            <a:r>
              <a:rPr b="0" i="0" lang="en-US" sz="1800" u="none" cap="none" strike="noStrike">
                <a:solidFill>
                  <a:schemeClr val="dk1"/>
                </a:solidFill>
                <a:latin typeface="Arial"/>
                <a:ea typeface="Arial"/>
                <a:cs typeface="Arial"/>
                <a:sym typeface="Arial"/>
              </a:rPr>
              <a:t> d is </a:t>
            </a:r>
            <a:r>
              <a:rPr b="0" i="0" lang="en-US" sz="1800" u="none" cap="none" strike="noStrike">
                <a:solidFill>
                  <a:srgbClr val="974806"/>
                </a:solidFill>
                <a:latin typeface="Arial"/>
                <a:ea typeface="Arial"/>
                <a:cs typeface="Arial"/>
                <a:sym typeface="Arial"/>
              </a:rPr>
              <a:t>defined</a:t>
            </a:r>
            <a:r>
              <a:rPr b="0" i="0" lang="en-US" sz="1800" u="none" cap="none" strike="noStrike">
                <a:solidFill>
                  <a:schemeClr val="dk1"/>
                </a:solidFill>
                <a:latin typeface="Arial"/>
                <a:ea typeface="Arial"/>
                <a:cs typeface="Arial"/>
                <a:sym typeface="Arial"/>
              </a:rPr>
              <a:t> %}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 set resultat = (d + a * b) / c %}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 resultat }}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 endif %}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Une condition avec </a:t>
            </a:r>
            <a:r>
              <a:rPr b="1" i="0" lang="en-US" sz="1800" u="none" cap="none" strike="noStrike">
                <a:solidFill>
                  <a:srgbClr val="974806"/>
                </a:solidFill>
                <a:latin typeface="Arial"/>
                <a:ea typeface="Arial"/>
                <a:cs typeface="Arial"/>
                <a:sym typeface="Arial"/>
              </a:rPr>
              <a:t>start </a:t>
            </a:r>
            <a:r>
              <a:rPr b="1" i="0" lang="en-US" sz="1800" u="none" cap="none" strike="noStrike">
                <a:solidFill>
                  <a:srgbClr val="000000"/>
                </a:solidFill>
                <a:latin typeface="Arial"/>
                <a:ea typeface="Arial"/>
                <a:cs typeface="Arial"/>
                <a:sym typeface="Arial"/>
              </a:rPr>
              <a:t>, </a:t>
            </a:r>
            <a:r>
              <a:rPr b="1" i="0" lang="en-US" sz="1800" u="none" cap="none" strike="noStrike">
                <a:solidFill>
                  <a:srgbClr val="974806"/>
                </a:solidFill>
                <a:latin typeface="Arial"/>
                <a:ea typeface="Arial"/>
                <a:cs typeface="Arial"/>
                <a:sym typeface="Arial"/>
              </a:rPr>
              <a:t>ends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2"/>
                </a:solidFill>
                <a:latin typeface="Arial"/>
                <a:ea typeface="Arial"/>
                <a:cs typeface="Arial"/>
                <a:sym typeface="Arial"/>
              </a:rPr>
              <a:t>    </a:t>
            </a:r>
            <a:r>
              <a:rPr b="0" i="0" lang="en-US" sz="1800" u="none" cap="none" strike="noStrike">
                <a:solidFill>
                  <a:schemeClr val="dk2"/>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 if 'Fabien' </a:t>
            </a:r>
            <a:r>
              <a:rPr b="0" i="0" lang="en-US" sz="1800" u="none" cap="none" strike="noStrike">
                <a:solidFill>
                  <a:srgbClr val="974806"/>
                </a:solidFill>
                <a:latin typeface="Arial"/>
                <a:ea typeface="Arial"/>
                <a:cs typeface="Arial"/>
                <a:sym typeface="Arial"/>
              </a:rPr>
              <a:t>starts</a:t>
            </a:r>
            <a:r>
              <a:rPr b="0" i="0" lang="en-US" sz="1800" u="none" cap="none" strike="noStrike">
                <a:solidFill>
                  <a:schemeClr val="dk1"/>
                </a:solidFill>
                <a:latin typeface="Arial"/>
                <a:ea typeface="Arial"/>
                <a:cs typeface="Arial"/>
                <a:sym typeface="Arial"/>
              </a:rPr>
              <a:t> with 'F' %} </a:t>
            </a:r>
            <a:endParaRPr b="0" i="0" sz="1800" u="none" cap="none" strike="noStrike">
              <a:solidFill>
                <a:schemeClr val="dk1"/>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commence par F</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 endif %} </a:t>
            </a:r>
            <a:endParaRPr b="0" i="0" sz="1800" u="none" cap="none" strike="noStrike">
              <a:solidFill>
                <a:schemeClr val="dk1"/>
              </a:solidFill>
              <a:latin typeface="Arial"/>
              <a:ea typeface="Arial"/>
              <a:cs typeface="Arial"/>
              <a:sym typeface="Arial"/>
            </a:endParaRPr>
          </a:p>
        </p:txBody>
      </p:sp>
      <p:sp>
        <p:nvSpPr>
          <p:cNvPr id="308" name="Google Shape;308;p29"/>
          <p:cNvSpPr txBox="1"/>
          <p:nvPr/>
        </p:nvSpPr>
        <p:spPr>
          <a:xfrm>
            <a:off x="4987636" y="4648438"/>
            <a:ext cx="3467616" cy="113877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if 'Fabien' </a:t>
            </a:r>
            <a:r>
              <a:rPr b="0" i="0" lang="en-US" sz="1800" u="none" cap="none" strike="noStrike">
                <a:solidFill>
                  <a:srgbClr val="974806"/>
                </a:solidFill>
                <a:latin typeface="Arial"/>
                <a:ea typeface="Arial"/>
                <a:cs typeface="Arial"/>
                <a:sym typeface="Arial"/>
              </a:rPr>
              <a:t>ends</a:t>
            </a:r>
            <a:r>
              <a:rPr b="0" i="0" lang="en-US" sz="1800" u="none" cap="none" strike="noStrike">
                <a:solidFill>
                  <a:schemeClr val="dk1"/>
                </a:solidFill>
                <a:latin typeface="Arial"/>
                <a:ea typeface="Arial"/>
                <a:cs typeface="Arial"/>
                <a:sym typeface="Arial"/>
              </a:rPr>
              <a:t> with 'n' %} </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Finis par n </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endif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10" name="Google Shape;310;p29"/>
          <p:cNvSpPr txBox="1"/>
          <p:nvPr>
            <p:ph type="title"/>
          </p:nvPr>
        </p:nvSpPr>
        <p:spPr>
          <a:xfrm>
            <a:off x="71416" y="-154803"/>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latin typeface="Arial"/>
                <a:ea typeface="Arial"/>
                <a:cs typeface="Arial"/>
                <a:sym typeface="Arial"/>
              </a:rPr>
              <a:t>3. La Syntaxe de base</a:t>
            </a:r>
            <a:endParaRPr sz="320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316" name="Google Shape;316;p30"/>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317" name="Google Shape;317;p30"/>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318" name="Google Shape;318;p30"/>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319" name="Google Shape;319;p30"/>
          <p:cNvSpPr txBox="1"/>
          <p:nvPr/>
        </p:nvSpPr>
        <p:spPr>
          <a:xfrm>
            <a:off x="573450" y="1500200"/>
            <a:ext cx="8342100" cy="5467800"/>
          </a:xfrm>
          <a:prstGeom prst="rect">
            <a:avLst/>
          </a:prstGeom>
          <a:noFill/>
          <a:ln>
            <a:noFill/>
          </a:ln>
        </p:spPr>
        <p:txBody>
          <a:bodyPr anchorCtr="0" anchor="t" bIns="91425" lIns="91425" spcFirstLastPara="1" rIns="91425" wrap="square" tIns="91425">
            <a:noAutofit/>
          </a:bodyPr>
          <a:lstStyle/>
          <a:p>
            <a:pPr indent="0" lvl="0" marL="914400" marR="0" rtl="0" algn="l">
              <a:lnSpc>
                <a:spcPct val="115000"/>
              </a:lnSpc>
              <a:spcBef>
                <a:spcPts val="1100"/>
              </a:spcBef>
              <a:spcAft>
                <a:spcPts val="0"/>
              </a:spcAft>
              <a:buClr>
                <a:srgbClr val="000000"/>
              </a:buClr>
              <a:buSzPts val="2100"/>
              <a:buFont typeface="Arial"/>
              <a:buNone/>
            </a:pPr>
            <a:r>
              <a:t/>
            </a:r>
            <a:endParaRPr b="0" i="0" sz="2100" u="none" cap="none" strike="noStrike">
              <a:solidFill>
                <a:schemeClr val="dk1"/>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77007"/>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0" name="Google Shape;320;p30"/>
          <p:cNvSpPr txBox="1"/>
          <p:nvPr/>
        </p:nvSpPr>
        <p:spPr>
          <a:xfrm>
            <a:off x="296834" y="903802"/>
            <a:ext cx="8341800" cy="56322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Une condition avec </a:t>
            </a:r>
            <a:r>
              <a:rPr b="1" i="0" lang="en-US" sz="1800" u="none" cap="none" strike="noStrike">
                <a:solidFill>
                  <a:srgbClr val="974806"/>
                </a:solidFill>
                <a:latin typeface="Arial"/>
                <a:ea typeface="Arial"/>
                <a:cs typeface="Arial"/>
                <a:sym typeface="Arial"/>
              </a:rPr>
              <a:t>matches: </a:t>
            </a:r>
            <a:r>
              <a:rPr b="0" i="0" lang="en-US" sz="1800" u="none" cap="none" strike="noStrike">
                <a:solidFill>
                  <a:srgbClr val="000000"/>
                </a:solidFill>
                <a:latin typeface="Arial"/>
                <a:ea typeface="Arial"/>
                <a:cs typeface="Arial"/>
                <a:sym typeface="Arial"/>
              </a:rPr>
              <a:t>permet de déterminer si une variable ´ respecte un motif donné par une expression régulière </a:t>
            </a:r>
            <a:endParaRPr b="0" i="0" sz="18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r>
              <a:rPr b="1" i="0" lang="en-US" sz="1800" u="none" cap="none" strike="noStrike">
                <a:solidFill>
                  <a:schemeClr val="dk1"/>
                </a:solidFill>
                <a:latin typeface="Arial"/>
                <a:ea typeface="Arial"/>
                <a:cs typeface="Arial"/>
                <a:sym typeface="Arial"/>
              </a:rPr>
              <a:t>{% if phone </a:t>
            </a:r>
            <a:r>
              <a:rPr b="1" i="0" lang="en-US" sz="1800" u="none" cap="none" strike="noStrike">
                <a:solidFill>
                  <a:srgbClr val="974806"/>
                </a:solidFill>
                <a:latin typeface="Arial"/>
                <a:ea typeface="Arial"/>
                <a:cs typeface="Arial"/>
                <a:sym typeface="Arial"/>
              </a:rPr>
              <a:t>matches</a:t>
            </a:r>
            <a:r>
              <a:rPr b="1" i="0" lang="en-US" sz="1800" u="none" cap="none" strike="noStrike">
                <a:solidFill>
                  <a:schemeClr val="dk1"/>
                </a:solidFill>
                <a:latin typeface="Arial"/>
                <a:ea typeface="Arial"/>
                <a:cs typeface="Arial"/>
                <a:sym typeface="Arial"/>
              </a:rPr>
              <a:t> '/^[\\d\\.]+$/' %}</a:t>
            </a:r>
            <a:endParaRPr b="0" i="0" sz="14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      		 format telephone ok</a:t>
            </a:r>
            <a:endParaRPr b="0" i="0" sz="14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	{% endif %}</a:t>
            </a:r>
            <a:endParaRPr b="0" i="0" sz="14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Une condition avec </a:t>
            </a:r>
            <a:r>
              <a:rPr b="1" i="0" lang="en-US" sz="1800" u="none" cap="none" strike="noStrike">
                <a:solidFill>
                  <a:srgbClr val="974806"/>
                </a:solidFill>
                <a:latin typeface="Arial"/>
                <a:ea typeface="Arial"/>
                <a:cs typeface="Arial"/>
                <a:sym typeface="Arial"/>
              </a:rPr>
              <a:t>not 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a:t>
            </a:r>
            <a:r>
              <a:rPr b="1" i="0" lang="en-US" sz="1800" u="none" cap="none" strike="noStrike">
                <a:solidFill>
                  <a:schemeClr val="dk1"/>
                </a:solidFill>
                <a:latin typeface="Arial"/>
                <a:ea typeface="Arial"/>
                <a:cs typeface="Arial"/>
                <a:sym typeface="Arial"/>
              </a:rPr>
              <a:t>{% if 5 </a:t>
            </a:r>
            <a:r>
              <a:rPr b="1" i="0" lang="en-US" sz="1800" u="none" cap="none" strike="noStrike">
                <a:solidFill>
                  <a:srgbClr val="974806"/>
                </a:solidFill>
                <a:latin typeface="Arial"/>
                <a:ea typeface="Arial"/>
                <a:cs typeface="Arial"/>
                <a:sym typeface="Arial"/>
              </a:rPr>
              <a:t>not in </a:t>
            </a:r>
            <a:r>
              <a:rPr b="1" i="0" lang="en-US" sz="1800" u="none" cap="none" strike="noStrike">
                <a:solidFill>
                  <a:schemeClr val="dk1"/>
                </a:solidFill>
                <a:latin typeface="Arial"/>
                <a:ea typeface="Arial"/>
                <a:cs typeface="Arial"/>
                <a:sym typeface="Arial"/>
              </a:rPr>
              <a:t>[1, 2, 3]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      		 5 non présent</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    	{% endif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974806"/>
                </a:solidFill>
                <a:latin typeface="Arial"/>
                <a:ea typeface="Arial"/>
                <a:cs typeface="Arial"/>
                <a:sym typeface="Arial"/>
              </a:rPr>
              <a:t>Une condition avec else if</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974806"/>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974806"/>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 if var  </a:t>
            </a:r>
            <a:r>
              <a:rPr b="1" i="0" lang="en-US" sz="1800" u="none" cap="none" strike="noStrike">
                <a:solidFill>
                  <a:srgbClr val="974806"/>
                </a:solidFill>
                <a:latin typeface="Arial"/>
                <a:ea typeface="Arial"/>
                <a:cs typeface="Arial"/>
                <a:sym typeface="Arial"/>
              </a:rPr>
              <a:t>is odd </a:t>
            </a:r>
            <a:r>
              <a:rPr b="1" i="0" lang="en-US" sz="1800" u="none" cap="none" strike="noStrike">
                <a:solidFill>
                  <a:schemeClr val="dk1"/>
                </a:solidFill>
                <a:latin typeface="Arial"/>
                <a:ea typeface="Arial"/>
                <a:cs typeface="Arial"/>
                <a:sym typeface="Arial"/>
              </a:rPr>
              <a:t>%}                             ou </a:t>
            </a:r>
            <a:endParaRPr b="0" i="0" sz="14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yes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{%else%}</a:t>
            </a:r>
            <a:endParaRPr b="0" i="0" sz="14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no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 endif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p:txBody>
      </p:sp>
      <p:sp>
        <p:nvSpPr>
          <p:cNvPr id="321" name="Google Shape;321;p30"/>
          <p:cNvSpPr txBox="1"/>
          <p:nvPr/>
        </p:nvSpPr>
        <p:spPr>
          <a:xfrm>
            <a:off x="4954055" y="4718898"/>
            <a:ext cx="29931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 var is odd</a:t>
            </a:r>
            <a:r>
              <a:rPr b="1" i="0" lang="en-US" sz="1800" u="none" cap="none" strike="noStrike">
                <a:solidFill>
                  <a:srgbClr val="974806"/>
                </a:solidFill>
                <a:latin typeface="Arial"/>
                <a:ea typeface="Arial"/>
                <a:cs typeface="Arial"/>
                <a:sym typeface="Arial"/>
              </a:rPr>
              <a:t>?</a:t>
            </a:r>
            <a:r>
              <a:rPr b="1" i="0" lang="en-US" sz="1800" u="none" cap="none" strike="noStrike">
                <a:solidFill>
                  <a:schemeClr val="dk1"/>
                </a:solidFill>
                <a:latin typeface="Arial"/>
                <a:ea typeface="Arial"/>
                <a:cs typeface="Arial"/>
                <a:sym typeface="Arial"/>
              </a:rPr>
              <a:t> 'yes'</a:t>
            </a:r>
            <a:r>
              <a:rPr b="1" i="0" lang="en-US" sz="1800" u="none" cap="none" strike="noStrike">
                <a:solidFill>
                  <a:srgbClr val="974806"/>
                </a:solidFill>
                <a:latin typeface="Arial"/>
                <a:ea typeface="Arial"/>
                <a:cs typeface="Arial"/>
                <a:sym typeface="Arial"/>
              </a:rPr>
              <a:t>:</a:t>
            </a:r>
            <a:r>
              <a:rPr b="1" i="0" lang="en-US" sz="1800" u="none" cap="none" strike="noStrike">
                <a:solidFill>
                  <a:schemeClr val="dk1"/>
                </a:solidFill>
                <a:latin typeface="Arial"/>
                <a:ea typeface="Arial"/>
                <a:cs typeface="Arial"/>
                <a:sym typeface="Arial"/>
              </a:rPr>
              <a:t> 'no' }}</a:t>
            </a:r>
            <a:endParaRPr b="0" i="0" sz="1400" u="none" cap="none" strike="noStrike">
              <a:solidFill>
                <a:schemeClr val="dk1"/>
              </a:solidFill>
              <a:latin typeface="Arial"/>
              <a:ea typeface="Arial"/>
              <a:cs typeface="Arial"/>
              <a:sym typeface="Arial"/>
            </a:endParaRPr>
          </a:p>
        </p:txBody>
      </p:sp>
      <p:sp>
        <p:nvSpPr>
          <p:cNvPr id="322" name="Google Shape;322;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23" name="Google Shape;323;p30"/>
          <p:cNvSpPr txBox="1"/>
          <p:nvPr>
            <p:ph type="title"/>
          </p:nvPr>
        </p:nvSpPr>
        <p:spPr>
          <a:xfrm>
            <a:off x="157588" y="5"/>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latin typeface="Arial"/>
                <a:ea typeface="Arial"/>
                <a:cs typeface="Arial"/>
                <a:sym typeface="Arial"/>
              </a:rPr>
              <a:t>3. La Syntaxe de base</a:t>
            </a:r>
            <a:endParaRPr sz="320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329" name="Google Shape;329;p31"/>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330" name="Google Shape;330;p31"/>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331" name="Google Shape;331;p31"/>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332" name="Google Shape;332;p31"/>
          <p:cNvSpPr txBox="1"/>
          <p:nvPr/>
        </p:nvSpPr>
        <p:spPr>
          <a:xfrm>
            <a:off x="344850" y="1487674"/>
            <a:ext cx="8342100" cy="5467800"/>
          </a:xfrm>
          <a:prstGeom prst="rect">
            <a:avLst/>
          </a:prstGeom>
          <a:noFill/>
          <a:ln>
            <a:noFill/>
          </a:ln>
        </p:spPr>
        <p:txBody>
          <a:bodyPr anchorCtr="0" anchor="t" bIns="91425" lIns="91425" spcFirstLastPara="1" rIns="91425" wrap="square" tIns="91425">
            <a:noAutofit/>
          </a:bodyPr>
          <a:lstStyle/>
          <a:p>
            <a:pPr indent="0" lvl="0" marL="914400" marR="0" rtl="0" algn="l">
              <a:lnSpc>
                <a:spcPct val="115000"/>
              </a:lnSpc>
              <a:spcBef>
                <a:spcPts val="1100"/>
              </a:spcBef>
              <a:spcAft>
                <a:spcPts val="0"/>
              </a:spcAft>
              <a:buClr>
                <a:srgbClr val="000000"/>
              </a:buClr>
              <a:buSzPts val="2100"/>
              <a:buFont typeface="Arial"/>
              <a:buNone/>
            </a:pPr>
            <a:r>
              <a:t/>
            </a:r>
            <a:endParaRPr b="0" i="0" sz="2100" u="none" cap="none" strike="noStrike">
              <a:solidFill>
                <a:schemeClr val="dk1"/>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77007"/>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33" name="Google Shape;333;p31"/>
          <p:cNvSpPr txBox="1"/>
          <p:nvPr/>
        </p:nvSpPr>
        <p:spPr>
          <a:xfrm>
            <a:off x="184150" y="1104217"/>
            <a:ext cx="8341950" cy="4662775"/>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Tests utiles:</a:t>
            </a:r>
            <a:endParaRPr b="0" i="0" sz="1400" u="none" cap="none" strike="noStrike">
              <a:solidFill>
                <a:srgbClr val="000000"/>
              </a:solidFill>
              <a:latin typeface="Arial"/>
              <a:ea typeface="Arial"/>
              <a:cs typeface="Arial"/>
              <a:sym typeface="Arial"/>
            </a:endParaRPr>
          </a:p>
          <a:p>
            <a:pPr indent="0" lvl="1" marL="0" marR="0" rtl="0" algn="l">
              <a:lnSpc>
                <a:spcPct val="15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is null:</a:t>
            </a:r>
            <a:r>
              <a:rPr b="0" i="0" lang="en-US" sz="1800" u="none" cap="none" strike="noStrike">
                <a:solidFill>
                  <a:srgbClr val="000000"/>
                </a:solidFill>
                <a:latin typeface="Arial"/>
                <a:ea typeface="Arial"/>
                <a:cs typeface="Arial"/>
                <a:sym typeface="Arial"/>
              </a:rPr>
              <a:t> si est null ;</a:t>
            </a:r>
            <a:br>
              <a:rPr b="0"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	</a:t>
            </a:r>
            <a:r>
              <a:rPr b="1" i="0" lang="en-US" sz="1800" u="none" cap="none" strike="noStrike">
                <a:solidFill>
                  <a:srgbClr val="000000"/>
                </a:solidFill>
                <a:latin typeface="Arial"/>
                <a:ea typeface="Arial"/>
                <a:cs typeface="Arial"/>
                <a:sym typeface="Arial"/>
              </a:rPr>
              <a:t>is constant:</a:t>
            </a:r>
            <a:r>
              <a:rPr b="0" i="0" lang="en-US" sz="1800" u="none" cap="none" strike="noStrike">
                <a:solidFill>
                  <a:srgbClr val="000000"/>
                </a:solidFill>
                <a:latin typeface="Arial"/>
                <a:ea typeface="Arial"/>
                <a:cs typeface="Arial"/>
                <a:sym typeface="Arial"/>
              </a:rPr>
              <a:t> comparer si est une constante ;</a:t>
            </a:r>
            <a:br>
              <a:rPr b="0"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	</a:t>
            </a:r>
            <a:r>
              <a:rPr b="1" i="0" lang="en-US" sz="1800" u="none" cap="none" strike="noStrike">
                <a:solidFill>
                  <a:srgbClr val="000000"/>
                </a:solidFill>
                <a:latin typeface="Arial"/>
                <a:ea typeface="Arial"/>
                <a:cs typeface="Arial"/>
                <a:sym typeface="Arial"/>
              </a:rPr>
              <a:t>is divisible by(</a:t>
            </a:r>
            <a:r>
              <a:rPr b="0" i="1" lang="en-US" sz="1800" u="none" cap="none" strike="noStrike">
                <a:solidFill>
                  <a:srgbClr val="000000"/>
                </a:solidFill>
                <a:latin typeface="Arial"/>
                <a:ea typeface="Arial"/>
                <a:cs typeface="Arial"/>
                <a:sym typeface="Arial"/>
              </a:rPr>
              <a:t>x</a:t>
            </a:r>
            <a:r>
              <a:rPr b="1" i="0" lang="en-US" sz="1800" u="none" cap="none" strike="noStrike">
                <a:solidFill>
                  <a:srgbClr val="000000"/>
                </a:solidFill>
                <a:latin typeface="Arial"/>
                <a:ea typeface="Arial"/>
                <a:cs typeface="Arial"/>
                <a:sym typeface="Arial"/>
              </a:rPr>
              <a:t>):</a:t>
            </a:r>
            <a:r>
              <a:rPr b="0" i="0" lang="en-US" sz="1800" u="none" cap="none" strike="noStrike">
                <a:solidFill>
                  <a:srgbClr val="000000"/>
                </a:solidFill>
                <a:latin typeface="Arial"/>
                <a:ea typeface="Arial"/>
                <a:cs typeface="Arial"/>
                <a:sym typeface="Arial"/>
              </a:rPr>
              <a:t> si est divisible par </a:t>
            </a:r>
            <a:r>
              <a:rPr b="0" i="1" lang="en-US" sz="1800" u="none" cap="none" strike="noStrike">
                <a:solidFill>
                  <a:srgbClr val="000000"/>
                </a:solidFill>
                <a:latin typeface="Arial"/>
                <a:ea typeface="Arial"/>
                <a:cs typeface="Arial"/>
                <a:sym typeface="Arial"/>
              </a:rPr>
              <a:t>x </a:t>
            </a:r>
            <a:r>
              <a:rPr b="0" i="0" lang="en-US" sz="1800" u="none" cap="none" strike="noStrike">
                <a:solidFill>
                  <a:srgbClr val="000000"/>
                </a:solidFill>
                <a:latin typeface="Arial"/>
                <a:ea typeface="Arial"/>
                <a:cs typeface="Arial"/>
                <a:sym typeface="Arial"/>
              </a:rPr>
              <a:t>;</a:t>
            </a:r>
            <a:br>
              <a:rPr b="0"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	</a:t>
            </a:r>
            <a:r>
              <a:rPr b="1" i="0" lang="en-US" sz="1800" u="none" cap="none" strike="noStrike">
                <a:solidFill>
                  <a:srgbClr val="000000"/>
                </a:solidFill>
                <a:latin typeface="Arial"/>
                <a:ea typeface="Arial"/>
                <a:cs typeface="Arial"/>
                <a:sym typeface="Arial"/>
              </a:rPr>
              <a:t>is even:</a:t>
            </a:r>
            <a:r>
              <a:rPr b="0" i="0" lang="en-US" sz="1800" u="none" cap="none" strike="noStrike">
                <a:solidFill>
                  <a:srgbClr val="000000"/>
                </a:solidFill>
                <a:latin typeface="Arial"/>
                <a:ea typeface="Arial"/>
                <a:cs typeface="Arial"/>
                <a:sym typeface="Arial"/>
              </a:rPr>
              <a:t> si est pair ;</a:t>
            </a:r>
            <a:br>
              <a:rPr b="0"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	</a:t>
            </a:r>
            <a:r>
              <a:rPr b="1" i="0" lang="en-US" sz="1800" u="none" cap="none" strike="noStrike">
                <a:solidFill>
                  <a:srgbClr val="000000"/>
                </a:solidFill>
                <a:latin typeface="Arial"/>
                <a:ea typeface="Arial"/>
                <a:cs typeface="Arial"/>
                <a:sym typeface="Arial"/>
              </a:rPr>
              <a:t>is odd:</a:t>
            </a:r>
            <a:r>
              <a:rPr b="0" i="0" lang="en-US" sz="1800" u="none" cap="none" strike="noStrike">
                <a:solidFill>
                  <a:srgbClr val="000000"/>
                </a:solidFill>
                <a:latin typeface="Arial"/>
                <a:ea typeface="Arial"/>
                <a:cs typeface="Arial"/>
                <a:sym typeface="Arial"/>
              </a:rPr>
              <a:t> si est impair ;</a:t>
            </a:r>
            <a:br>
              <a:rPr b="0"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	</a:t>
            </a:r>
            <a:r>
              <a:rPr b="1" i="0" lang="en-US" sz="1800" u="none" cap="none" strike="noStrike">
                <a:solidFill>
                  <a:srgbClr val="000000"/>
                </a:solidFill>
                <a:latin typeface="Arial"/>
                <a:ea typeface="Arial"/>
                <a:cs typeface="Arial"/>
                <a:sym typeface="Arial"/>
              </a:rPr>
              <a:t>is iterable:</a:t>
            </a:r>
            <a:r>
              <a:rPr b="0" i="0" lang="en-US" sz="1800" u="none" cap="none" strike="noStrike">
                <a:solidFill>
                  <a:srgbClr val="000000"/>
                </a:solidFill>
                <a:latin typeface="Arial"/>
                <a:ea typeface="Arial"/>
                <a:cs typeface="Arial"/>
                <a:sym typeface="Arial"/>
              </a:rPr>
              <a:t> si est du type itérable (comme une liste) ;</a:t>
            </a:r>
            <a:br>
              <a:rPr b="0"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	</a:t>
            </a:r>
            <a:r>
              <a:rPr b="1" i="0" lang="en-US" sz="1800" u="none" cap="none" strike="noStrike">
                <a:solidFill>
                  <a:srgbClr val="000000"/>
                </a:solidFill>
                <a:latin typeface="Arial"/>
                <a:ea typeface="Arial"/>
                <a:cs typeface="Arial"/>
                <a:sym typeface="Arial"/>
              </a:rPr>
              <a:t>is same as:</a:t>
            </a:r>
            <a:r>
              <a:rPr b="0" i="0" lang="en-US" sz="1800" u="none" cap="none" strike="noStrike">
                <a:solidFill>
                  <a:srgbClr val="000000"/>
                </a:solidFill>
                <a:latin typeface="Arial"/>
                <a:ea typeface="Arial"/>
                <a:cs typeface="Arial"/>
                <a:sym typeface="Arial"/>
              </a:rPr>
              <a:t> comparer 2 variables (en php correspond ===).</a:t>
            </a:r>
            <a:endParaRPr b="0" i="0" sz="1400" u="none" cap="none" strike="noStrike">
              <a:solidFill>
                <a:srgbClr val="000000"/>
              </a:solidFill>
              <a:latin typeface="Arial"/>
              <a:ea typeface="Arial"/>
              <a:cs typeface="Arial"/>
              <a:sym typeface="Arial"/>
            </a:endParaRPr>
          </a:p>
          <a:p>
            <a:pPr indent="0" lvl="1"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1" marL="28575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La liste des test utiles: https://twig.symfony.com/doc/3.x/tests/index.html</a:t>
            </a:r>
            <a:endParaRPr b="0" i="0" sz="1800" u="none" cap="none" strike="noStrike">
              <a:solidFill>
                <a:srgbClr val="000000"/>
              </a:solidFill>
              <a:latin typeface="Arial"/>
              <a:ea typeface="Arial"/>
              <a:cs typeface="Arial"/>
              <a:sym typeface="Arial"/>
            </a:endParaRPr>
          </a:p>
        </p:txBody>
      </p:sp>
      <p:sp>
        <p:nvSpPr>
          <p:cNvPr id="334" name="Google Shape;334;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35" name="Google Shape;335;p31"/>
          <p:cNvSpPr txBox="1"/>
          <p:nvPr>
            <p:ph type="title"/>
          </p:nvPr>
        </p:nvSpPr>
        <p:spPr>
          <a:xfrm>
            <a:off x="33838" y="-54595"/>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latin typeface="Arial"/>
                <a:ea typeface="Arial"/>
                <a:cs typeface="Arial"/>
                <a:sym typeface="Arial"/>
              </a:rPr>
              <a:t>3. La Syntaxe de base</a:t>
            </a:r>
            <a:endParaRPr sz="32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4400">
              <a:solidFill>
                <a:schemeClr val="dk1"/>
              </a:solidFill>
              <a:latin typeface="Calibri"/>
              <a:ea typeface="Calibri"/>
              <a:cs typeface="Calibri"/>
              <a:sym typeface="Calibri"/>
            </a:endParaRPr>
          </a:p>
        </p:txBody>
      </p:sp>
      <p:pic>
        <p:nvPicPr>
          <p:cNvPr id="102" name="Google Shape;102;p14"/>
          <p:cNvPicPr preferRelativeResize="0"/>
          <p:nvPr/>
        </p:nvPicPr>
        <p:blipFill rotWithShape="1">
          <a:blip r:embed="rId3">
            <a:alphaModFix/>
          </a:blip>
          <a:srcRect b="0" l="0" r="0" t="0"/>
          <a:stretch/>
        </p:blipFill>
        <p:spPr>
          <a:xfrm>
            <a:off x="0" y="-71437"/>
            <a:ext cx="9326562" cy="7056437"/>
          </a:xfrm>
          <a:prstGeom prst="rect">
            <a:avLst/>
          </a:prstGeom>
          <a:noFill/>
          <a:ln>
            <a:noFill/>
          </a:ln>
        </p:spPr>
      </p:pic>
      <p:sp>
        <p:nvSpPr>
          <p:cNvPr id="103" name="Google Shape;103;p14"/>
          <p:cNvSpPr txBox="1"/>
          <p:nvPr/>
        </p:nvSpPr>
        <p:spPr>
          <a:xfrm>
            <a:off x="-1331912" y="-184150"/>
            <a:ext cx="7886700" cy="13255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4" name="Google Shape;104;p1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descr="D:\esprit 2014\ESPRIT 2014\charte essprit 2014\render\support final\triangle.png" id="105" name="Google Shape;105;p14"/>
          <p:cNvPicPr preferRelativeResize="0"/>
          <p:nvPr/>
        </p:nvPicPr>
        <p:blipFill rotWithShape="1">
          <a:blip r:embed="rId4">
            <a:alphaModFix/>
          </a:blip>
          <a:srcRect b="0" l="0" r="0" t="0"/>
          <a:stretch/>
        </p:blipFill>
        <p:spPr>
          <a:xfrm>
            <a:off x="7173912" y="157162"/>
            <a:ext cx="2000250" cy="1377950"/>
          </a:xfrm>
          <a:prstGeom prst="rect">
            <a:avLst/>
          </a:prstGeom>
          <a:noFill/>
          <a:ln>
            <a:noFill/>
          </a:ln>
        </p:spPr>
      </p:pic>
      <p:sp>
        <p:nvSpPr>
          <p:cNvPr id="106" name="Google Shape;106;p14"/>
          <p:cNvSpPr txBox="1"/>
          <p:nvPr>
            <p:ph idx="1" type="body"/>
          </p:nvPr>
        </p:nvSpPr>
        <p:spPr>
          <a:xfrm>
            <a:off x="457200" y="806550"/>
            <a:ext cx="8229600" cy="54306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50000"/>
              </a:lnSpc>
              <a:spcBef>
                <a:spcPts val="0"/>
              </a:spcBef>
              <a:spcAft>
                <a:spcPts val="0"/>
              </a:spcAft>
              <a:buSzPts val="1800"/>
              <a:buAutoNum type="arabicPeriod"/>
            </a:pPr>
            <a:r>
              <a:rPr lang="en-US" sz="1800">
                <a:latin typeface="Arial"/>
                <a:ea typeface="Arial"/>
                <a:cs typeface="Arial"/>
                <a:sym typeface="Arial"/>
              </a:rPr>
              <a:t>Qu'est ce qu'un moteur de templates</a:t>
            </a:r>
            <a:endParaRPr sz="1800">
              <a:latin typeface="Arial"/>
              <a:ea typeface="Arial"/>
              <a:cs typeface="Arial"/>
              <a:sym typeface="Arial"/>
            </a:endParaRPr>
          </a:p>
          <a:p>
            <a:pPr indent="-342900" lvl="0" marL="457200" rtl="0" algn="l">
              <a:lnSpc>
                <a:spcPct val="150000"/>
              </a:lnSpc>
              <a:spcBef>
                <a:spcPts val="0"/>
              </a:spcBef>
              <a:spcAft>
                <a:spcPts val="0"/>
              </a:spcAft>
              <a:buSzPts val="1800"/>
              <a:buAutoNum type="arabicPeriod"/>
            </a:pPr>
            <a:r>
              <a:rPr lang="en-US" sz="1800">
                <a:latin typeface="Arial"/>
                <a:ea typeface="Arial"/>
                <a:cs typeface="Arial"/>
                <a:sym typeface="Arial"/>
              </a:rPr>
              <a:t>Le moteur de templates Twig</a:t>
            </a:r>
            <a:endParaRPr/>
          </a:p>
          <a:p>
            <a:pPr indent="-342900" lvl="0" marL="457200" marR="0" rtl="0" algn="l">
              <a:lnSpc>
                <a:spcPct val="150000"/>
              </a:lnSpc>
              <a:spcBef>
                <a:spcPts val="0"/>
              </a:spcBef>
              <a:spcAft>
                <a:spcPts val="0"/>
              </a:spcAft>
              <a:buSzPts val="1800"/>
              <a:buAutoNum type="arabicPeriod"/>
            </a:pPr>
            <a:r>
              <a:rPr lang="en-US" sz="1800">
                <a:latin typeface="Arial"/>
                <a:ea typeface="Arial"/>
                <a:cs typeface="Arial"/>
                <a:sym typeface="Arial"/>
              </a:rPr>
              <a:t>Syntaxe de base</a:t>
            </a:r>
            <a:endParaRPr sz="1800">
              <a:latin typeface="Arial"/>
              <a:ea typeface="Arial"/>
              <a:cs typeface="Arial"/>
              <a:sym typeface="Arial"/>
            </a:endParaRPr>
          </a:p>
          <a:p>
            <a:pPr indent="-342900" lvl="1" marL="914400" rtl="0" algn="l">
              <a:lnSpc>
                <a:spcPct val="150000"/>
              </a:lnSpc>
              <a:spcBef>
                <a:spcPts val="0"/>
              </a:spcBef>
              <a:spcAft>
                <a:spcPts val="0"/>
              </a:spcAft>
              <a:buSzPts val="1800"/>
              <a:buAutoNum type="alphaLcPeriod"/>
            </a:pPr>
            <a:r>
              <a:rPr lang="en-US" sz="1800">
                <a:latin typeface="Arial"/>
                <a:ea typeface="Arial"/>
                <a:cs typeface="Arial"/>
                <a:sym typeface="Arial"/>
              </a:rPr>
              <a:t>Déclaration et affichage des variables</a:t>
            </a:r>
            <a:endParaRPr sz="1800">
              <a:latin typeface="Arial"/>
              <a:ea typeface="Arial"/>
              <a:cs typeface="Arial"/>
              <a:sym typeface="Arial"/>
            </a:endParaRPr>
          </a:p>
          <a:p>
            <a:pPr indent="-342900" lvl="1" marL="914400" rtl="0" algn="l">
              <a:lnSpc>
                <a:spcPct val="150000"/>
              </a:lnSpc>
              <a:spcBef>
                <a:spcPts val="0"/>
              </a:spcBef>
              <a:spcAft>
                <a:spcPts val="0"/>
              </a:spcAft>
              <a:buSzPts val="1800"/>
              <a:buAutoNum type="alphaLcPeriod"/>
            </a:pPr>
            <a:r>
              <a:rPr lang="en-US" sz="1800">
                <a:latin typeface="Arial"/>
                <a:ea typeface="Arial"/>
                <a:cs typeface="Arial"/>
                <a:sym typeface="Arial"/>
              </a:rPr>
              <a:t>La concaténation</a:t>
            </a:r>
            <a:endParaRPr/>
          </a:p>
          <a:p>
            <a:pPr indent="-342900" lvl="1" marL="914400" rtl="0" algn="l">
              <a:lnSpc>
                <a:spcPct val="150000"/>
              </a:lnSpc>
              <a:spcBef>
                <a:spcPts val="0"/>
              </a:spcBef>
              <a:spcAft>
                <a:spcPts val="0"/>
              </a:spcAft>
              <a:buSzPts val="1800"/>
              <a:buAutoNum type="alphaLcPeriod"/>
            </a:pPr>
            <a:r>
              <a:rPr lang="en-US" sz="1800">
                <a:latin typeface="Arial"/>
                <a:ea typeface="Arial"/>
                <a:cs typeface="Arial"/>
                <a:sym typeface="Arial"/>
              </a:rPr>
              <a:t>La structure conditionnelle</a:t>
            </a:r>
            <a:endParaRPr sz="1800">
              <a:latin typeface="Arial"/>
              <a:ea typeface="Arial"/>
              <a:cs typeface="Arial"/>
              <a:sym typeface="Arial"/>
            </a:endParaRPr>
          </a:p>
          <a:p>
            <a:pPr indent="-342900" lvl="1" marL="914400" rtl="0" algn="l">
              <a:lnSpc>
                <a:spcPct val="150000"/>
              </a:lnSpc>
              <a:spcBef>
                <a:spcPts val="0"/>
              </a:spcBef>
              <a:spcAft>
                <a:spcPts val="0"/>
              </a:spcAft>
              <a:buSzPts val="1800"/>
              <a:buAutoNum type="alphaLcPeriod"/>
            </a:pPr>
            <a:r>
              <a:rPr lang="en-US" sz="1800">
                <a:latin typeface="Arial"/>
                <a:ea typeface="Arial"/>
                <a:cs typeface="Arial"/>
                <a:sym typeface="Arial"/>
              </a:rPr>
              <a:t>La structure itérative </a:t>
            </a:r>
            <a:endParaRPr sz="1800">
              <a:latin typeface="Arial"/>
              <a:ea typeface="Arial"/>
              <a:cs typeface="Arial"/>
              <a:sym typeface="Arial"/>
            </a:endParaRPr>
          </a:p>
          <a:p>
            <a:pPr indent="-342900" lvl="1" marL="914400" rtl="0" algn="l">
              <a:lnSpc>
                <a:spcPct val="150000"/>
              </a:lnSpc>
              <a:spcBef>
                <a:spcPts val="0"/>
              </a:spcBef>
              <a:spcAft>
                <a:spcPts val="0"/>
              </a:spcAft>
              <a:buSzPts val="1800"/>
              <a:buAutoNum type="alphaLcPeriod"/>
            </a:pPr>
            <a:r>
              <a:rPr lang="en-US" sz="1800">
                <a:latin typeface="Arial"/>
                <a:ea typeface="Arial"/>
                <a:cs typeface="Arial"/>
                <a:sym typeface="Arial"/>
              </a:rPr>
              <a:t>Les filtres </a:t>
            </a:r>
            <a:endParaRPr sz="1800">
              <a:latin typeface="Arial"/>
              <a:ea typeface="Arial"/>
              <a:cs typeface="Arial"/>
              <a:sym typeface="Arial"/>
            </a:endParaRPr>
          </a:p>
          <a:p>
            <a:pPr indent="-342900" lvl="1" marL="914400" rtl="0" algn="l">
              <a:lnSpc>
                <a:spcPct val="150000"/>
              </a:lnSpc>
              <a:spcBef>
                <a:spcPts val="0"/>
              </a:spcBef>
              <a:spcAft>
                <a:spcPts val="0"/>
              </a:spcAft>
              <a:buSzPts val="1800"/>
              <a:buAutoNum type="alphaLcPeriod"/>
            </a:pPr>
            <a:r>
              <a:rPr lang="en-US" sz="1800">
                <a:latin typeface="Arial"/>
                <a:ea typeface="Arial"/>
                <a:cs typeface="Arial"/>
                <a:sym typeface="Arial"/>
              </a:rPr>
              <a:t>Les fonctions </a:t>
            </a:r>
            <a:endParaRPr/>
          </a:p>
          <a:p>
            <a:pPr indent="-342900" lvl="1" marL="914400" rtl="0" algn="l">
              <a:lnSpc>
                <a:spcPct val="150000"/>
              </a:lnSpc>
              <a:spcBef>
                <a:spcPts val="0"/>
              </a:spcBef>
              <a:spcAft>
                <a:spcPts val="0"/>
              </a:spcAft>
              <a:buSzPts val="1800"/>
              <a:buAutoNum type="alphaLcPeriod"/>
            </a:pPr>
            <a:r>
              <a:rPr lang="en-US" sz="1800">
                <a:latin typeface="Arial"/>
                <a:ea typeface="Arial"/>
                <a:cs typeface="Arial"/>
                <a:sym typeface="Arial"/>
              </a:rPr>
              <a:t>Les variables globales</a:t>
            </a:r>
            <a:endParaRPr sz="1800">
              <a:latin typeface="Arial"/>
              <a:ea typeface="Arial"/>
              <a:cs typeface="Arial"/>
              <a:sym typeface="Arial"/>
            </a:endParaRPr>
          </a:p>
          <a:p>
            <a:pPr indent="-342900" lvl="1" marL="914400" rtl="0" algn="l">
              <a:lnSpc>
                <a:spcPct val="150000"/>
              </a:lnSpc>
              <a:spcBef>
                <a:spcPts val="0"/>
              </a:spcBef>
              <a:spcAft>
                <a:spcPts val="0"/>
              </a:spcAft>
              <a:buSzPts val="1800"/>
              <a:buAutoNum type="alphaLcPeriod"/>
            </a:pPr>
            <a:r>
              <a:rPr lang="en-US" sz="1800">
                <a:latin typeface="Arial"/>
                <a:ea typeface="Arial"/>
                <a:cs typeface="Arial"/>
                <a:sym typeface="Arial"/>
              </a:rPr>
              <a:t>Les liens </a:t>
            </a:r>
            <a:endParaRPr sz="1800">
              <a:latin typeface="Arial"/>
              <a:ea typeface="Arial"/>
              <a:cs typeface="Arial"/>
              <a:sym typeface="Arial"/>
            </a:endParaRPr>
          </a:p>
          <a:p>
            <a:pPr indent="0" lvl="0" marL="0" rtl="0" algn="l">
              <a:lnSpc>
                <a:spcPct val="150000"/>
              </a:lnSpc>
              <a:spcBef>
                <a:spcPts val="0"/>
              </a:spcBef>
              <a:spcAft>
                <a:spcPts val="0"/>
              </a:spcAft>
              <a:buSzPts val="1800"/>
              <a:buNone/>
            </a:pPr>
            <a:r>
              <a:rPr lang="en-US" sz="1800">
                <a:latin typeface="Arial"/>
                <a:ea typeface="Arial"/>
                <a:cs typeface="Arial"/>
                <a:sym typeface="Arial"/>
              </a:rPr>
              <a:t>4. Ajout de fichiers </a:t>
            </a:r>
            <a:endParaRPr sz="1800">
              <a:latin typeface="Arial"/>
              <a:ea typeface="Arial"/>
              <a:cs typeface="Arial"/>
              <a:sym typeface="Arial"/>
            </a:endParaRPr>
          </a:p>
          <a:p>
            <a:pPr indent="0" lvl="0" marL="0" marR="0" rtl="0" algn="l">
              <a:lnSpc>
                <a:spcPct val="150000"/>
              </a:lnSpc>
              <a:spcBef>
                <a:spcPts val="0"/>
              </a:spcBef>
              <a:spcAft>
                <a:spcPts val="0"/>
              </a:spcAft>
              <a:buSzPts val="1800"/>
              <a:buNone/>
            </a:pPr>
            <a:r>
              <a:t/>
            </a:r>
            <a:endParaRPr sz="1800"/>
          </a:p>
          <a:p>
            <a:pPr indent="0" lvl="0" marL="0" marR="0" rtl="0" algn="l">
              <a:lnSpc>
                <a:spcPct val="150000"/>
              </a:lnSpc>
              <a:spcBef>
                <a:spcPts val="0"/>
              </a:spcBef>
              <a:spcAft>
                <a:spcPts val="0"/>
              </a:spcAft>
              <a:buSzPts val="1800"/>
              <a:buNone/>
            </a:pPr>
            <a:r>
              <a:t/>
            </a:r>
            <a:endParaRPr/>
          </a:p>
        </p:txBody>
      </p:sp>
      <p:sp>
        <p:nvSpPr>
          <p:cNvPr id="107" name="Google Shape;107;p14"/>
          <p:cNvSpPr txBox="1"/>
          <p:nvPr/>
        </p:nvSpPr>
        <p:spPr>
          <a:xfrm>
            <a:off x="735012" y="-100012"/>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Plan</a:t>
            </a:r>
            <a:r>
              <a:rPr b="0" i="0" lang="en-US" sz="44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08" name="Google Shape;108;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341" name="Google Shape;341;p32"/>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342" name="Google Shape;342;p32"/>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343" name="Google Shape;343;p32"/>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344" name="Google Shape;344;p32"/>
          <p:cNvSpPr txBox="1"/>
          <p:nvPr/>
        </p:nvSpPr>
        <p:spPr>
          <a:xfrm>
            <a:off x="213900" y="1500250"/>
            <a:ext cx="8686800" cy="5467800"/>
          </a:xfrm>
          <a:prstGeom prst="rect">
            <a:avLst/>
          </a:prstGeom>
          <a:noFill/>
          <a:ln>
            <a:noFill/>
          </a:ln>
        </p:spPr>
        <p:txBody>
          <a:bodyPr anchorCtr="0" anchor="t" bIns="91425" lIns="91425" spcFirstLastPara="1" rIns="91425" wrap="square" tIns="91425">
            <a:noAutofit/>
          </a:bodyPr>
          <a:lstStyle/>
          <a:p>
            <a:pPr indent="-285750" lvl="2" marL="742950" marR="0" rtl="0" algn="l">
              <a:lnSpc>
                <a:spcPct val="115000"/>
              </a:lnSpc>
              <a:spcBef>
                <a:spcPts val="110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Parcourir un tableau associatif</a:t>
            </a:r>
            <a:endParaRPr b="0" i="0" sz="14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 for produit in produits %} </a:t>
            </a:r>
            <a:endParaRPr b="1" i="0" sz="16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 produit.nom }}</a:t>
            </a:r>
            <a:endParaRPr b="0" i="0" sz="14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 endfor %}</a:t>
            </a:r>
            <a:endParaRPr b="0" i="0" sz="1400" u="none" cap="none" strike="noStrike">
              <a:solidFill>
                <a:srgbClr val="000000"/>
              </a:solidFill>
              <a:latin typeface="Arial"/>
              <a:ea typeface="Arial"/>
              <a:cs typeface="Arial"/>
              <a:sym typeface="Arial"/>
            </a:endParaRPr>
          </a:p>
          <a:p>
            <a:pPr indent="-285750" lvl="0" marL="742950" marR="0" rtl="0" algn="l">
              <a:lnSpc>
                <a:spcPct val="115000"/>
              </a:lnSpc>
              <a:spcBef>
                <a:spcPts val="1100"/>
              </a:spcBef>
              <a:spcAft>
                <a:spcPts val="0"/>
              </a:spcAft>
              <a:buClr>
                <a:srgbClr val="000000"/>
              </a:buClr>
              <a:buSzPts val="1600"/>
              <a:buFont typeface="Arial"/>
              <a:buChar char="•"/>
            </a:pPr>
            <a:r>
              <a:rPr b="0" i="0" lang="en-US" sz="1600" u="none" cap="none" strike="noStrike">
                <a:solidFill>
                  <a:schemeClr val="dk1"/>
                </a:solidFill>
                <a:latin typeface="Arial"/>
                <a:ea typeface="Arial"/>
                <a:cs typeface="Arial"/>
                <a:sym typeface="Arial"/>
              </a:rPr>
              <a:t>Parcourir un tableau indexé: (</a:t>
            </a:r>
            <a:r>
              <a:rPr b="0" i="0" lang="en-US" sz="1600" u="none" cap="none" strike="noStrike">
                <a:solidFill>
                  <a:srgbClr val="000000"/>
                </a:solidFill>
                <a:latin typeface="Arial"/>
                <a:ea typeface="Arial"/>
                <a:cs typeface="Arial"/>
                <a:sym typeface="Arial"/>
              </a:rPr>
              <a:t>on peut utiliser l'opérateur ´</a:t>
            </a:r>
            <a:r>
              <a:rPr b="1" i="0" lang="en-US" sz="1600" u="none" cap="none" strike="noStrike">
                <a:solidFill>
                  <a:srgbClr val="000000"/>
                </a:solidFill>
                <a:latin typeface="Arial"/>
                <a:ea typeface="Arial"/>
                <a:cs typeface="Arial"/>
                <a:sym typeface="Arial"/>
              </a:rPr>
              <a:t> .. </a:t>
            </a:r>
            <a:r>
              <a:rPr b="0" i="0" lang="en-US" sz="1600" u="none" cap="none" strike="noStrike">
                <a:solidFill>
                  <a:srgbClr val="000000"/>
                </a:solidFill>
                <a:latin typeface="Arial"/>
                <a:ea typeface="Arial"/>
                <a:cs typeface="Arial"/>
                <a:sym typeface="Arial"/>
              </a:rPr>
              <a:t>pour définir un intervalle )</a:t>
            </a:r>
            <a:endParaRPr b="0" i="0" sz="1600" u="none" cap="none" strike="noStrike">
              <a:solidFill>
                <a:srgbClr val="000000"/>
              </a:solidFill>
              <a:latin typeface="Arial"/>
              <a:ea typeface="Arial"/>
              <a:cs typeface="Arial"/>
              <a:sym typeface="Arial"/>
            </a:endParaRPr>
          </a:p>
          <a:p>
            <a:pPr indent="0" lvl="1" marL="914400" marR="0" rtl="0" algn="l">
              <a:lnSpc>
                <a:spcPct val="115000"/>
              </a:lnSpc>
              <a:spcBef>
                <a:spcPts val="11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 for i in 0..9 %}    // pareil que {% for i in range(0, 9) %} </a:t>
            </a:r>
            <a:endParaRPr b="0" i="0" sz="1400" u="none" cap="none" strike="noStrike">
              <a:solidFill>
                <a:srgbClr val="000000"/>
              </a:solidFill>
              <a:latin typeface="Arial"/>
              <a:ea typeface="Arial"/>
              <a:cs typeface="Arial"/>
              <a:sym typeface="Arial"/>
            </a:endParaRPr>
          </a:p>
          <a:p>
            <a:pPr indent="0" lvl="1" marL="914400" marR="0" rtl="0" algn="l">
              <a:lnSpc>
                <a:spcPct val="115000"/>
              </a:lnSpc>
              <a:spcBef>
                <a:spcPts val="11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 i }} </a:t>
            </a:r>
            <a:endParaRPr b="0" i="0" sz="1400" u="none" cap="none" strike="noStrike">
              <a:solidFill>
                <a:srgbClr val="000000"/>
              </a:solidFill>
              <a:latin typeface="Arial"/>
              <a:ea typeface="Arial"/>
              <a:cs typeface="Arial"/>
              <a:sym typeface="Arial"/>
            </a:endParaRPr>
          </a:p>
          <a:p>
            <a:pPr indent="0" lvl="1" marL="914400" marR="0" rtl="0" algn="l">
              <a:lnSpc>
                <a:spcPct val="115000"/>
              </a:lnSpc>
              <a:spcBef>
                <a:spcPts val="11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 endfor %}</a:t>
            </a:r>
            <a:endParaRPr b="0" i="0" sz="14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rPr b="1" i="0" lang="en-US" sz="2100" u="none" cap="none" strike="noStrike">
                <a:solidFill>
                  <a:srgbClr val="000000"/>
                </a:solidFill>
                <a:latin typeface="Arial"/>
                <a:ea typeface="Arial"/>
                <a:cs typeface="Arial"/>
                <a:sym typeface="Arial"/>
              </a:rPr>
              <a:t>    </a:t>
            </a:r>
            <a:r>
              <a:rPr b="0" i="0" lang="en-US" sz="1600" u="none" cap="none" strike="noStrike">
                <a:solidFill>
                  <a:schemeClr val="dk1"/>
                </a:solidFill>
                <a:latin typeface="Arial"/>
                <a:ea typeface="Arial"/>
                <a:cs typeface="Arial"/>
                <a:sym typeface="Arial"/>
              </a:rPr>
              <a:t>=&gt;  affiche 0123456789</a:t>
            </a:r>
            <a:r>
              <a:rPr b="0" i="0" lang="en-US" sz="2400" u="none" cap="none" strike="noStrike">
                <a:solidFill>
                  <a:srgbClr val="000000"/>
                </a:solidFill>
                <a:latin typeface="Arial"/>
                <a:ea typeface="Arial"/>
                <a:cs typeface="Arial"/>
                <a:sym typeface="Arial"/>
              </a:rPr>
              <a:t>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77007"/>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45" name="Google Shape;345;p32"/>
          <p:cNvSpPr txBox="1"/>
          <p:nvPr/>
        </p:nvSpPr>
        <p:spPr>
          <a:xfrm>
            <a:off x="-30930" y="872956"/>
            <a:ext cx="7342200" cy="62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C4125"/>
                </a:solidFill>
                <a:latin typeface="Arial"/>
                <a:ea typeface="Arial"/>
                <a:cs typeface="Arial"/>
                <a:sym typeface="Arial"/>
              </a:rPr>
              <a:t>	d. La structure itérative: for </a:t>
            </a:r>
            <a:endParaRPr b="1" i="0" sz="2400" u="none" cap="none" strike="noStrike">
              <a:solidFill>
                <a:srgbClr val="CC4125"/>
              </a:solidFill>
              <a:latin typeface="Arial"/>
              <a:ea typeface="Arial"/>
              <a:cs typeface="Arial"/>
              <a:sym typeface="Arial"/>
            </a:endParaRPr>
          </a:p>
        </p:txBody>
      </p:sp>
      <p:sp>
        <p:nvSpPr>
          <p:cNvPr id="346" name="Google Shape;346;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47" name="Google Shape;347;p32"/>
          <p:cNvSpPr txBox="1"/>
          <p:nvPr>
            <p:ph type="title"/>
          </p:nvPr>
        </p:nvSpPr>
        <p:spPr>
          <a:xfrm>
            <a:off x="-28792" y="-117225"/>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latin typeface="Arial"/>
                <a:ea typeface="Arial"/>
                <a:cs typeface="Arial"/>
                <a:sym typeface="Arial"/>
              </a:rPr>
              <a:t>3. La Syntaxe de base</a:t>
            </a:r>
            <a:endParaRPr sz="3200">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353" name="Google Shape;353;p33"/>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354" name="Google Shape;354;p33"/>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355" name="Google Shape;355;p33"/>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356" name="Google Shape;356;p33"/>
          <p:cNvSpPr txBox="1"/>
          <p:nvPr/>
        </p:nvSpPr>
        <p:spPr>
          <a:xfrm>
            <a:off x="152400" y="1500200"/>
            <a:ext cx="8686800" cy="5467800"/>
          </a:xfrm>
          <a:prstGeom prst="rect">
            <a:avLst/>
          </a:prstGeom>
          <a:noFill/>
          <a:ln>
            <a:noFill/>
          </a:ln>
        </p:spPr>
        <p:txBody>
          <a:bodyPr anchorCtr="0" anchor="t" bIns="91425" lIns="91425" spcFirstLastPara="1" rIns="91425" wrap="square" tIns="91425">
            <a:noAutofit/>
          </a:bodyPr>
          <a:lstStyle/>
          <a:p>
            <a:pPr indent="0" lvl="2" marL="457200" marR="0" rtl="0" algn="l">
              <a:lnSpc>
                <a:spcPct val="115000"/>
              </a:lnSpc>
              <a:spcBef>
                <a:spcPts val="1100"/>
              </a:spcBef>
              <a:spcAft>
                <a:spcPts val="0"/>
              </a:spcAft>
              <a:buClr>
                <a:srgbClr val="000000"/>
              </a:buClr>
              <a:buSzPts val="1600"/>
              <a:buFont typeface="Arial"/>
              <a:buNone/>
            </a:pPr>
            <a:r>
              <a:t/>
            </a:r>
            <a:endParaRPr b="1" i="0" sz="1600" u="none" cap="none" strike="noStrike">
              <a:solidFill>
                <a:srgbClr val="000000"/>
              </a:solidFill>
              <a:latin typeface="Arial"/>
              <a:ea typeface="Arial"/>
              <a:cs typeface="Arial"/>
              <a:sym typeface="Arial"/>
            </a:endParaRPr>
          </a:p>
          <a:p>
            <a:pPr indent="-285750" lvl="2" marL="742950" marR="0" rtl="0" algn="l">
              <a:lnSpc>
                <a:spcPct val="115000"/>
              </a:lnSpc>
              <a:spcBef>
                <a:spcPts val="110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Parcourir un tableau associatif avec une condition vide:</a:t>
            </a:r>
            <a:endParaRPr b="0" i="0" sz="1600" u="none" cap="none" strike="noStrike">
              <a:solidFill>
                <a:srgbClr val="000000"/>
              </a:solidFill>
              <a:latin typeface="Arial"/>
              <a:ea typeface="Arial"/>
              <a:cs typeface="Arial"/>
              <a:sym typeface="Arial"/>
            </a:endParaRPr>
          </a:p>
          <a:p>
            <a:pPr indent="0" lvl="1" marL="914400" marR="0" rtl="0" algn="l">
              <a:lnSpc>
                <a:spcPct val="115000"/>
              </a:lnSpc>
              <a:spcBef>
                <a:spcPts val="11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for article in articles %} </a:t>
            </a:r>
            <a:endParaRPr b="1" i="0" sz="1600" u="none" cap="none" strike="noStrike">
              <a:solidFill>
                <a:srgbClr val="000000"/>
              </a:solidFill>
              <a:latin typeface="Arial"/>
              <a:ea typeface="Arial"/>
              <a:cs typeface="Arial"/>
              <a:sym typeface="Arial"/>
            </a:endParaRPr>
          </a:p>
          <a:p>
            <a:pPr indent="0" lvl="1" marL="914400" marR="0" rtl="0" algn="l">
              <a:lnSpc>
                <a:spcPct val="115000"/>
              </a:lnSpc>
              <a:spcBef>
                <a:spcPts val="11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 article.nom }} </a:t>
            </a:r>
            <a:endParaRPr b="1" i="0" sz="1600" u="none" cap="none" strike="noStrike">
              <a:solidFill>
                <a:srgbClr val="000000"/>
              </a:solidFill>
              <a:latin typeface="Arial"/>
              <a:ea typeface="Arial"/>
              <a:cs typeface="Arial"/>
              <a:sym typeface="Arial"/>
            </a:endParaRPr>
          </a:p>
          <a:p>
            <a:pPr indent="0" lvl="1" marL="914400" marR="0" rtl="0" algn="l">
              <a:lnSpc>
                <a:spcPct val="115000"/>
              </a:lnSpc>
              <a:spcBef>
                <a:spcPts val="11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else %} pas d'article trouvé </a:t>
            </a:r>
            <a:endParaRPr b="1" i="0" sz="1600" u="none" cap="none" strike="noStrike">
              <a:solidFill>
                <a:srgbClr val="000000"/>
              </a:solidFill>
              <a:latin typeface="Arial"/>
              <a:ea typeface="Arial"/>
              <a:cs typeface="Arial"/>
              <a:sym typeface="Arial"/>
            </a:endParaRPr>
          </a:p>
          <a:p>
            <a:pPr indent="0" lvl="1" marL="914400" marR="0" rtl="0" algn="l">
              <a:lnSpc>
                <a:spcPct val="115000"/>
              </a:lnSpc>
              <a:spcBef>
                <a:spcPts val="11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endfor %}</a:t>
            </a:r>
            <a:endParaRPr b="1" i="0" sz="16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77007"/>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57" name="Google Shape;357;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58" name="Google Shape;358;p33"/>
          <p:cNvSpPr txBox="1"/>
          <p:nvPr/>
        </p:nvSpPr>
        <p:spPr>
          <a:xfrm>
            <a:off x="832645" y="861931"/>
            <a:ext cx="7342200" cy="62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C4125"/>
                </a:solidFill>
                <a:latin typeface="Arial"/>
                <a:ea typeface="Arial"/>
                <a:cs typeface="Arial"/>
                <a:sym typeface="Arial"/>
              </a:rPr>
              <a:t>	d. La structure itérative: for </a:t>
            </a:r>
            <a:endParaRPr b="1" i="0" sz="2400" u="none" cap="none" strike="noStrike">
              <a:solidFill>
                <a:srgbClr val="CC4125"/>
              </a:solidFill>
              <a:latin typeface="Arial"/>
              <a:ea typeface="Arial"/>
              <a:cs typeface="Arial"/>
              <a:sym typeface="Arial"/>
            </a:endParaRPr>
          </a:p>
        </p:txBody>
      </p:sp>
      <p:sp>
        <p:nvSpPr>
          <p:cNvPr id="359" name="Google Shape;359;p33"/>
          <p:cNvSpPr txBox="1"/>
          <p:nvPr>
            <p:ph type="title"/>
          </p:nvPr>
        </p:nvSpPr>
        <p:spPr>
          <a:xfrm>
            <a:off x="-28792" y="-117225"/>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latin typeface="Arial"/>
                <a:ea typeface="Arial"/>
                <a:cs typeface="Arial"/>
                <a:sym typeface="Arial"/>
              </a:rPr>
              <a:t>3. La Syntaxe de base</a:t>
            </a:r>
            <a:endParaRPr sz="3200">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365" name="Google Shape;365;p34"/>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366" name="Google Shape;366;p34"/>
          <p:cNvPicPr preferRelativeResize="0"/>
          <p:nvPr/>
        </p:nvPicPr>
        <p:blipFill rotWithShape="1">
          <a:blip r:embed="rId3">
            <a:alphaModFix/>
          </a:blip>
          <a:srcRect b="0" l="0" r="0" t="0"/>
          <a:stretch/>
        </p:blipFill>
        <p:spPr>
          <a:xfrm>
            <a:off x="-92087" y="-99225"/>
            <a:ext cx="9328150" cy="7056439"/>
          </a:xfrm>
          <a:prstGeom prst="rect">
            <a:avLst/>
          </a:prstGeom>
          <a:noFill/>
          <a:ln>
            <a:noFill/>
          </a:ln>
        </p:spPr>
      </p:pic>
      <p:pic>
        <p:nvPicPr>
          <p:cNvPr descr="D:\esprit 2014\ESPRIT 2014\charte essprit 2014\render\support final\triangle.png" id="367" name="Google Shape;367;p34"/>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368" name="Google Shape;368;p34"/>
          <p:cNvSpPr txBox="1"/>
          <p:nvPr/>
        </p:nvSpPr>
        <p:spPr>
          <a:xfrm>
            <a:off x="457200" y="1525250"/>
            <a:ext cx="8686800" cy="5467800"/>
          </a:xfrm>
          <a:prstGeom prst="rect">
            <a:avLst/>
          </a:prstGeom>
          <a:noFill/>
          <a:ln>
            <a:noFill/>
          </a:ln>
        </p:spPr>
        <p:txBody>
          <a:bodyPr anchorCtr="0" anchor="t" bIns="91425" lIns="91425" spcFirstLastPara="1" rIns="91425" wrap="square" tIns="91425">
            <a:noAutofit/>
          </a:bodyPr>
          <a:lstStyle/>
          <a:p>
            <a:pPr indent="-285750" lvl="2" marL="742950" marR="0" rtl="0" algn="l">
              <a:lnSpc>
                <a:spcPct val="115000"/>
              </a:lnSpc>
              <a:spcBef>
                <a:spcPts val="110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clés et valeurs: </a:t>
            </a:r>
            <a:endParaRPr b="0" i="0" sz="1600" u="none" cap="none" strike="noStrike">
              <a:solidFill>
                <a:srgbClr val="000000"/>
              </a:solidFill>
              <a:latin typeface="Arial"/>
              <a:ea typeface="Arial"/>
              <a:cs typeface="Arial"/>
              <a:sym typeface="Arial"/>
            </a:endParaRPr>
          </a:p>
          <a:p>
            <a:pPr indent="0" lvl="2" marL="457200" marR="0" rtl="0" algn="l">
              <a:lnSpc>
                <a:spcPct val="115000"/>
              </a:lnSpc>
              <a:spcBef>
                <a:spcPts val="11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 for key, value in table %}</a:t>
            </a:r>
            <a:endParaRPr b="0" i="0" sz="1400" u="none" cap="none" strike="noStrike">
              <a:solidFill>
                <a:srgbClr val="000000"/>
              </a:solidFill>
              <a:latin typeface="Arial"/>
              <a:ea typeface="Arial"/>
              <a:cs typeface="Arial"/>
              <a:sym typeface="Arial"/>
            </a:endParaRPr>
          </a:p>
          <a:p>
            <a:pPr indent="0" lvl="2" marL="457200" marR="0" rtl="0" algn="l">
              <a:lnSpc>
                <a:spcPct val="115000"/>
              </a:lnSpc>
              <a:spcBef>
                <a:spcPts val="11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 key }} {{ value }} </a:t>
            </a:r>
            <a:endParaRPr b="1" i="0" sz="1600" u="none" cap="none" strike="noStrike">
              <a:solidFill>
                <a:srgbClr val="000000"/>
              </a:solidFill>
              <a:latin typeface="Arial"/>
              <a:ea typeface="Arial"/>
              <a:cs typeface="Arial"/>
              <a:sym typeface="Arial"/>
            </a:endParaRPr>
          </a:p>
          <a:p>
            <a:pPr indent="0" lvl="2" marL="457200" marR="0" rtl="0" algn="l">
              <a:lnSpc>
                <a:spcPct val="115000"/>
              </a:lnSpc>
              <a:spcBef>
                <a:spcPts val="11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 endfor %}</a:t>
            </a:r>
            <a:endParaRPr b="0" i="0" sz="1400" u="none" cap="none" strike="noStrike">
              <a:solidFill>
                <a:srgbClr val="000000"/>
              </a:solidFill>
              <a:latin typeface="Arial"/>
              <a:ea typeface="Arial"/>
              <a:cs typeface="Arial"/>
              <a:sym typeface="Arial"/>
            </a:endParaRPr>
          </a:p>
          <a:p>
            <a:pPr indent="0" lvl="2" marL="457200" marR="0" rtl="0" algn="l">
              <a:lnSpc>
                <a:spcPct val="115000"/>
              </a:lnSpc>
              <a:spcBef>
                <a:spcPts val="11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Exemple: </a:t>
            </a:r>
            <a:endParaRPr b="1" i="0" sz="1600" u="none" cap="none" strike="noStrike">
              <a:solidFill>
                <a:srgbClr val="000000"/>
              </a:solidFill>
              <a:latin typeface="Arial"/>
              <a:ea typeface="Arial"/>
              <a:cs typeface="Arial"/>
              <a:sym typeface="Arial"/>
            </a:endParaRPr>
          </a:p>
          <a:p>
            <a:pPr indent="0" lvl="2" marL="457200" marR="0" rtl="0" algn="l">
              <a:lnSpc>
                <a:spcPct val="115000"/>
              </a:lnSpc>
              <a:spcBef>
                <a:spcPts val="1100"/>
              </a:spcBef>
              <a:spcAft>
                <a:spcPts val="0"/>
              </a:spcAft>
              <a:buClr>
                <a:srgbClr val="000000"/>
              </a:buClr>
              <a:buSzPts val="1600"/>
              <a:buFont typeface="Arial"/>
              <a:buNone/>
            </a:pPr>
            <a:r>
              <a:t/>
            </a:r>
            <a:endParaRPr b="1" i="0" sz="1600" u="none" cap="none" strike="noStrike">
              <a:solidFill>
                <a:srgbClr val="000000"/>
              </a:solidFill>
              <a:latin typeface="Arial"/>
              <a:ea typeface="Arial"/>
              <a:cs typeface="Arial"/>
              <a:sym typeface="Arial"/>
            </a:endParaRPr>
          </a:p>
          <a:p>
            <a:pPr indent="0" lvl="2" marL="457200" marR="0" rtl="0" algn="l">
              <a:lnSpc>
                <a:spcPct val="115000"/>
              </a:lnSpc>
              <a:spcBef>
                <a:spcPts val="1100"/>
              </a:spcBef>
              <a:spcAft>
                <a:spcPts val="0"/>
              </a:spcAft>
              <a:buClr>
                <a:srgbClr val="000000"/>
              </a:buClr>
              <a:buSzPts val="1600"/>
              <a:buFont typeface="Arial"/>
              <a:buNone/>
            </a:pPr>
            <a:r>
              <a:t/>
            </a:r>
            <a:endParaRPr b="1"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77007"/>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69" name="Google Shape;369;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70" name="Google Shape;370;p34"/>
          <p:cNvPicPr preferRelativeResize="0"/>
          <p:nvPr/>
        </p:nvPicPr>
        <p:blipFill rotWithShape="1">
          <a:blip r:embed="rId5">
            <a:alphaModFix/>
          </a:blip>
          <a:srcRect b="0" l="0" r="0" t="0"/>
          <a:stretch/>
        </p:blipFill>
        <p:spPr>
          <a:xfrm>
            <a:off x="627063" y="3955094"/>
            <a:ext cx="3876675" cy="2057400"/>
          </a:xfrm>
          <a:prstGeom prst="rect">
            <a:avLst/>
          </a:prstGeom>
          <a:noFill/>
          <a:ln>
            <a:noFill/>
          </a:ln>
        </p:spPr>
      </p:pic>
      <p:sp>
        <p:nvSpPr>
          <p:cNvPr id="371" name="Google Shape;371;p34"/>
          <p:cNvSpPr txBox="1"/>
          <p:nvPr/>
        </p:nvSpPr>
        <p:spPr>
          <a:xfrm>
            <a:off x="-5878" y="898008"/>
            <a:ext cx="7342200" cy="62724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C4125"/>
                </a:solidFill>
                <a:latin typeface="Arial"/>
                <a:ea typeface="Arial"/>
                <a:cs typeface="Arial"/>
                <a:sym typeface="Arial"/>
              </a:rPr>
              <a:t>	d. La structure itérative: for </a:t>
            </a:r>
            <a:endParaRPr b="1" i="0" sz="2400" u="none" cap="none" strike="noStrike">
              <a:solidFill>
                <a:srgbClr val="CC4125"/>
              </a:solidFill>
              <a:latin typeface="Arial"/>
              <a:ea typeface="Arial"/>
              <a:cs typeface="Arial"/>
              <a:sym typeface="Arial"/>
            </a:endParaRPr>
          </a:p>
        </p:txBody>
      </p:sp>
      <p:sp>
        <p:nvSpPr>
          <p:cNvPr id="372" name="Google Shape;372;p34"/>
          <p:cNvSpPr txBox="1"/>
          <p:nvPr>
            <p:ph type="title"/>
          </p:nvPr>
        </p:nvSpPr>
        <p:spPr>
          <a:xfrm>
            <a:off x="-3740" y="-92173"/>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latin typeface="Arial"/>
                <a:ea typeface="Arial"/>
                <a:cs typeface="Arial"/>
                <a:sym typeface="Arial"/>
              </a:rPr>
              <a:t>3. La Syntaxe de base</a:t>
            </a:r>
            <a:endParaRPr sz="320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378" name="Google Shape;378;p35"/>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379" name="Google Shape;379;p35"/>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380" name="Google Shape;380;p35"/>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pic>
        <p:nvPicPr>
          <p:cNvPr descr="D:\esprit 2014\ESPRIT 2014\charte essprit 2014\logo-esprit.png" id="381" name="Google Shape;381;p35"/>
          <p:cNvPicPr preferRelativeResize="0"/>
          <p:nvPr/>
        </p:nvPicPr>
        <p:blipFill rotWithShape="1">
          <a:blip r:embed="rId5">
            <a:alphaModFix/>
          </a:blip>
          <a:srcRect b="0" l="0" r="0" t="0"/>
          <a:stretch/>
        </p:blipFill>
        <p:spPr>
          <a:xfrm>
            <a:off x="184150" y="6237287"/>
            <a:ext cx="1143000" cy="431800"/>
          </a:xfrm>
          <a:prstGeom prst="rect">
            <a:avLst/>
          </a:prstGeom>
          <a:noFill/>
          <a:ln>
            <a:noFill/>
          </a:ln>
        </p:spPr>
      </p:pic>
      <p:sp>
        <p:nvSpPr>
          <p:cNvPr id="382" name="Google Shape;382;p35"/>
          <p:cNvSpPr txBox="1"/>
          <p:nvPr/>
        </p:nvSpPr>
        <p:spPr>
          <a:xfrm>
            <a:off x="65784" y="1262017"/>
            <a:ext cx="8686950" cy="5467800"/>
          </a:xfrm>
          <a:prstGeom prst="rect">
            <a:avLst/>
          </a:prstGeom>
          <a:noFill/>
          <a:ln>
            <a:noFill/>
          </a:ln>
        </p:spPr>
        <p:txBody>
          <a:bodyPr anchorCtr="0" anchor="t" bIns="91425" lIns="91425" spcFirstLastPara="1" rIns="91425" wrap="square" tIns="91425">
            <a:noAutofit/>
          </a:bodyPr>
          <a:lstStyle/>
          <a:p>
            <a:pPr indent="-285750" lvl="2" marL="742950" marR="0" rtl="0" algn="l">
              <a:lnSpc>
                <a:spcPct val="115000"/>
              </a:lnSpc>
              <a:spcBef>
                <a:spcPts val="110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Permettant de formater et modifier l’affichage d’une donnée </a:t>
            </a:r>
            <a:endParaRPr b="0" i="0" sz="1400" u="none" cap="none" strike="noStrike">
              <a:solidFill>
                <a:srgbClr val="000000"/>
              </a:solidFill>
              <a:latin typeface="Arial"/>
              <a:ea typeface="Arial"/>
              <a:cs typeface="Arial"/>
              <a:sym typeface="Arial"/>
            </a:endParaRPr>
          </a:p>
          <a:p>
            <a:pPr indent="-285750" lvl="2" marL="742950" marR="0" rtl="0" algn="l">
              <a:lnSpc>
                <a:spcPct val="115000"/>
              </a:lnSpc>
              <a:spcBef>
                <a:spcPts val="110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Pouvant prendre un ou plusieurs paramètres  </a:t>
            </a:r>
            <a:endParaRPr b="0" i="0" sz="1600" u="none" cap="none" strike="noStrike">
              <a:solidFill>
                <a:srgbClr val="000000"/>
              </a:solidFill>
              <a:latin typeface="Arial"/>
              <a:ea typeface="Arial"/>
              <a:cs typeface="Arial"/>
              <a:sym typeface="Arial"/>
            </a:endParaRPr>
          </a:p>
          <a:p>
            <a:pPr indent="-285750" lvl="2" marL="742950" marR="0" rtl="0" algn="l">
              <a:lnSpc>
                <a:spcPct val="115000"/>
              </a:lnSpc>
              <a:spcBef>
                <a:spcPts val="110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Syntaxe </a:t>
            </a:r>
            <a:r>
              <a:rPr b="0" i="0" lang="en-US" sz="1800" u="none" cap="none" strike="noStrike">
                <a:solidFill>
                  <a:srgbClr val="000000"/>
                </a:solidFill>
                <a:latin typeface="Arial"/>
                <a:ea typeface="Arial"/>
                <a:cs typeface="Arial"/>
                <a:sym typeface="Arial"/>
              </a:rPr>
              <a:t>: {{ variable | fonction filtre[paramètres] }} </a:t>
            </a:r>
            <a:endParaRPr b="0" i="0" sz="1400" u="none" cap="none" strike="noStrike">
              <a:solidFill>
                <a:srgbClr val="000000"/>
              </a:solidFill>
              <a:latin typeface="Arial"/>
              <a:ea typeface="Arial"/>
              <a:cs typeface="Arial"/>
              <a:sym typeface="Arial"/>
            </a:endParaRPr>
          </a:p>
          <a:p>
            <a:pPr indent="-285750" lvl="2" marL="742950" marR="0" rtl="0" algn="l">
              <a:lnSpc>
                <a:spcPct val="115000"/>
              </a:lnSpc>
              <a:spcBef>
                <a:spcPts val="110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On peut appliquer des filtres sur une variable à afficher, sur une variable d'une condition IF ou d'une boucle FOR…</a:t>
            </a:r>
            <a:endParaRPr b="0" i="0" sz="1400" u="none" cap="none" strike="noStrike">
              <a:solidFill>
                <a:srgbClr val="000000"/>
              </a:solidFill>
              <a:latin typeface="Arial"/>
              <a:ea typeface="Arial"/>
              <a:cs typeface="Arial"/>
              <a:sym typeface="Arial"/>
            </a:endParaRPr>
          </a:p>
          <a:p>
            <a:pPr indent="-285750" lvl="2" marL="742950" marR="0" rtl="0" algn="l">
              <a:lnSpc>
                <a:spcPct val="115000"/>
              </a:lnSpc>
              <a:spcBef>
                <a:spcPts val="1100"/>
              </a:spcBef>
              <a:spcAft>
                <a:spcPts val="0"/>
              </a:spcAft>
              <a:buClr>
                <a:srgbClr val="000000"/>
              </a:buClr>
              <a:buSzPts val="1600"/>
              <a:buFont typeface="Arial"/>
              <a:buChar char="•"/>
            </a:pPr>
            <a:r>
              <a:rPr b="1" i="0" lang="en-US" sz="1600" u="none" cap="none" strike="noStrike">
                <a:solidFill>
                  <a:srgbClr val="000000"/>
                </a:solidFill>
                <a:latin typeface="Arial"/>
                <a:ea typeface="Arial"/>
                <a:cs typeface="Arial"/>
                <a:sym typeface="Arial"/>
              </a:rPr>
              <a:t>Appliquer un seul filtre</a:t>
            </a:r>
            <a:endParaRPr b="1" i="0" sz="1600" u="none" cap="none" strike="noStrike">
              <a:solidFill>
                <a:srgbClr val="000000"/>
              </a:solidFill>
              <a:latin typeface="Arial"/>
              <a:ea typeface="Arial"/>
              <a:cs typeface="Arial"/>
              <a:sym typeface="Arial"/>
            </a:endParaRPr>
          </a:p>
          <a:p>
            <a:pPr indent="-184150" lvl="2" marL="742950" marR="0" rtl="0" algn="l">
              <a:lnSpc>
                <a:spcPct val="115000"/>
              </a:lnSpc>
              <a:spcBef>
                <a:spcPts val="1100"/>
              </a:spcBef>
              <a:spcAft>
                <a:spcPts val="0"/>
              </a:spcAft>
              <a:buClr>
                <a:srgbClr val="000000"/>
              </a:buClr>
              <a:buSzPts val="1600"/>
              <a:buFont typeface="Arial"/>
              <a:buNone/>
            </a:pPr>
            <a:r>
              <a:t/>
            </a:r>
            <a:endParaRPr b="0" i="0" sz="1600" u="none" cap="none" strike="noStrike">
              <a:solidFill>
                <a:srgbClr val="077007"/>
              </a:solidFill>
              <a:latin typeface="Arial"/>
              <a:ea typeface="Arial"/>
              <a:cs typeface="Arial"/>
              <a:sym typeface="Arial"/>
            </a:endParaRPr>
          </a:p>
          <a:p>
            <a:pPr indent="-184150" lvl="2" marL="742950" marR="0" rtl="0" algn="l">
              <a:lnSpc>
                <a:spcPct val="115000"/>
              </a:lnSpc>
              <a:spcBef>
                <a:spcPts val="1100"/>
              </a:spcBef>
              <a:spcAft>
                <a:spcPts val="0"/>
              </a:spcAft>
              <a:buClr>
                <a:srgbClr val="000000"/>
              </a:buClr>
              <a:buSzPts val="1600"/>
              <a:buFont typeface="Arial"/>
              <a:buNone/>
            </a:pPr>
            <a:r>
              <a:t/>
            </a:r>
            <a:endParaRPr b="1" i="0" sz="1600" u="none" cap="none" strike="noStrike">
              <a:solidFill>
                <a:srgbClr val="000000"/>
              </a:solidFill>
              <a:latin typeface="Arial"/>
              <a:ea typeface="Arial"/>
              <a:cs typeface="Arial"/>
              <a:sym typeface="Arial"/>
            </a:endParaRPr>
          </a:p>
          <a:p>
            <a:pPr indent="-285750" lvl="2" marL="742950" marR="0" rtl="0" algn="l">
              <a:lnSpc>
                <a:spcPct val="115000"/>
              </a:lnSpc>
              <a:spcBef>
                <a:spcPts val="1100"/>
              </a:spcBef>
              <a:spcAft>
                <a:spcPts val="0"/>
              </a:spcAft>
              <a:buClr>
                <a:srgbClr val="000000"/>
              </a:buClr>
              <a:buSzPts val="1600"/>
              <a:buFont typeface="Arial"/>
              <a:buChar char="•"/>
            </a:pPr>
            <a:r>
              <a:rPr b="1" i="0" lang="en-US" sz="1600" u="none" cap="none" strike="noStrike">
                <a:solidFill>
                  <a:srgbClr val="000000"/>
                </a:solidFill>
                <a:latin typeface="Arial"/>
                <a:ea typeface="Arial"/>
                <a:cs typeface="Arial"/>
                <a:sym typeface="Arial"/>
              </a:rPr>
              <a:t>Appliquer plusieurs filtres </a:t>
            </a:r>
            <a:endParaRPr b="0" i="0" sz="1400" u="none" cap="none" strike="noStrike">
              <a:solidFill>
                <a:srgbClr val="000000"/>
              </a:solidFill>
              <a:latin typeface="Arial"/>
              <a:ea typeface="Arial"/>
              <a:cs typeface="Arial"/>
              <a:sym typeface="Arial"/>
            </a:endParaRPr>
          </a:p>
          <a:p>
            <a:pPr indent="-184150" lvl="2" marL="742950" marR="0" rtl="0" algn="l">
              <a:lnSpc>
                <a:spcPct val="115000"/>
              </a:lnSpc>
              <a:spcBef>
                <a:spcPts val="1100"/>
              </a:spcBef>
              <a:spcAft>
                <a:spcPts val="0"/>
              </a:spcAft>
              <a:buClr>
                <a:srgbClr val="000000"/>
              </a:buClr>
              <a:buSzPts val="1600"/>
              <a:buFont typeface="Arial"/>
              <a:buNone/>
            </a:pPr>
            <a:r>
              <a:t/>
            </a:r>
            <a:endParaRPr b="0" i="0" sz="1600" u="none" cap="none" strike="noStrike">
              <a:solidFill>
                <a:srgbClr val="077007"/>
              </a:solidFill>
              <a:latin typeface="Arial"/>
              <a:ea typeface="Arial"/>
              <a:cs typeface="Arial"/>
              <a:sym typeface="Arial"/>
            </a:endParaRPr>
          </a:p>
          <a:p>
            <a:pPr indent="-285750" lvl="2" marL="742950" marR="0" rtl="0" algn="l">
              <a:lnSpc>
                <a:spcPct val="115000"/>
              </a:lnSpc>
              <a:spcBef>
                <a:spcPts val="1100"/>
              </a:spcBef>
              <a:spcAft>
                <a:spcPts val="0"/>
              </a:spcAft>
              <a:buClr>
                <a:srgbClr val="000000"/>
              </a:buClr>
              <a:buSzPts val="1600"/>
              <a:buFont typeface="Arial"/>
              <a:buChar char="•"/>
            </a:pPr>
            <a:r>
              <a:rPr b="1" i="0" lang="en-US" sz="1600" u="none" cap="none" strike="noStrike">
                <a:solidFill>
                  <a:srgbClr val="000000"/>
                </a:solidFill>
                <a:latin typeface="Arial"/>
                <a:ea typeface="Arial"/>
                <a:cs typeface="Arial"/>
                <a:sym typeface="Arial"/>
              </a:rPr>
              <a:t>Appliquer un filtre sur un texte long avec apply</a:t>
            </a:r>
            <a:endParaRPr b="1" i="0" sz="1600" u="none" cap="none" strike="noStrike">
              <a:solidFill>
                <a:srgbClr val="000000"/>
              </a:solidFill>
              <a:latin typeface="Arial"/>
              <a:ea typeface="Arial"/>
              <a:cs typeface="Arial"/>
              <a:sym typeface="Arial"/>
            </a:endParaRPr>
          </a:p>
          <a:p>
            <a:pPr indent="0" lvl="2" marL="457200" marR="0" rtl="0" algn="l">
              <a:lnSpc>
                <a:spcPct val="115000"/>
              </a:lnSpc>
              <a:spcBef>
                <a:spcPts val="1100"/>
              </a:spcBef>
              <a:spcAft>
                <a:spcPts val="0"/>
              </a:spcAft>
              <a:buClr>
                <a:srgbClr val="000000"/>
              </a:buClr>
              <a:buSzPts val="1200"/>
              <a:buFont typeface="Arial"/>
              <a:buNone/>
            </a:pPr>
            <a:r>
              <a:t/>
            </a:r>
            <a:endParaRPr b="0" i="0" sz="1200" u="none" cap="none" strike="noStrike">
              <a:solidFill>
                <a:srgbClr val="077007"/>
              </a:solidFill>
              <a:latin typeface="Arial"/>
              <a:ea typeface="Arial"/>
              <a:cs typeface="Arial"/>
              <a:sym typeface="Arial"/>
            </a:endParaRPr>
          </a:p>
          <a:p>
            <a:pPr indent="0" lvl="2"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77007"/>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p:txBody>
      </p:sp>
      <p:sp>
        <p:nvSpPr>
          <p:cNvPr id="383" name="Google Shape;383;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84" name="Google Shape;384;p35"/>
          <p:cNvPicPr preferRelativeResize="0"/>
          <p:nvPr/>
        </p:nvPicPr>
        <p:blipFill rotWithShape="1">
          <a:blip r:embed="rId6">
            <a:alphaModFix/>
          </a:blip>
          <a:srcRect b="0" l="0" r="0" t="0"/>
          <a:stretch/>
        </p:blipFill>
        <p:spPr>
          <a:xfrm>
            <a:off x="184142" y="5883825"/>
            <a:ext cx="4237928" cy="1047750"/>
          </a:xfrm>
          <a:prstGeom prst="rect">
            <a:avLst/>
          </a:prstGeom>
          <a:noFill/>
          <a:ln>
            <a:noFill/>
          </a:ln>
        </p:spPr>
      </p:pic>
      <p:pic>
        <p:nvPicPr>
          <p:cNvPr id="385" name="Google Shape;385;p35"/>
          <p:cNvPicPr preferRelativeResize="0"/>
          <p:nvPr/>
        </p:nvPicPr>
        <p:blipFill rotWithShape="1">
          <a:blip r:embed="rId7">
            <a:alphaModFix/>
          </a:blip>
          <a:srcRect b="0" l="0" r="0" t="0"/>
          <a:stretch/>
        </p:blipFill>
        <p:spPr>
          <a:xfrm>
            <a:off x="450937" y="3753688"/>
            <a:ext cx="4303712" cy="900865"/>
          </a:xfrm>
          <a:prstGeom prst="rect">
            <a:avLst/>
          </a:prstGeom>
          <a:noFill/>
          <a:ln>
            <a:noFill/>
          </a:ln>
        </p:spPr>
      </p:pic>
      <p:pic>
        <p:nvPicPr>
          <p:cNvPr id="386" name="Google Shape;386;p35"/>
          <p:cNvPicPr preferRelativeResize="0"/>
          <p:nvPr/>
        </p:nvPicPr>
        <p:blipFill rotWithShape="1">
          <a:blip r:embed="rId8">
            <a:alphaModFix/>
          </a:blip>
          <a:srcRect b="0" l="0" r="0" t="0"/>
          <a:stretch/>
        </p:blipFill>
        <p:spPr>
          <a:xfrm>
            <a:off x="408759" y="5073921"/>
            <a:ext cx="4000500" cy="390525"/>
          </a:xfrm>
          <a:prstGeom prst="rect">
            <a:avLst/>
          </a:prstGeom>
          <a:noFill/>
          <a:ln>
            <a:noFill/>
          </a:ln>
        </p:spPr>
      </p:pic>
      <p:sp>
        <p:nvSpPr>
          <p:cNvPr id="387" name="Google Shape;387;p35"/>
          <p:cNvSpPr txBox="1"/>
          <p:nvPr>
            <p:ph type="title"/>
          </p:nvPr>
        </p:nvSpPr>
        <p:spPr>
          <a:xfrm>
            <a:off x="-3740" y="-167329"/>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latin typeface="Arial"/>
                <a:ea typeface="Arial"/>
                <a:cs typeface="Arial"/>
                <a:sym typeface="Arial"/>
              </a:rPr>
              <a:t>3. La Syntaxe de base</a:t>
            </a:r>
            <a:endParaRPr sz="3200">
              <a:latin typeface="Arial"/>
              <a:ea typeface="Arial"/>
              <a:cs typeface="Arial"/>
              <a:sym typeface="Arial"/>
            </a:endParaRPr>
          </a:p>
        </p:txBody>
      </p:sp>
      <p:sp>
        <p:nvSpPr>
          <p:cNvPr id="388" name="Google Shape;388;p35"/>
          <p:cNvSpPr txBox="1"/>
          <p:nvPr/>
        </p:nvSpPr>
        <p:spPr>
          <a:xfrm>
            <a:off x="-30930" y="722644"/>
            <a:ext cx="7342200" cy="62724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C4125"/>
                </a:solidFill>
                <a:latin typeface="Arial"/>
                <a:ea typeface="Arial"/>
                <a:cs typeface="Arial"/>
                <a:sym typeface="Arial"/>
              </a:rPr>
              <a:t>	e. Les filtres  </a:t>
            </a:r>
            <a:endParaRPr b="1" i="0" sz="2400" u="none" cap="none" strike="noStrike">
              <a:solidFill>
                <a:srgbClr val="CC4125"/>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394" name="Google Shape;394;p36"/>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395" name="Google Shape;395;p36"/>
          <p:cNvPicPr preferRelativeResize="0"/>
          <p:nvPr/>
        </p:nvPicPr>
        <p:blipFill rotWithShape="1">
          <a:blip r:embed="rId3">
            <a:alphaModFix/>
          </a:blip>
          <a:srcRect b="0" l="0" r="0" t="0"/>
          <a:stretch/>
        </p:blipFill>
        <p:spPr>
          <a:xfrm>
            <a:off x="-148187" y="0"/>
            <a:ext cx="9328150" cy="7056439"/>
          </a:xfrm>
          <a:prstGeom prst="rect">
            <a:avLst/>
          </a:prstGeom>
          <a:noFill/>
          <a:ln>
            <a:noFill/>
          </a:ln>
        </p:spPr>
      </p:pic>
      <p:pic>
        <p:nvPicPr>
          <p:cNvPr descr="D:\esprit 2014\ESPRIT 2014\charte essprit 2014\render\support final\triangle.png" id="396" name="Google Shape;396;p36"/>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397" name="Google Shape;397;p36"/>
          <p:cNvSpPr txBox="1"/>
          <p:nvPr/>
        </p:nvSpPr>
        <p:spPr>
          <a:xfrm>
            <a:off x="400950" y="1476625"/>
            <a:ext cx="8342100" cy="354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aphicFrame>
        <p:nvGraphicFramePr>
          <p:cNvPr id="398" name="Google Shape;398;p36"/>
          <p:cNvGraphicFramePr/>
          <p:nvPr/>
        </p:nvGraphicFramePr>
        <p:xfrm>
          <a:off x="273162" y="1358328"/>
          <a:ext cx="3000000" cy="3000000"/>
        </p:xfrm>
        <a:graphic>
          <a:graphicData uri="http://schemas.openxmlformats.org/drawingml/2006/table">
            <a:tbl>
              <a:tblPr>
                <a:noFill/>
                <a:tableStyleId>{40FE7C72-A667-4EA1-9F61-B9B147B52CF4}</a:tableStyleId>
              </a:tblPr>
              <a:tblGrid>
                <a:gridCol w="2355850"/>
                <a:gridCol w="5241925"/>
              </a:tblGrid>
              <a:tr h="346600">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Les filtres</a:t>
                      </a:r>
                      <a:endParaRPr b="1" sz="1400" u="none" cap="none" strike="noStrike"/>
                    </a:p>
                  </a:txBody>
                  <a:tcPr marT="91425" marB="91425" marR="91425" marL="91425">
                    <a:solidFill>
                      <a:srgbClr val="93C47D"/>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Description</a:t>
                      </a:r>
                      <a:endParaRPr b="1" sz="1400" u="none" cap="none" strike="noStrike"/>
                    </a:p>
                  </a:txBody>
                  <a:tcPr marT="91425" marB="91425" marR="91425" marL="91425">
                    <a:solidFill>
                      <a:srgbClr val="93C47D"/>
                    </a:solidFill>
                  </a:tcPr>
                </a:tc>
              </a:tr>
              <a:tr h="574125">
                <a:tc>
                  <a:txBody>
                    <a:bodyPr/>
                    <a:lstStyle/>
                    <a:p>
                      <a:pPr indent="0" lvl="0" marL="0" marR="0" rtl="0" algn="l">
                        <a:lnSpc>
                          <a:spcPct val="110000"/>
                        </a:lnSpc>
                        <a:spcBef>
                          <a:spcPts val="0"/>
                        </a:spcBef>
                        <a:spcAft>
                          <a:spcPts val="0"/>
                        </a:spcAft>
                        <a:buClr>
                          <a:srgbClr val="000000"/>
                        </a:buClr>
                        <a:buSzPts val="1400"/>
                        <a:buFont typeface="Arial"/>
                        <a:buNone/>
                      </a:pPr>
                      <a:r>
                        <a:rPr b="1" lang="en-US" sz="1400" u="none" cap="none" strike="noStrike"/>
                        <a:t>upper()</a:t>
                      </a:r>
                      <a:endParaRPr sz="1400" u="none" cap="none" strike="noStrike"/>
                    </a:p>
                  </a:txBody>
                  <a:tcPr marT="91425" marB="91425" marR="91425" marL="91425"/>
                </a:tc>
                <a:tc>
                  <a:txBody>
                    <a:bodyPr/>
                    <a:lstStyle/>
                    <a:p>
                      <a:pPr indent="0" lvl="0" marL="0" marR="0" rtl="0" algn="l">
                        <a:lnSpc>
                          <a:spcPct val="110000"/>
                        </a:lnSpc>
                        <a:spcBef>
                          <a:spcPts val="0"/>
                        </a:spcBef>
                        <a:spcAft>
                          <a:spcPts val="0"/>
                        </a:spcAft>
                        <a:buClr>
                          <a:srgbClr val="000000"/>
                        </a:buClr>
                        <a:buSzPts val="1400"/>
                        <a:buFont typeface="Arial"/>
                        <a:buNone/>
                      </a:pPr>
                      <a:r>
                        <a:rPr lang="en-US" sz="1400" u="none" cap="none" strike="noStrike"/>
                        <a:t>Affiche la variable en majuscules</a:t>
                      </a:r>
                      <a:endParaRPr sz="1400" u="none" cap="none" strike="noStrike"/>
                    </a:p>
                    <a:p>
                      <a:pPr indent="0" lvl="0" marL="0" marR="0" rtl="0" algn="l">
                        <a:lnSpc>
                          <a:spcPct val="110000"/>
                        </a:lnSpc>
                        <a:spcBef>
                          <a:spcPts val="0"/>
                        </a:spcBef>
                        <a:spcAft>
                          <a:spcPts val="0"/>
                        </a:spcAft>
                        <a:buClr>
                          <a:srgbClr val="000000"/>
                        </a:buClr>
                        <a:buSzPts val="1400"/>
                        <a:buFont typeface="Arial"/>
                        <a:buNone/>
                      </a:pPr>
                      <a:r>
                        <a:rPr lang="en-US" sz="1400" u="none" cap="none" strike="noStrike"/>
                        <a:t>{{“hello”|upper}}=&gt;HELLO</a:t>
                      </a:r>
                      <a:endParaRPr sz="1400" u="none" cap="none" strike="noStrike"/>
                    </a:p>
                  </a:txBody>
                  <a:tcPr marT="91425" marB="91425" marR="91425" marL="91425"/>
                </a:tc>
              </a:tr>
              <a:tr h="574125">
                <a:tc>
                  <a:txBody>
                    <a:bodyPr/>
                    <a:lstStyle/>
                    <a:p>
                      <a:pPr indent="0" lvl="0" marL="0" marR="0" rtl="0" algn="l">
                        <a:lnSpc>
                          <a:spcPct val="115000"/>
                        </a:lnSpc>
                        <a:spcBef>
                          <a:spcPts val="0"/>
                        </a:spcBef>
                        <a:spcAft>
                          <a:spcPts val="0"/>
                        </a:spcAft>
                        <a:buClr>
                          <a:srgbClr val="000000"/>
                        </a:buClr>
                        <a:buSzPts val="1400"/>
                        <a:buFont typeface="Arial"/>
                        <a:buNone/>
                      </a:pPr>
                      <a:r>
                        <a:rPr b="1" lang="en-US" sz="1400" u="none" cap="none" strike="noStrike"/>
                        <a:t>lower()</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Affiche la variable en minuscules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{{“HELLO”|lower}}=&gt;hello</a:t>
                      </a:r>
                      <a:endParaRPr sz="1400" u="none" cap="none" strike="noStrike"/>
                    </a:p>
                  </a:txBody>
                  <a:tcPr marT="91425" marB="91425" marR="91425" marL="91425"/>
                </a:tc>
              </a:tr>
              <a:tr h="574125">
                <a:tc>
                  <a:txBody>
                    <a:bodyPr/>
                    <a:lstStyle/>
                    <a:p>
                      <a:pPr indent="0" lvl="0" marL="0" marR="0" rtl="0" algn="l">
                        <a:lnSpc>
                          <a:spcPct val="115000"/>
                        </a:lnSpc>
                        <a:spcBef>
                          <a:spcPts val="0"/>
                        </a:spcBef>
                        <a:spcAft>
                          <a:spcPts val="0"/>
                        </a:spcAft>
                        <a:buClr>
                          <a:srgbClr val="000000"/>
                        </a:buClr>
                        <a:buSzPts val="1400"/>
                        <a:buFont typeface="Arial"/>
                        <a:buNone/>
                      </a:pPr>
                      <a:r>
                        <a:rPr b="1" lang="en-US" sz="1400" u="none" cap="none" strike="noStrike"/>
                        <a:t>trim()</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Supprime les caractères spéciaux indiqués du début et de  la fin d’une chaîne de caractères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t>{{“hello world .”|trim(‘.’)}} =&gt;hello world</a:t>
                      </a:r>
                      <a:endParaRPr sz="1400" u="none" cap="none" strike="noStrike"/>
                    </a:p>
                  </a:txBody>
                  <a:tcPr marT="91425" marB="91425" marR="91425" marL="91425"/>
                </a:tc>
              </a:tr>
              <a:tr h="1804925">
                <a:tc>
                  <a:txBody>
                    <a:bodyPr/>
                    <a:lstStyle/>
                    <a:p>
                      <a:pPr indent="0" lvl="0" marL="0" marR="0" rtl="0" algn="l">
                        <a:lnSpc>
                          <a:spcPct val="11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Slice(start, length)</a:t>
                      </a:r>
                      <a:endParaRPr b="1" i="0" sz="1400" u="none" cap="none" strike="noStrike">
                        <a:solidFill>
                          <a:srgbClr val="000000"/>
                        </a:solidFill>
                        <a:latin typeface="Arial"/>
                        <a:ea typeface="Arial"/>
                        <a:cs typeface="Arial"/>
                        <a:sym typeface="Arial"/>
                      </a:endParaRPr>
                    </a:p>
                  </a:txBody>
                  <a:tcPr marT="91425" marB="91425" marR="91425" marL="91425"/>
                </a:tc>
                <a:tc>
                  <a:txBody>
                    <a:bodyPr/>
                    <a:lstStyle/>
                    <a:p>
                      <a:pPr indent="0" lvl="0" marL="0" marR="0" rtl="0" algn="l">
                        <a:lnSpc>
                          <a:spcPct val="110000"/>
                        </a:lnSpc>
                        <a:spcBef>
                          <a:spcPts val="0"/>
                        </a:spcBef>
                        <a:spcAft>
                          <a:spcPts val="0"/>
                        </a:spcAft>
                        <a:buClr>
                          <a:srgbClr val="000000"/>
                        </a:buClr>
                        <a:buSzPts val="1400"/>
                        <a:buFont typeface="Arial"/>
                        <a:buNone/>
                      </a:pPr>
                      <a:r>
                        <a:rPr lang="en-US" sz="1400" u="none" cap="none" strike="noStrike"/>
                        <a:t>Extrait les éléments de la position start et de nombre length</a:t>
                      </a:r>
                      <a:endParaRPr sz="1400" u="none" cap="none" strike="noStrike"/>
                    </a:p>
                    <a:p>
                      <a:pPr indent="0" lvl="0" marL="0" marR="0" rtl="0" algn="l">
                        <a:lnSpc>
                          <a:spcPct val="110000"/>
                        </a:lnSpc>
                        <a:spcBef>
                          <a:spcPts val="0"/>
                        </a:spcBef>
                        <a:spcAft>
                          <a:spcPts val="0"/>
                        </a:spcAft>
                        <a:buClr>
                          <a:srgbClr val="000000"/>
                        </a:buClr>
                        <a:buSzPts val="1400"/>
                        <a:buFont typeface="Arial"/>
                        <a:buNone/>
                      </a:pPr>
                      <a:r>
                        <a:rPr lang="en-US" sz="1400" u="none" cap="none" strike="noStrike"/>
                        <a:t>{% </a:t>
                      </a:r>
                      <a:r>
                        <a:rPr b="1" i="0" lang="en-US" sz="1400" u="none" cap="none" strike="noStrike">
                          <a:solidFill>
                            <a:srgbClr val="000000"/>
                          </a:solidFill>
                          <a:latin typeface="Arial"/>
                          <a:ea typeface="Arial"/>
                          <a:cs typeface="Arial"/>
                          <a:sym typeface="Arial"/>
                        </a:rPr>
                        <a:t>for </a:t>
                      </a:r>
                      <a:r>
                        <a:rPr lang="en-US" sz="1400" u="none" cap="none" strike="noStrike"/>
                        <a:t>i </a:t>
                      </a:r>
                      <a:r>
                        <a:rPr b="1" i="0" lang="en-US" sz="1400" u="none" cap="none" strike="noStrike">
                          <a:solidFill>
                            <a:srgbClr val="000000"/>
                          </a:solidFill>
                          <a:latin typeface="Arial"/>
                          <a:ea typeface="Arial"/>
                          <a:cs typeface="Arial"/>
                          <a:sym typeface="Arial"/>
                        </a:rPr>
                        <a:t>in </a:t>
                      </a:r>
                      <a:r>
                        <a:rPr lang="en-US" sz="1400" u="none" cap="none" strike="noStrike"/>
                        <a:t>[</a:t>
                      </a:r>
                      <a:r>
                        <a:rPr b="0" i="0" lang="en-US" sz="1400" u="none" cap="none" strike="noStrike">
                          <a:solidFill>
                            <a:srgbClr val="000000"/>
                          </a:solidFill>
                          <a:latin typeface="Arial"/>
                          <a:ea typeface="Arial"/>
                          <a:cs typeface="Arial"/>
                          <a:sym typeface="Arial"/>
                        </a:rPr>
                        <a:t>1</a:t>
                      </a:r>
                      <a:r>
                        <a:rPr lang="en-US" sz="1400" u="none" cap="none" strike="noStrike"/>
                        <a:t>, </a:t>
                      </a:r>
                      <a:r>
                        <a:rPr b="0" i="0" lang="en-US" sz="1400" u="none" cap="none" strike="noStrike">
                          <a:solidFill>
                            <a:srgbClr val="000000"/>
                          </a:solidFill>
                          <a:latin typeface="Arial"/>
                          <a:ea typeface="Arial"/>
                          <a:cs typeface="Arial"/>
                          <a:sym typeface="Arial"/>
                        </a:rPr>
                        <a:t>2</a:t>
                      </a:r>
                      <a:r>
                        <a:rPr lang="en-US" sz="1400" u="none" cap="none" strike="noStrike"/>
                        <a:t>, </a:t>
                      </a:r>
                      <a:r>
                        <a:rPr b="0" i="0" lang="en-US" sz="1400" u="none" cap="none" strike="noStrike">
                          <a:solidFill>
                            <a:srgbClr val="000000"/>
                          </a:solidFill>
                          <a:latin typeface="Arial"/>
                          <a:ea typeface="Arial"/>
                          <a:cs typeface="Arial"/>
                          <a:sym typeface="Arial"/>
                        </a:rPr>
                        <a:t>3</a:t>
                      </a:r>
                      <a:r>
                        <a:rPr lang="en-US" sz="1400" u="none" cap="none" strike="noStrike"/>
                        <a:t>, </a:t>
                      </a:r>
                      <a:r>
                        <a:rPr b="0" i="0" lang="en-US" sz="1400" u="none" cap="none" strike="noStrike">
                          <a:solidFill>
                            <a:srgbClr val="000000"/>
                          </a:solidFill>
                          <a:latin typeface="Arial"/>
                          <a:ea typeface="Arial"/>
                          <a:cs typeface="Arial"/>
                          <a:sym typeface="Arial"/>
                        </a:rPr>
                        <a:t>4</a:t>
                      </a:r>
                      <a:r>
                        <a:rPr lang="en-US" sz="1400" u="none" cap="none" strike="noStrike"/>
                        <a:t>, </a:t>
                      </a:r>
                      <a:r>
                        <a:rPr b="0" i="0" lang="en-US" sz="1400" u="none" cap="none" strike="noStrike">
                          <a:solidFill>
                            <a:srgbClr val="000000"/>
                          </a:solidFill>
                          <a:latin typeface="Arial"/>
                          <a:ea typeface="Arial"/>
                          <a:cs typeface="Arial"/>
                          <a:sym typeface="Arial"/>
                        </a:rPr>
                        <a:t>5</a:t>
                      </a:r>
                      <a:r>
                        <a:rPr lang="en-US" sz="1400" u="none" cap="none" strike="noStrike"/>
                        <a:t>]|slice(</a:t>
                      </a:r>
                      <a:r>
                        <a:rPr b="0" i="0" lang="en-US" sz="1400" u="none" cap="none" strike="noStrike">
                          <a:solidFill>
                            <a:srgbClr val="000000"/>
                          </a:solidFill>
                          <a:latin typeface="Arial"/>
                          <a:ea typeface="Arial"/>
                          <a:cs typeface="Arial"/>
                          <a:sym typeface="Arial"/>
                        </a:rPr>
                        <a:t>1</a:t>
                      </a:r>
                      <a:r>
                        <a:rPr lang="en-US" sz="1400" u="none" cap="none" strike="noStrike"/>
                        <a:t>, </a:t>
                      </a:r>
                      <a:r>
                        <a:rPr b="0" i="0" lang="en-US" sz="1400" u="none" cap="none" strike="noStrike">
                          <a:solidFill>
                            <a:srgbClr val="000000"/>
                          </a:solidFill>
                          <a:latin typeface="Arial"/>
                          <a:ea typeface="Arial"/>
                          <a:cs typeface="Arial"/>
                          <a:sym typeface="Arial"/>
                        </a:rPr>
                        <a:t>2</a:t>
                      </a:r>
                      <a:r>
                        <a:rPr lang="en-US" sz="1400" u="none" cap="none" strike="noStrike"/>
                        <a:t>) %}</a:t>
                      </a:r>
                      <a:br>
                        <a:rPr lang="en-US" sz="1400" u="none" cap="none" strike="noStrike"/>
                      </a:br>
                      <a:r>
                        <a:rPr lang="en-US" sz="1400" u="none" cap="none" strike="noStrike"/>
                        <a:t>    </a:t>
                      </a:r>
                      <a:r>
                        <a:rPr b="0" i="1" lang="en-US" sz="1400" u="none" cap="none" strike="noStrike">
                          <a:solidFill>
                            <a:srgbClr val="000000"/>
                          </a:solidFill>
                          <a:latin typeface="Arial"/>
                          <a:ea typeface="Arial"/>
                          <a:cs typeface="Arial"/>
                          <a:sym typeface="Arial"/>
                        </a:rPr>
                        <a:t>{# will iterate over 2 and 3 #}</a:t>
                      </a:r>
                      <a:br>
                        <a:rPr b="0" i="1" lang="en-US" sz="1400" u="none" cap="none" strike="noStrike">
                          <a:solidFill>
                            <a:srgbClr val="000000"/>
                          </a:solidFill>
                          <a:latin typeface="Arial"/>
                          <a:ea typeface="Arial"/>
                          <a:cs typeface="Arial"/>
                          <a:sym typeface="Arial"/>
                        </a:rPr>
                      </a:br>
                      <a:r>
                        <a:rPr lang="en-US" sz="1400" u="none" cap="none" strike="noStrike"/>
                        <a:t>{% </a:t>
                      </a:r>
                      <a:r>
                        <a:rPr b="1" i="0" lang="en-US" sz="1400" u="none" cap="none" strike="noStrike">
                          <a:solidFill>
                            <a:srgbClr val="000000"/>
                          </a:solidFill>
                          <a:latin typeface="Arial"/>
                          <a:ea typeface="Arial"/>
                          <a:cs typeface="Arial"/>
                          <a:sym typeface="Arial"/>
                        </a:rPr>
                        <a:t>endfor </a:t>
                      </a:r>
                      <a:r>
                        <a:rPr lang="en-US" sz="1400" u="none" cap="none" strike="noStrike"/>
                        <a:t>%}</a:t>
                      </a:r>
                      <a:br>
                        <a:rPr lang="en-US" sz="1400" u="none" cap="none" strike="noStrike"/>
                      </a:br>
                      <a:br>
                        <a:rPr lang="en-US" sz="1400" u="none" cap="none" strike="noStrike"/>
                      </a:br>
                      <a:r>
                        <a:rPr lang="en-US" sz="1400" u="none" cap="none" strike="noStrike"/>
                        <a:t>{{ </a:t>
                      </a:r>
                      <a:r>
                        <a:rPr b="1" i="0" lang="en-US" sz="1400" u="none" cap="none" strike="noStrike">
                          <a:solidFill>
                            <a:srgbClr val="000000"/>
                          </a:solidFill>
                          <a:latin typeface="Arial"/>
                          <a:ea typeface="Arial"/>
                          <a:cs typeface="Arial"/>
                          <a:sym typeface="Arial"/>
                        </a:rPr>
                        <a:t>'12345'</a:t>
                      </a:r>
                      <a:r>
                        <a:rPr lang="en-US" sz="1400" u="none" cap="none" strike="noStrike"/>
                        <a:t>|slice(</a:t>
                      </a:r>
                      <a:r>
                        <a:rPr b="0" i="0" lang="en-US" sz="1400" u="none" cap="none" strike="noStrike">
                          <a:solidFill>
                            <a:srgbClr val="000000"/>
                          </a:solidFill>
                          <a:latin typeface="Arial"/>
                          <a:ea typeface="Arial"/>
                          <a:cs typeface="Arial"/>
                          <a:sym typeface="Arial"/>
                        </a:rPr>
                        <a:t>1</a:t>
                      </a:r>
                      <a:r>
                        <a:rPr lang="en-US" sz="1400" u="none" cap="none" strike="noStrike"/>
                        <a:t>, </a:t>
                      </a:r>
                      <a:r>
                        <a:rPr b="0" i="0" lang="en-US" sz="1400" u="none" cap="none" strike="noStrike">
                          <a:solidFill>
                            <a:srgbClr val="000000"/>
                          </a:solidFill>
                          <a:latin typeface="Arial"/>
                          <a:ea typeface="Arial"/>
                          <a:cs typeface="Arial"/>
                          <a:sym typeface="Arial"/>
                        </a:rPr>
                        <a:t>2</a:t>
                      </a:r>
                      <a:r>
                        <a:rPr lang="en-US" sz="1400" u="none" cap="none" strike="noStrike"/>
                        <a:t>) }}</a:t>
                      </a:r>
                      <a:br>
                        <a:rPr lang="en-US" sz="1400" u="none" cap="none" strike="noStrike"/>
                      </a:br>
                      <a:br>
                        <a:rPr lang="en-US" sz="1400" u="none" cap="none" strike="noStrike"/>
                      </a:br>
                      <a:r>
                        <a:rPr b="0" i="1" lang="en-US" sz="1400" u="none" cap="none" strike="noStrike">
                          <a:solidFill>
                            <a:srgbClr val="000000"/>
                          </a:solidFill>
                          <a:latin typeface="Arial"/>
                          <a:ea typeface="Arial"/>
                          <a:cs typeface="Arial"/>
                          <a:sym typeface="Arial"/>
                        </a:rPr>
                        <a:t>{# outputs 23 #}</a:t>
                      </a:r>
                      <a:endParaRPr sz="1400" u="none" cap="none" strike="noStrike"/>
                    </a:p>
                  </a:txBody>
                  <a:tcPr marT="91425" marB="91425" marR="91425" marL="91425"/>
                </a:tc>
              </a:tr>
              <a:tr h="574125">
                <a:tc>
                  <a:txBody>
                    <a:bodyPr/>
                    <a:lstStyle/>
                    <a:p>
                      <a:pPr indent="0" lvl="0" marL="0" marR="0" rtl="0" algn="l">
                        <a:lnSpc>
                          <a:spcPct val="110000"/>
                        </a:lnSpc>
                        <a:spcBef>
                          <a:spcPts val="0"/>
                        </a:spcBef>
                        <a:spcAft>
                          <a:spcPts val="0"/>
                        </a:spcAft>
                        <a:buClr>
                          <a:srgbClr val="000000"/>
                        </a:buClr>
                        <a:buSzPts val="1400"/>
                        <a:buFont typeface="Arial"/>
                        <a:buNone/>
                      </a:pPr>
                      <a:r>
                        <a:rPr b="1" lang="en-US" sz="1400" u="none" cap="none" strike="noStrike"/>
                        <a:t>length()</a:t>
                      </a:r>
                      <a:endParaRPr sz="1400" u="none" cap="none" strike="noStrike"/>
                    </a:p>
                    <a:p>
                      <a:pPr indent="0" lvl="0" marL="0" marR="0" rtl="0" algn="l">
                        <a:lnSpc>
                          <a:spcPct val="11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10000"/>
                        </a:lnSpc>
                        <a:spcBef>
                          <a:spcPts val="0"/>
                        </a:spcBef>
                        <a:spcAft>
                          <a:spcPts val="0"/>
                        </a:spcAft>
                        <a:buClr>
                          <a:srgbClr val="000000"/>
                        </a:buClr>
                        <a:buSzPts val="1400"/>
                        <a:buFont typeface="Arial"/>
                        <a:buNone/>
                      </a:pPr>
                      <a:r>
                        <a:rPr lang="en-US" sz="1400" u="none" cap="none" strike="noStrike"/>
                        <a:t>calcule le nombre d’élèments d’un tableau ou le nombre de caractères d’une chaîıne</a:t>
                      </a:r>
                      <a:endParaRPr sz="1400" u="none" cap="none" strike="noStrike"/>
                    </a:p>
                  </a:txBody>
                  <a:tcPr marT="91425" marB="91425" marR="91425" marL="91425"/>
                </a:tc>
              </a:tr>
            </a:tbl>
          </a:graphicData>
        </a:graphic>
      </p:graphicFrame>
      <p:sp>
        <p:nvSpPr>
          <p:cNvPr id="399" name="Google Shape;399;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00" name="Google Shape;400;p36"/>
          <p:cNvSpPr txBox="1"/>
          <p:nvPr>
            <p:ph type="title"/>
          </p:nvPr>
        </p:nvSpPr>
        <p:spPr>
          <a:xfrm>
            <a:off x="-3740" y="-167329"/>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latin typeface="Arial"/>
                <a:ea typeface="Arial"/>
                <a:cs typeface="Arial"/>
                <a:sym typeface="Arial"/>
              </a:rPr>
              <a:t>3. La Syntaxe de base</a:t>
            </a:r>
            <a:endParaRPr sz="3200">
              <a:latin typeface="Arial"/>
              <a:ea typeface="Arial"/>
              <a:cs typeface="Arial"/>
              <a:sym typeface="Arial"/>
            </a:endParaRPr>
          </a:p>
        </p:txBody>
      </p:sp>
      <p:sp>
        <p:nvSpPr>
          <p:cNvPr id="401" name="Google Shape;401;p36"/>
          <p:cNvSpPr txBox="1"/>
          <p:nvPr/>
        </p:nvSpPr>
        <p:spPr>
          <a:xfrm>
            <a:off x="-30930" y="722644"/>
            <a:ext cx="7342200" cy="62724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C4125"/>
                </a:solidFill>
                <a:latin typeface="Arial"/>
                <a:ea typeface="Arial"/>
                <a:cs typeface="Arial"/>
                <a:sym typeface="Arial"/>
              </a:rPr>
              <a:t>	e. Les filtres (exemples)   </a:t>
            </a:r>
            <a:endParaRPr b="1" i="0" sz="2400" u="none" cap="none" strike="noStrike">
              <a:solidFill>
                <a:srgbClr val="CC4125"/>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407" name="Google Shape;407;p37"/>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408" name="Google Shape;408;p37"/>
          <p:cNvPicPr preferRelativeResize="0"/>
          <p:nvPr/>
        </p:nvPicPr>
        <p:blipFill rotWithShape="1">
          <a:blip r:embed="rId3">
            <a:alphaModFix/>
          </a:blip>
          <a:srcRect b="0" l="0" r="0" t="0"/>
          <a:stretch/>
        </p:blipFill>
        <p:spPr>
          <a:xfrm>
            <a:off x="-148187" y="0"/>
            <a:ext cx="9328150" cy="7056439"/>
          </a:xfrm>
          <a:prstGeom prst="rect">
            <a:avLst/>
          </a:prstGeom>
          <a:noFill/>
          <a:ln>
            <a:noFill/>
          </a:ln>
        </p:spPr>
      </p:pic>
      <p:graphicFrame>
        <p:nvGraphicFramePr>
          <p:cNvPr id="409" name="Google Shape;409;p37"/>
          <p:cNvGraphicFramePr/>
          <p:nvPr/>
        </p:nvGraphicFramePr>
        <p:xfrm>
          <a:off x="273162" y="1358328"/>
          <a:ext cx="3000000" cy="3000000"/>
        </p:xfrm>
        <a:graphic>
          <a:graphicData uri="http://schemas.openxmlformats.org/drawingml/2006/table">
            <a:tbl>
              <a:tblPr>
                <a:noFill/>
                <a:tableStyleId>{40FE7C72-A667-4EA1-9F61-B9B147B52CF4}</a:tableStyleId>
              </a:tblPr>
              <a:tblGrid>
                <a:gridCol w="2355850"/>
                <a:gridCol w="5241925"/>
              </a:tblGrid>
              <a:tr h="346600">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Les filtres</a:t>
                      </a:r>
                      <a:endParaRPr b="1" sz="1400" u="none" cap="none" strike="noStrike"/>
                    </a:p>
                  </a:txBody>
                  <a:tcPr marT="91425" marB="91425" marR="91425" marL="91425">
                    <a:solidFill>
                      <a:srgbClr val="93C47D"/>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Description</a:t>
                      </a:r>
                      <a:endParaRPr b="1" sz="1400" u="none" cap="none" strike="noStrike"/>
                    </a:p>
                  </a:txBody>
                  <a:tcPr marT="91425" marB="91425" marR="91425" marL="91425">
                    <a:solidFill>
                      <a:srgbClr val="93C47D"/>
                    </a:solidFill>
                  </a:tcPr>
                </a:tc>
              </a:tr>
              <a:tr h="531675">
                <a:tc>
                  <a:txBody>
                    <a:bodyPr/>
                    <a:lstStyle/>
                    <a:p>
                      <a:pPr indent="0" lvl="0" marL="0" marR="0" rtl="0" algn="l">
                        <a:lnSpc>
                          <a:spcPct val="115000"/>
                        </a:lnSpc>
                        <a:spcBef>
                          <a:spcPts val="0"/>
                        </a:spcBef>
                        <a:spcAft>
                          <a:spcPts val="0"/>
                        </a:spcAft>
                        <a:buClr>
                          <a:srgbClr val="000000"/>
                        </a:buClr>
                        <a:buSzPts val="1400"/>
                        <a:buFont typeface="Arial"/>
                        <a:buNone/>
                      </a:pPr>
                      <a:r>
                        <a:rPr b="1" lang="en-US" sz="1400" u="none" cap="none" strike="noStrike"/>
                        <a:t>Date()</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Formate la date selon le format donné en argument</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{{post.published_at|date(“m/d/Y”)}}</a:t>
                      </a:r>
                      <a:endParaRPr sz="1400" u="none" cap="none" strike="noStrike"/>
                    </a:p>
                  </a:txBody>
                  <a:tcPr marT="91425" marB="91425" marR="91425" marL="91425"/>
                </a:tc>
              </a:tr>
              <a:tr h="464375">
                <a:tc>
                  <a:txBody>
                    <a:bodyPr/>
                    <a:lstStyle/>
                    <a:p>
                      <a:pPr indent="0" lvl="0" marL="0" marR="0" rtl="0" algn="l">
                        <a:lnSpc>
                          <a:spcPct val="115000"/>
                        </a:lnSpc>
                        <a:spcBef>
                          <a:spcPts val="0"/>
                        </a:spcBef>
                        <a:spcAft>
                          <a:spcPts val="0"/>
                        </a:spcAft>
                        <a:buClr>
                          <a:srgbClr val="000000"/>
                        </a:buClr>
                        <a:buSzPts val="1400"/>
                        <a:buFont typeface="Arial"/>
                        <a:buNone/>
                      </a:pPr>
                      <a:r>
                        <a:rPr b="1" lang="en-US" sz="1400" u="none" cap="none" strike="noStrike"/>
                        <a:t>date_modify()</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rPr>
                        <a:t>Formate la date selon la chaine donnée en paramètre</a:t>
                      </a:r>
                      <a:endParaRPr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rPr>
                        <a:t>{{post.published_at|date_modify(“+1 day”)}}</a:t>
                      </a:r>
                      <a:endParaRPr sz="1400" u="none" cap="none" strike="noStrike"/>
                    </a:p>
                  </a:txBody>
                  <a:tcPr marT="91425" marB="91425" marR="91425" marL="91425"/>
                </a:tc>
              </a:tr>
            </a:tbl>
          </a:graphicData>
        </a:graphic>
      </p:graphicFrame>
      <p:sp>
        <p:nvSpPr>
          <p:cNvPr id="410" name="Google Shape;410;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11" name="Google Shape;411;p37"/>
          <p:cNvSpPr txBox="1"/>
          <p:nvPr>
            <p:ph type="title"/>
          </p:nvPr>
        </p:nvSpPr>
        <p:spPr>
          <a:xfrm>
            <a:off x="-3740" y="-167329"/>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latin typeface="Arial"/>
                <a:ea typeface="Arial"/>
                <a:cs typeface="Arial"/>
                <a:sym typeface="Arial"/>
              </a:rPr>
              <a:t>3. La Syntaxe de base</a:t>
            </a:r>
            <a:endParaRPr sz="3200">
              <a:latin typeface="Arial"/>
              <a:ea typeface="Arial"/>
              <a:cs typeface="Arial"/>
              <a:sym typeface="Arial"/>
            </a:endParaRPr>
          </a:p>
        </p:txBody>
      </p:sp>
      <p:sp>
        <p:nvSpPr>
          <p:cNvPr id="412" name="Google Shape;412;p37"/>
          <p:cNvSpPr txBox="1"/>
          <p:nvPr/>
        </p:nvSpPr>
        <p:spPr>
          <a:xfrm>
            <a:off x="-30930" y="722644"/>
            <a:ext cx="7342200" cy="62724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C4125"/>
                </a:solidFill>
                <a:latin typeface="Arial"/>
                <a:ea typeface="Arial"/>
                <a:cs typeface="Arial"/>
                <a:sym typeface="Arial"/>
              </a:rPr>
              <a:t>	e. Les filtres (exemples)   </a:t>
            </a:r>
            <a:endParaRPr b="1" i="0" sz="2400" u="none" cap="none" strike="noStrike">
              <a:solidFill>
                <a:srgbClr val="CC4125"/>
              </a:solidFill>
              <a:latin typeface="Arial"/>
              <a:ea typeface="Arial"/>
              <a:cs typeface="Arial"/>
              <a:sym typeface="Arial"/>
            </a:endParaRPr>
          </a:p>
        </p:txBody>
      </p:sp>
      <p:sp>
        <p:nvSpPr>
          <p:cNvPr id="413" name="Google Shape;413;p37"/>
          <p:cNvSpPr txBox="1"/>
          <p:nvPr/>
        </p:nvSpPr>
        <p:spPr>
          <a:xfrm>
            <a:off x="273162" y="4598547"/>
            <a:ext cx="8104800" cy="13053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La liste complète des filtres: https://twig.symfony.com/doc/3.x/filters/index.html</a:t>
            </a:r>
            <a:endParaRPr b="0"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descr="D:\esprit 2014\ESPRIT 2014\charte essprit 2014\render\support final\triangle.png" id="414" name="Google Shape;414;p37"/>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420" name="Google Shape;420;p38"/>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421" name="Google Shape;421;p38"/>
          <p:cNvPicPr preferRelativeResize="0"/>
          <p:nvPr/>
        </p:nvPicPr>
        <p:blipFill rotWithShape="1">
          <a:blip r:embed="rId3">
            <a:alphaModFix/>
          </a:blip>
          <a:srcRect b="0" l="0" r="0" t="0"/>
          <a:stretch/>
        </p:blipFill>
        <p:spPr>
          <a:xfrm>
            <a:off x="-184150" y="-268986"/>
            <a:ext cx="9328150" cy="7056439"/>
          </a:xfrm>
          <a:prstGeom prst="rect">
            <a:avLst/>
          </a:prstGeom>
          <a:noFill/>
          <a:ln>
            <a:noFill/>
          </a:ln>
        </p:spPr>
      </p:pic>
      <p:sp>
        <p:nvSpPr>
          <p:cNvPr id="422" name="Google Shape;422;p38"/>
          <p:cNvSpPr txBox="1"/>
          <p:nvPr/>
        </p:nvSpPr>
        <p:spPr>
          <a:xfrm>
            <a:off x="197950" y="1308187"/>
            <a:ext cx="8598000" cy="51450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Permettant d’effectuer un traitement</a:t>
            </a:r>
            <a:endParaRPr b="0"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Exemples:</a:t>
            </a:r>
            <a:endParaRPr b="0" i="0" sz="14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Dump()</a:t>
            </a:r>
            <a:r>
              <a:rPr b="0" i="0" lang="en-US" sz="1800" u="none" cap="none" strike="noStrike">
                <a:solidFill>
                  <a:srgbClr val="000000"/>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affiche tout le détail d'un objet ou d'un tableau</a:t>
            </a:r>
            <a:endParaRPr b="0" i="0" sz="1800" u="none" cap="none" strike="noStrike">
              <a:solidFill>
                <a:schemeClr val="dk1"/>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{{dump(entities)}}</a:t>
            </a:r>
            <a:endParaRPr b="0" i="0" sz="18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Max():</a:t>
            </a:r>
            <a:endParaRPr b="1" i="0" sz="18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 </a:t>
            </a:r>
            <a:r>
              <a:rPr b="1" i="0" lang="en-US" sz="1800" u="none" cap="none" strike="noStrike">
                <a:solidFill>
                  <a:srgbClr val="000000"/>
                </a:solidFill>
                <a:latin typeface="Arial"/>
                <a:ea typeface="Arial"/>
                <a:cs typeface="Arial"/>
                <a:sym typeface="Arial"/>
              </a:rPr>
              <a:t>set</a:t>
            </a:r>
            <a:r>
              <a:rPr b="0" i="0" lang="en-US" sz="1800" u="none" cap="none" strike="noStrike">
                <a:solidFill>
                  <a:srgbClr val="000000"/>
                </a:solidFill>
                <a:latin typeface="Arial"/>
                <a:ea typeface="Arial"/>
                <a:cs typeface="Arial"/>
                <a:sym typeface="Arial"/>
              </a:rPr>
              <a:t> tab = [1, 5, 2, 3] %}</a:t>
            </a:r>
            <a:endParaRPr b="0" i="0" sz="1800" u="none" cap="none" strike="noStrike">
              <a:solidFill>
                <a:srgbClr val="000000"/>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 max(tab) }} =&gt;5</a:t>
            </a:r>
            <a:endParaRPr b="0" i="0" sz="1400" u="none" cap="none" strike="noStrike">
              <a:solidFill>
                <a:srgbClr val="000000"/>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Date(): </a:t>
            </a:r>
            <a:r>
              <a:rPr b="0" i="0" lang="en-US" sz="1800" u="none" cap="none" strike="noStrike">
                <a:solidFill>
                  <a:srgbClr val="000000"/>
                </a:solidFill>
                <a:latin typeface="Arial"/>
                <a:ea typeface="Arial"/>
                <a:cs typeface="Arial"/>
                <a:sym typeface="Arial"/>
              </a:rPr>
              <a:t>permet de convertir l’argument en date afin de pouvoir comparer les dates  </a:t>
            </a:r>
            <a:endParaRPr b="1" i="0" sz="1800" u="none" cap="none" strike="noStrike">
              <a:solidFill>
                <a:srgbClr val="000000"/>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if date(club.created_at) &lt; date() %}</a:t>
            </a:r>
            <a:endParaRPr b="0" i="0" sz="1400" u="none" cap="none" strike="noStrike">
              <a:solidFill>
                <a:srgbClr val="000000"/>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r>
              <a:rPr b="0" i="1" lang="en-US" sz="1800" u="none" cap="none" strike="noStrike">
                <a:solidFill>
                  <a:srgbClr val="000000"/>
                </a:solidFill>
                <a:latin typeface="Arial"/>
                <a:ea typeface="Arial"/>
                <a:cs typeface="Arial"/>
                <a:sym typeface="Arial"/>
              </a:rPr>
              <a:t>{# traitement #}</a:t>
            </a:r>
            <a:r>
              <a:rPr b="0" i="0" lang="en-US" sz="1800" u="none" cap="none" strike="noStrike">
                <a:solidFill>
                  <a:srgbClr val="000000"/>
                </a:solidFill>
                <a:latin typeface="Arial"/>
                <a:ea typeface="Arial"/>
                <a:cs typeface="Arial"/>
                <a:sym typeface="Arial"/>
              </a:rPr>
              <a:t> {% endif %}</a:t>
            </a:r>
            <a:endParaRPr b="0" i="0" sz="1800" u="none" cap="none" strike="noStrike">
              <a:solidFill>
                <a:srgbClr val="7F0055"/>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Liste des fonctions: https://twig.symfony.com/doc/3.x/functions/index.html</a:t>
            </a:r>
            <a:endParaRPr b="0"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114300" marR="0" rtl="0" algn="l">
              <a:lnSpc>
                <a:spcPct val="115000"/>
              </a:lnSpc>
              <a:spcBef>
                <a:spcPts val="0"/>
              </a:spcBef>
              <a:spcAft>
                <a:spcPts val="0"/>
              </a:spcAft>
              <a:buClr>
                <a:schemeClr val="dk1"/>
              </a:buClr>
              <a:buSzPts val="1100"/>
              <a:buFont typeface="Arial"/>
              <a:buNone/>
            </a:pPr>
            <a:r>
              <a:t/>
            </a:r>
            <a:endParaRPr b="0" i="0" sz="1800" u="none" cap="none" strike="noStrike">
              <a:solidFill>
                <a:srgbClr val="7F0055"/>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423" name="Google Shape;423;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24" name="Google Shape;424;p38"/>
          <p:cNvSpPr txBox="1"/>
          <p:nvPr>
            <p:ph type="title"/>
          </p:nvPr>
        </p:nvSpPr>
        <p:spPr>
          <a:xfrm>
            <a:off x="-3740" y="-167329"/>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latin typeface="Arial"/>
                <a:ea typeface="Arial"/>
                <a:cs typeface="Arial"/>
                <a:sym typeface="Arial"/>
              </a:rPr>
              <a:t>3. La Syntaxe de base</a:t>
            </a:r>
            <a:endParaRPr sz="3200">
              <a:latin typeface="Arial"/>
              <a:ea typeface="Arial"/>
              <a:cs typeface="Arial"/>
              <a:sym typeface="Arial"/>
            </a:endParaRPr>
          </a:p>
        </p:txBody>
      </p:sp>
      <p:sp>
        <p:nvSpPr>
          <p:cNvPr id="425" name="Google Shape;425;p38"/>
          <p:cNvSpPr txBox="1"/>
          <p:nvPr/>
        </p:nvSpPr>
        <p:spPr>
          <a:xfrm>
            <a:off x="-30930" y="722644"/>
            <a:ext cx="7342200" cy="62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C4125"/>
                </a:solidFill>
                <a:latin typeface="Arial"/>
                <a:ea typeface="Arial"/>
                <a:cs typeface="Arial"/>
                <a:sym typeface="Arial"/>
              </a:rPr>
              <a:t>	f. Les fonctions   </a:t>
            </a:r>
            <a:endParaRPr b="1" i="0" sz="2400" u="none" cap="none" strike="noStrike">
              <a:solidFill>
                <a:srgbClr val="CC4125"/>
              </a:solidFill>
              <a:latin typeface="Arial"/>
              <a:ea typeface="Arial"/>
              <a:cs typeface="Arial"/>
              <a:sym typeface="Arial"/>
            </a:endParaRPr>
          </a:p>
        </p:txBody>
      </p:sp>
      <p:pic>
        <p:nvPicPr>
          <p:cNvPr descr="D:\esprit 2014\ESPRIT 2014\charte essprit 2014\render\support final\triangle.png" id="426" name="Google Shape;426;p38"/>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432" name="Google Shape;432;p39"/>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433" name="Google Shape;433;p39"/>
          <p:cNvPicPr preferRelativeResize="0"/>
          <p:nvPr/>
        </p:nvPicPr>
        <p:blipFill rotWithShape="1">
          <a:blip r:embed="rId3">
            <a:alphaModFix/>
          </a:blip>
          <a:srcRect b="0" l="0" r="0" t="0"/>
          <a:stretch/>
        </p:blipFill>
        <p:spPr>
          <a:xfrm>
            <a:off x="-160337" y="0"/>
            <a:ext cx="9328150" cy="7056439"/>
          </a:xfrm>
          <a:prstGeom prst="rect">
            <a:avLst/>
          </a:prstGeom>
          <a:noFill/>
          <a:ln>
            <a:noFill/>
          </a:ln>
        </p:spPr>
      </p:pic>
      <p:sp>
        <p:nvSpPr>
          <p:cNvPr id="434" name="Google Shape;434;p39"/>
          <p:cNvSpPr txBox="1"/>
          <p:nvPr>
            <p:ph type="title"/>
          </p:nvPr>
        </p:nvSpPr>
        <p:spPr>
          <a:xfrm>
            <a:off x="-3740" y="379903"/>
            <a:ext cx="8229600" cy="1143000"/>
          </a:xfrm>
          <a:prstGeom prst="rect">
            <a:avLst/>
          </a:prstGeom>
          <a:noFill/>
          <a:ln>
            <a:noFill/>
          </a:ln>
        </p:spPr>
        <p:txBody>
          <a:bodyPr anchorCtr="0" anchor="ctr" bIns="45700" lIns="91425" spcFirstLastPara="1" rIns="91425" wrap="square" tIns="45700">
            <a:noAutofit/>
          </a:bodyPr>
          <a:lstStyle/>
          <a:p>
            <a:pPr indent="0" lvl="0" marL="457200" rtl="0" algn="l">
              <a:lnSpc>
                <a:spcPct val="100000"/>
              </a:lnSpc>
              <a:spcBef>
                <a:spcPts val="0"/>
              </a:spcBef>
              <a:spcAft>
                <a:spcPts val="0"/>
              </a:spcAft>
              <a:buSzPts val="1400"/>
              <a:buNone/>
            </a:pPr>
            <a:br>
              <a:rPr lang="en-US" sz="1800">
                <a:solidFill>
                  <a:srgbClr val="C00000"/>
                </a:solidFill>
                <a:latin typeface="Arial"/>
                <a:ea typeface="Arial"/>
                <a:cs typeface="Arial"/>
                <a:sym typeface="Arial"/>
              </a:rPr>
            </a:br>
            <a:r>
              <a:rPr b="1" lang="en-US" sz="2400">
                <a:solidFill>
                  <a:srgbClr val="CC4125"/>
                </a:solidFill>
                <a:latin typeface="Arial"/>
                <a:ea typeface="Arial"/>
                <a:cs typeface="Arial"/>
                <a:sym typeface="Arial"/>
              </a:rPr>
              <a:t>g.Les variables globales</a:t>
            </a:r>
            <a:endParaRPr b="1" sz="2400">
              <a:solidFill>
                <a:srgbClr val="CC4125"/>
              </a:solidFill>
              <a:latin typeface="Arial"/>
              <a:ea typeface="Arial"/>
              <a:cs typeface="Arial"/>
              <a:sym typeface="Arial"/>
            </a:endParaRPr>
          </a:p>
        </p:txBody>
      </p:sp>
      <p:sp>
        <p:nvSpPr>
          <p:cNvPr id="435" name="Google Shape;435;p39"/>
          <p:cNvSpPr txBox="1"/>
          <p:nvPr/>
        </p:nvSpPr>
        <p:spPr>
          <a:xfrm>
            <a:off x="658825" y="1522900"/>
            <a:ext cx="8342100" cy="5467800"/>
          </a:xfrm>
          <a:prstGeom prst="rect">
            <a:avLst/>
          </a:prstGeom>
          <a:noFill/>
          <a:ln>
            <a:noFill/>
          </a:ln>
        </p:spPr>
        <p:txBody>
          <a:bodyPr anchorCtr="0" anchor="t" bIns="91425" lIns="91425" spcFirstLastPara="1" rIns="91425" wrap="square" tIns="91425">
            <a:noAutofit/>
          </a:bodyPr>
          <a:lstStyle/>
          <a:p>
            <a:pPr indent="-301625" lvl="0" marL="457200" marR="0" rtl="0" algn="just">
              <a:lnSpc>
                <a:spcPct val="115000"/>
              </a:lnSpc>
              <a:spcBef>
                <a:spcPts val="1100"/>
              </a:spcBef>
              <a:spcAft>
                <a:spcPts val="0"/>
              </a:spcAft>
              <a:buClr>
                <a:srgbClr val="000000"/>
              </a:buClr>
              <a:buSzPts val="1150"/>
              <a:buFont typeface="Arial"/>
              <a:buChar char="●"/>
            </a:pPr>
            <a:r>
              <a:rPr b="1" i="0" lang="en-US" sz="2100" u="none" cap="none" strike="noStrike">
                <a:solidFill>
                  <a:srgbClr val="000000"/>
                </a:solidFill>
                <a:latin typeface="Arial"/>
                <a:ea typeface="Arial"/>
                <a:cs typeface="Arial"/>
                <a:sym typeface="Arial"/>
              </a:rPr>
              <a:t>app</a:t>
            </a:r>
            <a:br>
              <a:rPr b="1" i="0" lang="en-US" sz="2100" u="none" cap="none" strike="noStrike">
                <a:solidFill>
                  <a:srgbClr val="000000"/>
                </a:solidFill>
                <a:latin typeface="Arial"/>
                <a:ea typeface="Arial"/>
                <a:cs typeface="Arial"/>
                <a:sym typeface="Arial"/>
              </a:rPr>
            </a:br>
            <a:r>
              <a:rPr b="0" i="0" lang="en-US" sz="2100" u="none" cap="none" strike="noStrike">
                <a:solidFill>
                  <a:srgbClr val="000000"/>
                </a:solidFill>
                <a:latin typeface="Arial"/>
                <a:ea typeface="Arial"/>
                <a:cs typeface="Arial"/>
                <a:sym typeface="Arial"/>
              </a:rPr>
              <a:t>Variable globale qui va nous permettre de récupérer des informations de notre application.</a:t>
            </a:r>
            <a:endParaRPr b="0" i="0" sz="2100" u="none" cap="none" strike="noStrike">
              <a:solidFill>
                <a:srgbClr val="000000"/>
              </a:solidFill>
              <a:latin typeface="Arial"/>
              <a:ea typeface="Arial"/>
              <a:cs typeface="Arial"/>
              <a:sym typeface="Arial"/>
            </a:endParaRPr>
          </a:p>
          <a:p>
            <a:pPr indent="-301625" lvl="0" marL="457200" marR="0" rtl="0" algn="just">
              <a:lnSpc>
                <a:spcPct val="115000"/>
              </a:lnSpc>
              <a:spcBef>
                <a:spcPts val="0"/>
              </a:spcBef>
              <a:spcAft>
                <a:spcPts val="0"/>
              </a:spcAft>
              <a:buClr>
                <a:srgbClr val="000000"/>
              </a:buClr>
              <a:buSzPts val="1150"/>
              <a:buFont typeface="Arial"/>
              <a:buChar char="●"/>
            </a:pPr>
            <a:r>
              <a:rPr b="1" i="0" lang="en-US" sz="2100" u="none" cap="none" strike="noStrike">
                <a:solidFill>
                  <a:srgbClr val="000000"/>
                </a:solidFill>
                <a:latin typeface="Arial"/>
                <a:ea typeface="Arial"/>
                <a:cs typeface="Arial"/>
                <a:sym typeface="Arial"/>
              </a:rPr>
              <a:t>app.environment</a:t>
            </a:r>
            <a:br>
              <a:rPr b="1" i="0" lang="en-US" sz="2100" u="none" cap="none" strike="noStrike">
                <a:solidFill>
                  <a:srgbClr val="000000"/>
                </a:solidFill>
                <a:latin typeface="Arial"/>
                <a:ea typeface="Arial"/>
                <a:cs typeface="Arial"/>
                <a:sym typeface="Arial"/>
              </a:rPr>
            </a:br>
            <a:r>
              <a:rPr b="0" i="0" lang="en-US" sz="2100" u="none" cap="none" strike="noStrike">
                <a:solidFill>
                  <a:srgbClr val="000000"/>
                </a:solidFill>
                <a:latin typeface="Arial"/>
                <a:ea typeface="Arial"/>
                <a:cs typeface="Arial"/>
                <a:sym typeface="Arial"/>
              </a:rPr>
              <a:t>Récupérer l’environnement actuel pour savoir si vous êtes sur l’interface de production ou de développement.</a:t>
            </a:r>
            <a:endParaRPr b="0" i="0" sz="2100" u="none" cap="none" strike="noStrike">
              <a:solidFill>
                <a:srgbClr val="000000"/>
              </a:solidFill>
              <a:latin typeface="Arial"/>
              <a:ea typeface="Arial"/>
              <a:cs typeface="Arial"/>
              <a:sym typeface="Arial"/>
            </a:endParaRPr>
          </a:p>
          <a:p>
            <a:pPr indent="-301625" lvl="0" marL="457200" marR="0" rtl="0" algn="just">
              <a:lnSpc>
                <a:spcPct val="115000"/>
              </a:lnSpc>
              <a:spcBef>
                <a:spcPts val="0"/>
              </a:spcBef>
              <a:spcAft>
                <a:spcPts val="0"/>
              </a:spcAft>
              <a:buClr>
                <a:srgbClr val="000000"/>
              </a:buClr>
              <a:buSzPts val="1150"/>
              <a:buFont typeface="Arial"/>
              <a:buChar char="●"/>
            </a:pPr>
            <a:r>
              <a:rPr b="1" i="0" lang="en-US" sz="2100" u="none" cap="none" strike="noStrike">
                <a:solidFill>
                  <a:srgbClr val="000000"/>
                </a:solidFill>
                <a:latin typeface="Arial"/>
                <a:ea typeface="Arial"/>
                <a:cs typeface="Arial"/>
                <a:sym typeface="Arial"/>
              </a:rPr>
              <a:t>app.debug</a:t>
            </a:r>
            <a:br>
              <a:rPr b="1" i="0" lang="en-US" sz="2100" u="none" cap="none" strike="noStrike">
                <a:solidFill>
                  <a:srgbClr val="000000"/>
                </a:solidFill>
                <a:latin typeface="Arial"/>
                <a:ea typeface="Arial"/>
                <a:cs typeface="Arial"/>
                <a:sym typeface="Arial"/>
              </a:rPr>
            </a:br>
            <a:r>
              <a:rPr b="0" i="0" lang="en-US" sz="2100" u="none" cap="none" strike="noStrike">
                <a:solidFill>
                  <a:srgbClr val="000000"/>
                </a:solidFill>
                <a:latin typeface="Arial"/>
                <a:ea typeface="Arial"/>
                <a:cs typeface="Arial"/>
                <a:sym typeface="Arial"/>
              </a:rPr>
              <a:t>Permet de savoir si le mode debug est activé ou non (retourne un boolean).</a:t>
            </a:r>
            <a:endParaRPr b="0" i="0" sz="2100" u="none" cap="none" strike="noStrike">
              <a:solidFill>
                <a:srgbClr val="000000"/>
              </a:solidFill>
              <a:latin typeface="Arial"/>
              <a:ea typeface="Arial"/>
              <a:cs typeface="Arial"/>
              <a:sym typeface="Arial"/>
            </a:endParaRPr>
          </a:p>
          <a:p>
            <a:pPr indent="-301625" lvl="0" marL="457200" marR="0" rtl="0" algn="just">
              <a:lnSpc>
                <a:spcPct val="115000"/>
              </a:lnSpc>
              <a:spcBef>
                <a:spcPts val="0"/>
              </a:spcBef>
              <a:spcAft>
                <a:spcPts val="0"/>
              </a:spcAft>
              <a:buClr>
                <a:srgbClr val="000000"/>
              </a:buClr>
              <a:buSzPts val="1150"/>
              <a:buFont typeface="Arial"/>
              <a:buChar char="●"/>
            </a:pPr>
            <a:r>
              <a:rPr b="1" i="0" lang="en-US" sz="2100" u="none" cap="none" strike="noStrike">
                <a:solidFill>
                  <a:srgbClr val="000000"/>
                </a:solidFill>
                <a:latin typeface="Arial"/>
                <a:ea typeface="Arial"/>
                <a:cs typeface="Arial"/>
                <a:sym typeface="Arial"/>
              </a:rPr>
              <a:t>app.user</a:t>
            </a:r>
            <a:br>
              <a:rPr b="0" i="0" lang="en-US" sz="2100" u="none" cap="none" strike="noStrike">
                <a:solidFill>
                  <a:srgbClr val="000000"/>
                </a:solidFill>
                <a:latin typeface="Arial"/>
                <a:ea typeface="Arial"/>
                <a:cs typeface="Arial"/>
                <a:sym typeface="Arial"/>
              </a:rPr>
            </a:br>
            <a:r>
              <a:rPr b="0" i="0" lang="en-US" sz="2100" u="none" cap="none" strike="noStrike">
                <a:solidFill>
                  <a:srgbClr val="000000"/>
                </a:solidFill>
                <a:latin typeface="Arial"/>
                <a:ea typeface="Arial"/>
                <a:cs typeface="Arial"/>
                <a:sym typeface="Arial"/>
              </a:rPr>
              <a:t>Récupérer les informations de l’utilisateur courant, c’est ni plus ni moins que l’entité User.</a:t>
            </a:r>
            <a:endParaRPr b="0" i="0" sz="21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2100"/>
              <a:buFont typeface="Arial"/>
              <a:buNone/>
            </a:pPr>
            <a:r>
              <a:t/>
            </a:r>
            <a:endParaRPr b="0" i="0" sz="2100" u="none" cap="none" strike="noStrike">
              <a:solidFill>
                <a:srgbClr val="077007"/>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36" name="Google Shape;436;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37" name="Google Shape;437;p39"/>
          <p:cNvSpPr txBox="1"/>
          <p:nvPr/>
        </p:nvSpPr>
        <p:spPr>
          <a:xfrm>
            <a:off x="-3740" y="0"/>
            <a:ext cx="8229600" cy="571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3200" u="none" cap="none" strike="noStrike">
                <a:solidFill>
                  <a:schemeClr val="dk1"/>
                </a:solidFill>
                <a:latin typeface="Arial"/>
                <a:ea typeface="Arial"/>
                <a:cs typeface="Arial"/>
                <a:sym typeface="Arial"/>
              </a:rPr>
              <a:t>3. La Syntaxe de base</a:t>
            </a:r>
            <a:endParaRPr b="0" i="0" sz="3200" u="none" cap="none" strike="noStrike">
              <a:solidFill>
                <a:schemeClr val="dk1"/>
              </a:solidFill>
              <a:latin typeface="Arial"/>
              <a:ea typeface="Arial"/>
              <a:cs typeface="Arial"/>
              <a:sym typeface="Arial"/>
            </a:endParaRPr>
          </a:p>
        </p:txBody>
      </p:sp>
      <p:pic>
        <p:nvPicPr>
          <p:cNvPr descr="D:\esprit 2014\ESPRIT 2014\charte essprit 2014\render\support final\triangle.png" id="438" name="Google Shape;438;p39"/>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444" name="Google Shape;444;p40"/>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445" name="Google Shape;445;p40"/>
          <p:cNvPicPr preferRelativeResize="0"/>
          <p:nvPr/>
        </p:nvPicPr>
        <p:blipFill rotWithShape="1">
          <a:blip r:embed="rId3">
            <a:alphaModFix/>
          </a:blip>
          <a:srcRect b="0" l="0" r="0" t="0"/>
          <a:stretch/>
        </p:blipFill>
        <p:spPr>
          <a:xfrm>
            <a:off x="-160337" y="0"/>
            <a:ext cx="9328150" cy="7056439"/>
          </a:xfrm>
          <a:prstGeom prst="rect">
            <a:avLst/>
          </a:prstGeom>
          <a:noFill/>
          <a:ln>
            <a:noFill/>
          </a:ln>
        </p:spPr>
      </p:pic>
      <p:sp>
        <p:nvSpPr>
          <p:cNvPr id="446" name="Google Shape;446;p40"/>
          <p:cNvSpPr txBox="1"/>
          <p:nvPr/>
        </p:nvSpPr>
        <p:spPr>
          <a:xfrm>
            <a:off x="344850" y="1500200"/>
            <a:ext cx="8342100" cy="5221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110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app.request</a:t>
            </a:r>
            <a:br>
              <a:rPr b="1"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Retourne la séquence de tous les éléments disponibles de la requête HTTP.</a:t>
            </a:r>
            <a:endParaRPr b="0" i="0" sz="18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app.request.query</a:t>
            </a:r>
            <a:br>
              <a:rPr b="1"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Permet d’accéder à un paramètre d’une requête GET en utilisant la méthode get(). Exemple: {{app.request.query.get("nom_parametre")}}</a:t>
            </a:r>
            <a:endParaRPr b="0" i="0" sz="18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app.request.server</a:t>
            </a:r>
            <a:r>
              <a:rPr b="0" i="0" lang="en-US" sz="1800" u="none" cap="none" strike="noStrike">
                <a:solidFill>
                  <a:srgbClr val="000000"/>
                </a:solidFill>
                <a:latin typeface="Arial"/>
                <a:ea typeface="Arial"/>
                <a:cs typeface="Arial"/>
                <a:sym typeface="Arial"/>
              </a:rPr>
              <a:t>: Retourne la séquence de la variable global $_SERVER de PHP. Par exemple l’exemple suivant retourne le nom du serveur hôte qui exécute le script. Exemple: </a:t>
            </a:r>
            <a:endParaRPr b="0" i="0" sz="18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app.request.server.get("SERVER_NAME") }}</a:t>
            </a:r>
            <a:endParaRPr b="0" i="0" sz="1800" u="none" cap="none" strike="noStrike">
              <a:solidFill>
                <a:srgbClr val="000000"/>
              </a:solidFill>
              <a:latin typeface="Arial"/>
              <a:ea typeface="Arial"/>
              <a:cs typeface="Arial"/>
              <a:sym typeface="Arial"/>
            </a:endParaRPr>
          </a:p>
          <a:p>
            <a:pPr indent="-342900" lvl="0" marL="457200" marR="0" rtl="0" algn="l">
              <a:lnSpc>
                <a:spcPct val="115000"/>
              </a:lnSpc>
              <a:spcBef>
                <a:spcPts val="110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app.request.parameter</a:t>
            </a:r>
            <a:br>
              <a:rPr b="1"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Permet d’accéder à un paramètre d’une requête POST en utilisant la méthode get(). Exemple:  {{app.request.parameter.get("nom_parametre")}}</a:t>
            </a:r>
            <a:endParaRPr b="0" i="0" sz="1800" u="none" cap="none" strike="noStrike">
              <a:solidFill>
                <a:srgbClr val="000000"/>
              </a:solidFill>
              <a:latin typeface="Arial"/>
              <a:ea typeface="Arial"/>
              <a:cs typeface="Arial"/>
              <a:sym typeface="Arial"/>
            </a:endParaRPr>
          </a:p>
          <a:p>
            <a:pPr indent="0" lvl="0" marL="457200" marR="0" rtl="0" algn="l">
              <a:lnSpc>
                <a:spcPct val="115000"/>
              </a:lnSpc>
              <a:spcBef>
                <a:spcPts val="110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7" name="Google Shape;447;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48" name="Google Shape;448;p40"/>
          <p:cNvSpPr txBox="1"/>
          <p:nvPr>
            <p:ph type="title"/>
          </p:nvPr>
        </p:nvSpPr>
        <p:spPr>
          <a:xfrm>
            <a:off x="-3740" y="379903"/>
            <a:ext cx="8229600" cy="1143000"/>
          </a:xfrm>
          <a:prstGeom prst="rect">
            <a:avLst/>
          </a:prstGeom>
          <a:noFill/>
          <a:ln>
            <a:noFill/>
          </a:ln>
        </p:spPr>
        <p:txBody>
          <a:bodyPr anchorCtr="0" anchor="ctr" bIns="45700" lIns="91425" spcFirstLastPara="1" rIns="91425" wrap="square" tIns="45700">
            <a:noAutofit/>
          </a:bodyPr>
          <a:lstStyle/>
          <a:p>
            <a:pPr indent="0" lvl="0" marL="457200" rtl="0" algn="l">
              <a:lnSpc>
                <a:spcPct val="100000"/>
              </a:lnSpc>
              <a:spcBef>
                <a:spcPts val="0"/>
              </a:spcBef>
              <a:spcAft>
                <a:spcPts val="0"/>
              </a:spcAft>
              <a:buSzPts val="1400"/>
              <a:buNone/>
            </a:pPr>
            <a:br>
              <a:rPr lang="en-US" sz="1800">
                <a:solidFill>
                  <a:srgbClr val="C00000"/>
                </a:solidFill>
                <a:latin typeface="Arial"/>
                <a:ea typeface="Arial"/>
                <a:cs typeface="Arial"/>
                <a:sym typeface="Arial"/>
              </a:rPr>
            </a:br>
            <a:r>
              <a:rPr b="1" lang="en-US" sz="2400">
                <a:solidFill>
                  <a:srgbClr val="CC4125"/>
                </a:solidFill>
                <a:latin typeface="Arial"/>
                <a:ea typeface="Arial"/>
                <a:cs typeface="Arial"/>
                <a:sym typeface="Arial"/>
              </a:rPr>
              <a:t>g.Les variables globales</a:t>
            </a:r>
            <a:endParaRPr b="1" sz="2400">
              <a:solidFill>
                <a:srgbClr val="CC4125"/>
              </a:solidFill>
              <a:latin typeface="Arial"/>
              <a:ea typeface="Arial"/>
              <a:cs typeface="Arial"/>
              <a:sym typeface="Arial"/>
            </a:endParaRPr>
          </a:p>
        </p:txBody>
      </p:sp>
      <p:sp>
        <p:nvSpPr>
          <p:cNvPr id="449" name="Google Shape;449;p40"/>
          <p:cNvSpPr txBox="1"/>
          <p:nvPr/>
        </p:nvSpPr>
        <p:spPr>
          <a:xfrm>
            <a:off x="-3740" y="0"/>
            <a:ext cx="8229600" cy="571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3200" u="none" cap="none" strike="noStrike">
                <a:solidFill>
                  <a:schemeClr val="dk1"/>
                </a:solidFill>
                <a:latin typeface="Arial"/>
                <a:ea typeface="Arial"/>
                <a:cs typeface="Arial"/>
                <a:sym typeface="Arial"/>
              </a:rPr>
              <a:t>3. La Syntaxe de base</a:t>
            </a:r>
            <a:endParaRPr b="0" i="0" sz="3200" u="none" cap="none" strike="noStrike">
              <a:solidFill>
                <a:schemeClr val="dk1"/>
              </a:solidFill>
              <a:latin typeface="Arial"/>
              <a:ea typeface="Arial"/>
              <a:cs typeface="Arial"/>
              <a:sym typeface="Arial"/>
            </a:endParaRPr>
          </a:p>
        </p:txBody>
      </p:sp>
      <p:pic>
        <p:nvPicPr>
          <p:cNvPr descr="D:\esprit 2014\ESPRIT 2014\charte essprit 2014\render\support final\triangle.png" id="450" name="Google Shape;450;p40"/>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456" name="Google Shape;456;p41"/>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457" name="Google Shape;457;p41"/>
          <p:cNvPicPr preferRelativeResize="0"/>
          <p:nvPr/>
        </p:nvPicPr>
        <p:blipFill rotWithShape="1">
          <a:blip r:embed="rId3">
            <a:alphaModFix/>
          </a:blip>
          <a:srcRect b="0" l="0" r="0" t="0"/>
          <a:stretch/>
        </p:blipFill>
        <p:spPr>
          <a:xfrm>
            <a:off x="-160337" y="0"/>
            <a:ext cx="9328150" cy="7056439"/>
          </a:xfrm>
          <a:prstGeom prst="rect">
            <a:avLst/>
          </a:prstGeom>
          <a:noFill/>
          <a:ln>
            <a:noFill/>
          </a:ln>
        </p:spPr>
      </p:pic>
      <p:sp>
        <p:nvSpPr>
          <p:cNvPr id="458" name="Google Shape;458;p41"/>
          <p:cNvSpPr txBox="1"/>
          <p:nvPr/>
        </p:nvSpPr>
        <p:spPr>
          <a:xfrm>
            <a:off x="192450" y="1500200"/>
            <a:ext cx="8342100" cy="5467800"/>
          </a:xfrm>
          <a:prstGeom prst="rect">
            <a:avLst/>
          </a:prstGeom>
          <a:noFill/>
          <a:ln>
            <a:noFill/>
          </a:ln>
        </p:spPr>
        <p:txBody>
          <a:bodyPr anchorCtr="0" anchor="t" bIns="91425" lIns="91425" spcFirstLastPara="1" rIns="91425" wrap="square" tIns="91425">
            <a:noAutofit/>
          </a:bodyPr>
          <a:lstStyle/>
          <a:p>
            <a:pPr indent="-301625" lvl="0" marL="457200" marR="0" rtl="0" algn="l">
              <a:lnSpc>
                <a:spcPct val="115000"/>
              </a:lnSpc>
              <a:spcBef>
                <a:spcPts val="1100"/>
              </a:spcBef>
              <a:spcAft>
                <a:spcPts val="0"/>
              </a:spcAft>
              <a:buClr>
                <a:srgbClr val="000000"/>
              </a:buClr>
              <a:buSzPts val="1150"/>
              <a:buFont typeface="Arial"/>
              <a:buChar char="●"/>
            </a:pPr>
            <a:r>
              <a:rPr b="1" i="0" lang="en-US" sz="2100" u="none" cap="none" strike="noStrike">
                <a:solidFill>
                  <a:srgbClr val="000000"/>
                </a:solidFill>
                <a:latin typeface="Arial"/>
                <a:ea typeface="Arial"/>
                <a:cs typeface="Arial"/>
                <a:sym typeface="Arial"/>
              </a:rPr>
              <a:t>app.request.cookies</a:t>
            </a:r>
            <a:br>
              <a:rPr b="1" i="0" lang="en-US" sz="21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Permet d’accéder à un paramètre contenu dans un COOKIE en utilisant la méthode get(). Exemple: {{app.request.cookies.get("nom_parametre")}}</a:t>
            </a:r>
            <a:endParaRPr b="0" i="0" sz="1800" u="none" cap="none" strike="noStrike">
              <a:solidFill>
                <a:srgbClr val="000000"/>
              </a:solidFill>
              <a:latin typeface="Arial"/>
              <a:ea typeface="Arial"/>
              <a:cs typeface="Arial"/>
              <a:sym typeface="Arial"/>
            </a:endParaRPr>
          </a:p>
          <a:p>
            <a:pPr indent="-301625" lvl="0" marL="457200" marR="0" rtl="0" algn="l">
              <a:lnSpc>
                <a:spcPct val="115000"/>
              </a:lnSpc>
              <a:spcBef>
                <a:spcPts val="0"/>
              </a:spcBef>
              <a:spcAft>
                <a:spcPts val="0"/>
              </a:spcAft>
              <a:buClr>
                <a:srgbClr val="000000"/>
              </a:buClr>
              <a:buSzPts val="1150"/>
              <a:buFont typeface="Arial"/>
              <a:buChar char="●"/>
            </a:pPr>
            <a:r>
              <a:rPr b="1" i="0" lang="en-US" sz="2100" u="none" cap="none" strike="noStrike">
                <a:solidFill>
                  <a:srgbClr val="000000"/>
                </a:solidFill>
                <a:latin typeface="Arial"/>
                <a:ea typeface="Arial"/>
                <a:cs typeface="Arial"/>
                <a:sym typeface="Arial"/>
              </a:rPr>
              <a:t>app.request.headers</a:t>
            </a:r>
            <a:br>
              <a:rPr b="1" i="0" lang="en-US" sz="21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Retourne toutes les informations du header de la requête HTTP, permet notamment de récupérer le user-agent, le referer, etc ...</a:t>
            </a:r>
            <a:endParaRPr b="0" i="0" sz="1800" u="none" cap="none" strike="noStrike">
              <a:solidFill>
                <a:srgbClr val="000000"/>
              </a:solidFill>
              <a:latin typeface="Arial"/>
              <a:ea typeface="Arial"/>
              <a:cs typeface="Arial"/>
              <a:sym typeface="Arial"/>
            </a:endParaRPr>
          </a:p>
          <a:p>
            <a:pPr indent="-301625" lvl="0" marL="457200" marR="0" rtl="0" algn="l">
              <a:lnSpc>
                <a:spcPct val="115000"/>
              </a:lnSpc>
              <a:spcBef>
                <a:spcPts val="0"/>
              </a:spcBef>
              <a:spcAft>
                <a:spcPts val="0"/>
              </a:spcAft>
              <a:buClr>
                <a:srgbClr val="000000"/>
              </a:buClr>
              <a:buSzPts val="1150"/>
              <a:buFont typeface="Arial"/>
              <a:buChar char="●"/>
            </a:pPr>
            <a:r>
              <a:rPr b="1" i="0" lang="en-US" sz="2100" u="none" cap="none" strike="noStrike">
                <a:solidFill>
                  <a:srgbClr val="000000"/>
                </a:solidFill>
                <a:latin typeface="Arial"/>
                <a:ea typeface="Arial"/>
                <a:cs typeface="Arial"/>
                <a:sym typeface="Arial"/>
              </a:rPr>
              <a:t>app.request.content</a:t>
            </a:r>
            <a:br>
              <a:rPr b="1" i="0" lang="en-US" sz="21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Retourne toutes les informations du contenu de la requête HTTP</a:t>
            </a:r>
            <a:r>
              <a:rPr b="0" i="0" lang="en-US" sz="2100" u="none" cap="none" strike="noStrike">
                <a:solidFill>
                  <a:srgbClr val="000000"/>
                </a:solidFill>
                <a:latin typeface="Arial"/>
                <a:ea typeface="Arial"/>
                <a:cs typeface="Arial"/>
                <a:sym typeface="Arial"/>
              </a:rPr>
              <a:t>.</a:t>
            </a:r>
            <a:endParaRPr b="0" i="0" sz="2100" u="none" cap="none" strike="noStrike">
              <a:solidFill>
                <a:srgbClr val="000000"/>
              </a:solidFill>
              <a:latin typeface="Arial"/>
              <a:ea typeface="Arial"/>
              <a:cs typeface="Arial"/>
              <a:sym typeface="Arial"/>
            </a:endParaRPr>
          </a:p>
          <a:p>
            <a:pPr indent="-301625" lvl="0" marL="457200" marR="0" rtl="0" algn="l">
              <a:lnSpc>
                <a:spcPct val="115000"/>
              </a:lnSpc>
              <a:spcBef>
                <a:spcPts val="0"/>
              </a:spcBef>
              <a:spcAft>
                <a:spcPts val="0"/>
              </a:spcAft>
              <a:buClr>
                <a:srgbClr val="000000"/>
              </a:buClr>
              <a:buSzPts val="1150"/>
              <a:buFont typeface="Arial"/>
              <a:buChar char="●"/>
            </a:pPr>
            <a:r>
              <a:rPr b="1" i="0" lang="en-US" sz="2100" u="none" cap="none" strike="noStrike">
                <a:solidFill>
                  <a:srgbClr val="000000"/>
                </a:solidFill>
                <a:latin typeface="Arial"/>
                <a:ea typeface="Arial"/>
                <a:cs typeface="Arial"/>
                <a:sym typeface="Arial"/>
              </a:rPr>
              <a:t>app.request.languages</a:t>
            </a:r>
            <a:br>
              <a:rPr b="1" i="0" lang="en-US" sz="21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Permet de récupérer la séquence des langages acceptés par le navigateur, par exemple : fr, fr-FR, etc.</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59" name="Google Shape;459;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60" name="Google Shape;460;p41"/>
          <p:cNvSpPr txBox="1"/>
          <p:nvPr>
            <p:ph type="title"/>
          </p:nvPr>
        </p:nvSpPr>
        <p:spPr>
          <a:xfrm>
            <a:off x="-3740" y="379903"/>
            <a:ext cx="8229600" cy="1143000"/>
          </a:xfrm>
          <a:prstGeom prst="rect">
            <a:avLst/>
          </a:prstGeom>
          <a:noFill/>
          <a:ln>
            <a:noFill/>
          </a:ln>
        </p:spPr>
        <p:txBody>
          <a:bodyPr anchorCtr="0" anchor="ctr" bIns="45700" lIns="91425" spcFirstLastPara="1" rIns="91425" wrap="square" tIns="45700">
            <a:noAutofit/>
          </a:bodyPr>
          <a:lstStyle/>
          <a:p>
            <a:pPr indent="0" lvl="0" marL="457200" rtl="0" algn="l">
              <a:lnSpc>
                <a:spcPct val="100000"/>
              </a:lnSpc>
              <a:spcBef>
                <a:spcPts val="0"/>
              </a:spcBef>
              <a:spcAft>
                <a:spcPts val="0"/>
              </a:spcAft>
              <a:buSzPts val="1400"/>
              <a:buNone/>
            </a:pPr>
            <a:br>
              <a:rPr lang="en-US" sz="1800">
                <a:solidFill>
                  <a:srgbClr val="C00000"/>
                </a:solidFill>
                <a:latin typeface="Arial"/>
                <a:ea typeface="Arial"/>
                <a:cs typeface="Arial"/>
                <a:sym typeface="Arial"/>
              </a:rPr>
            </a:br>
            <a:r>
              <a:rPr b="1" lang="en-US" sz="2400">
                <a:solidFill>
                  <a:srgbClr val="CC4125"/>
                </a:solidFill>
                <a:latin typeface="Arial"/>
                <a:ea typeface="Arial"/>
                <a:cs typeface="Arial"/>
                <a:sym typeface="Arial"/>
              </a:rPr>
              <a:t>g.Les variables globales</a:t>
            </a:r>
            <a:endParaRPr b="1" sz="2400">
              <a:solidFill>
                <a:srgbClr val="CC4125"/>
              </a:solidFill>
              <a:latin typeface="Arial"/>
              <a:ea typeface="Arial"/>
              <a:cs typeface="Arial"/>
              <a:sym typeface="Arial"/>
            </a:endParaRPr>
          </a:p>
        </p:txBody>
      </p:sp>
      <p:sp>
        <p:nvSpPr>
          <p:cNvPr id="461" name="Google Shape;461;p41"/>
          <p:cNvSpPr txBox="1"/>
          <p:nvPr/>
        </p:nvSpPr>
        <p:spPr>
          <a:xfrm>
            <a:off x="-3740" y="0"/>
            <a:ext cx="8229600" cy="571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3200" u="none" cap="none" strike="noStrike">
                <a:solidFill>
                  <a:schemeClr val="dk1"/>
                </a:solidFill>
                <a:latin typeface="Arial"/>
                <a:ea typeface="Arial"/>
                <a:cs typeface="Arial"/>
                <a:sym typeface="Arial"/>
              </a:rPr>
              <a:t>3. La Syntaxe de base</a:t>
            </a:r>
            <a:endParaRPr b="0" i="0" sz="3200" u="none" cap="none" strike="noStrike">
              <a:solidFill>
                <a:schemeClr val="dk1"/>
              </a:solidFill>
              <a:latin typeface="Arial"/>
              <a:ea typeface="Arial"/>
              <a:cs typeface="Arial"/>
              <a:sym typeface="Arial"/>
            </a:endParaRPr>
          </a:p>
        </p:txBody>
      </p:sp>
      <p:pic>
        <p:nvPicPr>
          <p:cNvPr descr="D:\esprit 2014\ESPRIT 2014\charte essprit 2014\render\support final\triangle.png" id="462" name="Google Shape;462;p41"/>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114" name="Google Shape;114;p15"/>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115" name="Google Shape;115;p15"/>
          <p:cNvPicPr preferRelativeResize="0"/>
          <p:nvPr/>
        </p:nvPicPr>
        <p:blipFill rotWithShape="1">
          <a:blip r:embed="rId3">
            <a:alphaModFix/>
          </a:blip>
          <a:srcRect b="0" l="0" r="0" t="0"/>
          <a:stretch/>
        </p:blipFill>
        <p:spPr>
          <a:xfrm>
            <a:off x="-67035" y="0"/>
            <a:ext cx="9328150" cy="7056439"/>
          </a:xfrm>
          <a:prstGeom prst="rect">
            <a:avLst/>
          </a:prstGeom>
          <a:noFill/>
          <a:ln>
            <a:noFill/>
          </a:ln>
        </p:spPr>
      </p:pic>
      <p:pic>
        <p:nvPicPr>
          <p:cNvPr descr="D:\esprit 2014\ESPRIT 2014\charte essprit 2014\render\support final\triangle.png" id="116" name="Google Shape;116;p15"/>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117" name="Google Shape;117;p15"/>
          <p:cNvSpPr txBox="1"/>
          <p:nvPr>
            <p:ph type="title"/>
          </p:nvPr>
        </p:nvSpPr>
        <p:spPr>
          <a:xfrm>
            <a:off x="457200" y="116687"/>
            <a:ext cx="8229600" cy="1143000"/>
          </a:xfrm>
          <a:prstGeom prst="rect">
            <a:avLst/>
          </a:prstGeom>
          <a:noFill/>
          <a:ln>
            <a:noFill/>
          </a:ln>
        </p:spPr>
        <p:txBody>
          <a:bodyPr anchorCtr="0" anchor="ctr" bIns="45700" lIns="91425" spcFirstLastPara="1" rIns="91425" wrap="square" tIns="45700">
            <a:noAutofit/>
          </a:bodyPr>
          <a:lstStyle/>
          <a:p>
            <a:pPr indent="-431800" lvl="0" marL="457200" rtl="0" algn="l">
              <a:lnSpc>
                <a:spcPct val="100000"/>
              </a:lnSpc>
              <a:spcBef>
                <a:spcPts val="0"/>
              </a:spcBef>
              <a:spcAft>
                <a:spcPts val="0"/>
              </a:spcAft>
              <a:buClr>
                <a:schemeClr val="dk1"/>
              </a:buClr>
              <a:buSzPts val="3200"/>
              <a:buFont typeface="Calibri"/>
              <a:buAutoNum type="arabicPeriod"/>
            </a:pPr>
            <a:r>
              <a:rPr lang="en-US" sz="3200">
                <a:latin typeface="Arial"/>
                <a:ea typeface="Arial"/>
                <a:cs typeface="Arial"/>
                <a:sym typeface="Arial"/>
              </a:rPr>
              <a:t>Qu'est ce qu'un moteur de templates</a:t>
            </a:r>
            <a:endParaRPr sz="4400">
              <a:solidFill>
                <a:schemeClr val="dk1"/>
              </a:solidFill>
              <a:latin typeface="Arial"/>
              <a:ea typeface="Arial"/>
              <a:cs typeface="Arial"/>
              <a:sym typeface="Arial"/>
            </a:endParaRPr>
          </a:p>
        </p:txBody>
      </p:sp>
      <p:sp>
        <p:nvSpPr>
          <p:cNvPr id="118" name="Google Shape;118;p15"/>
          <p:cNvSpPr txBox="1"/>
          <p:nvPr/>
        </p:nvSpPr>
        <p:spPr>
          <a:xfrm>
            <a:off x="548550" y="1938547"/>
            <a:ext cx="8046900" cy="54582258"/>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CC4125"/>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0" i="0" lang="en-US" sz="2400" u="none" cap="none" strike="noStrike">
                <a:solidFill>
                  <a:srgbClr val="000000"/>
                </a:solidFill>
                <a:latin typeface="Arial"/>
                <a:ea typeface="Arial"/>
                <a:cs typeface="Arial"/>
                <a:sym typeface="Arial"/>
              </a:rPr>
              <a:t>PHP peut être considéré comme un moteur de template.</a:t>
            </a:r>
            <a:endParaRPr b="0" i="0" sz="1400" u="none" cap="none" strike="noStrike">
              <a:solidFill>
                <a:srgbClr val="000000"/>
              </a:solidFill>
              <a:latin typeface="Arial"/>
              <a:ea typeface="Arial"/>
              <a:cs typeface="Arial"/>
              <a:sym typeface="Arial"/>
            </a:endParaRPr>
          </a:p>
          <a:p>
            <a:pPr indent="-228600" lvl="0" marL="457200" marR="0" rtl="0" algn="l">
              <a:lnSpc>
                <a:spcPct val="100000"/>
              </a:lnSpc>
              <a:spcBef>
                <a:spcPts val="0"/>
              </a:spcBef>
              <a:spcAft>
                <a:spcPts val="0"/>
              </a:spcAft>
              <a:buClr>
                <a:srgbClr val="000000"/>
              </a:buClr>
              <a:buSzPts val="1800"/>
              <a:buFont typeface="Calibri"/>
              <a:buNone/>
            </a:pPr>
            <a:r>
              <a:t/>
            </a:r>
            <a:endParaRPr b="0" i="0" sz="24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404852"/>
              </a:buClr>
              <a:buSzPts val="1800"/>
              <a:buFont typeface="Calibri"/>
              <a:buChar char="●"/>
            </a:pPr>
            <a:r>
              <a:rPr b="0" i="0" lang="en-US" sz="2400" u="none" cap="none" strike="noStrike">
                <a:solidFill>
                  <a:srgbClr val="000000"/>
                </a:solidFill>
                <a:latin typeface="Arial"/>
                <a:ea typeface="Arial"/>
                <a:cs typeface="Arial"/>
                <a:sym typeface="Arial"/>
              </a:rPr>
              <a:t>Il est possible de mélanger du PHP avec du code HTML mais il reste très verbeux et peu pratique pour certaines tâches.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04852"/>
              </a:solidFill>
              <a:latin typeface="Calibri"/>
              <a:ea typeface="Calibri"/>
              <a:cs typeface="Calibri"/>
              <a:sym typeface="Calibri"/>
            </a:endParaRPr>
          </a:p>
          <a:p>
            <a:pPr indent="0" lvl="0" marL="1143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0485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CC4125"/>
              </a:solidFill>
              <a:latin typeface="Calibri"/>
              <a:ea typeface="Calibri"/>
              <a:cs typeface="Calibri"/>
              <a:sym typeface="Calibri"/>
            </a:endParaRPr>
          </a:p>
        </p:txBody>
      </p:sp>
      <p:sp>
        <p:nvSpPr>
          <p:cNvPr id="119" name="Google Shape;11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468" name="Google Shape;468;p42"/>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469" name="Google Shape;469;p42"/>
          <p:cNvPicPr preferRelativeResize="0"/>
          <p:nvPr/>
        </p:nvPicPr>
        <p:blipFill rotWithShape="1">
          <a:blip r:embed="rId3">
            <a:alphaModFix/>
          </a:blip>
          <a:srcRect b="0" l="0" r="0" t="0"/>
          <a:stretch/>
        </p:blipFill>
        <p:spPr>
          <a:xfrm>
            <a:off x="-160337" y="0"/>
            <a:ext cx="9328150" cy="7056439"/>
          </a:xfrm>
          <a:prstGeom prst="rect">
            <a:avLst/>
          </a:prstGeom>
          <a:noFill/>
          <a:ln>
            <a:noFill/>
          </a:ln>
        </p:spPr>
      </p:pic>
      <p:sp>
        <p:nvSpPr>
          <p:cNvPr id="470" name="Google Shape;470;p42"/>
          <p:cNvSpPr txBox="1"/>
          <p:nvPr/>
        </p:nvSpPr>
        <p:spPr>
          <a:xfrm>
            <a:off x="530103" y="1390200"/>
            <a:ext cx="8342100" cy="5467800"/>
          </a:xfrm>
          <a:prstGeom prst="rect">
            <a:avLst/>
          </a:prstGeom>
          <a:noFill/>
          <a:ln>
            <a:noFill/>
          </a:ln>
        </p:spPr>
        <p:txBody>
          <a:bodyPr anchorCtr="0" anchor="t" bIns="91425" lIns="91425" spcFirstLastPara="1" rIns="91425" wrap="square" tIns="91425">
            <a:noAutofit/>
          </a:bodyPr>
          <a:lstStyle/>
          <a:p>
            <a:pPr indent="-301625" lvl="0" marL="457200" marR="0" rtl="0" algn="l">
              <a:lnSpc>
                <a:spcPct val="115000"/>
              </a:lnSpc>
              <a:spcBef>
                <a:spcPts val="1100"/>
              </a:spcBef>
              <a:spcAft>
                <a:spcPts val="0"/>
              </a:spcAft>
              <a:buClr>
                <a:srgbClr val="000000"/>
              </a:buClr>
              <a:buSzPts val="1150"/>
              <a:buFont typeface="Arial"/>
              <a:buChar char="●"/>
            </a:pPr>
            <a:r>
              <a:rPr b="1" i="0" lang="en-US" sz="2000" u="none" cap="none" strike="noStrike">
                <a:solidFill>
                  <a:srgbClr val="000000"/>
                </a:solidFill>
                <a:latin typeface="Arial"/>
                <a:ea typeface="Arial"/>
                <a:cs typeface="Arial"/>
                <a:sym typeface="Arial"/>
              </a:rPr>
              <a:t>app.request.charsets</a:t>
            </a:r>
            <a:br>
              <a:rPr b="1" i="0" lang="en-US" sz="1600" u="none" cap="none" strike="noStrike">
                <a:solidFill>
                  <a:srgbClr val="000000"/>
                </a:solidFill>
                <a:latin typeface="Arial"/>
                <a:ea typeface="Arial"/>
                <a:cs typeface="Arial"/>
                <a:sym typeface="Arial"/>
              </a:rPr>
            </a:br>
            <a:r>
              <a:rPr b="0" i="0" lang="en-US" sz="1600" u="none" cap="none" strike="noStrike">
                <a:solidFill>
                  <a:srgbClr val="000000"/>
                </a:solidFill>
                <a:latin typeface="Arial"/>
                <a:ea typeface="Arial"/>
                <a:cs typeface="Arial"/>
                <a:sym typeface="Arial"/>
              </a:rPr>
              <a:t>Permet de récupérer la séquence des jeux de caractères acceptés par le navigateur, par exemple : ISO-8859-1, UTF-8, etc.</a:t>
            </a:r>
            <a:endParaRPr b="0" i="0" sz="1600" u="none" cap="none" strike="noStrike">
              <a:solidFill>
                <a:srgbClr val="000000"/>
              </a:solidFill>
              <a:latin typeface="Arial"/>
              <a:ea typeface="Arial"/>
              <a:cs typeface="Arial"/>
              <a:sym typeface="Arial"/>
            </a:endParaRPr>
          </a:p>
          <a:p>
            <a:pPr indent="-301625" lvl="0" marL="457200" marR="0" rtl="0" algn="l">
              <a:lnSpc>
                <a:spcPct val="115000"/>
              </a:lnSpc>
              <a:spcBef>
                <a:spcPts val="0"/>
              </a:spcBef>
              <a:spcAft>
                <a:spcPts val="0"/>
              </a:spcAft>
              <a:buClr>
                <a:srgbClr val="000000"/>
              </a:buClr>
              <a:buSzPts val="1150"/>
              <a:buFont typeface="Arial"/>
              <a:buChar char="●"/>
            </a:pPr>
            <a:r>
              <a:rPr b="1" i="0" lang="en-US" sz="2000" u="none" cap="none" strike="noStrike">
                <a:solidFill>
                  <a:srgbClr val="000000"/>
                </a:solidFill>
                <a:latin typeface="Arial"/>
                <a:ea typeface="Arial"/>
                <a:cs typeface="Arial"/>
                <a:sym typeface="Arial"/>
              </a:rPr>
              <a:t>app.request.acceptableContentTypes</a:t>
            </a:r>
            <a:br>
              <a:rPr b="1" i="0" lang="en-US" sz="1600" u="none" cap="none" strike="noStrike">
                <a:solidFill>
                  <a:srgbClr val="000000"/>
                </a:solidFill>
                <a:latin typeface="Arial"/>
                <a:ea typeface="Arial"/>
                <a:cs typeface="Arial"/>
                <a:sym typeface="Arial"/>
              </a:rPr>
            </a:br>
            <a:r>
              <a:rPr b="0" i="0" lang="en-US" sz="1600" u="none" cap="none" strike="noStrike">
                <a:solidFill>
                  <a:srgbClr val="000000"/>
                </a:solidFill>
                <a:latin typeface="Arial"/>
                <a:ea typeface="Arial"/>
                <a:cs typeface="Arial"/>
                <a:sym typeface="Arial"/>
              </a:rPr>
              <a:t>Permet de récupérer la séquence des types de contenus acceptés par le navigateur, par exemple : text/html, application/xml, etc.</a:t>
            </a:r>
            <a:endParaRPr b="0" i="0" sz="1600" u="none" cap="none" strike="noStrike">
              <a:solidFill>
                <a:srgbClr val="000000"/>
              </a:solidFill>
              <a:latin typeface="Arial"/>
              <a:ea typeface="Arial"/>
              <a:cs typeface="Arial"/>
              <a:sym typeface="Arial"/>
            </a:endParaRPr>
          </a:p>
          <a:p>
            <a:pPr indent="-301625" lvl="0" marL="457200" marR="0" rtl="0" algn="l">
              <a:lnSpc>
                <a:spcPct val="115000"/>
              </a:lnSpc>
              <a:spcBef>
                <a:spcPts val="0"/>
              </a:spcBef>
              <a:spcAft>
                <a:spcPts val="0"/>
              </a:spcAft>
              <a:buClr>
                <a:srgbClr val="000000"/>
              </a:buClr>
              <a:buSzPts val="1150"/>
              <a:buFont typeface="Arial"/>
              <a:buChar char="●"/>
            </a:pPr>
            <a:r>
              <a:rPr b="1" i="0" lang="en-US" sz="2000" u="none" cap="none" strike="noStrike">
                <a:solidFill>
                  <a:srgbClr val="000000"/>
                </a:solidFill>
                <a:latin typeface="Arial"/>
                <a:ea typeface="Arial"/>
                <a:cs typeface="Arial"/>
                <a:sym typeface="Arial"/>
              </a:rPr>
              <a:t>app.request.pathInfo</a:t>
            </a:r>
            <a:br>
              <a:rPr b="1" i="0" lang="en-US" sz="1600" u="none" cap="none" strike="noStrike">
                <a:solidFill>
                  <a:srgbClr val="000000"/>
                </a:solidFill>
                <a:latin typeface="Arial"/>
                <a:ea typeface="Arial"/>
                <a:cs typeface="Arial"/>
                <a:sym typeface="Arial"/>
              </a:rPr>
            </a:br>
            <a:r>
              <a:rPr b="0" i="0" lang="en-US" sz="1600" u="none" cap="none" strike="noStrike">
                <a:solidFill>
                  <a:srgbClr val="000000"/>
                </a:solidFill>
                <a:latin typeface="Arial"/>
                <a:ea typeface="Arial"/>
                <a:cs typeface="Arial"/>
                <a:sym typeface="Arial"/>
              </a:rPr>
              <a:t>Renvoie les informations sur le chemin d’accès de l’application sans le nom de domaine.</a:t>
            </a:r>
            <a:endParaRPr b="0" i="0" sz="1600" u="none" cap="none" strike="noStrike">
              <a:solidFill>
                <a:srgbClr val="000000"/>
              </a:solidFill>
              <a:latin typeface="Arial"/>
              <a:ea typeface="Arial"/>
              <a:cs typeface="Arial"/>
              <a:sym typeface="Arial"/>
            </a:endParaRPr>
          </a:p>
          <a:p>
            <a:pPr indent="-301625" lvl="0" marL="457200" marR="0" rtl="0" algn="l">
              <a:lnSpc>
                <a:spcPct val="115000"/>
              </a:lnSpc>
              <a:spcBef>
                <a:spcPts val="0"/>
              </a:spcBef>
              <a:spcAft>
                <a:spcPts val="0"/>
              </a:spcAft>
              <a:buClr>
                <a:srgbClr val="000000"/>
              </a:buClr>
              <a:buSzPts val="1150"/>
              <a:buFont typeface="Arial"/>
              <a:buChar char="●"/>
            </a:pPr>
            <a:r>
              <a:rPr b="1" i="0" lang="en-US" sz="2000" u="none" cap="none" strike="noStrike">
                <a:solidFill>
                  <a:srgbClr val="000000"/>
                </a:solidFill>
                <a:latin typeface="Arial"/>
                <a:ea typeface="Arial"/>
                <a:cs typeface="Arial"/>
                <a:sym typeface="Arial"/>
              </a:rPr>
              <a:t>app.request.requestUri</a:t>
            </a:r>
            <a:br>
              <a:rPr b="1" i="0" lang="en-US" sz="1600" u="none" cap="none" strike="noStrike">
                <a:solidFill>
                  <a:srgbClr val="000000"/>
                </a:solidFill>
                <a:latin typeface="Arial"/>
                <a:ea typeface="Arial"/>
                <a:cs typeface="Arial"/>
                <a:sym typeface="Arial"/>
              </a:rPr>
            </a:br>
            <a:r>
              <a:rPr b="0" i="0" lang="en-US" sz="1600" u="none" cap="none" strike="noStrike">
                <a:solidFill>
                  <a:srgbClr val="000000"/>
                </a:solidFill>
                <a:latin typeface="Arial"/>
                <a:ea typeface="Arial"/>
                <a:cs typeface="Arial"/>
                <a:sym typeface="Arial"/>
              </a:rPr>
              <a:t>Retourne l’uri qui est le chemin de la page courante sans le nom de domaine.</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1" name="Google Shape;471;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72" name="Google Shape;472;p42"/>
          <p:cNvSpPr txBox="1"/>
          <p:nvPr>
            <p:ph type="title"/>
          </p:nvPr>
        </p:nvSpPr>
        <p:spPr>
          <a:xfrm>
            <a:off x="-3740" y="379903"/>
            <a:ext cx="8229600" cy="1143000"/>
          </a:xfrm>
          <a:prstGeom prst="rect">
            <a:avLst/>
          </a:prstGeom>
          <a:noFill/>
          <a:ln>
            <a:noFill/>
          </a:ln>
        </p:spPr>
        <p:txBody>
          <a:bodyPr anchorCtr="0" anchor="ctr" bIns="45700" lIns="91425" spcFirstLastPara="1" rIns="91425" wrap="square" tIns="45700">
            <a:noAutofit/>
          </a:bodyPr>
          <a:lstStyle/>
          <a:p>
            <a:pPr indent="0" lvl="0" marL="457200" rtl="0" algn="l">
              <a:lnSpc>
                <a:spcPct val="100000"/>
              </a:lnSpc>
              <a:spcBef>
                <a:spcPts val="0"/>
              </a:spcBef>
              <a:spcAft>
                <a:spcPts val="0"/>
              </a:spcAft>
              <a:buSzPts val="1400"/>
              <a:buNone/>
            </a:pPr>
            <a:br>
              <a:rPr lang="en-US" sz="1800">
                <a:solidFill>
                  <a:srgbClr val="C00000"/>
                </a:solidFill>
                <a:latin typeface="Arial"/>
                <a:ea typeface="Arial"/>
                <a:cs typeface="Arial"/>
                <a:sym typeface="Arial"/>
              </a:rPr>
            </a:br>
            <a:r>
              <a:rPr b="1" lang="en-US" sz="2400">
                <a:solidFill>
                  <a:srgbClr val="CC4125"/>
                </a:solidFill>
                <a:latin typeface="Arial"/>
                <a:ea typeface="Arial"/>
                <a:cs typeface="Arial"/>
                <a:sym typeface="Arial"/>
              </a:rPr>
              <a:t>g.Les variables globales</a:t>
            </a:r>
            <a:endParaRPr b="1" sz="2400">
              <a:solidFill>
                <a:srgbClr val="CC4125"/>
              </a:solidFill>
              <a:latin typeface="Arial"/>
              <a:ea typeface="Arial"/>
              <a:cs typeface="Arial"/>
              <a:sym typeface="Arial"/>
            </a:endParaRPr>
          </a:p>
        </p:txBody>
      </p:sp>
      <p:sp>
        <p:nvSpPr>
          <p:cNvPr id="473" name="Google Shape;473;p42"/>
          <p:cNvSpPr txBox="1"/>
          <p:nvPr/>
        </p:nvSpPr>
        <p:spPr>
          <a:xfrm>
            <a:off x="-3740" y="0"/>
            <a:ext cx="8229600" cy="571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3200" u="none" cap="none" strike="noStrike">
                <a:solidFill>
                  <a:schemeClr val="dk1"/>
                </a:solidFill>
                <a:latin typeface="Arial"/>
                <a:ea typeface="Arial"/>
                <a:cs typeface="Arial"/>
                <a:sym typeface="Arial"/>
              </a:rPr>
              <a:t>3. La Syntaxe de base</a:t>
            </a:r>
            <a:endParaRPr b="0" i="0" sz="3200" u="none" cap="none" strike="noStrike">
              <a:solidFill>
                <a:schemeClr val="dk1"/>
              </a:solidFill>
              <a:latin typeface="Arial"/>
              <a:ea typeface="Arial"/>
              <a:cs typeface="Arial"/>
              <a:sym typeface="Arial"/>
            </a:endParaRPr>
          </a:p>
        </p:txBody>
      </p:sp>
      <p:pic>
        <p:nvPicPr>
          <p:cNvPr descr="D:\esprit 2014\ESPRIT 2014\charte essprit 2014\render\support final\triangle.png" id="474" name="Google Shape;474;p42"/>
          <p:cNvPicPr preferRelativeResize="0"/>
          <p:nvPr/>
        </p:nvPicPr>
        <p:blipFill rotWithShape="1">
          <a:blip r:embed="rId4">
            <a:alphaModFix/>
          </a:blip>
          <a:srcRect b="0" l="0" r="0" t="0"/>
          <a:stretch/>
        </p:blipFill>
        <p:spPr>
          <a:xfrm>
            <a:off x="7143750" y="-6200"/>
            <a:ext cx="2000249" cy="137636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480" name="Google Shape;480;p43"/>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481" name="Google Shape;481;p43"/>
          <p:cNvPicPr preferRelativeResize="0"/>
          <p:nvPr/>
        </p:nvPicPr>
        <p:blipFill rotWithShape="1">
          <a:blip r:embed="rId3">
            <a:alphaModFix/>
          </a:blip>
          <a:srcRect b="0" l="0" r="0" t="0"/>
          <a:stretch/>
        </p:blipFill>
        <p:spPr>
          <a:xfrm>
            <a:off x="-160337" y="0"/>
            <a:ext cx="9328150" cy="7056439"/>
          </a:xfrm>
          <a:prstGeom prst="rect">
            <a:avLst/>
          </a:prstGeom>
          <a:noFill/>
          <a:ln>
            <a:noFill/>
          </a:ln>
        </p:spPr>
      </p:pic>
      <p:sp>
        <p:nvSpPr>
          <p:cNvPr id="482" name="Google Shape;482;p43"/>
          <p:cNvSpPr txBox="1"/>
          <p:nvPr/>
        </p:nvSpPr>
        <p:spPr>
          <a:xfrm>
            <a:off x="344850" y="1500200"/>
            <a:ext cx="8342100" cy="5467800"/>
          </a:xfrm>
          <a:prstGeom prst="rect">
            <a:avLst/>
          </a:prstGeom>
          <a:noFill/>
          <a:ln>
            <a:noFill/>
          </a:ln>
        </p:spPr>
        <p:txBody>
          <a:bodyPr anchorCtr="0" anchor="t" bIns="91425" lIns="91425" spcFirstLastPara="1" rIns="91425" wrap="square" tIns="91425">
            <a:noAutofit/>
          </a:bodyPr>
          <a:lstStyle/>
          <a:p>
            <a:pPr indent="-301625" lvl="0" marL="457200" marR="0" rtl="0" algn="l">
              <a:lnSpc>
                <a:spcPct val="115000"/>
              </a:lnSpc>
              <a:spcBef>
                <a:spcPts val="1100"/>
              </a:spcBef>
              <a:spcAft>
                <a:spcPts val="0"/>
              </a:spcAft>
              <a:buClr>
                <a:srgbClr val="000000"/>
              </a:buClr>
              <a:buSzPts val="1150"/>
              <a:buFont typeface="Arial"/>
              <a:buChar char="●"/>
            </a:pPr>
            <a:r>
              <a:rPr b="1" i="0" lang="en-US" sz="2000" u="none" cap="none" strike="noStrike">
                <a:solidFill>
                  <a:srgbClr val="000000"/>
                </a:solidFill>
                <a:latin typeface="Arial"/>
                <a:ea typeface="Arial"/>
                <a:cs typeface="Arial"/>
                <a:sym typeface="Arial"/>
              </a:rPr>
              <a:t>app.request.baseUrl</a:t>
            </a:r>
            <a:br>
              <a:rPr b="1"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Retourne l’url de base de l’application.</a:t>
            </a:r>
            <a:endParaRPr b="0" i="0" sz="1800" u="none" cap="none" strike="noStrike">
              <a:solidFill>
                <a:srgbClr val="000000"/>
              </a:solidFill>
              <a:latin typeface="Arial"/>
              <a:ea typeface="Arial"/>
              <a:cs typeface="Arial"/>
              <a:sym typeface="Arial"/>
            </a:endParaRPr>
          </a:p>
          <a:p>
            <a:pPr indent="-301625" lvl="0" marL="457200" marR="0" rtl="0" algn="l">
              <a:lnSpc>
                <a:spcPct val="115000"/>
              </a:lnSpc>
              <a:spcBef>
                <a:spcPts val="0"/>
              </a:spcBef>
              <a:spcAft>
                <a:spcPts val="0"/>
              </a:spcAft>
              <a:buClr>
                <a:srgbClr val="000000"/>
              </a:buClr>
              <a:buSzPts val="1150"/>
              <a:buFont typeface="Arial"/>
              <a:buChar char="●"/>
            </a:pPr>
            <a:r>
              <a:rPr b="1" i="0" lang="en-US" sz="2000" u="none" cap="none" strike="noStrike">
                <a:solidFill>
                  <a:srgbClr val="000000"/>
                </a:solidFill>
                <a:latin typeface="Arial"/>
                <a:ea typeface="Arial"/>
                <a:cs typeface="Arial"/>
                <a:sym typeface="Arial"/>
              </a:rPr>
              <a:t>app.request.basePath</a:t>
            </a:r>
            <a:br>
              <a:rPr b="1"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Renvoie le path de la base de l’application.</a:t>
            </a:r>
            <a:endParaRPr b="0" i="0" sz="1800" u="none" cap="none" strike="noStrike">
              <a:solidFill>
                <a:srgbClr val="000000"/>
              </a:solidFill>
              <a:latin typeface="Arial"/>
              <a:ea typeface="Arial"/>
              <a:cs typeface="Arial"/>
              <a:sym typeface="Arial"/>
            </a:endParaRPr>
          </a:p>
          <a:p>
            <a:pPr indent="-301625" lvl="0" marL="457200" marR="0" rtl="0" algn="l">
              <a:lnSpc>
                <a:spcPct val="115000"/>
              </a:lnSpc>
              <a:spcBef>
                <a:spcPts val="0"/>
              </a:spcBef>
              <a:spcAft>
                <a:spcPts val="0"/>
              </a:spcAft>
              <a:buClr>
                <a:srgbClr val="000000"/>
              </a:buClr>
              <a:buSzPts val="1150"/>
              <a:buFont typeface="Arial"/>
              <a:buChar char="●"/>
            </a:pPr>
            <a:r>
              <a:rPr b="1" i="0" lang="en-US" sz="2000" u="none" cap="none" strike="noStrike">
                <a:solidFill>
                  <a:srgbClr val="000000"/>
                </a:solidFill>
                <a:latin typeface="Arial"/>
                <a:ea typeface="Arial"/>
                <a:cs typeface="Arial"/>
                <a:sym typeface="Arial"/>
              </a:rPr>
              <a:t>app.request.method</a:t>
            </a:r>
            <a:br>
              <a:rPr b="1"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Permet de récupérer les méthodes de requêtes qui ont été utilisées à l’appel de la page, comme par exemple : POST, GET, etc.</a:t>
            </a:r>
            <a:endParaRPr b="0" i="0" sz="1800" u="none" cap="none" strike="noStrike">
              <a:solidFill>
                <a:srgbClr val="000000"/>
              </a:solidFill>
              <a:latin typeface="Arial"/>
              <a:ea typeface="Arial"/>
              <a:cs typeface="Arial"/>
              <a:sym typeface="Arial"/>
            </a:endParaRPr>
          </a:p>
          <a:p>
            <a:pPr indent="-301625" lvl="0" marL="457200" marR="0" rtl="0" algn="l">
              <a:lnSpc>
                <a:spcPct val="115000"/>
              </a:lnSpc>
              <a:spcBef>
                <a:spcPts val="0"/>
              </a:spcBef>
              <a:spcAft>
                <a:spcPts val="0"/>
              </a:spcAft>
              <a:buClr>
                <a:srgbClr val="000000"/>
              </a:buClr>
              <a:buSzPts val="1150"/>
              <a:buFont typeface="Arial"/>
              <a:buChar char="●"/>
            </a:pPr>
            <a:r>
              <a:rPr b="1" i="0" lang="en-US" sz="2000" u="none" cap="none" strike="noStrike">
                <a:solidFill>
                  <a:srgbClr val="000000"/>
                </a:solidFill>
                <a:latin typeface="Arial"/>
                <a:ea typeface="Arial"/>
                <a:cs typeface="Arial"/>
                <a:sym typeface="Arial"/>
              </a:rPr>
              <a:t>app.session</a:t>
            </a:r>
            <a:br>
              <a:rPr b="1"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Permet d’accéder à un paramètre contenu dans une SESSION en utilisant la méthode get(). Exemple: {{app.request.session.get("nom_parametre")}}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3" name="Google Shape;483;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84" name="Google Shape;484;p43"/>
          <p:cNvSpPr txBox="1"/>
          <p:nvPr>
            <p:ph type="title"/>
          </p:nvPr>
        </p:nvSpPr>
        <p:spPr>
          <a:xfrm>
            <a:off x="-3740" y="379903"/>
            <a:ext cx="8229600" cy="1143000"/>
          </a:xfrm>
          <a:prstGeom prst="rect">
            <a:avLst/>
          </a:prstGeom>
          <a:noFill/>
          <a:ln>
            <a:noFill/>
          </a:ln>
        </p:spPr>
        <p:txBody>
          <a:bodyPr anchorCtr="0" anchor="ctr" bIns="45700" lIns="91425" spcFirstLastPara="1" rIns="91425" wrap="square" tIns="45700">
            <a:noAutofit/>
          </a:bodyPr>
          <a:lstStyle/>
          <a:p>
            <a:pPr indent="0" lvl="0" marL="457200" rtl="0" algn="l">
              <a:lnSpc>
                <a:spcPct val="100000"/>
              </a:lnSpc>
              <a:spcBef>
                <a:spcPts val="0"/>
              </a:spcBef>
              <a:spcAft>
                <a:spcPts val="0"/>
              </a:spcAft>
              <a:buSzPts val="1400"/>
              <a:buNone/>
            </a:pPr>
            <a:br>
              <a:rPr lang="en-US" sz="1800">
                <a:solidFill>
                  <a:srgbClr val="C00000"/>
                </a:solidFill>
                <a:latin typeface="Arial"/>
                <a:ea typeface="Arial"/>
                <a:cs typeface="Arial"/>
                <a:sym typeface="Arial"/>
              </a:rPr>
            </a:br>
            <a:r>
              <a:rPr b="1" lang="en-US" sz="2400">
                <a:solidFill>
                  <a:srgbClr val="CC4125"/>
                </a:solidFill>
                <a:latin typeface="Arial"/>
                <a:ea typeface="Arial"/>
                <a:cs typeface="Arial"/>
                <a:sym typeface="Arial"/>
              </a:rPr>
              <a:t>g.Les variables globales</a:t>
            </a:r>
            <a:endParaRPr b="1" sz="2400">
              <a:solidFill>
                <a:srgbClr val="CC4125"/>
              </a:solidFill>
              <a:latin typeface="Arial"/>
              <a:ea typeface="Arial"/>
              <a:cs typeface="Arial"/>
              <a:sym typeface="Arial"/>
            </a:endParaRPr>
          </a:p>
        </p:txBody>
      </p:sp>
      <p:sp>
        <p:nvSpPr>
          <p:cNvPr id="485" name="Google Shape;485;p43"/>
          <p:cNvSpPr txBox="1"/>
          <p:nvPr/>
        </p:nvSpPr>
        <p:spPr>
          <a:xfrm>
            <a:off x="-3740" y="0"/>
            <a:ext cx="8229600" cy="571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3200" u="none" cap="none" strike="noStrike">
                <a:solidFill>
                  <a:schemeClr val="dk1"/>
                </a:solidFill>
                <a:latin typeface="Arial"/>
                <a:ea typeface="Arial"/>
                <a:cs typeface="Arial"/>
                <a:sym typeface="Arial"/>
              </a:rPr>
              <a:t>3. La Syntaxe de base</a:t>
            </a:r>
            <a:endParaRPr b="0" i="0" sz="3200" u="none" cap="none" strike="noStrike">
              <a:solidFill>
                <a:schemeClr val="dk1"/>
              </a:solidFill>
              <a:latin typeface="Arial"/>
              <a:ea typeface="Arial"/>
              <a:cs typeface="Arial"/>
              <a:sym typeface="Arial"/>
            </a:endParaRPr>
          </a:p>
        </p:txBody>
      </p:sp>
      <p:pic>
        <p:nvPicPr>
          <p:cNvPr descr="D:\esprit 2014\ESPRIT 2014\charte essprit 2014\render\support final\triangle.png" id="486" name="Google Shape;486;p43"/>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4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492" name="Google Shape;492;p44"/>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493" name="Google Shape;493;p44"/>
          <p:cNvPicPr preferRelativeResize="0"/>
          <p:nvPr/>
        </p:nvPicPr>
        <p:blipFill rotWithShape="1">
          <a:blip r:embed="rId3">
            <a:alphaModFix/>
          </a:blip>
          <a:srcRect b="0" l="0" r="0" t="0"/>
          <a:stretch/>
        </p:blipFill>
        <p:spPr>
          <a:xfrm>
            <a:off x="-160337" y="0"/>
            <a:ext cx="9328150" cy="7056439"/>
          </a:xfrm>
          <a:prstGeom prst="rect">
            <a:avLst/>
          </a:prstGeom>
          <a:noFill/>
          <a:ln>
            <a:noFill/>
          </a:ln>
        </p:spPr>
      </p:pic>
      <p:sp>
        <p:nvSpPr>
          <p:cNvPr id="494" name="Google Shape;494;p44"/>
          <p:cNvSpPr txBox="1"/>
          <p:nvPr/>
        </p:nvSpPr>
        <p:spPr>
          <a:xfrm>
            <a:off x="457200" y="999650"/>
            <a:ext cx="8113200" cy="535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1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Path() et url () </a:t>
            </a:r>
            <a:endParaRPr b="1" i="0" sz="1800" u="none" cap="none" strike="noStrike">
              <a:solidFill>
                <a:srgbClr val="000000"/>
              </a:solidFill>
              <a:latin typeface="Arial"/>
              <a:ea typeface="Arial"/>
              <a:cs typeface="Arial"/>
              <a:sym typeface="Arial"/>
            </a:endParaRPr>
          </a:p>
          <a:p>
            <a:pPr indent="-285750" lvl="0" marL="285750" marR="0" rtl="0" algn="l">
              <a:lnSpc>
                <a:spcPct val="100000"/>
              </a:lnSpc>
              <a:spcBef>
                <a:spcPts val="1100"/>
              </a:spcBef>
              <a:spcAft>
                <a:spcPts val="0"/>
              </a:spcAft>
              <a:buClr>
                <a:srgbClr val="000000"/>
              </a:buClr>
              <a:buSzPts val="1800"/>
              <a:buFont typeface="Courier New"/>
              <a:buChar char="o"/>
            </a:pPr>
            <a:r>
              <a:rPr b="0" i="0" lang="en-US" sz="1800" u="none" cap="none" strike="noStrike">
                <a:solidFill>
                  <a:srgbClr val="000000"/>
                </a:solidFill>
                <a:latin typeface="Arial"/>
                <a:ea typeface="Arial"/>
                <a:cs typeface="Arial"/>
                <a:sym typeface="Arial"/>
              </a:rPr>
              <a:t>Elles permettent de référencer une route.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10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url()</a:t>
            </a:r>
            <a:r>
              <a:rPr b="0" i="0" lang="en-US" sz="1800" u="none" cap="none" strike="noStrike">
                <a:solidFill>
                  <a:srgbClr val="000000"/>
                </a:solidFill>
                <a:latin typeface="Arial"/>
                <a:ea typeface="Arial"/>
                <a:cs typeface="Arial"/>
                <a:sym typeface="Arial"/>
              </a:rPr>
              <a:t> génère une URL absolue. </a:t>
            </a:r>
            <a:endParaRPr b="1" i="0" sz="1800" u="none" cap="none" strike="noStrike">
              <a:solidFill>
                <a:srgbClr val="000000"/>
              </a:solidFill>
              <a:latin typeface="Arial"/>
              <a:ea typeface="Arial"/>
              <a:cs typeface="Arial"/>
              <a:sym typeface="Arial"/>
            </a:endParaRPr>
          </a:p>
          <a:p>
            <a:pPr indent="-285750" lvl="0" marL="285750" marR="0" rtl="0" algn="l">
              <a:lnSpc>
                <a:spcPct val="100000"/>
              </a:lnSpc>
              <a:spcBef>
                <a:spcPts val="110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Path() </a:t>
            </a:r>
            <a:r>
              <a:rPr b="0" i="0" lang="en-US" sz="1800" u="none" cap="none" strike="noStrike">
                <a:solidFill>
                  <a:srgbClr val="000000"/>
                </a:solidFill>
                <a:latin typeface="Arial"/>
                <a:ea typeface="Arial"/>
                <a:cs typeface="Arial"/>
                <a:sym typeface="Arial"/>
              </a:rPr>
              <a:t>génère une URL relative.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110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Exemple: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&lt;a href="{{ path(’produit_route’) }}"&gt;Produit&lt;/a&gt;  (Le lien généré sera de type </a:t>
            </a:r>
            <a:r>
              <a:rPr b="0" i="0" lang="en-US" sz="1400" u="none" cap="none" strike="noStrike">
                <a:solidFill>
                  <a:srgbClr val="000000"/>
                </a:solidFill>
                <a:latin typeface="Arial"/>
                <a:ea typeface="Arial"/>
                <a:cs typeface="Arial"/>
                <a:sym typeface="Arial"/>
              </a:rPr>
              <a:t>« </a:t>
            </a:r>
            <a:r>
              <a:rPr b="1" i="0" lang="en-US" sz="1400" u="none" cap="none" strike="noStrike">
                <a:solidFill>
                  <a:srgbClr val="000000"/>
                </a:solidFill>
                <a:latin typeface="Arial"/>
                <a:ea typeface="Arial"/>
                <a:cs typeface="Arial"/>
                <a:sym typeface="Arial"/>
              </a:rPr>
              <a:t>/produit</a:t>
            </a:r>
            <a:r>
              <a:rPr b="0" i="0" lang="en-US" sz="1400" u="none" cap="none" strike="noStrike">
                <a:solidFill>
                  <a:srgbClr val="000000"/>
                </a:solidFill>
                <a:latin typeface="Arial"/>
                <a:ea typeface="Arial"/>
                <a:cs typeface="Arial"/>
                <a:sym typeface="Arial"/>
              </a:rPr>
              <a:t> »</a:t>
            </a: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&lt;a href="{{ url(’produit_route’) }}"&gt;Produit&lt;/a&gt; (Le lien généré sera de type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r>
              <a:rPr b="1" i="0" lang="en-US" sz="1400" u="none" cap="none" strike="noStrike">
                <a:solidFill>
                  <a:srgbClr val="000000"/>
                </a:solidFill>
                <a:latin typeface="Arial"/>
                <a:ea typeface="Arial"/>
                <a:cs typeface="Arial"/>
                <a:sym typeface="Arial"/>
              </a:rPr>
              <a:t>http://www.localhost:8000/produit  » </a:t>
            </a:r>
            <a:r>
              <a:rPr b="0" i="0" lang="en-US" sz="18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100"/>
              </a:spcBef>
              <a:spcAft>
                <a:spcPts val="0"/>
              </a:spcAft>
              <a:buClr>
                <a:srgbClr val="000000"/>
              </a:buClr>
              <a:buSzPts val="1800"/>
              <a:buFont typeface="Courier New"/>
              <a:buChar char="o"/>
            </a:pPr>
            <a:r>
              <a:rPr b="0" i="0" lang="en-US" sz="1800" u="none" cap="none" strike="noStrike">
                <a:solidFill>
                  <a:srgbClr val="000000"/>
                </a:solidFill>
                <a:latin typeface="Arial"/>
                <a:ea typeface="Arial"/>
                <a:cs typeface="Arial"/>
                <a:sym typeface="Arial"/>
              </a:rPr>
              <a:t>On peut également définir une route paramétrée</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110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&lt;a href="{{ path(’produit_route’,{’id’: ’value’})}}"&gt;Produit détails&lt;/a&gt;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1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5" name="Google Shape;495;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96" name="Google Shape;496;p44"/>
          <p:cNvSpPr txBox="1"/>
          <p:nvPr>
            <p:ph type="title"/>
          </p:nvPr>
        </p:nvSpPr>
        <p:spPr>
          <a:xfrm>
            <a:off x="-3740" y="379903"/>
            <a:ext cx="8229600" cy="1143000"/>
          </a:xfrm>
          <a:prstGeom prst="rect">
            <a:avLst/>
          </a:prstGeom>
          <a:noFill/>
          <a:ln>
            <a:noFill/>
          </a:ln>
        </p:spPr>
        <p:txBody>
          <a:bodyPr anchorCtr="0" anchor="ctr" bIns="45700" lIns="91425" spcFirstLastPara="1" rIns="91425" wrap="square" tIns="45700">
            <a:noAutofit/>
          </a:bodyPr>
          <a:lstStyle/>
          <a:p>
            <a:pPr indent="0" lvl="0" marL="457200" rtl="0" algn="l">
              <a:lnSpc>
                <a:spcPct val="100000"/>
              </a:lnSpc>
              <a:spcBef>
                <a:spcPts val="0"/>
              </a:spcBef>
              <a:spcAft>
                <a:spcPts val="0"/>
              </a:spcAft>
              <a:buSzPts val="1400"/>
              <a:buNone/>
            </a:pPr>
            <a:br>
              <a:rPr lang="en-US" sz="1800">
                <a:solidFill>
                  <a:srgbClr val="C00000"/>
                </a:solidFill>
                <a:latin typeface="Arial"/>
                <a:ea typeface="Arial"/>
                <a:cs typeface="Arial"/>
                <a:sym typeface="Arial"/>
              </a:rPr>
            </a:br>
            <a:r>
              <a:rPr b="1" lang="en-US" sz="2400">
                <a:solidFill>
                  <a:srgbClr val="CC4125"/>
                </a:solidFill>
                <a:latin typeface="Arial"/>
                <a:ea typeface="Arial"/>
                <a:cs typeface="Arial"/>
                <a:sym typeface="Arial"/>
              </a:rPr>
              <a:t>h.Les liens </a:t>
            </a:r>
            <a:endParaRPr b="1" sz="2400">
              <a:solidFill>
                <a:srgbClr val="CC4125"/>
              </a:solidFill>
              <a:latin typeface="Arial"/>
              <a:ea typeface="Arial"/>
              <a:cs typeface="Arial"/>
              <a:sym typeface="Arial"/>
            </a:endParaRPr>
          </a:p>
        </p:txBody>
      </p:sp>
      <p:sp>
        <p:nvSpPr>
          <p:cNvPr id="497" name="Google Shape;497;p44"/>
          <p:cNvSpPr txBox="1"/>
          <p:nvPr/>
        </p:nvSpPr>
        <p:spPr>
          <a:xfrm>
            <a:off x="-3740" y="0"/>
            <a:ext cx="8229600" cy="571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3200" u="none" cap="none" strike="noStrike">
                <a:solidFill>
                  <a:schemeClr val="dk1"/>
                </a:solidFill>
                <a:latin typeface="Arial"/>
                <a:ea typeface="Arial"/>
                <a:cs typeface="Arial"/>
                <a:sym typeface="Arial"/>
              </a:rPr>
              <a:t>3. La Syntaxe de base</a:t>
            </a:r>
            <a:endParaRPr b="0" i="0" sz="3200" u="none" cap="none" strike="noStrike">
              <a:solidFill>
                <a:schemeClr val="dk1"/>
              </a:solidFill>
              <a:latin typeface="Arial"/>
              <a:ea typeface="Arial"/>
              <a:cs typeface="Arial"/>
              <a:sym typeface="Arial"/>
            </a:endParaRPr>
          </a:p>
        </p:txBody>
      </p:sp>
      <p:pic>
        <p:nvPicPr>
          <p:cNvPr descr="D:\esprit 2014\ESPRIT 2014\charte essprit 2014\render\support final\triangle.png" id="498" name="Google Shape;498;p44"/>
          <p:cNvPicPr preferRelativeResize="0"/>
          <p:nvPr/>
        </p:nvPicPr>
        <p:blipFill rotWithShape="1">
          <a:blip r:embed="rId4">
            <a:alphaModFix/>
          </a:blip>
          <a:srcRect b="0" l="0" r="0" t="0"/>
          <a:stretch/>
        </p:blipFill>
        <p:spPr>
          <a:xfrm>
            <a:off x="7167575" y="-6200"/>
            <a:ext cx="2000249" cy="137636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4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504" name="Google Shape;504;p45"/>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505" name="Google Shape;505;p45"/>
          <p:cNvPicPr preferRelativeResize="0"/>
          <p:nvPr/>
        </p:nvPicPr>
        <p:blipFill rotWithShape="1">
          <a:blip r:embed="rId3">
            <a:alphaModFix/>
          </a:blip>
          <a:srcRect b="0" l="0" r="0" t="0"/>
          <a:stretch/>
        </p:blipFill>
        <p:spPr>
          <a:xfrm>
            <a:off x="-160337" y="0"/>
            <a:ext cx="9328150" cy="7056439"/>
          </a:xfrm>
          <a:prstGeom prst="rect">
            <a:avLst/>
          </a:prstGeom>
          <a:noFill/>
          <a:ln>
            <a:noFill/>
          </a:ln>
        </p:spPr>
      </p:pic>
      <p:sp>
        <p:nvSpPr>
          <p:cNvPr id="506" name="Google Shape;506;p45"/>
          <p:cNvSpPr txBox="1"/>
          <p:nvPr>
            <p:ph type="title"/>
          </p:nvPr>
        </p:nvSpPr>
        <p:spPr>
          <a:xfrm>
            <a:off x="-166578" y="-8573"/>
            <a:ext cx="8229600" cy="1143000"/>
          </a:xfrm>
          <a:prstGeom prst="rect">
            <a:avLst/>
          </a:prstGeom>
          <a:noFill/>
          <a:ln>
            <a:noFill/>
          </a:ln>
        </p:spPr>
        <p:txBody>
          <a:bodyPr anchorCtr="0" anchor="ctr" bIns="45700" lIns="91425" spcFirstLastPara="1" rIns="91425" wrap="square" tIns="45700">
            <a:noAutofit/>
          </a:bodyPr>
          <a:lstStyle/>
          <a:p>
            <a:pPr indent="0" lvl="0" marL="457200" rtl="0" algn="l">
              <a:lnSpc>
                <a:spcPct val="100000"/>
              </a:lnSpc>
              <a:spcBef>
                <a:spcPts val="0"/>
              </a:spcBef>
              <a:spcAft>
                <a:spcPts val="0"/>
              </a:spcAft>
              <a:buSzPts val="1400"/>
              <a:buNone/>
            </a:pPr>
            <a:r>
              <a:rPr lang="en-US" sz="3200"/>
              <a:t>4</a:t>
            </a:r>
            <a:r>
              <a:rPr lang="en-US" sz="3200">
                <a:latin typeface="Arial"/>
                <a:ea typeface="Arial"/>
                <a:cs typeface="Arial"/>
                <a:sym typeface="Arial"/>
              </a:rPr>
              <a:t>. Ajout de fichier</a:t>
            </a:r>
            <a:endParaRPr sz="4400">
              <a:solidFill>
                <a:schemeClr val="dk1"/>
              </a:solidFill>
              <a:latin typeface="Arial"/>
              <a:ea typeface="Arial"/>
              <a:cs typeface="Arial"/>
              <a:sym typeface="Arial"/>
            </a:endParaRPr>
          </a:p>
        </p:txBody>
      </p:sp>
      <p:sp>
        <p:nvSpPr>
          <p:cNvPr id="507" name="Google Shape;507;p45"/>
          <p:cNvSpPr txBox="1"/>
          <p:nvPr/>
        </p:nvSpPr>
        <p:spPr>
          <a:xfrm>
            <a:off x="433386" y="872552"/>
            <a:ext cx="7336200" cy="48195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Asset()</a:t>
            </a:r>
            <a:r>
              <a:rPr b="1" i="0" lang="en-US" sz="1800" u="none" cap="none" strike="noStrike">
                <a:solidFill>
                  <a:srgbClr val="000000"/>
                </a:solidFill>
                <a:latin typeface="Arial"/>
                <a:ea typeface="Arial"/>
                <a:cs typeface="Arial"/>
                <a:sym typeface="Arial"/>
              </a:rPr>
              <a:t>: </a:t>
            </a:r>
            <a:r>
              <a:rPr b="0" i="0" lang="en-US" sz="1800" u="none" cap="none" strike="noStrike">
                <a:solidFill>
                  <a:srgbClr val="000000"/>
                </a:solidFill>
                <a:latin typeface="Arial"/>
                <a:ea typeface="Arial"/>
                <a:cs typeface="Arial"/>
                <a:sym typeface="Arial"/>
              </a:rPr>
              <a:t>Permet d’appeler les fichiers ressources css, js,images définis dans le dossier public</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50000"/>
              </a:lnSpc>
              <a:spcBef>
                <a:spcPts val="0"/>
              </a:spcBef>
              <a:spcAft>
                <a:spcPts val="0"/>
              </a:spcAft>
              <a:buClr>
                <a:srgbClr val="000000"/>
              </a:buClr>
              <a:buSzPts val="1800"/>
              <a:buFont typeface="Arial"/>
              <a:buChar char="●"/>
            </a:pPr>
            <a:r>
              <a:rPr b="1" i="0" lang="en-US" sz="1800" u="none" cap="none" strike="noStrike">
                <a:solidFill>
                  <a:schemeClr val="accent3"/>
                </a:solidFill>
                <a:latin typeface="Arial"/>
                <a:ea typeface="Arial"/>
                <a:cs typeface="Arial"/>
                <a:sym typeface="Arial"/>
              </a:rPr>
              <a:t>css</a:t>
            </a:r>
            <a:endParaRPr b="1" i="0" sz="1800" u="none" cap="none" strike="noStrike">
              <a:solidFill>
                <a:schemeClr val="accent3"/>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&lt;link  rel= “stylesheet” href=”{{asset(css/style.css)}}”, type = “text/css”&gt;</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50000"/>
              </a:lnSpc>
              <a:spcBef>
                <a:spcPts val="0"/>
              </a:spcBef>
              <a:spcAft>
                <a:spcPts val="0"/>
              </a:spcAft>
              <a:buClr>
                <a:srgbClr val="000000"/>
              </a:buClr>
              <a:buSzPts val="1800"/>
              <a:buFont typeface="Arial"/>
              <a:buChar char="●"/>
            </a:pPr>
            <a:r>
              <a:rPr b="1" i="0" lang="en-US" sz="1800" u="none" cap="none" strike="noStrike">
                <a:solidFill>
                  <a:schemeClr val="accent3"/>
                </a:solidFill>
                <a:latin typeface="Arial"/>
                <a:ea typeface="Arial"/>
                <a:cs typeface="Arial"/>
                <a:sym typeface="Arial"/>
              </a:rPr>
              <a:t>JS</a:t>
            </a:r>
            <a:endParaRPr b="1" i="0" sz="1800" u="none" cap="none" strike="noStrike">
              <a:solidFill>
                <a:schemeClr val="accent3"/>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&lt;script src="{{ asset('js/script.js') }}"&gt;&lt;/script&gt;</a:t>
            </a:r>
            <a:endParaRPr b="0" i="0"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342900" lvl="0" marL="457200" marR="0" rtl="0" algn="l">
              <a:lnSpc>
                <a:spcPct val="150000"/>
              </a:lnSpc>
              <a:spcBef>
                <a:spcPts val="0"/>
              </a:spcBef>
              <a:spcAft>
                <a:spcPts val="0"/>
              </a:spcAft>
              <a:buClr>
                <a:srgbClr val="000000"/>
              </a:buClr>
              <a:buSzPts val="1800"/>
              <a:buFont typeface="Arial"/>
              <a:buChar char="●"/>
            </a:pPr>
            <a:r>
              <a:rPr b="1" i="0" lang="en-US" sz="1800" u="none" cap="none" strike="noStrike">
                <a:solidFill>
                  <a:schemeClr val="accent3"/>
                </a:solidFill>
                <a:latin typeface="Arial"/>
                <a:ea typeface="Arial"/>
                <a:cs typeface="Arial"/>
                <a:sym typeface="Arial"/>
              </a:rPr>
              <a:t>Image </a:t>
            </a:r>
            <a:endParaRPr b="0" i="0" sz="1400" u="none" cap="none" strike="noStrike">
              <a:solidFill>
                <a:srgbClr val="000000"/>
              </a:solidFill>
              <a:latin typeface="Arial"/>
              <a:ea typeface="Arial"/>
              <a:cs typeface="Arial"/>
              <a:sym typeface="Arial"/>
            </a:endParaRPr>
          </a:p>
          <a:p>
            <a:pPr indent="0" lvl="0" marL="11430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&lt;img src="{{ asset (‘images/example.jpg’) }}" alt="Example"/&gt;</a:t>
            </a:r>
            <a:endParaRPr b="0" i="0" sz="1800" u="none" cap="none" strike="noStrike">
              <a:solidFill>
                <a:srgbClr val="000000"/>
              </a:solidFill>
              <a:latin typeface="Arial"/>
              <a:ea typeface="Arial"/>
              <a:cs typeface="Arial"/>
              <a:sym typeface="Arial"/>
            </a:endParaRPr>
          </a:p>
          <a:p>
            <a:pPr indent="0" lvl="0" marL="457200" marR="0" rtl="0" algn="l">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457200" marR="0" rtl="0" algn="l">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8" name="Google Shape;508;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D:\esprit 2014\ESPRIT 2014\charte essprit 2014\render\support final\triangle.png" id="509" name="Google Shape;509;p45"/>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4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515" name="Google Shape;515;p46"/>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516" name="Google Shape;516;p46"/>
          <p:cNvPicPr preferRelativeResize="0"/>
          <p:nvPr/>
        </p:nvPicPr>
        <p:blipFill rotWithShape="1">
          <a:blip r:embed="rId3">
            <a:alphaModFix/>
          </a:blip>
          <a:srcRect b="0" l="0" r="0" t="0"/>
          <a:stretch/>
        </p:blipFill>
        <p:spPr>
          <a:xfrm>
            <a:off x="-160337" y="0"/>
            <a:ext cx="9328150" cy="7056439"/>
          </a:xfrm>
          <a:prstGeom prst="rect">
            <a:avLst/>
          </a:prstGeom>
          <a:noFill/>
          <a:ln>
            <a:noFill/>
          </a:ln>
        </p:spPr>
      </p:pic>
      <p:sp>
        <p:nvSpPr>
          <p:cNvPr id="517" name="Google Shape;517;p46"/>
          <p:cNvSpPr txBox="1"/>
          <p:nvPr>
            <p:ph type="title"/>
          </p:nvPr>
        </p:nvSpPr>
        <p:spPr>
          <a:xfrm>
            <a:off x="-166578" y="-8573"/>
            <a:ext cx="8229600" cy="1143000"/>
          </a:xfrm>
          <a:prstGeom prst="rect">
            <a:avLst/>
          </a:prstGeom>
          <a:noFill/>
          <a:ln>
            <a:noFill/>
          </a:ln>
        </p:spPr>
        <p:txBody>
          <a:bodyPr anchorCtr="0" anchor="ctr" bIns="45700" lIns="91425" spcFirstLastPara="1" rIns="91425" wrap="square" tIns="45700">
            <a:noAutofit/>
          </a:bodyPr>
          <a:lstStyle/>
          <a:p>
            <a:pPr indent="0" lvl="0" marL="457200" rtl="0" algn="l">
              <a:lnSpc>
                <a:spcPct val="100000"/>
              </a:lnSpc>
              <a:spcBef>
                <a:spcPts val="0"/>
              </a:spcBef>
              <a:spcAft>
                <a:spcPts val="0"/>
              </a:spcAft>
              <a:buSzPts val="1400"/>
              <a:buNone/>
            </a:pPr>
            <a:r>
              <a:rPr lang="en-US" sz="3200"/>
              <a:t>4</a:t>
            </a:r>
            <a:r>
              <a:rPr lang="en-US" sz="3200">
                <a:latin typeface="Arial"/>
                <a:ea typeface="Arial"/>
                <a:cs typeface="Arial"/>
                <a:sym typeface="Arial"/>
              </a:rPr>
              <a:t>. Ajout de fichier:</a:t>
            </a:r>
            <a:endParaRPr sz="4400" u="sng">
              <a:solidFill>
                <a:schemeClr val="dk1"/>
              </a:solidFill>
              <a:latin typeface="Arial"/>
              <a:ea typeface="Arial"/>
              <a:cs typeface="Arial"/>
              <a:sym typeface="Arial"/>
            </a:endParaRPr>
          </a:p>
        </p:txBody>
      </p:sp>
      <p:sp>
        <p:nvSpPr>
          <p:cNvPr id="518" name="Google Shape;518;p46"/>
          <p:cNvSpPr txBox="1"/>
          <p:nvPr/>
        </p:nvSpPr>
        <p:spPr>
          <a:xfrm>
            <a:off x="-3900" y="1631175"/>
            <a:ext cx="9015300" cy="43572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50000"/>
              </a:lnSpc>
              <a:spcBef>
                <a:spcPts val="0"/>
              </a:spcBef>
              <a:spcAft>
                <a:spcPts val="0"/>
              </a:spcAft>
              <a:buClr>
                <a:srgbClr val="000000"/>
              </a:buClr>
              <a:buSzPts val="2400"/>
              <a:buFont typeface="Arial"/>
              <a:buChar char="•"/>
            </a:pPr>
            <a:r>
              <a:rPr b="0" i="0" lang="en-US" sz="1800" u="none" cap="none" strike="noStrike">
                <a:solidFill>
                  <a:srgbClr val="000000"/>
                </a:solidFill>
                <a:latin typeface="Arial"/>
                <a:ea typeface="Arial"/>
                <a:cs typeface="Arial"/>
                <a:sym typeface="Arial"/>
              </a:rPr>
              <a:t>Bien qu’il soit possible de mettre des URL directement sans mettre asset(), cette pratique n'est plus.</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2400"/>
              <a:buFont typeface="Arial"/>
              <a:buChar char="•"/>
            </a:pPr>
            <a:r>
              <a:rPr b="0" i="0" lang="en-US" sz="1800" u="none" cap="none" strike="noStrike">
                <a:solidFill>
                  <a:srgbClr val="000000"/>
                </a:solidFill>
                <a:latin typeface="Arial"/>
                <a:ea typeface="Arial"/>
                <a:cs typeface="Arial"/>
                <a:sym typeface="Arial"/>
              </a:rPr>
              <a:t>Les URL à codage en dur peuvent être un inconvénient: Vous devez écrire le chemin complet de chaque élément.</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2400"/>
              <a:buFont typeface="Arial"/>
              <a:buChar char="•"/>
            </a:pPr>
            <a:r>
              <a:rPr b="0" i="0" lang="en-US" sz="1800" u="none" cap="none" strike="noStrike">
                <a:solidFill>
                  <a:srgbClr val="000000"/>
                </a:solidFill>
                <a:latin typeface="Arial"/>
                <a:ea typeface="Arial"/>
                <a:cs typeface="Arial"/>
                <a:sym typeface="Arial"/>
              </a:rPr>
              <a:t>Lorsque vous utilisez le composant Asset, vous pouvez regrouper les actifs dans des packages pour éviter de répéter la partie commune de leur chemin.</a:t>
            </a:r>
            <a:endParaRPr b="0" i="0" sz="2400" u="none" cap="none" strike="noStrike">
              <a:solidFill>
                <a:srgbClr val="000000"/>
              </a:solidFill>
              <a:latin typeface="Arial"/>
              <a:ea typeface="Arial"/>
              <a:cs typeface="Arial"/>
              <a:sym typeface="Arial"/>
            </a:endParaRPr>
          </a:p>
          <a:p>
            <a:pPr indent="0" lvl="0" marL="457200" marR="0" rtl="0" algn="l">
              <a:lnSpc>
                <a:spcPct val="150000"/>
              </a:lnSpc>
              <a:spcBef>
                <a:spcPts val="0"/>
              </a:spcBef>
              <a:spcAft>
                <a:spcPts val="0"/>
              </a:spcAft>
              <a:buClr>
                <a:srgbClr val="000000"/>
              </a:buClr>
              <a:buSzPts val="1800"/>
              <a:buFont typeface="Arial"/>
              <a:buNone/>
            </a:pPr>
            <a:r>
              <a:t/>
            </a:r>
            <a:endParaRPr b="1" i="0" sz="2000" u="none" cap="none" strike="noStrike">
              <a:solidFill>
                <a:srgbClr val="000000"/>
              </a:solidFill>
              <a:latin typeface="Arial"/>
              <a:ea typeface="Arial"/>
              <a:cs typeface="Arial"/>
              <a:sym typeface="Arial"/>
            </a:endParaRPr>
          </a:p>
          <a:p>
            <a:pPr indent="0" lvl="0" marL="457200" marR="0" rtl="0" algn="l">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9" name="Google Shape;519;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20" name="Google Shape;520;p46"/>
          <p:cNvSpPr/>
          <p:nvPr/>
        </p:nvSpPr>
        <p:spPr>
          <a:xfrm>
            <a:off x="2708564" y="1134427"/>
            <a:ext cx="34581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sng" cap="none" strike="noStrike">
                <a:solidFill>
                  <a:srgbClr val="000000"/>
                </a:solidFill>
                <a:latin typeface="Arial"/>
                <a:ea typeface="Arial"/>
                <a:cs typeface="Arial"/>
                <a:sym typeface="Arial"/>
              </a:rPr>
              <a:t>Pourquoi utiliser Asset () ?</a:t>
            </a:r>
            <a:endParaRPr b="1" i="0" sz="2000" u="none" cap="none" strike="noStrike">
              <a:solidFill>
                <a:srgbClr val="000000"/>
              </a:solidFill>
              <a:latin typeface="Arial"/>
              <a:ea typeface="Arial"/>
              <a:cs typeface="Arial"/>
              <a:sym typeface="Arial"/>
            </a:endParaRPr>
          </a:p>
        </p:txBody>
      </p:sp>
      <p:pic>
        <p:nvPicPr>
          <p:cNvPr descr="D:\esprit 2014\ESPRIT 2014\charte essprit 2014\render\support final\triangle.png" id="521" name="Google Shape;521;p46"/>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4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4400">
              <a:solidFill>
                <a:schemeClr val="dk1"/>
              </a:solidFill>
              <a:latin typeface="Calibri"/>
              <a:ea typeface="Calibri"/>
              <a:cs typeface="Calibri"/>
              <a:sym typeface="Calibri"/>
            </a:endParaRPr>
          </a:p>
        </p:txBody>
      </p:sp>
      <p:pic>
        <p:nvPicPr>
          <p:cNvPr id="527" name="Google Shape;527;p47"/>
          <p:cNvPicPr preferRelativeResize="0"/>
          <p:nvPr/>
        </p:nvPicPr>
        <p:blipFill rotWithShape="1">
          <a:blip r:embed="rId3">
            <a:alphaModFix/>
          </a:blip>
          <a:srcRect b="0" l="0" r="0" t="0"/>
          <a:stretch/>
        </p:blipFill>
        <p:spPr>
          <a:xfrm>
            <a:off x="-160337" y="0"/>
            <a:ext cx="9328150" cy="7056437"/>
          </a:xfrm>
          <a:prstGeom prst="rect">
            <a:avLst/>
          </a:prstGeom>
          <a:noFill/>
          <a:ln>
            <a:noFill/>
          </a:ln>
        </p:spPr>
      </p:pic>
      <p:sp>
        <p:nvSpPr>
          <p:cNvPr id="528" name="Google Shape;528;p4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529" name="Google Shape;529;p47"/>
          <p:cNvSpPr txBox="1"/>
          <p:nvPr>
            <p:ph idx="1" type="body"/>
          </p:nvPr>
        </p:nvSpPr>
        <p:spPr>
          <a:xfrm>
            <a:off x="495000" y="734325"/>
            <a:ext cx="8154000" cy="3240000"/>
          </a:xfrm>
          <a:prstGeom prst="rect">
            <a:avLst/>
          </a:prstGeom>
          <a:noFill/>
          <a:ln>
            <a:noFill/>
          </a:ln>
        </p:spPr>
        <p:txBody>
          <a:bodyPr anchorCtr="0" anchor="t" bIns="45700" lIns="91425" spcFirstLastPara="1" rIns="91425" wrap="square" tIns="45700">
            <a:noAutofit/>
          </a:bodyPr>
          <a:lstStyle/>
          <a:p>
            <a:pPr indent="-139700" lvl="0" marL="342900" marR="0" rtl="0" algn="ctr">
              <a:lnSpc>
                <a:spcPct val="100000"/>
              </a:lnSpc>
              <a:spcBef>
                <a:spcPts val="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marR="0" rtl="0" algn="ctr">
              <a:lnSpc>
                <a:spcPct val="100000"/>
              </a:lnSpc>
              <a:spcBef>
                <a:spcPts val="880"/>
              </a:spcBef>
              <a:spcAft>
                <a:spcPts val="0"/>
              </a:spcAft>
              <a:buClr>
                <a:schemeClr val="dk1"/>
              </a:buClr>
              <a:buSzPts val="4400"/>
              <a:buFont typeface="Arial"/>
              <a:buChar char="•"/>
            </a:pPr>
            <a:r>
              <a:rPr b="1" lang="en-US" sz="4400"/>
              <a:t>References:</a:t>
            </a:r>
            <a:endParaRPr b="1" sz="4400"/>
          </a:p>
          <a:p>
            <a:pPr indent="-177800" lvl="0" marL="342900" rtl="0" algn="l">
              <a:lnSpc>
                <a:spcPct val="100000"/>
              </a:lnSpc>
              <a:spcBef>
                <a:spcPts val="880"/>
              </a:spcBef>
              <a:spcAft>
                <a:spcPts val="0"/>
              </a:spcAft>
              <a:buSzPts val="1800"/>
              <a:buFont typeface="Times New Roman"/>
              <a:buChar char="•"/>
            </a:pPr>
            <a:r>
              <a:t/>
            </a:r>
            <a:endParaRPr sz="1800">
              <a:latin typeface="Times New Roman"/>
              <a:ea typeface="Times New Roman"/>
              <a:cs typeface="Times New Roman"/>
              <a:sym typeface="Times New Roman"/>
            </a:endParaRPr>
          </a:p>
          <a:p>
            <a:pPr indent="0" lvl="0" marL="0" rtl="0" algn="l">
              <a:lnSpc>
                <a:spcPct val="100000"/>
              </a:lnSpc>
              <a:spcBef>
                <a:spcPts val="880"/>
              </a:spcBef>
              <a:spcAft>
                <a:spcPts val="0"/>
              </a:spcAft>
              <a:buSzPts val="1800"/>
              <a:buNone/>
            </a:pPr>
            <a:r>
              <a:t/>
            </a:r>
            <a:endParaRPr sz="1200"/>
          </a:p>
          <a:p>
            <a:pPr indent="-63500" lvl="0" marL="342900" rtl="0" algn="l">
              <a:lnSpc>
                <a:spcPct val="100000"/>
              </a:lnSpc>
              <a:spcBef>
                <a:spcPts val="880"/>
              </a:spcBef>
              <a:spcAft>
                <a:spcPts val="0"/>
              </a:spcAft>
              <a:buSzPts val="1200"/>
              <a:buNone/>
            </a:pPr>
            <a:r>
              <a:t/>
            </a:r>
            <a:endParaRPr sz="1200"/>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
        <p:nvSpPr>
          <p:cNvPr id="530" name="Google Shape;530;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31" name="Google Shape;531;p47"/>
          <p:cNvSpPr txBox="1"/>
          <p:nvPr/>
        </p:nvSpPr>
        <p:spPr>
          <a:xfrm>
            <a:off x="123425" y="1798250"/>
            <a:ext cx="9144000" cy="3088800"/>
          </a:xfrm>
          <a:prstGeom prst="rect">
            <a:avLst/>
          </a:prstGeom>
          <a:noFill/>
          <a:ln>
            <a:noFill/>
          </a:ln>
        </p:spPr>
        <p:txBody>
          <a:bodyPr anchorCtr="0" anchor="t" bIns="91425" lIns="91425" spcFirstLastPara="1" rIns="91425" wrap="square" tIns="91425">
            <a:spAutoFit/>
          </a:bodyPr>
          <a:lstStyle/>
          <a:p>
            <a:pPr indent="0" lvl="0" marL="457200" rtl="0" algn="ctr">
              <a:spcBef>
                <a:spcPts val="880"/>
              </a:spcBef>
              <a:spcAft>
                <a:spcPts val="0"/>
              </a:spcAft>
              <a:buNone/>
            </a:pPr>
            <a:r>
              <a:t/>
            </a:r>
            <a:endParaRPr b="1" sz="4400">
              <a:solidFill>
                <a:schemeClr val="dk1"/>
              </a:solidFill>
              <a:latin typeface="Calibri"/>
              <a:ea typeface="Calibri"/>
              <a:cs typeface="Calibri"/>
              <a:sym typeface="Calibri"/>
            </a:endParaRPr>
          </a:p>
          <a:p>
            <a:pPr indent="-177800" lvl="0" marL="342900" rtl="0" algn="l">
              <a:spcBef>
                <a:spcPts val="880"/>
              </a:spcBef>
              <a:spcAft>
                <a:spcPts val="0"/>
              </a:spcAft>
              <a:buClr>
                <a:schemeClr val="dk1"/>
              </a:buClr>
              <a:buSzPts val="1800"/>
              <a:buFont typeface="Times New Roman"/>
              <a:buChar char="•"/>
            </a:pPr>
            <a:r>
              <a:rPr lang="en-US" sz="1800" u="sng">
                <a:solidFill>
                  <a:schemeClr val="hlink"/>
                </a:solidFill>
                <a:latin typeface="Times New Roman"/>
                <a:ea typeface="Times New Roman"/>
                <a:cs typeface="Times New Roman"/>
                <a:sym typeface="Times New Roman"/>
                <a:hlinkClick r:id="rId4"/>
              </a:rPr>
              <a:t>https://twig.symfony.com/</a:t>
            </a:r>
            <a:endParaRPr sz="1800">
              <a:solidFill>
                <a:schemeClr val="dk1"/>
              </a:solidFill>
              <a:latin typeface="Times New Roman"/>
              <a:ea typeface="Times New Roman"/>
              <a:cs typeface="Times New Roman"/>
              <a:sym typeface="Times New Roman"/>
            </a:endParaRPr>
          </a:p>
          <a:p>
            <a:pPr indent="-177800" lvl="0" marL="342900" rtl="0" algn="l">
              <a:spcBef>
                <a:spcPts val="880"/>
              </a:spcBef>
              <a:spcAft>
                <a:spcPts val="0"/>
              </a:spcAft>
              <a:buClr>
                <a:schemeClr val="dk1"/>
              </a:buClr>
              <a:buSzPts val="1800"/>
              <a:buFont typeface="Times New Roman"/>
              <a:buChar char="•"/>
            </a:pPr>
            <a:r>
              <a:rPr lang="en-US" sz="1800" u="sng">
                <a:solidFill>
                  <a:schemeClr val="hlink"/>
                </a:solidFill>
                <a:latin typeface="Times New Roman"/>
                <a:ea typeface="Times New Roman"/>
                <a:cs typeface="Times New Roman"/>
                <a:sym typeface="Times New Roman"/>
                <a:hlinkClick r:id="rId5"/>
              </a:rPr>
              <a:t>https://connect.ed-diamond.com/GNU-Linux-Magazine/GLMF-199/Moteur-de-Template-Twig-prise-en-main</a:t>
            </a:r>
            <a:endParaRPr sz="1800">
              <a:solidFill>
                <a:schemeClr val="dk1"/>
              </a:solidFill>
              <a:latin typeface="Times New Roman"/>
              <a:ea typeface="Times New Roman"/>
              <a:cs typeface="Times New Roman"/>
              <a:sym typeface="Times New Roman"/>
            </a:endParaRPr>
          </a:p>
          <a:p>
            <a:pPr indent="-177800" lvl="0" marL="342900" rtl="0" algn="l">
              <a:spcBef>
                <a:spcPts val="880"/>
              </a:spcBef>
              <a:spcAft>
                <a:spcPts val="0"/>
              </a:spcAft>
              <a:buClr>
                <a:schemeClr val="dk1"/>
              </a:buClr>
              <a:buSzPts val="1800"/>
              <a:buFont typeface="Times New Roman"/>
              <a:buChar char="•"/>
            </a:pPr>
            <a:r>
              <a:rPr lang="en-US" sz="1800" u="sng">
                <a:solidFill>
                  <a:schemeClr val="hlink"/>
                </a:solidFill>
                <a:latin typeface="Times New Roman"/>
                <a:ea typeface="Times New Roman"/>
                <a:cs typeface="Times New Roman"/>
                <a:sym typeface="Times New Roman"/>
                <a:hlinkClick r:id="rId6"/>
              </a:rPr>
              <a:t>https://twig.symfony.com/doc/2.x/deprecated.html</a:t>
            </a:r>
            <a:r>
              <a:rPr lang="en-US" sz="1800">
                <a:solidFill>
                  <a:srgbClr val="222222"/>
                </a:solidFill>
                <a:latin typeface="Times New Roman"/>
                <a:ea typeface="Times New Roman"/>
                <a:cs typeface="Times New Roman"/>
                <a:sym typeface="Times New Roman"/>
              </a:rPr>
              <a:t> </a:t>
            </a:r>
            <a:endParaRPr sz="3200">
              <a:solidFill>
                <a:schemeClr val="dk1"/>
              </a:solidFill>
              <a:latin typeface="Calibri"/>
              <a:ea typeface="Calibri"/>
              <a:cs typeface="Calibri"/>
              <a:sym typeface="Calibri"/>
            </a:endParaRPr>
          </a:p>
          <a:p>
            <a:pPr indent="-177800" lvl="0" marL="342900" rtl="0" algn="l">
              <a:spcBef>
                <a:spcPts val="880"/>
              </a:spcBef>
              <a:spcAft>
                <a:spcPts val="0"/>
              </a:spcAft>
              <a:buClr>
                <a:schemeClr val="dk1"/>
              </a:buClr>
              <a:buSzPts val="1800"/>
              <a:buFont typeface="Times New Roman"/>
              <a:buChar char="•"/>
            </a:pPr>
            <a:r>
              <a:rPr lang="en-US" sz="1800" u="sng">
                <a:solidFill>
                  <a:schemeClr val="hlink"/>
                </a:solidFill>
                <a:latin typeface="Times New Roman"/>
                <a:ea typeface="Times New Roman"/>
                <a:cs typeface="Times New Roman"/>
                <a:sym typeface="Times New Roman"/>
                <a:hlinkClick r:id="rId7"/>
              </a:rPr>
              <a:t>https://twig.symfony.com/doc/3.x/</a:t>
            </a:r>
            <a:endParaRPr sz="1800">
              <a:solidFill>
                <a:srgbClr val="222222"/>
              </a:solidFill>
              <a:latin typeface="Times New Roman"/>
              <a:ea typeface="Times New Roman"/>
              <a:cs typeface="Times New Roman"/>
              <a:sym typeface="Times New Roman"/>
            </a:endParaRPr>
          </a:p>
          <a:p>
            <a:pPr indent="-177800" lvl="0" marL="342900" rtl="0" algn="l">
              <a:spcBef>
                <a:spcPts val="880"/>
              </a:spcBef>
              <a:spcAft>
                <a:spcPts val="0"/>
              </a:spcAft>
              <a:buClr>
                <a:schemeClr val="dk1"/>
              </a:buClr>
              <a:buSzPts val="1800"/>
              <a:buFont typeface="Times New Roman"/>
              <a:buChar char="•"/>
            </a:pPr>
            <a:r>
              <a:rPr lang="en-US" sz="1800" u="sng">
                <a:solidFill>
                  <a:schemeClr val="hlink"/>
                </a:solidFill>
                <a:latin typeface="Times New Roman"/>
                <a:ea typeface="Times New Roman"/>
                <a:cs typeface="Times New Roman"/>
                <a:sym typeface="Times New Roman"/>
                <a:hlinkClick r:id="rId8"/>
              </a:rPr>
              <a:t>http://sdz.tdct.org/sdz/utilisation-de-twig-un-moteur-de-templates.html</a:t>
            </a:r>
            <a:endParaRPr/>
          </a:p>
        </p:txBody>
      </p:sp>
      <p:pic>
        <p:nvPicPr>
          <p:cNvPr descr="D:\esprit 2014\ESPRIT 2014\charte essprit 2014\render\support final\triangle.png" id="532" name="Google Shape;532;p47"/>
          <p:cNvPicPr preferRelativeResize="0"/>
          <p:nvPr/>
        </p:nvPicPr>
        <p:blipFill rotWithShape="1">
          <a:blip r:embed="rId9">
            <a:alphaModFix/>
          </a:blip>
          <a:srcRect b="0" l="0" r="0" t="0"/>
          <a:stretch/>
        </p:blipFill>
        <p:spPr>
          <a:xfrm>
            <a:off x="7143750" y="0"/>
            <a:ext cx="2000249" cy="13763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125" name="Google Shape;125;p16"/>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126" name="Google Shape;126;p16"/>
          <p:cNvPicPr preferRelativeResize="0"/>
          <p:nvPr/>
        </p:nvPicPr>
        <p:blipFill rotWithShape="1">
          <a:blip r:embed="rId3">
            <a:alphaModFix/>
          </a:blip>
          <a:srcRect b="0" l="0" r="0" t="0"/>
          <a:stretch/>
        </p:blipFill>
        <p:spPr>
          <a:xfrm>
            <a:off x="-67035" y="0"/>
            <a:ext cx="9328150" cy="7056439"/>
          </a:xfrm>
          <a:prstGeom prst="rect">
            <a:avLst/>
          </a:prstGeom>
          <a:noFill/>
          <a:ln>
            <a:noFill/>
          </a:ln>
        </p:spPr>
      </p:pic>
      <p:pic>
        <p:nvPicPr>
          <p:cNvPr descr="D:\esprit 2014\ESPRIT 2014\charte essprit 2014\render\support final\triangle.png" id="127" name="Google Shape;127;p16"/>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128" name="Google Shape;128;p16"/>
          <p:cNvSpPr txBox="1"/>
          <p:nvPr>
            <p:ph type="title"/>
          </p:nvPr>
        </p:nvSpPr>
        <p:spPr>
          <a:xfrm>
            <a:off x="457200" y="116687"/>
            <a:ext cx="8229600" cy="1143000"/>
          </a:xfrm>
          <a:prstGeom prst="rect">
            <a:avLst/>
          </a:prstGeom>
          <a:noFill/>
          <a:ln>
            <a:noFill/>
          </a:ln>
        </p:spPr>
        <p:txBody>
          <a:bodyPr anchorCtr="0" anchor="ctr" bIns="45700" lIns="91425" spcFirstLastPara="1" rIns="91425" wrap="square" tIns="45700">
            <a:noAutofit/>
          </a:bodyPr>
          <a:lstStyle/>
          <a:p>
            <a:pPr indent="-431800" lvl="0" marL="457200" rtl="0" algn="l">
              <a:lnSpc>
                <a:spcPct val="100000"/>
              </a:lnSpc>
              <a:spcBef>
                <a:spcPts val="0"/>
              </a:spcBef>
              <a:spcAft>
                <a:spcPts val="0"/>
              </a:spcAft>
              <a:buClr>
                <a:schemeClr val="dk1"/>
              </a:buClr>
              <a:buSzPts val="3200"/>
              <a:buFont typeface="Calibri"/>
              <a:buAutoNum type="arabicPeriod"/>
            </a:pPr>
            <a:r>
              <a:rPr lang="en-US" sz="3200">
                <a:latin typeface="Arial"/>
                <a:ea typeface="Arial"/>
                <a:cs typeface="Arial"/>
                <a:sym typeface="Arial"/>
              </a:rPr>
              <a:t>Qu'est ce qu'un moteur de templates</a:t>
            </a:r>
            <a:endParaRPr sz="4400">
              <a:solidFill>
                <a:schemeClr val="dk1"/>
              </a:solidFill>
              <a:latin typeface="Arial"/>
              <a:ea typeface="Arial"/>
              <a:cs typeface="Arial"/>
              <a:sym typeface="Arial"/>
            </a:endParaRPr>
          </a:p>
        </p:txBody>
      </p:sp>
      <p:sp>
        <p:nvSpPr>
          <p:cNvPr id="129" name="Google Shape;129;p16"/>
          <p:cNvSpPr txBox="1"/>
          <p:nvPr/>
        </p:nvSpPr>
        <p:spPr>
          <a:xfrm>
            <a:off x="457200" y="1259674"/>
            <a:ext cx="8046900" cy="54582298"/>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CC4125"/>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0" i="0" lang="en-US" sz="2400" u="none" cap="none" strike="noStrike">
                <a:solidFill>
                  <a:srgbClr val="000000"/>
                </a:solidFill>
                <a:latin typeface="Arial"/>
                <a:ea typeface="Arial"/>
                <a:cs typeface="Arial"/>
                <a:sym typeface="Arial"/>
              </a:rPr>
              <a:t>Exemple:</a:t>
            </a:r>
            <a:endParaRPr b="0" i="0" sz="1400" u="none" cap="none" strike="noStrike">
              <a:solidFill>
                <a:srgbClr val="000000"/>
              </a:solidFill>
              <a:latin typeface="Arial"/>
              <a:ea typeface="Arial"/>
              <a:cs typeface="Arial"/>
              <a:sym typeface="Arial"/>
            </a:endParaRPr>
          </a:p>
          <a:p>
            <a:pPr indent="-228600" lvl="0" marL="457200" marR="0" rtl="0" algn="l">
              <a:lnSpc>
                <a:spcPct val="100000"/>
              </a:lnSpc>
              <a:spcBef>
                <a:spcPts val="0"/>
              </a:spcBef>
              <a:spcAft>
                <a:spcPts val="0"/>
              </a:spcAft>
              <a:buClr>
                <a:srgbClr val="000000"/>
              </a:buClr>
              <a:buSzPts val="1800"/>
              <a:buFont typeface="Calibri"/>
              <a:buNone/>
            </a:pPr>
            <a:r>
              <a:t/>
            </a:r>
            <a:endParaRPr b="0" i="0" sz="2400" u="none" cap="none" strike="noStrike">
              <a:solidFill>
                <a:srgbClr val="000000"/>
              </a:solidFill>
              <a:latin typeface="Arial"/>
              <a:ea typeface="Arial"/>
              <a:cs typeface="Arial"/>
              <a:sym typeface="Arial"/>
            </a:endParaRPr>
          </a:p>
          <a:p>
            <a:pPr indent="-228600" lvl="0" marL="457200" marR="0" rtl="0" algn="l">
              <a:lnSpc>
                <a:spcPct val="100000"/>
              </a:lnSpc>
              <a:spcBef>
                <a:spcPts val="0"/>
              </a:spcBef>
              <a:spcAft>
                <a:spcPts val="0"/>
              </a:spcAft>
              <a:buClr>
                <a:srgbClr val="000000"/>
              </a:buClr>
              <a:buSzPts val="1800"/>
              <a:buFont typeface="Calibri"/>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04852"/>
              </a:solidFill>
              <a:latin typeface="Calibri"/>
              <a:ea typeface="Calibri"/>
              <a:cs typeface="Calibri"/>
              <a:sym typeface="Calibri"/>
            </a:endParaRPr>
          </a:p>
          <a:p>
            <a:pPr indent="0" lvl="0" marL="1143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0485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CC4125"/>
              </a:solidFill>
              <a:latin typeface="Calibri"/>
              <a:ea typeface="Calibri"/>
              <a:cs typeface="Calibri"/>
              <a:sym typeface="Calibri"/>
            </a:endParaRPr>
          </a:p>
        </p:txBody>
      </p:sp>
      <p:sp>
        <p:nvSpPr>
          <p:cNvPr id="130" name="Google Shape;130;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UP-WEB 2020/2021</a:t>
            </a:r>
            <a:endParaRPr/>
          </a:p>
        </p:txBody>
      </p:sp>
      <p:sp>
        <p:nvSpPr>
          <p:cNvPr id="131" name="Google Shape;131;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32" name="Google Shape;132;p16"/>
          <p:cNvPicPr preferRelativeResize="0"/>
          <p:nvPr/>
        </p:nvPicPr>
        <p:blipFill rotWithShape="1">
          <a:blip r:embed="rId5">
            <a:alphaModFix/>
          </a:blip>
          <a:srcRect b="0" l="0" r="0" t="0"/>
          <a:stretch/>
        </p:blipFill>
        <p:spPr>
          <a:xfrm>
            <a:off x="1575799" y="1997160"/>
            <a:ext cx="5533201" cy="486084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138" name="Google Shape;138;p17"/>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139" name="Google Shape;139;p17"/>
          <p:cNvPicPr preferRelativeResize="0"/>
          <p:nvPr/>
        </p:nvPicPr>
        <p:blipFill rotWithShape="1">
          <a:blip r:embed="rId3">
            <a:alphaModFix/>
          </a:blip>
          <a:srcRect b="0" l="0" r="0" t="0"/>
          <a:stretch/>
        </p:blipFill>
        <p:spPr>
          <a:xfrm>
            <a:off x="-67035" y="76200"/>
            <a:ext cx="9328150" cy="7056439"/>
          </a:xfrm>
          <a:prstGeom prst="rect">
            <a:avLst/>
          </a:prstGeom>
          <a:noFill/>
          <a:ln>
            <a:noFill/>
          </a:ln>
        </p:spPr>
      </p:pic>
      <p:pic>
        <p:nvPicPr>
          <p:cNvPr descr="D:\esprit 2014\ESPRIT 2014\charte essprit 2014\render\support final\triangle.png" id="140" name="Google Shape;140;p17"/>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141" name="Google Shape;141;p17"/>
          <p:cNvSpPr txBox="1"/>
          <p:nvPr>
            <p:ph type="title"/>
          </p:nvPr>
        </p:nvSpPr>
        <p:spPr>
          <a:xfrm>
            <a:off x="457200" y="116687"/>
            <a:ext cx="8229600" cy="1143000"/>
          </a:xfrm>
          <a:prstGeom prst="rect">
            <a:avLst/>
          </a:prstGeom>
          <a:noFill/>
          <a:ln>
            <a:noFill/>
          </a:ln>
        </p:spPr>
        <p:txBody>
          <a:bodyPr anchorCtr="0" anchor="ctr" bIns="45700" lIns="91425" spcFirstLastPara="1" rIns="91425" wrap="square" tIns="45700">
            <a:noAutofit/>
          </a:bodyPr>
          <a:lstStyle/>
          <a:p>
            <a:pPr indent="-431800" lvl="0" marL="457200" rtl="0" algn="l">
              <a:lnSpc>
                <a:spcPct val="100000"/>
              </a:lnSpc>
              <a:spcBef>
                <a:spcPts val="0"/>
              </a:spcBef>
              <a:spcAft>
                <a:spcPts val="0"/>
              </a:spcAft>
              <a:buClr>
                <a:schemeClr val="dk1"/>
              </a:buClr>
              <a:buSzPts val="3200"/>
              <a:buFont typeface="Calibri"/>
              <a:buAutoNum type="arabicPeriod"/>
            </a:pPr>
            <a:r>
              <a:rPr lang="en-US" sz="3200">
                <a:latin typeface="Arial"/>
                <a:ea typeface="Arial"/>
                <a:cs typeface="Arial"/>
                <a:sym typeface="Arial"/>
              </a:rPr>
              <a:t>Qu'est ce qu'un moteur de templates</a:t>
            </a:r>
            <a:endParaRPr sz="4400">
              <a:solidFill>
                <a:schemeClr val="dk1"/>
              </a:solidFill>
              <a:latin typeface="Arial"/>
              <a:ea typeface="Arial"/>
              <a:cs typeface="Arial"/>
              <a:sym typeface="Arial"/>
            </a:endParaRPr>
          </a:p>
        </p:txBody>
      </p:sp>
      <p:sp>
        <p:nvSpPr>
          <p:cNvPr id="142" name="Google Shape;142;p17"/>
          <p:cNvSpPr txBox="1"/>
          <p:nvPr/>
        </p:nvSpPr>
        <p:spPr>
          <a:xfrm>
            <a:off x="1013000" y="1061374"/>
            <a:ext cx="8046900" cy="54582298"/>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CC4125"/>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0" i="0" lang="en-US" sz="2000" u="none" cap="none" strike="noStrike">
                <a:solidFill>
                  <a:srgbClr val="000000"/>
                </a:solidFill>
                <a:latin typeface="Arial"/>
                <a:ea typeface="Arial"/>
                <a:cs typeface="Arial"/>
                <a:sym typeface="Arial"/>
              </a:rPr>
              <a:t>Grace à un moteur de template, nous pouvons le séparer en 2 fichiers mais au meme temps le rendre plus clair et plus facile à manipuler.</a:t>
            </a:r>
            <a:endParaRPr b="0" i="0" sz="2000" u="none" cap="none" strike="noStrike">
              <a:solidFill>
                <a:srgbClr val="000000"/>
              </a:solidFill>
              <a:latin typeface="Arial"/>
              <a:ea typeface="Arial"/>
              <a:cs typeface="Arial"/>
              <a:sym typeface="Arial"/>
            </a:endParaRPr>
          </a:p>
          <a:p>
            <a:pPr indent="-228600" lvl="0" marL="457200" marR="0" rtl="0" algn="l">
              <a:lnSpc>
                <a:spcPct val="100000"/>
              </a:lnSpc>
              <a:spcBef>
                <a:spcPts val="0"/>
              </a:spcBef>
              <a:spcAft>
                <a:spcPts val="0"/>
              </a:spcAft>
              <a:buClr>
                <a:srgbClr val="000000"/>
              </a:buClr>
              <a:buSzPts val="1800"/>
              <a:buFont typeface="Calibri"/>
              <a:buNone/>
            </a:pPr>
            <a:r>
              <a:t/>
            </a:r>
            <a:endParaRPr b="0" i="0" sz="2400" u="none" cap="none" strike="noStrike">
              <a:solidFill>
                <a:srgbClr val="000000"/>
              </a:solidFill>
              <a:latin typeface="Arial"/>
              <a:ea typeface="Arial"/>
              <a:cs typeface="Arial"/>
              <a:sym typeface="Arial"/>
            </a:endParaRPr>
          </a:p>
          <a:p>
            <a:pPr indent="-228600" lvl="0" marL="457200" marR="0" rtl="0" algn="l">
              <a:lnSpc>
                <a:spcPct val="100000"/>
              </a:lnSpc>
              <a:spcBef>
                <a:spcPts val="0"/>
              </a:spcBef>
              <a:spcAft>
                <a:spcPts val="0"/>
              </a:spcAft>
              <a:buClr>
                <a:srgbClr val="000000"/>
              </a:buClr>
              <a:buSzPts val="1800"/>
              <a:buFont typeface="Calibri"/>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04852"/>
              </a:solidFill>
              <a:latin typeface="Calibri"/>
              <a:ea typeface="Calibri"/>
              <a:cs typeface="Calibri"/>
              <a:sym typeface="Calibri"/>
            </a:endParaRPr>
          </a:p>
          <a:p>
            <a:pPr indent="0" lvl="0" marL="1143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0485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CC4125"/>
              </a:solidFill>
              <a:latin typeface="Calibri"/>
              <a:ea typeface="Calibri"/>
              <a:cs typeface="Calibri"/>
              <a:sym typeface="Calibri"/>
            </a:endParaRPr>
          </a:p>
        </p:txBody>
      </p:sp>
      <p:sp>
        <p:nvSpPr>
          <p:cNvPr id="143" name="Google Shape;143;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UP-WEB 2020/2021</a:t>
            </a:r>
            <a:endParaRPr/>
          </a:p>
        </p:txBody>
      </p:sp>
      <p:sp>
        <p:nvSpPr>
          <p:cNvPr id="144" name="Google Shape;144;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45" name="Google Shape;145;p17"/>
          <p:cNvPicPr preferRelativeResize="0"/>
          <p:nvPr/>
        </p:nvPicPr>
        <p:blipFill rotWithShape="1">
          <a:blip r:embed="rId5">
            <a:alphaModFix/>
          </a:blip>
          <a:srcRect b="0" l="0" r="0" t="0"/>
          <a:stretch/>
        </p:blipFill>
        <p:spPr>
          <a:xfrm>
            <a:off x="2452256" y="2206983"/>
            <a:ext cx="3625318" cy="465101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151" name="Google Shape;151;p18"/>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152" name="Google Shape;152;p18"/>
          <p:cNvPicPr preferRelativeResize="0"/>
          <p:nvPr/>
        </p:nvPicPr>
        <p:blipFill rotWithShape="1">
          <a:blip r:embed="rId3">
            <a:alphaModFix/>
          </a:blip>
          <a:srcRect b="0" l="0" r="0" t="0"/>
          <a:stretch/>
        </p:blipFill>
        <p:spPr>
          <a:xfrm>
            <a:off x="-92087" y="0"/>
            <a:ext cx="9328150" cy="7056439"/>
          </a:xfrm>
          <a:prstGeom prst="rect">
            <a:avLst/>
          </a:prstGeom>
          <a:noFill/>
          <a:ln>
            <a:noFill/>
          </a:ln>
        </p:spPr>
      </p:pic>
      <p:pic>
        <p:nvPicPr>
          <p:cNvPr descr="D:\esprit 2014\ESPRIT 2014\charte essprit 2014\render\support final\triangle.png" id="153" name="Google Shape;153;p18"/>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154" name="Google Shape;154;p18"/>
          <p:cNvSpPr txBox="1"/>
          <p:nvPr>
            <p:ph type="title"/>
          </p:nvPr>
        </p:nvSpPr>
        <p:spPr>
          <a:xfrm>
            <a:off x="457200" y="116687"/>
            <a:ext cx="8229600" cy="1143000"/>
          </a:xfrm>
          <a:prstGeom prst="rect">
            <a:avLst/>
          </a:prstGeom>
          <a:noFill/>
          <a:ln>
            <a:noFill/>
          </a:ln>
        </p:spPr>
        <p:txBody>
          <a:bodyPr anchorCtr="0" anchor="ctr" bIns="45700" lIns="91425" spcFirstLastPara="1" rIns="91425" wrap="square" tIns="45700">
            <a:noAutofit/>
          </a:bodyPr>
          <a:lstStyle/>
          <a:p>
            <a:pPr indent="-431800" lvl="0" marL="457200" rtl="0" algn="l">
              <a:lnSpc>
                <a:spcPct val="100000"/>
              </a:lnSpc>
              <a:spcBef>
                <a:spcPts val="0"/>
              </a:spcBef>
              <a:spcAft>
                <a:spcPts val="0"/>
              </a:spcAft>
              <a:buClr>
                <a:schemeClr val="dk1"/>
              </a:buClr>
              <a:buSzPts val="3200"/>
              <a:buFont typeface="Calibri"/>
              <a:buAutoNum type="arabicPeriod"/>
            </a:pPr>
            <a:r>
              <a:rPr lang="en-US" sz="3200">
                <a:latin typeface="Arial"/>
                <a:ea typeface="Arial"/>
                <a:cs typeface="Arial"/>
                <a:sym typeface="Arial"/>
              </a:rPr>
              <a:t>Qu'est ce qu'un moteur de templates</a:t>
            </a:r>
            <a:endParaRPr sz="4400">
              <a:solidFill>
                <a:schemeClr val="dk1"/>
              </a:solidFill>
              <a:latin typeface="Arial"/>
              <a:ea typeface="Arial"/>
              <a:cs typeface="Arial"/>
              <a:sym typeface="Arial"/>
            </a:endParaRPr>
          </a:p>
        </p:txBody>
      </p:sp>
      <p:sp>
        <p:nvSpPr>
          <p:cNvPr id="155" name="Google Shape;155;p18"/>
          <p:cNvSpPr txBox="1"/>
          <p:nvPr/>
        </p:nvSpPr>
        <p:spPr>
          <a:xfrm>
            <a:off x="900888" y="2917091"/>
            <a:ext cx="73422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CC4125"/>
                </a:solidFill>
                <a:latin typeface="Arial"/>
                <a:ea typeface="Arial"/>
                <a:cs typeface="Arial"/>
                <a:sym typeface="Arial"/>
              </a:rPr>
              <a:t>Pourquoi utiliser un moteur de templates ?</a:t>
            </a:r>
            <a:endParaRPr b="1" i="0" sz="1400" u="none" cap="none" strike="noStrike">
              <a:solidFill>
                <a:srgbClr val="CC4125"/>
              </a:solidFill>
              <a:latin typeface="Arial"/>
              <a:ea typeface="Arial"/>
              <a:cs typeface="Arial"/>
              <a:sym typeface="Arial"/>
            </a:endParaRPr>
          </a:p>
        </p:txBody>
      </p:sp>
      <p:sp>
        <p:nvSpPr>
          <p:cNvPr id="156" name="Google Shape;156;p18"/>
          <p:cNvSpPr txBox="1"/>
          <p:nvPr/>
        </p:nvSpPr>
        <p:spPr>
          <a:xfrm>
            <a:off x="443689" y="1015918"/>
            <a:ext cx="7342200" cy="5694663"/>
          </a:xfrm>
          <a:prstGeom prst="rect">
            <a:avLst/>
          </a:prstGeom>
          <a:noFill/>
          <a:ln>
            <a:noFill/>
          </a:ln>
        </p:spPr>
        <p:txBody>
          <a:bodyPr anchorCtr="0" anchor="t" bIns="91425" lIns="91425" spcFirstLastPara="1" rIns="91425" wrap="square" tIns="91425">
            <a:noAutofit/>
          </a:bodyPr>
          <a:lstStyle/>
          <a:p>
            <a:pPr indent="-228600" lvl="1" marL="91440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Arial"/>
                <a:ea typeface="Arial"/>
                <a:cs typeface="Arial"/>
                <a:sym typeface="Arial"/>
              </a:rPr>
              <a:t>php </a:t>
            </a:r>
            <a:endParaRPr b="0" i="0" sz="1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Arial"/>
                <a:ea typeface="Arial"/>
                <a:cs typeface="Arial"/>
                <a:sym typeface="Arial"/>
              </a:rPr>
              <a:t>raintpl </a:t>
            </a:r>
            <a:endParaRPr b="0" i="0" sz="1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Arial"/>
                <a:ea typeface="Arial"/>
                <a:cs typeface="Arial"/>
                <a:sym typeface="Arial"/>
              </a:rPr>
              <a:t>smarty </a:t>
            </a:r>
            <a:endParaRPr b="0" i="0" sz="1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Arial"/>
                <a:ea typeface="Arial"/>
                <a:cs typeface="Arial"/>
                <a:sym typeface="Arial"/>
              </a:rPr>
              <a:t>twig</a:t>
            </a:r>
            <a:endParaRPr b="0" i="0" sz="1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Arial"/>
                <a:ea typeface="Arial"/>
                <a:cs typeface="Arial"/>
                <a:sym typeface="Arial"/>
              </a:rPr>
              <a:t>talus..</a:t>
            </a:r>
            <a:endParaRPr b="0" i="0" sz="1400" u="none" cap="none" strike="noStrike">
              <a:solidFill>
                <a:srgbClr val="000000"/>
              </a:solidFill>
              <a:latin typeface="Arial"/>
              <a:ea typeface="Arial"/>
              <a:cs typeface="Arial"/>
              <a:sym typeface="Arial"/>
            </a:endParaRPr>
          </a:p>
          <a:p>
            <a:pPr indent="-228600" lvl="1" marL="91440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Arial"/>
                <a:ea typeface="Arial"/>
                <a:cs typeface="Arial"/>
                <a:sym typeface="Arial"/>
              </a:rPr>
              <a:t>Séparer la couche métier (le code PHP) de la couche présentation</a:t>
            </a:r>
            <a:endParaRPr b="0" i="0" sz="14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Arial"/>
                <a:ea typeface="Arial"/>
                <a:cs typeface="Arial"/>
                <a:sym typeface="Arial"/>
              </a:rPr>
              <a:t>Permettre aux designers de développer rapidement des gabarits sans spécialement connaître le langage utilisé </a:t>
            </a:r>
            <a:endParaRPr b="0" i="0" sz="14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Arial"/>
                <a:ea typeface="Arial"/>
                <a:cs typeface="Arial"/>
                <a:sym typeface="Arial"/>
              </a:rPr>
              <a:t>Minimiser le code et le rendre plus clair</a:t>
            </a:r>
            <a:endParaRPr b="0" i="0" sz="1400" u="none" cap="none" strike="noStrike">
              <a:solidFill>
                <a:srgbClr val="000000"/>
              </a:solidFill>
              <a:latin typeface="Arial"/>
              <a:ea typeface="Arial"/>
              <a:cs typeface="Arial"/>
              <a:sym typeface="Arial"/>
            </a:endParaRPr>
          </a:p>
          <a:p>
            <a:pPr indent="-228600" lvl="1" marL="914400" marR="0" rtl="0" algn="l">
              <a:lnSpc>
                <a:spcPct val="100000"/>
              </a:lnSpc>
              <a:spcBef>
                <a:spcPts val="0"/>
              </a:spcBef>
              <a:spcAft>
                <a:spcPts val="0"/>
              </a:spcAft>
              <a:buClr>
                <a:srgbClr val="000000"/>
              </a:buClr>
              <a:buSzPts val="1800"/>
              <a:buFont typeface="Calibri"/>
              <a:buNone/>
            </a:pPr>
            <a:r>
              <a:t/>
            </a:r>
            <a:endParaRPr b="0" i="0" sz="1400" u="none" cap="none" strike="noStrike">
              <a:solidFill>
                <a:srgbClr val="000000"/>
              </a:solidFill>
              <a:latin typeface="Arial"/>
              <a:ea typeface="Arial"/>
              <a:cs typeface="Arial"/>
              <a:sym typeface="Arial"/>
            </a:endParaRPr>
          </a:p>
          <a:p>
            <a:pPr indent="0" lvl="1" marL="5715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Arial"/>
                <a:ea typeface="Arial"/>
                <a:cs typeface="Arial"/>
                <a:sym typeface="Arial"/>
              </a:rPr>
              <a:t>la gestion des templates multiplie légèrement le nombre de fichiers de votre application.</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Arial"/>
                <a:ea typeface="Arial"/>
                <a:cs typeface="Arial"/>
                <a:sym typeface="Arial"/>
              </a:rPr>
              <a:t>Un peu plus lent à exécuter (cache obligatoire)</a:t>
            </a:r>
            <a:endParaRPr b="0" i="0" sz="14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Arial"/>
                <a:ea typeface="Arial"/>
                <a:cs typeface="Arial"/>
                <a:sym typeface="Arial"/>
              </a:rPr>
              <a:t>Un autre langage à apprendre</a:t>
            </a:r>
            <a:endParaRPr b="0" i="0" sz="1800" u="none" cap="none" strike="noStrike">
              <a:solidFill>
                <a:srgbClr val="000000"/>
              </a:solidFill>
              <a:latin typeface="Arial"/>
              <a:ea typeface="Arial"/>
              <a:cs typeface="Arial"/>
              <a:sym typeface="Arial"/>
            </a:endParaRPr>
          </a:p>
        </p:txBody>
      </p:sp>
      <p:sp>
        <p:nvSpPr>
          <p:cNvPr id="157" name="Google Shape;157;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8" name="Google Shape;158;p18"/>
          <p:cNvSpPr txBox="1"/>
          <p:nvPr/>
        </p:nvSpPr>
        <p:spPr>
          <a:xfrm>
            <a:off x="900888" y="1025113"/>
            <a:ext cx="73422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CC4125"/>
                </a:solidFill>
                <a:latin typeface="Arial"/>
                <a:ea typeface="Arial"/>
                <a:cs typeface="Arial"/>
                <a:sym typeface="Arial"/>
              </a:rPr>
              <a:t>Les principaux moteur de templates php</a:t>
            </a:r>
            <a:endParaRPr b="1" i="0" sz="1400" u="none" cap="none" strike="noStrike">
              <a:solidFill>
                <a:srgbClr val="CC4125"/>
              </a:solidFill>
              <a:latin typeface="Arial"/>
              <a:ea typeface="Arial"/>
              <a:cs typeface="Arial"/>
              <a:sym typeface="Arial"/>
            </a:endParaRPr>
          </a:p>
        </p:txBody>
      </p:sp>
      <p:sp>
        <p:nvSpPr>
          <p:cNvPr id="159" name="Google Shape;159;p18"/>
          <p:cNvSpPr txBox="1"/>
          <p:nvPr/>
        </p:nvSpPr>
        <p:spPr>
          <a:xfrm>
            <a:off x="900888" y="4809069"/>
            <a:ext cx="7342200" cy="42825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CC4125"/>
                </a:solidFill>
                <a:latin typeface="Arial"/>
                <a:ea typeface="Arial"/>
                <a:cs typeface="Arial"/>
                <a:sym typeface="Arial"/>
              </a:rPr>
              <a:t>Inconvénients:</a:t>
            </a:r>
            <a:endParaRPr b="1" i="0" sz="1400" u="none" cap="none" strike="noStrike">
              <a:solidFill>
                <a:srgbClr val="CC4125"/>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165" name="Google Shape;165;p19"/>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166" name="Google Shape;166;p19"/>
          <p:cNvPicPr preferRelativeResize="0"/>
          <p:nvPr/>
        </p:nvPicPr>
        <p:blipFill rotWithShape="1">
          <a:blip r:embed="rId3">
            <a:alphaModFix/>
          </a:blip>
          <a:srcRect b="0" l="0" r="0" t="0"/>
          <a:stretch/>
        </p:blipFill>
        <p:spPr>
          <a:xfrm>
            <a:off x="-79561" y="-75156"/>
            <a:ext cx="9328150" cy="7056439"/>
          </a:xfrm>
          <a:prstGeom prst="rect">
            <a:avLst/>
          </a:prstGeom>
          <a:noFill/>
          <a:ln>
            <a:noFill/>
          </a:ln>
        </p:spPr>
      </p:pic>
      <p:pic>
        <p:nvPicPr>
          <p:cNvPr descr="D:\esprit 2014\ESPRIT 2014\charte essprit 2014\render\support final\triangle.png" id="167" name="Google Shape;167;p19"/>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168" name="Google Shape;168;p19"/>
          <p:cNvSpPr txBox="1"/>
          <p:nvPr>
            <p:ph type="title"/>
          </p:nvPr>
        </p:nvSpPr>
        <p:spPr>
          <a:xfrm>
            <a:off x="432148" y="-83729"/>
            <a:ext cx="8229600" cy="1143000"/>
          </a:xfrm>
          <a:prstGeom prst="rect">
            <a:avLst/>
          </a:prstGeom>
          <a:noFill/>
          <a:ln>
            <a:noFill/>
          </a:ln>
        </p:spPr>
        <p:txBody>
          <a:bodyPr anchorCtr="0" anchor="ctr" bIns="45700" lIns="91425" spcFirstLastPara="1" rIns="91425" wrap="square" tIns="45700">
            <a:noAutofit/>
          </a:bodyPr>
          <a:lstStyle/>
          <a:p>
            <a:pPr indent="0" lvl="0" marL="25400" rtl="0" algn="l">
              <a:lnSpc>
                <a:spcPct val="100000"/>
              </a:lnSpc>
              <a:spcBef>
                <a:spcPts val="0"/>
              </a:spcBef>
              <a:spcAft>
                <a:spcPts val="0"/>
              </a:spcAft>
              <a:buClr>
                <a:schemeClr val="dk1"/>
              </a:buClr>
              <a:buSzPts val="3200"/>
              <a:buNone/>
            </a:pPr>
            <a:r>
              <a:rPr lang="en-US" sz="3200">
                <a:latin typeface="Arial"/>
                <a:ea typeface="Arial"/>
                <a:cs typeface="Arial"/>
                <a:sym typeface="Arial"/>
              </a:rPr>
              <a:t>2. Le moteur de template Twig</a:t>
            </a:r>
            <a:endParaRPr sz="4400">
              <a:solidFill>
                <a:schemeClr val="dk1"/>
              </a:solidFill>
              <a:latin typeface="Arial"/>
              <a:ea typeface="Arial"/>
              <a:cs typeface="Arial"/>
              <a:sym typeface="Arial"/>
            </a:endParaRPr>
          </a:p>
        </p:txBody>
      </p:sp>
      <p:sp>
        <p:nvSpPr>
          <p:cNvPr id="169" name="Google Shape;169;p19"/>
          <p:cNvSpPr txBox="1"/>
          <p:nvPr/>
        </p:nvSpPr>
        <p:spPr>
          <a:xfrm>
            <a:off x="432150" y="975450"/>
            <a:ext cx="8727600" cy="5928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Twig est un moteur de templates développé par SensioLabs,</a:t>
            </a:r>
            <a:r>
              <a:rPr b="0" i="0" lang="en-US" sz="1800" u="none" cap="none" strike="noStrike">
                <a:solidFill>
                  <a:schemeClr val="dk1"/>
                </a:solidFill>
                <a:latin typeface="Arial"/>
                <a:ea typeface="Arial"/>
                <a:cs typeface="Arial"/>
                <a:sym typeface="Arial"/>
              </a:rPr>
              <a:t>apparu en 2009</a:t>
            </a:r>
            <a:endParaRPr b="0" i="0" sz="1800" u="none" cap="none" strike="noStrike">
              <a:solidFill>
                <a:srgbClr val="000000"/>
              </a:solidFill>
              <a:latin typeface="Arial"/>
              <a:ea typeface="Arial"/>
              <a:cs typeface="Arial"/>
              <a:sym typeface="Arial"/>
            </a:endParaRPr>
          </a:p>
          <a:p>
            <a:pPr indent="-342900" lvl="0" marL="45720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 Utilisé par Symfony et d’autre projet PHP</a:t>
            </a:r>
            <a:endParaRPr b="0" i="0" sz="1800" u="none" cap="none" strike="noStrike">
              <a:solidFill>
                <a:srgbClr val="000000"/>
              </a:solidFill>
              <a:latin typeface="Arial"/>
              <a:ea typeface="Arial"/>
              <a:cs typeface="Arial"/>
              <a:sym typeface="Arial"/>
            </a:endParaRPr>
          </a:p>
          <a:p>
            <a:pPr indent="-342900" lvl="0" marL="45720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La Version actuelle: Twig 3 </a:t>
            </a:r>
            <a:endParaRPr b="0" i="0" sz="1800" u="none" cap="none" strike="noStrike">
              <a:solidFill>
                <a:srgbClr val="000000"/>
              </a:solidFill>
              <a:latin typeface="Arial"/>
              <a:ea typeface="Arial"/>
              <a:cs typeface="Arial"/>
              <a:sym typeface="Arial"/>
            </a:endParaRPr>
          </a:p>
          <a:p>
            <a:pPr indent="-342900" lvl="0" marL="45720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Un projet symfony 4 offre la version 3 et la version 2.x de Twig ,la version de Twig utilisée dépendra de</a:t>
            </a:r>
            <a:r>
              <a:rPr b="0" i="0" lang="en-US" sz="1800" u="none" cap="none" strike="noStrike">
                <a:solidFill>
                  <a:schemeClr val="dk1"/>
                </a:solidFill>
                <a:latin typeface="Arial"/>
                <a:ea typeface="Arial"/>
                <a:cs typeface="Arial"/>
                <a:sym typeface="Arial"/>
              </a:rPr>
              <a:t> la version de PHP</a:t>
            </a:r>
            <a:endParaRPr b="0" i="0" sz="18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70" name="Google Shape;170;p19"/>
          <p:cNvPicPr preferRelativeResize="0"/>
          <p:nvPr/>
        </p:nvPicPr>
        <p:blipFill rotWithShape="1">
          <a:blip r:embed="rId5">
            <a:alphaModFix/>
          </a:blip>
          <a:srcRect b="0" l="0" r="0" t="0"/>
          <a:stretch/>
        </p:blipFill>
        <p:spPr>
          <a:xfrm>
            <a:off x="7524825" y="5345200"/>
            <a:ext cx="1711250" cy="1711250"/>
          </a:xfrm>
          <a:prstGeom prst="rect">
            <a:avLst/>
          </a:prstGeom>
          <a:noFill/>
          <a:ln>
            <a:noFill/>
          </a:ln>
        </p:spPr>
      </p:pic>
      <p:sp>
        <p:nvSpPr>
          <p:cNvPr id="171" name="Google Shape;171;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172" name="Google Shape;172;p19"/>
          <p:cNvGraphicFramePr/>
          <p:nvPr/>
        </p:nvGraphicFramePr>
        <p:xfrm>
          <a:off x="847900" y="3143100"/>
          <a:ext cx="3000000" cy="3000000"/>
        </p:xfrm>
        <a:graphic>
          <a:graphicData uri="http://schemas.openxmlformats.org/drawingml/2006/table">
            <a:tbl>
              <a:tblPr>
                <a:noFill/>
                <a:tableStyleId>{40FE7C72-A667-4EA1-9F61-B9B147B52CF4}</a:tableStyleId>
              </a:tblPr>
              <a:tblGrid>
                <a:gridCol w="3736625"/>
                <a:gridCol w="3736625"/>
              </a:tblGrid>
              <a:tr h="442575">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Twig 2.x</a:t>
                      </a:r>
                      <a:endParaRPr b="1"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Twig 3</a:t>
                      </a:r>
                      <a:endParaRPr b="1"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86525">
                <a:tc>
                  <a:txBody>
                    <a:bodyPr/>
                    <a:lstStyle/>
                    <a:p>
                      <a:pPr indent="-342900" lvl="0" marL="457200" marR="0" rtl="0" algn="l">
                        <a:lnSpc>
                          <a:spcPct val="100000"/>
                        </a:lnSpc>
                        <a:spcBef>
                          <a:spcPts val="0"/>
                        </a:spcBef>
                        <a:spcAft>
                          <a:spcPts val="0"/>
                        </a:spcAft>
                        <a:buClr>
                          <a:srgbClr val="000000"/>
                        </a:buClr>
                        <a:buSzPts val="1800"/>
                        <a:buFont typeface="Arial"/>
                        <a:buChar char="●"/>
                      </a:pPr>
                      <a:r>
                        <a:rPr lang="en-US" sz="1800" u="none" cap="none" strike="noStrike"/>
                        <a:t>PHP&gt;=7.1.3 et &lt;=7.2.4</a:t>
                      </a:r>
                      <a:endParaRPr sz="1800" u="none" cap="none" strike="noStrike"/>
                    </a:p>
                    <a:p>
                      <a:pPr indent="-342900" lvl="0" marL="457200" marR="0" rtl="0" algn="l">
                        <a:lnSpc>
                          <a:spcPct val="100000"/>
                        </a:lnSpc>
                        <a:spcBef>
                          <a:spcPts val="0"/>
                        </a:spcBef>
                        <a:spcAft>
                          <a:spcPts val="0"/>
                        </a:spcAft>
                        <a:buClr>
                          <a:srgbClr val="000000"/>
                        </a:buClr>
                        <a:buSzPts val="1800"/>
                        <a:buFont typeface="Arial"/>
                        <a:buChar char="●"/>
                      </a:pPr>
                      <a:r>
                        <a:rPr lang="en-US" sz="1800" u="none" cap="none" strike="noStrike"/>
                        <a:t>Des fonctionnalités obsolètes sont supprimées dans la version 3 (voir la documentation officielle </a:t>
                      </a:r>
                      <a:r>
                        <a:rPr lang="en-US" sz="1800" u="sng" cap="none" strike="noStrike">
                          <a:solidFill>
                            <a:schemeClr val="hlink"/>
                          </a:solidFill>
                          <a:hlinkClick r:id="rId6"/>
                        </a:rPr>
                        <a:t>https://twig.symfony.com/doc/2.x/deprecated.html</a:t>
                      </a:r>
                      <a:r>
                        <a:rPr lang="en-US" sz="1800" u="none" cap="none" strike="noStrike"/>
                        <a:t>)</a:t>
                      </a:r>
                      <a:endParaRPr sz="18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342900" lvl="0" marL="457200" marR="0" rtl="0" algn="l">
                        <a:lnSpc>
                          <a:spcPct val="100000"/>
                        </a:lnSpc>
                        <a:spcBef>
                          <a:spcPts val="0"/>
                        </a:spcBef>
                        <a:spcAft>
                          <a:spcPts val="0"/>
                        </a:spcAft>
                        <a:buClr>
                          <a:srgbClr val="000000"/>
                        </a:buClr>
                        <a:buSzPts val="1800"/>
                        <a:buFont typeface="Arial"/>
                        <a:buChar char="●"/>
                      </a:pPr>
                      <a:r>
                        <a:rPr lang="en-US" sz="1800" u="none" cap="none" strike="noStrike"/>
                        <a:t>PHP &gt;=7.2.5 +</a:t>
                      </a:r>
                      <a:endParaRPr sz="18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just">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178" name="Google Shape;178;p20"/>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179" name="Google Shape;179;p20"/>
          <p:cNvPicPr preferRelativeResize="0"/>
          <p:nvPr/>
        </p:nvPicPr>
        <p:blipFill rotWithShape="1">
          <a:blip r:embed="rId3">
            <a:alphaModFix/>
          </a:blip>
          <a:srcRect b="0" l="0" r="0" t="0"/>
          <a:stretch/>
        </p:blipFill>
        <p:spPr>
          <a:xfrm>
            <a:off x="-79561" y="-75156"/>
            <a:ext cx="9328150" cy="7056439"/>
          </a:xfrm>
          <a:prstGeom prst="rect">
            <a:avLst/>
          </a:prstGeom>
          <a:noFill/>
          <a:ln>
            <a:noFill/>
          </a:ln>
        </p:spPr>
      </p:pic>
      <p:pic>
        <p:nvPicPr>
          <p:cNvPr descr="D:\esprit 2014\ESPRIT 2014\charte essprit 2014\render\support final\triangle.png" id="180" name="Google Shape;180;p20"/>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181" name="Google Shape;181;p20"/>
          <p:cNvSpPr txBox="1"/>
          <p:nvPr>
            <p:ph type="title"/>
          </p:nvPr>
        </p:nvSpPr>
        <p:spPr>
          <a:xfrm>
            <a:off x="432148" y="-83729"/>
            <a:ext cx="8229600" cy="1143000"/>
          </a:xfrm>
          <a:prstGeom prst="rect">
            <a:avLst/>
          </a:prstGeom>
          <a:noFill/>
          <a:ln>
            <a:noFill/>
          </a:ln>
        </p:spPr>
        <p:txBody>
          <a:bodyPr anchorCtr="0" anchor="ctr" bIns="45700" lIns="91425" spcFirstLastPara="1" rIns="91425" wrap="square" tIns="45700">
            <a:noAutofit/>
          </a:bodyPr>
          <a:lstStyle/>
          <a:p>
            <a:pPr indent="0" lvl="0" marL="25400" rtl="0" algn="l">
              <a:lnSpc>
                <a:spcPct val="100000"/>
              </a:lnSpc>
              <a:spcBef>
                <a:spcPts val="0"/>
              </a:spcBef>
              <a:spcAft>
                <a:spcPts val="0"/>
              </a:spcAft>
              <a:buClr>
                <a:schemeClr val="dk1"/>
              </a:buClr>
              <a:buSzPts val="3200"/>
              <a:buNone/>
            </a:pPr>
            <a:r>
              <a:rPr lang="en-US" sz="3200">
                <a:latin typeface="Arial"/>
                <a:ea typeface="Arial"/>
                <a:cs typeface="Arial"/>
                <a:sym typeface="Arial"/>
              </a:rPr>
              <a:t>2. Le moteur de template Twig</a:t>
            </a:r>
            <a:endParaRPr sz="4400">
              <a:solidFill>
                <a:schemeClr val="dk1"/>
              </a:solidFill>
              <a:latin typeface="Arial"/>
              <a:ea typeface="Arial"/>
              <a:cs typeface="Arial"/>
              <a:sym typeface="Arial"/>
            </a:endParaRPr>
          </a:p>
        </p:txBody>
      </p:sp>
      <p:sp>
        <p:nvSpPr>
          <p:cNvPr id="182" name="Google Shape;182;p20"/>
          <p:cNvSpPr txBox="1"/>
          <p:nvPr/>
        </p:nvSpPr>
        <p:spPr>
          <a:xfrm>
            <a:off x="432150" y="899250"/>
            <a:ext cx="8727600" cy="59280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La version de TWIG dépend de la version de symfony et de la version de PHP utilisées. </a:t>
            </a:r>
            <a:endParaRPr b="0" i="0" sz="2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Dans notre cas, nous travaillons avec Symfony 5 et PHP 8.1 donc la version Twig sera 3.0.</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Si jamais nous voulons travailler avec une version spécifique de Twig, il suffit de:</a:t>
            </a:r>
            <a:endParaRPr b="0" i="0" sz="2400" u="none" cap="none" strike="noStrike">
              <a:solidFill>
                <a:schemeClr val="dk1"/>
              </a:solidFill>
              <a:latin typeface="Arial"/>
              <a:ea typeface="Arial"/>
              <a:cs typeface="Arial"/>
              <a:sym typeface="Arial"/>
            </a:endParaRPr>
          </a:p>
          <a:p>
            <a:pPr indent="-381000" lvl="0" marL="137160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Modifier le fichier composer.json (choisir la version 2.x ou 3 de Twig)</a:t>
            </a:r>
            <a:endParaRPr b="0" i="0" sz="2400" u="none" cap="none" strike="noStrike">
              <a:solidFill>
                <a:schemeClr val="dk1"/>
              </a:solidFill>
              <a:latin typeface="Arial"/>
              <a:ea typeface="Arial"/>
              <a:cs typeface="Arial"/>
              <a:sym typeface="Arial"/>
            </a:endParaRPr>
          </a:p>
          <a:p>
            <a:pPr indent="0" lvl="0" marL="1371600" marR="0" rtl="0" algn="just">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0" lvl="0" marL="1371600" marR="0" rtl="0" algn="just">
              <a:lnSpc>
                <a:spcPct val="100000"/>
              </a:lnSpc>
              <a:spcBef>
                <a:spcPts val="0"/>
              </a:spcBef>
              <a:spcAft>
                <a:spcPts val="0"/>
              </a:spcAft>
              <a:buClr>
                <a:srgbClr val="000000"/>
              </a:buClr>
              <a:buSzPts val="2400"/>
              <a:buFont typeface="Arial"/>
              <a:buNone/>
            </a:pPr>
            <a:r>
              <a:rPr b="1" i="0" lang="en-US" sz="2400" u="none" cap="none" strike="noStrike">
                <a:solidFill>
                  <a:srgbClr val="1948A6"/>
                </a:solidFill>
                <a:highlight>
                  <a:srgbClr val="FFFFFF"/>
                </a:highlight>
                <a:latin typeface="Arial"/>
                <a:ea typeface="Arial"/>
                <a:cs typeface="Arial"/>
                <a:sym typeface="Arial"/>
              </a:rPr>
              <a:t>"twig/twig"</a:t>
            </a:r>
            <a:r>
              <a:rPr b="0" i="0" lang="en-US" sz="2400" u="none" cap="none" strike="noStrike">
                <a:solidFill>
                  <a:schemeClr val="dk1"/>
                </a:solidFill>
                <a:highlight>
                  <a:srgbClr val="FFFFFF"/>
                </a:highlight>
                <a:latin typeface="Arial"/>
                <a:ea typeface="Arial"/>
                <a:cs typeface="Arial"/>
                <a:sym typeface="Arial"/>
              </a:rPr>
              <a:t>: </a:t>
            </a:r>
            <a:r>
              <a:rPr b="1" i="0" lang="en-US" sz="2400" u="none" cap="none" strike="noStrike">
                <a:solidFill>
                  <a:srgbClr val="658ABA"/>
                </a:solidFill>
                <a:highlight>
                  <a:srgbClr val="FFFFFF"/>
                </a:highlight>
                <a:latin typeface="Arial"/>
                <a:ea typeface="Arial"/>
                <a:cs typeface="Arial"/>
                <a:sym typeface="Arial"/>
              </a:rPr>
              <a:t>"^2.12|^3.0"</a:t>
            </a:r>
            <a:endParaRPr b="1" i="0" sz="2400" u="none" cap="none" strike="noStrike">
              <a:solidFill>
                <a:srgbClr val="658ABA"/>
              </a:solidFill>
              <a:highlight>
                <a:srgbClr val="FFFFFF"/>
              </a:highlight>
              <a:latin typeface="Arial"/>
              <a:ea typeface="Arial"/>
              <a:cs typeface="Arial"/>
              <a:sym typeface="Arial"/>
            </a:endParaRPr>
          </a:p>
          <a:p>
            <a:pPr indent="0" lvl="0" marL="1371600" marR="0" rtl="0" algn="just">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381000" lvl="0" marL="137160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Mettre à jour les dépendances :composer update</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83" name="Google Shape;183;p20"/>
          <p:cNvPicPr preferRelativeResize="0"/>
          <p:nvPr/>
        </p:nvPicPr>
        <p:blipFill rotWithShape="1">
          <a:blip r:embed="rId5">
            <a:alphaModFix/>
          </a:blip>
          <a:srcRect b="0" l="0" r="0" t="0"/>
          <a:stretch/>
        </p:blipFill>
        <p:spPr>
          <a:xfrm>
            <a:off x="7684975" y="5347050"/>
            <a:ext cx="1711250" cy="1711250"/>
          </a:xfrm>
          <a:prstGeom prst="rect">
            <a:avLst/>
          </a:prstGeom>
          <a:noFill/>
          <a:ln>
            <a:noFill/>
          </a:ln>
        </p:spPr>
      </p:pic>
      <p:sp>
        <p:nvSpPr>
          <p:cNvPr id="184" name="Google Shape;184;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190" name="Google Shape;190;p21"/>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191" name="Google Shape;191;p21"/>
          <p:cNvPicPr preferRelativeResize="0"/>
          <p:nvPr/>
        </p:nvPicPr>
        <p:blipFill rotWithShape="1">
          <a:blip r:embed="rId3">
            <a:alphaModFix/>
          </a:blip>
          <a:srcRect b="0" l="0" r="0" t="0"/>
          <a:stretch/>
        </p:blipFill>
        <p:spPr>
          <a:xfrm>
            <a:off x="-54509" y="2"/>
            <a:ext cx="9328150" cy="7056439"/>
          </a:xfrm>
          <a:prstGeom prst="rect">
            <a:avLst/>
          </a:prstGeom>
          <a:noFill/>
          <a:ln>
            <a:noFill/>
          </a:ln>
        </p:spPr>
      </p:pic>
      <p:pic>
        <p:nvPicPr>
          <p:cNvPr descr="D:\esprit 2014\ESPRIT 2014\charte essprit 2014\render\support final\triangle.png" id="192" name="Google Shape;192;p21"/>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193" name="Google Shape;193;p21"/>
          <p:cNvSpPr txBox="1"/>
          <p:nvPr/>
        </p:nvSpPr>
        <p:spPr>
          <a:xfrm>
            <a:off x="318950" y="1259675"/>
            <a:ext cx="73422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p:txBody>
      </p:sp>
      <p:sp>
        <p:nvSpPr>
          <p:cNvPr id="194" name="Google Shape;194;p21"/>
          <p:cNvSpPr txBox="1"/>
          <p:nvPr/>
        </p:nvSpPr>
        <p:spPr>
          <a:xfrm>
            <a:off x="623450" y="1704750"/>
            <a:ext cx="8520600" cy="42000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Clr>
                <a:schemeClr val="dk1"/>
              </a:buClr>
              <a:buSzPts val="1100"/>
              <a:buFont typeface="Arial"/>
              <a:buNone/>
            </a:pPr>
            <a:r>
              <a:rPr b="0" i="0" lang="en-US" sz="2400" u="none" cap="none" strike="noStrike">
                <a:solidFill>
                  <a:srgbClr val="000000"/>
                </a:solidFill>
                <a:latin typeface="Arial"/>
                <a:ea typeface="Arial"/>
                <a:cs typeface="Arial"/>
                <a:sym typeface="Arial"/>
              </a:rPr>
              <a:t>Les avantages de Twig:</a:t>
            </a:r>
            <a:endParaRPr b="0" i="0" sz="2400" u="none" cap="none" strike="noStrike">
              <a:solidFill>
                <a:srgbClr val="000000"/>
              </a:solidFill>
              <a:latin typeface="Arial"/>
              <a:ea typeface="Arial"/>
              <a:cs typeface="Arial"/>
              <a:sym typeface="Arial"/>
            </a:endParaRPr>
          </a:p>
          <a:p>
            <a:pPr indent="-381000" lvl="0" marL="457200" marR="0" rtl="0" algn="just">
              <a:lnSpc>
                <a:spcPct val="150000"/>
              </a:lnSpc>
              <a:spcBef>
                <a:spcPts val="9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Permet de séparer la présentation des données du traitement.</a:t>
            </a:r>
            <a:endParaRPr b="0" i="0" sz="2400" u="none" cap="none" strike="noStrike">
              <a:solidFill>
                <a:schemeClr val="dk1"/>
              </a:solidFill>
              <a:latin typeface="Arial"/>
              <a:ea typeface="Arial"/>
              <a:cs typeface="Arial"/>
              <a:sym typeface="Arial"/>
            </a:endParaRPr>
          </a:p>
          <a:p>
            <a:pPr indent="-381000" lvl="0" marL="457200" marR="0" rtl="0" algn="just">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Permet la personnalisation de la page web.</a:t>
            </a:r>
            <a:endParaRPr b="0" i="0" sz="2400" u="none" cap="none" strike="noStrike">
              <a:solidFill>
                <a:schemeClr val="dk1"/>
              </a:solidFill>
              <a:latin typeface="Arial"/>
              <a:ea typeface="Arial"/>
              <a:cs typeface="Arial"/>
              <a:sym typeface="Arial"/>
            </a:endParaRPr>
          </a:p>
          <a:p>
            <a:pPr indent="-381000" lvl="0" marL="457200" marR="0" rtl="0" algn="just">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Permet de rendre les pages web plus lisibles, plus claires.</a:t>
            </a:r>
            <a:endParaRPr b="0" i="0" sz="2400" u="none" cap="none" strike="noStrike">
              <a:solidFill>
                <a:schemeClr val="dk1"/>
              </a:solidFill>
              <a:latin typeface="Arial"/>
              <a:ea typeface="Arial"/>
              <a:cs typeface="Arial"/>
              <a:sym typeface="Arial"/>
            </a:endParaRPr>
          </a:p>
          <a:p>
            <a:pPr indent="-381000" lvl="0" marL="457200" marR="0" rtl="0" algn="just">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Apporte de nouvelles fonctionnalités (comme l’héritage des templates, les filtres…).</a:t>
            </a:r>
            <a:endParaRPr b="0" i="0" sz="2400" u="none" cap="none" strike="noStrike">
              <a:solidFill>
                <a:schemeClr val="dk1"/>
              </a:solidFill>
              <a:latin typeface="Arial"/>
              <a:ea typeface="Arial"/>
              <a:cs typeface="Arial"/>
              <a:sym typeface="Arial"/>
            </a:endParaRPr>
          </a:p>
          <a:p>
            <a:pPr indent="-381000" lvl="0" marL="457200" marR="0" rtl="0" algn="just">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Apporte plus de sécurité. </a:t>
            </a:r>
            <a:endParaRPr b="0" i="0" sz="2400" u="none" cap="none" strike="noStrike">
              <a:solidFill>
                <a:srgbClr val="404852"/>
              </a:solidFill>
              <a:latin typeface="Calibri"/>
              <a:ea typeface="Calibri"/>
              <a:cs typeface="Calibri"/>
              <a:sym typeface="Calibri"/>
            </a:endParaRPr>
          </a:p>
        </p:txBody>
      </p:sp>
      <p:pic>
        <p:nvPicPr>
          <p:cNvPr id="195" name="Google Shape;195;p21"/>
          <p:cNvPicPr preferRelativeResize="0"/>
          <p:nvPr/>
        </p:nvPicPr>
        <p:blipFill rotWithShape="1">
          <a:blip r:embed="rId5">
            <a:alphaModFix/>
          </a:blip>
          <a:srcRect b="0" l="0" r="0" t="0"/>
          <a:stretch/>
        </p:blipFill>
        <p:spPr>
          <a:xfrm>
            <a:off x="7524825" y="5345200"/>
            <a:ext cx="1711250" cy="1711250"/>
          </a:xfrm>
          <a:prstGeom prst="rect">
            <a:avLst/>
          </a:prstGeom>
          <a:noFill/>
          <a:ln>
            <a:noFill/>
          </a:ln>
        </p:spPr>
      </p:pic>
      <p:sp>
        <p:nvSpPr>
          <p:cNvPr id="196" name="Google Shape;196;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97" name="Google Shape;197;p21"/>
          <p:cNvSpPr txBox="1"/>
          <p:nvPr/>
        </p:nvSpPr>
        <p:spPr>
          <a:xfrm>
            <a:off x="407096" y="229627"/>
            <a:ext cx="8229600" cy="661440"/>
          </a:xfrm>
          <a:prstGeom prst="rect">
            <a:avLst/>
          </a:prstGeom>
          <a:noFill/>
          <a:ln>
            <a:noFill/>
          </a:ln>
        </p:spPr>
        <p:txBody>
          <a:bodyPr anchorCtr="0" anchor="ctr" bIns="45700" lIns="91425" spcFirstLastPara="1" rIns="91425" wrap="square" tIns="45700">
            <a:noAutofit/>
          </a:bodyPr>
          <a:lstStyle/>
          <a:p>
            <a:pPr indent="0" lvl="0" marL="2540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2. Le moteur de template Twig</a:t>
            </a:r>
            <a:endParaRPr b="0" i="0" sz="44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