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Merriweathe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C493AE-2A30-41AF-8D33-7A2C48AF6AE8}">
  <a:tblStyle styleId="{C5C493AE-2A30-41AF-8D33-7A2C48AF6A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21B51C2-D5FC-4CAE-825D-C38E2882D19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erriweather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italic.fntdata"/><Relationship Id="rId47" Type="http://schemas.openxmlformats.org/officeDocument/2006/relationships/font" Target="fonts/Merriweather-bold.fntdata"/><Relationship Id="rId49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Placer les entités dans le dossier src/Entity.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ORM est un logiciel qui  permet de donner l'illusion de travailler avec une base de données objet alors que l'on est sur une base de données relationnelle.</a:t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est l'ORM (Object-Relational Mapping) intégré par défaut dans Symfony.</a:t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0.png"/><Relationship Id="rId6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1.png"/><Relationship Id="rId6" Type="http://schemas.openxmlformats.org/officeDocument/2006/relationships/image" Target="../media/image4.png"/><Relationship Id="rId7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9.png"/><Relationship Id="rId6" Type="http://schemas.openxmlformats.org/officeDocument/2006/relationships/hyperlink" Target="https://symfony.com/doc/master/bundles/DoctrineMigrationsBundle/index.htmlhttp:/php.net/manual/fr/language.oop5.magic.php" TargetMode="External"/><Relationship Id="rId7" Type="http://schemas.openxmlformats.org/officeDocument/2006/relationships/hyperlink" Target="https://symfony.com/doc/current/doctrine.html#doctrine-queries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9.jp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80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-106350" y="3683913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fr-FR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112825" y="2065274"/>
            <a:ext cx="6781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L’ORM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(Object-Relational  Mapping) : Doctrine</a:t>
            </a:r>
            <a:r>
              <a:rPr b="1" i="0" lang="fr-F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112825" y="5105400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2023/2024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75" y="92050"/>
            <a:ext cx="3543825" cy="1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088" y="5638800"/>
            <a:ext cx="88963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7" name="Google Shape;2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Caractéristiques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deux méthodes pour le Mapping: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Fichier de mapping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YAML, XML.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Directement dans la classe via des annotations </a:t>
            </a:r>
            <a:r>
              <a:rPr b="0" i="0" lang="fr-FR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 des attributes</a:t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14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60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575" y="-620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de la base de données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-160337" y="1528762"/>
            <a:ext cx="9126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Configurer la base de données de l’application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fichier .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363396" y="4939241"/>
            <a:ext cx="167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Nom de l’utilisateur par défaut « root »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2738644" y="5154941"/>
            <a:ext cx="197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 de passe de la base de données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5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4776805" y="5144071"/>
            <a:ext cx="167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Nom de la base de données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878" y="3057841"/>
            <a:ext cx="7967673" cy="176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 rot="-5400000">
            <a:off x="1891426" y="4347424"/>
            <a:ext cx="1257290" cy="1137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 rot="-5400000">
            <a:off x="2629355" y="4310778"/>
            <a:ext cx="1273443" cy="1708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 rot="-5400000">
            <a:off x="4554240" y="4286808"/>
            <a:ext cx="1273443" cy="2188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8" name="Google Shape;2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Création de la base de données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-160337" y="1528762"/>
            <a:ext cx="9126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commande suivante permet de créer une base de données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doctrine:database:create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Symfony console doctrine:database:create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=&gt;Une base de données avec les propriétés mentionnées dans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.env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sera automatiquement générée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25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0100" y="-8"/>
            <a:ext cx="9304200" cy="7038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0" name="Google Shape;2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51" name="Google Shape;25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27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-80100" y="1211400"/>
            <a:ext cx="90534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deux méthodes pour générer les entités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fr-F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manuelle (non recommandée)</a:t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la classe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le mapping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les getters et les setters (manuellement ou en utilisant la commande suivante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make:entity --regenerate App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symfony console make:entity --regenerate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20" y="6238875"/>
            <a:ext cx="1263805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1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63" name="Google Shape;2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0" y="1770815"/>
            <a:ext cx="9225900" cy="3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Méthode en utilisant </a:t>
            </a:r>
            <a:r>
              <a:rPr b="0" i="0" lang="fr-FR" sz="24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 dépendance Maker Bundle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 Ajouter une entité en lançant la commande suivante 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make:entity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symfony console make:entity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 Ajouter les attributs et les paramètres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850" y="63436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76" name="Google Shape;2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184150" y="1417625"/>
            <a:ext cx="403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Configuration de l’entité: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63773" y="1952576"/>
            <a:ext cx="92259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#[ORM\Id]: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spécifie la clé primaire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#[ORM\GeneratedValue]: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auto-incrémentée l’ID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#[ORM\Column]: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s'applique sur un attribut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 la classe et permet de définir les caractéristiques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 la colonne concernée (nom , taille , types, etc.)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8177" y="4274800"/>
            <a:ext cx="5491138" cy="2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90" name="Google Shape;2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91" name="Google Shape;29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8"/>
          <p:cNvSpPr txBox="1"/>
          <p:nvPr>
            <p:ph type="title"/>
          </p:nvPr>
        </p:nvSpPr>
        <p:spPr>
          <a:xfrm>
            <a:off x="343075" y="-273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0" y="835980"/>
            <a:ext cx="9144000" cy="5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migration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permet de tracker les différents changements et évolutions de votre base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données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image = Une évolution de la base de donnée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 commande ci-dessous nous permet de créer un fichier de migration: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make:migration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➔"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symfony console make:migration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commande ci-dessous nous permet de lancer  une migration: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doctrine:migrations:migrate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symfony console doctrine:migrations:migrate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fichier de migration est générée en se basant sur la date et l’heure actuelle sous le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« 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YYYYMMDDHHMMSS 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nom 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fichier de migration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un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 valeur représentant</a:t>
            </a:r>
            <a:r>
              <a:rPr b="0" i="0" lang="fr-F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date et l'heure) qui sera stocké dans la base dans une table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doctrine_migration_versions.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575" y="6343650"/>
            <a:ext cx="11430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457200" y="1212900"/>
            <a:ext cx="91440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Chaque fichier de migration possède trois méthodes: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getDescription() 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:permet de décrire la migration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up(): 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 exécutée lorsqu’on applique la migration en utilisant la commande 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”php bin/console doctrine:migrations:migrate”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down()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:est exécutée lorsqu’on annule la migration en utilisant la commande  ”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bin/console doctrine:migrations:migrate prev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880" y="2984391"/>
            <a:ext cx="8056237" cy="149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6">
            <a:alphaModFix/>
          </a:blip>
          <a:srcRect b="0" l="634" r="0" t="0"/>
          <a:stretch/>
        </p:blipFill>
        <p:spPr>
          <a:xfrm>
            <a:off x="1396545" y="5360980"/>
            <a:ext cx="6747329" cy="140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19" name="Google Shape;3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0"/>
          <p:cNvGraphicFramePr/>
          <p:nvPr/>
        </p:nvGraphicFramePr>
        <p:xfrm>
          <a:off x="184150" y="1200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{C5C493AE-2A30-41AF-8D33-7A2C48AF6AE8}</a:tableStyleId>
              </a:tblPr>
              <a:tblGrid>
                <a:gridCol w="4134625"/>
                <a:gridCol w="469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doctrine:migrations:current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Afficher la version actuelle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doctrine:migrations:execute version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Exécuter une seule version de migration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doctrine:migrations:generate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Créer un fichier de migration vide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doctrine:migrations:latest 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Afficher la dernière version migration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doctrine:migrations:migrate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Exécuter </a:t>
                      </a:r>
                      <a:r>
                        <a:rPr b="0" i="0" lang="fr-F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toutes les versions </a:t>
                      </a: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fr-FR" sz="1400" u="none" cap="none" strike="noStrike"/>
                        <a:t>migrations non exécutées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doctrine:migrations:status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Afficher l'état d'un ensemble de migrations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doctrine:migrations:up-to-date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Nous indiquer si le schéma est à jour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doctrine:migrations:version version  -- add/delete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ou supprimer manuellement les versions de migration de la table des versions.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doctrine:migrations:sync-metadata-storage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Vérifier si le stockage des métadonnées est à jour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doctrine:migrations:list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Afficher la liste de toutes les migrations disponibles et leur état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doctrine:migrations:migrate next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Executer la méthode up de la premiere migration générée et non exécutée (une seule)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fr-F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doctrine:migrations:migrate prev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>
                          <a:solidFill>
                            <a:schemeClr val="dk1"/>
                          </a:solidFill>
                        </a:rPr>
                        <a:t>Exécuter la méthode down de la dernière migration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30"/>
          <p:cNvSpPr txBox="1"/>
          <p:nvPr/>
        </p:nvSpPr>
        <p:spPr>
          <a:xfrm>
            <a:off x="4572000" y="6160017"/>
            <a:ext cx="4539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version: namespace\version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 DoctrineMigrations\Version20201013084414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3281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33" name="Google Shape;33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347325" y="2240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Repository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787875" y="2578475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547700" y="1367069"/>
            <a:ext cx="9003000" cy="5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chaque entité, il existe un Repository (Exemple: StudentRepository est associé à l’entité Student)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Repository centralise tout ce qui touche à la récupération des entités.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une classe PHP qui contient les méthodes de récupération de données relatives aux entités.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Repository utilise plusieurs types d'entités, dans le cas d'une jointure par exemple.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L’appel de la classe Repository se fait dans la classe Entity: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850" y="6359413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325" y="5378725"/>
            <a:ext cx="8329825" cy="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57200" y="1600200"/>
            <a:ext cx="82296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Introduction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Doctrine2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Les entités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La Migration</a:t>
            </a:r>
            <a:endParaRPr sz="2400">
              <a:solidFill>
                <a:srgbClr val="FF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Entity Manager: Manipuler les entités avec Doctrine2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Les relations entres entités avec Doctrine2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35012" y="-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25" y="61692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47" name="Google Shape;3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33915" y="2043195"/>
            <a:ext cx="89100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3186" y="888367"/>
            <a:ext cx="90012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existe 2 méhodes pour utiliser le repository: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fr-F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ère</a:t>
            </a:r>
            <a:r>
              <a:rPr b="0" i="0" lang="fr-F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méthode:  </a:t>
            </a:r>
            <a:r>
              <a:rPr b="1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Utiliser le service ManagerRegistry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fr-F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ème</a:t>
            </a:r>
            <a:r>
              <a:rPr b="0" i="0" lang="fr-FR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méthode:</a:t>
            </a:r>
            <a:r>
              <a:rPr b="0" i="0" lang="fr-F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Injecter le repository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277850" y="-3"/>
            <a:ext cx="82296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Repository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55338"/>
            <a:ext cx="1085850" cy="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32"/>
          <p:cNvGraphicFramePr/>
          <p:nvPr/>
        </p:nvGraphicFramePr>
        <p:xfrm>
          <a:off x="433387" y="2043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{C5C493AE-2A30-41AF-8D33-7A2C48AF6AE8}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function listStudent(ManagerRegistry $doctrine){</a:t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16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$repository=$doctrine-&gt;getRepository(NomClasse::class);</a:t>
                      </a:r>
                      <a:endParaRPr sz="1400" u="none" cap="none" strike="noStrike"/>
                    </a:p>
                    <a:p>
                      <a:pPr indent="0" lvl="0" marL="1016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$list= $</a:t>
                      </a: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repository-&gt;findAll();</a:t>
                      </a:r>
                      <a:endParaRPr sz="1400" u="none" cap="none" strike="noStrike"/>
                    </a:p>
                    <a:p>
                      <a:pPr indent="0" lvl="0" marL="1016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  <a:p>
                      <a:pPr indent="0" lvl="0" marL="1016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fr-FR" sz="1600" u="none" cap="none" strike="noStrike"/>
                        <a:t>}</a:t>
                      </a:r>
                      <a:endParaRPr b="0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4" name="Google Shape;354;p32"/>
          <p:cNvGraphicFramePr/>
          <p:nvPr/>
        </p:nvGraphicFramePr>
        <p:xfrm>
          <a:off x="457200" y="4756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{C5C493AE-2A30-41AF-8D33-7A2C48AF6AE8}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public function </a:t>
                      </a: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listStudent(</a:t>
                      </a: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StudentRepository</a:t>
                      </a: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$repository</a:t>
                      </a: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$list= $</a:t>
                      </a: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repository-&gt;findAll();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…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48577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62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62" name="Google Shape;3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28575" y="1445094"/>
            <a:ext cx="91440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1019175" y="3971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{D21B51C2-D5FC-4CAE-825D-C38E2882D19A}</a:tableStyleId>
              </a:tblPr>
              <a:tblGrid>
                <a:gridCol w="1745950"/>
                <a:gridCol w="5914750"/>
              </a:tblGrid>
              <a:tr h="39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Méthode</a:t>
                      </a:r>
                      <a:r>
                        <a:rPr lang="fr-F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Description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find($id)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un objet à partir son </a:t>
                      </a:r>
                      <a:r>
                        <a:rPr b="1" i="1" lang="fr-FR" sz="2000" u="none" cap="none" strike="noStrike"/>
                        <a:t>id</a:t>
                      </a:r>
                      <a:endParaRPr b="1" i="1"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findAll()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tous les objets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findBy()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plusieurs objets à partir d’un ou plusieurs d’attributs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findOneBy()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même principe que findBy mais </a:t>
                      </a:r>
                      <a:r>
                        <a:rPr lang="fr-FR" sz="2000" u="none" cap="none" strike="noStrike">
                          <a:solidFill>
                            <a:schemeClr val="dk1"/>
                          </a:solidFill>
                        </a:rPr>
                        <a:t>elle retourne un seul objet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3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250" y="6387613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3"/>
          <p:cNvSpPr/>
          <p:nvPr/>
        </p:nvSpPr>
        <p:spPr>
          <a:xfrm>
            <a:off x="381790" y="1870960"/>
            <a:ext cx="83050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3 façons pour récupérer les </a:t>
            </a:r>
            <a:r>
              <a:rPr b="0" i="1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findAll(),findBy(),find($id)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magiques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findByX(), findOneByX()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personnalisées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DQL/QueryBuilder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76" name="Google Shape;37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206750" y="2100500"/>
            <a:ext cx="84423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magiques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34"/>
          <p:cNvGraphicFramePr/>
          <p:nvPr/>
        </p:nvGraphicFramePr>
        <p:xfrm>
          <a:off x="614000" y="1655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{D21B51C2-D5FC-4CAE-825D-C38E2882D19A}</a:tableStyleId>
              </a:tblPr>
              <a:tblGrid>
                <a:gridCol w="4064550"/>
                <a:gridCol w="4035600"/>
              </a:tblGrid>
              <a:tr h="54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Méthode</a:t>
                      </a:r>
                      <a:r>
                        <a:rPr lang="fr-F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Description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8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findByX</a:t>
                      </a: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($valeur) en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remplaçant X par un attribut de l’objet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Exemple: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findBynsc(‘05896542’)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findByNom(‘Club Info’)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Similaire à findBy() avec un seul critère, celui du nom de la méthode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7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findOneByX</a:t>
                      </a: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($valeur) en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remplaçant X par un attribut  de l’objet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Exemple: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findOneBynsc(‘05896542’)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fr-F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Similaire à findOneBy() mais en retournant un seul objet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382" name="Google Shape;38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325" y="648721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1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90" name="Google Shape;3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5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Entity Manager</a:t>
            </a:r>
            <a:endParaRPr b="1"/>
          </a:p>
        </p:txBody>
      </p:sp>
      <p:sp>
        <p:nvSpPr>
          <p:cNvPr id="392" name="Google Shape;392;p35"/>
          <p:cNvSpPr/>
          <p:nvPr/>
        </p:nvSpPr>
        <p:spPr>
          <a:xfrm>
            <a:off x="-184151" y="1489736"/>
            <a:ext cx="9076443" cy="536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Manager (EM) est un gestionnaire d’entités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le chef d’orchestre de l’ORM Doctrine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permet l’insertion, la mise à jour et la suppression des données de la base de données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94" name="Google Shape;3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250" y="6466813"/>
            <a:ext cx="1085850" cy="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35"/>
          <p:cNvGraphicFramePr/>
          <p:nvPr/>
        </p:nvGraphicFramePr>
        <p:xfrm>
          <a:off x="1509856" y="3992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{C5C493AE-2A30-41AF-8D33-7A2C48AF6AE8}</a:tableStyleId>
              </a:tblPr>
              <a:tblGrid>
                <a:gridCol w="6030200"/>
              </a:tblGrid>
              <a:tr h="286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fr-F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</a:t>
                      </a:r>
                      <a:r>
                        <a:rPr b="1" lang="fr-FR" sz="1800" u="none" cap="none" strike="noStrike"/>
                        <a:t>Doctrine\Persistence\ManagerRegistry;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1800" u="none" cap="none" strike="noStrike"/>
                        <a:t>…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1800" u="none" cap="none" strike="noStrike"/>
                        <a:t>public function add (ManagerRegistry $doctrine){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1800" u="none" cap="none" strike="noStrike"/>
                        <a:t> $em= $doctrine-&gt;getManager();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1800" u="none" cap="none" strike="noStrike"/>
                        <a:t>….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fr-F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0" y="0"/>
            <a:ext cx="9328150" cy="7056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03" name="Google Shape;40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6"/>
          <p:cNvSpPr txBox="1"/>
          <p:nvPr>
            <p:ph type="title"/>
          </p:nvPr>
        </p:nvSpPr>
        <p:spPr>
          <a:xfrm>
            <a:off x="406650" y="101225"/>
            <a:ext cx="8391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Manipulation des entités avec Doctrine2</a:t>
            </a:r>
            <a:endParaRPr b="1"/>
          </a:p>
        </p:txBody>
      </p:sp>
      <p:sp>
        <p:nvSpPr>
          <p:cNvPr id="405" name="Google Shape;405;p36"/>
          <p:cNvSpPr/>
          <p:nvPr/>
        </p:nvSpPr>
        <p:spPr>
          <a:xfrm>
            <a:off x="30600" y="15407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:Utilisée pour l‘ajout d’un nouvel objet afin d’informer Doctrine qu’on veut ajouter cet objet dans la base de données.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$em-&gt;persist($object)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flush()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permet d'envoyer tout ce qui a été persisté avant à la base de données afin d’exécuter la requête. Cette méthode est utilisée pour l‘ajout, la modification et la suppression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$em-&gt;flush()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07" name="Google Shape;40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0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15" name="Google Shape;4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Manipulation les entités avec Doctrine2</a:t>
            </a:r>
            <a:endParaRPr b="1"/>
          </a:p>
        </p:txBody>
      </p:sp>
      <p:sp>
        <p:nvSpPr>
          <p:cNvPr id="417" name="Google Shape;417;p37"/>
          <p:cNvSpPr/>
          <p:nvPr/>
        </p:nvSpPr>
        <p:spPr>
          <a:xfrm>
            <a:off x="255150" y="1558925"/>
            <a:ext cx="8633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indique à Doctrin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d’exécuter la requête de suppression de l'entité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argument de la base de données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$em-&gt;remove($object)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clear()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d’annuler tous les persist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$em-&gt;clear()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detach() 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d’annuler le persist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effectué sur l’entité en argument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$em-&gt;detach($object)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9" name="Google Shape;41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25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27" name="Google Shape;4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>
            <p:ph type="title"/>
          </p:nvPr>
        </p:nvSpPr>
        <p:spPr>
          <a:xfrm>
            <a:off x="388950" y="-18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184150" y="1718250"/>
            <a:ext cx="42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types de relation possibles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1" name="Google Shape;431;p38"/>
          <p:cNvSpPr txBox="1"/>
          <p:nvPr/>
        </p:nvSpPr>
        <p:spPr>
          <a:xfrm>
            <a:off x="184150" y="2087550"/>
            <a:ext cx="85026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relation (ou une association) peut être: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1" i="1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Unidirectionnelle :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Seules les instances de l’une des entités de l’association peuvent retrouver les instances de l’entité partenaire.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⇒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exemple :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utilisateur peut obtenir la liste de ses adresses connues, par contre il n’est pas possible de retrouver un utilisateur à partir d’une adresse.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40" name="Google Shape;4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/>
          <p:nvPr/>
        </p:nvSpPr>
        <p:spPr>
          <a:xfrm>
            <a:off x="383912" y="1595713"/>
            <a:ext cx="3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685800" y="2438400"/>
            <a:ext cx="8010600" cy="18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Limites: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relations sont unidirectionnelles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peut faire $student-&gt;getProjects()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on ne peut pas faire $project-&gt;getStudent()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723900" y="4505325"/>
            <a:ext cx="8010600" cy="15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i="1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Rendre les relations bidirectionnelles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25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9"/>
          <p:cNvSpPr txBox="1"/>
          <p:nvPr>
            <p:ph type="title"/>
          </p:nvPr>
        </p:nvSpPr>
        <p:spPr>
          <a:xfrm>
            <a:off x="388950" y="-18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54" name="Google Shape;45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/>
          <p:nvPr/>
        </p:nvSpPr>
        <p:spPr>
          <a:xfrm>
            <a:off x="184150" y="1718250"/>
            <a:ext cx="42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types de relation possibles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57" name="Google Shape;457;p40"/>
          <p:cNvSpPr txBox="1"/>
          <p:nvPr/>
        </p:nvSpPr>
        <p:spPr>
          <a:xfrm>
            <a:off x="347025" y="2087550"/>
            <a:ext cx="83397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1" i="1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Bidirectionnelle:</a:t>
            </a:r>
            <a:r>
              <a:rPr b="0" i="0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instances de l’une ou de l’autre des entités de l’association peuvent retrouver les instances de l’entité partenaire.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⇒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exemple :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utilisateur peut obtenir la liste des commandes qu’il a effectué et on peut retrouver un utilisateur à partir d’une commande.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>
            <p:ph type="title"/>
          </p:nvPr>
        </p:nvSpPr>
        <p:spPr>
          <a:xfrm>
            <a:off x="388950" y="-18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67" name="Google Shape;4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68" name="Google Shape;46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1"/>
          <p:cNvSpPr/>
          <p:nvPr/>
        </p:nvSpPr>
        <p:spPr>
          <a:xfrm>
            <a:off x="383912" y="1678321"/>
            <a:ext cx="31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To One ,bidirectionnel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788113" y="2036398"/>
            <a:ext cx="880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 étudiant possède sa propre carte d’étudiant.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731900" y="3526850"/>
            <a:ext cx="4735500" cy="3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561975" y="3600450"/>
            <a:ext cx="4905300" cy="27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6553200" y="2543150"/>
            <a:ext cx="2638500" cy="983700"/>
          </a:xfrm>
          <a:prstGeom prst="wedgeRectCallout">
            <a:avLst>
              <a:gd fmla="val -83573" name="adj1"/>
              <a:gd fmla="val -2303" name="adj2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mappedBy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fait référence à l’attribut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dans la classe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337725" y="5624125"/>
            <a:ext cx="6976800" cy="50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6424400" y="4188625"/>
            <a:ext cx="2638500" cy="983700"/>
          </a:xfrm>
          <a:prstGeom prst="wedgeRectCallout">
            <a:avLst>
              <a:gd fmla="val -78989" name="adj1"/>
              <a:gd fmla="val 40543" name="adj2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inversedBy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fait référence à l’attribut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dans la classe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Studentcard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80038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 txBox="1"/>
          <p:nvPr>
            <p:ph type="title"/>
          </p:nvPr>
        </p:nvSpPr>
        <p:spPr>
          <a:xfrm>
            <a:off x="388950" y="-18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pic>
        <p:nvPicPr>
          <p:cNvPr id="479" name="Google Shape;47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0325" y="5172325"/>
            <a:ext cx="75247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64600" y="3249400"/>
            <a:ext cx="6934200" cy="98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41"/>
          <p:cNvCxnSpPr>
            <a:stCxn id="474" idx="4"/>
          </p:cNvCxnSpPr>
          <p:nvPr/>
        </p:nvCxnSpPr>
        <p:spPr>
          <a:xfrm flipH="1">
            <a:off x="2377876" y="3012345"/>
            <a:ext cx="3289500" cy="69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41"/>
          <p:cNvCxnSpPr/>
          <p:nvPr/>
        </p:nvCxnSpPr>
        <p:spPr>
          <a:xfrm flipH="1">
            <a:off x="2254275" y="5060275"/>
            <a:ext cx="3462300" cy="62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87" y="-19845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-81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77850" y="1286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programmation 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Orientée Objet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utilisant une base de données 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relationnelle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nécessite de convertir les données relationnelles en objets et vice-versa.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Persistance d’objets métiers : les objets modélisés dans les applications sont associées à des données stockées dans les SGBDR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700" y="62248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90" name="Google Shape;49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/>
          <p:nvPr/>
        </p:nvSpPr>
        <p:spPr>
          <a:xfrm>
            <a:off x="383900" y="1702691"/>
            <a:ext cx="3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To Many ,bidirectionnel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710338" y="1931623"/>
            <a:ext cx="880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Une classe contient plusieurs étudiants.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5029575" y="2977200"/>
            <a:ext cx="4113900" cy="1212900"/>
          </a:xfrm>
          <a:prstGeom prst="wedgeRoundRectCallout">
            <a:avLst>
              <a:gd fmla="val -64133" name="adj1"/>
              <a:gd fmla="val -15744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targetEntity 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 complet vers l’entité liée.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mappedBy 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 s’agit de l’attribut de l’entité cible qui illustre la relation entre les deux entités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383900" y="5334125"/>
            <a:ext cx="4113900" cy="67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481387" y="5551561"/>
            <a:ext cx="3638400" cy="939600"/>
          </a:xfrm>
          <a:prstGeom prst="wedgeRoundRectCallout">
            <a:avLst>
              <a:gd fmla="val -69634" name="adj1"/>
              <a:gd fmla="val -22643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fr-F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Obligatoirement dans l’entité </a:t>
            </a: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 faut avoir une définition d’attribut avec le mot clé </a:t>
            </a: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ManyToOne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125" y="6555338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2"/>
          <p:cNvSpPr txBox="1"/>
          <p:nvPr>
            <p:ph type="title"/>
          </p:nvPr>
        </p:nvSpPr>
        <p:spPr>
          <a:xfrm>
            <a:off x="388950" y="-181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pic>
        <p:nvPicPr>
          <p:cNvPr id="499" name="Google Shape;499;p42"/>
          <p:cNvPicPr preferRelativeResize="0"/>
          <p:nvPr/>
        </p:nvPicPr>
        <p:blipFill rotWithShape="1">
          <a:blip r:embed="rId6">
            <a:alphaModFix/>
          </a:blip>
          <a:srcRect b="0" l="0" r="2723" t="0"/>
          <a:stretch/>
        </p:blipFill>
        <p:spPr>
          <a:xfrm>
            <a:off x="-12" y="2842600"/>
            <a:ext cx="4432777" cy="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2"/>
          <p:cNvSpPr/>
          <p:nvPr/>
        </p:nvSpPr>
        <p:spPr>
          <a:xfrm>
            <a:off x="10488" y="3313038"/>
            <a:ext cx="4259400" cy="231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95250" y="5101327"/>
            <a:ext cx="4881562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/>
          <p:nvPr/>
        </p:nvSpPr>
        <p:spPr>
          <a:xfrm>
            <a:off x="238275" y="5663753"/>
            <a:ext cx="4500031" cy="4131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10" name="Google Shape;5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12" name="Google Shape;512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3" name="Google Shape;513;p43"/>
          <p:cNvSpPr/>
          <p:nvPr/>
        </p:nvSpPr>
        <p:spPr>
          <a:xfrm>
            <a:off x="474225" y="2050049"/>
            <a:ext cx="86937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peut générer la relation entre les deux entités automatiquement: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Prenons l’exemple d’une relation </a:t>
            </a:r>
            <a:r>
              <a:rPr b="1" i="1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ManyToMany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⇒ Plusieurs étudiants peuvent appartenir à plusieurs clubs.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doit tout d’abord modifier notre entité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en tapant la commande suivante: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485" y="4433988"/>
            <a:ext cx="6545180" cy="169231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3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5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24" name="Google Shape;52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26" name="Google Shape;526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7" name="Google Shape;527;p44"/>
          <p:cNvSpPr/>
          <p:nvPr/>
        </p:nvSpPr>
        <p:spPr>
          <a:xfrm>
            <a:off x="474225" y="2050051"/>
            <a:ext cx="86937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Maintenant il faut ajouter l’attribut, dans notre cas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clubs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Spécifier le nom de la classe avec laquelle est reliée qui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Club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Spécifier le type de cet attribut, tapez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5975" y="2762250"/>
            <a:ext cx="4686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3922150"/>
            <a:ext cx="38100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70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6100" y="5245250"/>
            <a:ext cx="4335300" cy="4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40" name="Google Shape;54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5"/>
          <p:cNvSpPr txBox="1"/>
          <p:nvPr>
            <p:ph type="title"/>
          </p:nvPr>
        </p:nvSpPr>
        <p:spPr>
          <a:xfrm>
            <a:off x="184150" y="519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42" name="Google Shape;542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474225" y="2050051"/>
            <a:ext cx="86937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 la suite , veuillez indiquer le type de relation :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ManyToMany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0837" y="2752725"/>
            <a:ext cx="7082324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5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150" y="64276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54" name="Google Shape;5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6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56" name="Google Shape;556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1816768" y="2128390"/>
            <a:ext cx="124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Student.php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6"/>
          <p:cNvSpPr txBox="1"/>
          <p:nvPr/>
        </p:nvSpPr>
        <p:spPr>
          <a:xfrm>
            <a:off x="6077430" y="4818425"/>
            <a:ext cx="124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Club.php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Google Shape;56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60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613" y="2443263"/>
            <a:ext cx="8824132" cy="178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24" y="5339700"/>
            <a:ext cx="90963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70" name="Google Shape;57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7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72" name="Google Shape;572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73" name="Google Shape;573;p47"/>
          <p:cNvSpPr/>
          <p:nvPr/>
        </p:nvSpPr>
        <p:spPr>
          <a:xfrm>
            <a:off x="-23813" y="1281938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Cascade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128600" y="1867001"/>
            <a:ext cx="8331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Dans doctrine2, toutes les opérations de cascade sont par défaut désactivées, c'est-à-dire qu'aucune opération ne sera cascadée.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une entité est supprimée ou modifiée, les entités avec lesquelles elle était en relation ne seront pas supprimées ou modifiées dans la base de données.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réaliser la suppression ou la modification en cascade, il faut rajouter l’option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cascade={“action”}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mapping de l’entité.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80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83" name="Google Shape;5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85" name="Google Shape;585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6" name="Google Shape;586;p48"/>
          <p:cNvSpPr/>
          <p:nvPr/>
        </p:nvSpPr>
        <p:spPr>
          <a:xfrm>
            <a:off x="128600" y="1384214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actions en cascade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8"/>
          <p:cNvSpPr txBox="1"/>
          <p:nvPr/>
        </p:nvSpPr>
        <p:spPr>
          <a:xfrm>
            <a:off x="184150" y="1856818"/>
            <a:ext cx="8331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persist: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l’entité est sauvegardée, faire de même avec les entités associées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 l’entité est supprimée, faire de même avec les entités associées.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Cascades fusionne les opérations avec les entités associées.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detach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Cascades détache les opérations aux entités associées.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opérations d'actualisation des cascades vers les entités associées.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cascades persistent, suppriment, fusionnent, actualisent et détachent les opérations aux entités associée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48441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96" name="Google Shape;59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9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98" name="Google Shape;598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-23813" y="1281938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25" y="6544963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650691"/>
            <a:ext cx="9013809" cy="313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09" name="Google Shape;60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0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611" name="Google Shape;611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2" name="Google Shape;612;p50"/>
          <p:cNvSpPr/>
          <p:nvPr/>
        </p:nvSpPr>
        <p:spPr>
          <a:xfrm>
            <a:off x="-23813" y="1281938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Cascade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0"/>
          <p:cNvSpPr txBox="1"/>
          <p:nvPr/>
        </p:nvSpPr>
        <p:spPr>
          <a:xfrm>
            <a:off x="128599" y="1867001"/>
            <a:ext cx="901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style de cascade spécial, </a:t>
            </a: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delete-orphan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s'applique seulement aux associations un-vers-plusieurs si vous répondez par oui à la dernière question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3286814"/>
            <a:ext cx="82296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0"/>
          <p:cNvSpPr/>
          <p:nvPr/>
        </p:nvSpPr>
        <p:spPr>
          <a:xfrm>
            <a:off x="5886450" y="4243388"/>
            <a:ext cx="1143000" cy="285750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150" y="6343625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5059" y="4835280"/>
            <a:ext cx="5429351" cy="1886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0"/>
          <p:cNvSpPr/>
          <p:nvPr/>
        </p:nvSpPr>
        <p:spPr>
          <a:xfrm>
            <a:off x="3071825" y="5881514"/>
            <a:ext cx="2343150" cy="244786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1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28" name="Google Shape;62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30" name="Google Shape;630;p51"/>
          <p:cNvSpPr txBox="1"/>
          <p:nvPr/>
        </p:nvSpPr>
        <p:spPr>
          <a:xfrm>
            <a:off x="51515" y="1770200"/>
            <a:ext cx="9040969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111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fr-F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https://symfony.com/doc/master/bundles/DoctrineMigrationsBundle/index.htmlhttp://php.net/manual/fr/language.oop5.magic.php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11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fr-F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https://symfony.com/doc/current/doctrine.html#doctrine-queries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Références</a:t>
            </a:r>
            <a:endParaRPr/>
          </a:p>
        </p:txBody>
      </p:sp>
      <p:pic>
        <p:nvPicPr>
          <p:cNvPr id="632" name="Google Shape;63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 (ORM)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C’est une couche d’abstraction à la base de données.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 fait la relation entre les données orientées objet et les données relationnelles.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5">
            <a:alphaModFix/>
          </a:blip>
          <a:srcRect b="40540" l="33659" r="16482" t="33153"/>
          <a:stretch/>
        </p:blipFill>
        <p:spPr>
          <a:xfrm>
            <a:off x="1271684" y="3635581"/>
            <a:ext cx="6905431" cy="2048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325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 l’accès aux données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Facilite le changement de SGBDR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indépendance du code vis-à-vis du SGBDR utilisé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3088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09600" y="164592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ORM les plus connus: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Java: 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JPA (Java Persistance API)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SimpleORM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.NET: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Nhibernate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choix pour PHP: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	       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RedBean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425" y="640031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096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C’est un ORM pour PHP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Logiciel open source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Dernière version stable: 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2.13.2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Intégré dans différents Frameworks: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Symfony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Zend Framework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CodeIgniter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275" y="62248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79" name="Google Shape;1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Caractéristiques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qui correspond à chaque table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= une « </a:t>
            </a: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Entité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»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8346" y="3211650"/>
            <a:ext cx="2428875" cy="30670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0392"/>
              </a:srgbClr>
            </a:outerShdw>
          </a:effectLst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5384" y="3950595"/>
            <a:ext cx="1828648" cy="137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34322" y="3528219"/>
            <a:ext cx="1979981" cy="221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350" y="66136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4" name="Google Shape;1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– Architecture Technique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eveloppement-informatique.com/upload/c83cdf676436176f5d6a900019284ff94d2c67e9.jpeg" id="196" name="Google Shape;19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7255" y="1363662"/>
            <a:ext cx="4305300" cy="47910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1"/>
          <p:cNvSpPr txBox="1"/>
          <p:nvPr/>
        </p:nvSpPr>
        <p:spPr>
          <a:xfrm>
            <a:off x="2057400" y="6446520"/>
            <a:ext cx="52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Technique de Doctrine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150" y="6435900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