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000000"/>
          </p15:clr>
        </p15:guide>
        <p15:guide id="2" pos="2880">
          <p15:clr>
            <a:srgbClr val="000000"/>
          </p15:clr>
        </p15:guide>
      </p15:sldGuideLst>
    </p:ext>
    <p:ext uri="GoogleSlidesCustomDataVersion2">
      <go:slidesCustomData xmlns:go="http://customooxmlschemas.google.com/" r:id="rId24" roundtripDataSignature="AMtx7miMFLMtfcWrNnxibLz+iJOf+t+A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fr-FR"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511dbc5a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8511dbc5a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2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3"/>
          <p:cNvSpPr/>
          <p:nvPr>
            <p:ph idx="2" type="pic"/>
          </p:nvPr>
        </p:nvSpPr>
        <p:spPr>
          <a:xfrm>
            <a:off x="1792288" y="612775"/>
            <a:ext cx="5486400" cy="4114800"/>
          </a:xfrm>
          <a:prstGeom prst="rect">
            <a:avLst/>
          </a:prstGeom>
          <a:noFill/>
          <a:ln>
            <a:noFill/>
          </a:ln>
        </p:spPr>
      </p:sp>
      <p:sp>
        <p:nvSpPr>
          <p:cNvPr id="42" name="Google Shape;42;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hyperlink" Target="https://symfony.com/doc/current/forms.html" TargetMode="External"/><Relationship Id="rId7" Type="http://schemas.openxmlformats.org/officeDocument/2006/relationships/hyperlink" Target="https://symfony.com/doc/current/forms.html" TargetMode="External"/><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0" name="Google Shape;90;p1"/>
          <p:cNvPicPr preferRelativeResize="0"/>
          <p:nvPr/>
        </p:nvPicPr>
        <p:blipFill rotWithShape="1">
          <a:blip r:embed="rId3">
            <a:alphaModFix/>
          </a:blip>
          <a:srcRect b="0" l="0" r="0" t="0"/>
          <a:stretch/>
        </p:blipFill>
        <p:spPr>
          <a:xfrm>
            <a:off x="0" y="0"/>
            <a:ext cx="9280525" cy="6858001"/>
          </a:xfrm>
          <a:prstGeom prst="rect">
            <a:avLst/>
          </a:prstGeom>
          <a:noFill/>
          <a:ln>
            <a:noFill/>
          </a:ln>
        </p:spPr>
      </p:pic>
      <p:sp>
        <p:nvSpPr>
          <p:cNvPr id="91" name="Google Shape;91;p1"/>
          <p:cNvSpPr txBox="1"/>
          <p:nvPr/>
        </p:nvSpPr>
        <p:spPr>
          <a:xfrm>
            <a:off x="-106350" y="3683913"/>
            <a:ext cx="9280500" cy="1030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700"/>
              <a:buFont typeface="Calibri"/>
              <a:buNone/>
            </a:pPr>
            <a:r>
              <a:rPr b="1" i="0" lang="fr-FR" sz="4700" u="none" cap="none" strike="noStrike">
                <a:solidFill>
                  <a:srgbClr val="C00000"/>
                </a:solidFill>
                <a:latin typeface="Calibri"/>
                <a:ea typeface="Calibri"/>
                <a:cs typeface="Calibri"/>
                <a:sym typeface="Calibri"/>
              </a:rPr>
              <a:t>UP Web </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112825" y="2065274"/>
            <a:ext cx="67818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fr-FR" sz="3600" u="none" cap="none" strike="noStrike">
                <a:solidFill>
                  <a:srgbClr val="000000"/>
                </a:solidFill>
                <a:latin typeface="Arial"/>
                <a:ea typeface="Arial"/>
                <a:cs typeface="Arial"/>
                <a:sym typeface="Arial"/>
              </a:rPr>
              <a:t> </a:t>
            </a:r>
            <a:r>
              <a:rPr b="1" i="0" lang="fr-FR" sz="3600" u="none" cap="none" strike="noStrike">
                <a:solidFill>
                  <a:srgbClr val="000000"/>
                </a:solidFill>
                <a:latin typeface="Arial"/>
                <a:ea typeface="Arial"/>
                <a:cs typeface="Arial"/>
                <a:sym typeface="Arial"/>
              </a:rPr>
              <a:t>Les Formulaires dans Symfony </a:t>
            </a:r>
            <a:endParaRPr/>
          </a:p>
          <a:p>
            <a:pPr indent="0" lvl="0" marL="0" marR="0" rtl="0" algn="ctr">
              <a:lnSpc>
                <a:spcPct val="100000"/>
              </a:lnSpc>
              <a:spcBef>
                <a:spcPts val="0"/>
              </a:spcBef>
              <a:spcAft>
                <a:spcPts val="0"/>
              </a:spcAft>
              <a:buNone/>
            </a:pPr>
            <a:r>
              <a:rPr b="1" i="0" lang="fr-FR" sz="3600" u="none" cap="none" strike="noStrike">
                <a:solidFill>
                  <a:srgbClr val="000000"/>
                </a:solidFill>
                <a:latin typeface="Arial"/>
                <a:ea typeface="Arial"/>
                <a:cs typeface="Arial"/>
                <a:sym typeface="Arial"/>
              </a:rPr>
              <a:t>(Symfony forms) </a:t>
            </a:r>
            <a:endParaRPr b="1" i="0" sz="3600" u="none" cap="none" strike="noStrike">
              <a:solidFill>
                <a:schemeClr val="dk1"/>
              </a:solidFill>
              <a:latin typeface="Arial"/>
              <a:ea typeface="Arial"/>
              <a:cs typeface="Arial"/>
              <a:sym typeface="Arial"/>
            </a:endParaRPr>
          </a:p>
        </p:txBody>
      </p:sp>
      <p:pic>
        <p:nvPicPr>
          <p:cNvPr descr="D:\esprit 2014\ESPRIT 2014\charte essprit 2014\render\support final\triangle.png" id="93" name="Google Shape;93;p1"/>
          <p:cNvPicPr preferRelativeResize="0"/>
          <p:nvPr/>
        </p:nvPicPr>
        <p:blipFill rotWithShape="1">
          <a:blip r:embed="rId4">
            <a:alphaModFix/>
          </a:blip>
          <a:srcRect b="0" l="0" r="0" t="0"/>
          <a:stretch/>
        </p:blipFill>
        <p:spPr>
          <a:xfrm>
            <a:off x="5213350" y="0"/>
            <a:ext cx="3978275" cy="2344737"/>
          </a:xfrm>
          <a:prstGeom prst="rect">
            <a:avLst/>
          </a:prstGeom>
          <a:noFill/>
          <a:ln>
            <a:noFill/>
          </a:ln>
        </p:spPr>
      </p:pic>
      <p:sp>
        <p:nvSpPr>
          <p:cNvPr id="94" name="Google Shape;94;p1"/>
          <p:cNvSpPr txBox="1"/>
          <p:nvPr/>
        </p:nvSpPr>
        <p:spPr>
          <a:xfrm>
            <a:off x="1143000" y="5105400"/>
            <a:ext cx="6781800" cy="3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fr-FR" sz="1800" u="none" cap="none" strike="noStrike">
                <a:solidFill>
                  <a:schemeClr val="dk1"/>
                </a:solidFill>
                <a:latin typeface="Calibri"/>
                <a:ea typeface="Calibri"/>
                <a:cs typeface="Calibri"/>
                <a:sym typeface="Calibri"/>
              </a:rPr>
              <a:t>AU: 2023/2024</a:t>
            </a:r>
            <a:endParaRPr b="0" i="0" sz="1400" u="none" cap="none" strike="noStrike">
              <a:solidFill>
                <a:srgbClr val="000000"/>
              </a:solidFill>
              <a:latin typeface="Arial"/>
              <a:ea typeface="Arial"/>
              <a:cs typeface="Arial"/>
              <a:sym typeface="Arial"/>
            </a:endParaRPr>
          </a:p>
        </p:txBody>
      </p:sp>
      <p:sp>
        <p:nvSpPr>
          <p:cNvPr id="95" name="Google Shape;9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96" name="Google Shape;96;p1"/>
          <p:cNvPicPr preferRelativeResize="0"/>
          <p:nvPr/>
        </p:nvPicPr>
        <p:blipFill rotWithShape="1">
          <a:blip r:embed="rId5">
            <a:alphaModFix/>
          </a:blip>
          <a:srcRect b="0" l="0" r="0" t="0"/>
          <a:stretch/>
        </p:blipFill>
        <p:spPr>
          <a:xfrm>
            <a:off x="108275" y="92050"/>
            <a:ext cx="3543825" cy="1286125"/>
          </a:xfrm>
          <a:prstGeom prst="rect">
            <a:avLst/>
          </a:prstGeom>
          <a:noFill/>
          <a:ln>
            <a:noFill/>
          </a:ln>
        </p:spPr>
      </p:pic>
      <p:pic>
        <p:nvPicPr>
          <p:cNvPr id="97" name="Google Shape;97;p1"/>
          <p:cNvPicPr preferRelativeResize="0"/>
          <p:nvPr/>
        </p:nvPicPr>
        <p:blipFill rotWithShape="1">
          <a:blip r:embed="rId6">
            <a:alphaModFix/>
          </a:blip>
          <a:srcRect b="0" l="0" r="0" t="0"/>
          <a:stretch/>
        </p:blipFill>
        <p:spPr>
          <a:xfrm>
            <a:off x="192088" y="5638800"/>
            <a:ext cx="889635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0" name="Google Shape;210;p1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11" name="Google Shape;211;p1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12" name="Google Shape;212;p1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13" name="Google Shape;213;p10"/>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None/>
            </a:pPr>
            <a:r>
              <a:rPr b="1" i="0" lang="fr-FR" sz="4400" u="none" cap="none" strike="noStrike">
                <a:solidFill>
                  <a:schemeClr val="dk1"/>
                </a:solidFill>
                <a:latin typeface="Calibri"/>
                <a:ea typeface="Calibri"/>
                <a:cs typeface="Calibri"/>
                <a:sym typeface="Calibri"/>
              </a:rPr>
              <a:t>Types de champs</a:t>
            </a:r>
            <a:endParaRPr b="0" i="0" sz="1400" u="none" cap="none" strike="noStrike">
              <a:solidFill>
                <a:schemeClr val="dk1"/>
              </a:solidFill>
              <a:latin typeface="Arial"/>
              <a:ea typeface="Arial"/>
              <a:cs typeface="Arial"/>
              <a:sym typeface="Arial"/>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214" name="Google Shape;214;p10"/>
          <p:cNvSpPr/>
          <p:nvPr/>
        </p:nvSpPr>
        <p:spPr>
          <a:xfrm>
            <a:off x="162900" y="1525038"/>
            <a:ext cx="8818200" cy="30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Il existe différents types proposés par Symfony pour les champs d'un formulaire dont chaque champ possède un nom, un type et des options.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15" name="Google Shape;215;p10"/>
          <p:cNvSpPr/>
          <p:nvPr/>
        </p:nvSpPr>
        <p:spPr>
          <a:xfrm>
            <a:off x="0" y="1155738"/>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Types dans le formulaire:</a:t>
            </a:r>
            <a:endParaRPr b="1" i="0" sz="1800" u="none" cap="none" strike="noStrike">
              <a:solidFill>
                <a:srgbClr val="000000"/>
              </a:solidFill>
              <a:latin typeface="Arial"/>
              <a:ea typeface="Arial"/>
              <a:cs typeface="Arial"/>
              <a:sym typeface="Arial"/>
            </a:endParaRPr>
          </a:p>
        </p:txBody>
      </p:sp>
      <p:sp>
        <p:nvSpPr>
          <p:cNvPr id="216" name="Google Shape;2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17" name="Google Shape;217;p10"/>
          <p:cNvPicPr preferRelativeResize="0"/>
          <p:nvPr/>
        </p:nvPicPr>
        <p:blipFill rotWithShape="1">
          <a:blip r:embed="rId5">
            <a:alphaModFix/>
          </a:blip>
          <a:srcRect b="0" l="0" r="0" t="0"/>
          <a:stretch/>
        </p:blipFill>
        <p:spPr>
          <a:xfrm>
            <a:off x="162900" y="2709595"/>
            <a:ext cx="8130871" cy="3646729"/>
          </a:xfrm>
          <a:prstGeom prst="rect">
            <a:avLst/>
          </a:prstGeom>
          <a:noFill/>
          <a:ln>
            <a:noFill/>
          </a:ln>
        </p:spPr>
      </p:pic>
      <p:pic>
        <p:nvPicPr>
          <p:cNvPr id="218" name="Google Shape;218;p10"/>
          <p:cNvPicPr preferRelativeResize="0"/>
          <p:nvPr/>
        </p:nvPicPr>
        <p:blipFill rotWithShape="1">
          <a:blip r:embed="rId6">
            <a:alphaModFix/>
          </a:blip>
          <a:srcRect b="0" l="0" r="0" t="0"/>
          <a:stretch/>
        </p:blipFill>
        <p:spPr>
          <a:xfrm>
            <a:off x="-85725" y="6780038"/>
            <a:ext cx="1085850" cy="39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24" name="Google Shape;224;p1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25" name="Google Shape;225;p1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26" name="Google Shape;226;p1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27" name="Google Shape;227;p11"/>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None/>
            </a:pPr>
            <a:r>
              <a:rPr b="1" i="0" lang="fr-FR" sz="4400" u="none" cap="none" strike="noStrike">
                <a:solidFill>
                  <a:schemeClr val="dk1"/>
                </a:solidFill>
                <a:latin typeface="Calibri"/>
                <a:ea typeface="Calibri"/>
                <a:cs typeface="Calibri"/>
                <a:sym typeface="Calibri"/>
              </a:rPr>
              <a:t>Types de champs</a:t>
            </a:r>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228" name="Google Shape;228;p11"/>
          <p:cNvSpPr/>
          <p:nvPr/>
        </p:nvSpPr>
        <p:spPr>
          <a:xfrm>
            <a:off x="239100" y="1525038"/>
            <a:ext cx="8818200" cy="533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FR" sz="2000" u="none" cap="none" strike="noStrike">
                <a:solidFill>
                  <a:srgbClr val="000000"/>
                </a:solidFill>
                <a:latin typeface="Arial"/>
                <a:ea typeface="Arial"/>
                <a:cs typeface="Arial"/>
                <a:sym typeface="Arial"/>
              </a:rPr>
              <a:t>Les  champs à choix (choice Type) seront chargés à partir des éléments d’une entité Doctrine. Il existe différentes façons d'implémenter ces choices type. Les plus importants sont les deux attributs expanded et multiple qui construisent la façon d'afficher cette liste de choix.</a:t>
            </a:r>
            <a:endParaRPr b="0" i="0" sz="2000" u="none" cap="none" strike="noStrike">
              <a:solidFill>
                <a:srgbClr val="000000"/>
              </a:solidFill>
              <a:latin typeface="Calibri"/>
              <a:ea typeface="Calibri"/>
              <a:cs typeface="Calibri"/>
              <a:sym typeface="Calibri"/>
            </a:endParaRPr>
          </a:p>
        </p:txBody>
      </p:sp>
      <p:sp>
        <p:nvSpPr>
          <p:cNvPr id="229" name="Google Shape;229;p11"/>
          <p:cNvSpPr/>
          <p:nvPr/>
        </p:nvSpPr>
        <p:spPr>
          <a:xfrm>
            <a:off x="0" y="1155738"/>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fr-FR" sz="1800" u="none" cap="none" strike="noStrike">
                <a:solidFill>
                  <a:srgbClr val="000000"/>
                </a:solidFill>
                <a:latin typeface="Arial"/>
                <a:ea typeface="Arial"/>
                <a:cs typeface="Arial"/>
                <a:sym typeface="Arial"/>
              </a:rPr>
              <a:t>Champ à choix particulier:</a:t>
            </a:r>
            <a:endParaRPr b="1" i="0" sz="1800" u="none" cap="none" strike="noStrike">
              <a:solidFill>
                <a:srgbClr val="000000"/>
              </a:solidFill>
              <a:latin typeface="Arial"/>
              <a:ea typeface="Arial"/>
              <a:cs typeface="Arial"/>
              <a:sym typeface="Arial"/>
            </a:endParaRPr>
          </a:p>
        </p:txBody>
      </p:sp>
      <p:sp>
        <p:nvSpPr>
          <p:cNvPr id="230" name="Google Shape;23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31" name="Google Shape;231;p11"/>
          <p:cNvPicPr preferRelativeResize="0"/>
          <p:nvPr/>
        </p:nvPicPr>
        <p:blipFill rotWithShape="1">
          <a:blip r:embed="rId5">
            <a:alphaModFix/>
          </a:blip>
          <a:srcRect b="0" l="0" r="0" t="0"/>
          <a:stretch/>
        </p:blipFill>
        <p:spPr>
          <a:xfrm>
            <a:off x="1327150" y="2947522"/>
            <a:ext cx="5373688" cy="2047134"/>
          </a:xfrm>
          <a:prstGeom prst="rect">
            <a:avLst/>
          </a:prstGeom>
          <a:noFill/>
          <a:ln>
            <a:noFill/>
          </a:ln>
        </p:spPr>
      </p:pic>
      <p:pic>
        <p:nvPicPr>
          <p:cNvPr id="232" name="Google Shape;232;p11"/>
          <p:cNvPicPr preferRelativeResize="0"/>
          <p:nvPr/>
        </p:nvPicPr>
        <p:blipFill rotWithShape="1">
          <a:blip r:embed="rId6">
            <a:alphaModFix/>
          </a:blip>
          <a:srcRect b="0" l="0" r="0" t="0"/>
          <a:stretch/>
        </p:blipFill>
        <p:spPr>
          <a:xfrm>
            <a:off x="2363481" y="5193721"/>
            <a:ext cx="4417037" cy="1619027"/>
          </a:xfrm>
          <a:prstGeom prst="rect">
            <a:avLst/>
          </a:prstGeom>
          <a:noFill/>
          <a:ln>
            <a:noFill/>
          </a:ln>
        </p:spPr>
      </p:pic>
      <p:pic>
        <p:nvPicPr>
          <p:cNvPr id="233" name="Google Shape;233;p11"/>
          <p:cNvPicPr preferRelativeResize="0"/>
          <p:nvPr/>
        </p:nvPicPr>
        <p:blipFill rotWithShape="1">
          <a:blip r:embed="rId7">
            <a:alphaModFix/>
          </a:blip>
          <a:srcRect b="0" l="0" r="0" t="0"/>
          <a:stretch/>
        </p:blipFill>
        <p:spPr>
          <a:xfrm>
            <a:off x="0" y="6467613"/>
            <a:ext cx="1085850" cy="39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39" name="Google Shape;239;p1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0" name="Google Shape;240;p12"/>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241" name="Google Shape;241;p1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42" name="Google Shape;242;p12"/>
          <p:cNvSpPr/>
          <p:nvPr/>
        </p:nvSpPr>
        <p:spPr>
          <a:xfrm>
            <a:off x="28277" y="1241226"/>
            <a:ext cx="660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L’envoi du formulaire à la page twig</a:t>
            </a:r>
            <a:endParaRPr b="1" i="0" sz="2000" u="none" cap="none" strike="noStrike">
              <a:solidFill>
                <a:srgbClr val="000000"/>
              </a:solidFill>
              <a:latin typeface="Arial"/>
              <a:ea typeface="Arial"/>
              <a:cs typeface="Arial"/>
              <a:sym typeface="Arial"/>
            </a:endParaRPr>
          </a:p>
        </p:txBody>
      </p:sp>
      <p:sp>
        <p:nvSpPr>
          <p:cNvPr id="243" name="Google Shape;243;p12"/>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None/>
            </a:pPr>
            <a:r>
              <a:rPr b="1" i="0" lang="fr-FR" sz="4400" u="none" cap="none" strike="noStrike">
                <a:solidFill>
                  <a:schemeClr val="dk1"/>
                </a:solidFill>
                <a:latin typeface="Calibri"/>
                <a:ea typeface="Calibri"/>
                <a:cs typeface="Calibri"/>
                <a:sym typeface="Calibri"/>
              </a:rPr>
              <a:t>Formulaire dans TWIG</a:t>
            </a:r>
            <a:endParaRPr b="0" i="0" sz="1400" u="none" cap="none" strike="noStrike">
              <a:solidFill>
                <a:schemeClr val="dk1"/>
              </a:solidFill>
              <a:latin typeface="Arial"/>
              <a:ea typeface="Arial"/>
              <a:cs typeface="Arial"/>
              <a:sym typeface="Arial"/>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244" name="Google Shape;244;p12"/>
          <p:cNvSpPr/>
          <p:nvPr/>
        </p:nvSpPr>
        <p:spPr>
          <a:xfrm>
            <a:off x="28270" y="2625821"/>
            <a:ext cx="6784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Affichage du formulaire dans TWIG</a:t>
            </a:r>
            <a:endParaRPr b="1" i="0" sz="2000" u="none" cap="none" strike="noStrike">
              <a:solidFill>
                <a:srgbClr val="000000"/>
              </a:solidFill>
              <a:latin typeface="Arial"/>
              <a:ea typeface="Arial"/>
              <a:cs typeface="Arial"/>
              <a:sym typeface="Arial"/>
            </a:endParaRPr>
          </a:p>
        </p:txBody>
      </p:sp>
      <p:sp>
        <p:nvSpPr>
          <p:cNvPr id="245" name="Google Shape;245;p12"/>
          <p:cNvSpPr/>
          <p:nvPr/>
        </p:nvSpPr>
        <p:spPr>
          <a:xfrm>
            <a:off x="28270" y="3005146"/>
            <a:ext cx="8707200" cy="83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fr-FR" sz="2400" u="none" cap="none" strike="noStrike">
                <a:solidFill>
                  <a:srgbClr val="000000"/>
                </a:solidFill>
                <a:latin typeface="Calibri"/>
                <a:ea typeface="Calibri"/>
                <a:cs typeface="Calibri"/>
                <a:sym typeface="Calibri"/>
              </a:rPr>
              <a:t>Afficher  la totalité du formulaire avec la méthode form() qui </a:t>
            </a:r>
            <a:r>
              <a:rPr b="0" i="0" lang="fr-FR" sz="2400" u="none" cap="none" strike="noStrike">
                <a:solidFill>
                  <a:srgbClr val="000000"/>
                </a:solidFill>
                <a:latin typeface="Arial"/>
                <a:ea typeface="Arial"/>
                <a:cs typeface="Arial"/>
                <a:sym typeface="Arial"/>
              </a:rPr>
              <a:t> affiche le formulaire sans aucune mise en forme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 form(nomDuFormulaire) }}</a:t>
            </a:r>
            <a:endParaRPr b="1" i="0" sz="2400" u="none" cap="none" strike="noStrike">
              <a:solidFill>
                <a:srgbClr val="000000"/>
              </a:solidFill>
              <a:latin typeface="Calibri"/>
              <a:ea typeface="Calibri"/>
              <a:cs typeface="Calibri"/>
              <a:sym typeface="Calibri"/>
            </a:endParaRPr>
          </a:p>
        </p:txBody>
      </p:sp>
      <p:sp>
        <p:nvSpPr>
          <p:cNvPr id="246" name="Google Shape;246;p12"/>
          <p:cNvSpPr txBox="1"/>
          <p:nvPr/>
        </p:nvSpPr>
        <p:spPr>
          <a:xfrm>
            <a:off x="184150" y="1824321"/>
            <a:ext cx="8956500" cy="57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fr-FR" sz="1800" u="none" cap="none" strike="noStrike">
                <a:solidFill>
                  <a:schemeClr val="dk1"/>
                </a:solidFill>
                <a:latin typeface="Arial"/>
                <a:ea typeface="Arial"/>
                <a:cs typeface="Arial"/>
                <a:sym typeface="Arial"/>
              </a:rPr>
              <a:t>return $this-&gt;render('formation/.html.twig</a:t>
            </a:r>
            <a:r>
              <a:rPr b="1" i="0" lang="fr-FR" sz="1800" u="none" cap="none" strike="noStrike">
                <a:solidFill>
                  <a:schemeClr val="dk2"/>
                </a:solidFill>
                <a:latin typeface="Arial"/>
                <a:ea typeface="Arial"/>
                <a:cs typeface="Arial"/>
                <a:sym typeface="Arial"/>
              </a:rPr>
              <a:t>', ['formA' =&gt; $form]</a:t>
            </a:r>
            <a:r>
              <a:rPr b="0" i="0" lang="fr-FR"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247" name="Google Shape;24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48" name="Google Shape;248;p12"/>
          <p:cNvPicPr preferRelativeResize="0"/>
          <p:nvPr/>
        </p:nvPicPr>
        <p:blipFill rotWithShape="1">
          <a:blip r:embed="rId5">
            <a:alphaModFix/>
          </a:blip>
          <a:srcRect b="0" l="0" r="0" t="0"/>
          <a:stretch/>
        </p:blipFill>
        <p:spPr>
          <a:xfrm>
            <a:off x="2704006" y="4577218"/>
            <a:ext cx="3355728" cy="459498"/>
          </a:xfrm>
          <a:prstGeom prst="rect">
            <a:avLst/>
          </a:prstGeom>
          <a:noFill/>
          <a:ln>
            <a:noFill/>
          </a:ln>
        </p:spPr>
      </p:pic>
      <p:pic>
        <p:nvPicPr>
          <p:cNvPr id="249" name="Google Shape;249;p12"/>
          <p:cNvPicPr preferRelativeResize="0"/>
          <p:nvPr/>
        </p:nvPicPr>
        <p:blipFill rotWithShape="1">
          <a:blip r:embed="rId6">
            <a:alphaModFix/>
          </a:blip>
          <a:srcRect b="0" l="0" r="0" t="0"/>
          <a:stretch/>
        </p:blipFill>
        <p:spPr>
          <a:xfrm>
            <a:off x="112575" y="6467463"/>
            <a:ext cx="1085850" cy="39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5" name="Google Shape;255;p1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56" name="Google Shape;256;p13"/>
          <p:cNvPicPr preferRelativeResize="0"/>
          <p:nvPr/>
        </p:nvPicPr>
        <p:blipFill rotWithShape="1">
          <a:blip r:embed="rId3">
            <a:alphaModFix/>
          </a:blip>
          <a:srcRect b="0" l="0" r="0" t="0"/>
          <a:stretch/>
        </p:blipFill>
        <p:spPr>
          <a:xfrm>
            <a:off x="-138025" y="0"/>
            <a:ext cx="9328150" cy="7056439"/>
          </a:xfrm>
          <a:prstGeom prst="rect">
            <a:avLst/>
          </a:prstGeom>
          <a:noFill/>
          <a:ln>
            <a:noFill/>
          </a:ln>
        </p:spPr>
      </p:pic>
      <p:pic>
        <p:nvPicPr>
          <p:cNvPr descr="D:\esprit 2014\ESPRIT 2014\charte essprit 2014\render\support final\triangle.png" id="257" name="Google Shape;257;p1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58" name="Google Shape;258;p13"/>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4400" u="none" cap="none" strike="noStrike">
                <a:solidFill>
                  <a:schemeClr val="dk1"/>
                </a:solidFill>
                <a:latin typeface="Calibri"/>
                <a:ea typeface="Calibri"/>
                <a:cs typeface="Calibri"/>
                <a:sym typeface="Calibri"/>
              </a:rPr>
              <a:t>Formulaire dans TWIG</a:t>
            </a:r>
            <a:endParaRPr b="0"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259" name="Google Shape;259;p13"/>
          <p:cNvSpPr/>
          <p:nvPr/>
        </p:nvSpPr>
        <p:spPr>
          <a:xfrm>
            <a:off x="0" y="1005895"/>
            <a:ext cx="8857500" cy="7536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rgbClr val="000000"/>
                </a:solidFill>
                <a:latin typeface="Calibri"/>
                <a:ea typeface="Calibri"/>
                <a:cs typeface="Calibri"/>
                <a:sym typeface="Calibri"/>
              </a:rPr>
              <a:t>Afficher les composants du formulaire séparément un à un d’une façon personnalisée </a:t>
            </a:r>
            <a:endParaRPr b="0" i="0" sz="2000" u="none" cap="none" strike="noStrike">
              <a:solidFill>
                <a:srgbClr val="000000"/>
              </a:solidFill>
              <a:latin typeface="Calibri"/>
              <a:ea typeface="Calibri"/>
              <a:cs typeface="Calibri"/>
              <a:sym typeface="Calibri"/>
            </a:endParaRPr>
          </a:p>
        </p:txBody>
      </p:sp>
      <p:sp>
        <p:nvSpPr>
          <p:cNvPr id="260" name="Google Shape;2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61" name="Google Shape;261;p13"/>
          <p:cNvPicPr preferRelativeResize="0"/>
          <p:nvPr/>
        </p:nvPicPr>
        <p:blipFill rotWithShape="1">
          <a:blip r:embed="rId5">
            <a:alphaModFix/>
          </a:blip>
          <a:srcRect b="0" l="0" r="0" t="0"/>
          <a:stretch/>
        </p:blipFill>
        <p:spPr>
          <a:xfrm>
            <a:off x="7359035" y="5006225"/>
            <a:ext cx="1707823" cy="443477"/>
          </a:xfrm>
          <a:prstGeom prst="rect">
            <a:avLst/>
          </a:prstGeom>
          <a:noFill/>
          <a:ln>
            <a:noFill/>
          </a:ln>
        </p:spPr>
      </p:pic>
      <p:sp>
        <p:nvSpPr>
          <p:cNvPr id="262" name="Google Shape;262;p13"/>
          <p:cNvSpPr txBox="1"/>
          <p:nvPr/>
        </p:nvSpPr>
        <p:spPr>
          <a:xfrm>
            <a:off x="0" y="2136849"/>
            <a:ext cx="8989846"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Form_start():</a:t>
            </a:r>
            <a:r>
              <a:rPr b="0" i="0" lang="fr-FR" sz="2000" u="none" cap="none" strike="noStrike">
                <a:solidFill>
                  <a:srgbClr val="000000"/>
                </a:solidFill>
                <a:latin typeface="Calibri"/>
                <a:ea typeface="Calibri"/>
                <a:cs typeface="Calibri"/>
                <a:sym typeface="Calibri"/>
              </a:rPr>
              <a:t> est l’équivalent de &lt;form&gt; en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Form_errors():</a:t>
            </a:r>
            <a:r>
              <a:rPr b="0" i="0" lang="fr-FR" sz="2000" u="none" cap="none" strike="noStrike">
                <a:solidFill>
                  <a:srgbClr val="000000"/>
                </a:solidFill>
                <a:latin typeface="Calibri"/>
                <a:ea typeface="Calibri"/>
                <a:cs typeface="Calibri"/>
                <a:sym typeface="Calibri"/>
              </a:rPr>
              <a:t> affiche les erreurs relatives au champ passé en  argument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Form_label(): </a:t>
            </a:r>
            <a:r>
              <a:rPr b="0" i="0" lang="fr-FR" sz="2000" u="none" cap="none" strike="noStrike">
                <a:solidFill>
                  <a:srgbClr val="000000"/>
                </a:solidFill>
                <a:latin typeface="Calibri"/>
                <a:ea typeface="Calibri"/>
                <a:cs typeface="Calibri"/>
                <a:sym typeface="Calibri"/>
              </a:rPr>
              <a:t>affiche le label HTML d’un élément du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Form_widget(): </a:t>
            </a:r>
            <a:r>
              <a:rPr b="0" i="0" lang="fr-FR" sz="2000" u="none" cap="none" strike="noStrike">
                <a:solidFill>
                  <a:srgbClr val="000000"/>
                </a:solidFill>
                <a:latin typeface="Calibri"/>
                <a:ea typeface="Calibri"/>
                <a:cs typeface="Calibri"/>
                <a:sym typeface="Calibri"/>
              </a:rPr>
              <a:t>affiche le champ du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Form_help(): </a:t>
            </a:r>
            <a:r>
              <a:rPr b="0" i="0" lang="fr-FR" sz="2000" u="none" cap="none" strike="noStrike">
                <a:solidFill>
                  <a:srgbClr val="000000"/>
                </a:solidFill>
                <a:latin typeface="Calibri"/>
                <a:ea typeface="Calibri"/>
                <a:cs typeface="Calibri"/>
                <a:sym typeface="Calibri"/>
              </a:rPr>
              <a:t> affiche l’aide relatives au champ donné</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Form_row():</a:t>
            </a:r>
            <a:r>
              <a:rPr b="0" i="0" lang="fr-FR" sz="2000" u="none" cap="none" strike="noStrike">
                <a:solidFill>
                  <a:srgbClr val="000000"/>
                </a:solidFill>
                <a:latin typeface="Calibri"/>
                <a:ea typeface="Calibri"/>
                <a:cs typeface="Calibri"/>
                <a:sym typeface="Calibri"/>
              </a:rPr>
              <a:t>  est l’équivalent de  form_label + form_errors + form_widget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263" name="Google Shape;263;p13"/>
          <p:cNvPicPr preferRelativeResize="0"/>
          <p:nvPr/>
        </p:nvPicPr>
        <p:blipFill rotWithShape="1">
          <a:blip r:embed="rId6">
            <a:alphaModFix/>
          </a:blip>
          <a:srcRect b="0" l="0" r="0" t="0"/>
          <a:stretch/>
        </p:blipFill>
        <p:spPr>
          <a:xfrm>
            <a:off x="2780665" y="4414759"/>
            <a:ext cx="4012021" cy="1601033"/>
          </a:xfrm>
          <a:prstGeom prst="rect">
            <a:avLst/>
          </a:prstGeom>
          <a:noFill/>
          <a:ln>
            <a:noFill/>
          </a:ln>
        </p:spPr>
      </p:pic>
      <p:sp>
        <p:nvSpPr>
          <p:cNvPr id="264" name="Google Shape;264;p13"/>
          <p:cNvSpPr/>
          <p:nvPr/>
        </p:nvSpPr>
        <p:spPr>
          <a:xfrm flipH="1">
            <a:off x="6876139" y="4814444"/>
            <a:ext cx="427267" cy="948209"/>
          </a:xfrm>
          <a:prstGeom prst="leftBrace">
            <a:avLst>
              <a:gd fmla="val 8333" name="adj1"/>
              <a:gd fmla="val 46231"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215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5" name="Google Shape;265;p13"/>
          <p:cNvSpPr/>
          <p:nvPr/>
        </p:nvSpPr>
        <p:spPr>
          <a:xfrm>
            <a:off x="1906209" y="1612795"/>
            <a:ext cx="349166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Times New Roman"/>
                <a:ea typeface="Times New Roman"/>
                <a:cs typeface="Times New Roman"/>
                <a:sym typeface="Times New Roman"/>
              </a:rPr>
              <a:t>{{ form(nomDuFormulaire)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id="266" name="Google Shape;266;p13"/>
          <p:cNvPicPr preferRelativeResize="0"/>
          <p:nvPr/>
        </p:nvPicPr>
        <p:blipFill rotWithShape="1">
          <a:blip r:embed="rId7">
            <a:alphaModFix/>
          </a:blip>
          <a:srcRect b="0" l="0" r="0" t="0"/>
          <a:stretch/>
        </p:blipFill>
        <p:spPr>
          <a:xfrm>
            <a:off x="-36339" y="5006225"/>
            <a:ext cx="2221779" cy="304227"/>
          </a:xfrm>
          <a:prstGeom prst="rect">
            <a:avLst/>
          </a:prstGeom>
          <a:noFill/>
          <a:ln>
            <a:noFill/>
          </a:ln>
        </p:spPr>
      </p:pic>
      <p:sp>
        <p:nvSpPr>
          <p:cNvPr id="267" name="Google Shape;267;p13"/>
          <p:cNvSpPr/>
          <p:nvPr/>
        </p:nvSpPr>
        <p:spPr>
          <a:xfrm>
            <a:off x="2243328" y="4428750"/>
            <a:ext cx="496867" cy="1573053"/>
          </a:xfrm>
          <a:prstGeom prst="leftBrace">
            <a:avLst>
              <a:gd fmla="val 8333" name="adj1"/>
              <a:gd fmla="val 50000"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215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68" name="Google Shape;268;p13"/>
          <p:cNvPicPr preferRelativeResize="0"/>
          <p:nvPr/>
        </p:nvPicPr>
        <p:blipFill rotWithShape="1">
          <a:blip r:embed="rId8">
            <a:alphaModFix/>
          </a:blip>
          <a:srcRect b="0" l="0" r="0" t="0"/>
          <a:stretch/>
        </p:blipFill>
        <p:spPr>
          <a:xfrm>
            <a:off x="0" y="6467463"/>
            <a:ext cx="1085850" cy="39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74" name="Google Shape;274;p1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5" name="Google Shape;275;p14"/>
          <p:cNvPicPr preferRelativeResize="0"/>
          <p:nvPr/>
        </p:nvPicPr>
        <p:blipFill rotWithShape="1">
          <a:blip r:embed="rId3">
            <a:alphaModFix/>
          </a:blip>
          <a:srcRect b="0" l="0" r="0" t="0"/>
          <a:stretch/>
        </p:blipFill>
        <p:spPr>
          <a:xfrm>
            <a:off x="-184160" y="-198439"/>
            <a:ext cx="9328150" cy="7056439"/>
          </a:xfrm>
          <a:prstGeom prst="rect">
            <a:avLst/>
          </a:prstGeom>
          <a:noFill/>
          <a:ln>
            <a:noFill/>
          </a:ln>
        </p:spPr>
      </p:pic>
      <p:pic>
        <p:nvPicPr>
          <p:cNvPr descr="D:\esprit 2014\ESPRIT 2014\charte essprit 2014\render\support final\triangle.png" id="276" name="Google Shape;276;p1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77" name="Google Shape;277;p14"/>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4400" u="none" cap="none" strike="noStrike">
                <a:solidFill>
                  <a:schemeClr val="dk1"/>
                </a:solidFill>
                <a:latin typeface="Calibri"/>
                <a:ea typeface="Calibri"/>
                <a:cs typeface="Calibri"/>
                <a:sym typeface="Calibri"/>
              </a:rPr>
              <a:t>Formulaire dans TWIG</a:t>
            </a:r>
            <a:endParaRPr b="0"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278" name="Google Shape;27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79" name="Google Shape;279;p14"/>
          <p:cNvPicPr preferRelativeResize="0"/>
          <p:nvPr/>
        </p:nvPicPr>
        <p:blipFill rotWithShape="1">
          <a:blip r:embed="rId5">
            <a:alphaModFix/>
          </a:blip>
          <a:srcRect b="0" l="0" r="0" t="0"/>
          <a:stretch/>
        </p:blipFill>
        <p:spPr>
          <a:xfrm>
            <a:off x="1327150" y="1924820"/>
            <a:ext cx="6829426" cy="3243262"/>
          </a:xfrm>
          <a:prstGeom prst="rect">
            <a:avLst/>
          </a:prstGeom>
          <a:noFill/>
          <a:ln>
            <a:noFill/>
          </a:ln>
        </p:spPr>
      </p:pic>
      <p:pic>
        <p:nvPicPr>
          <p:cNvPr id="280" name="Google Shape;280;p14"/>
          <p:cNvPicPr preferRelativeResize="0"/>
          <p:nvPr/>
        </p:nvPicPr>
        <p:blipFill rotWithShape="1">
          <a:blip r:embed="rId6">
            <a:alphaModFix/>
          </a:blip>
          <a:srcRect b="0" l="0" r="0" t="0"/>
          <a:stretch/>
        </p:blipFill>
        <p:spPr>
          <a:xfrm>
            <a:off x="0" y="6356338"/>
            <a:ext cx="1085850" cy="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6" name="Google Shape;286;p1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87" name="Google Shape;287;p15"/>
          <p:cNvPicPr preferRelativeResize="0"/>
          <p:nvPr/>
        </p:nvPicPr>
        <p:blipFill rotWithShape="1">
          <a:blip r:embed="rId3">
            <a:alphaModFix/>
          </a:blip>
          <a:srcRect b="0" l="0" r="0" t="0"/>
          <a:stretch/>
        </p:blipFill>
        <p:spPr>
          <a:xfrm>
            <a:off x="-184160" y="-198439"/>
            <a:ext cx="9328150" cy="7056439"/>
          </a:xfrm>
          <a:prstGeom prst="rect">
            <a:avLst/>
          </a:prstGeom>
          <a:noFill/>
          <a:ln>
            <a:noFill/>
          </a:ln>
        </p:spPr>
      </p:pic>
      <p:pic>
        <p:nvPicPr>
          <p:cNvPr descr="D:\esprit 2014\ESPRIT 2014\charte essprit 2014\render\support final\triangle.png" id="288" name="Google Shape;288;p1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89" name="Google Shape;289;p15"/>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Rendu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290" name="Google Shape;29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91" name="Google Shape;291;p15"/>
          <p:cNvPicPr preferRelativeResize="0"/>
          <p:nvPr/>
        </p:nvPicPr>
        <p:blipFill rotWithShape="1">
          <a:blip r:embed="rId5">
            <a:alphaModFix/>
          </a:blip>
          <a:srcRect b="0" l="0" r="0" t="0"/>
          <a:stretch/>
        </p:blipFill>
        <p:spPr>
          <a:xfrm>
            <a:off x="0" y="6356338"/>
            <a:ext cx="1085850" cy="390525"/>
          </a:xfrm>
          <a:prstGeom prst="rect">
            <a:avLst/>
          </a:prstGeom>
          <a:noFill/>
          <a:ln>
            <a:noFill/>
          </a:ln>
        </p:spPr>
      </p:pic>
      <p:sp>
        <p:nvSpPr>
          <p:cNvPr id="292" name="Google Shape;292;p15"/>
          <p:cNvSpPr txBox="1"/>
          <p:nvPr/>
        </p:nvSpPr>
        <p:spPr>
          <a:xfrm>
            <a:off x="670200" y="1882825"/>
            <a:ext cx="8229600" cy="5295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use Doctrine\Persistence\ManagerRegistry;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public function add (ManagerRegistry $doctrine){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$product = new Product();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$form= $this-&gt;createForm(ProductType::class,$product);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lang="fr-FR" sz="1800">
                <a:solidFill>
                  <a:srgbClr val="00B050"/>
                </a:solidFill>
              </a:rPr>
              <a:t>$form-&gt;handelRequest()*;</a:t>
            </a:r>
            <a:endParaRPr b="1" sz="1800">
              <a:solidFill>
                <a:srgbClr val="00B050"/>
              </a:solidFill>
            </a:endParaRPr>
          </a:p>
          <a:p>
            <a:pPr indent="0" lvl="0" marL="0" marR="0" rtl="0" algn="l">
              <a:lnSpc>
                <a:spcPct val="150000"/>
              </a:lnSpc>
              <a:spcBef>
                <a:spcPts val="0"/>
              </a:spcBef>
              <a:spcAft>
                <a:spcPts val="0"/>
              </a:spcAft>
              <a:buClr>
                <a:srgbClr val="000000"/>
              </a:buClr>
              <a:buSzPts val="1800"/>
              <a:buFont typeface="Arial"/>
              <a:buNone/>
            </a:pPr>
            <a:r>
              <a:rPr lang="fr-FR" sz="1800"/>
              <a:t>if (</a:t>
            </a:r>
            <a:r>
              <a:rPr b="1" lang="fr-FR" sz="1800">
                <a:solidFill>
                  <a:srgbClr val="00B050"/>
                </a:solidFill>
              </a:rPr>
              <a:t>$form-&gt;isSubmitted()**</a:t>
            </a:r>
            <a:r>
              <a:rPr lang="fr-FR" sz="1800"/>
              <a:t>){</a:t>
            </a:r>
            <a:endParaRPr sz="1800"/>
          </a:p>
          <a:p>
            <a:pPr indent="0" lvl="0" marL="0" marR="0" rtl="0" algn="l">
              <a:lnSpc>
                <a:spcPct val="150000"/>
              </a:lnSpc>
              <a:spcBef>
                <a:spcPts val="0"/>
              </a:spcBef>
              <a:spcAft>
                <a:spcPts val="0"/>
              </a:spcAft>
              <a:buClr>
                <a:srgbClr val="000000"/>
              </a:buClr>
              <a:buSzPts val="1800"/>
              <a:buFont typeface="Arial"/>
              <a:buNone/>
            </a:pPr>
            <a:r>
              <a:rPr lang="fr-FR" sz="1800"/>
              <a:t>…</a:t>
            </a:r>
            <a:endParaRPr sz="1800"/>
          </a:p>
          <a:p>
            <a:pPr indent="0" lvl="0" marL="0" marR="0" rtl="0" algn="l">
              <a:lnSpc>
                <a:spcPct val="150000"/>
              </a:lnSpc>
              <a:spcBef>
                <a:spcPts val="0"/>
              </a:spcBef>
              <a:spcAft>
                <a:spcPts val="0"/>
              </a:spcAft>
              <a:buClr>
                <a:srgbClr val="000000"/>
              </a:buClr>
              <a:buSzPts val="1800"/>
              <a:buFont typeface="Arial"/>
              <a:buNone/>
            </a:pPr>
            <a:r>
              <a:rPr lang="fr-FR" sz="1800"/>
              <a:t>}</a:t>
            </a:r>
            <a:endParaRPr sz="1800"/>
          </a:p>
          <a:p>
            <a:pPr indent="0" lvl="0" marL="0" marR="0" rtl="0" algn="l">
              <a:lnSpc>
                <a:spcPct val="15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Retun $this-&gt;</a:t>
            </a:r>
            <a:r>
              <a:rPr b="1" i="0" lang="fr-FR" sz="1800" u="none" cap="none" strike="noStrike">
                <a:solidFill>
                  <a:srgbClr val="00B050"/>
                </a:solidFill>
                <a:latin typeface="Arial"/>
                <a:ea typeface="Arial"/>
                <a:cs typeface="Arial"/>
                <a:sym typeface="Arial"/>
              </a:rPr>
              <a:t>renderForm</a:t>
            </a:r>
            <a:r>
              <a:rPr b="1" i="0" lang="fr-FR" sz="1800" u="none" cap="none" strike="noStrike">
                <a:solidFill>
                  <a:srgbClr val="000000"/>
                </a:solidFill>
                <a:latin typeface="Arial"/>
                <a:ea typeface="Arial"/>
                <a:cs typeface="Arial"/>
                <a:sym typeface="Arial"/>
              </a:rPr>
              <a:t>(“add.html.twig”,array(‘form”=&gt;$form)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ou </a:t>
            </a:r>
            <a:endParaRPr b="1" i="0" sz="1800" u="none" cap="none" strike="noStrike">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800"/>
              <a:buFont typeface="Arial"/>
              <a:buNone/>
            </a:pPr>
            <a:r>
              <a:rPr b="1" lang="fr-FR" sz="1800">
                <a:solidFill>
                  <a:schemeClr val="dk1"/>
                </a:solidFill>
              </a:rPr>
              <a:t>Retun $this-&gt;render(“add.html.twig”,array(‘form”=&gt;$form-&gt;</a:t>
            </a:r>
            <a:r>
              <a:rPr b="1" lang="fr-FR" sz="1800">
                <a:solidFill>
                  <a:srgbClr val="00B050"/>
                </a:solidFill>
              </a:rPr>
              <a:t>createView()</a:t>
            </a:r>
            <a:r>
              <a:rPr b="1" lang="fr-FR" sz="1800">
                <a:solidFill>
                  <a:schemeClr val="dk1"/>
                </a:solidFill>
              </a:rPr>
              <a:t>) </a:t>
            </a:r>
            <a:r>
              <a:rPr b="0" i="0" lang="fr-FR"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547884" y="1129231"/>
            <a:ext cx="8857500" cy="7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FR" sz="2000" u="none" cap="none" strike="noStrike">
                <a:solidFill>
                  <a:srgbClr val="000000"/>
                </a:solidFill>
                <a:latin typeface="Calibri"/>
                <a:ea typeface="Calibri"/>
                <a:cs typeface="Calibri"/>
                <a:sym typeface="Calibri"/>
              </a:rPr>
              <a:t> Et Finalement, pour créer et envoyer le rendu d'un formulaire vers notre vue, on peut suivre l'exemple de ce code: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8511dbc5a1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99" name="Google Shape;299;g28511dbc5a1_0_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00" name="Google Shape;300;g28511dbc5a1_0_0"/>
          <p:cNvPicPr preferRelativeResize="0"/>
          <p:nvPr/>
        </p:nvPicPr>
        <p:blipFill rotWithShape="1">
          <a:blip r:embed="rId3">
            <a:alphaModFix/>
          </a:blip>
          <a:srcRect b="0" l="0" r="0" t="0"/>
          <a:stretch/>
        </p:blipFill>
        <p:spPr>
          <a:xfrm>
            <a:off x="-184160" y="-198439"/>
            <a:ext cx="9328150" cy="7056439"/>
          </a:xfrm>
          <a:prstGeom prst="rect">
            <a:avLst/>
          </a:prstGeom>
          <a:noFill/>
          <a:ln>
            <a:noFill/>
          </a:ln>
        </p:spPr>
      </p:pic>
      <p:pic>
        <p:nvPicPr>
          <p:cNvPr descr="D:\esprit 2014\ESPRIT 2014\charte essprit 2014\render\support final\triangle.png" id="301" name="Google Shape;301;g28511dbc5a1_0_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02" name="Google Shape;302;g28511dbc5a1_0_0"/>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Rendu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303" name="Google Shape;303;g28511dbc5a1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04" name="Google Shape;304;g28511dbc5a1_0_0"/>
          <p:cNvPicPr preferRelativeResize="0"/>
          <p:nvPr/>
        </p:nvPicPr>
        <p:blipFill rotWithShape="1">
          <a:blip r:embed="rId5">
            <a:alphaModFix/>
          </a:blip>
          <a:srcRect b="0" l="0" r="0" t="0"/>
          <a:stretch/>
        </p:blipFill>
        <p:spPr>
          <a:xfrm>
            <a:off x="0" y="6356338"/>
            <a:ext cx="1085850" cy="390525"/>
          </a:xfrm>
          <a:prstGeom prst="rect">
            <a:avLst/>
          </a:prstGeom>
          <a:noFill/>
          <a:ln>
            <a:noFill/>
          </a:ln>
        </p:spPr>
      </p:pic>
      <p:sp>
        <p:nvSpPr>
          <p:cNvPr id="305" name="Google Shape;305;g28511dbc5a1_0_0"/>
          <p:cNvSpPr txBox="1"/>
          <p:nvPr/>
        </p:nvSpPr>
        <p:spPr>
          <a:xfrm>
            <a:off x="122850" y="1158375"/>
            <a:ext cx="8795700" cy="19701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800"/>
              <a:buFont typeface="Arial"/>
              <a:buNone/>
            </a:pPr>
            <a:r>
              <a:rPr b="1" lang="fr-FR" sz="1800">
                <a:solidFill>
                  <a:srgbClr val="00B050"/>
                </a:solidFill>
              </a:rPr>
              <a:t>*</a:t>
            </a:r>
            <a:r>
              <a:rPr b="1" lang="fr-FR" sz="1800">
                <a:solidFill>
                  <a:schemeClr val="dk1"/>
                </a:solidFill>
              </a:rPr>
              <a:t> </a:t>
            </a:r>
            <a:r>
              <a:rPr lang="fr-FR" sz="1800">
                <a:solidFill>
                  <a:schemeClr val="dk1"/>
                </a:solidFill>
              </a:rPr>
              <a:t>La méthode </a:t>
            </a:r>
            <a:r>
              <a:rPr b="1" lang="fr-FR" sz="1800">
                <a:solidFill>
                  <a:srgbClr val="00B050"/>
                </a:solidFill>
              </a:rPr>
              <a:t>handleRequest()</a:t>
            </a:r>
            <a:r>
              <a:rPr b="1" lang="fr-FR" sz="1800">
                <a:solidFill>
                  <a:schemeClr val="dk1"/>
                </a:solidFill>
              </a:rPr>
              <a:t> </a:t>
            </a:r>
            <a:r>
              <a:rPr lang="fr-FR" sz="1800">
                <a:solidFill>
                  <a:schemeClr val="dk1"/>
                </a:solidFill>
              </a:rPr>
              <a:t> de la classe Form permet de récupérer les données saisies dans les inputs du formulaire.</a:t>
            </a:r>
            <a:endParaRPr sz="1800">
              <a:solidFill>
                <a:schemeClr val="dk1"/>
              </a:solidFill>
            </a:endParaRPr>
          </a:p>
          <a:p>
            <a:pPr indent="0" lvl="0" marL="0" rtl="0" algn="l">
              <a:lnSpc>
                <a:spcPct val="150000"/>
              </a:lnSpc>
              <a:spcBef>
                <a:spcPts val="0"/>
              </a:spcBef>
              <a:spcAft>
                <a:spcPts val="0"/>
              </a:spcAft>
              <a:buClr>
                <a:schemeClr val="dk1"/>
              </a:buClr>
              <a:buSzPts val="1800"/>
              <a:buFont typeface="Arial"/>
              <a:buNone/>
            </a:pPr>
            <a:r>
              <a:rPr lang="fr-FR" sz="1800">
                <a:solidFill>
                  <a:srgbClr val="00B050"/>
                </a:solidFill>
              </a:rPr>
              <a:t>** </a:t>
            </a:r>
            <a:r>
              <a:rPr lang="fr-FR" sz="1800">
                <a:solidFill>
                  <a:schemeClr val="dk1"/>
                </a:solidFill>
              </a:rPr>
              <a:t>La méthode </a:t>
            </a:r>
            <a:r>
              <a:rPr b="1" lang="fr-FR" sz="1800">
                <a:solidFill>
                  <a:srgbClr val="00B050"/>
                </a:solidFill>
              </a:rPr>
              <a:t>isSubmitted()  </a:t>
            </a:r>
            <a:r>
              <a:rPr lang="fr-FR" sz="1800">
                <a:solidFill>
                  <a:schemeClr val="dk1"/>
                </a:solidFill>
              </a:rPr>
              <a:t>de la classe Form</a:t>
            </a:r>
            <a:r>
              <a:rPr b="1" lang="fr-FR" sz="1800">
                <a:solidFill>
                  <a:srgbClr val="00B050"/>
                </a:solidFill>
              </a:rPr>
              <a:t> </a:t>
            </a:r>
            <a:r>
              <a:rPr lang="fr-FR" sz="1800">
                <a:solidFill>
                  <a:schemeClr val="dk1"/>
                </a:solidFill>
              </a:rPr>
              <a:t>permet de savoir si on est effectivement en méthode </a:t>
            </a:r>
            <a:r>
              <a:rPr b="1" lang="fr-FR" sz="1800">
                <a:solidFill>
                  <a:schemeClr val="dk1"/>
                </a:solidFill>
              </a:rPr>
              <a:t>POST</a:t>
            </a:r>
            <a:endParaRPr b="1" sz="18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11" name="Google Shape;311;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12" name="Google Shape;312;p16"/>
          <p:cNvPicPr preferRelativeResize="0"/>
          <p:nvPr/>
        </p:nvPicPr>
        <p:blipFill rotWithShape="1">
          <a:blip r:embed="rId3">
            <a:alphaModFix/>
          </a:blip>
          <a:srcRect b="0" l="0" r="0" t="0"/>
          <a:stretch/>
        </p:blipFill>
        <p:spPr>
          <a:xfrm>
            <a:off x="-184160" y="-198439"/>
            <a:ext cx="9328150" cy="7056439"/>
          </a:xfrm>
          <a:prstGeom prst="rect">
            <a:avLst/>
          </a:prstGeom>
          <a:noFill/>
          <a:ln>
            <a:noFill/>
          </a:ln>
        </p:spPr>
      </p:pic>
      <p:pic>
        <p:nvPicPr>
          <p:cNvPr descr="D:\esprit 2014\ESPRIT 2014\charte essprit 2014\render\support final\triangle.png" id="313" name="Google Shape;313;p1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14" name="Google Shape;314;p16"/>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chemeClr val="dk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315" name="Google Shape;31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16" name="Google Shape;316;p16"/>
          <p:cNvPicPr preferRelativeResize="0"/>
          <p:nvPr/>
        </p:nvPicPr>
        <p:blipFill rotWithShape="1">
          <a:blip r:embed="rId5">
            <a:alphaModFix/>
          </a:blip>
          <a:srcRect b="0" l="0" r="0" t="0"/>
          <a:stretch/>
        </p:blipFill>
        <p:spPr>
          <a:xfrm>
            <a:off x="0" y="6356338"/>
            <a:ext cx="1085850" cy="390525"/>
          </a:xfrm>
          <a:prstGeom prst="rect">
            <a:avLst/>
          </a:prstGeom>
          <a:noFill/>
          <a:ln>
            <a:noFill/>
          </a:ln>
        </p:spPr>
      </p:pic>
      <p:sp>
        <p:nvSpPr>
          <p:cNvPr id="317" name="Google Shape;317;p16"/>
          <p:cNvSpPr/>
          <p:nvPr/>
        </p:nvSpPr>
        <p:spPr>
          <a:xfrm>
            <a:off x="547884" y="1676581"/>
            <a:ext cx="7846748" cy="333251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fr-FR" sz="2000" u="none" cap="none" strike="noStrike">
                <a:solidFill>
                  <a:srgbClr val="000000"/>
                </a:solidFill>
                <a:latin typeface="Calibri"/>
                <a:ea typeface="Calibri"/>
                <a:cs typeface="Calibri"/>
                <a:sym typeface="Calibri"/>
              </a:rPr>
              <a:t>Symfony Forms nous sera très utile car, à part la création du formulaire en lui-même,  il nous </a:t>
            </a:r>
            <a:r>
              <a:rPr lang="fr-FR" sz="2000">
                <a:latin typeface="Calibri"/>
                <a:ea typeface="Calibri"/>
                <a:cs typeface="Calibri"/>
                <a:sym typeface="Calibri"/>
              </a:rPr>
              <a:t>permettra</a:t>
            </a:r>
            <a:r>
              <a:rPr b="0" i="0" lang="fr-FR" sz="2000" u="none" cap="none" strike="noStrike">
                <a:solidFill>
                  <a:srgbClr val="000000"/>
                </a:solidFill>
                <a:latin typeface="Calibri"/>
                <a:ea typeface="Calibri"/>
                <a:cs typeface="Calibri"/>
                <a:sym typeface="Calibri"/>
              </a:rPr>
              <a:t> d'effectuer facilement des contrôles de saisies, tout en offrant une grande variété de personnalisation ( Messages d'erreurs, CSS,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23" name="Google Shape;323;p1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324" name="Google Shape;324;p17"/>
          <p:cNvSpPr txBox="1"/>
          <p:nvPr/>
        </p:nvSpPr>
        <p:spPr>
          <a:xfrm>
            <a:off x="-1331912" y="-184150"/>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1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26" name="Google Shape;326;p17"/>
          <p:cNvPicPr preferRelativeResize="0"/>
          <p:nvPr/>
        </p:nvPicPr>
        <p:blipFill rotWithShape="1">
          <a:blip r:embed="rId4">
            <a:alphaModFix/>
          </a:blip>
          <a:srcRect b="0" l="0" r="0" t="0"/>
          <a:stretch/>
        </p:blipFill>
        <p:spPr>
          <a:xfrm>
            <a:off x="858837" y="2073275"/>
            <a:ext cx="7145338" cy="3998912"/>
          </a:xfrm>
          <a:prstGeom prst="rect">
            <a:avLst/>
          </a:prstGeom>
          <a:noFill/>
          <a:ln>
            <a:noFill/>
          </a:ln>
        </p:spPr>
      </p:pic>
      <p:pic>
        <p:nvPicPr>
          <p:cNvPr descr="D:\esprit 2014\ESPRIT 2014\charte essprit 2014\render\support final\triangle.png" id="327" name="Google Shape;327;p17"/>
          <p:cNvPicPr preferRelativeResize="0"/>
          <p:nvPr/>
        </p:nvPicPr>
        <p:blipFill rotWithShape="1">
          <a:blip r:embed="rId5">
            <a:alphaModFix/>
          </a:blip>
          <a:srcRect b="0" l="0" r="0" t="0"/>
          <a:stretch/>
        </p:blipFill>
        <p:spPr>
          <a:xfrm>
            <a:off x="7143750" y="0"/>
            <a:ext cx="2000249" cy="1376362"/>
          </a:xfrm>
          <a:prstGeom prst="rect">
            <a:avLst/>
          </a:prstGeom>
          <a:noFill/>
          <a:ln>
            <a:noFill/>
          </a:ln>
        </p:spPr>
      </p:pic>
      <p:sp>
        <p:nvSpPr>
          <p:cNvPr id="328" name="Google Shape;328;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329" name="Google Shape;329;p17"/>
          <p:cNvSpPr txBox="1"/>
          <p:nvPr/>
        </p:nvSpPr>
        <p:spPr>
          <a:xfrm>
            <a:off x="51515" y="1770200"/>
            <a:ext cx="9040969" cy="4503600"/>
          </a:xfrm>
          <a:prstGeom prst="rect">
            <a:avLst/>
          </a:prstGeom>
          <a:noFill/>
          <a:ln>
            <a:noFill/>
          </a:ln>
        </p:spPr>
        <p:txBody>
          <a:bodyPr anchorCtr="0" anchor="t" bIns="91425" lIns="91425" spcFirstLastPara="1" rIns="91425" wrap="square" tIns="91425">
            <a:noAutofit/>
          </a:bodyPr>
          <a:lstStyle/>
          <a:p>
            <a:pPr indent="-285750" lvl="0" marL="311150" marR="0" rtl="0" algn="l">
              <a:lnSpc>
                <a:spcPct val="100000"/>
              </a:lnSpc>
              <a:spcBef>
                <a:spcPts val="360"/>
              </a:spcBef>
              <a:spcAft>
                <a:spcPts val="0"/>
              </a:spcAft>
              <a:buClr>
                <a:srgbClr val="000000"/>
              </a:buClr>
              <a:buSzPts val="3200"/>
              <a:buFont typeface="Arial"/>
              <a:buChar char="•"/>
            </a:pPr>
            <a:r>
              <a:rPr b="0" i="0" lang="fr-FR" sz="1800" u="sng" cap="none" strike="noStrike">
                <a:solidFill>
                  <a:schemeClr val="hlink"/>
                </a:solidFill>
                <a:latin typeface="Arial"/>
                <a:ea typeface="Arial"/>
                <a:cs typeface="Arial"/>
                <a:sym typeface="Arial"/>
                <a:hlinkClick r:id="rId6"/>
              </a:rPr>
              <a:t>https://symfony.com/doc/current/forms.html</a:t>
            </a:r>
            <a:endParaRPr b="0" i="0" sz="1800" u="sng" cap="none" strike="noStrike">
              <a:solidFill>
                <a:schemeClr val="hlink"/>
              </a:solidFill>
              <a:latin typeface="Arial"/>
              <a:ea typeface="Arial"/>
              <a:cs typeface="Arial"/>
              <a:sym typeface="Arial"/>
              <a:hlinkClick r:id="rId7"/>
            </a:endParaRPr>
          </a:p>
          <a:p>
            <a:pPr indent="-285750" lvl="0" marL="311150" marR="0" rtl="0" algn="l">
              <a:lnSpc>
                <a:spcPct val="100000"/>
              </a:lnSpc>
              <a:spcBef>
                <a:spcPts val="360"/>
              </a:spcBef>
              <a:spcAft>
                <a:spcPts val="0"/>
              </a:spcAft>
              <a:buClr>
                <a:srgbClr val="000000"/>
              </a:buClr>
              <a:buSzPts val="3200"/>
              <a:buFont typeface="Arial"/>
              <a:buChar char="•"/>
            </a:pPr>
            <a:r>
              <a:rPr b="0" i="0" lang="fr-FR" sz="1800" u="none" cap="none" strike="noStrike">
                <a:solidFill>
                  <a:schemeClr val="hlink"/>
                </a:solidFill>
                <a:latin typeface="Arial"/>
                <a:ea typeface="Arial"/>
                <a:cs typeface="Arial"/>
                <a:sym typeface="Arial"/>
              </a:rPr>
              <a:t>https://symfony.com/legacy/doc/forms/1_4/fr/03-forms-for-web-designers</a:t>
            </a:r>
            <a:endParaRPr/>
          </a:p>
        </p:txBody>
      </p:sp>
      <p:sp>
        <p:nvSpPr>
          <p:cNvPr id="330" name="Google Shape;33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Références</a:t>
            </a:r>
            <a:endParaRPr/>
          </a:p>
        </p:txBody>
      </p:sp>
      <p:pic>
        <p:nvPicPr>
          <p:cNvPr id="331" name="Google Shape;331;p17"/>
          <p:cNvPicPr preferRelativeResize="0"/>
          <p:nvPr/>
        </p:nvPicPr>
        <p:blipFill rotWithShape="1">
          <a:blip r:embed="rId8">
            <a:alphaModFix/>
          </a:blip>
          <a:srcRect b="0" l="0" r="0" t="0"/>
          <a:stretch/>
        </p:blipFill>
        <p:spPr>
          <a:xfrm>
            <a:off x="457200" y="6467463"/>
            <a:ext cx="1085850" cy="3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0" y="-71437"/>
            <a:ext cx="9326561" cy="7056439"/>
          </a:xfrm>
          <a:prstGeom prst="rect">
            <a:avLst/>
          </a:prstGeom>
          <a:noFill/>
          <a:ln>
            <a:noFill/>
          </a:ln>
        </p:spPr>
      </p:pic>
      <p:sp>
        <p:nvSpPr>
          <p:cNvPr id="104" name="Google Shape;104;p2"/>
          <p:cNvSpPr txBox="1"/>
          <p:nvPr/>
        </p:nvSpPr>
        <p:spPr>
          <a:xfrm>
            <a:off x="-1331912" y="-184150"/>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6" name="Google Shape;106;p2"/>
          <p:cNvPicPr preferRelativeResize="0"/>
          <p:nvPr/>
        </p:nvPicPr>
        <p:blipFill rotWithShape="1">
          <a:blip r:embed="rId4">
            <a:alphaModFix/>
          </a:blip>
          <a:srcRect b="0" l="0" r="0" t="0"/>
          <a:stretch/>
        </p:blipFill>
        <p:spPr>
          <a:xfrm>
            <a:off x="7173912" y="157162"/>
            <a:ext cx="2000249" cy="1377950"/>
          </a:xfrm>
          <a:prstGeom prst="rect">
            <a:avLst/>
          </a:prstGeom>
          <a:noFill/>
          <a:ln>
            <a:noFill/>
          </a:ln>
        </p:spPr>
      </p:pic>
      <p:sp>
        <p:nvSpPr>
          <p:cNvPr id="107" name="Google Shape;107;p2"/>
          <p:cNvSpPr txBox="1"/>
          <p:nvPr>
            <p:ph idx="1" type="body"/>
          </p:nvPr>
        </p:nvSpPr>
        <p:spPr>
          <a:xfrm>
            <a:off x="457200" y="1600200"/>
            <a:ext cx="8229600" cy="4959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 Introduction</a:t>
            </a:r>
            <a:endParaRPr sz="2400">
              <a:solidFill>
                <a:srgbClr val="000000"/>
              </a:solidFill>
            </a:endParaRPr>
          </a:p>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Création d'un formulaire</a:t>
            </a:r>
            <a:endParaRPr sz="2400">
              <a:solidFill>
                <a:srgbClr val="000000"/>
              </a:solidFill>
            </a:endParaRPr>
          </a:p>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Types de champs</a:t>
            </a:r>
            <a:endParaRPr/>
          </a:p>
          <a:p>
            <a:pPr indent="0" lvl="0" marL="0" marR="0" rtl="0" algn="l">
              <a:lnSpc>
                <a:spcPct val="150000"/>
              </a:lnSpc>
              <a:spcBef>
                <a:spcPts val="0"/>
              </a:spcBef>
              <a:spcAft>
                <a:spcPts val="0"/>
              </a:spcAft>
              <a:buNone/>
            </a:pPr>
            <a:r>
              <a:t/>
            </a:r>
            <a:endParaRPr sz="2400">
              <a:solidFill>
                <a:srgbClr val="FF0000"/>
              </a:solidFill>
            </a:endParaRPr>
          </a:p>
        </p:txBody>
      </p:sp>
      <p:sp>
        <p:nvSpPr>
          <p:cNvPr id="108" name="Google Shape;108;p2"/>
          <p:cNvSpPr txBox="1"/>
          <p:nvPr/>
        </p:nvSpPr>
        <p:spPr>
          <a:xfrm>
            <a:off x="735012" y="-1000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fr-FR" sz="4400" u="none" cap="none" strike="noStrike">
                <a:solidFill>
                  <a:schemeClr val="dk1"/>
                </a:solidFill>
                <a:latin typeface="Calibri"/>
                <a:ea typeface="Calibri"/>
                <a:cs typeface="Calibri"/>
                <a:sym typeface="Calibri"/>
              </a:rPr>
              <a:t>Plan</a:t>
            </a:r>
            <a:r>
              <a:rPr b="0" i="0" lang="fr-FR" sz="4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9" name="Google Shape;109;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pic>
        <p:nvPicPr>
          <p:cNvPr id="110" name="Google Shape;110;p2"/>
          <p:cNvPicPr preferRelativeResize="0"/>
          <p:nvPr/>
        </p:nvPicPr>
        <p:blipFill rotWithShape="1">
          <a:blip r:embed="rId5">
            <a:alphaModFix/>
          </a:blip>
          <a:srcRect b="0" l="0" r="0" t="0"/>
          <a:stretch/>
        </p:blipFill>
        <p:spPr>
          <a:xfrm>
            <a:off x="525725" y="6169263"/>
            <a:ext cx="1085850" cy="39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16" name="Google Shape;116;p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7" name="Google Shape;117;p3"/>
          <p:cNvPicPr preferRelativeResize="0"/>
          <p:nvPr/>
        </p:nvPicPr>
        <p:blipFill rotWithShape="1">
          <a:blip r:embed="rId3">
            <a:alphaModFix/>
          </a:blip>
          <a:srcRect b="0" l="0" r="0" t="0"/>
          <a:stretch/>
        </p:blipFill>
        <p:spPr>
          <a:xfrm>
            <a:off x="-92087" y="-198450"/>
            <a:ext cx="9328150" cy="7056439"/>
          </a:xfrm>
          <a:prstGeom prst="rect">
            <a:avLst/>
          </a:prstGeom>
          <a:noFill/>
          <a:ln>
            <a:noFill/>
          </a:ln>
        </p:spPr>
      </p:pic>
      <p:pic>
        <p:nvPicPr>
          <p:cNvPr descr="D:\esprit 2014\ESPRIT 2014\charte essprit 2014\render\support final\triangle.png" id="118" name="Google Shape;118;p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19" name="Google Shape;119;p3"/>
          <p:cNvSpPr txBox="1"/>
          <p:nvPr>
            <p:ph type="title"/>
          </p:nvPr>
        </p:nvSpPr>
        <p:spPr>
          <a:xfrm>
            <a:off x="457200" y="-8138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Introduction</a:t>
            </a:r>
            <a:endParaRPr b="1" sz="4400">
              <a:solidFill>
                <a:schemeClr val="dk1"/>
              </a:solidFill>
              <a:latin typeface="Calibri"/>
              <a:ea typeface="Calibri"/>
              <a:cs typeface="Calibri"/>
              <a:sym typeface="Calibri"/>
            </a:endParaRPr>
          </a:p>
        </p:txBody>
      </p:sp>
      <p:sp>
        <p:nvSpPr>
          <p:cNvPr id="120" name="Google Shape;120;p3"/>
          <p:cNvSpPr txBox="1"/>
          <p:nvPr/>
        </p:nvSpPr>
        <p:spPr>
          <a:xfrm>
            <a:off x="277850" y="1286450"/>
            <a:ext cx="8229600" cy="452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Créer et traiter des formulaires HTML est une tâche difficile et répétitive. Vous devez gérer le rendu des champs de formulaire HTML, valider les données soumises, mapper les données du formulaire en objets, et bien plus encore.</a:t>
            </a:r>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Symfony intègre une fonctionnalité de formulaire puissante qui offre toutes ces fonctionnalités et bien d'autres pour des scénarios vraiment complexes.</a:t>
            </a:r>
            <a:endParaRPr b="0" i="0" sz="2400" u="none" cap="none" strike="noStrike">
              <a:solidFill>
                <a:schemeClr val="dk1"/>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121" name="Google Shape;12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22" name="Google Shape;122;p3"/>
          <p:cNvPicPr preferRelativeResize="0"/>
          <p:nvPr/>
        </p:nvPicPr>
        <p:blipFill rotWithShape="1">
          <a:blip r:embed="rId5">
            <a:alphaModFix/>
          </a:blip>
          <a:srcRect b="0" l="0" r="0" t="0"/>
          <a:stretch/>
        </p:blipFill>
        <p:spPr>
          <a:xfrm>
            <a:off x="178700" y="6224838"/>
            <a:ext cx="1085850"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28" name="Google Shape;128;p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29" name="Google Shape;129;p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30" name="Google Shape;130;p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31" name="Google Shape;131;p4"/>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p:txBody>
      </p:sp>
      <p:sp>
        <p:nvSpPr>
          <p:cNvPr id="132" name="Google Shape;132;p4"/>
          <p:cNvSpPr/>
          <p:nvPr/>
        </p:nvSpPr>
        <p:spPr>
          <a:xfrm>
            <a:off x="147000" y="1600200"/>
            <a:ext cx="8850000" cy="489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 Un formulaire Symfony est l’image d’un objet existant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Un formulaire sert à alimenter un objet.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Un formulaire sert à récupérer des informations indépendantes de n’importe quel objet.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Pour installer les dépendances du formulaire, il faut exécuter cette commande:  </a:t>
            </a:r>
            <a:r>
              <a:rPr b="1" i="0" lang="fr-FR" sz="2400" u="none" cap="none" strike="noStrike">
                <a:solidFill>
                  <a:schemeClr val="dk1"/>
                </a:solidFill>
                <a:latin typeface="Arial"/>
                <a:ea typeface="Arial"/>
                <a:cs typeface="Arial"/>
                <a:sym typeface="Arial"/>
              </a:rPr>
              <a:t>composer require symfony/form</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33" name="Google Shape;133;p4"/>
          <p:cNvPicPr preferRelativeResize="0"/>
          <p:nvPr/>
        </p:nvPicPr>
        <p:blipFill rotWithShape="1">
          <a:blip r:embed="rId5">
            <a:alphaModFix/>
          </a:blip>
          <a:srcRect b="23256" l="34083" r="35070" t="60208"/>
          <a:stretch/>
        </p:blipFill>
        <p:spPr>
          <a:xfrm>
            <a:off x="2034725" y="2234768"/>
            <a:ext cx="4938025" cy="1488150"/>
          </a:xfrm>
          <a:prstGeom prst="rect">
            <a:avLst/>
          </a:prstGeom>
          <a:noFill/>
          <a:ln>
            <a:noFill/>
          </a:ln>
        </p:spPr>
      </p:pic>
      <p:sp>
        <p:nvSpPr>
          <p:cNvPr id="134" name="Google Shape;1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35" name="Google Shape;135;p4"/>
          <p:cNvPicPr preferRelativeResize="0"/>
          <p:nvPr/>
        </p:nvPicPr>
        <p:blipFill rotWithShape="1">
          <a:blip r:embed="rId6">
            <a:alphaModFix/>
          </a:blip>
          <a:srcRect b="0" l="0" r="0" t="0"/>
          <a:stretch/>
        </p:blipFill>
        <p:spPr>
          <a:xfrm>
            <a:off x="0" y="6347838"/>
            <a:ext cx="1085850"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41" name="Google Shape;141;p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42" name="Google Shape;142;p5"/>
          <p:cNvPicPr preferRelativeResize="0"/>
          <p:nvPr/>
        </p:nvPicPr>
        <p:blipFill rotWithShape="1">
          <a:blip r:embed="rId3">
            <a:alphaModFix/>
          </a:blip>
          <a:srcRect b="0" l="0" r="0" t="0"/>
          <a:stretch/>
        </p:blipFill>
        <p:spPr>
          <a:xfrm>
            <a:off x="0" y="1"/>
            <a:ext cx="9167812" cy="6858000"/>
          </a:xfrm>
          <a:prstGeom prst="rect">
            <a:avLst/>
          </a:prstGeom>
          <a:noFill/>
          <a:ln>
            <a:noFill/>
          </a:ln>
        </p:spPr>
      </p:pic>
      <p:pic>
        <p:nvPicPr>
          <p:cNvPr descr="D:\esprit 2014\ESPRIT 2014\charte essprit 2014\render\support final\triangle.png" id="143" name="Google Shape;143;p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44" name="Google Shape;144;p5"/>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p:txBody>
      </p:sp>
      <p:sp>
        <p:nvSpPr>
          <p:cNvPr id="145" name="Google Shape;14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46" name="Google Shape;146;p5"/>
          <p:cNvPicPr preferRelativeResize="0"/>
          <p:nvPr/>
        </p:nvPicPr>
        <p:blipFill rotWithShape="1">
          <a:blip r:embed="rId5">
            <a:alphaModFix/>
          </a:blip>
          <a:srcRect b="0" l="0" r="0" t="0"/>
          <a:stretch/>
        </p:blipFill>
        <p:spPr>
          <a:xfrm>
            <a:off x="244800" y="6224838"/>
            <a:ext cx="1085850" cy="390525"/>
          </a:xfrm>
          <a:prstGeom prst="rect">
            <a:avLst/>
          </a:prstGeom>
          <a:noFill/>
          <a:ln>
            <a:noFill/>
          </a:ln>
        </p:spPr>
      </p:pic>
      <p:sp>
        <p:nvSpPr>
          <p:cNvPr id="147" name="Google Shape;147;p5"/>
          <p:cNvSpPr/>
          <p:nvPr/>
        </p:nvSpPr>
        <p:spPr>
          <a:xfrm>
            <a:off x="244799" y="2140048"/>
            <a:ext cx="7804692"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On peut définir un formulaire soit:</a:t>
            </a:r>
            <a:endParaRPr b="0" i="0" sz="1400" u="none" cap="none" strike="noStrike">
              <a:solidFill>
                <a:srgbClr val="000000"/>
              </a:solidFill>
              <a:latin typeface="Arial"/>
              <a:ea typeface="Arial"/>
              <a:cs typeface="Arial"/>
              <a:sym typeface="Arial"/>
            </a:endParaRPr>
          </a:p>
          <a:p>
            <a:pPr indent="-285750" lvl="0" marL="361950" marR="0" rtl="0" algn="l">
              <a:lnSpc>
                <a:spcPct val="150000"/>
              </a:lnSpc>
              <a:spcBef>
                <a:spcPts val="0"/>
              </a:spcBef>
              <a:spcAft>
                <a:spcPts val="0"/>
              </a:spcAft>
              <a:buClr>
                <a:schemeClr val="dk1"/>
              </a:buClr>
              <a:buSzPts val="2400"/>
              <a:buFont typeface="Arial"/>
              <a:buChar char="•"/>
            </a:pPr>
            <a:r>
              <a:rPr b="0" i="0" lang="fr-FR" sz="1800" u="none" cap="none" strike="noStrike">
                <a:solidFill>
                  <a:schemeClr val="dk1"/>
                </a:solidFill>
                <a:latin typeface="Arial"/>
                <a:ea typeface="Arial"/>
                <a:cs typeface="Arial"/>
                <a:sym typeface="Arial"/>
              </a:rPr>
              <a:t>Dans le contrôleur</a:t>
            </a:r>
            <a:endParaRPr b="0" i="0" sz="1400" u="none" cap="none" strike="noStrike">
              <a:solidFill>
                <a:srgbClr val="000000"/>
              </a:solidFill>
              <a:latin typeface="Arial"/>
              <a:ea typeface="Arial"/>
              <a:cs typeface="Arial"/>
              <a:sym typeface="Arial"/>
            </a:endParaRPr>
          </a:p>
          <a:p>
            <a:pPr indent="-285750" lvl="0" marL="361950" marR="0" rtl="0" algn="l">
              <a:lnSpc>
                <a:spcPct val="150000"/>
              </a:lnSpc>
              <a:spcBef>
                <a:spcPts val="0"/>
              </a:spcBef>
              <a:spcAft>
                <a:spcPts val="0"/>
              </a:spcAft>
              <a:buClr>
                <a:schemeClr val="dk1"/>
              </a:buClr>
              <a:buSzPts val="2400"/>
              <a:buFont typeface="Arial"/>
              <a:buChar char="•"/>
            </a:pPr>
            <a:r>
              <a:rPr b="0" i="0" lang="fr-FR" sz="1800" u="none" cap="none" strike="noStrike">
                <a:solidFill>
                  <a:schemeClr val="dk1"/>
                </a:solidFill>
                <a:latin typeface="Arial"/>
                <a:ea typeface="Arial"/>
                <a:cs typeface="Arial"/>
                <a:sym typeface="Arial"/>
              </a:rPr>
              <a:t>Dans un autre fichier</a:t>
            </a:r>
            <a:r>
              <a:rPr b="0" i="0" lang="fr-FR" sz="1800" u="none" cap="none" strike="noStrike">
                <a:solidFill>
                  <a:srgbClr val="FF0000"/>
                </a:solidFill>
                <a:latin typeface="Arial"/>
                <a:ea typeface="Arial"/>
                <a:cs typeface="Arial"/>
                <a:sym typeface="Arial"/>
              </a:rPr>
              <a:t> </a:t>
            </a:r>
            <a:r>
              <a:rPr b="0" i="0" lang="fr-FR" sz="1800" u="none" cap="none" strike="noStrike">
                <a:solidFill>
                  <a:schemeClr val="dk1"/>
                </a:solidFill>
                <a:latin typeface="Arial"/>
                <a:ea typeface="Arial"/>
                <a:cs typeface="Arial"/>
                <a:sym typeface="Arial"/>
              </a:rPr>
              <a:t>qui sera appelé par le contrôleur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53" name="Google Shape;153;p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54" name="Google Shape;154;p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55" name="Google Shape;155;p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56" name="Google Shape;156;p6"/>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157" name="Google Shape;157;p6"/>
          <p:cNvSpPr/>
          <p:nvPr/>
        </p:nvSpPr>
        <p:spPr>
          <a:xfrm>
            <a:off x="-23826" y="1962775"/>
            <a:ext cx="91440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Pour indiquer les champs</a:t>
            </a:r>
            <a:r>
              <a:rPr b="0" i="0" lang="fr-FR" sz="1400" u="none" cap="none" strike="noStrike">
                <a:solidFill>
                  <a:srgbClr val="000000"/>
                </a:solidFill>
                <a:latin typeface="Arial"/>
                <a:ea typeface="Arial"/>
                <a:cs typeface="Arial"/>
                <a:sym typeface="Arial"/>
              </a:rPr>
              <a:t> </a:t>
            </a:r>
            <a:r>
              <a:rPr b="0" i="0" lang="fr-FR" sz="2400" u="none" cap="none" strike="noStrike">
                <a:solidFill>
                  <a:srgbClr val="000000"/>
                </a:solidFill>
                <a:latin typeface="Calibri"/>
                <a:ea typeface="Calibri"/>
                <a:cs typeface="Calibri"/>
                <a:sym typeface="Calibri"/>
              </a:rPr>
              <a:t>à ajouter au formulaire</a:t>
            </a:r>
            <a:r>
              <a:rPr b="0" i="0" lang="fr-FR" sz="1400" u="none" cap="none" strike="noStrike">
                <a:solidFill>
                  <a:srgbClr val="000000"/>
                </a:solidFill>
                <a:latin typeface="Arial"/>
                <a:ea typeface="Arial"/>
                <a:cs typeface="Arial"/>
                <a:sym typeface="Arial"/>
              </a:rPr>
              <a:t> </a:t>
            </a:r>
            <a:r>
              <a:rPr b="0" i="0" lang="fr-FR" sz="2400" u="none" cap="none" strike="noStrike">
                <a:solidFill>
                  <a:srgbClr val="000000"/>
                </a:solidFill>
                <a:latin typeface="Calibri"/>
                <a:ea typeface="Calibri"/>
                <a:cs typeface="Calibri"/>
                <a:sym typeface="Calibri"/>
              </a:rPr>
              <a:t>on utilise la méthode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add</a:t>
            </a:r>
            <a:r>
              <a:rPr b="0" i="0" lang="fr-FR" sz="2400" u="none" cap="none" strike="noStrike">
                <a:solidFill>
                  <a:srgbClr val="000000"/>
                </a:solidFill>
                <a:latin typeface="Calibri"/>
                <a:ea typeface="Calibri"/>
                <a:cs typeface="Calibri"/>
                <a:sym typeface="Calibri"/>
              </a:rPr>
              <a:t> du </a:t>
            </a:r>
            <a:r>
              <a:rPr b="1" i="0" lang="fr-FR" sz="2400" u="none" cap="none" strike="noStrike">
                <a:solidFill>
                  <a:srgbClr val="000000"/>
                </a:solidFill>
                <a:latin typeface="Calibri"/>
                <a:ea typeface="Calibri"/>
                <a:cs typeface="Calibri"/>
                <a:sym typeface="Calibri"/>
              </a:rPr>
              <a:t>FormBuilder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Cette méthode contient 3 paramètres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1) le </a:t>
            </a:r>
            <a:r>
              <a:rPr b="1" i="0" lang="fr-FR" sz="2400" u="none" cap="none" strike="noStrike">
                <a:solidFill>
                  <a:srgbClr val="000000"/>
                </a:solidFill>
                <a:latin typeface="Calibri"/>
                <a:ea typeface="Calibri"/>
                <a:cs typeface="Calibri"/>
                <a:sym typeface="Calibri"/>
              </a:rPr>
              <a:t>nom</a:t>
            </a:r>
            <a:r>
              <a:rPr b="0" i="0" lang="fr-FR" sz="2400" u="none" cap="none" strike="noStrike">
                <a:solidFill>
                  <a:srgbClr val="000000"/>
                </a:solidFill>
                <a:latin typeface="Calibri"/>
                <a:ea typeface="Calibri"/>
                <a:cs typeface="Calibri"/>
                <a:sym typeface="Calibri"/>
              </a:rPr>
              <a:t> du champ dans le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2) le </a:t>
            </a:r>
            <a:r>
              <a:rPr b="1" i="0" lang="fr-FR" sz="2400" u="none" cap="none" strike="noStrike">
                <a:solidFill>
                  <a:srgbClr val="000000"/>
                </a:solidFill>
                <a:latin typeface="Calibri"/>
                <a:ea typeface="Calibri"/>
                <a:cs typeface="Calibri"/>
                <a:sym typeface="Calibri"/>
              </a:rPr>
              <a:t>type</a:t>
            </a:r>
            <a:r>
              <a:rPr b="0" i="0" lang="fr-FR" sz="2400" u="none" cap="none" strike="noStrike">
                <a:solidFill>
                  <a:srgbClr val="000000"/>
                </a:solidFill>
                <a:latin typeface="Calibri"/>
                <a:ea typeface="Calibri"/>
                <a:cs typeface="Calibri"/>
                <a:sym typeface="Calibri"/>
              </a:rPr>
              <a:t> du champ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3) Un tableau (</a:t>
            </a:r>
            <a:r>
              <a:rPr b="1" i="0" lang="fr-FR" sz="2400" u="none" cap="none" strike="noStrike">
                <a:solidFill>
                  <a:srgbClr val="000000"/>
                </a:solidFill>
                <a:latin typeface="Calibri"/>
                <a:ea typeface="Calibri"/>
                <a:cs typeface="Calibri"/>
                <a:sym typeface="Calibri"/>
              </a:rPr>
              <a:t>array,[])</a:t>
            </a:r>
            <a:r>
              <a:rPr b="0" i="0" lang="fr-FR" sz="2400" u="none" cap="none" strike="noStrike">
                <a:solidFill>
                  <a:srgbClr val="000000"/>
                </a:solidFill>
                <a:latin typeface="Calibri"/>
                <a:ea typeface="Calibri"/>
                <a:cs typeface="Calibri"/>
                <a:sym typeface="Calibri"/>
              </a:rPr>
              <a:t> qui contient des options spécifiques au type du champ</a:t>
            </a:r>
            <a:endParaRPr b="0" i="0" sz="2400" u="none" cap="none" strike="noStrike">
              <a:solidFill>
                <a:srgbClr val="000000"/>
              </a:solidFill>
              <a:latin typeface="Calibri"/>
              <a:ea typeface="Calibri"/>
              <a:cs typeface="Calibri"/>
              <a:sym typeface="Calibri"/>
            </a:endParaRPr>
          </a:p>
        </p:txBody>
      </p:sp>
      <p:pic>
        <p:nvPicPr>
          <p:cNvPr id="158" name="Google Shape;158;p6"/>
          <p:cNvPicPr preferRelativeResize="0"/>
          <p:nvPr/>
        </p:nvPicPr>
        <p:blipFill rotWithShape="1">
          <a:blip r:embed="rId5">
            <a:alphaModFix/>
          </a:blip>
          <a:srcRect b="41630" l="33514" r="17438" t="24383"/>
          <a:stretch/>
        </p:blipFill>
        <p:spPr>
          <a:xfrm>
            <a:off x="1403237" y="4918142"/>
            <a:ext cx="6289873" cy="2139437"/>
          </a:xfrm>
          <a:prstGeom prst="rect">
            <a:avLst/>
          </a:prstGeom>
          <a:noFill/>
          <a:ln>
            <a:noFill/>
          </a:ln>
        </p:spPr>
      </p:pic>
      <p:sp>
        <p:nvSpPr>
          <p:cNvPr id="159" name="Google Shape;159;p6"/>
          <p:cNvSpPr/>
          <p:nvPr/>
        </p:nvSpPr>
        <p:spPr>
          <a:xfrm>
            <a:off x="3" y="1486075"/>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rgbClr val="000000"/>
                </a:solidFill>
                <a:latin typeface="Arial"/>
                <a:ea typeface="Arial"/>
                <a:cs typeface="Arial"/>
                <a:sym typeface="Arial"/>
              </a:rPr>
              <a:t> Méthode 1: Création d’un formulaire dans le contrôleur</a:t>
            </a:r>
            <a:endParaRPr b="1" i="0" sz="1800" u="sng" cap="none" strike="noStrike">
              <a:solidFill>
                <a:srgbClr val="000000"/>
              </a:solidFill>
              <a:latin typeface="Arial"/>
              <a:ea typeface="Arial"/>
              <a:cs typeface="Arial"/>
              <a:sym typeface="Arial"/>
            </a:endParaRPr>
          </a:p>
        </p:txBody>
      </p:sp>
      <p:sp>
        <p:nvSpPr>
          <p:cNvPr id="160" name="Google Shape;16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61" name="Google Shape;161;p6"/>
          <p:cNvPicPr preferRelativeResize="0"/>
          <p:nvPr/>
        </p:nvPicPr>
        <p:blipFill rotWithShape="1">
          <a:blip r:embed="rId6">
            <a:alphaModFix/>
          </a:blip>
          <a:srcRect b="0" l="0" r="0" t="0"/>
          <a:stretch/>
        </p:blipFill>
        <p:spPr>
          <a:xfrm>
            <a:off x="0" y="6347838"/>
            <a:ext cx="1085850" cy="39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67" name="Google Shape;167;p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68" name="Google Shape;168;p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69" name="Google Shape;169;p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70" name="Google Shape;170;p7"/>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171" name="Google Shape;171;p7"/>
          <p:cNvSpPr/>
          <p:nvPr/>
        </p:nvSpPr>
        <p:spPr>
          <a:xfrm>
            <a:off x="490150" y="1600200"/>
            <a:ext cx="7972500" cy="10392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FF0000"/>
                </a:solidFill>
                <a:latin typeface="Arial"/>
                <a:ea typeface="Arial"/>
                <a:cs typeface="Arial"/>
                <a:sym typeface="Arial"/>
              </a:rPr>
              <a:t>Problématique: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Comment alléger le contrôleur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2" name="Google Shape;172;p7"/>
          <p:cNvSpPr/>
          <p:nvPr/>
        </p:nvSpPr>
        <p:spPr>
          <a:xfrm>
            <a:off x="184153" y="1230900"/>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p:txBody>
      </p:sp>
      <p:sp>
        <p:nvSpPr>
          <p:cNvPr id="173" name="Google Shape;173;p7"/>
          <p:cNvSpPr/>
          <p:nvPr/>
        </p:nvSpPr>
        <p:spPr>
          <a:xfrm>
            <a:off x="517500" y="2901225"/>
            <a:ext cx="7972500" cy="1143000"/>
          </a:xfrm>
          <a:prstGeom prst="roundRect">
            <a:avLst>
              <a:gd fmla="val 16667" name="adj"/>
            </a:avLst>
          </a:prstGeom>
          <a:solidFill>
            <a:schemeClr val="lt2"/>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38761D"/>
                </a:solidFill>
                <a:latin typeface="Arial"/>
                <a:ea typeface="Arial"/>
                <a:cs typeface="Arial"/>
                <a:sym typeface="Arial"/>
              </a:rPr>
              <a:t>Solution:</a:t>
            </a:r>
            <a:r>
              <a:rPr b="1" i="1" lang="fr-FR" sz="2000" u="none" cap="none" strike="noStrike">
                <a:solidFill>
                  <a:srgbClr val="FF0000"/>
                </a:solidFill>
                <a:latin typeface="Arial"/>
                <a:ea typeface="Arial"/>
                <a:cs typeface="Arial"/>
                <a:sym typeface="Arial"/>
              </a:rPr>
              <a:t>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Générer une classe qui s’occupe de la construction d’un formulaire</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4" name="Google Shape;174;p7"/>
          <p:cNvSpPr/>
          <p:nvPr/>
        </p:nvSpPr>
        <p:spPr>
          <a:xfrm>
            <a:off x="517500" y="4501425"/>
            <a:ext cx="7972500" cy="18549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chemeClr val="dk2"/>
                </a:solidFill>
                <a:latin typeface="Arial"/>
                <a:ea typeface="Arial"/>
                <a:cs typeface="Arial"/>
                <a:sym typeface="Arial"/>
              </a:rPr>
              <a:t>Comment?</a:t>
            </a:r>
            <a:endParaRPr b="1" i="1" sz="20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utilisation de la commande:</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1" lang="fr-FR" sz="1800" u="none" cap="none" strike="noStrike">
                <a:solidFill>
                  <a:schemeClr val="dk1"/>
                </a:solidFill>
                <a:latin typeface="Arial"/>
                <a:ea typeface="Arial"/>
                <a:cs typeface="Arial"/>
                <a:sym typeface="Arial"/>
              </a:rPr>
              <a:t>php bin/console make:form FormName </a:t>
            </a:r>
            <a:endParaRPr b="1" i="1"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chemeClr val="dk1"/>
              </a:buClr>
              <a:buSzPts val="2000"/>
              <a:buFont typeface="Arial"/>
              <a:buNone/>
            </a:pPr>
            <a:r>
              <a:rPr b="1" i="1" lang="fr-FR" sz="1800" u="none" cap="none" strike="noStrike">
                <a:solidFill>
                  <a:schemeClr val="dk1"/>
                </a:solidFill>
                <a:latin typeface="Arial"/>
                <a:ea typeface="Arial"/>
                <a:cs typeface="Arial"/>
                <a:sym typeface="Arial"/>
              </a:rPr>
              <a:t>symfony console make:form FormName</a:t>
            </a:r>
            <a:endParaRPr b="1" i="1"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5" name="Google Shape;17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76" name="Google Shape;176;p7"/>
          <p:cNvPicPr preferRelativeResize="0"/>
          <p:nvPr/>
        </p:nvPicPr>
        <p:blipFill rotWithShape="1">
          <a:blip r:embed="rId5">
            <a:alphaModFix/>
          </a:blip>
          <a:srcRect b="0" l="0" r="0" t="0"/>
          <a:stretch/>
        </p:blipFill>
        <p:spPr>
          <a:xfrm>
            <a:off x="184150" y="6467463"/>
            <a:ext cx="1085850"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2" name="Google Shape;182;p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83" name="Google Shape;183;p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84" name="Google Shape;184;p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85" name="Google Shape;185;p8"/>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186" name="Google Shape;186;p8"/>
          <p:cNvSpPr/>
          <p:nvPr/>
        </p:nvSpPr>
        <p:spPr>
          <a:xfrm>
            <a:off x="162900" y="1750525"/>
            <a:ext cx="8818200" cy="30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La commande suivante nous permet de créer un Formulaire :</a:t>
            </a:r>
            <a:endParaRPr b="0" i="0" sz="2400" u="none" cap="none" strike="noStrike">
              <a:solidFill>
                <a:srgbClr val="000000"/>
              </a:solidFill>
              <a:latin typeface="Calibri"/>
              <a:ea typeface="Calibri"/>
              <a:cs typeface="Calibri"/>
              <a:sym typeface="Calibri"/>
            </a:endParaRPr>
          </a:p>
          <a:p>
            <a:pPr indent="457200" lvl="0" marL="137160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php bin/console make:form FormName</a:t>
            </a:r>
            <a:endParaRPr b="1"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Clr>
                <a:schemeClr val="dk1"/>
              </a:buClr>
              <a:buSzPts val="2000"/>
              <a:buFont typeface="Arial"/>
              <a:buNone/>
            </a:pPr>
            <a:r>
              <a:rPr b="1" i="0" lang="fr-FR" sz="2400" u="none" cap="none" strike="noStrike">
                <a:solidFill>
                  <a:srgbClr val="000000"/>
                </a:solidFill>
                <a:latin typeface="Calibri"/>
                <a:ea typeface="Calibri"/>
                <a:cs typeface="Calibri"/>
                <a:sym typeface="Calibri"/>
              </a:rPr>
              <a:t>symfony console make:form FormName</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Maker vous demandera si votre formulaire est associé à une entité ou non. Répondez selon votre besoin.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Un objet dont le nom est  </a:t>
            </a:r>
            <a:r>
              <a:rPr b="1" i="0" lang="fr-FR" sz="2400" u="none" cap="none" strike="noStrike">
                <a:solidFill>
                  <a:srgbClr val="000000"/>
                </a:solidFill>
                <a:latin typeface="Calibri"/>
                <a:ea typeface="Calibri"/>
                <a:cs typeface="Calibri"/>
                <a:sym typeface="Calibri"/>
              </a:rPr>
              <a:t>« FormNameType » </a:t>
            </a:r>
            <a:r>
              <a:rPr b="0" i="0" lang="fr-FR" sz="2400" u="none" cap="none" strike="noStrike">
                <a:solidFill>
                  <a:srgbClr val="000000"/>
                </a:solidFill>
                <a:latin typeface="Calibri"/>
                <a:ea typeface="Calibri"/>
                <a:cs typeface="Calibri"/>
                <a:sym typeface="Calibri"/>
              </a:rPr>
              <a:t>sera automatiquement créé dans le dossier </a:t>
            </a:r>
            <a:r>
              <a:rPr b="1" i="0" lang="fr-FR" sz="2400" u="none" cap="none" strike="noStrike">
                <a:solidFill>
                  <a:srgbClr val="000000"/>
                </a:solidFill>
                <a:latin typeface="Calibri"/>
                <a:ea typeface="Calibri"/>
                <a:cs typeface="Calibri"/>
                <a:sym typeface="Calibri"/>
              </a:rPr>
              <a:t>src/Form</a:t>
            </a:r>
            <a:r>
              <a:rPr b="0" i="0" lang="fr-FR" sz="2400" u="none" cap="none" strike="noStrike">
                <a:solidFill>
                  <a:srgbClr val="000000"/>
                </a:solidFill>
                <a:latin typeface="Calibri"/>
                <a:ea typeface="Calibri"/>
                <a:cs typeface="Calibri"/>
                <a:sym typeface="Calibri"/>
              </a:rPr>
              <a:t> et qui contient une fonction </a:t>
            </a:r>
            <a:r>
              <a:rPr b="1" i="0" lang="fr-FR" sz="2400" u="none" cap="none" strike="noStrike">
                <a:solidFill>
                  <a:srgbClr val="000000"/>
                </a:solidFill>
                <a:latin typeface="Calibri"/>
                <a:ea typeface="Calibri"/>
                <a:cs typeface="Calibri"/>
                <a:sym typeface="Calibri"/>
              </a:rPr>
              <a:t>buildForm</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87" name="Google Shape;187;p8"/>
          <p:cNvPicPr preferRelativeResize="0"/>
          <p:nvPr/>
        </p:nvPicPr>
        <p:blipFill rotWithShape="1">
          <a:blip r:embed="rId5">
            <a:alphaModFix/>
          </a:blip>
          <a:srcRect b="32272" l="34649" r="15627" t="45175"/>
          <a:stretch/>
        </p:blipFill>
        <p:spPr>
          <a:xfrm>
            <a:off x="1465400" y="5254376"/>
            <a:ext cx="6448599" cy="1644125"/>
          </a:xfrm>
          <a:prstGeom prst="rect">
            <a:avLst/>
          </a:prstGeom>
          <a:noFill/>
          <a:ln>
            <a:noFill/>
          </a:ln>
        </p:spPr>
      </p:pic>
      <p:sp>
        <p:nvSpPr>
          <p:cNvPr id="188" name="Google Shape;188;p8"/>
          <p:cNvSpPr/>
          <p:nvPr/>
        </p:nvSpPr>
        <p:spPr>
          <a:xfrm>
            <a:off x="3" y="1378650"/>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Méthode 2: Utilisation </a:t>
            </a:r>
            <a:r>
              <a:rPr b="1" i="0" lang="fr-FR" sz="1800" u="none" cap="none" strike="noStrike">
                <a:solidFill>
                  <a:schemeClr val="dk1"/>
                </a:solidFill>
                <a:latin typeface="Arial"/>
                <a:ea typeface="Arial"/>
                <a:cs typeface="Arial"/>
                <a:sym typeface="Arial"/>
              </a:rPr>
              <a:t>la dépendances MakerBundle </a:t>
            </a:r>
            <a:endParaRPr b="1" i="0" sz="1800" u="none" cap="none" strike="noStrike">
              <a:solidFill>
                <a:schemeClr val="dk1"/>
              </a:solidFill>
              <a:latin typeface="Arial"/>
              <a:ea typeface="Arial"/>
              <a:cs typeface="Arial"/>
              <a:sym typeface="Arial"/>
            </a:endParaRPr>
          </a:p>
        </p:txBody>
      </p:sp>
      <p:sp>
        <p:nvSpPr>
          <p:cNvPr id="189" name="Google Shape;18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90" name="Google Shape;190;p8"/>
          <p:cNvPicPr preferRelativeResize="0"/>
          <p:nvPr/>
        </p:nvPicPr>
        <p:blipFill rotWithShape="1">
          <a:blip r:embed="rId6">
            <a:alphaModFix/>
          </a:blip>
          <a:srcRect b="0" l="0" r="0" t="0"/>
          <a:stretch/>
        </p:blipFill>
        <p:spPr>
          <a:xfrm>
            <a:off x="0" y="6467463"/>
            <a:ext cx="1085850" cy="39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6" name="Google Shape;196;p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7" name="Google Shape;197;p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98" name="Google Shape;198;p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99" name="Google Shape;199;p9"/>
          <p:cNvSpPr/>
          <p:nvPr/>
        </p:nvSpPr>
        <p:spPr>
          <a:xfrm>
            <a:off x="150150" y="1248539"/>
            <a:ext cx="660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Récupération du formulaire dans le contrôleur</a:t>
            </a:r>
            <a:endParaRPr b="1" i="0" sz="2000" u="none" cap="none" strike="noStrike">
              <a:solidFill>
                <a:srgbClr val="000000"/>
              </a:solidFill>
              <a:latin typeface="Arial"/>
              <a:ea typeface="Arial"/>
              <a:cs typeface="Arial"/>
              <a:sym typeface="Arial"/>
            </a:endParaRPr>
          </a:p>
        </p:txBody>
      </p:sp>
      <p:sp>
        <p:nvSpPr>
          <p:cNvPr id="200" name="Google Shape;200;p9"/>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201" name="Google Shape;201;p9"/>
          <p:cNvSpPr/>
          <p:nvPr/>
        </p:nvSpPr>
        <p:spPr>
          <a:xfrm>
            <a:off x="218402" y="1970389"/>
            <a:ext cx="87072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La récupération du formulaire au niveau des contrôleurs devient beaucoup plus facile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202" name="Google Shape;202;p9"/>
          <p:cNvPicPr preferRelativeResize="0"/>
          <p:nvPr/>
        </p:nvPicPr>
        <p:blipFill rotWithShape="1">
          <a:blip r:embed="rId5">
            <a:alphaModFix/>
          </a:blip>
          <a:srcRect b="33883" l="33660" r="16340" t="49937"/>
          <a:stretch/>
        </p:blipFill>
        <p:spPr>
          <a:xfrm>
            <a:off x="1274441" y="3063403"/>
            <a:ext cx="6595120" cy="1199810"/>
          </a:xfrm>
          <a:prstGeom prst="rect">
            <a:avLst/>
          </a:prstGeom>
          <a:noFill/>
          <a:ln>
            <a:noFill/>
          </a:ln>
        </p:spPr>
      </p:pic>
      <p:sp>
        <p:nvSpPr>
          <p:cNvPr id="203" name="Google Shape;20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04" name="Google Shape;204;p9"/>
          <p:cNvPicPr preferRelativeResize="0"/>
          <p:nvPr/>
        </p:nvPicPr>
        <p:blipFill rotWithShape="1">
          <a:blip r:embed="rId6">
            <a:alphaModFix/>
          </a:blip>
          <a:srcRect b="0" l="0" r="0" t="0"/>
          <a:stretch/>
        </p:blipFill>
        <p:spPr>
          <a:xfrm>
            <a:off x="150150" y="6443563"/>
            <a:ext cx="1085850" cy="39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