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i2CEXkqtja0gGA9WiEZEEBjra2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36B1F9-DAD1-4734-AE0B-EFFD020324F5}">
  <a:tblStyle styleId="{5136B1F9-DAD1-4734-AE0B-EFFD020324F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8E8"/>
          </a:solidFill>
        </a:fill>
      </a:tcStyle>
    </a:wholeTbl>
    <a:band1H>
      <a:tcTxStyle b="off" i="off"/>
      <a:tcStyle>
        <a:tcBdr/>
        <a:fill>
          <a:solidFill>
            <a:srgbClr val="E8CFCF"/>
          </a:solidFill>
        </a:fill>
      </a:tcStyle>
    </a:band1H>
    <a:band2H>
      <a:tcTxStyle b="off" i="off"/>
      <a:tcStyle>
        <a:tcBdr/>
      </a:tcStyle>
    </a:band2H>
    <a:band1V>
      <a:tcTxStyle b="off" i="off"/>
      <a:tcStyle>
        <a:tcBdr/>
        <a:fill>
          <a:solidFill>
            <a:srgbClr val="E8CFCF"/>
          </a:solidFill>
        </a:fill>
      </a:tcStyle>
    </a:band1V>
    <a:band2V>
      <a:tcTxStyle b="off" i="off"/>
      <a:tcStyle>
        <a:tcBdr/>
      </a:tcStyle>
    </a:band2V>
    <a:lastCol>
      <a:tcTxStyle b="on" i="off">
        <a:font>
          <a:latin typeface="Arial"/>
          <a:ea typeface="Arial"/>
          <a:cs typeface="Arial"/>
        </a:font>
        <a:schemeClr val="lt1"/>
      </a:tcTxStyle>
      <a:tcStyle>
        <a:tcBdr/>
        <a:fill>
          <a:solidFill>
            <a:schemeClr val="accent2"/>
          </a:solidFill>
        </a:fill>
      </a:tcStyle>
    </a:lastCol>
    <a:firstCol>
      <a:tcTxStyle b="on" i="off">
        <a:font>
          <a:latin typeface="Arial"/>
          <a:ea typeface="Arial"/>
          <a:cs typeface="Arial"/>
        </a:font>
        <a:schemeClr val="lt1"/>
      </a:tcTxStyle>
      <a:tcStyle>
        <a:tcBdr/>
        <a:fill>
          <a:solidFill>
            <a:schemeClr val="accent2"/>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507" y="8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fr-FR"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91a81bf1e5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g291a81bf1e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91a81bf1e5_0_4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291a81bf1e5_0_4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1a81bf1e5_0_4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291a81bf1e5_0_4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91a81bf1e5_0_4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g291a81bf1e5_0_4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1a81bf1e5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91a81bf1e5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1a81bf1e5_0_4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291a81bf1e5_0_4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91a81bf1e5_0_4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solidFill>
                <a:srgbClr val="FF0000"/>
              </a:solidFill>
            </a:endParaRPr>
          </a:p>
          <a:p>
            <a:pPr marL="0" lvl="0" indent="0" algn="l" rtl="0">
              <a:lnSpc>
                <a:spcPct val="100000"/>
              </a:lnSpc>
              <a:spcBef>
                <a:spcPts val="0"/>
              </a:spcBef>
              <a:spcAft>
                <a:spcPts val="0"/>
              </a:spcAft>
              <a:buSzPts val="1400"/>
              <a:buNone/>
            </a:pPr>
            <a:endParaRPr/>
          </a:p>
        </p:txBody>
      </p:sp>
      <p:sp>
        <p:nvSpPr>
          <p:cNvPr id="374" name="Google Shape;374;g291a81bf1e5_0_4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91a81bf1e5_0_4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291a81bf1e5_0_4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91a81bf1e5_0_4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2" name="Google Shape;402;g291a81bf1e5_0_4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91a81bf1e5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solidFill>
                <a:srgbClr val="FF0000"/>
              </a:solidFill>
            </a:endParaRPr>
          </a:p>
          <a:p>
            <a:pPr marL="0" lvl="0" indent="0" algn="l" rtl="0">
              <a:lnSpc>
                <a:spcPct val="100000"/>
              </a:lnSpc>
              <a:spcBef>
                <a:spcPts val="0"/>
              </a:spcBef>
              <a:spcAft>
                <a:spcPts val="0"/>
              </a:spcAft>
              <a:buSzPts val="1400"/>
              <a:buNone/>
            </a:pPr>
            <a:endParaRPr/>
          </a:p>
        </p:txBody>
      </p:sp>
      <p:sp>
        <p:nvSpPr>
          <p:cNvPr id="412" name="Google Shape;412;g291a81bf1e5_0_4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91a81bf1e5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g291a81bf1e5_0_4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91a81bf1e5_0_4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g291a81bf1e5_0_4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91a81bf1e5_0_4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291a81bf1e5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91a81bf1e5_0_5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6" name="Google Shape;466;g291a81bf1e5_0_5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91a81bf1e5_0_5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solidFill>
                <a:srgbClr val="FF0000"/>
              </a:solidFill>
            </a:endParaRPr>
          </a:p>
          <a:p>
            <a:pPr marL="0" lvl="0" indent="0" algn="l" rtl="0">
              <a:lnSpc>
                <a:spcPct val="100000"/>
              </a:lnSpc>
              <a:spcBef>
                <a:spcPts val="0"/>
              </a:spcBef>
              <a:spcAft>
                <a:spcPts val="0"/>
              </a:spcAft>
              <a:buSzPts val="1400"/>
              <a:buNone/>
            </a:pPr>
            <a:endParaRPr/>
          </a:p>
        </p:txBody>
      </p:sp>
      <p:sp>
        <p:nvSpPr>
          <p:cNvPr id="474" name="Google Shape;474;g291a81bf1e5_0_5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91a81bf1e5_0_5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solidFill>
                <a:srgbClr val="FF0000"/>
              </a:solidFill>
            </a:endParaRPr>
          </a:p>
          <a:p>
            <a:pPr marL="0" lvl="0" indent="0" algn="l" rtl="0">
              <a:lnSpc>
                <a:spcPct val="100000"/>
              </a:lnSpc>
              <a:spcBef>
                <a:spcPts val="0"/>
              </a:spcBef>
              <a:spcAft>
                <a:spcPts val="0"/>
              </a:spcAft>
              <a:buSzPts val="1400"/>
              <a:buNone/>
            </a:pPr>
            <a:endParaRPr/>
          </a:p>
        </p:txBody>
      </p:sp>
      <p:sp>
        <p:nvSpPr>
          <p:cNvPr id="484" name="Google Shape;484;g291a81bf1e5_0_5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91a81bf1e5_0_5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g291a81bf1e5_0_5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91a81bf1e5_0_5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2" name="Google Shape;502;g291a81bf1e5_0_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91a81bf1e5_0_5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g291a81bf1e5_0_5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91a81bf1e5_0_5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g291a81bf1e5_0_5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58" name="Google Shape;2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6"/>
        <p:cNvGrpSpPr/>
        <p:nvPr/>
      </p:nvGrpSpPr>
      <p:grpSpPr>
        <a:xfrm>
          <a:off x="0" y="0"/>
          <a:ext cx="0" cy="0"/>
          <a:chOff x="0" y="0"/>
          <a:chExt cx="0" cy="0"/>
        </a:xfrm>
      </p:grpSpPr>
      <p:sp>
        <p:nvSpPr>
          <p:cNvPr id="17" name="Google Shape;17;p3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3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pic>
        <p:nvPicPr>
          <p:cNvPr id="22" name="Google Shape;22;p32" descr="D:\esprit 2014\ESPRIT 2014\charte essprit 2014\render\support final\triangle.png"/>
          <p:cNvPicPr preferRelativeResize="0"/>
          <p:nvPr/>
        </p:nvPicPr>
        <p:blipFill rotWithShape="1">
          <a:blip r:embed="rId2">
            <a:alphaModFix/>
          </a:blip>
          <a:srcRect/>
          <a:stretch/>
        </p:blipFill>
        <p:spPr>
          <a:xfrm>
            <a:off x="5213350" y="-28281"/>
            <a:ext cx="3978275" cy="23447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75"/>
        <p:cNvGrpSpPr/>
        <p:nvPr/>
      </p:nvGrpSpPr>
      <p:grpSpPr>
        <a:xfrm>
          <a:off x="0" y="0"/>
          <a:ext cx="0" cy="0"/>
          <a:chOff x="0" y="0"/>
          <a:chExt cx="0" cy="0"/>
        </a:xfrm>
      </p:grpSpPr>
      <p:sp>
        <p:nvSpPr>
          <p:cNvPr id="76" name="Google Shape;76;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8" name="Google Shape;78;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9" name="Google Shape;79;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82"/>
        <p:cNvGrpSpPr/>
        <p:nvPr/>
      </p:nvGrpSpPr>
      <p:grpSpPr>
        <a:xfrm>
          <a:off x="0" y="0"/>
          <a:ext cx="0" cy="0"/>
          <a:chOff x="0" y="0"/>
          <a:chExt cx="0" cy="0"/>
        </a:xfrm>
      </p:grpSpPr>
      <p:sp>
        <p:nvSpPr>
          <p:cNvPr id="83" name="Google Shape;83;p4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4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85" name="Google Shape;85;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95"/>
        <p:cNvGrpSpPr/>
        <p:nvPr/>
      </p:nvGrpSpPr>
      <p:grpSpPr>
        <a:xfrm>
          <a:off x="0" y="0"/>
          <a:ext cx="0" cy="0"/>
          <a:chOff x="0" y="0"/>
          <a:chExt cx="0" cy="0"/>
        </a:xfrm>
      </p:grpSpPr>
      <p:sp>
        <p:nvSpPr>
          <p:cNvPr id="96" name="Google Shape;96;g291a81bf1e5_0_58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g291a81bf1e5_0_58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98" name="Google Shape;98;g291a81bf1e5_0_58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291a81bf1e5_0_58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291a81bf1e5_0_58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pic>
        <p:nvPicPr>
          <p:cNvPr id="101" name="Google Shape;101;g291a81bf1e5_0_583" descr="D:\esprit 2014\ESPRIT 2014\charte essprit 2014\render\support final\triangle.png"/>
          <p:cNvPicPr preferRelativeResize="0"/>
          <p:nvPr/>
        </p:nvPicPr>
        <p:blipFill rotWithShape="1">
          <a:blip r:embed="rId2">
            <a:alphaModFix/>
          </a:blip>
          <a:srcRect/>
          <a:stretch/>
        </p:blipFill>
        <p:spPr>
          <a:xfrm>
            <a:off x="5213350" y="-28281"/>
            <a:ext cx="3978275" cy="234473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02"/>
        <p:cNvGrpSpPr/>
        <p:nvPr/>
      </p:nvGrpSpPr>
      <p:grpSpPr>
        <a:xfrm>
          <a:off x="0" y="0"/>
          <a:ext cx="0" cy="0"/>
          <a:chOff x="0" y="0"/>
          <a:chExt cx="0" cy="0"/>
        </a:xfrm>
      </p:grpSpPr>
      <p:sp>
        <p:nvSpPr>
          <p:cNvPr id="103" name="Google Shape;103;g291a81bf1e5_0_59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4" name="Google Shape;104;g291a81bf1e5_0_59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5" name="Google Shape;105;g291a81bf1e5_0_59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291a81bf1e5_0_59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g291a81bf1e5_0_590"/>
          <p:cNvSpPr txBox="1">
            <a:spLocks noGrp="1"/>
          </p:cNvSpPr>
          <p:nvPr>
            <p:ph type="sldNum" idx="12"/>
          </p:nvPr>
        </p:nvSpPr>
        <p:spPr>
          <a:xfrm>
            <a:off x="7010400" y="6502986"/>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pic>
        <p:nvPicPr>
          <p:cNvPr id="108" name="Google Shape;108;g291a81bf1e5_0_590"/>
          <p:cNvPicPr preferRelativeResize="0"/>
          <p:nvPr/>
        </p:nvPicPr>
        <p:blipFill rotWithShape="1">
          <a:blip r:embed="rId2">
            <a:alphaModFix/>
          </a:blip>
          <a:srcRect/>
          <a:stretch/>
        </p:blipFill>
        <p:spPr>
          <a:xfrm>
            <a:off x="1" y="6502986"/>
            <a:ext cx="1085850" cy="390525"/>
          </a:xfrm>
          <a:prstGeom prst="rect">
            <a:avLst/>
          </a:prstGeom>
          <a:noFill/>
          <a:ln>
            <a:noFill/>
          </a:ln>
        </p:spPr>
      </p:pic>
      <p:pic>
        <p:nvPicPr>
          <p:cNvPr id="109" name="Google Shape;109;g291a81bf1e5_0_590" descr="D:\esprit 2014\ESPRIT 2014\charte essprit 2014\render\support final\triangle.png"/>
          <p:cNvPicPr preferRelativeResize="0"/>
          <p:nvPr/>
        </p:nvPicPr>
        <p:blipFill rotWithShape="1">
          <a:blip r:embed="rId3">
            <a:alphaModFix/>
          </a:blip>
          <a:srcRect/>
          <a:stretch/>
        </p:blipFill>
        <p:spPr>
          <a:xfrm>
            <a:off x="7143751" y="-17755"/>
            <a:ext cx="2000249" cy="13779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10"/>
        <p:cNvGrpSpPr/>
        <p:nvPr/>
      </p:nvGrpSpPr>
      <p:grpSpPr>
        <a:xfrm>
          <a:off x="0" y="0"/>
          <a:ext cx="0" cy="0"/>
          <a:chOff x="0" y="0"/>
          <a:chExt cx="0" cy="0"/>
        </a:xfrm>
      </p:grpSpPr>
      <p:sp>
        <p:nvSpPr>
          <p:cNvPr id="111" name="Google Shape;111;g291a81bf1e5_0_598"/>
          <p:cNvSpPr txBox="1">
            <a:spLocks noGrp="1"/>
          </p:cNvSpPr>
          <p:nvPr>
            <p:ph type="title"/>
          </p:nvPr>
        </p:nvSpPr>
        <p:spPr>
          <a:xfrm rot="5400000">
            <a:off x="4732349" y="2171688"/>
            <a:ext cx="5851500"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g291a81bf1e5_0_598"/>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g291a81bf1e5_0_59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g291a81bf1e5_0_59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g291a81bf1e5_0_59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16"/>
        <p:cNvGrpSpPr/>
        <p:nvPr/>
      </p:nvGrpSpPr>
      <p:grpSpPr>
        <a:xfrm>
          <a:off x="0" y="0"/>
          <a:ext cx="0" cy="0"/>
          <a:chOff x="0" y="0"/>
          <a:chExt cx="0" cy="0"/>
        </a:xfrm>
      </p:grpSpPr>
      <p:sp>
        <p:nvSpPr>
          <p:cNvPr id="117" name="Google Shape;117;g291a81bf1e5_0_60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g291a81bf1e5_0_604"/>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9" name="Google Shape;119;g291a81bf1e5_0_60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291a81bf1e5_0_60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291a81bf1e5_0_60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22"/>
        <p:cNvGrpSpPr/>
        <p:nvPr/>
      </p:nvGrpSpPr>
      <p:grpSpPr>
        <a:xfrm>
          <a:off x="0" y="0"/>
          <a:ext cx="0" cy="0"/>
          <a:chOff x="0" y="0"/>
          <a:chExt cx="0" cy="0"/>
        </a:xfrm>
      </p:grpSpPr>
      <p:sp>
        <p:nvSpPr>
          <p:cNvPr id="123" name="Google Shape;123;g291a81bf1e5_0_6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4" name="Google Shape;124;g291a81bf1e5_0_610"/>
          <p:cNvSpPr>
            <a:spLocks noGrp="1"/>
          </p:cNvSpPr>
          <p:nvPr>
            <p:ph type="pic" idx="2"/>
          </p:nvPr>
        </p:nvSpPr>
        <p:spPr>
          <a:xfrm>
            <a:off x="1792288" y="612775"/>
            <a:ext cx="5486400" cy="4114800"/>
          </a:xfrm>
          <a:prstGeom prst="rect">
            <a:avLst/>
          </a:prstGeom>
          <a:noFill/>
          <a:ln>
            <a:noFill/>
          </a:ln>
        </p:spPr>
      </p:sp>
      <p:sp>
        <p:nvSpPr>
          <p:cNvPr id="125" name="Google Shape;125;g291a81bf1e5_0_6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6" name="Google Shape;126;g291a81bf1e5_0_6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291a81bf1e5_0_6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291a81bf1e5_0_6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129"/>
        <p:cNvGrpSpPr/>
        <p:nvPr/>
      </p:nvGrpSpPr>
      <p:grpSpPr>
        <a:xfrm>
          <a:off x="0" y="0"/>
          <a:ext cx="0" cy="0"/>
          <a:chOff x="0" y="0"/>
          <a:chExt cx="0" cy="0"/>
        </a:xfrm>
      </p:grpSpPr>
      <p:sp>
        <p:nvSpPr>
          <p:cNvPr id="130" name="Google Shape;130;g291a81bf1e5_0_617"/>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1" name="Google Shape;131;g291a81bf1e5_0_61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2" name="Google Shape;132;g291a81bf1e5_0_61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3" name="Google Shape;133;g291a81bf1e5_0_6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291a81bf1e5_0_6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291a81bf1e5_0_6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136"/>
        <p:cNvGrpSpPr/>
        <p:nvPr/>
      </p:nvGrpSpPr>
      <p:grpSpPr>
        <a:xfrm>
          <a:off x="0" y="0"/>
          <a:ext cx="0" cy="0"/>
          <a:chOff x="0" y="0"/>
          <a:chExt cx="0" cy="0"/>
        </a:xfrm>
      </p:grpSpPr>
      <p:sp>
        <p:nvSpPr>
          <p:cNvPr id="137" name="Google Shape;137;g291a81bf1e5_0_6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291a81bf1e5_0_6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291a81bf1e5_0_6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140"/>
        <p:cNvGrpSpPr/>
        <p:nvPr/>
      </p:nvGrpSpPr>
      <p:grpSpPr>
        <a:xfrm>
          <a:off x="0" y="0"/>
          <a:ext cx="0" cy="0"/>
          <a:chOff x="0" y="0"/>
          <a:chExt cx="0" cy="0"/>
        </a:xfrm>
      </p:grpSpPr>
      <p:sp>
        <p:nvSpPr>
          <p:cNvPr id="141" name="Google Shape;141;g291a81bf1e5_0_6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g291a81bf1e5_0_62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291a81bf1e5_0_62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g291a81bf1e5_0_62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3"/>
        <p:cNvGrpSpPr/>
        <p:nvPr/>
      </p:nvGrpSpPr>
      <p:grpSpPr>
        <a:xfrm>
          <a:off x="0" y="0"/>
          <a:ext cx="0" cy="0"/>
          <a:chOff x="0" y="0"/>
          <a:chExt cx="0" cy="0"/>
        </a:xfrm>
      </p:grpSpPr>
      <p:sp>
        <p:nvSpPr>
          <p:cNvPr id="24" name="Google Shape;24;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3"/>
          <p:cNvSpPr txBox="1">
            <a:spLocks noGrp="1"/>
          </p:cNvSpPr>
          <p:nvPr>
            <p:ph type="sldNum" idx="12"/>
          </p:nvPr>
        </p:nvSpPr>
        <p:spPr>
          <a:xfrm>
            <a:off x="7010400" y="650298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pic>
        <p:nvPicPr>
          <p:cNvPr id="29" name="Google Shape;29;p33"/>
          <p:cNvPicPr preferRelativeResize="0"/>
          <p:nvPr/>
        </p:nvPicPr>
        <p:blipFill rotWithShape="1">
          <a:blip r:embed="rId2">
            <a:alphaModFix/>
          </a:blip>
          <a:srcRect/>
          <a:stretch/>
        </p:blipFill>
        <p:spPr>
          <a:xfrm>
            <a:off x="1" y="6502986"/>
            <a:ext cx="1085850" cy="390525"/>
          </a:xfrm>
          <a:prstGeom prst="rect">
            <a:avLst/>
          </a:prstGeom>
          <a:noFill/>
          <a:ln>
            <a:noFill/>
          </a:ln>
        </p:spPr>
      </p:pic>
      <p:pic>
        <p:nvPicPr>
          <p:cNvPr id="30" name="Google Shape;30;p33" descr="D:\esprit 2014\ESPRIT 2014\charte essprit 2014\render\support final\triangle.png"/>
          <p:cNvPicPr preferRelativeResize="0"/>
          <p:nvPr/>
        </p:nvPicPr>
        <p:blipFill rotWithShape="1">
          <a:blip r:embed="rId3">
            <a:alphaModFix/>
          </a:blip>
          <a:srcRect/>
          <a:stretch/>
        </p:blipFill>
        <p:spPr>
          <a:xfrm>
            <a:off x="7143751" y="-17755"/>
            <a:ext cx="2000249" cy="13779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145"/>
        <p:cNvGrpSpPr/>
        <p:nvPr/>
      </p:nvGrpSpPr>
      <p:grpSpPr>
        <a:xfrm>
          <a:off x="0" y="0"/>
          <a:ext cx="0" cy="0"/>
          <a:chOff x="0" y="0"/>
          <a:chExt cx="0" cy="0"/>
        </a:xfrm>
      </p:grpSpPr>
      <p:sp>
        <p:nvSpPr>
          <p:cNvPr id="146" name="Google Shape;146;g291a81bf1e5_0_6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7" name="Google Shape;147;g291a81bf1e5_0_633"/>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48" name="Google Shape;148;g291a81bf1e5_0_633"/>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49" name="Google Shape;149;g291a81bf1e5_0_633"/>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50" name="Google Shape;150;g291a81bf1e5_0_633"/>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51" name="Google Shape;151;g291a81bf1e5_0_63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291a81bf1e5_0_63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291a81bf1e5_0_63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154"/>
        <p:cNvGrpSpPr/>
        <p:nvPr/>
      </p:nvGrpSpPr>
      <p:grpSpPr>
        <a:xfrm>
          <a:off x="0" y="0"/>
          <a:ext cx="0" cy="0"/>
          <a:chOff x="0" y="0"/>
          <a:chExt cx="0" cy="0"/>
        </a:xfrm>
      </p:grpSpPr>
      <p:sp>
        <p:nvSpPr>
          <p:cNvPr id="155" name="Google Shape;155;g291a81bf1e5_0_6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6" name="Google Shape;156;g291a81bf1e5_0_642"/>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57" name="Google Shape;157;g291a81bf1e5_0_642"/>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58" name="Google Shape;158;g291a81bf1e5_0_64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g291a81bf1e5_0_64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g291a81bf1e5_0_64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161"/>
        <p:cNvGrpSpPr/>
        <p:nvPr/>
      </p:nvGrpSpPr>
      <p:grpSpPr>
        <a:xfrm>
          <a:off x="0" y="0"/>
          <a:ext cx="0" cy="0"/>
          <a:chOff x="0" y="0"/>
          <a:chExt cx="0" cy="0"/>
        </a:xfrm>
      </p:grpSpPr>
      <p:sp>
        <p:nvSpPr>
          <p:cNvPr id="162" name="Google Shape;162;g291a81bf1e5_0_649"/>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3" name="Google Shape;163;g291a81bf1e5_0_649"/>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64" name="Google Shape;164;g291a81bf1e5_0_64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291a81bf1e5_0_64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g291a81bf1e5_0_64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31"/>
        <p:cNvGrpSpPr/>
        <p:nvPr/>
      </p:nvGrpSpPr>
      <p:grpSpPr>
        <a:xfrm>
          <a:off x="0" y="0"/>
          <a:ext cx="0" cy="0"/>
          <a:chOff x="0" y="0"/>
          <a:chExt cx="0" cy="0"/>
        </a:xfrm>
      </p:grpSpPr>
      <p:sp>
        <p:nvSpPr>
          <p:cNvPr id="32" name="Google Shape;32;p3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3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37"/>
        <p:cNvGrpSpPr/>
        <p:nvPr/>
      </p:nvGrpSpPr>
      <p:grpSpPr>
        <a:xfrm>
          <a:off x="0" y="0"/>
          <a:ext cx="0" cy="0"/>
          <a:chOff x="0" y="0"/>
          <a:chExt cx="0" cy="0"/>
        </a:xfrm>
      </p:grpSpPr>
      <p:sp>
        <p:nvSpPr>
          <p:cNvPr id="38" name="Google Shape;38;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3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43"/>
        <p:cNvGrpSpPr/>
        <p:nvPr/>
      </p:nvGrpSpPr>
      <p:grpSpPr>
        <a:xfrm>
          <a:off x="0" y="0"/>
          <a:ext cx="0" cy="0"/>
          <a:chOff x="0" y="0"/>
          <a:chExt cx="0" cy="0"/>
        </a:xfrm>
      </p:grpSpPr>
      <p:sp>
        <p:nvSpPr>
          <p:cNvPr id="44" name="Google Shape;44;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36"/>
          <p:cNvSpPr>
            <a:spLocks noGrp="1"/>
          </p:cNvSpPr>
          <p:nvPr>
            <p:ph type="pic" idx="2"/>
          </p:nvPr>
        </p:nvSpPr>
        <p:spPr>
          <a:xfrm>
            <a:off x="1792288" y="612775"/>
            <a:ext cx="5486400" cy="4114800"/>
          </a:xfrm>
          <a:prstGeom prst="rect">
            <a:avLst/>
          </a:prstGeom>
          <a:noFill/>
          <a:ln>
            <a:noFill/>
          </a:ln>
        </p:spPr>
      </p:sp>
      <p:sp>
        <p:nvSpPr>
          <p:cNvPr id="46" name="Google Shape;46;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7" name="Google Shape;4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3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3" name="Google Shape;53;p3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4" name="Google Shape;5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7"/>
        <p:cNvGrpSpPr/>
        <p:nvPr/>
      </p:nvGrpSpPr>
      <p:grpSpPr>
        <a:xfrm>
          <a:off x="0" y="0"/>
          <a:ext cx="0" cy="0"/>
          <a:chOff x="0" y="0"/>
          <a:chExt cx="0" cy="0"/>
        </a:xfrm>
      </p:grpSpPr>
      <p:sp>
        <p:nvSpPr>
          <p:cNvPr id="58" name="Google Shape;58;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61"/>
        <p:cNvGrpSpPr/>
        <p:nvPr/>
      </p:nvGrpSpPr>
      <p:grpSpPr>
        <a:xfrm>
          <a:off x="0" y="0"/>
          <a:ext cx="0" cy="0"/>
          <a:chOff x="0" y="0"/>
          <a:chExt cx="0" cy="0"/>
        </a:xfrm>
      </p:grpSpPr>
      <p:sp>
        <p:nvSpPr>
          <p:cNvPr id="62" name="Google Shape;62;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4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9" name="Google Shape;69;p4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70" name="Google Shape;70;p4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71" name="Google Shape;71;p4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72" name="Google Shape;7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1"/>
          <p:cNvPicPr preferRelativeResize="0"/>
          <p:nvPr/>
        </p:nvPicPr>
        <p:blipFill rotWithShape="1">
          <a:blip r:embed="rId13">
            <a:alphaModFix/>
          </a:blip>
          <a:srcRect/>
          <a:stretch/>
        </p:blipFill>
        <p:spPr>
          <a:xfrm>
            <a:off x="1" y="0"/>
            <a:ext cx="9143999" cy="6858000"/>
          </a:xfrm>
          <a:prstGeom prst="rect">
            <a:avLst/>
          </a:prstGeom>
          <a:noFill/>
          <a:ln>
            <a:noFill/>
          </a:ln>
        </p:spPr>
      </p:pic>
      <p:sp>
        <p:nvSpPr>
          <p:cNvPr id="11" name="Google Shape;11;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31"/>
          <p:cNvSpPr txBox="1">
            <a:spLocks noGrp="1"/>
          </p:cNvSpPr>
          <p:nvPr>
            <p:ph type="sldNum" idx="12"/>
          </p:nvPr>
        </p:nvSpPr>
        <p:spPr>
          <a:xfrm>
            <a:off x="6962775" y="64674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89" name="Google Shape;89;g291a81bf1e5_0_576"/>
          <p:cNvPicPr preferRelativeResize="0"/>
          <p:nvPr/>
        </p:nvPicPr>
        <p:blipFill rotWithShape="1">
          <a:blip r:embed="rId13">
            <a:alphaModFix/>
          </a:blip>
          <a:srcRect/>
          <a:stretch/>
        </p:blipFill>
        <p:spPr>
          <a:xfrm>
            <a:off x="1" y="0"/>
            <a:ext cx="9144000" cy="6858001"/>
          </a:xfrm>
          <a:prstGeom prst="rect">
            <a:avLst/>
          </a:prstGeom>
          <a:noFill/>
          <a:ln>
            <a:noFill/>
          </a:ln>
        </p:spPr>
      </p:pic>
      <p:sp>
        <p:nvSpPr>
          <p:cNvPr id="90" name="Google Shape;90;g291a81bf1e5_0_57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91" name="Google Shape;91;g291a81bf1e5_0_57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Google Shape;92;g291a81bf1e5_0_57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3" name="Google Shape;93;g291a81bf1e5_0_57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4" name="Google Shape;94;g291a81bf1e5_0_576"/>
          <p:cNvSpPr txBox="1">
            <a:spLocks noGrp="1"/>
          </p:cNvSpPr>
          <p:nvPr>
            <p:ph type="sldNum" idx="12"/>
          </p:nvPr>
        </p:nvSpPr>
        <p:spPr>
          <a:xfrm>
            <a:off x="6962775" y="6467475"/>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ww.doctrine-project.org/projects/doctrine-orm/en/2.16/tutorials/getting-started.html"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doctrine-project.org/projects/doctrine-orm/en/current/tutorials/getting-started.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
          <p:cNvSpPr txBox="1"/>
          <p:nvPr/>
        </p:nvSpPr>
        <p:spPr>
          <a:xfrm>
            <a:off x="-136525" y="3363155"/>
            <a:ext cx="9280500" cy="1030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4700"/>
              <a:buFont typeface="Calibri"/>
              <a:buNone/>
            </a:pPr>
            <a:r>
              <a:rPr lang="fr-FR" sz="4700" b="1" i="0" u="none" strike="noStrike" cap="none">
                <a:solidFill>
                  <a:srgbClr val="C00000"/>
                </a:solidFill>
                <a:latin typeface="Calibri"/>
                <a:ea typeface="Calibri"/>
                <a:cs typeface="Calibri"/>
                <a:sym typeface="Calibri"/>
              </a:rPr>
              <a:t>UP Web </a:t>
            </a:r>
            <a:endParaRPr sz="1400" b="0" i="0" u="none" strike="noStrike" cap="none">
              <a:solidFill>
                <a:srgbClr val="000000"/>
              </a:solidFill>
              <a:latin typeface="Arial"/>
              <a:ea typeface="Arial"/>
              <a:cs typeface="Arial"/>
              <a:sym typeface="Arial"/>
            </a:endParaRPr>
          </a:p>
        </p:txBody>
      </p:sp>
      <p:sp>
        <p:nvSpPr>
          <p:cNvPr id="172" name="Google Shape;172;p1"/>
          <p:cNvSpPr txBox="1"/>
          <p:nvPr/>
        </p:nvSpPr>
        <p:spPr>
          <a:xfrm>
            <a:off x="1181100" y="2685900"/>
            <a:ext cx="6781800" cy="120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fr-FR" sz="3600" b="1" i="0" u="none" strike="noStrike" cap="none">
                <a:solidFill>
                  <a:srgbClr val="000000"/>
                </a:solidFill>
                <a:latin typeface="Arial"/>
                <a:ea typeface="Arial"/>
                <a:cs typeface="Arial"/>
                <a:sym typeface="Arial"/>
              </a:rPr>
              <a:t>DQL/Query Builder</a:t>
            </a:r>
            <a:endParaRPr sz="1400" b="1" i="0" u="none" strike="noStrike" cap="none">
              <a:solidFill>
                <a:srgbClr val="000000"/>
              </a:solidFill>
              <a:latin typeface="Arial"/>
              <a:ea typeface="Arial"/>
              <a:cs typeface="Arial"/>
              <a:sym typeface="Arial"/>
            </a:endParaRPr>
          </a:p>
        </p:txBody>
      </p:sp>
      <p:pic>
        <p:nvPicPr>
          <p:cNvPr id="173" name="Google Shape;173;p1" descr="D:\esprit 2014\ESPRIT 2014\charte essprit 2014\render\support final\triangle.png"/>
          <p:cNvPicPr preferRelativeResize="0"/>
          <p:nvPr/>
        </p:nvPicPr>
        <p:blipFill rotWithShape="1">
          <a:blip r:embed="rId3">
            <a:alphaModFix/>
          </a:blip>
          <a:srcRect/>
          <a:stretch/>
        </p:blipFill>
        <p:spPr>
          <a:xfrm>
            <a:off x="5213350" y="-28281"/>
            <a:ext cx="3978275" cy="2344737"/>
          </a:xfrm>
          <a:prstGeom prst="rect">
            <a:avLst/>
          </a:prstGeom>
          <a:noFill/>
          <a:ln>
            <a:noFill/>
          </a:ln>
        </p:spPr>
      </p:pic>
      <p:sp>
        <p:nvSpPr>
          <p:cNvPr id="174" name="Google Shape;174;p1"/>
          <p:cNvSpPr txBox="1"/>
          <p:nvPr/>
        </p:nvSpPr>
        <p:spPr>
          <a:xfrm>
            <a:off x="1143000" y="5105400"/>
            <a:ext cx="6781800" cy="36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fr-FR" sz="1800" b="1" i="0" u="none" strike="noStrike" cap="none">
                <a:solidFill>
                  <a:schemeClr val="dk1"/>
                </a:solidFill>
                <a:latin typeface="Calibri"/>
                <a:ea typeface="Calibri"/>
                <a:cs typeface="Calibri"/>
                <a:sym typeface="Calibri"/>
              </a:rPr>
              <a:t>AU: 202</a:t>
            </a:r>
            <a:r>
              <a:rPr lang="fr-FR" sz="1800" b="1">
                <a:solidFill>
                  <a:schemeClr val="dk1"/>
                </a:solidFill>
                <a:latin typeface="Calibri"/>
                <a:ea typeface="Calibri"/>
                <a:cs typeface="Calibri"/>
                <a:sym typeface="Calibri"/>
              </a:rPr>
              <a:t>3</a:t>
            </a:r>
            <a:r>
              <a:rPr lang="fr-FR" sz="1800" b="1" i="0" u="none" strike="noStrike" cap="none">
                <a:solidFill>
                  <a:schemeClr val="dk1"/>
                </a:solidFill>
                <a:latin typeface="Calibri"/>
                <a:ea typeface="Calibri"/>
                <a:cs typeface="Calibri"/>
                <a:sym typeface="Calibri"/>
              </a:rPr>
              <a:t>/202</a:t>
            </a:r>
            <a:r>
              <a:rPr lang="fr-FR" sz="1800" b="1">
                <a:solidFill>
                  <a:schemeClr val="dk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pic>
        <p:nvPicPr>
          <p:cNvPr id="175" name="Google Shape;175;p1"/>
          <p:cNvPicPr preferRelativeResize="0"/>
          <p:nvPr/>
        </p:nvPicPr>
        <p:blipFill rotWithShape="1">
          <a:blip r:embed="rId4">
            <a:alphaModFix/>
          </a:blip>
          <a:srcRect/>
          <a:stretch/>
        </p:blipFill>
        <p:spPr>
          <a:xfrm>
            <a:off x="192100" y="5918245"/>
            <a:ext cx="8896350" cy="933450"/>
          </a:xfrm>
          <a:prstGeom prst="rect">
            <a:avLst/>
          </a:prstGeom>
          <a:noFill/>
          <a:ln>
            <a:noFill/>
          </a:ln>
        </p:spPr>
      </p:pic>
      <p:pic>
        <p:nvPicPr>
          <p:cNvPr id="176" name="Google Shape;176;p1"/>
          <p:cNvPicPr preferRelativeResize="0"/>
          <p:nvPr/>
        </p:nvPicPr>
        <p:blipFill rotWithShape="1">
          <a:blip r:embed="rId5">
            <a:alphaModFix/>
          </a:blip>
          <a:srcRect/>
          <a:stretch/>
        </p:blipFill>
        <p:spPr>
          <a:xfrm>
            <a:off x="13" y="47931"/>
            <a:ext cx="3443275" cy="12496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0"/>
          <p:cNvSpPr txBox="1">
            <a:spLocks noGrp="1"/>
          </p:cNvSpPr>
          <p:nvPr>
            <p:ph type="body" idx="1"/>
          </p:nvPr>
        </p:nvSpPr>
        <p:spPr>
          <a:xfrm>
            <a:off x="77100" y="1074749"/>
            <a:ext cx="8989800" cy="485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SzPts val="1800"/>
              <a:buNone/>
            </a:pPr>
            <a:r>
              <a:rPr lang="fr-FR" sz="2000" i="0" u="none">
                <a:solidFill>
                  <a:schemeClr val="dk1"/>
                </a:solidFill>
                <a:latin typeface="Arial"/>
                <a:ea typeface="Arial"/>
                <a:cs typeface="Arial"/>
                <a:sym typeface="Arial"/>
              </a:rPr>
              <a:t>QB supporte les </a:t>
            </a:r>
            <a:r>
              <a:rPr lang="fr-FR" sz="2000" b="1" i="1" u="none">
                <a:solidFill>
                  <a:schemeClr val="dk1"/>
                </a:solidFill>
                <a:latin typeface="Arial"/>
                <a:ea typeface="Arial"/>
                <a:cs typeface="Arial"/>
                <a:sym typeface="Arial"/>
              </a:rPr>
              <a:t>paramètres nommés</a:t>
            </a:r>
            <a:r>
              <a:rPr lang="fr-FR" sz="2000" i="0" u="none">
                <a:solidFill>
                  <a:schemeClr val="dk1"/>
                </a:solidFill>
                <a:latin typeface="Arial"/>
                <a:ea typeface="Arial"/>
                <a:cs typeface="Arial"/>
                <a:sym typeface="Arial"/>
              </a:rPr>
              <a:t> et les </a:t>
            </a:r>
            <a:r>
              <a:rPr lang="fr-FR" sz="2000" b="1" i="1" u="none">
                <a:solidFill>
                  <a:schemeClr val="dk1"/>
                </a:solidFill>
                <a:latin typeface="Arial"/>
                <a:ea typeface="Arial"/>
                <a:cs typeface="Arial"/>
                <a:sym typeface="Arial"/>
              </a:rPr>
              <a:t>paramètres positionnels</a:t>
            </a:r>
            <a:r>
              <a:rPr lang="fr-FR" sz="2000" i="0" u="none">
                <a:solidFill>
                  <a:schemeClr val="dk1"/>
                </a:solidFill>
                <a:latin typeface="Arial"/>
                <a:ea typeface="Arial"/>
                <a:cs typeface="Arial"/>
                <a:sym typeface="Arial"/>
              </a:rPr>
              <a:t>.</a:t>
            </a:r>
            <a:endParaRPr sz="2800"/>
          </a:p>
          <a:p>
            <a:pPr marL="0" marR="0" lvl="0" indent="0" algn="l" rtl="0">
              <a:lnSpc>
                <a:spcPct val="100000"/>
              </a:lnSpc>
              <a:spcBef>
                <a:spcPts val="560"/>
              </a:spcBef>
              <a:spcAft>
                <a:spcPts val="0"/>
              </a:spcAft>
              <a:buSzPts val="1800"/>
              <a:buNone/>
            </a:pPr>
            <a:endParaRPr sz="2000">
              <a:latin typeface="Arial"/>
              <a:ea typeface="Arial"/>
              <a:cs typeface="Arial"/>
              <a:sym typeface="Arial"/>
            </a:endParaRPr>
          </a:p>
          <a:p>
            <a:pPr marL="0" marR="0" lvl="0" indent="0" algn="l" rtl="0">
              <a:lnSpc>
                <a:spcPct val="100000"/>
              </a:lnSpc>
              <a:spcBef>
                <a:spcPts val="560"/>
              </a:spcBef>
              <a:spcAft>
                <a:spcPts val="0"/>
              </a:spcAft>
              <a:buSzPts val="1800"/>
              <a:buNone/>
            </a:pPr>
            <a:r>
              <a:rPr lang="fr-FR" sz="2000" i="1">
                <a:latin typeface="Arial"/>
                <a:ea typeface="Arial"/>
                <a:cs typeface="Arial"/>
                <a:sym typeface="Arial"/>
              </a:rPr>
              <a:t>⇒ </a:t>
            </a:r>
            <a:r>
              <a:rPr lang="fr-FR" sz="2000" b="1" u="none">
                <a:solidFill>
                  <a:schemeClr val="dk1"/>
                </a:solidFill>
                <a:latin typeface="Arial"/>
                <a:ea typeface="Arial"/>
                <a:cs typeface="Arial"/>
                <a:sym typeface="Arial"/>
              </a:rPr>
              <a:t>Paramètres nommés (Named Parameter):</a:t>
            </a:r>
            <a:r>
              <a:rPr lang="fr-FR" sz="2000" i="1" u="none">
                <a:solidFill>
                  <a:schemeClr val="dk1"/>
                </a:solidFill>
                <a:latin typeface="Arial"/>
                <a:ea typeface="Arial"/>
                <a:cs typeface="Arial"/>
                <a:sym typeface="Arial"/>
              </a:rPr>
              <a:t> </a:t>
            </a:r>
            <a:r>
              <a:rPr lang="fr-FR" sz="2000" i="0" u="none">
                <a:solidFill>
                  <a:schemeClr val="dk1"/>
                </a:solidFill>
                <a:latin typeface="Arial"/>
                <a:ea typeface="Arial"/>
                <a:cs typeface="Arial"/>
                <a:sym typeface="Arial"/>
              </a:rPr>
              <a:t>le paramètre est appelé par son nom dans la requête </a:t>
            </a:r>
            <a:r>
              <a:rPr lang="fr-FR" sz="2000" i="0" u="none">
                <a:solidFill>
                  <a:srgbClr val="FF0000"/>
                </a:solidFill>
                <a:latin typeface="Arial"/>
                <a:ea typeface="Arial"/>
                <a:cs typeface="Arial"/>
                <a:sym typeface="Arial"/>
              </a:rPr>
              <a:t>:param</a:t>
            </a:r>
            <a:r>
              <a:rPr lang="fr-FR" sz="2000" i="0" u="none">
                <a:solidFill>
                  <a:schemeClr val="dk1"/>
                </a:solidFill>
                <a:latin typeface="Arial"/>
                <a:ea typeface="Arial"/>
                <a:cs typeface="Arial"/>
                <a:sym typeface="Arial"/>
              </a:rPr>
              <a:t>. </a:t>
            </a:r>
            <a:br>
              <a:rPr lang="fr-FR" sz="2000" i="0" u="none">
                <a:solidFill>
                  <a:schemeClr val="dk1"/>
                </a:solidFill>
                <a:latin typeface="Arial"/>
                <a:ea typeface="Arial"/>
                <a:cs typeface="Arial"/>
                <a:sym typeface="Arial"/>
              </a:rPr>
            </a:br>
            <a:r>
              <a:rPr lang="fr-FR" sz="2000" i="0" u="none">
                <a:solidFill>
                  <a:schemeClr val="dk1"/>
                </a:solidFill>
                <a:latin typeface="Arial"/>
                <a:ea typeface="Arial"/>
                <a:cs typeface="Arial"/>
                <a:sym typeface="Arial"/>
              </a:rPr>
              <a:t>Exemple </a:t>
            </a:r>
            <a:r>
              <a:rPr lang="fr-FR" sz="2000" i="0" u="none">
                <a:solidFill>
                  <a:srgbClr val="FF0000"/>
                </a:solidFill>
                <a:latin typeface="Arial"/>
                <a:ea typeface="Arial"/>
                <a:cs typeface="Arial"/>
                <a:sym typeface="Arial"/>
              </a:rPr>
              <a:t>:Domaine</a:t>
            </a:r>
            <a:r>
              <a:rPr lang="fr-FR" sz="2000" i="0" u="none">
                <a:solidFill>
                  <a:srgbClr val="558ED5"/>
                </a:solidFill>
                <a:latin typeface="Arial"/>
                <a:ea typeface="Arial"/>
                <a:cs typeface="Arial"/>
                <a:sym typeface="Arial"/>
              </a:rPr>
              <a:t>,</a:t>
            </a:r>
            <a:r>
              <a:rPr lang="fr-FR" sz="2000" i="0" u="none">
                <a:solidFill>
                  <a:srgbClr val="FF0000"/>
                </a:solidFill>
                <a:latin typeface="Arial"/>
                <a:ea typeface="Arial"/>
                <a:cs typeface="Arial"/>
                <a:sym typeface="Arial"/>
              </a:rPr>
              <a:t> :Nom</a:t>
            </a:r>
            <a:endParaRPr sz="2800"/>
          </a:p>
          <a:p>
            <a:pPr marL="0" marR="0" lvl="0" indent="0" algn="l" rtl="0">
              <a:lnSpc>
                <a:spcPct val="100000"/>
              </a:lnSpc>
              <a:spcBef>
                <a:spcPts val="560"/>
              </a:spcBef>
              <a:spcAft>
                <a:spcPts val="0"/>
              </a:spcAft>
              <a:buSzPts val="1800"/>
              <a:buNone/>
            </a:pPr>
            <a:endParaRPr sz="2000">
              <a:solidFill>
                <a:srgbClr val="558ED5"/>
              </a:solidFill>
              <a:latin typeface="Arial"/>
              <a:ea typeface="Arial"/>
              <a:cs typeface="Arial"/>
              <a:sym typeface="Arial"/>
            </a:endParaRPr>
          </a:p>
          <a:p>
            <a:pPr marL="0" marR="0" lvl="0" indent="0" algn="l" rtl="0">
              <a:lnSpc>
                <a:spcPct val="100000"/>
              </a:lnSpc>
              <a:spcBef>
                <a:spcPts val="560"/>
              </a:spcBef>
              <a:spcAft>
                <a:spcPts val="0"/>
              </a:spcAft>
              <a:buSzPts val="1800"/>
              <a:buNone/>
            </a:pPr>
            <a:r>
              <a:rPr lang="fr-FR" sz="2000" i="1">
                <a:latin typeface="Arial"/>
                <a:ea typeface="Arial"/>
                <a:cs typeface="Arial"/>
                <a:sym typeface="Arial"/>
              </a:rPr>
              <a:t>⇒ </a:t>
            </a:r>
            <a:r>
              <a:rPr lang="fr-FR" sz="2000" b="1" u="none">
                <a:solidFill>
                  <a:schemeClr val="dk1"/>
                </a:solidFill>
                <a:latin typeface="Arial"/>
                <a:ea typeface="Arial"/>
                <a:cs typeface="Arial"/>
                <a:sym typeface="Arial"/>
              </a:rPr>
              <a:t>Paramètres positionnels (Positional Parameter)</a:t>
            </a:r>
            <a:r>
              <a:rPr lang="fr-FR" sz="2000" i="1" u="none">
                <a:solidFill>
                  <a:schemeClr val="dk1"/>
                </a:solidFill>
                <a:latin typeface="Arial"/>
                <a:ea typeface="Arial"/>
                <a:cs typeface="Arial"/>
                <a:sym typeface="Arial"/>
              </a:rPr>
              <a:t>:</a:t>
            </a:r>
            <a:r>
              <a:rPr lang="fr-FR" sz="2000" i="0" u="none">
                <a:solidFill>
                  <a:schemeClr val="dk1"/>
                </a:solidFill>
                <a:latin typeface="Arial"/>
                <a:ea typeface="Arial"/>
                <a:cs typeface="Arial"/>
                <a:sym typeface="Arial"/>
              </a:rPr>
              <a:t>  le paramètre est appelé par sa position dans la requête </a:t>
            </a:r>
            <a:r>
              <a:rPr lang="fr-FR" sz="2000" i="0" u="none">
                <a:solidFill>
                  <a:srgbClr val="FF0000"/>
                </a:solidFill>
                <a:latin typeface="Arial"/>
                <a:ea typeface="Arial"/>
                <a:cs typeface="Arial"/>
                <a:sym typeface="Arial"/>
              </a:rPr>
              <a:t>?position </a:t>
            </a:r>
            <a:r>
              <a:rPr lang="fr-FR" sz="2000">
                <a:solidFill>
                  <a:srgbClr val="FF0000"/>
                </a:solidFill>
                <a:latin typeface="Arial"/>
                <a:ea typeface="Arial"/>
                <a:cs typeface="Arial"/>
                <a:sym typeface="Arial"/>
              </a:rPr>
              <a:t>.</a:t>
            </a:r>
            <a:endParaRPr sz="2000">
              <a:solidFill>
                <a:srgbClr val="FF0000"/>
              </a:solidFill>
              <a:latin typeface="Arial"/>
              <a:ea typeface="Arial"/>
              <a:cs typeface="Arial"/>
              <a:sym typeface="Arial"/>
            </a:endParaRPr>
          </a:p>
          <a:p>
            <a:pPr marL="0" marR="0" lvl="0" indent="0" algn="l" rtl="0">
              <a:lnSpc>
                <a:spcPct val="100000"/>
              </a:lnSpc>
              <a:spcBef>
                <a:spcPts val="560"/>
              </a:spcBef>
              <a:spcAft>
                <a:spcPts val="0"/>
              </a:spcAft>
              <a:buSzPts val="1800"/>
              <a:buNone/>
            </a:pPr>
            <a:r>
              <a:rPr lang="fr-FR" sz="2000" i="0" u="none">
                <a:solidFill>
                  <a:srgbClr val="000000"/>
                </a:solidFill>
                <a:latin typeface="Arial"/>
                <a:ea typeface="Arial"/>
                <a:cs typeface="Arial"/>
                <a:sym typeface="Arial"/>
              </a:rPr>
              <a:t>Exemple:</a:t>
            </a:r>
            <a:r>
              <a:rPr lang="fr-FR" sz="2000" i="0" u="none">
                <a:solidFill>
                  <a:srgbClr val="FF0000"/>
                </a:solidFill>
                <a:latin typeface="Arial"/>
                <a:ea typeface="Arial"/>
                <a:cs typeface="Arial"/>
                <a:sym typeface="Arial"/>
              </a:rPr>
              <a:t>  ?1, ?2</a:t>
            </a:r>
            <a:endParaRPr sz="2000" i="0" u="none">
              <a:solidFill>
                <a:schemeClr val="dk1"/>
              </a:solidFill>
              <a:latin typeface="Arial"/>
              <a:ea typeface="Arial"/>
              <a:cs typeface="Arial"/>
              <a:sym typeface="Arial"/>
            </a:endParaRPr>
          </a:p>
          <a:p>
            <a:pPr marL="342900" marR="0" lvl="0" indent="-165100" algn="l" rtl="0">
              <a:lnSpc>
                <a:spcPct val="100000"/>
              </a:lnSpc>
              <a:spcBef>
                <a:spcPts val="560"/>
              </a:spcBef>
              <a:spcAft>
                <a:spcPts val="0"/>
              </a:spcAft>
              <a:buClr>
                <a:schemeClr val="dk1"/>
              </a:buClr>
              <a:buSzPts val="2800"/>
              <a:buFont typeface="Arial"/>
              <a:buNone/>
            </a:pPr>
            <a:endParaRPr sz="2000" b="0" i="0" u="none">
              <a:solidFill>
                <a:schemeClr val="dk1"/>
              </a:solidFill>
            </a:endParaRPr>
          </a:p>
        </p:txBody>
      </p:sp>
      <p:sp>
        <p:nvSpPr>
          <p:cNvPr id="281" name="Google Shape;281;p10"/>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82" name="Google Shape;282;p10"/>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sp>
        <p:nvSpPr>
          <p:cNvPr id="283" name="Google Shape;283;p10"/>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Les paramètres </a:t>
            </a:r>
            <a:r>
              <a:rPr lang="fr-FR" sz="4400" b="1" i="0" u="none" strike="noStrike" cap="none">
                <a:solidFill>
                  <a:schemeClr val="dk1"/>
                </a:solidFill>
                <a:latin typeface="Calibri"/>
                <a:ea typeface="Calibri"/>
                <a:cs typeface="Calibri"/>
                <a:sym typeface="Calibri"/>
              </a:rPr>
              <a:t>Query Builder </a:t>
            </a:r>
            <a:endParaRPr sz="4400" b="1"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1"/>
          <p:cNvSpPr txBox="1">
            <a:spLocks noGrp="1"/>
          </p:cNvSpPr>
          <p:nvPr>
            <p:ph type="body" idx="1"/>
          </p:nvPr>
        </p:nvSpPr>
        <p:spPr>
          <a:xfrm>
            <a:off x="-1" y="1343025"/>
            <a:ext cx="9144000" cy="5612450"/>
          </a:xfrm>
          <a:prstGeom prst="rect">
            <a:avLst/>
          </a:prstGeom>
          <a:noFill/>
          <a:ln>
            <a:noFill/>
          </a:ln>
        </p:spPr>
        <p:txBody>
          <a:bodyPr spcFirstLastPara="1" wrap="square" lIns="91425" tIns="45700" rIns="91425" bIns="45700" anchor="t" anchorCtr="0">
            <a:noAutofit/>
          </a:bodyPr>
          <a:lstStyle/>
          <a:p>
            <a:pPr marL="457200" marR="0" lvl="0" indent="-393700" algn="l" rtl="0">
              <a:lnSpc>
                <a:spcPct val="150000"/>
              </a:lnSpc>
              <a:spcBef>
                <a:spcPts val="560"/>
              </a:spcBef>
              <a:spcAft>
                <a:spcPts val="0"/>
              </a:spcAft>
              <a:buSzPts val="2600"/>
              <a:buFont typeface="Arial"/>
              <a:buChar char="❏"/>
            </a:pPr>
            <a:r>
              <a:rPr lang="fr-FR" sz="2400">
                <a:latin typeface="Arial"/>
                <a:ea typeface="Arial"/>
                <a:cs typeface="Arial"/>
                <a:sym typeface="Arial"/>
              </a:rPr>
              <a:t>Pour définir un paramètre de la requête, on utilise la méthode </a:t>
            </a:r>
            <a:r>
              <a:rPr lang="fr-FR" sz="2400" b="1">
                <a:latin typeface="Arial"/>
                <a:ea typeface="Arial"/>
                <a:cs typeface="Arial"/>
                <a:sym typeface="Arial"/>
              </a:rPr>
              <a:t>setParameter.</a:t>
            </a:r>
            <a:endParaRPr sz="2400" b="1">
              <a:latin typeface="Arial"/>
              <a:ea typeface="Arial"/>
              <a:cs typeface="Arial"/>
              <a:sym typeface="Arial"/>
            </a:endParaRPr>
          </a:p>
          <a:p>
            <a:pPr marL="457200" marR="0" lvl="0" indent="0" algn="l" rtl="0">
              <a:lnSpc>
                <a:spcPct val="150000"/>
              </a:lnSpc>
              <a:spcBef>
                <a:spcPts val="560"/>
              </a:spcBef>
              <a:spcAft>
                <a:spcPts val="0"/>
              </a:spcAft>
              <a:buSzPts val="1800"/>
              <a:buNone/>
            </a:pPr>
            <a:r>
              <a:rPr lang="fr-FR" sz="2400" b="1">
                <a:solidFill>
                  <a:srgbClr val="FF0000"/>
                </a:solidFill>
                <a:latin typeface="Arial"/>
                <a:ea typeface="Arial"/>
                <a:cs typeface="Arial"/>
                <a:sym typeface="Arial"/>
              </a:rPr>
              <a:t>        Syntaxe: </a:t>
            </a:r>
            <a:r>
              <a:rPr lang="fr-FR" sz="2400">
                <a:latin typeface="Arial"/>
                <a:ea typeface="Arial"/>
                <a:cs typeface="Arial"/>
                <a:sym typeface="Arial"/>
              </a:rPr>
              <a:t>setParameter(‘label’,’valeur’)</a:t>
            </a:r>
            <a:endParaRPr sz="2400" b="1">
              <a:solidFill>
                <a:srgbClr val="FF0000"/>
              </a:solidFill>
              <a:latin typeface="Arial"/>
              <a:ea typeface="Arial"/>
              <a:cs typeface="Arial"/>
              <a:sym typeface="Arial"/>
            </a:endParaRPr>
          </a:p>
          <a:p>
            <a:pPr marL="457200" marR="0" lvl="0" indent="-393700" algn="l" rtl="0">
              <a:lnSpc>
                <a:spcPct val="150000"/>
              </a:lnSpc>
              <a:spcBef>
                <a:spcPts val="560"/>
              </a:spcBef>
              <a:spcAft>
                <a:spcPts val="0"/>
              </a:spcAft>
              <a:buSzPts val="2600"/>
              <a:buFont typeface="Arial"/>
              <a:buChar char="❏"/>
            </a:pPr>
            <a:r>
              <a:rPr lang="fr-FR" sz="2400">
                <a:latin typeface="Arial"/>
                <a:ea typeface="Arial"/>
                <a:cs typeface="Arial"/>
                <a:sym typeface="Arial"/>
              </a:rPr>
              <a:t>Pour définir plusieurs paramètres, on peut utiliser setParameter plusieurs fois ou bien à l’aide d’un tableau associative: </a:t>
            </a:r>
            <a:r>
              <a:rPr lang="fr-FR" sz="2400" b="1">
                <a:latin typeface="Arial"/>
                <a:ea typeface="Arial"/>
                <a:cs typeface="Arial"/>
                <a:sym typeface="Arial"/>
              </a:rPr>
              <a:t>setParameters</a:t>
            </a:r>
            <a:r>
              <a:rPr lang="fr-FR" sz="2400">
                <a:latin typeface="Arial"/>
                <a:ea typeface="Arial"/>
                <a:cs typeface="Arial"/>
                <a:sym typeface="Arial"/>
              </a:rPr>
              <a:t>.</a:t>
            </a:r>
            <a:endParaRPr sz="2400">
              <a:latin typeface="Arial"/>
              <a:ea typeface="Arial"/>
              <a:cs typeface="Arial"/>
              <a:sym typeface="Arial"/>
            </a:endParaRPr>
          </a:p>
          <a:p>
            <a:pPr marL="342900" marR="0" lvl="0" indent="-165100" algn="ctr" rtl="0">
              <a:lnSpc>
                <a:spcPct val="150000"/>
              </a:lnSpc>
              <a:spcBef>
                <a:spcPts val="560"/>
              </a:spcBef>
              <a:spcAft>
                <a:spcPts val="0"/>
              </a:spcAft>
              <a:buClr>
                <a:schemeClr val="dk1"/>
              </a:buClr>
              <a:buSzPts val="1100"/>
              <a:buFont typeface="Arial"/>
              <a:buNone/>
            </a:pPr>
            <a:r>
              <a:rPr lang="fr-FR" sz="2400" b="1">
                <a:solidFill>
                  <a:srgbClr val="FF0000"/>
                </a:solidFill>
                <a:latin typeface="Arial"/>
                <a:ea typeface="Arial"/>
                <a:cs typeface="Arial"/>
                <a:sym typeface="Arial"/>
              </a:rPr>
              <a:t>Syntaxe:   </a:t>
            </a:r>
            <a:r>
              <a:rPr lang="fr-FR" sz="2400">
                <a:latin typeface="Arial"/>
                <a:ea typeface="Arial"/>
                <a:cs typeface="Arial"/>
                <a:sym typeface="Arial"/>
              </a:rPr>
              <a:t>setParameters([‘label1’=&gt;’valeur1’,        ‘label2’=&gt;’valeur2’),.. ‘labelN’,’valeurN’])</a:t>
            </a:r>
            <a:endParaRPr sz="2400">
              <a:latin typeface="Arial"/>
              <a:ea typeface="Arial"/>
              <a:cs typeface="Arial"/>
              <a:sym typeface="Arial"/>
            </a:endParaRPr>
          </a:p>
          <a:p>
            <a:pPr marL="342900" marR="0" lvl="0" indent="-165100" algn="l" rtl="0">
              <a:lnSpc>
                <a:spcPct val="100000"/>
              </a:lnSpc>
              <a:spcBef>
                <a:spcPts val="560"/>
              </a:spcBef>
              <a:spcAft>
                <a:spcPts val="0"/>
              </a:spcAft>
              <a:buClr>
                <a:schemeClr val="dk1"/>
              </a:buClr>
              <a:buSzPts val="2800"/>
              <a:buFont typeface="Arial"/>
              <a:buNone/>
            </a:pPr>
            <a:endParaRPr sz="2400">
              <a:latin typeface="Arial"/>
              <a:ea typeface="Arial"/>
              <a:cs typeface="Arial"/>
              <a:sym typeface="Arial"/>
            </a:endParaRPr>
          </a:p>
        </p:txBody>
      </p:sp>
      <p:sp>
        <p:nvSpPr>
          <p:cNvPr id="289" name="Google Shape;289;p11"/>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
        <p:nvSpPr>
          <p:cNvPr id="290" name="Google Shape;290;p11"/>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lvl="0" indent="0" algn="ctr" rtl="0">
              <a:spcBef>
                <a:spcPts val="0"/>
              </a:spcBef>
              <a:spcAft>
                <a:spcPts val="0"/>
              </a:spcAft>
              <a:buClr>
                <a:schemeClr val="dk1"/>
              </a:buClr>
              <a:buSzPts val="3200"/>
              <a:buFont typeface="Arial"/>
              <a:buNone/>
            </a:pPr>
            <a:r>
              <a:rPr lang="fr-FR" sz="4400" b="1">
                <a:solidFill>
                  <a:schemeClr val="dk1"/>
                </a:solidFill>
                <a:latin typeface="Calibri"/>
                <a:ea typeface="Calibri"/>
                <a:cs typeface="Calibri"/>
                <a:sym typeface="Calibri"/>
              </a:rPr>
              <a:t>Les paramètres Query Builder </a:t>
            </a:r>
            <a:endParaRPr sz="4400" b="1"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91a81bf1e5_0_24"/>
          <p:cNvSpPr txBox="1"/>
          <p:nvPr/>
        </p:nvSpPr>
        <p:spPr>
          <a:xfrm>
            <a:off x="-1331912" y="-184150"/>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g291a81bf1e5_0_24"/>
          <p:cNvSpPr txBox="1">
            <a:spLocks noGrp="1"/>
          </p:cNvSpPr>
          <p:nvPr>
            <p:ph type="body" idx="1"/>
          </p:nvPr>
        </p:nvSpPr>
        <p:spPr>
          <a:xfrm>
            <a:off x="231775" y="1853537"/>
            <a:ext cx="9021900" cy="3673200"/>
          </a:xfrm>
          <a:prstGeom prst="rect">
            <a:avLst/>
          </a:prstGeom>
          <a:noFill/>
          <a:ln>
            <a:noFill/>
          </a:ln>
        </p:spPr>
        <p:txBody>
          <a:bodyPr spcFirstLastPara="1" wrap="square" lIns="91425" tIns="45700" rIns="91425" bIns="45700" anchor="t" anchorCtr="0">
            <a:noAutofit/>
          </a:bodyPr>
          <a:lstStyle/>
          <a:p>
            <a:pPr marL="342900" lvl="0" indent="-317500" algn="l" rtl="0">
              <a:lnSpc>
                <a:spcPct val="100000"/>
              </a:lnSpc>
              <a:spcBef>
                <a:spcPts val="560"/>
              </a:spcBef>
              <a:spcAft>
                <a:spcPts val="0"/>
              </a:spcAft>
              <a:buSzPts val="2400"/>
              <a:buFont typeface="Arial"/>
              <a:buAutoNum type="arabicPeriod"/>
            </a:pPr>
            <a:r>
              <a:rPr lang="fr-FR" sz="2000" b="1"/>
              <a:t>Exemple a</a:t>
            </a:r>
            <a:r>
              <a:rPr lang="fr-FR" sz="2000" b="1" i="0" u="none">
                <a:solidFill>
                  <a:schemeClr val="dk1"/>
                </a:solidFill>
              </a:rPr>
              <a:t>vec un paramètre nommé</a:t>
            </a:r>
            <a:r>
              <a:rPr lang="fr-FR" sz="2000" b="1" i="0" u="none">
                <a:solidFill>
                  <a:srgbClr val="FF0000"/>
                </a:solidFill>
              </a:rPr>
              <a:t>(</a:t>
            </a:r>
            <a:r>
              <a:rPr lang="fr-FR" sz="2000" b="1">
                <a:solidFill>
                  <a:srgbClr val="FF0000"/>
                </a:solidFill>
              </a:rPr>
              <a:t>setParameters)</a:t>
            </a:r>
            <a:endParaRPr sz="2000"/>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endParaRPr>
          </a:p>
          <a:p>
            <a:pPr marL="342900" marR="0" lvl="0" indent="-165100" algn="l" rtl="0">
              <a:lnSpc>
                <a:spcPct val="100000"/>
              </a:lnSpc>
              <a:spcBef>
                <a:spcPts val="560"/>
              </a:spcBef>
              <a:spcAft>
                <a:spcPts val="0"/>
              </a:spcAft>
              <a:buClr>
                <a:schemeClr val="dk1"/>
              </a:buClr>
              <a:buSzPts val="2800"/>
              <a:buFont typeface="Arial"/>
              <a:buNone/>
            </a:pPr>
            <a:endParaRPr sz="2400" b="1"/>
          </a:p>
          <a:p>
            <a:pPr marL="342900" marR="0" lvl="0" indent="-165100" algn="l" rtl="0">
              <a:lnSpc>
                <a:spcPct val="100000"/>
              </a:lnSpc>
              <a:spcBef>
                <a:spcPts val="560"/>
              </a:spcBef>
              <a:spcAft>
                <a:spcPts val="0"/>
              </a:spcAft>
              <a:buClr>
                <a:schemeClr val="dk1"/>
              </a:buClr>
              <a:buSzPts val="2800"/>
              <a:buFont typeface="Arial"/>
              <a:buNone/>
            </a:pPr>
            <a:endParaRPr sz="800" b="1"/>
          </a:p>
          <a:p>
            <a:pPr marL="0" lvl="0" indent="0" algn="l" rtl="0">
              <a:lnSpc>
                <a:spcPct val="100000"/>
              </a:lnSpc>
              <a:spcBef>
                <a:spcPts val="560"/>
              </a:spcBef>
              <a:spcAft>
                <a:spcPts val="0"/>
              </a:spcAft>
              <a:buSzPts val="2800"/>
              <a:buNone/>
            </a:pPr>
            <a:endParaRPr sz="2000"/>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p:txBody>
      </p:sp>
      <p:sp>
        <p:nvSpPr>
          <p:cNvPr id="297" name="Google Shape;297;g291a81bf1e5_0_24"/>
          <p:cNvSpPr txBox="1"/>
          <p:nvPr/>
        </p:nvSpPr>
        <p:spPr>
          <a:xfrm>
            <a:off x="-1" y="1017512"/>
            <a:ext cx="9144000" cy="815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700"/>
              <a:buFont typeface="Arial"/>
              <a:buNone/>
            </a:pPr>
            <a:r>
              <a:rPr lang="fr-FR" sz="1900" b="1" i="0" u="none" strike="noStrike" cap="none">
                <a:solidFill>
                  <a:srgbClr val="000000"/>
                </a:solidFill>
                <a:latin typeface="Arial"/>
                <a:ea typeface="Arial"/>
                <a:cs typeface="Arial"/>
                <a:sym typeface="Arial"/>
              </a:rPr>
              <a:t>Exemple:</a:t>
            </a:r>
            <a:r>
              <a:rPr lang="fr-FR" sz="1900" b="0" i="0" u="none" strike="noStrike" cap="none">
                <a:solidFill>
                  <a:srgbClr val="000000"/>
                </a:solidFill>
                <a:latin typeface="Arial"/>
                <a:ea typeface="Arial"/>
                <a:cs typeface="Arial"/>
                <a:sym typeface="Arial"/>
              </a:rPr>
              <a:t> Afficher la liste des étudiants dont leur noms &amp; prénom sont donnés comme paramètres</a:t>
            </a:r>
            <a:endParaRPr sz="1900" b="0" i="0" u="none" strike="noStrike" cap="none">
              <a:solidFill>
                <a:srgbClr val="000000"/>
              </a:solidFill>
              <a:latin typeface="Arial"/>
              <a:ea typeface="Arial"/>
              <a:cs typeface="Arial"/>
              <a:sym typeface="Arial"/>
            </a:endParaRPr>
          </a:p>
        </p:txBody>
      </p:sp>
      <p:sp>
        <p:nvSpPr>
          <p:cNvPr id="298" name="Google Shape;298;g291a81bf1e5_0_24"/>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
        <p:nvSpPr>
          <p:cNvPr id="299" name="Google Shape;299;g291a81bf1e5_0_24"/>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lvl="0" indent="0" algn="ctr" rtl="0">
              <a:spcBef>
                <a:spcPts val="0"/>
              </a:spcBef>
              <a:spcAft>
                <a:spcPts val="0"/>
              </a:spcAft>
              <a:buClr>
                <a:schemeClr val="dk1"/>
              </a:buClr>
              <a:buFont typeface="Arial"/>
              <a:buNone/>
            </a:pPr>
            <a:r>
              <a:rPr lang="fr-FR" sz="3600" b="1">
                <a:solidFill>
                  <a:schemeClr val="dk1"/>
                </a:solidFill>
                <a:latin typeface="Calibri"/>
                <a:ea typeface="Calibri"/>
                <a:cs typeface="Calibri"/>
                <a:sym typeface="Calibri"/>
              </a:rPr>
              <a:t>Quelques Exemples</a:t>
            </a:r>
            <a:endParaRPr sz="4400" b="1" i="0" u="none" strike="noStrike" cap="none">
              <a:solidFill>
                <a:schemeClr val="dk1"/>
              </a:solidFill>
              <a:latin typeface="Calibri"/>
              <a:ea typeface="Calibri"/>
              <a:cs typeface="Calibri"/>
              <a:sym typeface="Calibri"/>
            </a:endParaRPr>
          </a:p>
        </p:txBody>
      </p:sp>
      <p:sp>
        <p:nvSpPr>
          <p:cNvPr id="300" name="Google Shape;300;g291a81bf1e5_0_24"/>
          <p:cNvSpPr txBox="1"/>
          <p:nvPr/>
        </p:nvSpPr>
        <p:spPr>
          <a:xfrm>
            <a:off x="190650" y="2609575"/>
            <a:ext cx="8762700" cy="34566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1500">
                <a:solidFill>
                  <a:srgbClr val="0000FF"/>
                </a:solidFill>
                <a:highlight>
                  <a:srgbClr val="FFFFFF"/>
                </a:highlight>
                <a:latin typeface="Courier New"/>
                <a:ea typeface="Courier New"/>
                <a:cs typeface="Courier New"/>
                <a:sym typeface="Courier New"/>
              </a:rPr>
              <a:t>public</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function</a:t>
            </a:r>
            <a:r>
              <a:rPr lang="fr-FR" sz="1500">
                <a:solidFill>
                  <a:schemeClr val="dk1"/>
                </a:solidFill>
                <a:highlight>
                  <a:srgbClr val="FFFFFF"/>
                </a:highlight>
                <a:latin typeface="Courier New"/>
                <a:ea typeface="Courier New"/>
                <a:cs typeface="Courier New"/>
                <a:sym typeface="Courier New"/>
              </a:rPr>
              <a:t> </a:t>
            </a:r>
            <a:r>
              <a:rPr lang="fr-FR" sz="1500">
                <a:solidFill>
                  <a:srgbClr val="795E26"/>
                </a:solidFill>
                <a:highlight>
                  <a:srgbClr val="FFFFFF"/>
                </a:highlight>
                <a:latin typeface="Courier New"/>
                <a:ea typeface="Courier New"/>
                <a:cs typeface="Courier New"/>
                <a:sym typeface="Courier New"/>
              </a:rPr>
              <a:t>showAllStudentByFirstnameAndLastname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r>
              <a:rPr lang="fr-FR" sz="1500">
                <a:solidFill>
                  <a:srgbClr val="AF00DB"/>
                </a:solidFill>
                <a:highlight>
                  <a:srgbClr val="FFFFFF"/>
                </a:highlight>
                <a:latin typeface="Courier New"/>
                <a:ea typeface="Courier New"/>
                <a:cs typeface="Courier New"/>
                <a:sym typeface="Courier New"/>
              </a:rPr>
              <a:t>return</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$this</a:t>
            </a:r>
            <a:r>
              <a:rPr lang="fr-FR" sz="1500">
                <a:solidFill>
                  <a:schemeClr val="dk1"/>
                </a:solidFill>
                <a:highlight>
                  <a:srgbClr val="FFFFFF"/>
                </a:highlight>
                <a:latin typeface="Courier New"/>
                <a:ea typeface="Courier New"/>
                <a:cs typeface="Courier New"/>
                <a:sym typeface="Courier New"/>
              </a:rPr>
              <a:t>-&gt;</a:t>
            </a:r>
            <a:r>
              <a:rPr lang="fr-FR" sz="1500">
                <a:solidFill>
                  <a:srgbClr val="795E26"/>
                </a:solidFill>
                <a:highlight>
                  <a:srgbClr val="FFFFFF"/>
                </a:highlight>
                <a:latin typeface="Courier New"/>
                <a:ea typeface="Courier New"/>
                <a:cs typeface="Courier New"/>
                <a:sym typeface="Courier New"/>
              </a:rPr>
              <a:t>createQueryBuilder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's.firstname LIKE :firstname'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andWhere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's.lastname LIKE :lastname'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setParameter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 </a:t>
            </a:r>
            <a:r>
              <a:rPr lang="fr-FR" sz="1500">
                <a:solidFill>
                  <a:srgbClr val="001080"/>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setParameter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getQuery</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getResult</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rgbClr val="001080"/>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2"/>
          <p:cNvSpPr txBox="1"/>
          <p:nvPr/>
        </p:nvSpPr>
        <p:spPr>
          <a:xfrm>
            <a:off x="-1331912" y="-184150"/>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 name="Google Shape;306;p12"/>
          <p:cNvSpPr txBox="1">
            <a:spLocks noGrp="1"/>
          </p:cNvSpPr>
          <p:nvPr>
            <p:ph type="body" idx="1"/>
          </p:nvPr>
        </p:nvSpPr>
        <p:spPr>
          <a:xfrm>
            <a:off x="231775" y="1320137"/>
            <a:ext cx="9021900" cy="367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60"/>
              </a:spcBef>
              <a:spcAft>
                <a:spcPts val="0"/>
              </a:spcAft>
              <a:buSzPts val="2800"/>
              <a:buNone/>
            </a:pPr>
            <a:r>
              <a:rPr lang="fr-FR" sz="2000" b="1"/>
              <a:t>2. Exemple a</a:t>
            </a:r>
            <a:r>
              <a:rPr lang="fr-FR" sz="2000" b="1" i="0" u="none">
                <a:solidFill>
                  <a:schemeClr val="dk1"/>
                </a:solidFill>
              </a:rPr>
              <a:t>vec plusieurs paramètres nommés </a:t>
            </a:r>
            <a:r>
              <a:rPr lang="fr-FR" sz="2000" b="1" i="0" u="none">
                <a:solidFill>
                  <a:srgbClr val="FF0000"/>
                </a:solidFill>
              </a:rPr>
              <a:t>(setParameters)</a:t>
            </a:r>
            <a:endParaRPr sz="2000"/>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400" b="1" i="0" u="none">
              <a:solidFill>
                <a:schemeClr val="dk1"/>
              </a:solidFill>
              <a:latin typeface="Calibri"/>
              <a:ea typeface="Calibri"/>
              <a:cs typeface="Calibri"/>
              <a:sym typeface="Calibri"/>
            </a:endParaRPr>
          </a:p>
        </p:txBody>
      </p:sp>
      <p:sp>
        <p:nvSpPr>
          <p:cNvPr id="307" name="Google Shape;307;p12"/>
          <p:cNvSpPr txBox="1"/>
          <p:nvPr/>
        </p:nvSpPr>
        <p:spPr>
          <a:xfrm>
            <a:off x="-1" y="1017512"/>
            <a:ext cx="9143999" cy="815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700"/>
              <a:buFont typeface="Arial"/>
              <a:buNone/>
            </a:pPr>
            <a:endParaRPr sz="1900" b="0" i="0" u="none" strike="noStrike" cap="none">
              <a:solidFill>
                <a:srgbClr val="000000"/>
              </a:solidFill>
              <a:latin typeface="Arial"/>
              <a:ea typeface="Arial"/>
              <a:cs typeface="Arial"/>
              <a:sym typeface="Arial"/>
            </a:endParaRPr>
          </a:p>
        </p:txBody>
      </p:sp>
      <p:sp>
        <p:nvSpPr>
          <p:cNvPr id="308" name="Google Shape;308;p12"/>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sp>
        <p:nvSpPr>
          <p:cNvPr id="309" name="Google Shape;309;p12"/>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lvl="0" indent="0" algn="ctr" rtl="0">
              <a:spcBef>
                <a:spcPts val="0"/>
              </a:spcBef>
              <a:spcAft>
                <a:spcPts val="0"/>
              </a:spcAft>
              <a:buClr>
                <a:schemeClr val="dk1"/>
              </a:buClr>
              <a:buFont typeface="Arial"/>
              <a:buNone/>
            </a:pPr>
            <a:r>
              <a:rPr lang="fr-FR" sz="3600" b="1">
                <a:solidFill>
                  <a:schemeClr val="dk1"/>
                </a:solidFill>
                <a:latin typeface="Calibri"/>
                <a:ea typeface="Calibri"/>
                <a:cs typeface="Calibri"/>
                <a:sym typeface="Calibri"/>
              </a:rPr>
              <a:t>Quelques Exemples</a:t>
            </a:r>
            <a:endParaRPr sz="4400" b="1" i="0" u="none" strike="noStrike" cap="none">
              <a:solidFill>
                <a:schemeClr val="dk1"/>
              </a:solidFill>
              <a:latin typeface="Calibri"/>
              <a:ea typeface="Calibri"/>
              <a:cs typeface="Calibri"/>
              <a:sym typeface="Calibri"/>
            </a:endParaRPr>
          </a:p>
        </p:txBody>
      </p:sp>
      <p:sp>
        <p:nvSpPr>
          <p:cNvPr id="310" name="Google Shape;310;p12"/>
          <p:cNvSpPr txBox="1"/>
          <p:nvPr/>
        </p:nvSpPr>
        <p:spPr>
          <a:xfrm>
            <a:off x="143700" y="2189401"/>
            <a:ext cx="8856600" cy="34566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1500">
                <a:solidFill>
                  <a:srgbClr val="0000FF"/>
                </a:solidFill>
                <a:highlight>
                  <a:srgbClr val="FFFFFF"/>
                </a:highlight>
                <a:latin typeface="Courier New"/>
                <a:ea typeface="Courier New"/>
                <a:cs typeface="Courier New"/>
                <a:sym typeface="Courier New"/>
              </a:rPr>
              <a:t>public</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function</a:t>
            </a:r>
            <a:r>
              <a:rPr lang="fr-FR" sz="1500">
                <a:solidFill>
                  <a:schemeClr val="dk1"/>
                </a:solidFill>
                <a:highlight>
                  <a:srgbClr val="FFFFFF"/>
                </a:highlight>
                <a:latin typeface="Courier New"/>
                <a:ea typeface="Courier New"/>
                <a:cs typeface="Courier New"/>
                <a:sym typeface="Courier New"/>
              </a:rPr>
              <a:t> </a:t>
            </a:r>
            <a:r>
              <a:rPr lang="fr-FR" sz="1500">
                <a:solidFill>
                  <a:srgbClr val="795E26"/>
                </a:solidFill>
                <a:highlight>
                  <a:srgbClr val="FFFFFF"/>
                </a:highlight>
                <a:latin typeface="Courier New"/>
                <a:ea typeface="Courier New"/>
                <a:cs typeface="Courier New"/>
                <a:sym typeface="Courier New"/>
              </a:rPr>
              <a:t>showAllStudentsByFirstnameAndLastname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r>
              <a:rPr lang="fr-FR" sz="1500">
                <a:solidFill>
                  <a:srgbClr val="AF00DB"/>
                </a:solidFill>
                <a:highlight>
                  <a:srgbClr val="FFFFFF"/>
                </a:highlight>
                <a:latin typeface="Courier New"/>
                <a:ea typeface="Courier New"/>
                <a:cs typeface="Courier New"/>
                <a:sym typeface="Courier New"/>
              </a:rPr>
              <a:t>return</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$this</a:t>
            </a:r>
            <a:r>
              <a:rPr lang="fr-FR" sz="1500">
                <a:solidFill>
                  <a:schemeClr val="dk1"/>
                </a:solidFill>
                <a:highlight>
                  <a:srgbClr val="FFFFFF"/>
                </a:highlight>
                <a:latin typeface="Courier New"/>
                <a:ea typeface="Courier New"/>
                <a:cs typeface="Courier New"/>
                <a:sym typeface="Courier New"/>
              </a:rPr>
              <a:t>-&gt;</a:t>
            </a:r>
            <a:r>
              <a:rPr lang="fr-FR" sz="1500">
                <a:solidFill>
                  <a:srgbClr val="795E26"/>
                </a:solidFill>
                <a:highlight>
                  <a:srgbClr val="FFFFFF"/>
                </a:highlight>
                <a:latin typeface="Courier New"/>
                <a:ea typeface="Courier New"/>
                <a:cs typeface="Courier New"/>
                <a:sym typeface="Courier New"/>
              </a:rPr>
              <a:t>createQueryBuilder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's.firstname LIKE :firstname'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andWhere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's.lastname LIKE :lastname'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setParameters</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=&gt; </a:t>
            </a:r>
            <a:r>
              <a:rPr lang="fr-FR" sz="1500">
                <a:solidFill>
                  <a:srgbClr val="001080"/>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=&gt;</a:t>
            </a:r>
            <a:r>
              <a:rPr lang="fr-FR" sz="1500">
                <a:solidFill>
                  <a:srgbClr val="001080"/>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getQuery</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getResult</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5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3"/>
          <p:cNvSpPr txBox="1"/>
          <p:nvPr/>
        </p:nvSpPr>
        <p:spPr>
          <a:xfrm>
            <a:off x="-1446212" y="-182988"/>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13"/>
          <p:cNvSpPr txBox="1">
            <a:spLocks noGrp="1"/>
          </p:cNvSpPr>
          <p:nvPr>
            <p:ph type="body" idx="1"/>
          </p:nvPr>
        </p:nvSpPr>
        <p:spPr>
          <a:xfrm>
            <a:off x="61049" y="1130174"/>
            <a:ext cx="9021900" cy="3302100"/>
          </a:xfrm>
          <a:prstGeom prst="rect">
            <a:avLst/>
          </a:prstGeom>
          <a:noFill/>
          <a:ln>
            <a:noFill/>
          </a:ln>
        </p:spPr>
        <p:txBody>
          <a:bodyPr spcFirstLastPara="1" wrap="square" lIns="91425" tIns="45700" rIns="91425" bIns="45700" anchor="t" anchorCtr="0">
            <a:noAutofit/>
          </a:bodyPr>
          <a:lstStyle/>
          <a:p>
            <a:pPr marL="25400" lvl="0" indent="0" algn="l" rtl="0">
              <a:lnSpc>
                <a:spcPct val="100000"/>
              </a:lnSpc>
              <a:spcBef>
                <a:spcPts val="560"/>
              </a:spcBef>
              <a:spcAft>
                <a:spcPts val="0"/>
              </a:spcAft>
              <a:buSzPts val="2400"/>
              <a:buNone/>
            </a:pPr>
            <a:r>
              <a:rPr lang="fr-FR" sz="2000" b="1"/>
              <a:t>3.</a:t>
            </a:r>
            <a:r>
              <a:rPr lang="fr-FR" sz="2800" b="1" i="0" u="none">
                <a:solidFill>
                  <a:schemeClr val="dk1"/>
                </a:solidFill>
                <a:latin typeface="Calibri"/>
                <a:ea typeface="Calibri"/>
                <a:cs typeface="Calibri"/>
                <a:sym typeface="Calibri"/>
              </a:rPr>
              <a:t> </a:t>
            </a:r>
            <a:r>
              <a:rPr lang="fr-FR" sz="2000" b="1"/>
              <a:t>Exemple avec paramètres positionnels</a:t>
            </a:r>
            <a:endParaRPr sz="2000" b="1"/>
          </a:p>
          <a:p>
            <a:pPr marL="0" marR="0" lvl="0" indent="0" algn="l" rtl="0">
              <a:lnSpc>
                <a:spcPct val="100000"/>
              </a:lnSpc>
              <a:spcBef>
                <a:spcPts val="56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p:txBody>
      </p:sp>
      <p:sp>
        <p:nvSpPr>
          <p:cNvPr id="317" name="Google Shape;317;p13"/>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sp>
        <p:nvSpPr>
          <p:cNvPr id="318" name="Google Shape;318;p13"/>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lvl="0" indent="0" algn="ctr" rtl="0">
              <a:spcBef>
                <a:spcPts val="0"/>
              </a:spcBef>
              <a:spcAft>
                <a:spcPts val="0"/>
              </a:spcAft>
              <a:buClr>
                <a:schemeClr val="dk1"/>
              </a:buClr>
              <a:buFont typeface="Arial"/>
              <a:buNone/>
            </a:pPr>
            <a:r>
              <a:rPr lang="fr-FR" sz="3600" b="1">
                <a:solidFill>
                  <a:schemeClr val="dk1"/>
                </a:solidFill>
                <a:latin typeface="Calibri"/>
                <a:ea typeface="Calibri"/>
                <a:cs typeface="Calibri"/>
                <a:sym typeface="Calibri"/>
              </a:rPr>
              <a:t>Quelques Exemples</a:t>
            </a:r>
            <a:endParaRPr sz="4400" b="1">
              <a:solidFill>
                <a:schemeClr val="dk1"/>
              </a:solidFill>
              <a:latin typeface="Calibri"/>
              <a:ea typeface="Calibri"/>
              <a:cs typeface="Calibri"/>
              <a:sym typeface="Calibri"/>
            </a:endParaRPr>
          </a:p>
        </p:txBody>
      </p:sp>
      <p:sp>
        <p:nvSpPr>
          <p:cNvPr id="319" name="Google Shape;319;p13"/>
          <p:cNvSpPr txBox="1"/>
          <p:nvPr/>
        </p:nvSpPr>
        <p:spPr>
          <a:xfrm>
            <a:off x="143700" y="1932751"/>
            <a:ext cx="8856600" cy="37701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1500">
                <a:solidFill>
                  <a:srgbClr val="0000FF"/>
                </a:solidFill>
                <a:highlight>
                  <a:srgbClr val="FFFFFF"/>
                </a:highlight>
                <a:latin typeface="Courier New"/>
                <a:ea typeface="Courier New"/>
                <a:cs typeface="Courier New"/>
                <a:sym typeface="Courier New"/>
              </a:rPr>
              <a:t>public</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function</a:t>
            </a:r>
            <a:r>
              <a:rPr lang="fr-FR" sz="1500">
                <a:solidFill>
                  <a:schemeClr val="dk1"/>
                </a:solidFill>
                <a:highlight>
                  <a:srgbClr val="FFFFFF"/>
                </a:highlight>
                <a:latin typeface="Courier New"/>
                <a:ea typeface="Courier New"/>
                <a:cs typeface="Courier New"/>
                <a:sym typeface="Courier New"/>
              </a:rPr>
              <a:t> </a:t>
            </a:r>
            <a:r>
              <a:rPr lang="fr-FR" sz="1500">
                <a:solidFill>
                  <a:srgbClr val="795E26"/>
                </a:solidFill>
                <a:highlight>
                  <a:srgbClr val="FFFFFF"/>
                </a:highlight>
                <a:latin typeface="Courier New"/>
                <a:ea typeface="Courier New"/>
                <a:cs typeface="Courier New"/>
                <a:sym typeface="Courier New"/>
              </a:rPr>
              <a:t>showAllStudentsByFirstnameAndLastname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r>
              <a:rPr lang="fr-FR" sz="1500">
                <a:solidFill>
                  <a:srgbClr val="AF00DB"/>
                </a:solidFill>
                <a:highlight>
                  <a:srgbClr val="FFFFFF"/>
                </a:highlight>
                <a:latin typeface="Courier New"/>
                <a:ea typeface="Courier New"/>
                <a:cs typeface="Courier New"/>
                <a:sym typeface="Courier New"/>
              </a:rPr>
              <a:t>return</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$this</a:t>
            </a:r>
            <a:r>
              <a:rPr lang="fr-FR" sz="1500">
                <a:solidFill>
                  <a:schemeClr val="dk1"/>
                </a:solidFill>
                <a:highlight>
                  <a:srgbClr val="FFFFFF"/>
                </a:highlight>
                <a:latin typeface="Courier New"/>
                <a:ea typeface="Courier New"/>
                <a:cs typeface="Courier New"/>
                <a:sym typeface="Courier New"/>
              </a:rPr>
              <a:t>-&gt;</a:t>
            </a:r>
            <a:r>
              <a:rPr lang="fr-FR" sz="1500">
                <a:solidFill>
                  <a:srgbClr val="795E26"/>
                </a:solidFill>
                <a:highlight>
                  <a:srgbClr val="FFFFFF"/>
                </a:highlight>
                <a:latin typeface="Courier New"/>
                <a:ea typeface="Courier New"/>
                <a:cs typeface="Courier New"/>
                <a:sym typeface="Courier New"/>
              </a:rPr>
              <a:t>createQueryBuilder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's.firstname LIKE ?1'</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andWhere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's.lastname LIKE ?2'</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setParameter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'1'</a:t>
            </a:r>
            <a:r>
              <a:rPr lang="fr-FR" sz="1500">
                <a:solidFill>
                  <a:schemeClr val="dk1"/>
                </a:solidFill>
                <a:highlight>
                  <a:srgbClr val="FFFFFF"/>
                </a:highlight>
                <a:latin typeface="Courier New"/>
                <a:ea typeface="Courier New"/>
                <a:cs typeface="Courier New"/>
                <a:sym typeface="Courier New"/>
              </a:rPr>
              <a:t>, </a:t>
            </a:r>
            <a:r>
              <a:rPr lang="fr-FR" sz="1500">
                <a:solidFill>
                  <a:srgbClr val="001080"/>
                </a:solidFill>
                <a:highlight>
                  <a:srgbClr val="FFFFFF"/>
                </a:highlight>
                <a:latin typeface="Courier New"/>
                <a:ea typeface="Courier New"/>
                <a:cs typeface="Courier New"/>
                <a:sym typeface="Courier New"/>
              </a:rPr>
              <a:t>$firstname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setParameter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'2'</a:t>
            </a:r>
            <a:r>
              <a:rPr lang="fr-FR" sz="1500">
                <a:solidFill>
                  <a:schemeClr val="dk1"/>
                </a:solidFill>
                <a:highlight>
                  <a:srgbClr val="FFFFFF"/>
                </a:highlight>
                <a:latin typeface="Courier New"/>
                <a:ea typeface="Courier New"/>
                <a:cs typeface="Courier New"/>
                <a:sym typeface="Courier New"/>
              </a:rPr>
              <a:t>,</a:t>
            </a:r>
            <a:r>
              <a:rPr lang="fr-FR" sz="1500">
                <a:solidFill>
                  <a:srgbClr val="001080"/>
                </a:solidFill>
                <a:highlight>
                  <a:srgbClr val="FFFFFF"/>
                </a:highlight>
                <a:latin typeface="Courier New"/>
                <a:ea typeface="Courier New"/>
                <a:cs typeface="Courier New"/>
                <a:sym typeface="Courier New"/>
              </a:rPr>
              <a:t>$lastname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getQuery</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getResult</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5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4"/>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325" name="Google Shape;325;p14"/>
          <p:cNvSpPr/>
          <p:nvPr/>
        </p:nvSpPr>
        <p:spPr>
          <a:xfrm>
            <a:off x="-44450" y="989150"/>
            <a:ext cx="9144000" cy="2508600"/>
          </a:xfrm>
          <a:prstGeom prst="rect">
            <a:avLst/>
          </a:prstGeom>
          <a:noFill/>
          <a:ln>
            <a:noFill/>
          </a:ln>
        </p:spPr>
        <p:txBody>
          <a:bodyPr spcFirstLastPara="1" wrap="square" lIns="91425" tIns="45700" rIns="91425" bIns="45700" anchor="t" anchorCtr="0">
            <a:noAutofit/>
          </a:bodyPr>
          <a:lstStyle/>
          <a:p>
            <a:pPr marL="342900" marR="0" lvl="0" indent="-323850" algn="l" rtl="0">
              <a:lnSpc>
                <a:spcPct val="150000"/>
              </a:lnSpc>
              <a:spcBef>
                <a:spcPts val="480"/>
              </a:spcBef>
              <a:spcAft>
                <a:spcPts val="0"/>
              </a:spcAft>
              <a:buClr>
                <a:schemeClr val="dk1"/>
              </a:buClr>
              <a:buSzPts val="2100"/>
              <a:buFont typeface="Arial"/>
              <a:buChar char="❏"/>
            </a:pPr>
            <a:r>
              <a:rPr lang="fr-FR" sz="2100" b="1" i="0" u="none" strike="noStrike" cap="none">
                <a:solidFill>
                  <a:schemeClr val="dk1"/>
                </a:solidFill>
                <a:latin typeface="Arial"/>
                <a:ea typeface="Arial"/>
                <a:cs typeface="Arial"/>
                <a:sym typeface="Arial"/>
              </a:rPr>
              <a:t>Exemple avec jointure: </a:t>
            </a:r>
            <a:r>
              <a:rPr lang="fr-FR" sz="2100" b="0" i="0" u="none" strike="noStrike" cap="none">
                <a:solidFill>
                  <a:schemeClr val="dk1"/>
                </a:solidFill>
                <a:latin typeface="Arial"/>
                <a:ea typeface="Arial"/>
                <a:cs typeface="Arial"/>
                <a:sym typeface="Arial"/>
              </a:rPr>
              <a:t>Récupérer la liste des étudiants par classe: </a:t>
            </a:r>
            <a:endParaRPr sz="21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326" name="Google Shape;326;p14"/>
          <p:cNvSpPr txBox="1"/>
          <p:nvPr/>
        </p:nvSpPr>
        <p:spPr>
          <a:xfrm>
            <a:off x="457200" y="3792829"/>
            <a:ext cx="8686800" cy="2308294"/>
          </a:xfrm>
          <a:prstGeom prst="rect">
            <a:avLst/>
          </a:prstGeom>
          <a:noFill/>
          <a:ln>
            <a:noFill/>
          </a:ln>
        </p:spPr>
        <p:txBody>
          <a:bodyPr spcFirstLastPara="1" wrap="square" lIns="91425" tIns="91425" rIns="91425" bIns="91425" anchor="t" anchorCtr="0">
            <a:spAutoFit/>
          </a:bodyPr>
          <a:lstStyle/>
          <a:p>
            <a:pPr marL="685800" marR="0" lvl="1" indent="-298450" algn="l" rtl="0">
              <a:lnSpc>
                <a:spcPct val="115000"/>
              </a:lnSpc>
              <a:spcBef>
                <a:spcPts val="0"/>
              </a:spcBef>
              <a:spcAft>
                <a:spcPts val="0"/>
              </a:spcAft>
              <a:buClr>
                <a:schemeClr val="dk1"/>
              </a:buClr>
              <a:buSzPts val="2100"/>
              <a:buFont typeface="Arial"/>
              <a:buChar char="•"/>
            </a:pPr>
            <a:r>
              <a:rPr lang="fr-FR" sz="2000" b="0" i="0" u="none" strike="noStrike" cap="none">
                <a:solidFill>
                  <a:schemeClr val="dk1"/>
                </a:solidFill>
                <a:latin typeface="Arial"/>
                <a:ea typeface="Arial"/>
                <a:cs typeface="Arial"/>
                <a:sym typeface="Arial"/>
              </a:rPr>
              <a:t>On crée la jointure avec </a:t>
            </a:r>
            <a:r>
              <a:rPr lang="fr-FR" sz="2000" b="1" i="0" u="none" strike="noStrike" cap="none">
                <a:solidFill>
                  <a:schemeClr val="dk1"/>
                </a:solidFill>
                <a:latin typeface="Arial"/>
                <a:ea typeface="Arial"/>
                <a:cs typeface="Arial"/>
                <a:sym typeface="Arial"/>
              </a:rPr>
              <a:t>Join</a:t>
            </a:r>
            <a:endParaRPr sz="2000" b="0" i="0" u="none" strike="noStrike" cap="none">
              <a:solidFill>
                <a:schemeClr val="dk1"/>
              </a:solidFill>
              <a:latin typeface="Arial"/>
              <a:ea typeface="Arial"/>
              <a:cs typeface="Arial"/>
              <a:sym typeface="Arial"/>
            </a:endParaRPr>
          </a:p>
          <a:p>
            <a:pPr marL="685800" marR="0" lvl="1" indent="-298450" algn="l" rtl="0">
              <a:lnSpc>
                <a:spcPct val="115000"/>
              </a:lnSpc>
              <a:spcBef>
                <a:spcPts val="0"/>
              </a:spcBef>
              <a:spcAft>
                <a:spcPts val="0"/>
              </a:spcAft>
              <a:buClr>
                <a:schemeClr val="dk1"/>
              </a:buClr>
              <a:buSzPts val="2100"/>
              <a:buFont typeface="Arial"/>
              <a:buChar char="•"/>
            </a:pPr>
            <a:r>
              <a:rPr lang="fr-FR" sz="2000" b="1" i="0" u="none" strike="noStrike" cap="none">
                <a:solidFill>
                  <a:schemeClr val="dk1"/>
                </a:solidFill>
                <a:latin typeface="Arial"/>
                <a:ea typeface="Arial"/>
                <a:cs typeface="Arial"/>
                <a:sym typeface="Arial"/>
              </a:rPr>
              <a:t>s</a:t>
            </a:r>
            <a:r>
              <a:rPr lang="fr-FR" sz="2000" b="0" i="0" u="none" strike="noStrike" cap="none">
                <a:solidFill>
                  <a:schemeClr val="dk1"/>
                </a:solidFill>
                <a:latin typeface="Arial"/>
                <a:ea typeface="Arial"/>
                <a:cs typeface="Arial"/>
                <a:sym typeface="Arial"/>
              </a:rPr>
              <a:t> est l’alias de l’entité Student</a:t>
            </a:r>
            <a:endParaRPr sz="2000" b="0" i="0" u="none" strike="noStrike" cap="none">
              <a:solidFill>
                <a:schemeClr val="dk1"/>
              </a:solidFill>
              <a:latin typeface="Arial"/>
              <a:ea typeface="Arial"/>
              <a:cs typeface="Arial"/>
              <a:sym typeface="Arial"/>
            </a:endParaRPr>
          </a:p>
          <a:p>
            <a:pPr marL="685800" marR="0" lvl="1" indent="-298450" algn="l" rtl="0">
              <a:lnSpc>
                <a:spcPct val="115000"/>
              </a:lnSpc>
              <a:spcBef>
                <a:spcPts val="0"/>
              </a:spcBef>
              <a:spcAft>
                <a:spcPts val="0"/>
              </a:spcAft>
              <a:buClr>
                <a:schemeClr val="dk1"/>
              </a:buClr>
              <a:buSzPts val="2100"/>
              <a:buFont typeface="Arial"/>
              <a:buChar char="•"/>
            </a:pPr>
            <a:r>
              <a:rPr lang="fr-FR" sz="2000" b="1" i="0" u="none" strike="noStrike" cap="none">
                <a:solidFill>
                  <a:schemeClr val="dk1"/>
                </a:solidFill>
                <a:latin typeface="Arial"/>
                <a:ea typeface="Arial"/>
                <a:cs typeface="Arial"/>
                <a:sym typeface="Arial"/>
              </a:rPr>
              <a:t>s.classroom</a:t>
            </a:r>
            <a:r>
              <a:rPr lang="fr-FR" sz="2000" b="0" i="0" u="none" strike="noStrike" cap="none">
                <a:solidFill>
                  <a:schemeClr val="dk1"/>
                </a:solidFill>
                <a:latin typeface="Arial"/>
                <a:ea typeface="Arial"/>
                <a:cs typeface="Arial"/>
                <a:sym typeface="Arial"/>
              </a:rPr>
              <a:t> est l’attribut de l’entité principale</a:t>
            </a:r>
            <a:endParaRPr sz="2000" b="0" i="0" u="none" strike="noStrike" cap="none">
              <a:solidFill>
                <a:schemeClr val="dk1"/>
              </a:solidFill>
              <a:latin typeface="Arial"/>
              <a:ea typeface="Arial"/>
              <a:cs typeface="Arial"/>
              <a:sym typeface="Arial"/>
            </a:endParaRPr>
          </a:p>
          <a:p>
            <a:pPr marL="685800" marR="0" lvl="1" indent="-298450" algn="l" rtl="0">
              <a:lnSpc>
                <a:spcPct val="115000"/>
              </a:lnSpc>
              <a:spcBef>
                <a:spcPts val="0"/>
              </a:spcBef>
              <a:spcAft>
                <a:spcPts val="0"/>
              </a:spcAft>
              <a:buClr>
                <a:schemeClr val="dk1"/>
              </a:buClr>
              <a:buSzPts val="2100"/>
              <a:buFont typeface="Arial"/>
              <a:buChar char="•"/>
            </a:pPr>
            <a:r>
              <a:rPr lang="fr-FR" sz="2000" b="1" i="0" u="none" strike="noStrike" cap="none">
                <a:solidFill>
                  <a:schemeClr val="dk1"/>
                </a:solidFill>
                <a:latin typeface="Arial"/>
                <a:ea typeface="Arial"/>
                <a:cs typeface="Arial"/>
                <a:sym typeface="Arial"/>
              </a:rPr>
              <a:t>C</a:t>
            </a:r>
            <a:r>
              <a:rPr lang="fr-FR" sz="2000" b="0" i="0" u="none" strike="noStrike" cap="none">
                <a:solidFill>
                  <a:schemeClr val="dk1"/>
                </a:solidFill>
                <a:latin typeface="Arial"/>
                <a:ea typeface="Arial"/>
                <a:cs typeface="Arial"/>
                <a:sym typeface="Arial"/>
              </a:rPr>
              <a:t> est l’alias de l’entité jointe Classroom</a:t>
            </a:r>
            <a:endParaRPr sz="2000" b="0" i="0" u="none" strike="noStrike" cap="none">
              <a:solidFill>
                <a:schemeClr val="dk1"/>
              </a:solidFill>
              <a:latin typeface="Arial"/>
              <a:ea typeface="Arial"/>
              <a:cs typeface="Arial"/>
              <a:sym typeface="Arial"/>
            </a:endParaRPr>
          </a:p>
          <a:p>
            <a:pPr marL="685800" marR="0" lvl="1" indent="-298450" algn="l" rtl="0">
              <a:lnSpc>
                <a:spcPct val="115000"/>
              </a:lnSpc>
              <a:spcBef>
                <a:spcPts val="0"/>
              </a:spcBef>
              <a:spcAft>
                <a:spcPts val="0"/>
              </a:spcAft>
              <a:buClr>
                <a:schemeClr val="dk1"/>
              </a:buClr>
              <a:buSzPts val="2100"/>
              <a:buFont typeface="Arial"/>
              <a:buChar char="•"/>
            </a:pPr>
            <a:r>
              <a:rPr lang="fr-FR" sz="2000" b="1" i="0" u="none" strike="noStrike" cap="none">
                <a:solidFill>
                  <a:schemeClr val="dk1"/>
                </a:solidFill>
                <a:latin typeface="Arial"/>
                <a:ea typeface="Arial"/>
                <a:cs typeface="Arial"/>
                <a:sym typeface="Arial"/>
              </a:rPr>
              <a:t>addSelect</a:t>
            </a:r>
            <a:r>
              <a:rPr lang="fr-FR" sz="2000" b="0" i="0" u="none" strike="noStrike" cap="none">
                <a:solidFill>
                  <a:schemeClr val="dk1"/>
                </a:solidFill>
                <a:latin typeface="Arial"/>
                <a:ea typeface="Arial"/>
                <a:cs typeface="Arial"/>
                <a:sym typeface="Arial"/>
              </a:rPr>
              <a:t> permet de sélectionner l’entité jointe Classroom    puisqu’on a déjà utilisé un select pour l’entité student</a:t>
            </a:r>
            <a:endParaRPr sz="2000" b="0" i="0" u="none" strike="noStrike" cap="none">
              <a:solidFill>
                <a:schemeClr val="dk1"/>
              </a:solidFill>
              <a:latin typeface="Arial"/>
              <a:ea typeface="Arial"/>
              <a:cs typeface="Arial"/>
              <a:sym typeface="Arial"/>
            </a:endParaRPr>
          </a:p>
        </p:txBody>
      </p:sp>
      <p:sp>
        <p:nvSpPr>
          <p:cNvPr id="327" name="Google Shape;327;p14"/>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sp>
        <p:nvSpPr>
          <p:cNvPr id="328" name="Google Shape;328;p14"/>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Requête SELECT avec Jointure</a:t>
            </a:r>
            <a:endParaRPr sz="4400" b="1" i="0" u="none" strike="noStrike" cap="none">
              <a:solidFill>
                <a:schemeClr val="dk1"/>
              </a:solidFill>
              <a:latin typeface="Calibri"/>
              <a:ea typeface="Calibri"/>
              <a:cs typeface="Calibri"/>
              <a:sym typeface="Calibri"/>
            </a:endParaRPr>
          </a:p>
        </p:txBody>
      </p:sp>
      <p:sp>
        <p:nvSpPr>
          <p:cNvPr id="329" name="Google Shape;329;p14"/>
          <p:cNvSpPr txBox="1"/>
          <p:nvPr/>
        </p:nvSpPr>
        <p:spPr>
          <a:xfrm>
            <a:off x="1761900" y="1523875"/>
            <a:ext cx="5620200" cy="23550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a:solidFill>
                  <a:srgbClr val="0000FF"/>
                </a:solidFill>
                <a:highlight>
                  <a:srgbClr val="FFFFFF"/>
                </a:highlight>
                <a:latin typeface="Courier New"/>
                <a:ea typeface="Courier New"/>
                <a:cs typeface="Courier New"/>
                <a:sym typeface="Courier New"/>
              </a:rPr>
              <a:t>public</a:t>
            </a:r>
            <a:r>
              <a:rPr lang="fr-FR">
                <a:solidFill>
                  <a:schemeClr val="dk1"/>
                </a:solidFill>
                <a:highlight>
                  <a:srgbClr val="FFFFFF"/>
                </a:highlight>
                <a:latin typeface="Courier New"/>
                <a:ea typeface="Courier New"/>
                <a:cs typeface="Courier New"/>
                <a:sym typeface="Courier New"/>
              </a:rPr>
              <a:t> </a:t>
            </a:r>
            <a:r>
              <a:rPr lang="fr-FR">
                <a:solidFill>
                  <a:srgbClr val="0000FF"/>
                </a:solidFill>
                <a:highlight>
                  <a:srgbClr val="FFFFFF"/>
                </a:highlight>
                <a:latin typeface="Courier New"/>
                <a:ea typeface="Courier New"/>
                <a:cs typeface="Courier New"/>
                <a:sym typeface="Courier New"/>
              </a:rPr>
              <a:t>function</a:t>
            </a:r>
            <a:r>
              <a:rPr lang="fr-FR">
                <a:solidFill>
                  <a:schemeClr val="dk1"/>
                </a:solidFill>
                <a:highlight>
                  <a:srgbClr val="FFFFFF"/>
                </a:highlight>
                <a:latin typeface="Courier New"/>
                <a:ea typeface="Courier New"/>
                <a:cs typeface="Courier New"/>
                <a:sym typeface="Courier New"/>
              </a:rPr>
              <a:t> </a:t>
            </a:r>
            <a:r>
              <a:rPr lang="fr-FR">
                <a:solidFill>
                  <a:srgbClr val="795E26"/>
                </a:solidFill>
                <a:highlight>
                  <a:srgbClr val="FFFFFF"/>
                </a:highlight>
                <a:latin typeface="Courier New"/>
                <a:ea typeface="Courier New"/>
                <a:cs typeface="Courier New"/>
                <a:sym typeface="Courier New"/>
              </a:rPr>
              <a:t>showAllStudentsByClassroom</a:t>
            </a:r>
            <a:r>
              <a:rPr lang="fr-FR">
                <a:solidFill>
                  <a:schemeClr val="dk1"/>
                </a:solidFill>
                <a:highlight>
                  <a:srgbClr val="FFFFFF"/>
                </a:highlight>
                <a:latin typeface="Courier New"/>
                <a:ea typeface="Courier New"/>
                <a:cs typeface="Courier New"/>
                <a:sym typeface="Courier New"/>
              </a:rPr>
              <a:t>(</a:t>
            </a:r>
            <a:r>
              <a:rPr lang="fr-FR">
                <a:solidFill>
                  <a:srgbClr val="001080"/>
                </a:solidFill>
                <a:highlight>
                  <a:srgbClr val="FFFFFF"/>
                </a:highlight>
                <a:latin typeface="Courier New"/>
                <a:ea typeface="Courier New"/>
                <a:cs typeface="Courier New"/>
                <a:sym typeface="Courier New"/>
              </a:rPr>
              <a:t>$id</a:t>
            </a:r>
            <a:r>
              <a:rPr lang="fr-F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a:solidFill>
                  <a:schemeClr val="dk1"/>
                </a:solidFill>
                <a:highlight>
                  <a:srgbClr val="FFFFFF"/>
                </a:highlight>
                <a:latin typeface="Courier New"/>
                <a:ea typeface="Courier New"/>
                <a:cs typeface="Courier New"/>
                <a:sym typeface="Courier New"/>
              </a:rPr>
              <a:t>    { </a:t>
            </a:r>
            <a:r>
              <a:rPr lang="fr-FR">
                <a:solidFill>
                  <a:srgbClr val="AF00DB"/>
                </a:solidFill>
                <a:highlight>
                  <a:srgbClr val="FFFFFF"/>
                </a:highlight>
                <a:latin typeface="Courier New"/>
                <a:ea typeface="Courier New"/>
                <a:cs typeface="Courier New"/>
                <a:sym typeface="Courier New"/>
              </a:rPr>
              <a:t>return</a:t>
            </a:r>
            <a:r>
              <a:rPr lang="fr-FR">
                <a:solidFill>
                  <a:schemeClr val="dk1"/>
                </a:solidFill>
                <a:highlight>
                  <a:srgbClr val="FFFFFF"/>
                </a:highlight>
                <a:latin typeface="Courier New"/>
                <a:ea typeface="Courier New"/>
                <a:cs typeface="Courier New"/>
                <a:sym typeface="Courier New"/>
              </a:rPr>
              <a:t> </a:t>
            </a:r>
            <a:r>
              <a:rPr lang="fr-FR">
                <a:solidFill>
                  <a:srgbClr val="0000FF"/>
                </a:solidFill>
                <a:highlight>
                  <a:srgbClr val="FFFFFF"/>
                </a:highlight>
                <a:latin typeface="Courier New"/>
                <a:ea typeface="Courier New"/>
                <a:cs typeface="Courier New"/>
                <a:sym typeface="Courier New"/>
              </a:rPr>
              <a:t>$this</a:t>
            </a:r>
            <a:r>
              <a:rPr lang="fr-FR">
                <a:solidFill>
                  <a:schemeClr val="dk1"/>
                </a:solidFill>
                <a:highlight>
                  <a:srgbClr val="FFFFFF"/>
                </a:highlight>
                <a:latin typeface="Courier New"/>
                <a:ea typeface="Courier New"/>
                <a:cs typeface="Courier New"/>
                <a:sym typeface="Courier New"/>
              </a:rPr>
              <a:t>-&gt;</a:t>
            </a:r>
            <a:r>
              <a:rPr lang="fr-FR">
                <a:solidFill>
                  <a:srgbClr val="795E26"/>
                </a:solidFill>
                <a:highlight>
                  <a:srgbClr val="FFFFFF"/>
                </a:highlight>
                <a:latin typeface="Courier New"/>
                <a:ea typeface="Courier New"/>
                <a:cs typeface="Courier New"/>
                <a:sym typeface="Courier New"/>
              </a:rPr>
              <a:t>createQueryBuilder</a:t>
            </a:r>
            <a:r>
              <a:rPr lang="fr-FR">
                <a:solidFill>
                  <a:schemeClr val="dk1"/>
                </a:solidFill>
                <a:highlight>
                  <a:srgbClr val="FFFFFF"/>
                </a:highlight>
                <a:latin typeface="Courier New"/>
                <a:ea typeface="Courier New"/>
                <a:cs typeface="Courier New"/>
                <a:sym typeface="Courier New"/>
              </a:rPr>
              <a:t>(</a:t>
            </a:r>
            <a:r>
              <a:rPr lang="fr-FR">
                <a:solidFill>
                  <a:srgbClr val="A31515"/>
                </a:solidFill>
                <a:highlight>
                  <a:srgbClr val="FFFFFF"/>
                </a:highlight>
                <a:latin typeface="Courier New"/>
                <a:ea typeface="Courier New"/>
                <a:cs typeface="Courier New"/>
                <a:sym typeface="Courier New"/>
              </a:rPr>
              <a:t>'s'</a:t>
            </a:r>
            <a:r>
              <a:rPr lang="fr-F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a:solidFill>
                  <a:schemeClr val="dk1"/>
                </a:solidFill>
                <a:highlight>
                  <a:srgbClr val="FFFFFF"/>
                </a:highlight>
                <a:latin typeface="Courier New"/>
                <a:ea typeface="Courier New"/>
                <a:cs typeface="Courier New"/>
                <a:sym typeface="Courier New"/>
              </a:rPr>
              <a:t>            -&gt;</a:t>
            </a:r>
            <a:r>
              <a:rPr lang="fr-FR">
                <a:solidFill>
                  <a:srgbClr val="795E26"/>
                </a:solidFill>
                <a:highlight>
                  <a:srgbClr val="FFFFFF"/>
                </a:highlight>
                <a:latin typeface="Courier New"/>
                <a:ea typeface="Courier New"/>
                <a:cs typeface="Courier New"/>
                <a:sym typeface="Courier New"/>
              </a:rPr>
              <a:t>join</a:t>
            </a:r>
            <a:r>
              <a:rPr lang="fr-FR">
                <a:solidFill>
                  <a:schemeClr val="dk1"/>
                </a:solidFill>
                <a:highlight>
                  <a:srgbClr val="FFFFFF"/>
                </a:highlight>
                <a:latin typeface="Courier New"/>
                <a:ea typeface="Courier New"/>
                <a:cs typeface="Courier New"/>
                <a:sym typeface="Courier New"/>
              </a:rPr>
              <a:t>(</a:t>
            </a:r>
            <a:r>
              <a:rPr lang="fr-FR">
                <a:solidFill>
                  <a:srgbClr val="A31515"/>
                </a:solidFill>
                <a:highlight>
                  <a:srgbClr val="FFFFFF"/>
                </a:highlight>
                <a:latin typeface="Courier New"/>
                <a:ea typeface="Courier New"/>
                <a:cs typeface="Courier New"/>
                <a:sym typeface="Courier New"/>
              </a:rPr>
              <a:t>'s.classroom'</a:t>
            </a:r>
            <a:r>
              <a:rPr lang="fr-FR">
                <a:solidFill>
                  <a:schemeClr val="dk1"/>
                </a:solidFill>
                <a:highlight>
                  <a:srgbClr val="FFFFFF"/>
                </a:highlight>
                <a:latin typeface="Courier New"/>
                <a:ea typeface="Courier New"/>
                <a:cs typeface="Courier New"/>
                <a:sym typeface="Courier New"/>
              </a:rPr>
              <a:t>,</a:t>
            </a:r>
            <a:r>
              <a:rPr lang="fr-FR">
                <a:solidFill>
                  <a:srgbClr val="A31515"/>
                </a:solidFill>
                <a:highlight>
                  <a:srgbClr val="FFFFFF"/>
                </a:highlight>
                <a:latin typeface="Courier New"/>
                <a:ea typeface="Courier New"/>
                <a:cs typeface="Courier New"/>
                <a:sym typeface="Courier New"/>
              </a:rPr>
              <a:t>'c'</a:t>
            </a:r>
            <a:r>
              <a:rPr lang="fr-F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a:solidFill>
                  <a:schemeClr val="dk1"/>
                </a:solidFill>
                <a:highlight>
                  <a:srgbClr val="FFFFFF"/>
                </a:highlight>
                <a:latin typeface="Courier New"/>
                <a:ea typeface="Courier New"/>
                <a:cs typeface="Courier New"/>
                <a:sym typeface="Courier New"/>
              </a:rPr>
              <a:t>            -&gt;</a:t>
            </a:r>
            <a:r>
              <a:rPr lang="fr-FR">
                <a:solidFill>
                  <a:srgbClr val="795E26"/>
                </a:solidFill>
                <a:highlight>
                  <a:srgbClr val="FFFFFF"/>
                </a:highlight>
                <a:latin typeface="Courier New"/>
                <a:ea typeface="Courier New"/>
                <a:cs typeface="Courier New"/>
                <a:sym typeface="Courier New"/>
              </a:rPr>
              <a:t>addSelect</a:t>
            </a:r>
            <a:r>
              <a:rPr lang="fr-FR">
                <a:solidFill>
                  <a:schemeClr val="dk1"/>
                </a:solidFill>
                <a:highlight>
                  <a:srgbClr val="FFFFFF"/>
                </a:highlight>
                <a:latin typeface="Courier New"/>
                <a:ea typeface="Courier New"/>
                <a:cs typeface="Courier New"/>
                <a:sym typeface="Courier New"/>
              </a:rPr>
              <a:t>(</a:t>
            </a:r>
            <a:r>
              <a:rPr lang="fr-FR">
                <a:solidFill>
                  <a:srgbClr val="A31515"/>
                </a:solidFill>
                <a:highlight>
                  <a:srgbClr val="FFFFFF"/>
                </a:highlight>
                <a:latin typeface="Courier New"/>
                <a:ea typeface="Courier New"/>
                <a:cs typeface="Courier New"/>
                <a:sym typeface="Courier New"/>
              </a:rPr>
              <a:t>'c'</a:t>
            </a:r>
            <a:r>
              <a:rPr lang="fr-F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a:solidFill>
                  <a:schemeClr val="dk1"/>
                </a:solidFill>
                <a:highlight>
                  <a:srgbClr val="FFFFFF"/>
                </a:highlight>
                <a:latin typeface="Courier New"/>
                <a:ea typeface="Courier New"/>
                <a:cs typeface="Courier New"/>
                <a:sym typeface="Courier New"/>
              </a:rPr>
              <a:t>            -&gt;</a:t>
            </a:r>
            <a:r>
              <a:rPr lang="fr-FR">
                <a:solidFill>
                  <a:srgbClr val="795E26"/>
                </a:solidFill>
                <a:highlight>
                  <a:srgbClr val="FFFFFF"/>
                </a:highlight>
                <a:latin typeface="Courier New"/>
                <a:ea typeface="Courier New"/>
                <a:cs typeface="Courier New"/>
                <a:sym typeface="Courier New"/>
              </a:rPr>
              <a:t>where</a:t>
            </a:r>
            <a:r>
              <a:rPr lang="fr-FR">
                <a:solidFill>
                  <a:schemeClr val="dk1"/>
                </a:solidFill>
                <a:highlight>
                  <a:srgbClr val="FFFFFF"/>
                </a:highlight>
                <a:latin typeface="Courier New"/>
                <a:ea typeface="Courier New"/>
                <a:cs typeface="Courier New"/>
                <a:sym typeface="Courier New"/>
              </a:rPr>
              <a:t>(</a:t>
            </a:r>
            <a:r>
              <a:rPr lang="fr-FR">
                <a:solidFill>
                  <a:srgbClr val="A31515"/>
                </a:solidFill>
                <a:highlight>
                  <a:srgbClr val="FFFFFF"/>
                </a:highlight>
                <a:latin typeface="Courier New"/>
                <a:ea typeface="Courier New"/>
                <a:cs typeface="Courier New"/>
                <a:sym typeface="Courier New"/>
              </a:rPr>
              <a:t>'c.id = :id'</a:t>
            </a:r>
            <a:r>
              <a:rPr lang="fr-F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a:solidFill>
                  <a:schemeClr val="dk1"/>
                </a:solidFill>
                <a:highlight>
                  <a:srgbClr val="FFFFFF"/>
                </a:highlight>
                <a:latin typeface="Courier New"/>
                <a:ea typeface="Courier New"/>
                <a:cs typeface="Courier New"/>
                <a:sym typeface="Courier New"/>
              </a:rPr>
              <a:t>            -&gt;</a:t>
            </a:r>
            <a:r>
              <a:rPr lang="fr-FR">
                <a:solidFill>
                  <a:srgbClr val="795E26"/>
                </a:solidFill>
                <a:highlight>
                  <a:srgbClr val="FFFFFF"/>
                </a:highlight>
                <a:latin typeface="Courier New"/>
                <a:ea typeface="Courier New"/>
                <a:cs typeface="Courier New"/>
                <a:sym typeface="Courier New"/>
              </a:rPr>
              <a:t>setParameter</a:t>
            </a:r>
            <a:r>
              <a:rPr lang="fr-FR">
                <a:solidFill>
                  <a:schemeClr val="dk1"/>
                </a:solidFill>
                <a:highlight>
                  <a:srgbClr val="FFFFFF"/>
                </a:highlight>
                <a:latin typeface="Courier New"/>
                <a:ea typeface="Courier New"/>
                <a:cs typeface="Courier New"/>
                <a:sym typeface="Courier New"/>
              </a:rPr>
              <a:t>(</a:t>
            </a:r>
            <a:r>
              <a:rPr lang="fr-FR">
                <a:solidFill>
                  <a:srgbClr val="A31515"/>
                </a:solidFill>
                <a:highlight>
                  <a:srgbClr val="FFFFFF"/>
                </a:highlight>
                <a:latin typeface="Courier New"/>
                <a:ea typeface="Courier New"/>
                <a:cs typeface="Courier New"/>
                <a:sym typeface="Courier New"/>
              </a:rPr>
              <a:t>'id'</a:t>
            </a:r>
            <a:r>
              <a:rPr lang="fr-FR">
                <a:solidFill>
                  <a:schemeClr val="dk1"/>
                </a:solidFill>
                <a:highlight>
                  <a:srgbClr val="FFFFFF"/>
                </a:highlight>
                <a:latin typeface="Courier New"/>
                <a:ea typeface="Courier New"/>
                <a:cs typeface="Courier New"/>
                <a:sym typeface="Courier New"/>
              </a:rPr>
              <a:t>, </a:t>
            </a:r>
            <a:r>
              <a:rPr lang="fr-FR">
                <a:solidFill>
                  <a:srgbClr val="001080"/>
                </a:solidFill>
                <a:highlight>
                  <a:srgbClr val="FFFFFF"/>
                </a:highlight>
                <a:latin typeface="Courier New"/>
                <a:ea typeface="Courier New"/>
                <a:cs typeface="Courier New"/>
                <a:sym typeface="Courier New"/>
              </a:rPr>
              <a:t>$id</a:t>
            </a:r>
            <a:r>
              <a:rPr lang="fr-FR">
                <a:solidFill>
                  <a:schemeClr val="dk1"/>
                </a:solidFill>
                <a:highlight>
                  <a:srgbClr val="FFFFFF"/>
                </a:highlight>
                <a:latin typeface="Courier New"/>
                <a:ea typeface="Courier New"/>
                <a:cs typeface="Courier New"/>
                <a:sym typeface="Courier New"/>
              </a:rPr>
              <a:t>)</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a:solidFill>
                  <a:schemeClr val="dk1"/>
                </a:solidFill>
                <a:highlight>
                  <a:srgbClr val="FFFFFF"/>
                </a:highlight>
                <a:latin typeface="Courier New"/>
                <a:ea typeface="Courier New"/>
                <a:cs typeface="Courier New"/>
                <a:sym typeface="Courier New"/>
              </a:rPr>
              <a:t>            -&gt;</a:t>
            </a:r>
            <a:r>
              <a:rPr lang="fr-FR">
                <a:solidFill>
                  <a:srgbClr val="795E26"/>
                </a:solidFill>
                <a:highlight>
                  <a:srgbClr val="FFFFFF"/>
                </a:highlight>
                <a:latin typeface="Courier New"/>
                <a:ea typeface="Courier New"/>
                <a:cs typeface="Courier New"/>
                <a:sym typeface="Courier New"/>
              </a:rPr>
              <a:t>getQuery</a:t>
            </a:r>
            <a:r>
              <a:rPr lang="fr-FR">
                <a:solidFill>
                  <a:schemeClr val="dk1"/>
                </a:solidFill>
                <a:highlight>
                  <a:srgbClr val="FFFFFF"/>
                </a:highlight>
                <a:latin typeface="Courier New"/>
                <a:ea typeface="Courier New"/>
                <a:cs typeface="Courier New"/>
                <a:sym typeface="Courier New"/>
              </a:rPr>
              <a:t>()-&gt;</a:t>
            </a:r>
            <a:r>
              <a:rPr lang="fr-FR">
                <a:solidFill>
                  <a:srgbClr val="795E26"/>
                </a:solidFill>
                <a:highlight>
                  <a:srgbClr val="FFFFFF"/>
                </a:highlight>
                <a:latin typeface="Courier New"/>
                <a:ea typeface="Courier New"/>
                <a:cs typeface="Courier New"/>
                <a:sym typeface="Courier New"/>
              </a:rPr>
              <a:t>getResult</a:t>
            </a:r>
            <a:r>
              <a:rPr lang="fr-FR">
                <a:solidFill>
                  <a:schemeClr val="dk1"/>
                </a:solidFill>
                <a:highlight>
                  <a:srgbClr val="FFFFFF"/>
                </a:highlight>
                <a:latin typeface="Courier New"/>
                <a:ea typeface="Courier New"/>
                <a:cs typeface="Courier New"/>
                <a:sym typeface="Courier New"/>
              </a:rPr>
              <a:t>() ;}</a:t>
            </a:r>
            <a:endParaRPr>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5"/>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335" name="Google Shape;335;p15"/>
          <p:cNvSpPr/>
          <p:nvPr/>
        </p:nvSpPr>
        <p:spPr>
          <a:xfrm>
            <a:off x="327150" y="1916582"/>
            <a:ext cx="8645400" cy="91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2000" b="1" i="0" u="none" strike="noStrike" cap="none">
                <a:solidFill>
                  <a:srgbClr val="000000"/>
                </a:solidFill>
                <a:latin typeface="Arial"/>
                <a:ea typeface="Arial"/>
                <a:cs typeface="Arial"/>
                <a:sym typeface="Arial"/>
              </a:rPr>
              <a:t>Exemple: </a:t>
            </a:r>
            <a:r>
              <a:rPr lang="fr-FR" sz="2000" b="0" i="0" u="none" strike="noStrike" cap="none">
                <a:solidFill>
                  <a:srgbClr val="000000"/>
                </a:solidFill>
                <a:latin typeface="Arial"/>
                <a:ea typeface="Arial"/>
                <a:cs typeface="Arial"/>
                <a:sym typeface="Arial"/>
              </a:rPr>
              <a:t>Afficher la liste des classes dont les noms se terminent par la lettre “T”:</a:t>
            </a:r>
            <a:endParaRPr sz="2000" b="0" i="0" u="none" strike="noStrike" cap="none">
              <a:solidFill>
                <a:srgbClr val="000000"/>
              </a:solidFill>
              <a:latin typeface="Arial"/>
              <a:ea typeface="Arial"/>
              <a:cs typeface="Arial"/>
              <a:sym typeface="Arial"/>
            </a:endParaRPr>
          </a:p>
        </p:txBody>
      </p:sp>
      <p:sp>
        <p:nvSpPr>
          <p:cNvPr id="336" name="Google Shape;336;p15"/>
          <p:cNvSpPr/>
          <p:nvPr/>
        </p:nvSpPr>
        <p:spPr>
          <a:xfrm>
            <a:off x="184150" y="1270574"/>
            <a:ext cx="5689200" cy="400200"/>
          </a:xfrm>
          <a:prstGeom prst="rect">
            <a:avLst/>
          </a:prstGeom>
          <a:noFill/>
          <a:ln>
            <a:noFill/>
          </a:ln>
        </p:spPr>
        <p:txBody>
          <a:bodyPr spcFirstLastPara="1" wrap="square" lIns="91425" tIns="45700" rIns="91425" bIns="45700" anchor="t" anchorCtr="0">
            <a:noAutofit/>
          </a:bodyPr>
          <a:lstStyle/>
          <a:p>
            <a:pPr marL="101600" marR="0" lvl="0" indent="0" algn="l" rtl="0">
              <a:lnSpc>
                <a:spcPct val="100000"/>
              </a:lnSpc>
              <a:spcBef>
                <a:spcPts val="0"/>
              </a:spcBef>
              <a:spcAft>
                <a:spcPts val="0"/>
              </a:spcAft>
              <a:buClr>
                <a:srgbClr val="000000"/>
              </a:buClr>
              <a:buSzPts val="2000"/>
              <a:buFont typeface="Arial"/>
              <a:buNone/>
            </a:pPr>
            <a:r>
              <a:rPr lang="fr-FR" sz="2000" b="1" i="0" u="none" strike="noStrike" cap="none">
                <a:solidFill>
                  <a:srgbClr val="000000"/>
                </a:solidFill>
                <a:latin typeface="Arial"/>
                <a:ea typeface="Arial"/>
                <a:cs typeface="Arial"/>
                <a:sym typeface="Arial"/>
              </a:rPr>
              <a:t>La requête Query Builder avec “LIKE”</a:t>
            </a:r>
            <a:endParaRPr sz="2000" b="0" i="0" u="none" strike="noStrike" cap="none">
              <a:solidFill>
                <a:srgbClr val="000000"/>
              </a:solidFill>
              <a:latin typeface="Arial"/>
              <a:ea typeface="Arial"/>
              <a:cs typeface="Arial"/>
              <a:sym typeface="Arial"/>
            </a:endParaRPr>
          </a:p>
        </p:txBody>
      </p:sp>
      <p:sp>
        <p:nvSpPr>
          <p:cNvPr id="337" name="Google Shape;337;p15"/>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sp>
        <p:nvSpPr>
          <p:cNvPr id="338" name="Google Shape;338;p15"/>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Requête SELECT avec “Like”</a:t>
            </a:r>
            <a:endParaRPr sz="4400" b="1" i="0" u="none" strike="noStrike" cap="none">
              <a:solidFill>
                <a:schemeClr val="dk1"/>
              </a:solidFill>
              <a:latin typeface="Calibri"/>
              <a:ea typeface="Calibri"/>
              <a:cs typeface="Calibri"/>
              <a:sym typeface="Calibri"/>
            </a:endParaRPr>
          </a:p>
        </p:txBody>
      </p:sp>
      <p:sp>
        <p:nvSpPr>
          <p:cNvPr id="339" name="Google Shape;339;p15"/>
          <p:cNvSpPr txBox="1"/>
          <p:nvPr/>
        </p:nvSpPr>
        <p:spPr>
          <a:xfrm>
            <a:off x="143700" y="2983276"/>
            <a:ext cx="8856600" cy="31434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1500">
                <a:solidFill>
                  <a:srgbClr val="0000FF"/>
                </a:solidFill>
                <a:highlight>
                  <a:srgbClr val="FFFFFF"/>
                </a:highlight>
                <a:latin typeface="Courier New"/>
                <a:ea typeface="Courier New"/>
                <a:cs typeface="Courier New"/>
                <a:sym typeface="Courier New"/>
              </a:rPr>
              <a:t>public</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function</a:t>
            </a:r>
            <a:r>
              <a:rPr lang="fr-FR" sz="1500">
                <a:solidFill>
                  <a:schemeClr val="dk1"/>
                </a:solidFill>
                <a:highlight>
                  <a:srgbClr val="FFFFFF"/>
                </a:highlight>
                <a:latin typeface="Courier New"/>
                <a:ea typeface="Courier New"/>
                <a:cs typeface="Courier New"/>
                <a:sym typeface="Courier New"/>
              </a:rPr>
              <a:t> </a:t>
            </a:r>
            <a:r>
              <a:rPr lang="fr-FR" sz="1500">
                <a:solidFill>
                  <a:srgbClr val="795E26"/>
                </a:solidFill>
                <a:highlight>
                  <a:srgbClr val="FFFFFF"/>
                </a:highlight>
                <a:latin typeface="Courier New"/>
                <a:ea typeface="Courier New"/>
                <a:cs typeface="Courier New"/>
                <a:sym typeface="Courier New"/>
              </a:rPr>
              <a:t>showAllClassroomsByName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r>
              <a:rPr lang="fr-FR" sz="1500">
                <a:solidFill>
                  <a:srgbClr val="AF00DB"/>
                </a:solidFill>
                <a:highlight>
                  <a:srgbClr val="FFFFFF"/>
                </a:highlight>
                <a:latin typeface="Courier New"/>
                <a:ea typeface="Courier New"/>
                <a:cs typeface="Courier New"/>
                <a:sym typeface="Courier New"/>
              </a:rPr>
              <a:t>return</a:t>
            </a:r>
            <a:r>
              <a:rPr lang="fr-FR" sz="1500">
                <a:solidFill>
                  <a:schemeClr val="dk1"/>
                </a:solidFill>
                <a:highlight>
                  <a:srgbClr val="FFFFFF"/>
                </a:highlight>
                <a:latin typeface="Courier New"/>
                <a:ea typeface="Courier New"/>
                <a:cs typeface="Courier New"/>
                <a:sym typeface="Courier New"/>
              </a:rPr>
              <a:t> </a:t>
            </a:r>
            <a:r>
              <a:rPr lang="fr-FR" sz="1500">
                <a:solidFill>
                  <a:srgbClr val="0000FF"/>
                </a:solidFill>
                <a:highlight>
                  <a:srgbClr val="FFFFFF"/>
                </a:highlight>
                <a:latin typeface="Courier New"/>
                <a:ea typeface="Courier New"/>
                <a:cs typeface="Courier New"/>
                <a:sym typeface="Courier New"/>
              </a:rPr>
              <a:t>$this</a:t>
            </a:r>
            <a:r>
              <a:rPr lang="fr-FR" sz="1500">
                <a:solidFill>
                  <a:schemeClr val="dk1"/>
                </a:solidFill>
                <a:highlight>
                  <a:srgbClr val="FFFFFF"/>
                </a:highlight>
                <a:latin typeface="Courier New"/>
                <a:ea typeface="Courier New"/>
                <a:cs typeface="Courier New"/>
                <a:sym typeface="Courier New"/>
              </a:rPr>
              <a:t>-&gt;</a:t>
            </a:r>
            <a:r>
              <a:rPr lang="fr-FR" sz="1500">
                <a:solidFill>
                  <a:srgbClr val="795E26"/>
                </a:solidFill>
                <a:highlight>
                  <a:srgbClr val="FFFFFF"/>
                </a:highlight>
                <a:latin typeface="Courier New"/>
                <a:ea typeface="Courier New"/>
                <a:cs typeface="Courier New"/>
                <a:sym typeface="Courier New"/>
              </a:rPr>
              <a:t>createQueryBuilder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'c'</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where</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'c.name LIKE :name'</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setParameter</a:t>
            </a:r>
            <a:r>
              <a:rPr lang="fr-FR" sz="1500">
                <a:solidFill>
                  <a:schemeClr val="dk1"/>
                </a:solidFill>
                <a:highlight>
                  <a:srgbClr val="FFFFFF"/>
                </a:highlight>
                <a:latin typeface="Courier New"/>
                <a:ea typeface="Courier New"/>
                <a:cs typeface="Courier New"/>
                <a:sym typeface="Courier New"/>
              </a:rPr>
              <a:t>(</a:t>
            </a:r>
            <a:r>
              <a:rPr lang="fr-FR" sz="1500">
                <a:solidFill>
                  <a:srgbClr val="A31515"/>
                </a:solidFill>
                <a:highlight>
                  <a:srgbClr val="FFFFFF"/>
                </a:highlight>
                <a:latin typeface="Courier New"/>
                <a:ea typeface="Courier New"/>
                <a:cs typeface="Courier New"/>
                <a:sym typeface="Courier New"/>
              </a:rPr>
              <a:t>'name'</a:t>
            </a:r>
            <a:r>
              <a:rPr lang="fr-FR" sz="1500">
                <a:solidFill>
                  <a:schemeClr val="dk1"/>
                </a:solidFill>
                <a:highlight>
                  <a:srgbClr val="FFFFFF"/>
                </a:highlight>
                <a:latin typeface="Courier New"/>
                <a:ea typeface="Courier New"/>
                <a:cs typeface="Courier New"/>
                <a:sym typeface="Courier New"/>
              </a:rPr>
              <a:t>, </a:t>
            </a:r>
            <a:r>
              <a:rPr lang="fr-FR" sz="1500">
                <a:solidFill>
                  <a:srgbClr val="A31515"/>
                </a:solidFill>
                <a:highlight>
                  <a:srgbClr val="FFFFFF"/>
                </a:highlight>
                <a:latin typeface="Courier New"/>
                <a:ea typeface="Courier New"/>
                <a:cs typeface="Courier New"/>
                <a:sym typeface="Courier New"/>
              </a:rPr>
              <a:t>'%T'</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getQuery</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-&gt;</a:t>
            </a:r>
            <a:r>
              <a:rPr lang="fr-FR" sz="1500">
                <a:solidFill>
                  <a:srgbClr val="795E26"/>
                </a:solidFill>
                <a:highlight>
                  <a:srgbClr val="FFFFFF"/>
                </a:highlight>
                <a:latin typeface="Courier New"/>
                <a:ea typeface="Courier New"/>
                <a:cs typeface="Courier New"/>
                <a:sym typeface="Courier New"/>
              </a:rPr>
              <a:t>getResult</a:t>
            </a:r>
            <a:r>
              <a:rPr lang="fr-FR"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500">
                <a:solidFill>
                  <a:schemeClr val="dk1"/>
                </a:solidFill>
                <a:highlight>
                  <a:srgbClr val="FFFFFF"/>
                </a:highlight>
                <a:latin typeface="Courier New"/>
                <a:ea typeface="Courier New"/>
                <a:cs typeface="Courier New"/>
                <a:sym typeface="Courier New"/>
              </a:rPr>
              <a:t>    }</a:t>
            </a:r>
            <a:endParaRPr sz="150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endParaRPr sz="15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91a81bf1e5_0_400"/>
          <p:cNvSpPr/>
          <p:nvPr/>
        </p:nvSpPr>
        <p:spPr>
          <a:xfrm>
            <a:off x="206828" y="1195134"/>
            <a:ext cx="8795700" cy="51075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200000"/>
              </a:lnSpc>
              <a:spcBef>
                <a:spcPts val="0"/>
              </a:spcBef>
              <a:spcAft>
                <a:spcPts val="0"/>
              </a:spcAft>
              <a:buClr>
                <a:srgbClr val="000000"/>
              </a:buClr>
              <a:buSzPts val="2400"/>
              <a:buFont typeface="Calibri"/>
              <a:buChar char="❏"/>
            </a:pPr>
            <a:r>
              <a:rPr lang="fr-FR" sz="2000" b="0" i="0" u="none" strike="noStrike" cap="none">
                <a:solidFill>
                  <a:srgbClr val="000000"/>
                </a:solidFill>
                <a:latin typeface="Arial"/>
                <a:ea typeface="Arial"/>
                <a:cs typeface="Arial"/>
                <a:sym typeface="Arial"/>
              </a:rPr>
              <a:t>Langage de requêtes pour le modèle objet, et non pour le schéma relationnel.</a:t>
            </a:r>
            <a:endParaRPr sz="2000" b="0" i="0" u="none" strike="noStrike" cap="none">
              <a:solidFill>
                <a:srgbClr val="000000"/>
              </a:solidFill>
              <a:latin typeface="Arial"/>
              <a:ea typeface="Arial"/>
              <a:cs typeface="Arial"/>
              <a:sym typeface="Arial"/>
            </a:endParaRPr>
          </a:p>
          <a:p>
            <a:pPr marL="457200" marR="0" lvl="0" indent="-381000" algn="l" rtl="0">
              <a:lnSpc>
                <a:spcPct val="200000"/>
              </a:lnSpc>
              <a:spcBef>
                <a:spcPts val="0"/>
              </a:spcBef>
              <a:spcAft>
                <a:spcPts val="0"/>
              </a:spcAft>
              <a:buClr>
                <a:srgbClr val="000000"/>
              </a:buClr>
              <a:buSzPts val="2400"/>
              <a:buFont typeface="Calibri"/>
              <a:buChar char="❏"/>
            </a:pPr>
            <a:r>
              <a:rPr lang="fr-FR" sz="2000" b="0" i="0" u="none" strike="noStrike" cap="none">
                <a:solidFill>
                  <a:srgbClr val="000000"/>
                </a:solidFill>
                <a:latin typeface="Arial"/>
                <a:ea typeface="Arial"/>
                <a:cs typeface="Arial"/>
                <a:sym typeface="Arial"/>
              </a:rPr>
              <a:t>Il ne faut pas confondre DQL avec une simple forme de SQL.</a:t>
            </a:r>
            <a:endParaRPr/>
          </a:p>
          <a:p>
            <a:pPr marL="457200" marR="0" lvl="0" indent="-381000" algn="l" rtl="0">
              <a:lnSpc>
                <a:spcPct val="200000"/>
              </a:lnSpc>
              <a:spcBef>
                <a:spcPts val="0"/>
              </a:spcBef>
              <a:spcAft>
                <a:spcPts val="0"/>
              </a:spcAft>
              <a:buClr>
                <a:srgbClr val="000000"/>
              </a:buClr>
              <a:buSzPts val="2400"/>
              <a:buFont typeface="Calibri"/>
              <a:buChar char="❏"/>
            </a:pPr>
            <a:r>
              <a:rPr lang="fr-FR" sz="2000" b="0" i="0" u="none" strike="noStrike" cap="none">
                <a:solidFill>
                  <a:srgbClr val="000000"/>
                </a:solidFill>
                <a:latin typeface="Arial"/>
                <a:ea typeface="Arial"/>
                <a:cs typeface="Arial"/>
                <a:sym typeface="Arial"/>
              </a:rPr>
              <a:t>SQL utilise des </a:t>
            </a:r>
            <a:r>
              <a:rPr lang="fr-FR" sz="2000" b="1" i="1" u="none" strike="noStrike" cap="none">
                <a:solidFill>
                  <a:srgbClr val="000000"/>
                </a:solidFill>
                <a:latin typeface="Arial"/>
                <a:ea typeface="Arial"/>
                <a:cs typeface="Arial"/>
                <a:sym typeface="Arial"/>
              </a:rPr>
              <a:t>noms de table et des noms de colonnes </a:t>
            </a:r>
            <a:r>
              <a:rPr lang="fr-FR" sz="2000" b="0" i="0" u="none" strike="noStrike" cap="none">
                <a:solidFill>
                  <a:srgbClr val="000000"/>
                </a:solidFill>
                <a:latin typeface="Arial"/>
                <a:ea typeface="Arial"/>
                <a:cs typeface="Arial"/>
                <a:sym typeface="Arial"/>
              </a:rPr>
              <a:t>dans la requête alors que DQL manipule des </a:t>
            </a:r>
            <a:r>
              <a:rPr lang="fr-FR" sz="2000" b="1" i="1" u="none" strike="noStrike" cap="none">
                <a:solidFill>
                  <a:srgbClr val="000000"/>
                </a:solidFill>
                <a:latin typeface="Arial"/>
                <a:ea typeface="Arial"/>
                <a:cs typeface="Arial"/>
                <a:sym typeface="Arial"/>
              </a:rPr>
              <a:t>objets</a:t>
            </a:r>
            <a:r>
              <a:rPr lang="fr-FR" sz="2000" b="0" i="0" u="none" strike="noStrike" cap="none">
                <a:solidFill>
                  <a:srgbClr val="000000"/>
                </a:solidFill>
                <a:latin typeface="Arial"/>
                <a:ea typeface="Arial"/>
                <a:cs typeface="Arial"/>
                <a:sym typeface="Arial"/>
              </a:rPr>
              <a:t>. </a:t>
            </a:r>
            <a:endParaRPr/>
          </a:p>
          <a:p>
            <a:pPr marL="457200" marR="0" lvl="0" indent="-381000" algn="l" rtl="0">
              <a:lnSpc>
                <a:spcPct val="200000"/>
              </a:lnSpc>
              <a:spcBef>
                <a:spcPts val="0"/>
              </a:spcBef>
              <a:spcAft>
                <a:spcPts val="0"/>
              </a:spcAft>
              <a:buClr>
                <a:srgbClr val="000000"/>
              </a:buClr>
              <a:buSzPts val="2400"/>
              <a:buFont typeface="Calibri"/>
              <a:buChar char="❏"/>
            </a:pPr>
            <a:r>
              <a:rPr lang="fr-FR" sz="2000" b="1" i="0" u="none" strike="noStrike" cap="none">
                <a:solidFill>
                  <a:srgbClr val="000000"/>
                </a:solidFill>
                <a:latin typeface="Arial"/>
                <a:ea typeface="Arial"/>
                <a:cs typeface="Arial"/>
                <a:sym typeface="Arial"/>
              </a:rPr>
              <a:t>DQL</a:t>
            </a:r>
            <a:r>
              <a:rPr lang="fr-FR" sz="2000" b="0" i="0" u="none" strike="noStrike" cap="none">
                <a:solidFill>
                  <a:srgbClr val="000000"/>
                </a:solidFill>
                <a:latin typeface="Arial"/>
                <a:ea typeface="Arial"/>
                <a:cs typeface="Arial"/>
                <a:sym typeface="Arial"/>
              </a:rPr>
              <a:t> permet d’écrire des  requêtes sous forme de chaînes de caractères.</a:t>
            </a:r>
            <a:endParaRPr/>
          </a:p>
        </p:txBody>
      </p:sp>
      <p:sp>
        <p:nvSpPr>
          <p:cNvPr id="345" name="Google Shape;345;g291a81bf1e5_0_400"/>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p:sp>
        <p:nvSpPr>
          <p:cNvPr id="346" name="Google Shape;346;g291a81bf1e5_0_400"/>
          <p:cNvSpPr txBox="1"/>
          <p:nvPr/>
        </p:nvSpPr>
        <p:spPr>
          <a:xfrm>
            <a:off x="-446326" y="10701"/>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Doctrine Query Language</a:t>
            </a:r>
            <a:endParaRPr sz="3600" b="1" i="0" u="none" strike="noStrike" cap="none">
              <a:solidFill>
                <a:schemeClr val="dk1"/>
              </a:solidFill>
              <a:latin typeface="Calibri"/>
              <a:ea typeface="Calibri"/>
              <a:cs typeface="Calibri"/>
              <a:sym typeface="Calibri"/>
            </a:endParaRPr>
          </a:p>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DQL</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91a81bf1e5_0_406"/>
          <p:cNvSpPr txBox="1"/>
          <p:nvPr/>
        </p:nvSpPr>
        <p:spPr>
          <a:xfrm>
            <a:off x="391898" y="1497459"/>
            <a:ext cx="8599800" cy="4295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Contrairement à </a:t>
            </a:r>
            <a:r>
              <a:rPr lang="fr-FR" sz="2000" b="1" i="0" u="none" strike="noStrike" cap="none">
                <a:solidFill>
                  <a:srgbClr val="000000"/>
                </a:solidFill>
                <a:latin typeface="Arial"/>
                <a:ea typeface="Arial"/>
                <a:cs typeface="Arial"/>
                <a:sym typeface="Arial"/>
              </a:rPr>
              <a:t>QueryBuilder</a:t>
            </a:r>
            <a:r>
              <a:rPr lang="fr-FR" sz="2000" b="0" i="0" u="none" strike="noStrike" cap="none">
                <a:solidFill>
                  <a:srgbClr val="000000"/>
                </a:solidFill>
                <a:latin typeface="Arial"/>
                <a:ea typeface="Arial"/>
                <a:cs typeface="Arial"/>
                <a:sym typeface="Arial"/>
              </a:rPr>
              <a:t>, </a:t>
            </a:r>
            <a:r>
              <a:rPr lang="fr-FR" sz="2000" b="1" i="0" u="none" strike="noStrike" cap="none">
                <a:solidFill>
                  <a:srgbClr val="000000"/>
                </a:solidFill>
                <a:latin typeface="Arial"/>
                <a:ea typeface="Arial"/>
                <a:cs typeface="Arial"/>
                <a:sym typeface="Arial"/>
              </a:rPr>
              <a:t>DQL</a:t>
            </a:r>
            <a:r>
              <a:rPr lang="fr-FR" sz="2000" b="0" i="0" u="none" strike="noStrike" cap="none">
                <a:solidFill>
                  <a:srgbClr val="000000"/>
                </a:solidFill>
                <a:latin typeface="Arial"/>
                <a:ea typeface="Arial"/>
                <a:cs typeface="Arial"/>
                <a:sym typeface="Arial"/>
              </a:rPr>
              <a:t> permet d’écrire des  requêtes sous forme de chaînes de caractères.</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Pour récupérer les résultats , on a toujours besoin de méthodes de </a:t>
            </a:r>
            <a:r>
              <a:rPr lang="fr-FR" sz="2000" b="1" i="1" u="none" strike="noStrike" cap="none">
                <a:solidFill>
                  <a:srgbClr val="000000"/>
                </a:solidFill>
                <a:latin typeface="Arial"/>
                <a:ea typeface="Arial"/>
                <a:cs typeface="Arial"/>
                <a:sym typeface="Arial"/>
              </a:rPr>
              <a:t>QueryBuilder</a:t>
            </a:r>
            <a:r>
              <a:rPr lang="fr-FR" sz="2000" b="0" i="0" u="none" strike="noStrike" cap="none">
                <a:solidFill>
                  <a:srgbClr val="000000"/>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480"/>
              </a:spcBef>
              <a:spcAft>
                <a:spcPts val="0"/>
              </a:spcAft>
              <a:buClr>
                <a:srgbClr val="C00000"/>
              </a:buClr>
              <a:buSzPts val="2400"/>
              <a:buFont typeface="Arial"/>
              <a:buChar char="❏"/>
            </a:pPr>
            <a:r>
              <a:rPr lang="fr-FR" sz="2000" b="1" i="0" u="none" strike="noStrike" cap="none">
                <a:solidFill>
                  <a:srgbClr val="C00000"/>
                </a:solidFill>
                <a:latin typeface="Arial"/>
                <a:ea typeface="Arial"/>
                <a:cs typeface="Arial"/>
                <a:sym typeface="Arial"/>
              </a:rPr>
              <a:t>Syntaxe:</a:t>
            </a:r>
            <a:r>
              <a:rPr lang="fr-FR" sz="2000" b="0" i="0" u="none" strike="noStrike" cap="none">
                <a:solidFill>
                  <a:srgbClr val="C00000"/>
                </a:solidFill>
                <a:latin typeface="Arial"/>
                <a:ea typeface="Arial"/>
                <a:cs typeface="Arial"/>
                <a:sym typeface="Arial"/>
              </a:rPr>
              <a:t> </a:t>
            </a:r>
            <a:endParaRPr sz="2000" b="0" i="0" u="none" strike="noStrike" cap="none">
              <a:solidFill>
                <a:srgbClr val="C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000" b="0" i="0" u="none" strike="noStrike" cap="none">
              <a:solidFill>
                <a:srgbClr val="000000"/>
              </a:solidFill>
              <a:latin typeface="Arial"/>
              <a:ea typeface="Arial"/>
              <a:cs typeface="Arial"/>
              <a:sym typeface="Arial"/>
            </a:endParaRPr>
          </a:p>
        </p:txBody>
      </p:sp>
      <p:sp>
        <p:nvSpPr>
          <p:cNvPr id="352" name="Google Shape;352;g291a81bf1e5_0_406"/>
          <p:cNvSpPr/>
          <p:nvPr/>
        </p:nvSpPr>
        <p:spPr>
          <a:xfrm>
            <a:off x="493725" y="4005250"/>
            <a:ext cx="8534400" cy="114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152400" marR="50800" lvl="0" indent="0" algn="just" rtl="0">
              <a:lnSpc>
                <a:spcPct val="115000"/>
              </a:lnSpc>
              <a:spcBef>
                <a:spcPts val="800"/>
              </a:spcBef>
              <a:spcAft>
                <a:spcPts val="0"/>
              </a:spcAft>
              <a:buClr>
                <a:srgbClr val="000000"/>
              </a:buClr>
              <a:buSzPts val="2400"/>
              <a:buFont typeface="Arial"/>
              <a:buNone/>
            </a:pPr>
            <a:r>
              <a:rPr lang="fr-FR" sz="2400" b="0" i="0" u="none" strike="noStrike" cap="none">
                <a:solidFill>
                  <a:srgbClr val="660000"/>
                </a:solidFill>
                <a:highlight>
                  <a:srgbClr val="F7FAFF"/>
                </a:highlight>
                <a:latin typeface="Arial"/>
                <a:ea typeface="Arial"/>
                <a:cs typeface="Arial"/>
                <a:sym typeface="Arial"/>
              </a:rPr>
              <a:t>$query=$em</a:t>
            </a:r>
            <a:r>
              <a:rPr lang="fr-FR" sz="2400" b="0" i="0" u="none" strike="noStrike" cap="none">
                <a:solidFill>
                  <a:srgbClr val="080808"/>
                </a:solidFill>
                <a:highlight>
                  <a:srgbClr val="F7FAFF"/>
                </a:highlight>
                <a:latin typeface="Arial"/>
                <a:ea typeface="Arial"/>
                <a:cs typeface="Arial"/>
                <a:sym typeface="Arial"/>
              </a:rPr>
              <a:t>-&gt;</a:t>
            </a:r>
            <a:r>
              <a:rPr lang="fr-FR" sz="2400" b="0" i="0" u="none" strike="noStrike" cap="none">
                <a:solidFill>
                  <a:srgbClr val="00627A"/>
                </a:solidFill>
                <a:highlight>
                  <a:srgbClr val="F7FAFF"/>
                </a:highlight>
                <a:latin typeface="Arial"/>
                <a:ea typeface="Arial"/>
                <a:cs typeface="Arial"/>
                <a:sym typeface="Arial"/>
              </a:rPr>
              <a:t>createQuery</a:t>
            </a:r>
            <a:r>
              <a:rPr lang="fr-FR" sz="2400" b="0" i="0" u="none" strike="noStrike" cap="none">
                <a:solidFill>
                  <a:srgbClr val="080808"/>
                </a:solidFill>
                <a:highlight>
                  <a:srgbClr val="F7FAFF"/>
                </a:highlight>
                <a:latin typeface="Arial"/>
                <a:ea typeface="Arial"/>
                <a:cs typeface="Arial"/>
                <a:sym typeface="Arial"/>
              </a:rPr>
              <a:t>(</a:t>
            </a:r>
            <a:r>
              <a:rPr lang="fr-FR" sz="2400" b="0" i="1" u="none" strike="noStrike" cap="none">
                <a:solidFill>
                  <a:srgbClr val="871094"/>
                </a:solidFill>
                <a:highlight>
                  <a:srgbClr val="F7FAFF"/>
                </a:highlight>
                <a:latin typeface="Arial"/>
                <a:ea typeface="Arial"/>
                <a:cs typeface="Arial"/>
                <a:sym typeface="Arial"/>
              </a:rPr>
              <a:t>’la requête DQL’</a:t>
            </a:r>
            <a:r>
              <a:rPr lang="fr-FR" sz="2400" b="0" i="0" u="none" strike="noStrike" cap="none">
                <a:solidFill>
                  <a:srgbClr val="080808"/>
                </a:solidFill>
                <a:highlight>
                  <a:srgbClr val="F7FAFF"/>
                </a:highlight>
                <a:latin typeface="Arial"/>
                <a:ea typeface="Arial"/>
                <a:cs typeface="Arial"/>
                <a:sym typeface="Arial"/>
              </a:rPr>
              <a:t>);</a:t>
            </a:r>
            <a:endParaRPr sz="2400" b="0" i="0" u="none" strike="noStrike" cap="none">
              <a:solidFill>
                <a:srgbClr val="080808"/>
              </a:solidFill>
              <a:highlight>
                <a:srgbClr val="F7FAFF"/>
              </a:highlight>
              <a:latin typeface="Arial"/>
              <a:ea typeface="Arial"/>
              <a:cs typeface="Arial"/>
              <a:sym typeface="Arial"/>
            </a:endParaRPr>
          </a:p>
          <a:p>
            <a:pPr marL="152400" marR="50800" lvl="0" indent="0" algn="just" rtl="0">
              <a:lnSpc>
                <a:spcPct val="115000"/>
              </a:lnSpc>
              <a:spcBef>
                <a:spcPts val="800"/>
              </a:spcBef>
              <a:spcAft>
                <a:spcPts val="0"/>
              </a:spcAft>
              <a:buClr>
                <a:srgbClr val="000000"/>
              </a:buClr>
              <a:buSzPts val="2400"/>
              <a:buFont typeface="Arial"/>
              <a:buNone/>
            </a:pPr>
            <a:r>
              <a:rPr lang="fr-FR" sz="2400" b="0" i="0" u="none" strike="noStrike" cap="none">
                <a:solidFill>
                  <a:srgbClr val="080808"/>
                </a:solidFill>
                <a:highlight>
                  <a:srgbClr val="F7FAFF"/>
                </a:highlight>
                <a:latin typeface="Arial"/>
                <a:ea typeface="Arial"/>
                <a:cs typeface="Arial"/>
                <a:sym typeface="Arial"/>
              </a:rPr>
              <a:t> $result=$query-&gt;</a:t>
            </a:r>
            <a:r>
              <a:rPr lang="fr-FR" sz="2400" b="0" i="1" u="none" strike="noStrike" cap="none">
                <a:solidFill>
                  <a:srgbClr val="871094"/>
                </a:solidFill>
                <a:highlight>
                  <a:srgbClr val="F7FAFF"/>
                </a:highlight>
                <a:latin typeface="Arial"/>
                <a:ea typeface="Arial"/>
                <a:cs typeface="Arial"/>
                <a:sym typeface="Arial"/>
              </a:rPr>
              <a:t>méthodes_du_Query_Builder</a:t>
            </a:r>
            <a:r>
              <a:rPr lang="fr-FR" sz="2400" b="0" i="0" u="none" strike="noStrike" cap="none">
                <a:solidFill>
                  <a:srgbClr val="080808"/>
                </a:solidFill>
                <a:highlight>
                  <a:srgbClr val="F7FAFF"/>
                </a:highlight>
                <a:latin typeface="Arial"/>
                <a:ea typeface="Arial"/>
                <a:cs typeface="Arial"/>
                <a:sym typeface="Arial"/>
              </a:rPr>
              <a:t>;</a:t>
            </a:r>
            <a:endParaRPr sz="2400" b="0" i="0" u="none" strike="noStrike" cap="none">
              <a:solidFill>
                <a:srgbClr val="080808"/>
              </a:solidFill>
              <a:highlight>
                <a:srgbClr val="F7FAFF"/>
              </a:highlight>
              <a:latin typeface="Arial"/>
              <a:ea typeface="Arial"/>
              <a:cs typeface="Arial"/>
              <a:sym typeface="Arial"/>
            </a:endParaRPr>
          </a:p>
          <a:p>
            <a:pPr marL="152400" marR="50800" lvl="0" indent="0" algn="just" rtl="0">
              <a:lnSpc>
                <a:spcPct val="115000"/>
              </a:lnSpc>
              <a:spcBef>
                <a:spcPts val="800"/>
              </a:spcBef>
              <a:spcAft>
                <a:spcPts val="0"/>
              </a:spcAft>
              <a:buClr>
                <a:srgbClr val="000000"/>
              </a:buClr>
              <a:buSzPts val="2200"/>
              <a:buFont typeface="Arial"/>
              <a:buNone/>
            </a:pPr>
            <a:endParaRPr sz="2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g291a81bf1e5_0_406"/>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18</a:t>
            </a:fld>
            <a:endParaRPr sz="1400" b="0" i="0" u="none" strike="noStrike" cap="none">
              <a:solidFill>
                <a:srgbClr val="000000"/>
              </a:solidFill>
              <a:latin typeface="Arial"/>
              <a:ea typeface="Arial"/>
              <a:cs typeface="Arial"/>
              <a:sym typeface="Arial"/>
            </a:endParaRPr>
          </a:p>
        </p:txBody>
      </p:sp>
      <p:sp>
        <p:nvSpPr>
          <p:cNvPr id="354" name="Google Shape;354;g291a81bf1e5_0_406"/>
          <p:cNvSpPr txBox="1"/>
          <p:nvPr/>
        </p:nvSpPr>
        <p:spPr>
          <a:xfrm>
            <a:off x="-762007" y="12867"/>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Doctrine Query Language</a:t>
            </a:r>
            <a:endParaRPr sz="3600" b="1" i="0" u="none" strike="noStrike" cap="none">
              <a:solidFill>
                <a:schemeClr val="dk1"/>
              </a:solidFill>
              <a:latin typeface="Calibri"/>
              <a:ea typeface="Calibri"/>
              <a:cs typeface="Calibri"/>
              <a:sym typeface="Calibri"/>
            </a:endParaRPr>
          </a:p>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DQL </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91a81bf1e5_0_413"/>
          <p:cNvSpPr/>
          <p:nvPr/>
        </p:nvSpPr>
        <p:spPr>
          <a:xfrm>
            <a:off x="-1" y="1406236"/>
            <a:ext cx="9144000" cy="57675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200000"/>
              </a:lnSpc>
              <a:spcBef>
                <a:spcPts val="0"/>
              </a:spcBef>
              <a:spcAft>
                <a:spcPts val="0"/>
              </a:spcAft>
              <a:buClr>
                <a:srgbClr val="000000"/>
              </a:buClr>
              <a:buSzPts val="2400"/>
              <a:buFont typeface="Calibri"/>
              <a:buChar char="❏"/>
            </a:pPr>
            <a:r>
              <a:rPr lang="fr-FR" sz="1400" b="0" i="0" u="none" strike="noStrike" cap="none">
                <a:solidFill>
                  <a:schemeClr val="dk1"/>
                </a:solidFill>
                <a:latin typeface="Arial"/>
                <a:ea typeface="Arial"/>
                <a:cs typeface="Arial"/>
                <a:sym typeface="Arial"/>
              </a:rPr>
              <a:t>DQL en tant que langage de requête permet les instructions suivantes: </a:t>
            </a:r>
            <a:r>
              <a:rPr lang="fr-FR" sz="1400" b="1" i="0" u="none" strike="noStrike" cap="none">
                <a:solidFill>
                  <a:srgbClr val="00B050"/>
                </a:solidFill>
                <a:latin typeface="Arial"/>
                <a:ea typeface="Arial"/>
                <a:cs typeface="Arial"/>
                <a:sym typeface="Arial"/>
              </a:rPr>
              <a:t>SELECT</a:t>
            </a:r>
            <a:r>
              <a:rPr lang="fr-FR" sz="1400" b="0" i="0" u="none" strike="noStrike" cap="none">
                <a:solidFill>
                  <a:schemeClr val="dk1"/>
                </a:solidFill>
                <a:latin typeface="Arial"/>
                <a:ea typeface="Arial"/>
                <a:cs typeface="Arial"/>
                <a:sym typeface="Arial"/>
              </a:rPr>
              <a:t>, </a:t>
            </a:r>
            <a:r>
              <a:rPr lang="fr-FR" sz="1400" b="1" i="0" u="none" strike="noStrike" cap="none">
                <a:solidFill>
                  <a:srgbClr val="00B050"/>
                </a:solidFill>
                <a:latin typeface="Arial"/>
                <a:ea typeface="Arial"/>
                <a:cs typeface="Arial"/>
                <a:sym typeface="Arial"/>
              </a:rPr>
              <a:t>UPDATE</a:t>
            </a:r>
            <a:r>
              <a:rPr lang="fr-FR" sz="1400" b="1" i="0" u="none" strike="noStrike" cap="none">
                <a:solidFill>
                  <a:srgbClr val="FF0000"/>
                </a:solidFill>
                <a:latin typeface="Arial"/>
                <a:ea typeface="Arial"/>
                <a:cs typeface="Arial"/>
                <a:sym typeface="Arial"/>
              </a:rPr>
              <a:t> </a:t>
            </a:r>
            <a:r>
              <a:rPr lang="fr-FR" sz="1400" b="0" i="0" u="none" strike="noStrike" cap="none">
                <a:solidFill>
                  <a:schemeClr val="dk1"/>
                </a:solidFill>
                <a:latin typeface="Arial"/>
                <a:ea typeface="Arial"/>
                <a:cs typeface="Arial"/>
                <a:sym typeface="Arial"/>
              </a:rPr>
              <a:t>et </a:t>
            </a:r>
            <a:r>
              <a:rPr lang="fr-FR" sz="1400" b="1" i="0" u="none" strike="noStrike" cap="none">
                <a:solidFill>
                  <a:srgbClr val="00B050"/>
                </a:solidFill>
                <a:latin typeface="Arial"/>
                <a:ea typeface="Arial"/>
                <a:cs typeface="Arial"/>
                <a:sym typeface="Arial"/>
              </a:rPr>
              <a:t>DELETE</a:t>
            </a:r>
            <a:r>
              <a:rPr lang="fr-FR" sz="1400" b="0" i="0" u="none" strike="noStrike" cap="none">
                <a:solidFill>
                  <a:schemeClr val="dk1"/>
                </a:solidFill>
                <a:latin typeface="Arial"/>
                <a:ea typeface="Arial"/>
                <a:cs typeface="Arial"/>
                <a:sym typeface="Arial"/>
              </a:rPr>
              <a:t>. </a:t>
            </a:r>
            <a:endParaRPr/>
          </a:p>
          <a:p>
            <a:pPr marL="457200" marR="0" lvl="0" indent="-381000" algn="l" rtl="0">
              <a:lnSpc>
                <a:spcPct val="200000"/>
              </a:lnSpc>
              <a:spcBef>
                <a:spcPts val="0"/>
              </a:spcBef>
              <a:spcAft>
                <a:spcPts val="0"/>
              </a:spcAft>
              <a:buClr>
                <a:srgbClr val="000000"/>
              </a:buClr>
              <a:buSzPts val="2400"/>
              <a:buFont typeface="Calibri"/>
              <a:buChar char="❏"/>
            </a:pPr>
            <a:r>
              <a:rPr lang="fr-FR" sz="1400" b="0" i="0" u="none" strike="noStrike" cap="none">
                <a:solidFill>
                  <a:schemeClr val="dk1"/>
                </a:solidFill>
                <a:latin typeface="Arial"/>
                <a:ea typeface="Arial"/>
                <a:cs typeface="Arial"/>
                <a:sym typeface="Arial"/>
              </a:rPr>
              <a:t>Les instructions </a:t>
            </a:r>
            <a:r>
              <a:rPr lang="fr-FR" sz="1400" b="1" i="0" u="none" strike="noStrike" cap="none">
                <a:solidFill>
                  <a:srgbClr val="FF0000"/>
                </a:solidFill>
                <a:latin typeface="Arial"/>
                <a:ea typeface="Arial"/>
                <a:cs typeface="Arial"/>
                <a:sym typeface="Arial"/>
              </a:rPr>
              <a:t>INSERT</a:t>
            </a:r>
            <a:r>
              <a:rPr lang="fr-FR" sz="1400" b="0" i="0" u="none" strike="noStrike" cap="none">
                <a:solidFill>
                  <a:schemeClr val="dk1"/>
                </a:solidFill>
                <a:latin typeface="Arial"/>
                <a:ea typeface="Arial"/>
                <a:cs typeface="Arial"/>
                <a:sym typeface="Arial"/>
              </a:rPr>
              <a:t> ne sont pas autorisées dans DQL, car les entités et leurs relations doivent être introduites dans le contexte de persistance via </a:t>
            </a:r>
            <a:r>
              <a:rPr lang="fr-FR" sz="1400" b="1" i="0" u="none" strike="noStrike" cap="none">
                <a:solidFill>
                  <a:schemeClr val="dk1"/>
                </a:solidFill>
                <a:latin typeface="Arial"/>
                <a:ea typeface="Arial"/>
                <a:cs typeface="Arial"/>
                <a:sym typeface="Arial"/>
              </a:rPr>
              <a:t>EntityManager#persist() </a:t>
            </a:r>
            <a:r>
              <a:rPr lang="fr-FR" sz="1400" b="0" i="0" u="none" strike="noStrike" cap="none">
                <a:solidFill>
                  <a:schemeClr val="dk1"/>
                </a:solidFill>
                <a:latin typeface="Arial"/>
                <a:ea typeface="Arial"/>
                <a:cs typeface="Arial"/>
                <a:sym typeface="Arial"/>
              </a:rPr>
              <a:t>pour garantir la cohérence de votre modèle objet.</a:t>
            </a:r>
            <a:endParaRPr/>
          </a:p>
          <a:p>
            <a:pPr marL="457200" marR="0" lvl="0" indent="-381000" algn="l" rtl="0">
              <a:lnSpc>
                <a:spcPct val="200000"/>
              </a:lnSpc>
              <a:spcBef>
                <a:spcPts val="0"/>
              </a:spcBef>
              <a:spcAft>
                <a:spcPts val="0"/>
              </a:spcAft>
              <a:buClr>
                <a:srgbClr val="000000"/>
              </a:buClr>
              <a:buSzPts val="2400"/>
              <a:buFont typeface="Calibri"/>
              <a:buChar char="❏"/>
            </a:pPr>
            <a:r>
              <a:rPr lang="fr-FR" sz="1400" b="0" i="0" u="none" strike="noStrike" cap="none">
                <a:solidFill>
                  <a:schemeClr val="dk1"/>
                </a:solidFill>
                <a:latin typeface="Arial"/>
                <a:ea typeface="Arial"/>
                <a:cs typeface="Arial"/>
                <a:sym typeface="Arial"/>
              </a:rPr>
              <a:t>Les instructions </a:t>
            </a:r>
            <a:r>
              <a:rPr lang="fr-FR" sz="1400" b="1" i="0" u="none" strike="noStrike" cap="none">
                <a:solidFill>
                  <a:schemeClr val="dk1"/>
                </a:solidFill>
                <a:latin typeface="Arial"/>
                <a:ea typeface="Arial"/>
                <a:cs typeface="Arial"/>
                <a:sym typeface="Arial"/>
              </a:rPr>
              <a:t>DQL </a:t>
            </a:r>
            <a:r>
              <a:rPr lang="fr-FR" sz="1400" b="1" i="0" u="none" strike="noStrike" cap="none">
                <a:solidFill>
                  <a:srgbClr val="00B050"/>
                </a:solidFill>
                <a:latin typeface="Arial"/>
                <a:ea typeface="Arial"/>
                <a:cs typeface="Arial"/>
                <a:sym typeface="Arial"/>
              </a:rPr>
              <a:t>SELECT</a:t>
            </a:r>
            <a:r>
              <a:rPr lang="fr-FR" sz="1400" b="1" i="0" u="none" strike="noStrike" cap="none">
                <a:solidFill>
                  <a:schemeClr val="dk1"/>
                </a:solidFill>
                <a:latin typeface="Arial"/>
                <a:ea typeface="Arial"/>
                <a:cs typeface="Arial"/>
                <a:sym typeface="Arial"/>
              </a:rPr>
              <a:t> </a:t>
            </a:r>
            <a:r>
              <a:rPr lang="fr-FR" sz="1400" b="0" i="0" u="none" strike="noStrike" cap="none">
                <a:solidFill>
                  <a:schemeClr val="dk1"/>
                </a:solidFill>
                <a:latin typeface="Arial"/>
                <a:ea typeface="Arial"/>
                <a:cs typeface="Arial"/>
                <a:sym typeface="Arial"/>
              </a:rPr>
              <a:t>sont un moyen très puissant de récupérer des parties du modèle qui ne sont pas accessibles via des associations. De plus, via une seule instruction de sélection SQL on peut récupérer des entités et leurs associations ==&gt; ce qui peut faire une énorme différence en termes de performances par rapport à l'utilisation de plusieurs requêtes.</a:t>
            </a:r>
            <a:endParaRPr/>
          </a:p>
          <a:p>
            <a:pPr marL="457200" marR="0" lvl="0" indent="-381000" algn="l" rtl="0">
              <a:lnSpc>
                <a:spcPct val="200000"/>
              </a:lnSpc>
              <a:spcBef>
                <a:spcPts val="0"/>
              </a:spcBef>
              <a:spcAft>
                <a:spcPts val="0"/>
              </a:spcAft>
              <a:buClr>
                <a:srgbClr val="000000"/>
              </a:buClr>
              <a:buSzPts val="2400"/>
              <a:buFont typeface="Calibri"/>
              <a:buChar char="❏"/>
            </a:pPr>
            <a:r>
              <a:rPr lang="fr-FR" sz="1400" b="0" i="0" u="none" strike="noStrike" cap="none">
                <a:solidFill>
                  <a:schemeClr val="dk1"/>
                </a:solidFill>
                <a:latin typeface="Arial"/>
                <a:ea typeface="Arial"/>
                <a:cs typeface="Arial"/>
                <a:sym typeface="Arial"/>
              </a:rPr>
              <a:t>Les instructions </a:t>
            </a:r>
            <a:r>
              <a:rPr lang="fr-FR" sz="1400" b="1" i="0" u="none" strike="noStrike" cap="none">
                <a:solidFill>
                  <a:srgbClr val="0C0C0C"/>
                </a:solidFill>
                <a:latin typeface="Arial"/>
                <a:ea typeface="Arial"/>
                <a:cs typeface="Arial"/>
                <a:sym typeface="Arial"/>
              </a:rPr>
              <a:t>DQL</a:t>
            </a:r>
            <a:r>
              <a:rPr lang="fr-FR" sz="1400" b="1" i="0" u="none" strike="noStrike" cap="none">
                <a:solidFill>
                  <a:srgbClr val="00B050"/>
                </a:solidFill>
                <a:latin typeface="Arial"/>
                <a:ea typeface="Arial"/>
                <a:cs typeface="Arial"/>
                <a:sym typeface="Arial"/>
              </a:rPr>
              <a:t> UPDATE et DELETE </a:t>
            </a:r>
            <a:r>
              <a:rPr lang="fr-FR" sz="1400" b="0" i="0" u="none" strike="noStrike" cap="none">
                <a:solidFill>
                  <a:schemeClr val="dk1"/>
                </a:solidFill>
                <a:latin typeface="Arial"/>
                <a:ea typeface="Arial"/>
                <a:cs typeface="Arial"/>
                <a:sym typeface="Arial"/>
              </a:rPr>
              <a:t>offrent un moyen d'exécuter des modifications groupées sur les entités. Cela est souvent nécessaire lorsque vous ne pouvez pas charger en mémoire toutes les entités concernées par une mise à jour groupée.</a:t>
            </a:r>
            <a:endParaRPr/>
          </a:p>
        </p:txBody>
      </p:sp>
      <p:sp>
        <p:nvSpPr>
          <p:cNvPr id="360" name="Google Shape;360;g291a81bf1e5_0_413"/>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19</a:t>
            </a:fld>
            <a:endParaRPr sz="1400" b="0" i="0" u="none" strike="noStrike" cap="none">
              <a:solidFill>
                <a:srgbClr val="000000"/>
              </a:solidFill>
              <a:latin typeface="Arial"/>
              <a:ea typeface="Arial"/>
              <a:cs typeface="Arial"/>
              <a:sym typeface="Arial"/>
            </a:endParaRPr>
          </a:p>
        </p:txBody>
      </p:sp>
      <p:sp>
        <p:nvSpPr>
          <p:cNvPr id="361" name="Google Shape;361;g291a81bf1e5_0_413"/>
          <p:cNvSpPr txBox="1"/>
          <p:nvPr/>
        </p:nvSpPr>
        <p:spPr>
          <a:xfrm>
            <a:off x="0" y="-30674"/>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Types de requêtes DQL</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91a81bf1e5_0_42"/>
          <p:cNvSpPr txBox="1">
            <a:spLocks noGrp="1"/>
          </p:cNvSpPr>
          <p:nvPr>
            <p:ph type="title"/>
          </p:nvPr>
        </p:nvSpPr>
        <p:spPr>
          <a:xfrm>
            <a:off x="228599"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sz="3600" b="1" i="0" u="none" strike="noStrike" cap="none">
                <a:solidFill>
                  <a:schemeClr val="dk1"/>
                </a:solidFill>
                <a:latin typeface="Calibri"/>
                <a:ea typeface="Calibri"/>
                <a:cs typeface="Calibri"/>
                <a:sym typeface="Calibri"/>
              </a:rPr>
              <a:t>Introduction</a:t>
            </a:r>
            <a:endParaRPr sz="3600"/>
          </a:p>
        </p:txBody>
      </p:sp>
      <p:sp>
        <p:nvSpPr>
          <p:cNvPr id="182" name="Google Shape;182;g291a81bf1e5_0_42"/>
          <p:cNvSpPr txBox="1">
            <a:spLocks noGrp="1"/>
          </p:cNvSpPr>
          <p:nvPr>
            <p:ph type="sldNum" idx="12"/>
          </p:nvPr>
        </p:nvSpPr>
        <p:spPr>
          <a:xfrm>
            <a:off x="7010400" y="6502986"/>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Calibri"/>
              <a:buNone/>
            </a:pPr>
            <a:fld id="{00000000-1234-1234-1234-123412341234}" type="slidenum">
              <a:rPr lang="fr-FR"/>
              <a:t>2</a:t>
            </a:fld>
            <a:endParaRPr/>
          </a:p>
        </p:txBody>
      </p:sp>
      <p:sp>
        <p:nvSpPr>
          <p:cNvPr id="183" name="Google Shape;183;g291a81bf1e5_0_42"/>
          <p:cNvSpPr txBox="1">
            <a:spLocks noGrp="1"/>
          </p:cNvSpPr>
          <p:nvPr>
            <p:ph type="body" idx="1"/>
          </p:nvPr>
        </p:nvSpPr>
        <p:spPr>
          <a:xfrm>
            <a:off x="457200" y="1275735"/>
            <a:ext cx="8229600" cy="45261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fr-FR" sz="1600" dirty="0" err="1"/>
              <a:t>Symfony</a:t>
            </a:r>
            <a:r>
              <a:rPr lang="fr-FR" sz="1600" dirty="0"/>
              <a:t> fournit tous les outils dont vous avez besoin pour utiliser des bases de données dans vos applications grâce à Doctrine.</a:t>
            </a:r>
            <a:endParaRPr dirty="0"/>
          </a:p>
        </p:txBody>
      </p:sp>
      <p:pic>
        <p:nvPicPr>
          <p:cNvPr id="184" name="Google Shape;184;g291a81bf1e5_0_42"/>
          <p:cNvPicPr preferRelativeResize="0"/>
          <p:nvPr/>
        </p:nvPicPr>
        <p:blipFill rotWithShape="1">
          <a:blip r:embed="rId3">
            <a:alphaModFix amt="70000"/>
          </a:blip>
          <a:srcRect/>
          <a:stretch/>
        </p:blipFill>
        <p:spPr>
          <a:xfrm rot="-3179369">
            <a:off x="3242958" y="3412686"/>
            <a:ext cx="427100" cy="411827"/>
          </a:xfrm>
          <a:prstGeom prst="rect">
            <a:avLst/>
          </a:prstGeom>
          <a:noFill/>
          <a:ln>
            <a:noFill/>
          </a:ln>
          <a:effectLst>
            <a:outerShdw blurRad="292100" dist="139700" dir="2700000" algn="tl" rotWithShape="0">
              <a:srgbClr val="333333">
                <a:alpha val="64709"/>
              </a:srgbClr>
            </a:outerShdw>
          </a:effectLst>
        </p:spPr>
      </p:pic>
      <p:pic>
        <p:nvPicPr>
          <p:cNvPr id="185" name="Google Shape;185;g291a81bf1e5_0_42"/>
          <p:cNvPicPr preferRelativeResize="0"/>
          <p:nvPr/>
        </p:nvPicPr>
        <p:blipFill rotWithShape="1">
          <a:blip r:embed="rId3">
            <a:alphaModFix amt="70000"/>
          </a:blip>
          <a:srcRect/>
          <a:stretch/>
        </p:blipFill>
        <p:spPr>
          <a:xfrm rot="-5400000">
            <a:off x="3700627" y="3586116"/>
            <a:ext cx="427100" cy="411827"/>
          </a:xfrm>
          <a:prstGeom prst="rect">
            <a:avLst/>
          </a:prstGeom>
          <a:noFill/>
          <a:ln>
            <a:noFill/>
          </a:ln>
          <a:effectLst>
            <a:outerShdw blurRad="292100" dist="139700" dir="2700000" algn="tl" rotWithShape="0">
              <a:srgbClr val="333333">
                <a:alpha val="64709"/>
              </a:srgbClr>
            </a:outerShdw>
          </a:effectLst>
        </p:spPr>
      </p:pic>
      <p:pic>
        <p:nvPicPr>
          <p:cNvPr id="186" name="Google Shape;186;g291a81bf1e5_0_42"/>
          <p:cNvPicPr preferRelativeResize="0"/>
          <p:nvPr/>
        </p:nvPicPr>
        <p:blipFill rotWithShape="1">
          <a:blip r:embed="rId3">
            <a:alphaModFix amt="70000"/>
          </a:blip>
          <a:srcRect/>
          <a:stretch/>
        </p:blipFill>
        <p:spPr>
          <a:xfrm rot="-3179369">
            <a:off x="3268004" y="3426072"/>
            <a:ext cx="427100" cy="411827"/>
          </a:xfrm>
          <a:prstGeom prst="rect">
            <a:avLst/>
          </a:prstGeom>
          <a:noFill/>
          <a:ln>
            <a:noFill/>
          </a:ln>
          <a:effectLst>
            <a:outerShdw blurRad="292100" dist="139700" dir="2700000" algn="tl" rotWithShape="0">
              <a:srgbClr val="333333">
                <a:alpha val="64709"/>
              </a:srgbClr>
            </a:outerShdw>
          </a:effectLst>
        </p:spPr>
      </p:pic>
      <p:pic>
        <p:nvPicPr>
          <p:cNvPr id="187" name="Google Shape;187;g291a81bf1e5_0_42"/>
          <p:cNvPicPr preferRelativeResize="0"/>
          <p:nvPr/>
        </p:nvPicPr>
        <p:blipFill rotWithShape="1">
          <a:blip r:embed="rId3">
            <a:alphaModFix amt="70000"/>
          </a:blip>
          <a:srcRect/>
          <a:stretch/>
        </p:blipFill>
        <p:spPr>
          <a:xfrm rot="-5400000">
            <a:off x="3725673" y="3599502"/>
            <a:ext cx="427100" cy="411827"/>
          </a:xfrm>
          <a:prstGeom prst="rect">
            <a:avLst/>
          </a:prstGeom>
          <a:noFill/>
          <a:ln>
            <a:noFill/>
          </a:ln>
          <a:effectLst>
            <a:outerShdw blurRad="292100" dist="139700" dir="2700000" algn="tl" rotWithShape="0">
              <a:srgbClr val="333333">
                <a:alpha val="64709"/>
              </a:srgbClr>
            </a:outerShdw>
          </a:effectLst>
        </p:spPr>
      </p:pic>
      <p:grpSp>
        <p:nvGrpSpPr>
          <p:cNvPr id="188" name="Google Shape;188;g291a81bf1e5_0_42"/>
          <p:cNvGrpSpPr/>
          <p:nvPr/>
        </p:nvGrpSpPr>
        <p:grpSpPr>
          <a:xfrm>
            <a:off x="2936393" y="2291092"/>
            <a:ext cx="3492549" cy="2285729"/>
            <a:chOff x="2998839" y="2042626"/>
            <a:chExt cx="3739747" cy="2618546"/>
          </a:xfrm>
        </p:grpSpPr>
        <p:pic>
          <p:nvPicPr>
            <p:cNvPr id="189" name="Google Shape;189;g291a81bf1e5_0_42"/>
            <p:cNvPicPr preferRelativeResize="0"/>
            <p:nvPr/>
          </p:nvPicPr>
          <p:blipFill rotWithShape="1">
            <a:blip r:embed="rId4">
              <a:alphaModFix/>
            </a:blip>
            <a:srcRect/>
            <a:stretch/>
          </p:blipFill>
          <p:spPr>
            <a:xfrm>
              <a:off x="2998839" y="2042626"/>
              <a:ext cx="3739747" cy="2618546"/>
            </a:xfrm>
            <a:prstGeom prst="rect">
              <a:avLst/>
            </a:prstGeom>
            <a:noFill/>
            <a:ln>
              <a:noFill/>
            </a:ln>
          </p:spPr>
        </p:pic>
        <p:pic>
          <p:nvPicPr>
            <p:cNvPr id="190" name="Google Shape;190;g291a81bf1e5_0_42"/>
            <p:cNvPicPr preferRelativeResize="0"/>
            <p:nvPr/>
          </p:nvPicPr>
          <p:blipFill rotWithShape="1">
            <a:blip r:embed="rId3">
              <a:alphaModFix amt="70000"/>
            </a:blip>
            <a:srcRect/>
            <a:stretch/>
          </p:blipFill>
          <p:spPr>
            <a:xfrm rot="-7804084">
              <a:off x="4284685" y="3440463"/>
              <a:ext cx="427100" cy="411827"/>
            </a:xfrm>
            <a:prstGeom prst="rect">
              <a:avLst/>
            </a:prstGeom>
            <a:noFill/>
            <a:ln>
              <a:noFill/>
            </a:ln>
            <a:effectLst>
              <a:outerShdw blurRad="292100" dist="139700" dir="2700000" algn="tl" rotWithShape="0">
                <a:srgbClr val="333333">
                  <a:alpha val="64709"/>
                </a:srgbClr>
              </a:outerShdw>
            </a:effectLst>
          </p:spPr>
        </p:pic>
        <p:pic>
          <p:nvPicPr>
            <p:cNvPr id="191" name="Google Shape;191;g291a81bf1e5_0_42"/>
            <p:cNvPicPr preferRelativeResize="0"/>
            <p:nvPr/>
          </p:nvPicPr>
          <p:blipFill rotWithShape="1">
            <a:blip r:embed="rId3">
              <a:alphaModFix amt="70000"/>
            </a:blip>
            <a:srcRect/>
            <a:stretch/>
          </p:blipFill>
          <p:spPr>
            <a:xfrm rot="-3179369">
              <a:off x="3268005" y="3159372"/>
              <a:ext cx="427100" cy="411827"/>
            </a:xfrm>
            <a:prstGeom prst="rect">
              <a:avLst/>
            </a:prstGeom>
            <a:noFill/>
            <a:ln>
              <a:noFill/>
            </a:ln>
            <a:effectLst>
              <a:outerShdw blurRad="292100" dist="139700" dir="2700000" algn="tl" rotWithShape="0">
                <a:srgbClr val="333333">
                  <a:alpha val="64709"/>
                </a:srgbClr>
              </a:outerShdw>
            </a:effectLst>
          </p:spPr>
        </p:pic>
        <p:pic>
          <p:nvPicPr>
            <p:cNvPr id="192" name="Google Shape;192;g291a81bf1e5_0_42"/>
            <p:cNvPicPr preferRelativeResize="0"/>
            <p:nvPr/>
          </p:nvPicPr>
          <p:blipFill rotWithShape="1">
            <a:blip r:embed="rId3">
              <a:alphaModFix amt="70000"/>
            </a:blip>
            <a:srcRect/>
            <a:stretch/>
          </p:blipFill>
          <p:spPr>
            <a:xfrm rot="-5400000">
              <a:off x="3725674" y="3332802"/>
              <a:ext cx="427100" cy="411827"/>
            </a:xfrm>
            <a:prstGeom prst="rect">
              <a:avLst/>
            </a:prstGeom>
            <a:noFill/>
            <a:ln>
              <a:noFill/>
            </a:ln>
            <a:effectLst>
              <a:outerShdw blurRad="292100" dist="139700" dir="2700000" algn="tl" rotWithShape="0">
                <a:srgbClr val="333333">
                  <a:alpha val="64709"/>
                </a:srgbClr>
              </a:outerShdw>
            </a:effectLst>
          </p:spPr>
        </p:pic>
      </p:grpSp>
      <p:sp>
        <p:nvSpPr>
          <p:cNvPr id="193" name="Google Shape;193;g291a81bf1e5_0_42"/>
          <p:cNvSpPr txBox="1"/>
          <p:nvPr/>
        </p:nvSpPr>
        <p:spPr>
          <a:xfrm>
            <a:off x="29501" y="2277472"/>
            <a:ext cx="3006000" cy="492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fr-FR" sz="1400" b="0" i="0" u="none" strike="noStrike" cap="none">
                <a:solidFill>
                  <a:schemeClr val="dk1"/>
                </a:solidFill>
                <a:latin typeface="Arial"/>
                <a:ea typeface="Arial"/>
                <a:cs typeface="Arial"/>
                <a:sym typeface="Arial"/>
              </a:rPr>
              <a:t>Configuration de la BD </a:t>
            </a:r>
            <a:r>
              <a:rPr lang="fr-FR" sz="1200" b="0" i="1" u="none" strike="noStrike" cap="none">
                <a:solidFill>
                  <a:schemeClr val="dk1"/>
                </a:solidFill>
                <a:latin typeface="Arial"/>
                <a:ea typeface="Arial"/>
                <a:cs typeface="Arial"/>
                <a:sym typeface="Arial"/>
              </a:rPr>
              <a:t>(</a:t>
            </a:r>
            <a:r>
              <a:rPr lang="fr-FR" sz="1200" b="0" i="1" u="none" strike="noStrike" cap="none">
                <a:solidFill>
                  <a:srgbClr val="3F3F3F"/>
                </a:solidFill>
                <a:latin typeface="Arial"/>
                <a:ea typeface="Arial"/>
                <a:cs typeface="Arial"/>
                <a:sym typeface="Arial"/>
              </a:rPr>
              <a:t>.env</a:t>
            </a:r>
            <a:r>
              <a:rPr lang="fr-FR" sz="1400" b="0" i="0" u="none" strike="noStrike" cap="none">
                <a:solidFill>
                  <a:schemeClr val="dk1"/>
                </a:solidFill>
                <a:latin typeface="Arial"/>
                <a:ea typeface="Arial"/>
                <a:cs typeface="Arial"/>
                <a:sym typeface="Arial"/>
              </a:rPr>
              <a:t>)</a:t>
            </a:r>
            <a:endParaRPr sz="1200" b="0" i="1" u="none" strike="noStrike" cap="none">
              <a:solidFill>
                <a:srgbClr val="3F3F3F"/>
              </a:solidFill>
              <a:latin typeface="Arial"/>
              <a:ea typeface="Arial"/>
              <a:cs typeface="Arial"/>
              <a:sym typeface="Arial"/>
            </a:endParaRPr>
          </a:p>
          <a:p>
            <a:pPr marL="0" marR="0" lvl="0" indent="0" algn="ctr" rtl="0">
              <a:lnSpc>
                <a:spcPct val="100000"/>
              </a:lnSpc>
              <a:spcBef>
                <a:spcPts val="0"/>
              </a:spcBef>
              <a:spcAft>
                <a:spcPts val="0"/>
              </a:spcAft>
              <a:buNone/>
            </a:pPr>
            <a:r>
              <a:rPr lang="fr-FR" sz="1200" b="0" i="1" u="none" strike="noStrike" cap="none">
                <a:solidFill>
                  <a:srgbClr val="3F3F3F"/>
                </a:solidFill>
                <a:latin typeface="Arial"/>
                <a:ea typeface="Arial"/>
                <a:cs typeface="Arial"/>
                <a:sym typeface="Arial"/>
              </a:rPr>
              <a:t>php bin/console doctrine:database:create</a:t>
            </a:r>
            <a:endParaRPr sz="1200" b="0" i="1" u="none" strike="noStrike" cap="none">
              <a:solidFill>
                <a:srgbClr val="3F3F3F"/>
              </a:solidFill>
              <a:latin typeface="Arial"/>
              <a:ea typeface="Arial"/>
              <a:cs typeface="Arial"/>
              <a:sym typeface="Arial"/>
            </a:endParaRPr>
          </a:p>
        </p:txBody>
      </p:sp>
      <p:sp>
        <p:nvSpPr>
          <p:cNvPr id="194" name="Google Shape;194;g291a81bf1e5_0_42"/>
          <p:cNvSpPr txBox="1"/>
          <p:nvPr/>
        </p:nvSpPr>
        <p:spPr>
          <a:xfrm>
            <a:off x="29501" y="2871912"/>
            <a:ext cx="2315100" cy="492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fr-FR" sz="1400" b="0" i="0" u="none" strike="noStrike" cap="none">
                <a:solidFill>
                  <a:srgbClr val="000000"/>
                </a:solidFill>
                <a:latin typeface="Arial"/>
                <a:ea typeface="Arial"/>
                <a:cs typeface="Arial"/>
                <a:sym typeface="Arial"/>
              </a:rPr>
              <a:t>La création des entités</a:t>
            </a:r>
            <a:endParaRPr/>
          </a:p>
          <a:p>
            <a:pPr marL="0" marR="0" lvl="0" indent="0" algn="ctr" rtl="0">
              <a:lnSpc>
                <a:spcPct val="100000"/>
              </a:lnSpc>
              <a:spcBef>
                <a:spcPts val="0"/>
              </a:spcBef>
              <a:spcAft>
                <a:spcPts val="0"/>
              </a:spcAft>
              <a:buNone/>
            </a:pPr>
            <a:r>
              <a:rPr lang="fr-FR" sz="1200" b="0" i="1" u="none" strike="noStrike" cap="none">
                <a:solidFill>
                  <a:srgbClr val="3F3F3F"/>
                </a:solidFill>
                <a:latin typeface="Arial"/>
                <a:ea typeface="Arial"/>
                <a:cs typeface="Arial"/>
                <a:sym typeface="Arial"/>
              </a:rPr>
              <a:t>php bin/console make:entity</a:t>
            </a:r>
            <a:endParaRPr sz="1200" b="0" i="1" u="none" strike="noStrike" cap="none">
              <a:solidFill>
                <a:srgbClr val="3F3F3F"/>
              </a:solidFill>
              <a:latin typeface="Arial"/>
              <a:ea typeface="Arial"/>
              <a:cs typeface="Arial"/>
              <a:sym typeface="Arial"/>
            </a:endParaRPr>
          </a:p>
        </p:txBody>
      </p:sp>
      <p:sp>
        <p:nvSpPr>
          <p:cNvPr id="195" name="Google Shape;195;g291a81bf1e5_0_42"/>
          <p:cNvSpPr txBox="1"/>
          <p:nvPr/>
        </p:nvSpPr>
        <p:spPr>
          <a:xfrm>
            <a:off x="14018" y="3502784"/>
            <a:ext cx="3150300" cy="861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fr-FR" sz="1400" b="0" i="0" u="none" strike="noStrike" cap="none" dirty="0">
                <a:solidFill>
                  <a:schemeClr val="dk1"/>
                </a:solidFill>
                <a:latin typeface="Arial"/>
                <a:ea typeface="Arial"/>
                <a:cs typeface="Arial"/>
                <a:sym typeface="Arial"/>
              </a:rPr>
              <a:t>Migrations</a:t>
            </a:r>
            <a:endParaRPr sz="1200" b="0" i="1" u="none" strike="noStrike" cap="none" dirty="0">
              <a:solidFill>
                <a:srgbClr val="3F3F3F"/>
              </a:solidFill>
              <a:latin typeface="Arial"/>
              <a:ea typeface="Arial"/>
              <a:cs typeface="Arial"/>
              <a:sym typeface="Arial"/>
            </a:endParaRPr>
          </a:p>
          <a:p>
            <a:pPr marL="0" marR="0" lvl="0" indent="0" algn="ctr" rtl="0">
              <a:lnSpc>
                <a:spcPct val="100000"/>
              </a:lnSpc>
              <a:spcBef>
                <a:spcPts val="0"/>
              </a:spcBef>
              <a:spcAft>
                <a:spcPts val="0"/>
              </a:spcAft>
              <a:buNone/>
            </a:pPr>
            <a:r>
              <a:rPr lang="fr-FR" sz="1200" b="0" i="1" u="none" strike="noStrike" cap="none" dirty="0" err="1">
                <a:solidFill>
                  <a:srgbClr val="3F3F3F"/>
                </a:solidFill>
                <a:latin typeface="Arial"/>
                <a:ea typeface="Arial"/>
                <a:cs typeface="Arial"/>
                <a:sym typeface="Arial"/>
              </a:rPr>
              <a:t>php</a:t>
            </a:r>
            <a:r>
              <a:rPr lang="fr-FR" sz="1200" b="0" i="1" u="none" strike="noStrike" cap="none" dirty="0">
                <a:solidFill>
                  <a:srgbClr val="3F3F3F"/>
                </a:solidFill>
                <a:latin typeface="Arial"/>
                <a:ea typeface="Arial"/>
                <a:cs typeface="Arial"/>
                <a:sym typeface="Arial"/>
              </a:rPr>
              <a:t> bin/console </a:t>
            </a:r>
            <a:r>
              <a:rPr lang="fr-FR" sz="1200" b="0" i="1" u="none" strike="noStrike" cap="none" dirty="0" err="1">
                <a:solidFill>
                  <a:srgbClr val="3F3F3F"/>
                </a:solidFill>
                <a:latin typeface="Arial"/>
                <a:ea typeface="Arial"/>
                <a:cs typeface="Arial"/>
                <a:sym typeface="Arial"/>
              </a:rPr>
              <a:t>make:migration</a:t>
            </a:r>
            <a:endParaRPr sz="1200" b="0" i="1" u="none" strike="noStrike" cap="none" dirty="0">
              <a:solidFill>
                <a:srgbClr val="3F3F3F"/>
              </a:solidFill>
              <a:latin typeface="Arial"/>
              <a:ea typeface="Arial"/>
              <a:cs typeface="Arial"/>
              <a:sym typeface="Arial"/>
            </a:endParaRPr>
          </a:p>
          <a:p>
            <a:pPr marL="0" marR="0" lvl="0" indent="0" algn="ctr" rtl="0">
              <a:lnSpc>
                <a:spcPct val="100000"/>
              </a:lnSpc>
              <a:spcBef>
                <a:spcPts val="0"/>
              </a:spcBef>
              <a:spcAft>
                <a:spcPts val="0"/>
              </a:spcAft>
              <a:buNone/>
            </a:pPr>
            <a:r>
              <a:rPr lang="fr-FR" sz="1200" b="0" i="1" u="none" strike="noStrike" cap="none" dirty="0" err="1">
                <a:solidFill>
                  <a:srgbClr val="3F3F3F"/>
                </a:solidFill>
                <a:latin typeface="Arial"/>
                <a:ea typeface="Arial"/>
                <a:cs typeface="Arial"/>
                <a:sym typeface="Arial"/>
              </a:rPr>
              <a:t>php</a:t>
            </a:r>
            <a:r>
              <a:rPr lang="fr-FR" sz="1200" b="0" i="1" u="none" strike="noStrike" cap="none" dirty="0">
                <a:solidFill>
                  <a:srgbClr val="3F3F3F"/>
                </a:solidFill>
                <a:latin typeface="Arial"/>
                <a:ea typeface="Arial"/>
                <a:cs typeface="Arial"/>
                <a:sym typeface="Arial"/>
              </a:rPr>
              <a:t> bin/console </a:t>
            </a:r>
            <a:r>
              <a:rPr lang="fr-FR" sz="1200" b="0" i="1" u="none" strike="noStrike" cap="none" dirty="0" err="1">
                <a:solidFill>
                  <a:srgbClr val="3F3F3F"/>
                </a:solidFill>
                <a:latin typeface="Arial"/>
                <a:ea typeface="Arial"/>
                <a:cs typeface="Arial"/>
                <a:sym typeface="Arial"/>
              </a:rPr>
              <a:t>doctrine:migrations:migrate</a:t>
            </a:r>
            <a:endParaRPr sz="1200" b="0" i="1" u="none" strike="noStrike" cap="none" dirty="0">
              <a:solidFill>
                <a:srgbClr val="3F3F3F"/>
              </a:solidFill>
              <a:latin typeface="Arial"/>
              <a:ea typeface="Arial"/>
              <a:cs typeface="Arial"/>
              <a:sym typeface="Arial"/>
            </a:endParaRPr>
          </a:p>
          <a:p>
            <a:pPr marL="0" marR="0" lvl="0" indent="0" algn="ctr" rtl="0">
              <a:lnSpc>
                <a:spcPct val="100000"/>
              </a:lnSpc>
              <a:spcBef>
                <a:spcPts val="0"/>
              </a:spcBef>
              <a:spcAft>
                <a:spcPts val="0"/>
              </a:spcAft>
              <a:buNone/>
            </a:pPr>
            <a:endParaRPr sz="1200" b="0" i="1" u="none" strike="noStrike" cap="none" dirty="0">
              <a:solidFill>
                <a:srgbClr val="3F3F3F"/>
              </a:solidFill>
              <a:latin typeface="Arial"/>
              <a:ea typeface="Arial"/>
              <a:cs typeface="Arial"/>
              <a:sym typeface="Arial"/>
            </a:endParaRPr>
          </a:p>
        </p:txBody>
      </p:sp>
      <p:sp>
        <p:nvSpPr>
          <p:cNvPr id="197" name="Google Shape;197;g291a81bf1e5_0_42"/>
          <p:cNvSpPr txBox="1"/>
          <p:nvPr/>
        </p:nvSpPr>
        <p:spPr>
          <a:xfrm>
            <a:off x="6406344" y="2456414"/>
            <a:ext cx="2770200" cy="1816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fr-FR" sz="1400" b="0" i="0" u="none" strike="noStrike" cap="none">
                <a:solidFill>
                  <a:schemeClr val="dk1"/>
                </a:solidFill>
                <a:latin typeface="Arial"/>
                <a:ea typeface="Arial"/>
                <a:cs typeface="Arial"/>
                <a:sym typeface="Arial"/>
              </a:rPr>
              <a:t>Persistances des objets</a:t>
            </a:r>
            <a:endParaRPr/>
          </a:p>
          <a:p>
            <a:pPr marL="0" marR="0" lvl="0" indent="0" algn="ctr" rtl="0">
              <a:lnSpc>
                <a:spcPct val="100000"/>
              </a:lnSpc>
              <a:spcBef>
                <a:spcPts val="0"/>
              </a:spcBef>
              <a:spcAft>
                <a:spcPts val="0"/>
              </a:spcAft>
              <a:buNone/>
            </a:pPr>
            <a:r>
              <a:rPr lang="fr-FR" sz="1200" b="0" i="1" u="none" strike="noStrike" cap="none">
                <a:solidFill>
                  <a:schemeClr val="dk1"/>
                </a:solidFill>
                <a:latin typeface="Arial"/>
                <a:ea typeface="Arial"/>
                <a:cs typeface="Arial"/>
                <a:sym typeface="Arial"/>
              </a:rPr>
              <a:t>EntityManager#persist() / flush()</a:t>
            </a:r>
            <a:endParaRPr sz="1200" b="0" i="1" u="none" strike="noStrike" cap="none">
              <a:solidFill>
                <a:srgbClr val="3F3F3F"/>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400"/>
              <a:buFont typeface="Noto Sans Symbols"/>
              <a:buChar char="⮚"/>
            </a:pPr>
            <a:r>
              <a:rPr lang="fr-FR" sz="1400" b="0" i="0" u="none" strike="noStrike" cap="none">
                <a:solidFill>
                  <a:schemeClr val="dk1"/>
                </a:solidFill>
                <a:latin typeface="Arial"/>
                <a:ea typeface="Arial"/>
                <a:cs typeface="Arial"/>
                <a:sym typeface="Arial"/>
              </a:rPr>
              <a:t>Récupération des objets</a:t>
            </a:r>
            <a:endParaRPr/>
          </a:p>
          <a:p>
            <a:pPr marL="0" marR="0" lvl="0" indent="0" algn="ctr" rtl="0">
              <a:lnSpc>
                <a:spcPct val="100000"/>
              </a:lnSpc>
              <a:spcBef>
                <a:spcPts val="0"/>
              </a:spcBef>
              <a:spcAft>
                <a:spcPts val="0"/>
              </a:spcAft>
              <a:buNone/>
            </a:pPr>
            <a:r>
              <a:rPr lang="fr-FR" sz="1200" b="0" i="1" u="none" strike="noStrike" cap="none">
                <a:solidFill>
                  <a:schemeClr val="dk1"/>
                </a:solidFill>
                <a:latin typeface="Arial"/>
                <a:ea typeface="Arial"/>
                <a:cs typeface="Arial"/>
                <a:sym typeface="Arial"/>
              </a:rPr>
              <a:t>Repository#findAll(), find(), findBy() …</a:t>
            </a:r>
            <a:endParaRPr/>
          </a:p>
          <a:p>
            <a:pPr marL="171450" marR="0" lvl="0" indent="-171450" algn="l" rtl="0">
              <a:lnSpc>
                <a:spcPct val="100000"/>
              </a:lnSpc>
              <a:spcBef>
                <a:spcPts val="0"/>
              </a:spcBef>
              <a:spcAft>
                <a:spcPts val="0"/>
              </a:spcAft>
              <a:buClr>
                <a:srgbClr val="000000"/>
              </a:buClr>
              <a:buSzPts val="1200"/>
              <a:buFont typeface="Noto Sans Symbols"/>
              <a:buChar char="⮚"/>
            </a:pPr>
            <a:r>
              <a:rPr lang="fr-FR" sz="1200" b="0" i="0" u="none" strike="noStrike" cap="none">
                <a:solidFill>
                  <a:schemeClr val="dk1"/>
                </a:solidFill>
                <a:latin typeface="Arial"/>
                <a:ea typeface="Arial"/>
                <a:cs typeface="Arial"/>
                <a:sym typeface="Arial"/>
              </a:rPr>
              <a:t>Modification des objets</a:t>
            </a:r>
            <a:endParaRPr/>
          </a:p>
          <a:p>
            <a:pPr marL="0" marR="0" lvl="0" indent="0" algn="ctr" rtl="0">
              <a:lnSpc>
                <a:spcPct val="100000"/>
              </a:lnSpc>
              <a:spcBef>
                <a:spcPts val="0"/>
              </a:spcBef>
              <a:spcAft>
                <a:spcPts val="0"/>
              </a:spcAft>
              <a:buNone/>
            </a:pPr>
            <a:r>
              <a:rPr lang="fr-FR" sz="1200" b="0" i="1" u="none" strike="noStrike" cap="none">
                <a:solidFill>
                  <a:schemeClr val="dk1"/>
                </a:solidFill>
                <a:latin typeface="Arial"/>
                <a:ea typeface="Arial"/>
                <a:cs typeface="Arial"/>
                <a:sym typeface="Arial"/>
              </a:rPr>
              <a:t>EntityManager#flush()</a:t>
            </a:r>
            <a:endParaRPr/>
          </a:p>
          <a:p>
            <a:pPr marL="171450" marR="0" lvl="0" indent="-171450" algn="l" rtl="0">
              <a:lnSpc>
                <a:spcPct val="100000"/>
              </a:lnSpc>
              <a:spcBef>
                <a:spcPts val="0"/>
              </a:spcBef>
              <a:spcAft>
                <a:spcPts val="0"/>
              </a:spcAft>
              <a:buClr>
                <a:srgbClr val="000000"/>
              </a:buClr>
              <a:buSzPts val="1200"/>
              <a:buFont typeface="Noto Sans Symbols"/>
              <a:buChar char="⮚"/>
            </a:pPr>
            <a:r>
              <a:rPr lang="fr-FR" sz="1200" b="0" i="0" u="none" strike="noStrike" cap="none">
                <a:solidFill>
                  <a:schemeClr val="dk1"/>
                </a:solidFill>
                <a:latin typeface="Arial"/>
                <a:ea typeface="Arial"/>
                <a:cs typeface="Arial"/>
                <a:sym typeface="Arial"/>
              </a:rPr>
              <a:t>Suppression des objets</a:t>
            </a:r>
            <a:endParaRPr/>
          </a:p>
          <a:p>
            <a:pPr marL="0" marR="0" lvl="0" indent="0" algn="ctr" rtl="0">
              <a:lnSpc>
                <a:spcPct val="100000"/>
              </a:lnSpc>
              <a:spcBef>
                <a:spcPts val="0"/>
              </a:spcBef>
              <a:spcAft>
                <a:spcPts val="0"/>
              </a:spcAft>
              <a:buNone/>
            </a:pPr>
            <a:r>
              <a:rPr lang="fr-FR" sz="1200" b="0" i="1" u="none" strike="noStrike" cap="none">
                <a:solidFill>
                  <a:schemeClr val="dk1"/>
                </a:solidFill>
                <a:latin typeface="Arial"/>
                <a:ea typeface="Arial"/>
                <a:cs typeface="Arial"/>
                <a:sym typeface="Arial"/>
              </a:rPr>
              <a:t>EntityManager#remove() / flush()</a:t>
            </a:r>
            <a:endParaRPr sz="1200" b="0" i="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1" u="none" strike="noStrike" cap="none">
              <a:solidFill>
                <a:schemeClr val="dk1"/>
              </a:solidFill>
              <a:latin typeface="Arial"/>
              <a:ea typeface="Arial"/>
              <a:cs typeface="Arial"/>
              <a:sym typeface="Arial"/>
            </a:endParaRPr>
          </a:p>
        </p:txBody>
      </p:sp>
      <p:sp>
        <p:nvSpPr>
          <p:cNvPr id="198" name="Google Shape;198;g291a81bf1e5_0_42"/>
          <p:cNvSpPr txBox="1"/>
          <p:nvPr/>
        </p:nvSpPr>
        <p:spPr>
          <a:xfrm>
            <a:off x="2654274" y="4839860"/>
            <a:ext cx="6642000" cy="630900"/>
          </a:xfrm>
          <a:prstGeom prst="rect">
            <a:avLst/>
          </a:prstGeom>
          <a:noFill/>
          <a:ln>
            <a:noFill/>
          </a:ln>
        </p:spPr>
        <p:txBody>
          <a:bodyPr spcFirstLastPara="1" wrap="square" lIns="91425" tIns="45700" rIns="91425" bIns="45700" anchor="t" anchorCtr="0">
            <a:spAutoFit/>
          </a:bodyPr>
          <a:lstStyle/>
          <a:p>
            <a:pPr marL="101600" marR="0" lvl="0" indent="0" algn="l" rtl="0">
              <a:lnSpc>
                <a:spcPct val="150000"/>
              </a:lnSpc>
              <a:spcBef>
                <a:spcPts val="0"/>
              </a:spcBef>
              <a:spcAft>
                <a:spcPts val="0"/>
              </a:spcAft>
              <a:buNone/>
            </a:pPr>
            <a:r>
              <a:rPr lang="fr-FR" sz="1400" b="0" i="0" u="none" strike="noStrike" cap="none" dirty="0">
                <a:solidFill>
                  <a:schemeClr val="dk1"/>
                </a:solidFill>
                <a:latin typeface="Arial"/>
                <a:ea typeface="Arial"/>
                <a:cs typeface="Arial"/>
                <a:sym typeface="Arial"/>
              </a:rPr>
              <a:t>🡺Ces méthodes magiques sont simples et efficaces mais elles sont limitées dans d’autres contextes</a:t>
            </a:r>
            <a:endParaRPr dirty="0"/>
          </a:p>
        </p:txBody>
      </p:sp>
      <p:sp>
        <p:nvSpPr>
          <p:cNvPr id="199" name="Google Shape;199;g291a81bf1e5_0_42"/>
          <p:cNvSpPr txBox="1"/>
          <p:nvPr/>
        </p:nvSpPr>
        <p:spPr>
          <a:xfrm>
            <a:off x="673252" y="5906179"/>
            <a:ext cx="4724400" cy="523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0000"/>
              </a:buClr>
              <a:buSzPts val="1400"/>
              <a:buFont typeface="Noto Sans Symbols"/>
              <a:buChar char="⮚"/>
            </a:pPr>
            <a:r>
              <a:rPr lang="fr-FR" sz="1400" b="1" i="0" u="none" strike="noStrike" cap="none">
                <a:solidFill>
                  <a:srgbClr val="FF0000"/>
                </a:solidFill>
                <a:latin typeface="Arial"/>
                <a:ea typeface="Arial"/>
                <a:cs typeface="Arial"/>
                <a:sym typeface="Arial"/>
              </a:rPr>
              <a:t>Les jointures </a:t>
            </a:r>
            <a:endParaRPr/>
          </a:p>
          <a:p>
            <a:pPr marL="285750" marR="0" lvl="0" indent="-285750" algn="l" rtl="0">
              <a:lnSpc>
                <a:spcPct val="100000"/>
              </a:lnSpc>
              <a:spcBef>
                <a:spcPts val="0"/>
              </a:spcBef>
              <a:spcAft>
                <a:spcPts val="0"/>
              </a:spcAft>
              <a:buClr>
                <a:srgbClr val="FF0000"/>
              </a:buClr>
              <a:buSzPts val="1400"/>
              <a:buFont typeface="Noto Sans Symbols"/>
              <a:buChar char="⮚"/>
            </a:pPr>
            <a:r>
              <a:rPr lang="fr-FR" sz="1400" b="1" i="0" u="none" strike="noStrike" cap="none">
                <a:solidFill>
                  <a:srgbClr val="FF0000"/>
                </a:solidFill>
                <a:latin typeface="Arial"/>
                <a:ea typeface="Arial"/>
                <a:cs typeface="Arial"/>
                <a:sym typeface="Arial"/>
              </a:rPr>
              <a:t>Les requêtes plus complexes</a:t>
            </a:r>
            <a:endParaRPr sz="1400" b="0" i="0" u="none" strike="noStrike" cap="none">
              <a:solidFill>
                <a:srgbClr val="000000"/>
              </a:solidFill>
              <a:latin typeface="Arial"/>
              <a:ea typeface="Arial"/>
              <a:cs typeface="Arial"/>
              <a:sym typeface="Arial"/>
            </a:endParaRPr>
          </a:p>
        </p:txBody>
      </p:sp>
      <p:pic>
        <p:nvPicPr>
          <p:cNvPr id="200" name="Google Shape;200;g291a81bf1e5_0_42"/>
          <p:cNvPicPr preferRelativeResize="0"/>
          <p:nvPr/>
        </p:nvPicPr>
        <p:blipFill rotWithShape="1">
          <a:blip r:embed="rId5">
            <a:alphaModFix/>
          </a:blip>
          <a:srcRect/>
          <a:stretch/>
        </p:blipFill>
        <p:spPr>
          <a:xfrm>
            <a:off x="3774530" y="5673180"/>
            <a:ext cx="599056" cy="885092"/>
          </a:xfrm>
          <a:prstGeom prst="rect">
            <a:avLst/>
          </a:prstGeom>
          <a:noFill/>
          <a:ln>
            <a:noFill/>
          </a:ln>
        </p:spPr>
      </p:pic>
      <p:sp>
        <p:nvSpPr>
          <p:cNvPr id="201" name="Google Shape;201;g291a81bf1e5_0_42"/>
          <p:cNvSpPr txBox="1"/>
          <p:nvPr/>
        </p:nvSpPr>
        <p:spPr>
          <a:xfrm>
            <a:off x="4551832" y="5913799"/>
            <a:ext cx="4724400" cy="5232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FF0000"/>
              </a:buClr>
              <a:buSzPts val="1400"/>
              <a:buFont typeface="Noto Sans Symbols"/>
              <a:buChar char="⮚"/>
            </a:pPr>
            <a:r>
              <a:rPr lang="fr-FR" sz="1400" b="1" i="0" u="none" strike="noStrike" cap="none">
                <a:solidFill>
                  <a:srgbClr val="FF0000"/>
                </a:solidFill>
                <a:latin typeface="Arial"/>
                <a:ea typeface="Arial"/>
                <a:cs typeface="Arial"/>
                <a:sym typeface="Arial"/>
              </a:rPr>
              <a:t>Query Builder</a:t>
            </a:r>
            <a:endParaRPr/>
          </a:p>
          <a:p>
            <a:pPr marL="285750" marR="0" lvl="0" indent="-285750" algn="l" rtl="0">
              <a:lnSpc>
                <a:spcPct val="100000"/>
              </a:lnSpc>
              <a:spcBef>
                <a:spcPts val="0"/>
              </a:spcBef>
              <a:spcAft>
                <a:spcPts val="0"/>
              </a:spcAft>
              <a:buClr>
                <a:srgbClr val="FF0000"/>
              </a:buClr>
              <a:buSzPts val="1400"/>
              <a:buFont typeface="Noto Sans Symbols"/>
              <a:buChar char="⮚"/>
            </a:pPr>
            <a:r>
              <a:rPr lang="fr-FR" sz="1400" b="1" i="0" u="none" strike="noStrike" cap="none">
                <a:solidFill>
                  <a:srgbClr val="FF0000"/>
                </a:solidFill>
                <a:latin typeface="Arial"/>
                <a:ea typeface="Arial"/>
                <a:cs typeface="Arial"/>
                <a:sym typeface="Arial"/>
              </a:rPr>
              <a:t>Doctrine Query Language</a:t>
            </a:r>
            <a:endParaRPr sz="1400" b="0" i="0" u="none" strike="noStrike" cap="none">
              <a:solidFill>
                <a:srgbClr val="000000"/>
              </a:solidFill>
              <a:latin typeface="Arial"/>
              <a:ea typeface="Arial"/>
              <a:cs typeface="Arial"/>
              <a:sym typeface="Arial"/>
            </a:endParaRPr>
          </a:p>
        </p:txBody>
      </p:sp>
      <p:sp>
        <p:nvSpPr>
          <p:cNvPr id="2" name="ZoneTexte 1"/>
          <p:cNvSpPr txBox="1"/>
          <p:nvPr/>
        </p:nvSpPr>
        <p:spPr>
          <a:xfrm>
            <a:off x="840922" y="4686437"/>
            <a:ext cx="184731" cy="307777"/>
          </a:xfrm>
          <a:prstGeom prst="rect">
            <a:avLst/>
          </a:prstGeom>
          <a:noFill/>
        </p:spPr>
        <p:txBody>
          <a:bodyPr wrap="none" rtlCol="0">
            <a:spAutoFit/>
          </a:bodyPr>
          <a:lstStyle/>
          <a:p>
            <a:endParaRPr lang="fr-FR" dirty="0"/>
          </a:p>
        </p:txBody>
      </p:sp>
      <p:sp>
        <p:nvSpPr>
          <p:cNvPr id="3" name="Pentagone 2"/>
          <p:cNvSpPr/>
          <p:nvPr/>
        </p:nvSpPr>
        <p:spPr>
          <a:xfrm>
            <a:off x="66859" y="4719471"/>
            <a:ext cx="2624773" cy="782953"/>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Un </a:t>
            </a:r>
            <a:r>
              <a:rPr lang="fr-FR" dirty="0" err="1" smtClean="0"/>
              <a:t>Repository</a:t>
            </a:r>
            <a:r>
              <a:rPr lang="fr-FR" dirty="0" smtClean="0"/>
              <a:t> pour chaque </a:t>
            </a:r>
            <a:r>
              <a:rPr lang="fr-FR" dirty="0" err="1" smtClean="0"/>
              <a:t>Entity</a:t>
            </a:r>
            <a:endParaRPr lang="fr-FR" dirty="0" smtClean="0"/>
          </a:p>
          <a:p>
            <a:pPr algn="ctr"/>
            <a:r>
              <a:rPr lang="fr-FR" dirty="0" smtClean="0"/>
              <a:t>- </a:t>
            </a:r>
            <a:r>
              <a:rPr lang="fr-FR" dirty="0" err="1"/>
              <a:t>f</a:t>
            </a:r>
            <a:r>
              <a:rPr lang="fr-FR" dirty="0" err="1" smtClean="0"/>
              <a:t>indAll</a:t>
            </a:r>
            <a:r>
              <a:rPr lang="fr-FR" dirty="0" smtClean="0"/>
              <a:t>(),</a:t>
            </a:r>
            <a:r>
              <a:rPr lang="fr-FR" dirty="0" err="1" smtClean="0"/>
              <a:t>find</a:t>
            </a:r>
            <a:r>
              <a:rPr lang="fr-FR" dirty="0" smtClean="0"/>
              <a:t>($id),</a:t>
            </a:r>
            <a:r>
              <a:rPr lang="fr-FR" dirty="0" err="1" smtClean="0"/>
              <a:t>findBy</a:t>
            </a:r>
            <a:r>
              <a:rPr lang="fr-FR" dirty="0" smtClean="0"/>
              <a:t>()…</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91a81bf1e5_0_419"/>
          <p:cNvSpPr/>
          <p:nvPr/>
        </p:nvSpPr>
        <p:spPr>
          <a:xfrm>
            <a:off x="-1" y="1406236"/>
            <a:ext cx="9144000" cy="57675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200000"/>
              </a:lnSpc>
              <a:spcBef>
                <a:spcPts val="0"/>
              </a:spcBef>
              <a:spcAft>
                <a:spcPts val="0"/>
              </a:spcAft>
              <a:buClr>
                <a:srgbClr val="000000"/>
              </a:buClr>
              <a:buSzPts val="2400"/>
              <a:buFont typeface="Calibri"/>
              <a:buNone/>
            </a:pPr>
            <a:endParaRPr sz="1400" b="0" i="0" u="none" strike="noStrike" cap="none">
              <a:solidFill>
                <a:schemeClr val="dk1"/>
              </a:solidFill>
              <a:latin typeface="Arial"/>
              <a:ea typeface="Arial"/>
              <a:cs typeface="Arial"/>
              <a:sym typeface="Arial"/>
            </a:endParaRPr>
          </a:p>
        </p:txBody>
      </p:sp>
      <p:sp>
        <p:nvSpPr>
          <p:cNvPr id="367" name="Google Shape;367;g291a81bf1e5_0_419"/>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20</a:t>
            </a:fld>
            <a:endParaRPr sz="1400" b="0" i="0" u="none" strike="noStrike" cap="none">
              <a:solidFill>
                <a:srgbClr val="000000"/>
              </a:solidFill>
              <a:latin typeface="Arial"/>
              <a:ea typeface="Arial"/>
              <a:cs typeface="Arial"/>
              <a:sym typeface="Arial"/>
            </a:endParaRPr>
          </a:p>
        </p:txBody>
      </p:sp>
      <p:sp>
        <p:nvSpPr>
          <p:cNvPr id="368" name="Google Shape;368;g291a81bf1e5_0_419"/>
          <p:cNvSpPr txBox="1"/>
          <p:nvPr/>
        </p:nvSpPr>
        <p:spPr>
          <a:xfrm>
            <a:off x="0" y="-30674"/>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dirty="0" smtClean="0">
                <a:solidFill>
                  <a:schemeClr val="dk1"/>
                </a:solidFill>
                <a:latin typeface="Calibri"/>
                <a:ea typeface="Calibri"/>
                <a:cs typeface="Calibri"/>
                <a:sym typeface="Calibri"/>
              </a:rPr>
              <a:t>Requête </a:t>
            </a:r>
            <a:r>
              <a:rPr lang="fr-FR" sz="3600" b="1" i="0" u="none" strike="noStrike" cap="none" dirty="0">
                <a:solidFill>
                  <a:schemeClr val="dk1"/>
                </a:solidFill>
                <a:latin typeface="Calibri"/>
                <a:ea typeface="Calibri"/>
                <a:cs typeface="Calibri"/>
                <a:sym typeface="Calibri"/>
              </a:rPr>
              <a:t>SELECT</a:t>
            </a:r>
            <a:endParaRPr sz="1200" b="0" i="0" u="none" strike="noStrike" cap="none" dirty="0">
              <a:solidFill>
                <a:srgbClr val="000000"/>
              </a:solidFill>
              <a:latin typeface="Arial"/>
              <a:ea typeface="Arial"/>
              <a:cs typeface="Arial"/>
              <a:sym typeface="Arial"/>
            </a:endParaRPr>
          </a:p>
        </p:txBody>
      </p:sp>
      <p:sp>
        <p:nvSpPr>
          <p:cNvPr id="370" name="Google Shape;370;g291a81bf1e5_0_419"/>
          <p:cNvSpPr txBox="1"/>
          <p:nvPr/>
        </p:nvSpPr>
        <p:spPr>
          <a:xfrm>
            <a:off x="337455" y="1462257"/>
            <a:ext cx="7476600" cy="3387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Noto Sans Symbols"/>
              <a:buChar char="▪"/>
            </a:pPr>
            <a:r>
              <a:rPr lang="fr-FR" sz="1600" b="0" i="0" u="none" strike="noStrike" cap="none">
                <a:solidFill>
                  <a:srgbClr val="000000"/>
                </a:solidFill>
                <a:latin typeface="Arial"/>
                <a:ea typeface="Arial"/>
                <a:cs typeface="Arial"/>
                <a:sym typeface="Arial"/>
              </a:rPr>
              <a:t>On commence par sélectionner la liste des étudiants qui ont plus que 18 ans:</a:t>
            </a:r>
            <a:endParaRPr/>
          </a:p>
        </p:txBody>
      </p:sp>
      <p:sp>
        <p:nvSpPr>
          <p:cNvPr id="371" name="Google Shape;371;g291a81bf1e5_0_419"/>
          <p:cNvSpPr txBox="1"/>
          <p:nvPr/>
        </p:nvSpPr>
        <p:spPr>
          <a:xfrm>
            <a:off x="670408" y="3042138"/>
            <a:ext cx="7630800" cy="34162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rgbClr val="000000"/>
              </a:buClr>
              <a:buSzPts val="1200"/>
              <a:buFont typeface="Arial"/>
              <a:buChar char="•"/>
            </a:pPr>
            <a:r>
              <a:rPr lang="fr-FR" sz="1200" b="1" i="0" u="none" strike="noStrike" cap="none" dirty="0">
                <a:solidFill>
                  <a:srgbClr val="000000"/>
                </a:solidFill>
                <a:sym typeface="Arial"/>
              </a:rPr>
              <a:t>s</a:t>
            </a:r>
            <a:r>
              <a:rPr lang="fr-FR" sz="1200" b="0" i="0" u="none" strike="noStrike" cap="none" dirty="0">
                <a:solidFill>
                  <a:srgbClr val="000000"/>
                </a:solidFill>
                <a:sym typeface="Arial"/>
              </a:rPr>
              <a:t> représente l’alias qui fait référence à la classe </a:t>
            </a:r>
            <a:r>
              <a:rPr lang="fr-FR" sz="1200" b="1" dirty="0" smtClean="0"/>
              <a:t>App</a:t>
            </a:r>
            <a:r>
              <a:rPr lang="fr-FR" sz="1200" b="1" i="0" u="none" strike="noStrike" cap="none" dirty="0" smtClean="0">
                <a:solidFill>
                  <a:srgbClr val="000000"/>
                </a:solidFill>
                <a:sym typeface="Arial"/>
              </a:rPr>
              <a:t>/</a:t>
            </a:r>
            <a:r>
              <a:rPr lang="fr-FR" sz="1200" b="1" i="0" u="none" strike="noStrike" cap="none" dirty="0" err="1" smtClean="0">
                <a:solidFill>
                  <a:srgbClr val="000000"/>
                </a:solidFill>
                <a:sym typeface="Arial"/>
              </a:rPr>
              <a:t>Entity</a:t>
            </a:r>
            <a:r>
              <a:rPr lang="fr-FR" sz="1200" b="1" i="0" u="none" strike="noStrike" cap="none" dirty="0" smtClean="0">
                <a:solidFill>
                  <a:srgbClr val="000000"/>
                </a:solidFill>
                <a:sym typeface="Arial"/>
              </a:rPr>
              <a:t>/</a:t>
            </a:r>
            <a:r>
              <a:rPr lang="fr-FR" sz="1200" b="1" i="0" u="none" strike="noStrike" cap="none" dirty="0" err="1" smtClean="0">
                <a:solidFill>
                  <a:srgbClr val="000000"/>
                </a:solidFill>
                <a:sym typeface="Arial"/>
              </a:rPr>
              <a:t>Student</a:t>
            </a:r>
            <a:r>
              <a:rPr lang="fr-FR" sz="1200" b="0" i="0" u="none" strike="noStrike" cap="none" dirty="0">
                <a:solidFill>
                  <a:srgbClr val="000000"/>
                </a:solidFill>
                <a:sym typeface="Arial"/>
              </a:rPr>
              <a:t>. Cet alias permet de retourner dans le résultat de la requête, toutes les instances de la classe </a:t>
            </a:r>
            <a:r>
              <a:rPr lang="fr-FR" sz="1200" b="1" i="0" u="none" strike="noStrike" cap="none" dirty="0" err="1">
                <a:solidFill>
                  <a:srgbClr val="000000"/>
                </a:solidFill>
                <a:sym typeface="Arial"/>
              </a:rPr>
              <a:t>Student</a:t>
            </a:r>
            <a:r>
              <a:rPr lang="fr-FR" sz="1200" b="0" i="0" u="none" strike="noStrike" cap="none" dirty="0">
                <a:solidFill>
                  <a:srgbClr val="000000"/>
                </a:solidFill>
                <a:sym typeface="Arial"/>
              </a:rPr>
              <a:t>.</a:t>
            </a:r>
            <a:endParaRPr sz="1200" dirty="0"/>
          </a:p>
          <a:p>
            <a:pPr marL="285750" marR="0" lvl="0" indent="-285750" algn="l" rtl="0">
              <a:lnSpc>
                <a:spcPct val="200000"/>
              </a:lnSpc>
              <a:spcBef>
                <a:spcPts val="0"/>
              </a:spcBef>
              <a:spcAft>
                <a:spcPts val="0"/>
              </a:spcAft>
              <a:buClr>
                <a:srgbClr val="000000"/>
              </a:buClr>
              <a:buSzPts val="1200"/>
              <a:buFont typeface="Arial"/>
              <a:buChar char="•"/>
            </a:pPr>
            <a:r>
              <a:rPr lang="fr-FR" sz="1200" b="0" i="0" u="none" strike="noStrike" cap="none" dirty="0">
                <a:solidFill>
                  <a:srgbClr val="000000"/>
                </a:solidFill>
                <a:sym typeface="Arial"/>
              </a:rPr>
              <a:t>Le mot-clé </a:t>
            </a:r>
            <a:r>
              <a:rPr lang="fr-FR" sz="1200" b="1" i="0" u="none" strike="noStrike" cap="none" dirty="0">
                <a:solidFill>
                  <a:srgbClr val="000000"/>
                </a:solidFill>
                <a:sym typeface="Arial"/>
              </a:rPr>
              <a:t>FROM</a:t>
            </a:r>
            <a:r>
              <a:rPr lang="fr-FR" sz="1200" b="0" i="0" u="none" strike="noStrike" cap="none" dirty="0">
                <a:solidFill>
                  <a:srgbClr val="000000"/>
                </a:solidFill>
                <a:sym typeface="Arial"/>
              </a:rPr>
              <a:t> est toujours suivi d'un nom de classe complet, lui-même suivi d'une variable d'identification ou d'un alias pour ce nom de classe. Cette classe désigne une racine de notre requête à partir de laquelle nous pouvons naviguer plus loin via des jointures et des expressions de chemin.</a:t>
            </a:r>
            <a:endParaRPr sz="1200" dirty="0"/>
          </a:p>
          <a:p>
            <a:pPr marL="285750" marR="0" lvl="0" indent="-285750" algn="l" rtl="0">
              <a:lnSpc>
                <a:spcPct val="200000"/>
              </a:lnSpc>
              <a:spcBef>
                <a:spcPts val="0"/>
              </a:spcBef>
              <a:spcAft>
                <a:spcPts val="0"/>
              </a:spcAft>
              <a:buClr>
                <a:srgbClr val="000000"/>
              </a:buClr>
              <a:buSzPts val="1200"/>
              <a:buFont typeface="Arial"/>
              <a:buChar char="•"/>
            </a:pPr>
            <a:r>
              <a:rPr lang="fr-FR" sz="1200" b="0" i="0" u="none" strike="noStrike" cap="none" dirty="0">
                <a:solidFill>
                  <a:srgbClr val="000000"/>
                </a:solidFill>
                <a:sym typeface="Arial"/>
              </a:rPr>
              <a:t>L'expression </a:t>
            </a:r>
            <a:r>
              <a:rPr lang="fr-FR" sz="1200" b="1" i="0" u="none" strike="noStrike" cap="none" dirty="0" err="1">
                <a:solidFill>
                  <a:srgbClr val="000000"/>
                </a:solidFill>
                <a:sym typeface="Arial"/>
              </a:rPr>
              <a:t>s.age</a:t>
            </a:r>
            <a:r>
              <a:rPr lang="fr-FR" sz="1200" b="0" i="0" u="none" strike="noStrike" cap="none" dirty="0">
                <a:solidFill>
                  <a:srgbClr val="000000"/>
                </a:solidFill>
                <a:sym typeface="Arial"/>
              </a:rPr>
              <a:t> dans la clause WHERE est une expression de chemin. Les expressions de chemin dans DQL sont facilement identifiées grâce à l'utilisation du </a:t>
            </a:r>
            <a:r>
              <a:rPr lang="fr-FR" sz="1200" b="1" i="0" u="none" strike="noStrike" cap="none" dirty="0">
                <a:solidFill>
                  <a:srgbClr val="000000"/>
                </a:solidFill>
                <a:sym typeface="Arial"/>
              </a:rPr>
              <a:t>'.'</a:t>
            </a:r>
            <a:r>
              <a:rPr lang="fr-FR" sz="1200" b="0" i="0" u="none" strike="noStrike" cap="none" dirty="0">
                <a:solidFill>
                  <a:srgbClr val="000000"/>
                </a:solidFill>
                <a:sym typeface="Arial"/>
              </a:rPr>
              <a:t> opérateur utilisé pour construire des chemins. L'expression de chemin </a:t>
            </a:r>
            <a:r>
              <a:rPr lang="fr-FR" sz="1200" b="1" i="0" u="none" strike="noStrike" cap="none" dirty="0" err="1">
                <a:solidFill>
                  <a:srgbClr val="000000"/>
                </a:solidFill>
                <a:sym typeface="Arial"/>
              </a:rPr>
              <a:t>s.age</a:t>
            </a:r>
            <a:r>
              <a:rPr lang="fr-FR" sz="1200" b="1" i="0" u="none" strike="noStrike" cap="none" dirty="0">
                <a:solidFill>
                  <a:srgbClr val="000000"/>
                </a:solidFill>
                <a:sym typeface="Arial"/>
              </a:rPr>
              <a:t> </a:t>
            </a:r>
            <a:r>
              <a:rPr lang="fr-FR" sz="1200" b="0" i="0" u="none" strike="noStrike" cap="none" dirty="0">
                <a:solidFill>
                  <a:srgbClr val="000000"/>
                </a:solidFill>
                <a:sym typeface="Arial"/>
              </a:rPr>
              <a:t>fait référence au champ </a:t>
            </a:r>
            <a:r>
              <a:rPr lang="fr-FR" sz="1200" b="1" i="0" u="none" strike="noStrike" cap="none" dirty="0" err="1">
                <a:solidFill>
                  <a:srgbClr val="000000"/>
                </a:solidFill>
                <a:sym typeface="Arial"/>
              </a:rPr>
              <a:t>age</a:t>
            </a:r>
            <a:r>
              <a:rPr lang="fr-FR" sz="1200" b="0" i="0" u="none" strike="noStrike" cap="none" dirty="0">
                <a:solidFill>
                  <a:srgbClr val="000000"/>
                </a:solidFill>
                <a:sym typeface="Arial"/>
              </a:rPr>
              <a:t> de la classe </a:t>
            </a:r>
            <a:r>
              <a:rPr lang="fr-FR" sz="1200" b="1" i="0" u="none" strike="noStrike" cap="none" dirty="0" err="1">
                <a:solidFill>
                  <a:srgbClr val="000000"/>
                </a:solidFill>
                <a:sym typeface="Arial"/>
              </a:rPr>
              <a:t>Student</a:t>
            </a:r>
            <a:r>
              <a:rPr lang="fr-FR" sz="1200" b="0" i="0" u="none" strike="noStrike" cap="none" dirty="0">
                <a:solidFill>
                  <a:srgbClr val="000000"/>
                </a:solidFill>
                <a:sym typeface="Arial"/>
              </a:rPr>
              <a:t>.</a:t>
            </a:r>
            <a:endParaRPr sz="1200" dirty="0"/>
          </a:p>
          <a:p>
            <a:pPr marL="0" marR="0" lvl="0" indent="0" algn="l" rtl="0">
              <a:lnSpc>
                <a:spcPct val="200000"/>
              </a:lnSpc>
              <a:spcBef>
                <a:spcPts val="0"/>
              </a:spcBef>
              <a:spcAft>
                <a:spcPts val="0"/>
              </a:spcAft>
              <a:buNone/>
            </a:pPr>
            <a:r>
              <a:rPr lang="fr-FR" sz="1200" b="0" i="0" u="none" strike="noStrike" cap="none" dirty="0">
                <a:solidFill>
                  <a:srgbClr val="000000"/>
                </a:solidFill>
                <a:sym typeface="Arial"/>
              </a:rPr>
              <a:t>🡺Le résultat de cette requête serait une liste d'objets </a:t>
            </a:r>
            <a:r>
              <a:rPr lang="fr-FR" sz="1200" b="0" i="0" u="none" strike="noStrike" cap="none" dirty="0" err="1">
                <a:solidFill>
                  <a:srgbClr val="000000"/>
                </a:solidFill>
                <a:sym typeface="Arial"/>
              </a:rPr>
              <a:t>Student</a:t>
            </a:r>
            <a:r>
              <a:rPr lang="fr-FR" sz="1200" b="0" i="0" u="none" strike="noStrike" cap="none" dirty="0">
                <a:solidFill>
                  <a:srgbClr val="000000"/>
                </a:solidFill>
                <a:sym typeface="Arial"/>
              </a:rPr>
              <a:t> où tous les </a:t>
            </a:r>
            <a:r>
              <a:rPr lang="fr-FR" sz="1200" b="0" i="0" u="none" strike="noStrike" cap="none" dirty="0" err="1">
                <a:solidFill>
                  <a:srgbClr val="000000"/>
                </a:solidFill>
                <a:sym typeface="Arial"/>
              </a:rPr>
              <a:t>student</a:t>
            </a:r>
            <a:r>
              <a:rPr lang="fr-FR" sz="1200" b="0" i="0" u="none" strike="noStrike" cap="none" dirty="0">
                <a:solidFill>
                  <a:srgbClr val="000000"/>
                </a:solidFill>
                <a:sym typeface="Arial"/>
              </a:rPr>
              <a:t> ont plus de 18 ans.</a:t>
            </a:r>
            <a:endParaRPr sz="1200" b="0" i="0" u="none" strike="noStrike" cap="none" dirty="0">
              <a:solidFill>
                <a:srgbClr val="000000"/>
              </a:solidFill>
              <a:sym typeface="Arial"/>
            </a:endParaRPr>
          </a:p>
        </p:txBody>
      </p:sp>
      <p:graphicFrame>
        <p:nvGraphicFramePr>
          <p:cNvPr id="2" name="Tableau 1"/>
          <p:cNvGraphicFramePr>
            <a:graphicFrameLocks noGrp="1"/>
          </p:cNvGraphicFramePr>
          <p:nvPr>
            <p:extLst>
              <p:ext uri="{D42A27DB-BD31-4B8C-83A1-F6EECF244321}">
                <p14:modId xmlns:p14="http://schemas.microsoft.com/office/powerpoint/2010/main" val="2058170633"/>
              </p:ext>
            </p:extLst>
          </p:nvPr>
        </p:nvGraphicFramePr>
        <p:xfrm>
          <a:off x="421099" y="2099711"/>
          <a:ext cx="8301800" cy="1010930"/>
        </p:xfrm>
        <a:graphic>
          <a:graphicData uri="http://schemas.openxmlformats.org/drawingml/2006/table">
            <a:tbl>
              <a:tblPr firstRow="1" bandRow="1">
                <a:noFill/>
                <a:tableStyleId>{5136B1F9-DAD1-4734-AE0B-EFFD020324F5}</a:tableStyleId>
              </a:tblPr>
              <a:tblGrid>
                <a:gridCol w="8301800">
                  <a:extLst>
                    <a:ext uri="{9D8B030D-6E8A-4147-A177-3AD203B41FA5}">
                      <a16:colId xmlns:a16="http://schemas.microsoft.com/office/drawing/2014/main" val="2034280776"/>
                    </a:ext>
                  </a:extLst>
                </a:gridCol>
              </a:tblGrid>
              <a:tr h="370850">
                <a:tc>
                  <a:txBody>
                    <a:bodyPr/>
                    <a:lstStyle/>
                    <a:p>
                      <a:pPr marL="0" marR="0" lvl="0" indent="0" algn="l" rtl="0">
                        <a:lnSpc>
                          <a:spcPct val="100000"/>
                        </a:lnSpc>
                        <a:spcBef>
                          <a:spcPts val="0"/>
                        </a:spcBef>
                        <a:spcAft>
                          <a:spcPts val="0"/>
                        </a:spcAft>
                        <a:buNone/>
                      </a:pPr>
                      <a:r>
                        <a:rPr lang="fr-FR" sz="1400" u="none" strike="noStrike" cap="none" dirty="0">
                          <a:solidFill>
                            <a:schemeClr val="lt1"/>
                          </a:solidFill>
                          <a:latin typeface="Arial"/>
                          <a:ea typeface="Arial"/>
                          <a:cs typeface="Arial"/>
                          <a:sym typeface="Arial"/>
                        </a:rPr>
                        <a:t>  </a:t>
                      </a:r>
                      <a:endParaRPr lang="fr-FR" sz="1400" u="none" strike="noStrike" cap="none" dirty="0" smtClean="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fr-FR" sz="1400" u="none" strike="noStrike" cap="none" dirty="0" smtClean="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request</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em</a:t>
                      </a:r>
                      <a:r>
                        <a:rPr lang="fr-FR" sz="1400" u="none" strike="noStrike" cap="none" dirty="0">
                          <a:solidFill>
                            <a:schemeClr val="dk1"/>
                          </a:solidFill>
                          <a:latin typeface="Arial"/>
                          <a:ea typeface="Arial"/>
                          <a:cs typeface="Arial"/>
                          <a:sym typeface="Arial"/>
                        </a:rPr>
                        <a:t>-&gt;</a:t>
                      </a:r>
                      <a:r>
                        <a:rPr lang="fr-FR" sz="1400" u="none" strike="noStrike" cap="none" dirty="0" err="1">
                          <a:solidFill>
                            <a:schemeClr val="dk1"/>
                          </a:solidFill>
                          <a:latin typeface="Arial"/>
                          <a:ea typeface="Arial"/>
                          <a:cs typeface="Arial"/>
                          <a:sym typeface="Arial"/>
                        </a:rPr>
                        <a:t>createQuery</a:t>
                      </a:r>
                      <a:r>
                        <a:rPr lang="fr-FR" sz="1400" u="none" strike="noStrike" cap="none" dirty="0">
                          <a:solidFill>
                            <a:schemeClr val="dk1"/>
                          </a:solidFill>
                          <a:latin typeface="Arial"/>
                          <a:ea typeface="Arial"/>
                          <a:cs typeface="Arial"/>
                          <a:sym typeface="Arial"/>
                        </a:rPr>
                        <a:t>(</a:t>
                      </a:r>
                      <a:r>
                        <a:rPr lang="fr-FR" sz="1400" u="none" strike="noStrike" cap="none" dirty="0">
                          <a:solidFill>
                            <a:srgbClr val="76923C"/>
                          </a:solidFill>
                          <a:latin typeface="Arial"/>
                          <a:ea typeface="Arial"/>
                          <a:cs typeface="Arial"/>
                          <a:sym typeface="Arial"/>
                        </a:rPr>
                        <a:t>‘ SELETCT s FROM </a:t>
                      </a:r>
                      <a:r>
                        <a:rPr lang="fr-FR" sz="1400" u="none" strike="noStrike" cap="none" dirty="0" smtClean="0">
                          <a:solidFill>
                            <a:srgbClr val="76923C"/>
                          </a:solidFill>
                          <a:latin typeface="Arial"/>
                          <a:ea typeface="Arial"/>
                          <a:cs typeface="Arial"/>
                          <a:sym typeface="Arial"/>
                        </a:rPr>
                        <a:t>App/</a:t>
                      </a:r>
                      <a:r>
                        <a:rPr lang="fr-FR" sz="1400" u="none" strike="noStrike" cap="none" dirty="0" err="1" smtClean="0">
                          <a:solidFill>
                            <a:srgbClr val="76923C"/>
                          </a:solidFill>
                          <a:latin typeface="Arial"/>
                          <a:ea typeface="Arial"/>
                          <a:cs typeface="Arial"/>
                          <a:sym typeface="Arial"/>
                        </a:rPr>
                        <a:t>Entity</a:t>
                      </a:r>
                      <a:r>
                        <a:rPr lang="fr-FR" sz="1400" u="none" strike="noStrike" cap="none" dirty="0" smtClean="0">
                          <a:solidFill>
                            <a:srgbClr val="76923C"/>
                          </a:solidFill>
                          <a:latin typeface="Arial"/>
                          <a:ea typeface="Arial"/>
                          <a:cs typeface="Arial"/>
                          <a:sym typeface="Arial"/>
                        </a:rPr>
                        <a:t>/</a:t>
                      </a:r>
                      <a:r>
                        <a:rPr lang="fr-FR" sz="1400" u="none" strike="noStrike" cap="none" dirty="0" err="1" smtClean="0">
                          <a:solidFill>
                            <a:srgbClr val="76923C"/>
                          </a:solidFill>
                          <a:latin typeface="Arial"/>
                          <a:ea typeface="Arial"/>
                          <a:cs typeface="Arial"/>
                          <a:sym typeface="Arial"/>
                        </a:rPr>
                        <a:t>Student</a:t>
                      </a:r>
                      <a:r>
                        <a:rPr lang="fr-FR" sz="1400" u="none" strike="noStrike" cap="none" dirty="0" smtClean="0">
                          <a:solidFill>
                            <a:srgbClr val="76923C"/>
                          </a:solidFill>
                          <a:latin typeface="Arial"/>
                          <a:ea typeface="Arial"/>
                          <a:cs typeface="Arial"/>
                          <a:sym typeface="Arial"/>
                        </a:rPr>
                        <a:t> </a:t>
                      </a:r>
                      <a:r>
                        <a:rPr lang="fr-FR" sz="1400" u="none" strike="noStrike" cap="none" dirty="0">
                          <a:solidFill>
                            <a:srgbClr val="76923C"/>
                          </a:solidFill>
                          <a:latin typeface="Arial"/>
                          <a:ea typeface="Arial"/>
                          <a:cs typeface="Arial"/>
                          <a:sym typeface="Arial"/>
                        </a:rPr>
                        <a:t>s WHERE </a:t>
                      </a:r>
                      <a:r>
                        <a:rPr lang="fr-FR" sz="1400" u="none" strike="noStrike" cap="none" dirty="0" err="1">
                          <a:solidFill>
                            <a:srgbClr val="76923C"/>
                          </a:solidFill>
                          <a:latin typeface="Arial"/>
                          <a:ea typeface="Arial"/>
                          <a:cs typeface="Arial"/>
                          <a:sym typeface="Arial"/>
                        </a:rPr>
                        <a:t>s.age</a:t>
                      </a:r>
                      <a:r>
                        <a:rPr lang="fr-FR" sz="1400" u="none" strike="noStrike" cap="none" dirty="0">
                          <a:solidFill>
                            <a:srgbClr val="76923C"/>
                          </a:solidFill>
                          <a:latin typeface="Arial"/>
                          <a:ea typeface="Arial"/>
                          <a:cs typeface="Arial"/>
                          <a:sym typeface="Arial"/>
                        </a:rPr>
                        <a:t> &gt;18</a:t>
                      </a:r>
                      <a:r>
                        <a:rPr lang="fr-FR" sz="1400" u="none" strike="noStrike" cap="none" dirty="0" smtClean="0">
                          <a:solidFill>
                            <a:srgbClr val="76923C"/>
                          </a:solidFill>
                          <a:latin typeface="Arial"/>
                          <a:ea typeface="Arial"/>
                          <a:cs typeface="Arial"/>
                          <a:sym typeface="Arial"/>
                        </a:rPr>
                        <a:t>’</a:t>
                      </a:r>
                      <a:r>
                        <a:rPr lang="fr-FR" sz="1400" u="none" strike="noStrike" cap="none" dirty="0" smtClean="0">
                          <a:solidFill>
                            <a:schemeClr val="dk1"/>
                          </a:solidFill>
                          <a:latin typeface="Arial"/>
                          <a:ea typeface="Arial"/>
                          <a:cs typeface="Arial"/>
                          <a:sym typeface="Arial"/>
                        </a:rPr>
                        <a:t>);</a:t>
                      </a:r>
                    </a:p>
                    <a:p>
                      <a:pPr marL="0" marR="0" lvl="0" indent="0" algn="l" rtl="0">
                        <a:lnSpc>
                          <a:spcPct val="100000"/>
                        </a:lnSpc>
                        <a:spcBef>
                          <a:spcPts val="0"/>
                        </a:spcBef>
                        <a:spcAft>
                          <a:spcPts val="0"/>
                        </a:spcAft>
                        <a:buNone/>
                      </a:pPr>
                      <a:endParaRPr dirty="0"/>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3009603453"/>
                  </a:ext>
                </a:extLst>
              </a:tr>
              <a:tr h="370850">
                <a:tc>
                  <a:txBody>
                    <a:bodyPr/>
                    <a:lstStyle/>
                    <a:p>
                      <a:pPr marL="0" marR="0" lvl="0" indent="0" algn="l" rtl="0">
                        <a:lnSpc>
                          <a:spcPct val="100000"/>
                        </a:lnSpc>
                        <a:spcBef>
                          <a:spcPts val="0"/>
                        </a:spcBef>
                        <a:spcAft>
                          <a:spcPts val="0"/>
                        </a:spcAft>
                        <a:buNone/>
                      </a:pPr>
                      <a:r>
                        <a:rPr lang="fr-FR" sz="1400" u="none" strike="noStrike" cap="none" dirty="0">
                          <a:solidFill>
                            <a:schemeClr val="dk1"/>
                          </a:solidFill>
                          <a:latin typeface="Arial"/>
                          <a:ea typeface="Arial"/>
                          <a:cs typeface="Arial"/>
                          <a:sym typeface="Arial"/>
                        </a:rPr>
                        <a:t>  $</a:t>
                      </a:r>
                      <a:r>
                        <a:rPr lang="fr-FR" sz="1400" u="none" strike="noStrike" cap="none" dirty="0" err="1">
                          <a:solidFill>
                            <a:schemeClr val="dk1"/>
                          </a:solidFill>
                          <a:latin typeface="Arial"/>
                          <a:ea typeface="Arial"/>
                          <a:cs typeface="Arial"/>
                          <a:sym typeface="Arial"/>
                        </a:rPr>
                        <a:t>students</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request</a:t>
                      </a:r>
                      <a:r>
                        <a:rPr lang="fr-FR" sz="1400" u="none" strike="noStrike" cap="none" dirty="0">
                          <a:solidFill>
                            <a:schemeClr val="dk1"/>
                          </a:solidFill>
                          <a:latin typeface="Arial"/>
                          <a:ea typeface="Arial"/>
                          <a:cs typeface="Arial"/>
                          <a:sym typeface="Arial"/>
                        </a:rPr>
                        <a:t>-&gt;</a:t>
                      </a:r>
                      <a:r>
                        <a:rPr lang="fr-FR" sz="1400" u="none" strike="noStrike" cap="none" dirty="0" err="1">
                          <a:solidFill>
                            <a:schemeClr val="dk1"/>
                          </a:solidFill>
                          <a:latin typeface="Arial"/>
                          <a:ea typeface="Arial"/>
                          <a:cs typeface="Arial"/>
                          <a:sym typeface="Arial"/>
                        </a:rPr>
                        <a:t>getResult</a:t>
                      </a:r>
                      <a:r>
                        <a:rPr lang="fr-FR" sz="1400" u="none" strike="noStrike" cap="none" dirty="0">
                          <a:solidFill>
                            <a:schemeClr val="dk1"/>
                          </a:solidFill>
                          <a:latin typeface="Arial"/>
                          <a:ea typeface="Arial"/>
                          <a:cs typeface="Arial"/>
                          <a:sym typeface="Arial"/>
                        </a:rPr>
                        <a:t>();</a:t>
                      </a:r>
                      <a:endParaRPr dirty="0"/>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7440405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291a81bf1e5_0_428"/>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377" name="Google Shape;377;g291a81bf1e5_0_428"/>
          <p:cNvSpPr/>
          <p:nvPr/>
        </p:nvSpPr>
        <p:spPr>
          <a:xfrm>
            <a:off x="-98875" y="1203088"/>
            <a:ext cx="8966700" cy="7050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rgbClr val="000000"/>
              </a:buClr>
              <a:buSzPts val="2000"/>
              <a:buFont typeface="Arial"/>
              <a:buChar char="❏"/>
            </a:pPr>
            <a:r>
              <a:rPr lang="fr-FR" sz="2000" b="0" i="0" u="none" strike="noStrike" cap="none">
                <a:solidFill>
                  <a:srgbClr val="000000"/>
                </a:solidFill>
                <a:latin typeface="Arial"/>
                <a:ea typeface="Arial"/>
                <a:cs typeface="Arial"/>
                <a:sym typeface="Arial"/>
              </a:rPr>
              <a:t>Requête pour sélectionner tous les étudiants par ordre croissant de leurs </a:t>
            </a:r>
            <a:r>
              <a:rPr lang="fr-FR" sz="2000" b="1" i="0" u="none" strike="noStrike" cap="none">
                <a:solidFill>
                  <a:srgbClr val="FF0000"/>
                </a:solidFill>
                <a:latin typeface="Arial"/>
                <a:ea typeface="Arial"/>
                <a:cs typeface="Arial"/>
                <a:sym typeface="Arial"/>
              </a:rPr>
              <a:t>Email</a:t>
            </a:r>
            <a:endParaRPr sz="2000" b="1" i="0" u="none" strike="noStrike" cap="none">
              <a:solidFill>
                <a:srgbClr val="FF0000"/>
              </a:solidFill>
              <a:latin typeface="Arial"/>
              <a:ea typeface="Arial"/>
              <a:cs typeface="Arial"/>
              <a:sym typeface="Arial"/>
            </a:endParaRPr>
          </a:p>
        </p:txBody>
      </p:sp>
      <p:pic>
        <p:nvPicPr>
          <p:cNvPr id="378" name="Google Shape;378;g291a81bf1e5_0_428"/>
          <p:cNvPicPr preferRelativeResize="0"/>
          <p:nvPr/>
        </p:nvPicPr>
        <p:blipFill rotWithShape="1">
          <a:blip r:embed="rId3">
            <a:alphaModFix/>
          </a:blip>
          <a:srcRect/>
          <a:stretch/>
        </p:blipFill>
        <p:spPr>
          <a:xfrm>
            <a:off x="805662" y="1991268"/>
            <a:ext cx="7227292" cy="1997999"/>
          </a:xfrm>
          <a:prstGeom prst="rect">
            <a:avLst/>
          </a:prstGeom>
          <a:noFill/>
          <a:ln>
            <a:noFill/>
          </a:ln>
        </p:spPr>
      </p:pic>
      <p:sp>
        <p:nvSpPr>
          <p:cNvPr id="379" name="Google Shape;379;g291a81bf1e5_0_428"/>
          <p:cNvSpPr/>
          <p:nvPr/>
        </p:nvSpPr>
        <p:spPr>
          <a:xfrm>
            <a:off x="6960024" y="2820111"/>
            <a:ext cx="256800" cy="414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291a81bf1e5_0_428"/>
          <p:cNvSpPr/>
          <p:nvPr/>
        </p:nvSpPr>
        <p:spPr>
          <a:xfrm>
            <a:off x="4282063" y="2247862"/>
            <a:ext cx="2457900" cy="5916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291a81bf1e5_0_428"/>
          <p:cNvSpPr/>
          <p:nvPr/>
        </p:nvSpPr>
        <p:spPr>
          <a:xfrm>
            <a:off x="334460" y="4577378"/>
            <a:ext cx="3637800" cy="591600"/>
          </a:xfrm>
          <a:prstGeom prst="wedgeRectCallout">
            <a:avLst>
              <a:gd name="adj1" fmla="val 62794"/>
              <a:gd name="adj2" fmla="val -359656"/>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fr-FR" sz="1800" b="0" i="0" u="none" strike="noStrike" cap="none">
                <a:solidFill>
                  <a:schemeClr val="dk1"/>
                </a:solidFill>
                <a:latin typeface="Arial"/>
                <a:ea typeface="Arial"/>
                <a:cs typeface="Arial"/>
                <a:sym typeface="Arial"/>
              </a:rPr>
              <a:t>Méthode de l’Entity Manager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g291a81bf1e5_0_428"/>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21</a:t>
            </a:fld>
            <a:endParaRPr sz="1400" b="0" i="0" u="none" strike="noStrike" cap="none">
              <a:solidFill>
                <a:srgbClr val="000000"/>
              </a:solidFill>
              <a:latin typeface="Arial"/>
              <a:ea typeface="Arial"/>
              <a:cs typeface="Arial"/>
              <a:sym typeface="Arial"/>
            </a:endParaRPr>
          </a:p>
        </p:txBody>
      </p:sp>
      <p:sp>
        <p:nvSpPr>
          <p:cNvPr id="383" name="Google Shape;383;g291a81bf1e5_0_428"/>
          <p:cNvSpPr txBox="1"/>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dirty="0">
                <a:solidFill>
                  <a:schemeClr val="dk1"/>
                </a:solidFill>
                <a:latin typeface="Calibri"/>
                <a:ea typeface="Calibri"/>
                <a:cs typeface="Calibri"/>
                <a:sym typeface="Calibri"/>
              </a:rPr>
              <a:t>Requête SELECT</a:t>
            </a:r>
            <a:endParaRPr sz="1200" b="0" i="0" u="none" strike="noStrike" cap="none" dirty="0">
              <a:solidFill>
                <a:srgbClr val="000000"/>
              </a:solidFill>
              <a:latin typeface="Arial"/>
              <a:ea typeface="Arial"/>
              <a:cs typeface="Arial"/>
              <a:sym typeface="Arial"/>
            </a:endParaRPr>
          </a:p>
        </p:txBody>
      </p:sp>
      <p:sp>
        <p:nvSpPr>
          <p:cNvPr id="384" name="Google Shape;384;g291a81bf1e5_0_428"/>
          <p:cNvSpPr/>
          <p:nvPr/>
        </p:nvSpPr>
        <p:spPr>
          <a:xfrm>
            <a:off x="4384616" y="4419597"/>
            <a:ext cx="3795000" cy="648300"/>
          </a:xfrm>
          <a:prstGeom prst="wedgeRectCallout">
            <a:avLst>
              <a:gd name="adj1" fmla="val 24553"/>
              <a:gd name="adj2" fmla="val -235784"/>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1"/>
              </a:buClr>
              <a:buSzPts val="2200"/>
              <a:buFont typeface="Arial"/>
              <a:buNone/>
            </a:pPr>
            <a:r>
              <a:rPr lang="fr-FR" sz="1600" b="0" i="0" u="none" strike="noStrike" cap="none">
                <a:solidFill>
                  <a:schemeClr val="dk1"/>
                </a:solidFill>
                <a:latin typeface="Arial"/>
                <a:ea typeface="Arial"/>
                <a:cs typeface="Arial"/>
                <a:sym typeface="Arial"/>
              </a:rPr>
              <a:t>L’alias que l’on donne à l’entité Student</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050" b="0" i="0" u="none" strike="noStrike" cap="none">
              <a:solidFill>
                <a:srgbClr val="000000"/>
              </a:solidFill>
              <a:latin typeface="Arial"/>
              <a:ea typeface="Arial"/>
              <a:cs typeface="Arial"/>
              <a:sym typeface="Arial"/>
            </a:endParaRPr>
          </a:p>
        </p:txBody>
      </p:sp>
      <p:sp>
        <p:nvSpPr>
          <p:cNvPr id="385" name="Google Shape;385;g291a81bf1e5_0_428"/>
          <p:cNvSpPr txBox="1"/>
          <p:nvPr/>
        </p:nvSpPr>
        <p:spPr>
          <a:xfrm>
            <a:off x="184153" y="5573923"/>
            <a:ext cx="8379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C00000"/>
                </a:solidFill>
                <a:latin typeface="Arial"/>
                <a:ea typeface="Arial"/>
                <a:cs typeface="Arial"/>
                <a:sym typeface="Arial"/>
              </a:rPr>
              <a:t>Entity Manager </a:t>
            </a:r>
            <a:r>
              <a:rPr lang="fr-FR" sz="1400" b="0" i="0" u="none" strike="noStrike" cap="none">
                <a:solidFill>
                  <a:srgbClr val="000000"/>
                </a:solidFill>
                <a:latin typeface="Arial"/>
                <a:ea typeface="Arial"/>
                <a:cs typeface="Arial"/>
                <a:sym typeface="Arial"/>
              </a:rPr>
              <a:t>est responsable de l’enregistrement des objets dans la base de données et de leur récupération.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91a81bf1e5_0_441"/>
          <p:cNvSpPr/>
          <p:nvPr/>
        </p:nvSpPr>
        <p:spPr>
          <a:xfrm>
            <a:off x="216310" y="1346069"/>
            <a:ext cx="8608200" cy="1162800"/>
          </a:xfrm>
          <a:prstGeom prst="rect">
            <a:avLst/>
          </a:prstGeom>
          <a:noFill/>
          <a:ln>
            <a:noFill/>
          </a:ln>
        </p:spPr>
        <p:txBody>
          <a:bodyPr spcFirstLastPara="1" wrap="square" lIns="91425" tIns="45700" rIns="91425" bIns="45700" anchor="t" anchorCtr="0">
            <a:noAutofit/>
          </a:bodyPr>
          <a:lstStyle/>
          <a:p>
            <a:pPr marL="76200" marR="0" lvl="0" indent="0" algn="l" rtl="0">
              <a:lnSpc>
                <a:spcPct val="150000"/>
              </a:lnSpc>
              <a:spcBef>
                <a:spcPts val="0"/>
              </a:spcBef>
              <a:spcAft>
                <a:spcPts val="0"/>
              </a:spcAft>
              <a:buNone/>
            </a:pPr>
            <a:r>
              <a:rPr lang="fr-FR" sz="1600" b="1" i="0" u="sng" strike="noStrike" cap="none">
                <a:solidFill>
                  <a:srgbClr val="000000"/>
                </a:solidFill>
                <a:latin typeface="Arial"/>
                <a:ea typeface="Arial"/>
                <a:cs typeface="Arial"/>
                <a:sym typeface="Arial"/>
              </a:rPr>
              <a:t>Méthode 1</a:t>
            </a:r>
            <a:r>
              <a:rPr lang="fr-FR" sz="1600" b="1" i="0" u="none" strike="noStrike" cap="none">
                <a:solidFill>
                  <a:srgbClr val="000000"/>
                </a:solidFill>
                <a:latin typeface="Arial"/>
                <a:ea typeface="Arial"/>
                <a:cs typeface="Arial"/>
                <a:sym typeface="Arial"/>
              </a:rPr>
              <a:t>:</a:t>
            </a:r>
            <a:r>
              <a:rPr lang="fr-FR" sz="1600" b="0" i="0" u="none" strike="noStrike" cap="none">
                <a:solidFill>
                  <a:srgbClr val="000000"/>
                </a:solidFill>
                <a:latin typeface="Arial"/>
                <a:ea typeface="Arial"/>
                <a:cs typeface="Arial"/>
                <a:sym typeface="Arial"/>
              </a:rPr>
              <a:t> Dans une méthode du fichier Repository à partir de la méthode </a:t>
            </a:r>
            <a:r>
              <a:rPr lang="fr-FR" sz="1600" b="1" i="0" u="none" strike="noStrike" cap="none">
                <a:solidFill>
                  <a:srgbClr val="000000"/>
                </a:solidFill>
                <a:latin typeface="Arial"/>
                <a:ea typeface="Arial"/>
                <a:cs typeface="Arial"/>
                <a:sym typeface="Arial"/>
              </a:rPr>
              <a:t>createQuery()</a:t>
            </a:r>
            <a:r>
              <a:rPr lang="fr-FR" sz="1600" b="0" i="0" u="none" strike="noStrike" cap="none">
                <a:solidFill>
                  <a:srgbClr val="000000"/>
                </a:solidFill>
                <a:latin typeface="Arial"/>
                <a:ea typeface="Arial"/>
                <a:cs typeface="Arial"/>
                <a:sym typeface="Arial"/>
              </a:rPr>
              <a:t> de l’EntityManager.</a:t>
            </a:r>
            <a:endParaRPr sz="1600" b="0" i="0" u="none" strike="noStrike" cap="none">
              <a:solidFill>
                <a:srgbClr val="000000"/>
              </a:solidFill>
              <a:latin typeface="Arial"/>
              <a:ea typeface="Arial"/>
              <a:cs typeface="Arial"/>
              <a:sym typeface="Arial"/>
            </a:endParaRPr>
          </a:p>
        </p:txBody>
      </p:sp>
      <p:sp>
        <p:nvSpPr>
          <p:cNvPr id="391" name="Google Shape;391;g291a81bf1e5_0_441"/>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22</a:t>
            </a:fld>
            <a:endParaRPr sz="1400" b="0" i="0" u="none" strike="noStrike" cap="none">
              <a:solidFill>
                <a:srgbClr val="000000"/>
              </a:solidFill>
              <a:latin typeface="Arial"/>
              <a:ea typeface="Arial"/>
              <a:cs typeface="Arial"/>
              <a:sym typeface="Arial"/>
            </a:endParaRPr>
          </a:p>
        </p:txBody>
      </p:sp>
      <p:sp>
        <p:nvSpPr>
          <p:cNvPr id="392" name="Google Shape;392;g291a81bf1e5_0_441"/>
          <p:cNvSpPr txBox="1"/>
          <p:nvPr/>
        </p:nvSpPr>
        <p:spPr>
          <a:xfrm>
            <a:off x="-51590" y="203069"/>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dirty="0">
                <a:solidFill>
                  <a:schemeClr val="dk1"/>
                </a:solidFill>
                <a:latin typeface="Calibri"/>
                <a:ea typeface="Calibri"/>
                <a:cs typeface="Calibri"/>
                <a:sym typeface="Calibri"/>
              </a:rPr>
              <a:t>Requête SELECT</a:t>
            </a:r>
            <a:endParaRPr dirty="0"/>
          </a:p>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dirty="0">
                <a:solidFill>
                  <a:schemeClr val="dk1"/>
                </a:solidFill>
                <a:latin typeface="Calibri"/>
                <a:ea typeface="Calibri"/>
                <a:cs typeface="Calibri"/>
                <a:sym typeface="Calibri"/>
              </a:rPr>
              <a:t>Où mettre la requête DQL</a:t>
            </a:r>
            <a:endParaRPr sz="1200" b="0" i="0" u="none" strike="noStrike" cap="none" dirty="0">
              <a:solidFill>
                <a:srgbClr val="000000"/>
              </a:solidFill>
              <a:latin typeface="Arial"/>
              <a:ea typeface="Arial"/>
              <a:cs typeface="Arial"/>
              <a:sym typeface="Arial"/>
            </a:endParaRPr>
          </a:p>
        </p:txBody>
      </p:sp>
      <p:pic>
        <p:nvPicPr>
          <p:cNvPr id="393" name="Google Shape;393;g291a81bf1e5_0_441"/>
          <p:cNvPicPr preferRelativeResize="0"/>
          <p:nvPr/>
        </p:nvPicPr>
        <p:blipFill rotWithShape="1">
          <a:blip r:embed="rId3">
            <a:alphaModFix/>
          </a:blip>
          <a:srcRect/>
          <a:stretch/>
        </p:blipFill>
        <p:spPr>
          <a:xfrm>
            <a:off x="2971799" y="2256740"/>
            <a:ext cx="5725887" cy="1264613"/>
          </a:xfrm>
          <a:prstGeom prst="rect">
            <a:avLst/>
          </a:prstGeom>
          <a:noFill/>
          <a:ln>
            <a:noFill/>
          </a:ln>
        </p:spPr>
      </p:pic>
      <p:sp>
        <p:nvSpPr>
          <p:cNvPr id="394" name="Google Shape;394;g291a81bf1e5_0_441"/>
          <p:cNvSpPr txBox="1"/>
          <p:nvPr/>
        </p:nvSpPr>
        <p:spPr>
          <a:xfrm>
            <a:off x="805542" y="2694040"/>
            <a:ext cx="2161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400" b="1" i="0" u="none" strike="noStrike" cap="none">
                <a:solidFill>
                  <a:srgbClr val="000000"/>
                </a:solidFill>
                <a:latin typeface="Arial"/>
                <a:ea typeface="Arial"/>
                <a:cs typeface="Arial"/>
                <a:sym typeface="Arial"/>
              </a:rPr>
              <a:t>StudentRepository.php</a:t>
            </a:r>
            <a:endParaRPr/>
          </a:p>
        </p:txBody>
      </p:sp>
      <p:sp>
        <p:nvSpPr>
          <p:cNvPr id="395" name="Google Shape;395;g291a81bf1e5_0_441"/>
          <p:cNvSpPr txBox="1"/>
          <p:nvPr/>
        </p:nvSpPr>
        <p:spPr>
          <a:xfrm>
            <a:off x="816424" y="3869378"/>
            <a:ext cx="208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400" b="1" i="0" u="none" strike="noStrike" cap="none">
                <a:solidFill>
                  <a:srgbClr val="000000"/>
                </a:solidFill>
                <a:latin typeface="Arial"/>
                <a:ea typeface="Arial"/>
                <a:cs typeface="Arial"/>
                <a:sym typeface="Arial"/>
              </a:rPr>
              <a:t>StudentController.php</a:t>
            </a:r>
            <a:endParaRPr/>
          </a:p>
        </p:txBody>
      </p:sp>
      <p:sp>
        <p:nvSpPr>
          <p:cNvPr id="396" name="Google Shape;396;g291a81bf1e5_0_441"/>
          <p:cNvSpPr txBox="1"/>
          <p:nvPr/>
        </p:nvSpPr>
        <p:spPr>
          <a:xfrm>
            <a:off x="2987604" y="3582683"/>
            <a:ext cx="5857800" cy="12774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400" b="0" i="0" u="none" strike="noStrike" cap="none">
                <a:solidFill>
                  <a:srgbClr val="435DBE"/>
                </a:solidFill>
                <a:latin typeface="Arial"/>
                <a:ea typeface="Arial"/>
                <a:cs typeface="Arial"/>
                <a:sym typeface="Arial"/>
              </a:rPr>
              <a:t>public function  </a:t>
            </a:r>
            <a:r>
              <a:rPr lang="fr-FR" sz="1400" b="0" i="0" u="none" strike="noStrike" cap="none">
                <a:solidFill>
                  <a:srgbClr val="8290A0"/>
                </a:solidFill>
                <a:latin typeface="Arial"/>
                <a:ea typeface="Arial"/>
                <a:cs typeface="Arial"/>
                <a:sym typeface="Arial"/>
              </a:rPr>
              <a:t>ListStudent</a:t>
            </a:r>
            <a:r>
              <a:rPr lang="fr-FR" sz="1400" b="0" i="0" u="none" strike="noStrike" cap="none">
                <a:solidFill>
                  <a:srgbClr val="000000"/>
                </a:solidFill>
                <a:latin typeface="Arial"/>
                <a:ea typeface="Arial"/>
                <a:cs typeface="Arial"/>
                <a:sym typeface="Arial"/>
              </a:rPr>
              <a:t>(StudentRepository $repo){</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 </a:t>
            </a:r>
            <a:r>
              <a:rPr lang="fr-FR" sz="1400" b="0" i="0" u="none" strike="noStrike" cap="none">
                <a:solidFill>
                  <a:srgbClr val="690100"/>
                </a:solidFill>
                <a:latin typeface="Arial"/>
                <a:ea typeface="Arial"/>
                <a:cs typeface="Arial"/>
                <a:sym typeface="Arial"/>
              </a:rPr>
              <a:t>$repo-</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findStudentsByEmail</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026692"/>
                </a:solidFill>
                <a:latin typeface="Arial"/>
                <a:ea typeface="Arial"/>
                <a:cs typeface="Arial"/>
                <a:sym typeface="Arial"/>
              </a:rPr>
              <a:t>return</a:t>
            </a: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$this-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render</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‘student/list.html.twig’</a:t>
            </a:r>
            <a:r>
              <a:rPr lang="fr-FR" sz="1400" b="0" i="0" u="none" strike="noStrike" cap="none">
                <a:solidFill>
                  <a:srgbClr val="000000"/>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a:t>
            </a:r>
            <a:endParaRPr/>
          </a:p>
        </p:txBody>
      </p:sp>
      <p:pic>
        <p:nvPicPr>
          <p:cNvPr id="397" name="Google Shape;397;g291a81bf1e5_0_441"/>
          <p:cNvPicPr preferRelativeResize="0"/>
          <p:nvPr/>
        </p:nvPicPr>
        <p:blipFill rotWithShape="1">
          <a:blip r:embed="rId4">
            <a:alphaModFix/>
          </a:blip>
          <a:srcRect/>
          <a:stretch/>
        </p:blipFill>
        <p:spPr>
          <a:xfrm>
            <a:off x="3666142" y="5098960"/>
            <a:ext cx="3589951" cy="1785500"/>
          </a:xfrm>
          <a:prstGeom prst="rect">
            <a:avLst/>
          </a:prstGeom>
          <a:noFill/>
          <a:ln>
            <a:noFill/>
          </a:ln>
        </p:spPr>
      </p:pic>
      <p:sp>
        <p:nvSpPr>
          <p:cNvPr id="398" name="Google Shape;398;g291a81bf1e5_0_441"/>
          <p:cNvSpPr txBox="1"/>
          <p:nvPr/>
        </p:nvSpPr>
        <p:spPr>
          <a:xfrm>
            <a:off x="2966711" y="3595569"/>
            <a:ext cx="5857800" cy="12774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400" b="0" i="0" u="none" strike="noStrike" cap="none">
                <a:solidFill>
                  <a:srgbClr val="435DBE"/>
                </a:solidFill>
                <a:latin typeface="Arial"/>
                <a:ea typeface="Arial"/>
                <a:cs typeface="Arial"/>
                <a:sym typeface="Arial"/>
              </a:rPr>
              <a:t>public function  </a:t>
            </a:r>
            <a:r>
              <a:rPr lang="fr-FR" sz="1400" b="0" i="0" u="none" strike="noStrike" cap="none">
                <a:solidFill>
                  <a:srgbClr val="8290A0"/>
                </a:solidFill>
                <a:latin typeface="Arial"/>
                <a:ea typeface="Arial"/>
                <a:cs typeface="Arial"/>
                <a:sym typeface="Arial"/>
              </a:rPr>
              <a:t>ListStudent</a:t>
            </a:r>
            <a:r>
              <a:rPr lang="fr-FR" sz="1400" b="0" i="0" u="none" strike="noStrike" cap="none">
                <a:solidFill>
                  <a:srgbClr val="000000"/>
                </a:solidFill>
                <a:latin typeface="Arial"/>
                <a:ea typeface="Arial"/>
                <a:cs typeface="Arial"/>
                <a:sym typeface="Arial"/>
              </a:rPr>
              <a:t>(StudentRepository $repo){</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 </a:t>
            </a:r>
            <a:r>
              <a:rPr lang="fr-FR" sz="1400" b="0" i="0" u="none" strike="noStrike" cap="none">
                <a:solidFill>
                  <a:srgbClr val="690100"/>
                </a:solidFill>
                <a:latin typeface="Arial"/>
                <a:ea typeface="Arial"/>
                <a:cs typeface="Arial"/>
                <a:sym typeface="Arial"/>
              </a:rPr>
              <a:t>$repo-</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findStudentsByEmail</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026692"/>
                </a:solidFill>
                <a:latin typeface="Arial"/>
                <a:ea typeface="Arial"/>
                <a:cs typeface="Arial"/>
                <a:sym typeface="Arial"/>
              </a:rPr>
              <a:t>return</a:t>
            </a: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$this-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render</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‘student/list.html.twig’</a:t>
            </a:r>
            <a:r>
              <a:rPr lang="fr-FR" sz="1400" b="0" i="0" u="none" strike="noStrike" cap="none">
                <a:solidFill>
                  <a:srgbClr val="000000"/>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a:t>
            </a:r>
            <a:endParaRPr/>
          </a:p>
        </p:txBody>
      </p:sp>
      <p:sp>
        <p:nvSpPr>
          <p:cNvPr id="399" name="Google Shape;399;g291a81bf1e5_0_441"/>
          <p:cNvSpPr txBox="1"/>
          <p:nvPr/>
        </p:nvSpPr>
        <p:spPr>
          <a:xfrm>
            <a:off x="2966711" y="3605401"/>
            <a:ext cx="5857800" cy="12774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400" b="0" i="0" u="none" strike="noStrike" cap="none">
                <a:solidFill>
                  <a:srgbClr val="435DBE"/>
                </a:solidFill>
                <a:latin typeface="Arial"/>
                <a:ea typeface="Arial"/>
                <a:cs typeface="Arial"/>
                <a:sym typeface="Arial"/>
              </a:rPr>
              <a:t>public function  </a:t>
            </a:r>
            <a:r>
              <a:rPr lang="fr-FR" sz="1400" b="0" i="0" u="none" strike="noStrike" cap="none">
                <a:solidFill>
                  <a:srgbClr val="8290A0"/>
                </a:solidFill>
                <a:latin typeface="Arial"/>
                <a:ea typeface="Arial"/>
                <a:cs typeface="Arial"/>
                <a:sym typeface="Arial"/>
              </a:rPr>
              <a:t>ListStudent</a:t>
            </a:r>
            <a:r>
              <a:rPr lang="fr-FR" sz="1400" b="0" i="0" u="none" strike="noStrike" cap="none">
                <a:solidFill>
                  <a:srgbClr val="000000"/>
                </a:solidFill>
                <a:latin typeface="Arial"/>
                <a:ea typeface="Arial"/>
                <a:cs typeface="Arial"/>
                <a:sym typeface="Arial"/>
              </a:rPr>
              <a:t>(StudentRepository $repo){</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 </a:t>
            </a:r>
            <a:r>
              <a:rPr lang="fr-FR" sz="1400" b="0" i="0" u="none" strike="noStrike" cap="none">
                <a:solidFill>
                  <a:srgbClr val="690100"/>
                </a:solidFill>
                <a:latin typeface="Arial"/>
                <a:ea typeface="Arial"/>
                <a:cs typeface="Arial"/>
                <a:sym typeface="Arial"/>
              </a:rPr>
              <a:t>$repo-</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findStudentsByEmail</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026692"/>
                </a:solidFill>
                <a:latin typeface="Arial"/>
                <a:ea typeface="Arial"/>
                <a:cs typeface="Arial"/>
                <a:sym typeface="Arial"/>
              </a:rPr>
              <a:t>return</a:t>
            </a: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$this-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render</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‘student/list.html.twig’</a:t>
            </a:r>
            <a:r>
              <a:rPr lang="fr-FR" sz="1400" b="0" i="0" u="none" strike="noStrike" cap="none">
                <a:solidFill>
                  <a:srgbClr val="000000"/>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291a81bf1e5_0_454"/>
          <p:cNvSpPr/>
          <p:nvPr/>
        </p:nvSpPr>
        <p:spPr>
          <a:xfrm>
            <a:off x="130628" y="1201094"/>
            <a:ext cx="7946700" cy="1652700"/>
          </a:xfrm>
          <a:prstGeom prst="rect">
            <a:avLst/>
          </a:prstGeom>
          <a:noFill/>
          <a:ln>
            <a:noFill/>
          </a:ln>
        </p:spPr>
        <p:txBody>
          <a:bodyPr spcFirstLastPara="1" wrap="square" lIns="91425" tIns="45700" rIns="91425" bIns="45700" anchor="t" anchorCtr="0">
            <a:noAutofit/>
          </a:bodyPr>
          <a:lstStyle/>
          <a:p>
            <a:pPr marL="76200" marR="0" lvl="0" indent="0" algn="l" rtl="0">
              <a:lnSpc>
                <a:spcPct val="150000"/>
              </a:lnSpc>
              <a:spcBef>
                <a:spcPts val="0"/>
              </a:spcBef>
              <a:spcAft>
                <a:spcPts val="0"/>
              </a:spcAft>
              <a:buNone/>
            </a:pPr>
            <a:r>
              <a:rPr lang="fr-FR" sz="1600" b="1" i="0" u="sng" strike="noStrike" cap="none">
                <a:solidFill>
                  <a:srgbClr val="000000"/>
                </a:solidFill>
                <a:latin typeface="Arial"/>
                <a:ea typeface="Arial"/>
                <a:cs typeface="Arial"/>
                <a:sym typeface="Arial"/>
              </a:rPr>
              <a:t>Méthode 2</a:t>
            </a:r>
            <a:r>
              <a:rPr lang="fr-FR" sz="1600" b="1" i="0" u="none" strike="noStrike" cap="none">
                <a:solidFill>
                  <a:srgbClr val="000000"/>
                </a:solidFill>
                <a:latin typeface="Arial"/>
                <a:ea typeface="Arial"/>
                <a:cs typeface="Arial"/>
                <a:sym typeface="Arial"/>
              </a:rPr>
              <a:t>: </a:t>
            </a:r>
            <a:r>
              <a:rPr lang="fr-FR" sz="1600" b="0" i="0" u="none" strike="noStrike" cap="none">
                <a:solidFill>
                  <a:srgbClr val="000000"/>
                </a:solidFill>
                <a:latin typeface="Arial"/>
                <a:ea typeface="Arial"/>
                <a:cs typeface="Arial"/>
                <a:sym typeface="Arial"/>
              </a:rPr>
              <a:t>au niveau d’un contrôleur directement.</a:t>
            </a:r>
            <a:endParaRPr/>
          </a:p>
        </p:txBody>
      </p:sp>
      <p:sp>
        <p:nvSpPr>
          <p:cNvPr id="405" name="Google Shape;405;g291a81bf1e5_0_454"/>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23</a:t>
            </a:fld>
            <a:endParaRPr sz="1400" b="0" i="0" u="none" strike="noStrike" cap="none">
              <a:solidFill>
                <a:srgbClr val="000000"/>
              </a:solidFill>
              <a:latin typeface="Arial"/>
              <a:ea typeface="Arial"/>
              <a:cs typeface="Arial"/>
              <a:sym typeface="Arial"/>
            </a:endParaRPr>
          </a:p>
        </p:txBody>
      </p:sp>
      <p:sp>
        <p:nvSpPr>
          <p:cNvPr id="406" name="Google Shape;406;g291a81bf1e5_0_454"/>
          <p:cNvSpPr txBox="1"/>
          <p:nvPr/>
        </p:nvSpPr>
        <p:spPr>
          <a:xfrm>
            <a:off x="0" y="-30674"/>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Requête SELECT</a:t>
            </a:r>
            <a:endParaRPr/>
          </a:p>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Où mettre la requête DQL</a:t>
            </a:r>
            <a:endParaRPr sz="1200" b="0" i="0" u="none" strike="noStrike" cap="none">
              <a:solidFill>
                <a:srgbClr val="000000"/>
              </a:solidFill>
              <a:latin typeface="Arial"/>
              <a:ea typeface="Arial"/>
              <a:cs typeface="Arial"/>
              <a:sym typeface="Arial"/>
            </a:endParaRPr>
          </a:p>
        </p:txBody>
      </p:sp>
      <p:pic>
        <p:nvPicPr>
          <p:cNvPr id="407" name="Google Shape;407;g291a81bf1e5_0_454"/>
          <p:cNvPicPr preferRelativeResize="0"/>
          <p:nvPr/>
        </p:nvPicPr>
        <p:blipFill rotWithShape="1">
          <a:blip r:embed="rId3">
            <a:alphaModFix/>
          </a:blip>
          <a:srcRect/>
          <a:stretch/>
        </p:blipFill>
        <p:spPr>
          <a:xfrm>
            <a:off x="3420448" y="4406459"/>
            <a:ext cx="3589951" cy="1785500"/>
          </a:xfrm>
          <a:prstGeom prst="rect">
            <a:avLst/>
          </a:prstGeom>
          <a:noFill/>
          <a:ln>
            <a:noFill/>
          </a:ln>
        </p:spPr>
      </p:pic>
      <p:sp>
        <p:nvSpPr>
          <p:cNvPr id="408" name="Google Shape;408;g291a81bf1e5_0_454"/>
          <p:cNvSpPr txBox="1"/>
          <p:nvPr/>
        </p:nvSpPr>
        <p:spPr>
          <a:xfrm>
            <a:off x="161900" y="2277381"/>
            <a:ext cx="208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400" b="1" i="0" u="none" strike="noStrike" cap="none">
                <a:solidFill>
                  <a:srgbClr val="000000"/>
                </a:solidFill>
                <a:latin typeface="Arial"/>
                <a:ea typeface="Arial"/>
                <a:cs typeface="Arial"/>
                <a:sym typeface="Arial"/>
              </a:rPr>
              <a:t>StudentController.php</a:t>
            </a:r>
            <a:endParaRPr/>
          </a:p>
        </p:txBody>
      </p:sp>
      <p:sp>
        <p:nvSpPr>
          <p:cNvPr id="409" name="Google Shape;409;g291a81bf1e5_0_454"/>
          <p:cNvSpPr txBox="1"/>
          <p:nvPr/>
        </p:nvSpPr>
        <p:spPr>
          <a:xfrm>
            <a:off x="2523444" y="1896218"/>
            <a:ext cx="6001200" cy="19239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400" b="0" i="0" u="none" strike="noStrike" cap="none">
                <a:solidFill>
                  <a:srgbClr val="435DBE"/>
                </a:solidFill>
                <a:latin typeface="Arial"/>
                <a:ea typeface="Arial"/>
                <a:cs typeface="Arial"/>
                <a:sym typeface="Arial"/>
              </a:rPr>
              <a:t>public function  </a:t>
            </a:r>
            <a:r>
              <a:rPr lang="fr-FR" sz="1400" b="0" i="0" u="none" strike="noStrike" cap="none">
                <a:solidFill>
                  <a:srgbClr val="8290A0"/>
                </a:solidFill>
                <a:latin typeface="Arial"/>
                <a:ea typeface="Arial"/>
                <a:cs typeface="Arial"/>
                <a:sym typeface="Arial"/>
              </a:rPr>
              <a:t>ListStudent</a:t>
            </a:r>
            <a:r>
              <a:rPr lang="fr-FR" sz="1400" b="0" i="0" u="none" strike="noStrike" cap="none">
                <a:solidFill>
                  <a:srgbClr val="000000"/>
                </a:solidFill>
                <a:latin typeface="Arial"/>
                <a:ea typeface="Arial"/>
                <a:cs typeface="Arial"/>
                <a:sym typeface="Arial"/>
              </a:rPr>
              <a:t>(ManagerRegistry $manager){</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$em=$manager-</a:t>
            </a:r>
            <a:r>
              <a:rPr lang="fr-FR" sz="1400" b="0" i="0" u="none" strike="noStrike" cap="none">
                <a:solidFill>
                  <a:schemeClr val="dk1"/>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getManager</a:t>
            </a:r>
            <a:r>
              <a:rPr lang="fr-FR" sz="1400" b="0" i="0" u="none" strike="noStrike" cap="none">
                <a:solidFill>
                  <a:srgbClr val="000000"/>
                </a:solidFill>
                <a:latin typeface="Arial"/>
                <a:ea typeface="Arial"/>
                <a:cs typeface="Arial"/>
                <a:sym typeface="Arial"/>
              </a:rPr>
              <a:t>();      </a:t>
            </a:r>
            <a:endParaRPr/>
          </a:p>
          <a:p>
            <a:pPr marL="0" marR="0" lvl="1" indent="0" algn="l" rtl="0">
              <a:lnSpc>
                <a:spcPct val="150000"/>
              </a:lnSpc>
              <a:spcBef>
                <a:spcPts val="0"/>
              </a:spcBef>
              <a:spcAft>
                <a:spcPts val="0"/>
              </a:spcAft>
              <a:buNone/>
            </a:pPr>
            <a:r>
              <a:rPr lang="fr-FR" sz="1400" b="0" i="0" u="none" strike="noStrike" cap="none">
                <a:solidFill>
                  <a:srgbClr val="601232"/>
                </a:solidFill>
                <a:latin typeface="Arial"/>
                <a:ea typeface="Arial"/>
                <a:cs typeface="Arial"/>
                <a:sym typeface="Arial"/>
              </a:rPr>
              <a:t>       $students</a:t>
            </a:r>
            <a:r>
              <a:rPr lang="fr-FR" sz="1400" b="0" i="0" u="none" strike="noStrike" cap="none">
                <a:solidFill>
                  <a:srgbClr val="000000"/>
                </a:solidFill>
                <a:latin typeface="Arial"/>
                <a:ea typeface="Arial"/>
                <a:cs typeface="Arial"/>
                <a:sym typeface="Arial"/>
              </a:rPr>
              <a:t>= </a:t>
            </a:r>
            <a:r>
              <a:rPr lang="fr-FR" sz="1400" b="0" i="0" u="none" strike="noStrike" cap="none">
                <a:solidFill>
                  <a:srgbClr val="690100"/>
                </a:solidFill>
                <a:latin typeface="Arial"/>
                <a:ea typeface="Arial"/>
                <a:cs typeface="Arial"/>
                <a:sym typeface="Arial"/>
              </a:rPr>
              <a:t>$em</a:t>
            </a:r>
            <a:r>
              <a:rPr lang="fr-FR" sz="1400" b="0" i="0" u="none" strike="noStrike" cap="none">
                <a:solidFill>
                  <a:schemeClr val="dk1"/>
                </a:solidFill>
                <a:latin typeface="Arial"/>
                <a:ea typeface="Arial"/>
                <a:cs typeface="Arial"/>
                <a:sym typeface="Arial"/>
              </a:rPr>
              <a:t>-</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createQuery</a:t>
            </a:r>
            <a:r>
              <a:rPr lang="fr-FR" sz="1400" b="0" i="0" u="none" strike="noStrike" cap="none">
                <a:solidFill>
                  <a:srgbClr val="000000"/>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select p FROM App\Entity\Student p            ORDER BY p.email ASC</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getResult</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026692"/>
                </a:solidFill>
                <a:latin typeface="Arial"/>
                <a:ea typeface="Arial"/>
                <a:cs typeface="Arial"/>
                <a:sym typeface="Arial"/>
              </a:rPr>
              <a:t>return</a:t>
            </a: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$this-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render</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‘student/list.html.twig’</a:t>
            </a:r>
            <a:r>
              <a:rPr lang="fr-FR" sz="1400" b="0" i="0" u="none" strike="noStrike" cap="none">
                <a:solidFill>
                  <a:srgbClr val="000000"/>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291a81bf1e5_0_463"/>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15" name="Google Shape;415;g291a81bf1e5_0_463"/>
          <p:cNvSpPr/>
          <p:nvPr/>
        </p:nvSpPr>
        <p:spPr>
          <a:xfrm>
            <a:off x="-6535" y="1046863"/>
            <a:ext cx="5133900" cy="7050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00000"/>
              </a:lnSpc>
              <a:spcBef>
                <a:spcPts val="0"/>
              </a:spcBef>
              <a:spcAft>
                <a:spcPts val="0"/>
              </a:spcAft>
              <a:buClr>
                <a:schemeClr val="dk1"/>
              </a:buClr>
              <a:buSzPts val="2000"/>
              <a:buFont typeface="Arial"/>
              <a:buChar char="❏"/>
            </a:pPr>
            <a:r>
              <a:rPr lang="fr-FR" sz="2000" b="0" i="0" u="none" strike="noStrike" cap="none">
                <a:solidFill>
                  <a:schemeClr val="dk1"/>
                </a:solidFill>
                <a:latin typeface="Arial"/>
                <a:ea typeface="Arial"/>
                <a:cs typeface="Arial"/>
                <a:sym typeface="Arial"/>
              </a:rPr>
              <a:t>Récupérer tous les étudiants dont leurs emails se terminent  par ‘@esprit.tn’:</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416" name="Google Shape;416;g291a81bf1e5_0_463"/>
          <p:cNvSpPr txBox="1"/>
          <p:nvPr/>
        </p:nvSpPr>
        <p:spPr>
          <a:xfrm>
            <a:off x="1490175" y="4710875"/>
            <a:ext cx="7345200" cy="85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7" name="Google Shape;417;g291a81bf1e5_0_463"/>
          <p:cNvSpPr txBox="1"/>
          <p:nvPr/>
        </p:nvSpPr>
        <p:spPr>
          <a:xfrm>
            <a:off x="602152" y="1653543"/>
            <a:ext cx="3519000" cy="3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1600" b="1" i="0" u="none" strike="noStrike" cap="none">
                <a:solidFill>
                  <a:srgbClr val="000000"/>
                </a:solidFill>
                <a:latin typeface="Arial"/>
                <a:ea typeface="Arial"/>
                <a:cs typeface="Arial"/>
                <a:sym typeface="Arial"/>
              </a:rPr>
              <a:t>StudentRepository.php</a:t>
            </a:r>
            <a:endParaRPr sz="1600" b="1" i="0" u="none" strike="noStrike" cap="none">
              <a:solidFill>
                <a:srgbClr val="000000"/>
              </a:solidFill>
              <a:latin typeface="Arial"/>
              <a:ea typeface="Arial"/>
              <a:cs typeface="Arial"/>
              <a:sym typeface="Arial"/>
            </a:endParaRPr>
          </a:p>
        </p:txBody>
      </p:sp>
      <p:sp>
        <p:nvSpPr>
          <p:cNvPr id="418" name="Google Shape;418;g291a81bf1e5_0_463"/>
          <p:cNvSpPr txBox="1"/>
          <p:nvPr/>
        </p:nvSpPr>
        <p:spPr>
          <a:xfrm>
            <a:off x="843065" y="4298169"/>
            <a:ext cx="3519000" cy="3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1600" b="1" i="0" u="none" strike="noStrike" cap="none">
                <a:solidFill>
                  <a:srgbClr val="000000"/>
                </a:solidFill>
                <a:latin typeface="Arial"/>
                <a:ea typeface="Arial"/>
                <a:cs typeface="Arial"/>
                <a:sym typeface="Arial"/>
              </a:rPr>
              <a:t>StudentController</a:t>
            </a:r>
            <a:r>
              <a:rPr lang="fr-FR" sz="2000" b="1" i="0" u="none" strike="noStrike" cap="none">
                <a:solidFill>
                  <a:srgbClr val="000000"/>
                </a:solidFill>
                <a:latin typeface="Arial"/>
                <a:ea typeface="Arial"/>
                <a:cs typeface="Arial"/>
                <a:sym typeface="Arial"/>
              </a:rPr>
              <a:t>.</a:t>
            </a:r>
            <a:r>
              <a:rPr lang="fr-FR" sz="1600" b="1" i="0" u="none" strike="noStrike" cap="none">
                <a:solidFill>
                  <a:srgbClr val="000000"/>
                </a:solidFill>
                <a:latin typeface="Arial"/>
                <a:ea typeface="Arial"/>
                <a:cs typeface="Arial"/>
                <a:sym typeface="Arial"/>
              </a:rPr>
              <a:t>php</a:t>
            </a:r>
            <a:endParaRPr sz="1600" b="1" i="0" u="none" strike="noStrike" cap="none">
              <a:solidFill>
                <a:srgbClr val="000000"/>
              </a:solidFill>
              <a:latin typeface="Arial"/>
              <a:ea typeface="Arial"/>
              <a:cs typeface="Arial"/>
              <a:sym typeface="Arial"/>
            </a:endParaRPr>
          </a:p>
        </p:txBody>
      </p:sp>
      <p:pic>
        <p:nvPicPr>
          <p:cNvPr id="419" name="Google Shape;419;g291a81bf1e5_0_463"/>
          <p:cNvPicPr preferRelativeResize="0"/>
          <p:nvPr/>
        </p:nvPicPr>
        <p:blipFill rotWithShape="1">
          <a:blip r:embed="rId3">
            <a:alphaModFix/>
          </a:blip>
          <a:srcRect/>
          <a:stretch/>
        </p:blipFill>
        <p:spPr>
          <a:xfrm>
            <a:off x="1107297" y="2049252"/>
            <a:ext cx="5133975" cy="1857375"/>
          </a:xfrm>
          <a:prstGeom prst="rect">
            <a:avLst/>
          </a:prstGeom>
          <a:noFill/>
          <a:ln>
            <a:noFill/>
          </a:ln>
        </p:spPr>
      </p:pic>
      <p:sp>
        <p:nvSpPr>
          <p:cNvPr id="420" name="Google Shape;420;g291a81bf1e5_0_463"/>
          <p:cNvSpPr/>
          <p:nvPr/>
        </p:nvSpPr>
        <p:spPr>
          <a:xfrm rot="5402160">
            <a:off x="3112260" y="3962073"/>
            <a:ext cx="954900" cy="483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291a81bf1e5_0_463"/>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24</a:t>
            </a:fld>
            <a:endParaRPr sz="1400" b="0" i="0" u="none" strike="noStrike" cap="none">
              <a:solidFill>
                <a:srgbClr val="000000"/>
              </a:solidFill>
              <a:latin typeface="Arial"/>
              <a:ea typeface="Arial"/>
              <a:cs typeface="Arial"/>
              <a:sym typeface="Arial"/>
            </a:endParaRPr>
          </a:p>
        </p:txBody>
      </p:sp>
      <p:sp>
        <p:nvSpPr>
          <p:cNvPr id="422" name="Google Shape;422;g291a81bf1e5_0_463"/>
          <p:cNvSpPr txBox="1"/>
          <p:nvPr/>
        </p:nvSpPr>
        <p:spPr>
          <a:xfrm>
            <a:off x="1364450" y="4804515"/>
            <a:ext cx="4482300" cy="16008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400" b="0" i="0" u="none" strike="noStrike" cap="none">
                <a:solidFill>
                  <a:srgbClr val="435DBE"/>
                </a:solidFill>
                <a:latin typeface="Arial"/>
                <a:ea typeface="Arial"/>
                <a:cs typeface="Arial"/>
                <a:sym typeface="Arial"/>
              </a:rPr>
              <a:t>public function  </a:t>
            </a:r>
            <a:r>
              <a:rPr lang="fr-FR" sz="1400" b="0" i="0" u="none" strike="noStrike" cap="none">
                <a:solidFill>
                  <a:srgbClr val="8290A0"/>
                </a:solidFill>
                <a:latin typeface="Arial"/>
                <a:ea typeface="Arial"/>
                <a:cs typeface="Arial"/>
                <a:sym typeface="Arial"/>
              </a:rPr>
              <a:t>ListStudent</a:t>
            </a:r>
            <a:r>
              <a:rPr lang="fr-FR" sz="1400" b="0" i="0" u="none" strike="noStrike" cap="none">
                <a:solidFill>
                  <a:srgbClr val="000000"/>
                </a:solidFill>
                <a:latin typeface="Arial"/>
                <a:ea typeface="Arial"/>
                <a:cs typeface="Arial"/>
                <a:sym typeface="Arial"/>
              </a:rPr>
              <a:t>(StudentRepository $repo){</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 </a:t>
            </a:r>
            <a:r>
              <a:rPr lang="fr-FR" sz="1400" b="0" i="0" u="none" strike="noStrike" cap="none">
                <a:solidFill>
                  <a:srgbClr val="690100"/>
                </a:solidFill>
                <a:latin typeface="Arial"/>
                <a:ea typeface="Arial"/>
                <a:cs typeface="Arial"/>
                <a:sym typeface="Arial"/>
              </a:rPr>
              <a:t>$repo-</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findAllDql</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026692"/>
                </a:solidFill>
                <a:latin typeface="Arial"/>
                <a:ea typeface="Arial"/>
                <a:cs typeface="Arial"/>
                <a:sym typeface="Arial"/>
              </a:rPr>
              <a:t>return</a:t>
            </a: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$this-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render</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‘student/list.html.twig’</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2A8721"/>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a:t>
            </a:r>
            <a:endParaRPr/>
          </a:p>
        </p:txBody>
      </p:sp>
      <p:sp>
        <p:nvSpPr>
          <p:cNvPr id="423" name="Google Shape;423;g291a81bf1e5_0_463"/>
          <p:cNvSpPr txBox="1"/>
          <p:nvPr/>
        </p:nvSpPr>
        <p:spPr>
          <a:xfrm>
            <a:off x="0" y="-30674"/>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Requête SELECT</a:t>
            </a:r>
            <a:endParaRPr/>
          </a:p>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Où mettre la requête DQL</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291a81bf1e5_0_476"/>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29" name="Google Shape;429;g291a81bf1e5_0_476"/>
          <p:cNvSpPr/>
          <p:nvPr/>
        </p:nvSpPr>
        <p:spPr>
          <a:xfrm>
            <a:off x="0" y="1319010"/>
            <a:ext cx="7777500" cy="6489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Exemple:</a:t>
            </a:r>
            <a:r>
              <a:rPr lang="fr-FR" sz="2000" b="0" i="0" u="none" strike="noStrike" cap="none">
                <a:solidFill>
                  <a:srgbClr val="000000"/>
                </a:solidFill>
                <a:latin typeface="Arial"/>
                <a:ea typeface="Arial"/>
                <a:cs typeface="Arial"/>
                <a:sym typeface="Arial"/>
              </a:rPr>
              <a:t> </a:t>
            </a:r>
            <a:r>
              <a:rPr lang="fr-FR" sz="2100" b="0" i="0" u="none" strike="noStrike" cap="none">
                <a:solidFill>
                  <a:schemeClr val="dk1"/>
                </a:solidFill>
                <a:latin typeface="Arial"/>
                <a:ea typeface="Arial"/>
                <a:cs typeface="Arial"/>
                <a:sym typeface="Arial"/>
              </a:rPr>
              <a:t>Récupérer la liste des étudiants par classe:</a:t>
            </a:r>
            <a:endParaRPr sz="2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430" name="Google Shape;430;g291a81bf1e5_0_476"/>
          <p:cNvPicPr preferRelativeResize="0"/>
          <p:nvPr/>
        </p:nvPicPr>
        <p:blipFill rotWithShape="1">
          <a:blip r:embed="rId3">
            <a:alphaModFix/>
          </a:blip>
          <a:srcRect/>
          <a:stretch/>
        </p:blipFill>
        <p:spPr>
          <a:xfrm>
            <a:off x="184152" y="1916475"/>
            <a:ext cx="8686800" cy="2249125"/>
          </a:xfrm>
          <a:prstGeom prst="rect">
            <a:avLst/>
          </a:prstGeom>
          <a:noFill/>
          <a:ln>
            <a:noFill/>
          </a:ln>
        </p:spPr>
      </p:pic>
      <p:sp>
        <p:nvSpPr>
          <p:cNvPr id="431" name="Google Shape;431;g291a81bf1e5_0_476"/>
          <p:cNvSpPr txBox="1"/>
          <p:nvPr/>
        </p:nvSpPr>
        <p:spPr>
          <a:xfrm>
            <a:off x="184152" y="3905725"/>
            <a:ext cx="8302800" cy="16572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Clr>
                <a:srgbClr val="FF0000"/>
              </a:buClr>
              <a:buSzPts val="1400"/>
              <a:buFont typeface="Arial"/>
              <a:buChar char="❏"/>
            </a:pPr>
            <a:r>
              <a:rPr lang="fr-FR" sz="2300" b="1" i="0" u="none" strike="noStrike" cap="none">
                <a:solidFill>
                  <a:srgbClr val="FF0000"/>
                </a:solidFill>
                <a:latin typeface="Arial"/>
                <a:ea typeface="Arial"/>
                <a:cs typeface="Arial"/>
                <a:sym typeface="Arial"/>
              </a:rPr>
              <a:t>A</a:t>
            </a:r>
            <a:r>
              <a:rPr lang="fr-FR" sz="2200" b="1" i="0" u="none" strike="noStrike" cap="none">
                <a:solidFill>
                  <a:srgbClr val="FF0000"/>
                </a:solidFill>
                <a:latin typeface="Arial"/>
                <a:ea typeface="Arial"/>
                <a:cs typeface="Arial"/>
                <a:sym typeface="Arial"/>
              </a:rPr>
              <a:t>vec: </a:t>
            </a:r>
            <a:r>
              <a:rPr lang="fr-FR" sz="2200" b="0" i="0" u="none" strike="noStrike" cap="none">
                <a:solidFill>
                  <a:srgbClr val="000000"/>
                </a:solidFill>
                <a:latin typeface="Arial"/>
                <a:ea typeface="Arial"/>
                <a:cs typeface="Arial"/>
                <a:sym typeface="Arial"/>
              </a:rPr>
              <a:t> </a:t>
            </a:r>
            <a:endParaRPr sz="22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fr-FR" sz="2000" b="1" i="1" u="none" strike="noStrike" cap="none">
                <a:solidFill>
                  <a:srgbClr val="000000"/>
                </a:solidFill>
                <a:latin typeface="Arial"/>
                <a:ea typeface="Arial"/>
                <a:cs typeface="Arial"/>
                <a:sym typeface="Arial"/>
              </a:rPr>
              <a:t>classroom</a:t>
            </a:r>
            <a:r>
              <a:rPr lang="fr-FR" sz="2000" b="0" i="0" u="none" strike="noStrike" cap="none">
                <a:solidFill>
                  <a:srgbClr val="000000"/>
                </a:solidFill>
                <a:latin typeface="Arial"/>
                <a:ea typeface="Arial"/>
                <a:cs typeface="Arial"/>
                <a:sym typeface="Arial"/>
              </a:rPr>
              <a:t> attribut contenu dans l’entité </a:t>
            </a:r>
            <a:r>
              <a:rPr lang="fr-FR" sz="2000" b="1" i="1" u="none" strike="noStrike" cap="none">
                <a:solidFill>
                  <a:srgbClr val="000000"/>
                </a:solidFill>
                <a:latin typeface="Arial"/>
                <a:ea typeface="Arial"/>
                <a:cs typeface="Arial"/>
                <a:sym typeface="Arial"/>
              </a:rPr>
              <a:t>Student</a:t>
            </a:r>
            <a:r>
              <a:rPr lang="fr-FR" sz="2000" b="0" i="0" u="none" strike="noStrike" cap="none">
                <a:solidFill>
                  <a:srgbClr val="000000"/>
                </a:solidFill>
                <a:latin typeface="Arial"/>
                <a:ea typeface="Arial"/>
                <a:cs typeface="Arial"/>
                <a:sym typeface="Arial"/>
              </a:rPr>
              <a:t> et qui joint l’entité </a:t>
            </a:r>
            <a:r>
              <a:rPr lang="fr-FR" sz="2000" b="1" i="1" u="none" strike="noStrike" cap="none">
                <a:solidFill>
                  <a:srgbClr val="000000"/>
                </a:solidFill>
                <a:latin typeface="Arial"/>
                <a:ea typeface="Arial"/>
                <a:cs typeface="Arial"/>
                <a:sym typeface="Arial"/>
              </a:rPr>
              <a:t>Student</a:t>
            </a:r>
            <a:r>
              <a:rPr lang="fr-FR" sz="2000" b="0" i="0" u="none" strike="noStrike" cap="none">
                <a:solidFill>
                  <a:srgbClr val="000000"/>
                </a:solidFill>
                <a:latin typeface="Arial"/>
                <a:ea typeface="Arial"/>
                <a:cs typeface="Arial"/>
                <a:sym typeface="Arial"/>
              </a:rPr>
              <a:t> à l’entité </a:t>
            </a:r>
            <a:r>
              <a:rPr lang="fr-FR" sz="2000" b="1" i="1" u="none" strike="noStrike" cap="none">
                <a:solidFill>
                  <a:srgbClr val="000000"/>
                </a:solidFill>
                <a:latin typeface="Arial"/>
                <a:ea typeface="Arial"/>
                <a:cs typeface="Arial"/>
                <a:sym typeface="Arial"/>
              </a:rPr>
              <a:t>Classroom</a:t>
            </a:r>
            <a:r>
              <a:rPr lang="fr-FR" sz="2000" b="0" i="0" u="none" strike="noStrike" cap="none">
                <a:solidFill>
                  <a:srgbClr val="000000"/>
                </a:solidFill>
                <a:latin typeface="Arial"/>
                <a:ea typeface="Arial"/>
                <a:cs typeface="Arial"/>
                <a:sym typeface="Arial"/>
              </a:rPr>
              <a:t> ( relation ManyToOne )</a:t>
            </a:r>
            <a:endParaRPr sz="2000" b="0" i="0" u="none" strike="noStrike" cap="none">
              <a:solidFill>
                <a:srgbClr val="000000"/>
              </a:solidFill>
              <a:latin typeface="Arial"/>
              <a:ea typeface="Arial"/>
              <a:cs typeface="Arial"/>
              <a:sym typeface="Arial"/>
            </a:endParaRPr>
          </a:p>
        </p:txBody>
      </p:sp>
      <p:sp>
        <p:nvSpPr>
          <p:cNvPr id="432" name="Google Shape;432;g291a81bf1e5_0_476"/>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25</a:t>
            </a:fld>
            <a:endParaRPr sz="1400" b="0" i="0" u="none" strike="noStrike" cap="none">
              <a:solidFill>
                <a:srgbClr val="000000"/>
              </a:solidFill>
              <a:latin typeface="Arial"/>
              <a:ea typeface="Arial"/>
              <a:cs typeface="Arial"/>
              <a:sym typeface="Arial"/>
            </a:endParaRPr>
          </a:p>
        </p:txBody>
      </p:sp>
      <p:sp>
        <p:nvSpPr>
          <p:cNvPr id="433" name="Google Shape;433;g291a81bf1e5_0_476"/>
          <p:cNvSpPr txBox="1"/>
          <p:nvPr/>
        </p:nvSpPr>
        <p:spPr>
          <a:xfrm>
            <a:off x="0" y="17480"/>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Requête SELECT</a:t>
            </a:r>
            <a:endParaRPr/>
          </a:p>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Jointure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291a81bf1e5_0_485"/>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39" name="Google Shape;439;g291a81bf1e5_0_485"/>
          <p:cNvSpPr/>
          <p:nvPr/>
        </p:nvSpPr>
        <p:spPr>
          <a:xfrm>
            <a:off x="638174" y="1319010"/>
            <a:ext cx="8302800" cy="30054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Clr>
                <a:srgbClr val="000000"/>
              </a:buClr>
              <a:buSzPts val="2000"/>
              <a:buFont typeface="Arial"/>
              <a:buChar char="❏"/>
            </a:pPr>
            <a:r>
              <a:rPr lang="fr-FR" sz="1600" b="0" i="0" u="none" strike="noStrike" cap="none">
                <a:solidFill>
                  <a:srgbClr val="000000"/>
                </a:solidFill>
                <a:latin typeface="Arial"/>
                <a:ea typeface="Arial"/>
                <a:cs typeface="Arial"/>
                <a:sym typeface="Arial"/>
              </a:rPr>
              <a:t>les paramètres positionnels sont spécifiés avec des nombres, par exemple </a:t>
            </a:r>
            <a:r>
              <a:rPr lang="fr-FR" sz="1600" b="1" i="0" u="none" strike="noStrike" cap="none">
                <a:solidFill>
                  <a:srgbClr val="000000"/>
                </a:solidFill>
                <a:latin typeface="Arial"/>
                <a:ea typeface="Arial"/>
                <a:cs typeface="Arial"/>
                <a:sym typeface="Arial"/>
              </a:rPr>
              <a:t>? 1</a:t>
            </a:r>
            <a:r>
              <a:rPr lang="fr-FR" sz="1600" b="0" i="0" u="none" strike="noStrike" cap="none">
                <a:solidFill>
                  <a:srgbClr val="000000"/>
                </a:solidFill>
                <a:latin typeface="Arial"/>
                <a:ea typeface="Arial"/>
                <a:cs typeface="Arial"/>
                <a:sym typeface="Arial"/>
              </a:rPr>
              <a:t>, </a:t>
            </a:r>
            <a:r>
              <a:rPr lang="fr-FR" sz="1600" b="1" i="0" u="none" strike="noStrike" cap="none">
                <a:solidFill>
                  <a:srgbClr val="000000"/>
                </a:solidFill>
                <a:latin typeface="Arial"/>
                <a:ea typeface="Arial"/>
                <a:cs typeface="Arial"/>
                <a:sym typeface="Arial"/>
              </a:rPr>
              <a:t>? 2</a:t>
            </a:r>
            <a:r>
              <a:rPr lang="fr-FR" sz="1600" b="0" i="0" u="none" strike="noStrike" cap="none">
                <a:solidFill>
                  <a:srgbClr val="000000"/>
                </a:solidFill>
                <a:latin typeface="Arial"/>
                <a:ea typeface="Arial"/>
                <a:cs typeface="Arial"/>
                <a:sym typeface="Arial"/>
              </a:rPr>
              <a:t> et ainsi de suite. </a:t>
            </a:r>
            <a:endParaRPr/>
          </a:p>
          <a:p>
            <a:pPr marL="457200" marR="0" lvl="0" indent="-228600" algn="l" rtl="0">
              <a:lnSpc>
                <a:spcPct val="150000"/>
              </a:lnSpc>
              <a:spcBef>
                <a:spcPts val="0"/>
              </a:spcBef>
              <a:spcAft>
                <a:spcPts val="0"/>
              </a:spcAft>
              <a:buClr>
                <a:srgbClr val="000000"/>
              </a:buClr>
              <a:buSzPts val="2000"/>
              <a:buFont typeface="Arial"/>
              <a:buNone/>
            </a:pPr>
            <a:endParaRPr sz="1600" b="0" i="0" u="none" strike="noStrike" cap="none">
              <a:solidFill>
                <a:srgbClr val="000000"/>
              </a:solidFill>
              <a:latin typeface="Arial"/>
              <a:ea typeface="Arial"/>
              <a:cs typeface="Arial"/>
              <a:sym typeface="Arial"/>
            </a:endParaRPr>
          </a:p>
          <a:p>
            <a:pPr marL="101600" marR="0" lvl="0" indent="0" algn="l" rtl="0">
              <a:lnSpc>
                <a:spcPct val="15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101600" marR="0" lvl="0" indent="0" algn="l" rtl="0">
              <a:lnSpc>
                <a:spcPct val="15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1600" b="0" i="0" u="none" strike="noStrike" cap="none">
                <a:solidFill>
                  <a:srgbClr val="000000"/>
                </a:solidFill>
                <a:latin typeface="Arial"/>
                <a:ea typeface="Arial"/>
                <a:cs typeface="Arial"/>
                <a:sym typeface="Arial"/>
              </a:rPr>
              <a:t>Les paramètres nommés sont spécifiés avec </a:t>
            </a:r>
            <a:r>
              <a:rPr lang="fr-FR" sz="1600" b="1" i="0" u="none" strike="noStrike" cap="none">
                <a:solidFill>
                  <a:srgbClr val="000000"/>
                </a:solidFill>
                <a:latin typeface="Arial"/>
                <a:ea typeface="Arial"/>
                <a:cs typeface="Arial"/>
                <a:sym typeface="Arial"/>
              </a:rPr>
              <a:t>:name1</a:t>
            </a:r>
            <a:r>
              <a:rPr lang="fr-FR" sz="1600" b="0" i="0" u="none" strike="noStrike" cap="none">
                <a:solidFill>
                  <a:srgbClr val="000000"/>
                </a:solidFill>
                <a:latin typeface="Arial"/>
                <a:ea typeface="Arial"/>
                <a:cs typeface="Arial"/>
                <a:sym typeface="Arial"/>
              </a:rPr>
              <a:t>, </a:t>
            </a:r>
            <a:r>
              <a:rPr lang="fr-FR" sz="1600" b="1" i="0" u="none" strike="noStrike" cap="none">
                <a:solidFill>
                  <a:srgbClr val="000000"/>
                </a:solidFill>
                <a:latin typeface="Arial"/>
                <a:ea typeface="Arial"/>
                <a:cs typeface="Arial"/>
                <a:sym typeface="Arial"/>
              </a:rPr>
              <a:t>:name2 </a:t>
            </a:r>
            <a:r>
              <a:rPr lang="fr-FR" sz="1600" b="0" i="0" u="none" strike="noStrike" cap="none">
                <a:solidFill>
                  <a:srgbClr val="000000"/>
                </a:solidFill>
                <a:latin typeface="Arial"/>
                <a:ea typeface="Arial"/>
                <a:cs typeface="Arial"/>
                <a:sym typeface="Arial"/>
              </a:rPr>
              <a:t>et ainsi de suite.</a:t>
            </a:r>
            <a:endParaRPr sz="1600" b="0" i="0" u="none" strike="noStrike" cap="none">
              <a:solidFill>
                <a:srgbClr val="000000"/>
              </a:solidFill>
              <a:latin typeface="Arial"/>
              <a:ea typeface="Arial"/>
              <a:cs typeface="Arial"/>
              <a:sym typeface="Arial"/>
            </a:endParaRPr>
          </a:p>
        </p:txBody>
      </p:sp>
      <p:sp>
        <p:nvSpPr>
          <p:cNvPr id="440" name="Google Shape;440;g291a81bf1e5_0_485"/>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26</a:t>
            </a:fld>
            <a:endParaRPr sz="1400" b="0" i="0" u="none" strike="noStrike" cap="none">
              <a:solidFill>
                <a:srgbClr val="000000"/>
              </a:solidFill>
              <a:latin typeface="Arial"/>
              <a:ea typeface="Arial"/>
              <a:cs typeface="Arial"/>
              <a:sym typeface="Arial"/>
            </a:endParaRPr>
          </a:p>
        </p:txBody>
      </p:sp>
      <p:sp>
        <p:nvSpPr>
          <p:cNvPr id="441" name="Google Shape;441;g291a81bf1e5_0_485"/>
          <p:cNvSpPr txBox="1"/>
          <p:nvPr/>
        </p:nvSpPr>
        <p:spPr>
          <a:xfrm>
            <a:off x="0" y="17480"/>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Les paramètres positionnels et nommés</a:t>
            </a:r>
            <a:endParaRPr sz="1200" b="0" i="0" u="none" strike="noStrike" cap="none">
              <a:solidFill>
                <a:srgbClr val="000000"/>
              </a:solidFill>
              <a:latin typeface="Arial"/>
              <a:ea typeface="Arial"/>
              <a:cs typeface="Arial"/>
              <a:sym typeface="Arial"/>
            </a:endParaRPr>
          </a:p>
        </p:txBody>
      </p:sp>
      <p:graphicFrame>
        <p:nvGraphicFramePr>
          <p:cNvPr id="442" name="Google Shape;442;g291a81bf1e5_0_485"/>
          <p:cNvGraphicFramePr/>
          <p:nvPr/>
        </p:nvGraphicFramePr>
        <p:xfrm>
          <a:off x="640187" y="2198931"/>
          <a:ext cx="8302850" cy="912975"/>
        </p:xfrm>
        <a:graphic>
          <a:graphicData uri="http://schemas.openxmlformats.org/drawingml/2006/table">
            <a:tbl>
              <a:tblPr firstRow="1" bandRow="1">
                <a:noFill/>
                <a:tableStyleId>{5136B1F9-DAD1-4734-AE0B-EFFD020324F5}</a:tableStyleId>
              </a:tblPr>
              <a:tblGrid>
                <a:gridCol w="8302850">
                  <a:extLst>
                    <a:ext uri="{9D8B030D-6E8A-4147-A177-3AD203B41FA5}">
                      <a16:colId xmlns:a16="http://schemas.microsoft.com/office/drawing/2014/main" val="20000"/>
                    </a:ext>
                  </a:extLst>
                </a:gridCol>
              </a:tblGrid>
              <a:tr h="304325">
                <a:tc>
                  <a:txBody>
                    <a:bodyPr/>
                    <a:lstStyle/>
                    <a:p>
                      <a:pPr marL="0" marR="0" lvl="0" indent="0" algn="l" rtl="0">
                        <a:lnSpc>
                          <a:spcPct val="100000"/>
                        </a:lnSpc>
                        <a:spcBef>
                          <a:spcPts val="0"/>
                        </a:spcBef>
                        <a:spcAft>
                          <a:spcPts val="0"/>
                        </a:spcAft>
                        <a:buNone/>
                      </a:pPr>
                      <a:r>
                        <a:rPr lang="fr-FR" sz="1400" b="0" u="none" strike="noStrike" cap="none">
                          <a:solidFill>
                            <a:schemeClr val="lt1"/>
                          </a:solidFill>
                          <a:latin typeface="Arial"/>
                          <a:ea typeface="Arial"/>
                          <a:cs typeface="Arial"/>
                          <a:sym typeface="Arial"/>
                        </a:rPr>
                        <a:t>  </a:t>
                      </a:r>
                      <a:r>
                        <a:rPr lang="fr-FR" sz="1400" b="0" i="0" u="none" strike="noStrike" cap="none">
                          <a:solidFill>
                            <a:srgbClr val="8B2714"/>
                          </a:solidFill>
                          <a:latin typeface="Arial"/>
                          <a:ea typeface="Arial"/>
                          <a:cs typeface="Arial"/>
                          <a:sym typeface="Arial"/>
                        </a:rPr>
                        <a:t>$request</a:t>
                      </a:r>
                      <a:r>
                        <a:rPr lang="fr-FR" sz="1400" b="0" u="none" strike="noStrike" cap="none">
                          <a:solidFill>
                            <a:schemeClr val="dk1"/>
                          </a:solidFill>
                          <a:latin typeface="Arial"/>
                          <a:ea typeface="Arial"/>
                          <a:cs typeface="Arial"/>
                          <a:sym typeface="Arial"/>
                        </a:rPr>
                        <a:t>=</a:t>
                      </a:r>
                      <a:r>
                        <a:rPr lang="fr-FR" sz="1400" b="0" i="0" u="none" strike="noStrike" cap="none">
                          <a:solidFill>
                            <a:srgbClr val="8B2714"/>
                          </a:solidFill>
                          <a:latin typeface="Arial"/>
                          <a:ea typeface="Arial"/>
                          <a:cs typeface="Arial"/>
                          <a:sym typeface="Arial"/>
                        </a:rPr>
                        <a:t>$em</a:t>
                      </a:r>
                      <a:r>
                        <a:rPr lang="fr-FR" sz="1400" b="0" u="none" strike="noStrike" cap="none">
                          <a:solidFill>
                            <a:schemeClr val="dk1"/>
                          </a:solidFill>
                          <a:latin typeface="Arial"/>
                          <a:ea typeface="Arial"/>
                          <a:cs typeface="Arial"/>
                          <a:sym typeface="Arial"/>
                        </a:rPr>
                        <a:t>-&gt;</a:t>
                      </a:r>
                      <a:r>
                        <a:rPr lang="fr-FR" sz="1400" b="0" u="none" strike="noStrike" cap="none">
                          <a:solidFill>
                            <a:srgbClr val="266A7D"/>
                          </a:solidFill>
                          <a:latin typeface="Arial"/>
                          <a:ea typeface="Arial"/>
                          <a:cs typeface="Arial"/>
                          <a:sym typeface="Arial"/>
                        </a:rPr>
                        <a:t>createQuery</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 SELETCT s FROM MyFirstProject/Entity/Student s WHERE u.age=?1’</a:t>
                      </a:r>
                      <a:r>
                        <a:rPr lang="fr-FR" sz="1400" b="0" i="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0"/>
                  </a:ext>
                </a:extLst>
              </a:tr>
              <a:tr h="304325">
                <a:tc>
                  <a:txBody>
                    <a:bodyPr/>
                    <a:lstStyle/>
                    <a:p>
                      <a:pPr marL="0" marR="0" lvl="0" indent="0" algn="l" rtl="0">
                        <a:lnSpc>
                          <a:spcPct val="100000"/>
                        </a:lnSpc>
                        <a:spcBef>
                          <a:spcPts val="0"/>
                        </a:spcBef>
                        <a:spcAft>
                          <a:spcPts val="0"/>
                        </a:spcAft>
                        <a:buNone/>
                      </a:pPr>
                      <a:r>
                        <a:rPr lang="fr-FR" sz="1400" b="0" u="none" strike="noStrike" cap="none">
                          <a:solidFill>
                            <a:schemeClr val="dk1"/>
                          </a:solidFill>
                          <a:latin typeface="Arial"/>
                          <a:ea typeface="Arial"/>
                          <a:cs typeface="Arial"/>
                          <a:sym typeface="Arial"/>
                        </a:rPr>
                        <a:t> </a:t>
                      </a:r>
                      <a:r>
                        <a:rPr lang="fr-FR" sz="1400" b="0" i="0" u="none" strike="noStrike" cap="none">
                          <a:solidFill>
                            <a:srgbClr val="8B2714"/>
                          </a:solidFill>
                          <a:latin typeface="Arial"/>
                          <a:ea typeface="Arial"/>
                          <a:cs typeface="Arial"/>
                          <a:sym typeface="Arial"/>
                        </a:rPr>
                        <a:t> $request-</a:t>
                      </a:r>
                      <a:r>
                        <a:rPr lang="fr-FR" sz="1400" b="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setParameter</a:t>
                      </a:r>
                      <a:r>
                        <a:rPr lang="fr-FR" sz="1400" b="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1</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 18</a:t>
                      </a:r>
                      <a:r>
                        <a:rPr lang="fr-FR" sz="1400" b="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1"/>
                  </a:ext>
                </a:extLst>
              </a:tr>
              <a:tr h="304325">
                <a:tc>
                  <a:txBody>
                    <a:bodyPr/>
                    <a:lstStyle/>
                    <a:p>
                      <a:pPr marL="0" marR="0" lvl="0" indent="0" algn="l" rtl="0">
                        <a:lnSpc>
                          <a:spcPct val="100000"/>
                        </a:lnSpc>
                        <a:spcBef>
                          <a:spcPts val="0"/>
                        </a:spcBef>
                        <a:spcAft>
                          <a:spcPts val="0"/>
                        </a:spcAft>
                        <a:buNone/>
                      </a:pPr>
                      <a:r>
                        <a:rPr lang="fr-FR" sz="1400" b="0" u="none" strike="noStrike" cap="none">
                          <a:solidFill>
                            <a:schemeClr val="dk1"/>
                          </a:solidFill>
                          <a:latin typeface="Arial"/>
                          <a:ea typeface="Arial"/>
                          <a:cs typeface="Arial"/>
                          <a:sym typeface="Arial"/>
                        </a:rPr>
                        <a:t> </a:t>
                      </a:r>
                      <a:r>
                        <a:rPr lang="fr-FR" sz="1400" b="0" u="none" strike="noStrike" cap="none">
                          <a:solidFill>
                            <a:srgbClr val="504ABB"/>
                          </a:solidFill>
                          <a:latin typeface="Arial"/>
                          <a:ea typeface="Arial"/>
                          <a:cs typeface="Arial"/>
                          <a:sym typeface="Arial"/>
                        </a:rPr>
                        <a:t>return</a:t>
                      </a:r>
                      <a:r>
                        <a:rPr lang="fr-FR" sz="1400" b="0" i="0" u="none" strike="noStrike" cap="none">
                          <a:solidFill>
                            <a:srgbClr val="8B2714"/>
                          </a:solidFill>
                          <a:latin typeface="Arial"/>
                          <a:ea typeface="Arial"/>
                          <a:cs typeface="Arial"/>
                          <a:sym typeface="Arial"/>
                        </a:rPr>
                        <a:t> $request-</a:t>
                      </a:r>
                      <a:r>
                        <a:rPr lang="fr-FR" sz="1400" b="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getResult</a:t>
                      </a:r>
                      <a:r>
                        <a:rPr lang="fr-FR" sz="1400" b="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2"/>
                  </a:ext>
                </a:extLst>
              </a:tr>
            </a:tbl>
          </a:graphicData>
        </a:graphic>
      </p:graphicFrame>
      <p:graphicFrame>
        <p:nvGraphicFramePr>
          <p:cNvPr id="443" name="Google Shape;443;g291a81bf1e5_0_485"/>
          <p:cNvGraphicFramePr/>
          <p:nvPr/>
        </p:nvGraphicFramePr>
        <p:xfrm>
          <a:off x="640187" y="3592496"/>
          <a:ext cx="8302850" cy="1334680"/>
        </p:xfrm>
        <a:graphic>
          <a:graphicData uri="http://schemas.openxmlformats.org/drawingml/2006/table">
            <a:tbl>
              <a:tblPr firstRow="1" bandRow="1">
                <a:noFill/>
                <a:tableStyleId>{5136B1F9-DAD1-4734-AE0B-EFFD020324F5}</a:tableStyleId>
              </a:tblPr>
              <a:tblGrid>
                <a:gridCol w="8302850">
                  <a:extLst>
                    <a:ext uri="{9D8B030D-6E8A-4147-A177-3AD203B41FA5}">
                      <a16:colId xmlns:a16="http://schemas.microsoft.com/office/drawing/2014/main" val="20000"/>
                    </a:ext>
                  </a:extLst>
                </a:gridCol>
              </a:tblGrid>
              <a:tr h="446750">
                <a:tc>
                  <a:txBody>
                    <a:bodyPr/>
                    <a:lstStyle/>
                    <a:p>
                      <a:pPr marL="0" marR="0" lvl="0" indent="0" algn="l" rtl="0">
                        <a:lnSpc>
                          <a:spcPct val="150000"/>
                        </a:lnSpc>
                        <a:spcBef>
                          <a:spcPts val="0"/>
                        </a:spcBef>
                        <a:spcAft>
                          <a:spcPts val="0"/>
                        </a:spcAft>
                        <a:buNone/>
                      </a:pPr>
                      <a:r>
                        <a:rPr lang="fr-FR" sz="1400" b="0" i="0" u="none" strike="noStrike" cap="none">
                          <a:solidFill>
                            <a:srgbClr val="8B2714"/>
                          </a:solidFill>
                          <a:latin typeface="Arial"/>
                          <a:ea typeface="Arial"/>
                          <a:cs typeface="Arial"/>
                          <a:sym typeface="Arial"/>
                        </a:rPr>
                        <a:t>$request</a:t>
                      </a:r>
                      <a:r>
                        <a:rPr lang="fr-FR" sz="1400" b="0" i="0" u="none" strike="noStrike" cap="none">
                          <a:solidFill>
                            <a:schemeClr val="dk1"/>
                          </a:solidFill>
                          <a:latin typeface="Arial"/>
                          <a:ea typeface="Arial"/>
                          <a:cs typeface="Arial"/>
                          <a:sym typeface="Arial"/>
                        </a:rPr>
                        <a:t>=</a:t>
                      </a:r>
                      <a:r>
                        <a:rPr lang="fr-FR" sz="1400" b="0" i="0" u="none" strike="noStrike" cap="none">
                          <a:solidFill>
                            <a:srgbClr val="8B2714"/>
                          </a:solidFill>
                          <a:latin typeface="Arial"/>
                          <a:ea typeface="Arial"/>
                          <a:cs typeface="Arial"/>
                          <a:sym typeface="Arial"/>
                        </a:rPr>
                        <a:t>$em</a:t>
                      </a:r>
                      <a:r>
                        <a:rPr lang="fr-FR" sz="1400" b="0" i="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createQuery </a:t>
                      </a:r>
                      <a:r>
                        <a:rPr lang="fr-FR" sz="1400" b="0" i="0" u="none" strike="noStrike" cap="none">
                          <a:solidFill>
                            <a:schemeClr val="dk1"/>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chemeClr val="dk1"/>
                          </a:solidFill>
                          <a:latin typeface="Arial"/>
                          <a:ea typeface="Arial"/>
                          <a:cs typeface="Arial"/>
                          <a:sym typeface="Arial"/>
                        </a:rPr>
                        <a:t>                         </a:t>
                      </a:r>
                      <a:r>
                        <a:rPr lang="fr-FR" sz="1400" b="0" i="0" u="none" strike="noStrike" cap="none">
                          <a:solidFill>
                            <a:srgbClr val="2A8721"/>
                          </a:solidFill>
                          <a:latin typeface="Arial"/>
                          <a:ea typeface="Arial"/>
                          <a:cs typeface="Arial"/>
                          <a:sym typeface="Arial"/>
                        </a:rPr>
                        <a:t>‘ SELETCT s FROM MyFirstProject/Entity/Student s WHERE u.username= :name’</a:t>
                      </a:r>
                      <a:r>
                        <a:rPr lang="fr-FR" sz="1400" b="0" i="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0"/>
                  </a:ext>
                </a:extLst>
              </a:tr>
              <a:tr h="323750">
                <a:tc>
                  <a:txBody>
                    <a:bodyPr/>
                    <a:lstStyle/>
                    <a:p>
                      <a:pPr marL="0" marR="0" lvl="0" indent="0" algn="l" rtl="0">
                        <a:lnSpc>
                          <a:spcPct val="100000"/>
                        </a:lnSpc>
                        <a:spcBef>
                          <a:spcPts val="0"/>
                        </a:spcBef>
                        <a:spcAft>
                          <a:spcPts val="0"/>
                        </a:spcAft>
                        <a:buNone/>
                      </a:pPr>
                      <a:r>
                        <a:rPr lang="fr-FR" sz="1400" b="0" i="0" u="none" strike="noStrike" cap="none">
                          <a:solidFill>
                            <a:srgbClr val="8B2714"/>
                          </a:solidFill>
                          <a:latin typeface="Arial"/>
                          <a:ea typeface="Arial"/>
                          <a:cs typeface="Arial"/>
                          <a:sym typeface="Arial"/>
                        </a:rPr>
                        <a:t>$request-</a:t>
                      </a:r>
                      <a:r>
                        <a:rPr lang="fr-FR" sz="1400" b="0" i="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setParameter </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‘name’</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 ‘Ahmed’</a:t>
                      </a:r>
                      <a:r>
                        <a:rPr lang="fr-FR" sz="1400" b="0" i="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fr-FR" sz="1400" b="0" i="0" u="none" strike="noStrike" cap="none">
                          <a:solidFill>
                            <a:srgbClr val="504ABB"/>
                          </a:solidFill>
                          <a:latin typeface="Arial"/>
                          <a:ea typeface="Arial"/>
                          <a:cs typeface="Arial"/>
                          <a:sym typeface="Arial"/>
                        </a:rPr>
                        <a:t>return </a:t>
                      </a:r>
                      <a:r>
                        <a:rPr lang="fr-FR" sz="1400" b="0" i="0" u="none" strike="noStrike" cap="none">
                          <a:solidFill>
                            <a:srgbClr val="8B2714"/>
                          </a:solidFill>
                          <a:latin typeface="Arial"/>
                          <a:ea typeface="Arial"/>
                          <a:cs typeface="Arial"/>
                          <a:sym typeface="Arial"/>
                        </a:rPr>
                        <a:t>$request-</a:t>
                      </a:r>
                      <a:r>
                        <a:rPr lang="fr-FR" sz="1400" b="0" i="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getResult</a:t>
                      </a:r>
                      <a:r>
                        <a:rPr lang="fr-FR" sz="1400" b="0" i="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2"/>
                  </a:ext>
                </a:extLst>
              </a:tr>
            </a:tbl>
          </a:graphicData>
        </a:graphic>
      </p:graphicFrame>
      <p:graphicFrame>
        <p:nvGraphicFramePr>
          <p:cNvPr id="444" name="Google Shape;444;g291a81bf1e5_0_485"/>
          <p:cNvGraphicFramePr/>
          <p:nvPr/>
        </p:nvGraphicFramePr>
        <p:xfrm>
          <a:off x="638174" y="5183171"/>
          <a:ext cx="8302850" cy="1361775"/>
        </p:xfrm>
        <a:graphic>
          <a:graphicData uri="http://schemas.openxmlformats.org/drawingml/2006/table">
            <a:tbl>
              <a:tblPr firstRow="1" bandRow="1">
                <a:noFill/>
                <a:tableStyleId>{5136B1F9-DAD1-4734-AE0B-EFFD020324F5}</a:tableStyleId>
              </a:tblPr>
              <a:tblGrid>
                <a:gridCol w="8302850">
                  <a:extLst>
                    <a:ext uri="{9D8B030D-6E8A-4147-A177-3AD203B41FA5}">
                      <a16:colId xmlns:a16="http://schemas.microsoft.com/office/drawing/2014/main" val="20000"/>
                    </a:ext>
                  </a:extLst>
                </a:gridCol>
              </a:tblGrid>
              <a:tr h="686125">
                <a:tc>
                  <a:txBody>
                    <a:bodyPr/>
                    <a:lstStyle/>
                    <a:p>
                      <a:pPr marL="0" marR="0" lvl="0" indent="0" algn="l" rtl="0">
                        <a:lnSpc>
                          <a:spcPct val="150000"/>
                        </a:lnSpc>
                        <a:spcBef>
                          <a:spcPts val="0"/>
                        </a:spcBef>
                        <a:spcAft>
                          <a:spcPts val="0"/>
                        </a:spcAft>
                        <a:buNone/>
                      </a:pPr>
                      <a:r>
                        <a:rPr lang="fr-FR" sz="1400" b="0" u="none" strike="noStrike" cap="none">
                          <a:solidFill>
                            <a:schemeClr val="lt1"/>
                          </a:solidFill>
                          <a:latin typeface="Arial"/>
                          <a:ea typeface="Arial"/>
                          <a:cs typeface="Arial"/>
                          <a:sym typeface="Arial"/>
                        </a:rPr>
                        <a:t> </a:t>
                      </a:r>
                      <a:r>
                        <a:rPr lang="fr-FR" sz="1400" b="0" i="0" u="none" strike="noStrike" cap="none">
                          <a:solidFill>
                            <a:srgbClr val="8B2714"/>
                          </a:solidFill>
                          <a:latin typeface="Arial"/>
                          <a:ea typeface="Arial"/>
                          <a:cs typeface="Arial"/>
                          <a:sym typeface="Arial"/>
                        </a:rPr>
                        <a:t>$request</a:t>
                      </a:r>
                      <a:r>
                        <a:rPr lang="fr-FR" sz="1400" b="0" u="none" strike="noStrike" cap="none">
                          <a:solidFill>
                            <a:schemeClr val="dk1"/>
                          </a:solidFill>
                          <a:latin typeface="Arial"/>
                          <a:ea typeface="Arial"/>
                          <a:cs typeface="Arial"/>
                          <a:sym typeface="Arial"/>
                        </a:rPr>
                        <a:t>=</a:t>
                      </a:r>
                      <a:r>
                        <a:rPr lang="fr-FR" sz="1400" b="0" i="0" u="none" strike="noStrike" cap="none">
                          <a:solidFill>
                            <a:srgbClr val="8B2714"/>
                          </a:solidFill>
                          <a:latin typeface="Arial"/>
                          <a:ea typeface="Arial"/>
                          <a:cs typeface="Arial"/>
                          <a:sym typeface="Arial"/>
                        </a:rPr>
                        <a:t>$em</a:t>
                      </a:r>
                      <a:r>
                        <a:rPr lang="fr-FR" sz="1400" b="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createQuery </a:t>
                      </a:r>
                      <a:r>
                        <a:rPr lang="fr-FR" sz="1400" b="0" i="0" u="none" strike="noStrike" cap="none">
                          <a:solidFill>
                            <a:schemeClr val="dk1"/>
                          </a:solidFill>
                          <a:latin typeface="Arial"/>
                          <a:ea typeface="Arial"/>
                          <a:cs typeface="Arial"/>
                          <a:sym typeface="Arial"/>
                        </a:rPr>
                        <a:t>( </a:t>
                      </a:r>
                      <a:r>
                        <a:rPr lang="fr-FR" sz="1400" b="0" i="0" u="none" strike="noStrike" cap="none">
                          <a:solidFill>
                            <a:srgbClr val="2A8721"/>
                          </a:solidFill>
                          <a:latin typeface="Arial"/>
                          <a:ea typeface="Arial"/>
                          <a:cs typeface="Arial"/>
                          <a:sym typeface="Arial"/>
                        </a:rPr>
                        <a:t>‘ SELETCT s FROM MyFirstProject/Entity/Student s WHERE</a:t>
                      </a:r>
                      <a:endParaRPr/>
                    </a:p>
                    <a:p>
                      <a:pPr marL="0" marR="0" lvl="0" indent="0" algn="l" rtl="0">
                        <a:lnSpc>
                          <a:spcPct val="150000"/>
                        </a:lnSpc>
                        <a:spcBef>
                          <a:spcPts val="0"/>
                        </a:spcBef>
                        <a:spcAft>
                          <a:spcPts val="0"/>
                        </a:spcAft>
                        <a:buNone/>
                      </a:pPr>
                      <a:r>
                        <a:rPr lang="fr-FR" sz="1400" b="0" i="0" u="none" strike="noStrike" cap="none">
                          <a:solidFill>
                            <a:srgbClr val="2A8721"/>
                          </a:solidFill>
                          <a:latin typeface="Arial"/>
                          <a:ea typeface="Arial"/>
                          <a:cs typeface="Arial"/>
                          <a:sym typeface="Arial"/>
                        </a:rPr>
                        <a:t> (u.username= :name OR u.username= :name2) AND u.age= :age ’</a:t>
                      </a:r>
                      <a:r>
                        <a:rPr lang="fr-FR" sz="1400" b="0" i="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0"/>
                  </a:ext>
                </a:extLst>
              </a:tr>
              <a:tr h="304800">
                <a:tc>
                  <a:txBody>
                    <a:bodyPr/>
                    <a:lstStyle/>
                    <a:p>
                      <a:pPr marL="0" marR="0" lvl="0" indent="0" algn="l" rtl="0">
                        <a:lnSpc>
                          <a:spcPct val="100000"/>
                        </a:lnSpc>
                        <a:spcBef>
                          <a:spcPts val="0"/>
                        </a:spcBef>
                        <a:spcAft>
                          <a:spcPts val="0"/>
                        </a:spcAft>
                        <a:buNone/>
                      </a:pPr>
                      <a:r>
                        <a:rPr lang="fr-FR" sz="1400" b="0" u="none" strike="noStrike" cap="none">
                          <a:solidFill>
                            <a:schemeClr val="dk1"/>
                          </a:solidFill>
                          <a:latin typeface="Arial"/>
                          <a:ea typeface="Arial"/>
                          <a:cs typeface="Arial"/>
                          <a:sym typeface="Arial"/>
                        </a:rPr>
                        <a:t>  </a:t>
                      </a:r>
                      <a:r>
                        <a:rPr lang="fr-FR" sz="1400" b="0" i="0" u="none" strike="noStrike" cap="none">
                          <a:solidFill>
                            <a:srgbClr val="8B2714"/>
                          </a:solidFill>
                          <a:latin typeface="Arial"/>
                          <a:ea typeface="Arial"/>
                          <a:cs typeface="Arial"/>
                          <a:sym typeface="Arial"/>
                        </a:rPr>
                        <a:t>$request-</a:t>
                      </a:r>
                      <a:r>
                        <a:rPr lang="fr-FR" sz="1400" b="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setParameter </a:t>
                      </a:r>
                      <a:r>
                        <a:rPr lang="fr-FR" sz="1400" b="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‘name’</a:t>
                      </a:r>
                      <a:r>
                        <a:rPr lang="fr-FR" sz="1400" b="0" i="0" u="none" strike="noStrike" cap="none">
                          <a:solidFill>
                            <a:schemeClr val="dk1"/>
                          </a:solidFill>
                          <a:latin typeface="Arial"/>
                          <a:ea typeface="Arial"/>
                          <a:cs typeface="Arial"/>
                          <a:sym typeface="Arial"/>
                        </a:rPr>
                        <a:t>=&gt;</a:t>
                      </a:r>
                      <a:r>
                        <a:rPr lang="fr-FR" sz="1400" b="0" i="0" u="none" strike="noStrike" cap="none">
                          <a:solidFill>
                            <a:srgbClr val="2A8721"/>
                          </a:solidFill>
                          <a:latin typeface="Arial"/>
                          <a:ea typeface="Arial"/>
                          <a:cs typeface="Arial"/>
                          <a:sym typeface="Arial"/>
                        </a:rPr>
                        <a:t> ‘Ahmed’, ‘name2’</a:t>
                      </a:r>
                      <a:r>
                        <a:rPr lang="fr-FR" sz="1400" b="0" i="0" u="none" strike="noStrike" cap="none">
                          <a:solidFill>
                            <a:schemeClr val="dk1"/>
                          </a:solidFill>
                          <a:latin typeface="Arial"/>
                          <a:ea typeface="Arial"/>
                          <a:cs typeface="Arial"/>
                          <a:sym typeface="Arial"/>
                        </a:rPr>
                        <a:t> =&gt;</a:t>
                      </a:r>
                      <a:r>
                        <a:rPr lang="fr-FR" sz="1400" b="0" i="0" u="none" strike="noStrike" cap="none">
                          <a:solidFill>
                            <a:srgbClr val="2A8721"/>
                          </a:solidFill>
                          <a:latin typeface="Arial"/>
                          <a:ea typeface="Arial"/>
                          <a:cs typeface="Arial"/>
                          <a:sym typeface="Arial"/>
                        </a:rPr>
                        <a:t>’Elyes’, ‘age’ </a:t>
                      </a:r>
                      <a:r>
                        <a:rPr lang="fr-FR" sz="1400" b="0" i="0" u="none" strike="noStrike" cap="none">
                          <a:solidFill>
                            <a:schemeClr val="dk1"/>
                          </a:solidFill>
                          <a:latin typeface="Arial"/>
                          <a:ea typeface="Arial"/>
                          <a:cs typeface="Arial"/>
                          <a:sym typeface="Arial"/>
                        </a:rPr>
                        <a:t>=&gt; </a:t>
                      </a:r>
                      <a:r>
                        <a:rPr lang="fr-FR" sz="1400" b="0" i="0" u="none" strike="noStrike" cap="none">
                          <a:solidFill>
                            <a:srgbClr val="2A8721"/>
                          </a:solidFill>
                          <a:latin typeface="Arial"/>
                          <a:ea typeface="Arial"/>
                          <a:cs typeface="Arial"/>
                          <a:sym typeface="Arial"/>
                        </a:rPr>
                        <a:t>18]</a:t>
                      </a:r>
                      <a:r>
                        <a:rPr lang="fr-FR" sz="1400" b="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fr-FR" sz="1400" b="0" u="none" strike="noStrike" cap="none">
                          <a:solidFill>
                            <a:schemeClr val="dk1"/>
                          </a:solidFill>
                          <a:latin typeface="Arial"/>
                          <a:ea typeface="Arial"/>
                          <a:cs typeface="Arial"/>
                          <a:sym typeface="Arial"/>
                        </a:rPr>
                        <a:t>  </a:t>
                      </a:r>
                      <a:r>
                        <a:rPr lang="fr-FR" sz="1400" b="0" i="0" u="none" strike="noStrike" cap="none">
                          <a:solidFill>
                            <a:srgbClr val="504ABB"/>
                          </a:solidFill>
                          <a:latin typeface="Arial"/>
                          <a:ea typeface="Arial"/>
                          <a:cs typeface="Arial"/>
                          <a:sym typeface="Arial"/>
                        </a:rPr>
                        <a:t>return </a:t>
                      </a:r>
                      <a:r>
                        <a:rPr lang="fr-FR" sz="1400" b="0" i="0" u="none" strike="noStrike" cap="none">
                          <a:solidFill>
                            <a:srgbClr val="8B2714"/>
                          </a:solidFill>
                          <a:latin typeface="Arial"/>
                          <a:ea typeface="Arial"/>
                          <a:cs typeface="Arial"/>
                          <a:sym typeface="Arial"/>
                        </a:rPr>
                        <a:t>$request-</a:t>
                      </a:r>
                      <a:r>
                        <a:rPr lang="fr-FR" sz="1400" b="0" u="none" strike="noStrike" cap="none">
                          <a:solidFill>
                            <a:schemeClr val="dk1"/>
                          </a:solidFill>
                          <a:latin typeface="Arial"/>
                          <a:ea typeface="Arial"/>
                          <a:cs typeface="Arial"/>
                          <a:sym typeface="Arial"/>
                        </a:rPr>
                        <a:t>&gt;</a:t>
                      </a:r>
                      <a:r>
                        <a:rPr lang="fr-FR" sz="1400" b="0" i="0" u="none" strike="noStrike" cap="none">
                          <a:solidFill>
                            <a:srgbClr val="266A7D"/>
                          </a:solidFill>
                          <a:latin typeface="Arial"/>
                          <a:ea typeface="Arial"/>
                          <a:cs typeface="Arial"/>
                          <a:sym typeface="Arial"/>
                        </a:rPr>
                        <a:t>getResult</a:t>
                      </a:r>
                      <a:r>
                        <a:rPr lang="fr-FR" sz="1400" b="0" u="none" strike="noStrike" cap="none">
                          <a:solidFill>
                            <a:schemeClr val="dk1"/>
                          </a:solidFill>
                          <a:latin typeface="Arial"/>
                          <a:ea typeface="Arial"/>
                          <a:cs typeface="Arial"/>
                          <a:sym typeface="Arial"/>
                        </a:rPr>
                        <a:t>();</a:t>
                      </a:r>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7FA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291a81bf1e5_0_495"/>
          <p:cNvSpPr/>
          <p:nvPr/>
        </p:nvSpPr>
        <p:spPr>
          <a:xfrm>
            <a:off x="184153" y="151496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50" name="Google Shape;450;g291a81bf1e5_0_495"/>
          <p:cNvSpPr/>
          <p:nvPr/>
        </p:nvSpPr>
        <p:spPr>
          <a:xfrm>
            <a:off x="-150600" y="1067772"/>
            <a:ext cx="8737200" cy="4569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fr-FR" sz="2000" b="0" i="0" u="none" strike="noStrike" cap="none">
                <a:solidFill>
                  <a:schemeClr val="dk1"/>
                </a:solidFill>
                <a:latin typeface="Arial"/>
                <a:ea typeface="Arial"/>
                <a:cs typeface="Arial"/>
                <a:sym typeface="Arial"/>
              </a:rPr>
              <a:t>Trouver le nombre des étudiants:</a:t>
            </a:r>
            <a:endParaRPr sz="2000" b="0" i="0" u="none" strike="noStrike" cap="none">
              <a:solidFill>
                <a:schemeClr val="dk1"/>
              </a:solidFill>
              <a:latin typeface="Arial"/>
              <a:ea typeface="Arial"/>
              <a:cs typeface="Arial"/>
              <a:sym typeface="Arial"/>
            </a:endParaRPr>
          </a:p>
        </p:txBody>
      </p:sp>
      <p:sp>
        <p:nvSpPr>
          <p:cNvPr id="451" name="Google Shape;451;g291a81bf1e5_0_495"/>
          <p:cNvSpPr txBox="1"/>
          <p:nvPr/>
        </p:nvSpPr>
        <p:spPr>
          <a:xfrm>
            <a:off x="1490175" y="4710875"/>
            <a:ext cx="7345200" cy="85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52" name="Google Shape;452;g291a81bf1e5_0_495"/>
          <p:cNvSpPr txBox="1"/>
          <p:nvPr/>
        </p:nvSpPr>
        <p:spPr>
          <a:xfrm>
            <a:off x="135150" y="1532510"/>
            <a:ext cx="3519000" cy="3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1800" b="1" i="0" u="none" strike="noStrike" cap="none">
                <a:solidFill>
                  <a:srgbClr val="000000"/>
                </a:solidFill>
                <a:latin typeface="Arial"/>
                <a:ea typeface="Arial"/>
                <a:cs typeface="Arial"/>
                <a:sym typeface="Arial"/>
              </a:rPr>
              <a:t>StudentRepository.php</a:t>
            </a:r>
            <a:endParaRPr sz="1800" b="1" i="0" u="none" strike="noStrike" cap="none">
              <a:solidFill>
                <a:srgbClr val="000000"/>
              </a:solidFill>
              <a:latin typeface="Arial"/>
              <a:ea typeface="Arial"/>
              <a:cs typeface="Arial"/>
              <a:sym typeface="Arial"/>
            </a:endParaRPr>
          </a:p>
        </p:txBody>
      </p:sp>
      <p:sp>
        <p:nvSpPr>
          <p:cNvPr id="453" name="Google Shape;453;g291a81bf1e5_0_495"/>
          <p:cNvSpPr txBox="1"/>
          <p:nvPr/>
        </p:nvSpPr>
        <p:spPr>
          <a:xfrm>
            <a:off x="136328" y="3474304"/>
            <a:ext cx="3519000" cy="3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1800" b="1" i="0" u="none" strike="noStrike" cap="none">
                <a:solidFill>
                  <a:srgbClr val="000000"/>
                </a:solidFill>
                <a:latin typeface="Arial"/>
                <a:ea typeface="Arial"/>
                <a:cs typeface="Arial"/>
                <a:sym typeface="Arial"/>
              </a:rPr>
              <a:t>StudentController.php</a:t>
            </a:r>
            <a:endParaRPr sz="1800" b="1" i="0" u="none" strike="noStrike" cap="none">
              <a:solidFill>
                <a:srgbClr val="000000"/>
              </a:solidFill>
              <a:latin typeface="Arial"/>
              <a:ea typeface="Arial"/>
              <a:cs typeface="Arial"/>
              <a:sym typeface="Arial"/>
            </a:endParaRPr>
          </a:p>
        </p:txBody>
      </p:sp>
      <p:sp>
        <p:nvSpPr>
          <p:cNvPr id="454" name="Google Shape;454;g291a81bf1e5_0_495"/>
          <p:cNvSpPr txBox="1"/>
          <p:nvPr/>
        </p:nvSpPr>
        <p:spPr>
          <a:xfrm>
            <a:off x="5831495" y="3287009"/>
            <a:ext cx="3009900" cy="3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fr-FR" sz="1800" b="1" i="0" u="none" strike="noStrike" cap="none">
                <a:solidFill>
                  <a:srgbClr val="000000"/>
                </a:solidFill>
                <a:latin typeface="Arial"/>
                <a:ea typeface="Arial"/>
                <a:cs typeface="Arial"/>
                <a:sym typeface="Arial"/>
              </a:rPr>
              <a:t>statistique.html.twig</a:t>
            </a:r>
            <a:endParaRPr sz="1800" b="1" i="0" u="none" strike="noStrike" cap="none">
              <a:solidFill>
                <a:srgbClr val="000000"/>
              </a:solidFill>
              <a:latin typeface="Arial"/>
              <a:ea typeface="Arial"/>
              <a:cs typeface="Arial"/>
              <a:sym typeface="Arial"/>
            </a:endParaRPr>
          </a:p>
        </p:txBody>
      </p:sp>
      <p:sp>
        <p:nvSpPr>
          <p:cNvPr id="455" name="Google Shape;455;g291a81bf1e5_0_495"/>
          <p:cNvSpPr/>
          <p:nvPr/>
        </p:nvSpPr>
        <p:spPr>
          <a:xfrm rot="5401621">
            <a:off x="6913799" y="5102436"/>
            <a:ext cx="1908600" cy="4173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6" name="Google Shape;456;g291a81bf1e5_0_495"/>
          <p:cNvPicPr preferRelativeResize="0"/>
          <p:nvPr/>
        </p:nvPicPr>
        <p:blipFill rotWithShape="1">
          <a:blip r:embed="rId3">
            <a:alphaModFix/>
          </a:blip>
          <a:srcRect/>
          <a:stretch/>
        </p:blipFill>
        <p:spPr>
          <a:xfrm>
            <a:off x="0" y="1917922"/>
            <a:ext cx="6038850" cy="1428750"/>
          </a:xfrm>
          <a:prstGeom prst="rect">
            <a:avLst/>
          </a:prstGeom>
          <a:noFill/>
          <a:ln>
            <a:noFill/>
          </a:ln>
        </p:spPr>
      </p:pic>
      <p:sp>
        <p:nvSpPr>
          <p:cNvPr id="457" name="Google Shape;457;g291a81bf1e5_0_495"/>
          <p:cNvSpPr/>
          <p:nvPr/>
        </p:nvSpPr>
        <p:spPr>
          <a:xfrm rot="5401926">
            <a:off x="2921507" y="3513268"/>
            <a:ext cx="1071000" cy="483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g291a81bf1e5_0_495"/>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27</a:t>
            </a:fld>
            <a:endParaRPr sz="1400" b="0" i="0" u="none" strike="noStrike" cap="none">
              <a:solidFill>
                <a:srgbClr val="000000"/>
              </a:solidFill>
              <a:latin typeface="Arial"/>
              <a:ea typeface="Arial"/>
              <a:cs typeface="Arial"/>
              <a:sym typeface="Arial"/>
            </a:endParaRPr>
          </a:p>
        </p:txBody>
      </p:sp>
      <p:sp>
        <p:nvSpPr>
          <p:cNvPr id="459" name="Google Shape;459;g291a81bf1e5_0_495"/>
          <p:cNvSpPr txBox="1"/>
          <p:nvPr/>
        </p:nvSpPr>
        <p:spPr>
          <a:xfrm>
            <a:off x="0" y="1504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Quelques fonctions DQL</a:t>
            </a:r>
            <a:endParaRPr/>
          </a:p>
        </p:txBody>
      </p:sp>
      <p:sp>
        <p:nvSpPr>
          <p:cNvPr id="460" name="Google Shape;460;g291a81bf1e5_0_495"/>
          <p:cNvSpPr txBox="1"/>
          <p:nvPr/>
        </p:nvSpPr>
        <p:spPr>
          <a:xfrm>
            <a:off x="72269" y="4351139"/>
            <a:ext cx="4641000" cy="16008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400" b="0" i="0" u="none" strike="noStrike" cap="none">
                <a:solidFill>
                  <a:srgbClr val="435DBE"/>
                </a:solidFill>
                <a:latin typeface="Arial"/>
                <a:ea typeface="Arial"/>
                <a:cs typeface="Arial"/>
                <a:sym typeface="Arial"/>
              </a:rPr>
              <a:t>public function  </a:t>
            </a:r>
            <a:r>
              <a:rPr lang="fr-FR" sz="1400" b="0" i="0" u="none" strike="noStrike" cap="none">
                <a:solidFill>
                  <a:srgbClr val="8290A0"/>
                </a:solidFill>
                <a:latin typeface="Arial"/>
                <a:ea typeface="Arial"/>
                <a:cs typeface="Arial"/>
                <a:sym typeface="Arial"/>
              </a:rPr>
              <a:t>countStudent</a:t>
            </a:r>
            <a:r>
              <a:rPr lang="fr-FR" sz="1400" b="0" i="0" u="none" strike="noStrike" cap="none">
                <a:solidFill>
                  <a:srgbClr val="000000"/>
                </a:solidFill>
                <a:latin typeface="Arial"/>
                <a:ea typeface="Arial"/>
                <a:cs typeface="Arial"/>
                <a:sym typeface="Arial"/>
              </a:rPr>
              <a:t>(StudentRepository $repo){</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$students</a:t>
            </a:r>
            <a:r>
              <a:rPr lang="fr-FR" sz="1400" b="0" i="0" u="none" strike="noStrike" cap="none">
                <a:solidFill>
                  <a:srgbClr val="000000"/>
                </a:solidFill>
                <a:latin typeface="Arial"/>
                <a:ea typeface="Arial"/>
                <a:cs typeface="Arial"/>
                <a:sym typeface="Arial"/>
              </a:rPr>
              <a:t>= </a:t>
            </a:r>
            <a:r>
              <a:rPr lang="fr-FR" sz="1400" b="0" i="0" u="none" strike="noStrike" cap="none">
                <a:solidFill>
                  <a:srgbClr val="690100"/>
                </a:solidFill>
                <a:latin typeface="Arial"/>
                <a:ea typeface="Arial"/>
                <a:cs typeface="Arial"/>
                <a:sym typeface="Arial"/>
              </a:rPr>
              <a:t>$repo-</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findAllDql</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026692"/>
                </a:solidFill>
                <a:latin typeface="Arial"/>
                <a:ea typeface="Arial"/>
                <a:cs typeface="Arial"/>
                <a:sym typeface="Arial"/>
              </a:rPr>
              <a:t>return</a:t>
            </a:r>
            <a:r>
              <a:rPr lang="fr-FR" sz="1400" b="0" i="0" u="none" strike="noStrike" cap="none">
                <a:solidFill>
                  <a:srgbClr val="000000"/>
                </a:solidFill>
                <a:latin typeface="Arial"/>
                <a:ea typeface="Arial"/>
                <a:cs typeface="Arial"/>
                <a:sym typeface="Arial"/>
              </a:rPr>
              <a:t> </a:t>
            </a:r>
            <a:r>
              <a:rPr lang="fr-FR" sz="1400" b="0" i="0" u="none" strike="noStrike" cap="none">
                <a:solidFill>
                  <a:srgbClr val="601232"/>
                </a:solidFill>
                <a:latin typeface="Arial"/>
                <a:ea typeface="Arial"/>
                <a:cs typeface="Arial"/>
                <a:sym typeface="Arial"/>
              </a:rPr>
              <a:t>$this-</a:t>
            </a:r>
            <a:r>
              <a:rPr lang="fr-FR" sz="1400" b="0" i="0" u="none" strike="noStrike" cap="none">
                <a:solidFill>
                  <a:srgbClr val="000000"/>
                </a:solidFill>
                <a:latin typeface="Arial"/>
                <a:ea typeface="Arial"/>
                <a:cs typeface="Arial"/>
                <a:sym typeface="Arial"/>
              </a:rPr>
              <a:t>&gt;</a:t>
            </a:r>
            <a:r>
              <a:rPr lang="fr-FR" sz="1400" b="0" i="0" u="none" strike="noStrike" cap="none">
                <a:solidFill>
                  <a:srgbClr val="026692"/>
                </a:solidFill>
                <a:latin typeface="Arial"/>
                <a:ea typeface="Arial"/>
                <a:cs typeface="Arial"/>
                <a:sym typeface="Arial"/>
              </a:rPr>
              <a:t>render</a:t>
            </a:r>
            <a:r>
              <a:rPr lang="fr-FR" sz="1400" b="0" i="0" u="none" strike="noStrike" cap="none">
                <a:solidFill>
                  <a:schemeClr val="dk1"/>
                </a:solidFill>
                <a:latin typeface="Arial"/>
                <a:ea typeface="Arial"/>
                <a:cs typeface="Arial"/>
                <a:sym typeface="Arial"/>
              </a:rPr>
              <a:t>(</a:t>
            </a:r>
            <a:r>
              <a:rPr lang="fr-FR" sz="1400" b="0" i="0" u="none" strike="noStrike" cap="none">
                <a:solidFill>
                  <a:srgbClr val="2A8721"/>
                </a:solidFill>
                <a:latin typeface="Arial"/>
                <a:ea typeface="Arial"/>
                <a:cs typeface="Arial"/>
                <a:sym typeface="Arial"/>
              </a:rPr>
              <a:t>‘student/statistique.html.twig’</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                                        [</a:t>
            </a:r>
            <a:r>
              <a:rPr lang="fr-FR" sz="1400" b="0" i="0" u="none" strike="noStrike" cap="none">
                <a:solidFill>
                  <a:srgbClr val="2A8721"/>
                </a:solidFill>
                <a:latin typeface="Arial"/>
                <a:ea typeface="Arial"/>
                <a:cs typeface="Arial"/>
                <a:sym typeface="Arial"/>
              </a:rPr>
              <a:t>‘nbr’</a:t>
            </a:r>
            <a:r>
              <a:rPr lang="fr-FR" sz="1400" b="0" i="0" u="none" strike="noStrike" cap="none">
                <a:solidFill>
                  <a:srgbClr val="000000"/>
                </a:solidFill>
                <a:latin typeface="Arial"/>
                <a:ea typeface="Arial"/>
                <a:cs typeface="Arial"/>
                <a:sym typeface="Arial"/>
              </a:rPr>
              <a:t>=&gt;</a:t>
            </a:r>
            <a:r>
              <a:rPr lang="fr-FR" sz="1400" b="0" i="0" u="none" strike="noStrike" cap="none">
                <a:solidFill>
                  <a:srgbClr val="601232"/>
                </a:solidFill>
                <a:latin typeface="Arial"/>
                <a:ea typeface="Arial"/>
                <a:cs typeface="Arial"/>
                <a:sym typeface="Arial"/>
              </a:rPr>
              <a:t>$number</a:t>
            </a:r>
            <a:r>
              <a:rPr lang="fr-FR" sz="1400" b="0" i="0" u="none" strike="noStrike" cap="none">
                <a:solidFill>
                  <a:srgbClr val="000000"/>
                </a:solidFill>
                <a:latin typeface="Arial"/>
                <a:ea typeface="Arial"/>
                <a:cs typeface="Arial"/>
                <a:sym typeface="Arial"/>
              </a:rPr>
              <a:t>]);</a:t>
            </a:r>
            <a:endParaRPr/>
          </a:p>
          <a:p>
            <a:pPr marL="0" marR="0" lvl="0" indent="0" algn="l" rtl="0">
              <a:lnSpc>
                <a:spcPct val="150000"/>
              </a:lnSpc>
              <a:spcBef>
                <a:spcPts val="0"/>
              </a:spcBef>
              <a:spcAft>
                <a:spcPts val="0"/>
              </a:spcAft>
              <a:buNone/>
            </a:pPr>
            <a:r>
              <a:rPr lang="fr-FR" sz="1400" b="0" i="0" u="none" strike="noStrike" cap="none">
                <a:solidFill>
                  <a:srgbClr val="000000"/>
                </a:solidFill>
                <a:latin typeface="Arial"/>
                <a:ea typeface="Arial"/>
                <a:cs typeface="Arial"/>
                <a:sym typeface="Arial"/>
              </a:rPr>
              <a:t>}</a:t>
            </a:r>
            <a:endParaRPr/>
          </a:p>
        </p:txBody>
      </p:sp>
      <p:sp>
        <p:nvSpPr>
          <p:cNvPr id="461" name="Google Shape;461;g291a81bf1e5_0_495"/>
          <p:cNvSpPr/>
          <p:nvPr/>
        </p:nvSpPr>
        <p:spPr>
          <a:xfrm rot="5400000" flipH="1">
            <a:off x="5081336" y="3780856"/>
            <a:ext cx="981850" cy="2124438"/>
          </a:xfrm>
          <a:custGeom>
            <a:avLst/>
            <a:gdLst/>
            <a:ahLst/>
            <a:cxnLst/>
            <a:rect l="l" t="t" r="r" b="b"/>
            <a:pathLst>
              <a:path w="863165" h="1268321" extrusionOk="0">
                <a:moveTo>
                  <a:pt x="0" y="1268321"/>
                </a:moveTo>
                <a:lnTo>
                  <a:pt x="0" y="539603"/>
                </a:lnTo>
                <a:cubicBezTo>
                  <a:pt x="0" y="303892"/>
                  <a:pt x="191081" y="112811"/>
                  <a:pt x="426792" y="112811"/>
                </a:cubicBezTo>
                <a:lnTo>
                  <a:pt x="627711" y="112811"/>
                </a:lnTo>
                <a:lnTo>
                  <a:pt x="627711" y="0"/>
                </a:lnTo>
                <a:lnTo>
                  <a:pt x="863165" y="215791"/>
                </a:lnTo>
                <a:lnTo>
                  <a:pt x="627711" y="431583"/>
                </a:lnTo>
                <a:lnTo>
                  <a:pt x="627711" y="318771"/>
                </a:lnTo>
                <a:cubicBezTo>
                  <a:pt x="560738" y="318771"/>
                  <a:pt x="454436" y="308939"/>
                  <a:pt x="387463" y="308939"/>
                </a:cubicBezTo>
                <a:cubicBezTo>
                  <a:pt x="265501" y="308939"/>
                  <a:pt x="205960" y="417641"/>
                  <a:pt x="205960" y="539603"/>
                </a:cubicBezTo>
                <a:lnTo>
                  <a:pt x="205960" y="1268321"/>
                </a:lnTo>
                <a:lnTo>
                  <a:pt x="0" y="1268321"/>
                </a:lnTo>
                <a:close/>
              </a:path>
            </a:pathLst>
          </a:cu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2" name="Google Shape;462;g291a81bf1e5_0_495"/>
          <p:cNvSpPr txBox="1"/>
          <p:nvPr/>
        </p:nvSpPr>
        <p:spPr>
          <a:xfrm>
            <a:off x="5967097" y="3802504"/>
            <a:ext cx="2961000" cy="338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600" b="0" i="0" u="none" strike="noStrike" cap="none">
                <a:solidFill>
                  <a:schemeClr val="dk1"/>
                </a:solidFill>
                <a:latin typeface="Arial"/>
                <a:ea typeface="Arial"/>
                <a:cs typeface="Arial"/>
                <a:sym typeface="Arial"/>
              </a:rPr>
              <a:t>Student number: &lt;i&gt;{{nbr}}&lt;/i&gt;</a:t>
            </a:r>
            <a:endParaRPr/>
          </a:p>
        </p:txBody>
      </p:sp>
      <p:sp>
        <p:nvSpPr>
          <p:cNvPr id="463" name="Google Shape;463;g291a81bf1e5_0_495"/>
          <p:cNvSpPr txBox="1"/>
          <p:nvPr/>
        </p:nvSpPr>
        <p:spPr>
          <a:xfrm>
            <a:off x="6944490" y="6273944"/>
            <a:ext cx="1874100" cy="338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600" b="0" i="0" u="none" strike="noStrike" cap="none">
                <a:solidFill>
                  <a:schemeClr val="dk1"/>
                </a:solidFill>
                <a:latin typeface="Arial"/>
                <a:ea typeface="Arial"/>
                <a:cs typeface="Arial"/>
                <a:sym typeface="Arial"/>
              </a:rPr>
              <a:t>Student number: </a:t>
            </a:r>
            <a:r>
              <a:rPr lang="fr-FR" sz="1600" b="0" i="1" u="none" strike="noStrike" cap="none">
                <a:solidFill>
                  <a:schemeClr val="dk1"/>
                </a:solidFill>
                <a:latin typeface="Arial"/>
                <a:ea typeface="Arial"/>
                <a:cs typeface="Arial"/>
                <a:sym typeface="Arial"/>
              </a:rPr>
              <a:t>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291a81bf1e5_0_513"/>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69" name="Google Shape;469;g291a81bf1e5_0_513"/>
          <p:cNvSpPr/>
          <p:nvPr/>
        </p:nvSpPr>
        <p:spPr>
          <a:xfrm>
            <a:off x="347450" y="1547541"/>
            <a:ext cx="8508900" cy="39498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ABS(arithmetic_expression): retourner la valeur absolue d’une expression </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CONCAT(str1, str2)</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CURRENT_DATE() –retourner la date courante</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CURRENT_TIME() -retourner  le temps courant</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LENGTH(str): Retourne la longueur de la chaîne passée en input</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COUNT : nombre de résultat</a:t>
            </a:r>
            <a:endParaRPr sz="2000" b="0" i="0" u="none" strike="noStrike" cap="none">
              <a:solidFill>
                <a:srgbClr val="000000"/>
              </a:solidFill>
              <a:latin typeface="Arial"/>
              <a:ea typeface="Arial"/>
              <a:cs typeface="Arial"/>
              <a:sym typeface="Arial"/>
            </a:endParaRPr>
          </a:p>
          <a:p>
            <a:pPr marL="457200" marR="0" lvl="0" indent="-381000" algn="l" rtl="0">
              <a:lnSpc>
                <a:spcPct val="150000"/>
              </a:lnSpc>
              <a:spcBef>
                <a:spcPts val="0"/>
              </a:spcBef>
              <a:spcAft>
                <a:spcPts val="0"/>
              </a:spcAft>
              <a:buClr>
                <a:srgbClr val="000000"/>
              </a:buClr>
              <a:buSzPts val="2400"/>
              <a:buFont typeface="Arial"/>
              <a:buChar char="❏"/>
            </a:pPr>
            <a:r>
              <a:rPr lang="fr-FR" sz="2000" b="0" i="0" u="none" strike="noStrike" cap="none">
                <a:solidFill>
                  <a:srgbClr val="000000"/>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p:txBody>
      </p:sp>
      <p:sp>
        <p:nvSpPr>
          <p:cNvPr id="470" name="Google Shape;470;g291a81bf1e5_0_513"/>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28</a:t>
            </a:fld>
            <a:endParaRPr sz="1400" b="0" i="0" u="none" strike="noStrike" cap="none">
              <a:solidFill>
                <a:srgbClr val="000000"/>
              </a:solidFill>
              <a:latin typeface="Arial"/>
              <a:ea typeface="Arial"/>
              <a:cs typeface="Arial"/>
              <a:sym typeface="Arial"/>
            </a:endParaRPr>
          </a:p>
        </p:txBody>
      </p:sp>
      <p:sp>
        <p:nvSpPr>
          <p:cNvPr id="471" name="Google Shape;471;g291a81bf1e5_0_513"/>
          <p:cNvSpPr txBox="1"/>
          <p:nvPr/>
        </p:nvSpPr>
        <p:spPr>
          <a:xfrm>
            <a:off x="-283029" y="-306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Quelques fonctions DQL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291a81bf1e5_0_520"/>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77" name="Google Shape;477;g291a81bf1e5_0_520"/>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29</a:t>
            </a:fld>
            <a:endParaRPr sz="1400" b="0" i="0" u="none" strike="noStrike" cap="none">
              <a:solidFill>
                <a:srgbClr val="000000"/>
              </a:solidFill>
              <a:latin typeface="Arial"/>
              <a:ea typeface="Arial"/>
              <a:cs typeface="Arial"/>
              <a:sym typeface="Arial"/>
            </a:endParaRPr>
          </a:p>
        </p:txBody>
      </p:sp>
      <p:sp>
        <p:nvSpPr>
          <p:cNvPr id="478" name="Google Shape;478;g291a81bf1e5_0_520"/>
          <p:cNvSpPr txBox="1"/>
          <p:nvPr/>
        </p:nvSpPr>
        <p:spPr>
          <a:xfrm>
            <a:off x="-304800" y="0"/>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Requête UPDATE</a:t>
            </a:r>
            <a:endParaRPr sz="1200" b="0" i="0" u="none" strike="noStrike" cap="none">
              <a:solidFill>
                <a:srgbClr val="000000"/>
              </a:solidFill>
              <a:latin typeface="Arial"/>
              <a:ea typeface="Arial"/>
              <a:cs typeface="Arial"/>
              <a:sym typeface="Arial"/>
            </a:endParaRPr>
          </a:p>
        </p:txBody>
      </p:sp>
      <p:sp>
        <p:nvSpPr>
          <p:cNvPr id="480" name="Google Shape;480;g291a81bf1e5_0_520"/>
          <p:cNvSpPr txBox="1"/>
          <p:nvPr/>
        </p:nvSpPr>
        <p:spPr>
          <a:xfrm>
            <a:off x="231277" y="4581525"/>
            <a:ext cx="89127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1600" b="1" i="0" u="sng" strike="noStrike" cap="none">
                <a:solidFill>
                  <a:srgbClr val="C00000"/>
                </a:solidFill>
                <a:latin typeface="Arial"/>
                <a:ea typeface="Arial"/>
                <a:cs typeface="Arial"/>
                <a:sym typeface="Arial"/>
              </a:rPr>
              <a:t>NB</a:t>
            </a:r>
            <a:r>
              <a:rPr lang="fr-FR" sz="1600" b="1" i="0" u="none" strike="noStrike" cap="none">
                <a:solidFill>
                  <a:srgbClr val="C00000"/>
                </a:solidFill>
                <a:latin typeface="Arial"/>
                <a:ea typeface="Arial"/>
                <a:cs typeface="Arial"/>
                <a:sym typeface="Arial"/>
              </a:rPr>
              <a:t>: </a:t>
            </a:r>
            <a:endParaRPr/>
          </a:p>
          <a:p>
            <a:pPr marL="0" marR="0" lvl="0" indent="0" algn="l" rtl="0">
              <a:lnSpc>
                <a:spcPct val="150000"/>
              </a:lnSpc>
              <a:spcBef>
                <a:spcPts val="0"/>
              </a:spcBef>
              <a:spcAft>
                <a:spcPts val="0"/>
              </a:spcAft>
              <a:buNone/>
            </a:pPr>
            <a:r>
              <a:rPr lang="fr-FR" sz="1600" b="0" i="0" u="none" strike="noStrike" cap="none">
                <a:solidFill>
                  <a:srgbClr val="000000"/>
                </a:solidFill>
                <a:latin typeface="Arial"/>
                <a:ea typeface="Arial"/>
                <a:cs typeface="Arial"/>
                <a:sym typeface="Arial"/>
              </a:rPr>
              <a:t>IN (x1, x2, ...) et NOT IN (x1, x2, ..) peuvent être utilisés pour correspondre à un ensemble de valeurs données.</a:t>
            </a:r>
            <a:endParaRPr/>
          </a:p>
        </p:txBody>
      </p:sp>
      <p:sp>
        <p:nvSpPr>
          <p:cNvPr id="481" name="Google Shape;481;g291a81bf1e5_0_520"/>
          <p:cNvSpPr txBox="1"/>
          <p:nvPr/>
        </p:nvSpPr>
        <p:spPr>
          <a:xfrm>
            <a:off x="182333" y="1723098"/>
            <a:ext cx="8588700" cy="12006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Noto Sans Symbols"/>
              <a:buChar char="❑"/>
            </a:pPr>
            <a:r>
              <a:rPr lang="fr-FR" sz="1800" b="0" i="0" u="none" strike="noStrike" cap="none">
                <a:solidFill>
                  <a:srgbClr val="000000"/>
                </a:solidFill>
                <a:latin typeface="Arial"/>
                <a:ea typeface="Arial"/>
                <a:cs typeface="Arial"/>
                <a:sym typeface="Arial"/>
              </a:rPr>
              <a:t>DQL permet non seulement de sélectionner vos entités à l’aide de noms de champs, mais vous pouvez également exécuter des mises à jour en masse sur un ensemble d’entités à l’aide d’une requête DQL-UPDATE.</a:t>
            </a:r>
            <a:endParaRPr/>
          </a:p>
        </p:txBody>
      </p:sp>
      <p:graphicFrame>
        <p:nvGraphicFramePr>
          <p:cNvPr id="2" name="Tableau 1"/>
          <p:cNvGraphicFramePr>
            <a:graphicFrameLocks noGrp="1"/>
          </p:cNvGraphicFramePr>
          <p:nvPr>
            <p:extLst>
              <p:ext uri="{D42A27DB-BD31-4B8C-83A1-F6EECF244321}">
                <p14:modId xmlns:p14="http://schemas.microsoft.com/office/powerpoint/2010/main" val="721633257"/>
              </p:ext>
            </p:extLst>
          </p:nvPr>
        </p:nvGraphicFramePr>
        <p:xfrm>
          <a:off x="469233" y="3247146"/>
          <a:ext cx="8301800" cy="797570"/>
        </p:xfrm>
        <a:graphic>
          <a:graphicData uri="http://schemas.openxmlformats.org/drawingml/2006/table">
            <a:tbl>
              <a:tblPr firstRow="1" bandRow="1">
                <a:noFill/>
                <a:tableStyleId>{5136B1F9-DAD1-4734-AE0B-EFFD020324F5}</a:tableStyleId>
              </a:tblPr>
              <a:tblGrid>
                <a:gridCol w="8301800">
                  <a:extLst>
                    <a:ext uri="{9D8B030D-6E8A-4147-A177-3AD203B41FA5}">
                      <a16:colId xmlns:a16="http://schemas.microsoft.com/office/drawing/2014/main" val="4263614003"/>
                    </a:ext>
                  </a:extLst>
                </a:gridCol>
              </a:tblGrid>
              <a:tr h="370850">
                <a:tc>
                  <a:txBody>
                    <a:bodyPr/>
                    <a:lstStyle/>
                    <a:p>
                      <a:pPr marL="0" marR="0" lvl="0" indent="0" algn="l" rtl="0">
                        <a:lnSpc>
                          <a:spcPct val="100000"/>
                        </a:lnSpc>
                        <a:spcBef>
                          <a:spcPts val="0"/>
                        </a:spcBef>
                        <a:spcAft>
                          <a:spcPts val="0"/>
                        </a:spcAft>
                        <a:buNone/>
                      </a:pPr>
                      <a:r>
                        <a:rPr lang="fr-FR" sz="1400" u="none" strike="noStrike" cap="none" dirty="0">
                          <a:solidFill>
                            <a:schemeClr val="lt1"/>
                          </a:solidFill>
                          <a:latin typeface="Arial"/>
                          <a:ea typeface="Arial"/>
                          <a:cs typeface="Arial"/>
                          <a:sym typeface="Arial"/>
                        </a:rPr>
                        <a:t>  </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request</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em</a:t>
                      </a:r>
                      <a:r>
                        <a:rPr lang="fr-FR" sz="1400" u="none" strike="noStrike" cap="none" dirty="0">
                          <a:solidFill>
                            <a:schemeClr val="dk1"/>
                          </a:solidFill>
                          <a:latin typeface="Arial"/>
                          <a:ea typeface="Arial"/>
                          <a:cs typeface="Arial"/>
                          <a:sym typeface="Arial"/>
                        </a:rPr>
                        <a:t>-&gt;</a:t>
                      </a:r>
                      <a:r>
                        <a:rPr lang="fr-FR" sz="1400" u="none" strike="noStrike" cap="none" dirty="0" err="1">
                          <a:solidFill>
                            <a:schemeClr val="dk1"/>
                          </a:solidFill>
                          <a:latin typeface="Arial"/>
                          <a:ea typeface="Arial"/>
                          <a:cs typeface="Arial"/>
                          <a:sym typeface="Arial"/>
                        </a:rPr>
                        <a:t>createQuery</a:t>
                      </a:r>
                      <a:r>
                        <a:rPr lang="fr-FR" sz="1400" u="none" strike="noStrike" cap="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None/>
                      </a:pPr>
                      <a:r>
                        <a:rPr lang="fr-FR" sz="1400" u="none" strike="noStrike" cap="none" dirty="0">
                          <a:solidFill>
                            <a:schemeClr val="dk1"/>
                          </a:solidFill>
                          <a:latin typeface="Arial"/>
                          <a:ea typeface="Arial"/>
                          <a:cs typeface="Arial"/>
                          <a:sym typeface="Arial"/>
                        </a:rPr>
                        <a:t>                              </a:t>
                      </a:r>
                      <a:r>
                        <a:rPr lang="fr-FR" sz="1400" u="none" strike="noStrike" cap="none" dirty="0">
                          <a:solidFill>
                            <a:srgbClr val="76923C"/>
                          </a:solidFill>
                          <a:latin typeface="Arial"/>
                          <a:ea typeface="Arial"/>
                          <a:cs typeface="Arial"/>
                          <a:sym typeface="Arial"/>
                        </a:rPr>
                        <a:t>‘ </a:t>
                      </a:r>
                      <a:r>
                        <a:rPr lang="fr-FR" sz="1400" u="none" strike="noStrike" cap="none" dirty="0" smtClean="0">
                          <a:solidFill>
                            <a:srgbClr val="76923C"/>
                          </a:solidFill>
                          <a:latin typeface="Arial"/>
                          <a:ea typeface="Arial"/>
                          <a:cs typeface="Arial"/>
                          <a:sym typeface="Arial"/>
                        </a:rPr>
                        <a:t>UPDATE  App/</a:t>
                      </a:r>
                      <a:r>
                        <a:rPr lang="fr-FR" sz="1400" u="none" strike="noStrike" cap="none" dirty="0" err="1" smtClean="0">
                          <a:solidFill>
                            <a:srgbClr val="76923C"/>
                          </a:solidFill>
                          <a:latin typeface="Arial"/>
                          <a:ea typeface="Arial"/>
                          <a:cs typeface="Arial"/>
                          <a:sym typeface="Arial"/>
                        </a:rPr>
                        <a:t>Entity</a:t>
                      </a:r>
                      <a:r>
                        <a:rPr lang="fr-FR" sz="1400" u="none" strike="noStrike" cap="none" dirty="0" smtClean="0">
                          <a:solidFill>
                            <a:srgbClr val="76923C"/>
                          </a:solidFill>
                          <a:latin typeface="Arial"/>
                          <a:ea typeface="Arial"/>
                          <a:cs typeface="Arial"/>
                          <a:sym typeface="Arial"/>
                        </a:rPr>
                        <a:t>/</a:t>
                      </a:r>
                      <a:r>
                        <a:rPr lang="fr-FR" sz="1400" u="none" strike="noStrike" cap="none" dirty="0" err="1" smtClean="0">
                          <a:solidFill>
                            <a:srgbClr val="76923C"/>
                          </a:solidFill>
                          <a:latin typeface="Arial"/>
                          <a:ea typeface="Arial"/>
                          <a:cs typeface="Arial"/>
                          <a:sym typeface="Arial"/>
                        </a:rPr>
                        <a:t>Student</a:t>
                      </a:r>
                      <a:r>
                        <a:rPr lang="fr-FR" sz="1400" u="none" strike="noStrike" cap="none" dirty="0" smtClean="0">
                          <a:solidFill>
                            <a:srgbClr val="76923C"/>
                          </a:solidFill>
                          <a:latin typeface="Arial"/>
                          <a:ea typeface="Arial"/>
                          <a:cs typeface="Arial"/>
                          <a:sym typeface="Arial"/>
                        </a:rPr>
                        <a:t> </a:t>
                      </a:r>
                      <a:r>
                        <a:rPr lang="fr-FR" sz="1400" u="none" strike="noStrike" cap="none" dirty="0">
                          <a:solidFill>
                            <a:srgbClr val="76923C"/>
                          </a:solidFill>
                          <a:latin typeface="Arial"/>
                          <a:ea typeface="Arial"/>
                          <a:cs typeface="Arial"/>
                          <a:sym typeface="Arial"/>
                        </a:rPr>
                        <a:t>s SET </a:t>
                      </a:r>
                      <a:r>
                        <a:rPr lang="fr-FR" sz="1400" u="none" strike="noStrike" cap="none" dirty="0" err="1">
                          <a:solidFill>
                            <a:srgbClr val="76923C"/>
                          </a:solidFill>
                          <a:latin typeface="Arial"/>
                          <a:ea typeface="Arial"/>
                          <a:cs typeface="Arial"/>
                          <a:sym typeface="Arial"/>
                        </a:rPr>
                        <a:t>s.age</a:t>
                      </a:r>
                      <a:r>
                        <a:rPr lang="fr-FR" sz="1400" u="none" strike="noStrike" cap="none" dirty="0">
                          <a:solidFill>
                            <a:srgbClr val="76923C"/>
                          </a:solidFill>
                          <a:latin typeface="Arial"/>
                          <a:ea typeface="Arial"/>
                          <a:cs typeface="Arial"/>
                          <a:sym typeface="Arial"/>
                        </a:rPr>
                        <a:t> =20 WHERE s.id IN (1, 2, 3)’</a:t>
                      </a:r>
                      <a:r>
                        <a:rPr lang="fr-FR" sz="1400" u="none" strike="noStrike" cap="none" dirty="0">
                          <a:solidFill>
                            <a:schemeClr val="dk1"/>
                          </a:solidFill>
                          <a:latin typeface="Arial"/>
                          <a:ea typeface="Arial"/>
                          <a:cs typeface="Arial"/>
                          <a:sym typeface="Arial"/>
                        </a:rPr>
                        <a:t>);</a:t>
                      </a:r>
                      <a:endParaRPr dirty="0"/>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444042366"/>
                  </a:ext>
                </a:extLst>
              </a:tr>
              <a:tr h="370850">
                <a:tc>
                  <a:txBody>
                    <a:bodyPr/>
                    <a:lstStyle/>
                    <a:p>
                      <a:pPr marL="0" marR="0" lvl="0" indent="0" algn="l" rtl="0">
                        <a:lnSpc>
                          <a:spcPct val="100000"/>
                        </a:lnSpc>
                        <a:spcBef>
                          <a:spcPts val="0"/>
                        </a:spcBef>
                        <a:spcAft>
                          <a:spcPts val="0"/>
                        </a:spcAft>
                        <a:buNone/>
                      </a:pPr>
                      <a:r>
                        <a:rPr lang="fr-FR" sz="1400" u="none" strike="noStrike" cap="none" dirty="0">
                          <a:solidFill>
                            <a:schemeClr val="dk1"/>
                          </a:solidFill>
                          <a:latin typeface="Arial"/>
                          <a:ea typeface="Arial"/>
                          <a:cs typeface="Arial"/>
                          <a:sym typeface="Arial"/>
                        </a:rPr>
                        <a:t>  $</a:t>
                      </a:r>
                      <a:r>
                        <a:rPr lang="fr-FR" sz="1400" u="none" strike="noStrike" cap="none" dirty="0" err="1">
                          <a:solidFill>
                            <a:schemeClr val="dk1"/>
                          </a:solidFill>
                          <a:latin typeface="Arial"/>
                          <a:ea typeface="Arial"/>
                          <a:cs typeface="Arial"/>
                          <a:sym typeface="Arial"/>
                        </a:rPr>
                        <a:t>students</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request</a:t>
                      </a:r>
                      <a:r>
                        <a:rPr lang="fr-FR" sz="1400" u="none" strike="noStrike" cap="none" dirty="0">
                          <a:solidFill>
                            <a:schemeClr val="dk1"/>
                          </a:solidFill>
                          <a:latin typeface="Arial"/>
                          <a:ea typeface="Arial"/>
                          <a:cs typeface="Arial"/>
                          <a:sym typeface="Arial"/>
                        </a:rPr>
                        <a:t>-&gt;</a:t>
                      </a:r>
                      <a:r>
                        <a:rPr lang="fr-FR" sz="1400" u="none" strike="noStrike" cap="none" dirty="0" err="1">
                          <a:solidFill>
                            <a:schemeClr val="dk1"/>
                          </a:solidFill>
                          <a:latin typeface="Arial"/>
                          <a:ea typeface="Arial"/>
                          <a:cs typeface="Arial"/>
                          <a:sym typeface="Arial"/>
                        </a:rPr>
                        <a:t>getResult</a:t>
                      </a:r>
                      <a:r>
                        <a:rPr lang="fr-FR" sz="1400" u="none" strike="noStrike" cap="none" dirty="0">
                          <a:solidFill>
                            <a:schemeClr val="dk1"/>
                          </a:solidFill>
                          <a:latin typeface="Arial"/>
                          <a:ea typeface="Arial"/>
                          <a:cs typeface="Arial"/>
                          <a:sym typeface="Arial"/>
                        </a:rPr>
                        <a:t>();</a:t>
                      </a:r>
                      <a:endParaRPr dirty="0"/>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86490959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 descr="D:\esprit 2014\ESPRIT 2014\charte essprit 2014\logo-esprit.png"/>
          <p:cNvPicPr preferRelativeResize="0"/>
          <p:nvPr/>
        </p:nvPicPr>
        <p:blipFill rotWithShape="1">
          <a:blip r:embed="rId3">
            <a:alphaModFix/>
          </a:blip>
          <a:srcRect/>
          <a:stretch/>
        </p:blipFill>
        <p:spPr>
          <a:xfrm>
            <a:off x="184150" y="6237287"/>
            <a:ext cx="1143000" cy="431800"/>
          </a:xfrm>
          <a:prstGeom prst="rect">
            <a:avLst/>
          </a:prstGeom>
          <a:noFill/>
          <a:ln>
            <a:noFill/>
          </a:ln>
        </p:spPr>
      </p:pic>
      <p:sp>
        <p:nvSpPr>
          <p:cNvPr id="207" name="Google Shape;207;p3"/>
          <p:cNvSpPr/>
          <p:nvPr/>
        </p:nvSpPr>
        <p:spPr>
          <a:xfrm>
            <a:off x="-44450" y="1034688"/>
            <a:ext cx="9188450" cy="4609925"/>
          </a:xfrm>
          <a:prstGeom prst="rect">
            <a:avLst/>
          </a:prstGeom>
          <a:noFill/>
          <a:ln>
            <a:noFill/>
          </a:ln>
        </p:spPr>
        <p:txBody>
          <a:bodyPr spcFirstLastPara="1" wrap="square" lIns="91425" tIns="45700" rIns="91425" bIns="45700" anchor="t" anchorCtr="0">
            <a:noAutofit/>
          </a:bodyPr>
          <a:lstStyle/>
          <a:p>
            <a:pPr marL="342900" marR="0" lvl="0" indent="-323850" algn="l" rtl="0">
              <a:lnSpc>
                <a:spcPct val="150000"/>
              </a:lnSpc>
              <a:spcBef>
                <a:spcPts val="0"/>
              </a:spcBef>
              <a:spcAft>
                <a:spcPts val="0"/>
              </a:spcAft>
              <a:buClr>
                <a:schemeClr val="dk1"/>
              </a:buClr>
              <a:buSzPts val="2100"/>
              <a:buFont typeface="Arial"/>
              <a:buChar char="❏"/>
            </a:pPr>
            <a:r>
              <a:rPr lang="fr-FR" sz="2100" b="0" i="0" u="none" strike="noStrike" cap="none">
                <a:solidFill>
                  <a:schemeClr val="dk1"/>
                </a:solidFill>
                <a:latin typeface="Arial"/>
                <a:ea typeface="Arial"/>
                <a:cs typeface="Arial"/>
                <a:sym typeface="Arial"/>
              </a:rPr>
              <a:t>Le </a:t>
            </a:r>
            <a:r>
              <a:rPr lang="fr-FR" sz="2100" b="1" i="0" u="none" strike="noStrike" cap="none">
                <a:solidFill>
                  <a:schemeClr val="dk1"/>
                </a:solidFill>
                <a:latin typeface="Arial"/>
                <a:ea typeface="Arial"/>
                <a:cs typeface="Arial"/>
                <a:sym typeface="Arial"/>
              </a:rPr>
              <a:t>QueryBuilder</a:t>
            </a:r>
            <a:r>
              <a:rPr lang="fr-FR" sz="2100" b="0" i="0" u="none" strike="noStrike" cap="none">
                <a:solidFill>
                  <a:schemeClr val="dk1"/>
                </a:solidFill>
                <a:latin typeface="Arial"/>
                <a:ea typeface="Arial"/>
                <a:cs typeface="Arial"/>
                <a:sym typeface="Arial"/>
              </a:rPr>
              <a:t> est conçu pour la construction d’une requête en plusieurs étapes.</a:t>
            </a:r>
            <a:endParaRPr sz="2100" b="0" i="0" u="none" strike="noStrike" cap="none">
              <a:solidFill>
                <a:schemeClr val="dk1"/>
              </a:solidFill>
              <a:latin typeface="Arial"/>
              <a:ea typeface="Arial"/>
              <a:cs typeface="Arial"/>
              <a:sym typeface="Arial"/>
            </a:endParaRPr>
          </a:p>
          <a:p>
            <a:pPr marL="342900" marR="0" lvl="0" indent="-323850" algn="l" rtl="0">
              <a:lnSpc>
                <a:spcPct val="150000"/>
              </a:lnSpc>
              <a:spcBef>
                <a:spcPts val="480"/>
              </a:spcBef>
              <a:spcAft>
                <a:spcPts val="0"/>
              </a:spcAft>
              <a:buClr>
                <a:schemeClr val="dk1"/>
              </a:buClr>
              <a:buSzPts val="2100"/>
              <a:buFont typeface="Arial"/>
              <a:buChar char="❏"/>
            </a:pPr>
            <a:r>
              <a:rPr lang="fr-FR" sz="2100" b="0" i="0" u="none" strike="noStrike" cap="none">
                <a:solidFill>
                  <a:schemeClr val="dk1"/>
                </a:solidFill>
                <a:latin typeface="Arial"/>
                <a:ea typeface="Arial"/>
                <a:cs typeface="Arial"/>
                <a:sym typeface="Arial"/>
              </a:rPr>
              <a:t>Il a l’</a:t>
            </a:r>
            <a:r>
              <a:rPr lang="fr-FR" sz="2100" b="1" i="0" u="none" strike="noStrike" cap="none">
                <a:solidFill>
                  <a:srgbClr val="38761D"/>
                </a:solidFill>
                <a:latin typeface="Arial"/>
                <a:ea typeface="Arial"/>
                <a:cs typeface="Arial"/>
                <a:sym typeface="Arial"/>
              </a:rPr>
              <a:t>avantage</a:t>
            </a:r>
            <a:r>
              <a:rPr lang="fr-FR" sz="2100" b="0" i="0" u="none" strike="noStrike" cap="none">
                <a:solidFill>
                  <a:schemeClr val="dk1"/>
                </a:solidFill>
                <a:latin typeface="Arial"/>
                <a:ea typeface="Arial"/>
                <a:cs typeface="Arial"/>
                <a:sym typeface="Arial"/>
              </a:rPr>
              <a:t> d’écrire des requêtes avec plusieurs conditions et jointures.</a:t>
            </a:r>
            <a:endParaRPr sz="2100" b="0" i="0" u="none" strike="noStrike" cap="none">
              <a:solidFill>
                <a:schemeClr val="dk1"/>
              </a:solidFill>
              <a:latin typeface="Arial"/>
              <a:ea typeface="Arial"/>
              <a:cs typeface="Arial"/>
              <a:sym typeface="Arial"/>
            </a:endParaRPr>
          </a:p>
          <a:p>
            <a:pPr marL="342900" marR="0" lvl="0" indent="-323850" algn="l" rtl="0">
              <a:lnSpc>
                <a:spcPct val="150000"/>
              </a:lnSpc>
              <a:spcBef>
                <a:spcPts val="480"/>
              </a:spcBef>
              <a:spcAft>
                <a:spcPts val="0"/>
              </a:spcAft>
              <a:buClr>
                <a:schemeClr val="dk1"/>
              </a:buClr>
              <a:buSzPts val="2100"/>
              <a:buFont typeface="Arial"/>
              <a:buChar char="❏"/>
            </a:pPr>
            <a:r>
              <a:rPr lang="fr-FR" sz="2100" b="0" i="0" u="none" strike="noStrike" cap="none">
                <a:solidFill>
                  <a:srgbClr val="FF0000"/>
                </a:solidFill>
                <a:latin typeface="Arial"/>
                <a:ea typeface="Arial"/>
                <a:cs typeface="Arial"/>
                <a:sym typeface="Arial"/>
              </a:rPr>
              <a:t>On peut y accéder directement via le repository ou via le contrôleur  en utilisant la méthode </a:t>
            </a:r>
            <a:r>
              <a:rPr lang="fr-FR" sz="2100" b="1" i="0" u="none" strike="noStrike" cap="none">
                <a:solidFill>
                  <a:srgbClr val="FF0000"/>
                </a:solidFill>
                <a:latin typeface="Arial"/>
                <a:ea typeface="Arial"/>
                <a:cs typeface="Arial"/>
                <a:sym typeface="Arial"/>
              </a:rPr>
              <a:t>createQueryBuilder</a:t>
            </a:r>
            <a:r>
              <a:rPr lang="fr-FR" sz="2100" b="0" i="0" u="none" strike="noStrike" cap="none">
                <a:solidFill>
                  <a:srgbClr val="FF0000"/>
                </a:solidFill>
                <a:latin typeface="Arial"/>
                <a:ea typeface="Arial"/>
                <a:cs typeface="Arial"/>
                <a:sym typeface="Arial"/>
              </a:rPr>
              <a:t>. </a:t>
            </a:r>
            <a:endParaRPr sz="2100" b="0" i="0" u="none" strike="noStrike" cap="none">
              <a:solidFill>
                <a:srgbClr val="FF0000"/>
              </a:solidFill>
              <a:latin typeface="Arial"/>
              <a:ea typeface="Arial"/>
              <a:cs typeface="Arial"/>
              <a:sym typeface="Arial"/>
            </a:endParaRPr>
          </a:p>
          <a:p>
            <a:pPr marL="342900" marR="0" lvl="0" indent="-323850" algn="l" rtl="0">
              <a:lnSpc>
                <a:spcPct val="150000"/>
              </a:lnSpc>
              <a:spcBef>
                <a:spcPts val="480"/>
              </a:spcBef>
              <a:spcAft>
                <a:spcPts val="0"/>
              </a:spcAft>
              <a:buClr>
                <a:schemeClr val="dk1"/>
              </a:buClr>
              <a:buSzPts val="2100"/>
              <a:buFont typeface="Arial"/>
              <a:buChar char="❏"/>
            </a:pPr>
            <a:r>
              <a:rPr lang="fr-FR" sz="2100" b="0" i="0" u="none" strike="noStrike" cap="none">
                <a:solidFill>
                  <a:schemeClr val="dk1"/>
                </a:solidFill>
                <a:latin typeface="Arial"/>
                <a:ea typeface="Arial"/>
                <a:cs typeface="Arial"/>
                <a:sym typeface="Arial"/>
              </a:rPr>
              <a:t>Cette méthode récupère en paramètre l'</a:t>
            </a:r>
            <a:r>
              <a:rPr lang="fr-FR" sz="2100" b="1" i="1" u="none" strike="noStrike" cap="none">
                <a:solidFill>
                  <a:schemeClr val="dk1"/>
                </a:solidFill>
                <a:latin typeface="Arial"/>
                <a:ea typeface="Arial"/>
                <a:cs typeface="Arial"/>
                <a:sym typeface="Arial"/>
              </a:rPr>
              <a:t>alias</a:t>
            </a:r>
            <a:r>
              <a:rPr lang="fr-FR" sz="2100" b="0" i="0" u="none" strike="noStrike" cap="none">
                <a:solidFill>
                  <a:schemeClr val="dk1"/>
                </a:solidFill>
                <a:latin typeface="Arial"/>
                <a:ea typeface="Arial"/>
                <a:cs typeface="Arial"/>
                <a:sym typeface="Arial"/>
              </a:rPr>
              <a:t> de l’entité cible et offre la requête « </a:t>
            </a:r>
            <a:r>
              <a:rPr lang="fr-FR" sz="2100" b="1" i="1" u="none" strike="noStrike" cap="none">
                <a:solidFill>
                  <a:schemeClr val="dk1"/>
                </a:solidFill>
                <a:latin typeface="Arial"/>
                <a:ea typeface="Arial"/>
                <a:cs typeface="Arial"/>
                <a:sym typeface="Arial"/>
              </a:rPr>
              <a:t>select from</a:t>
            </a:r>
            <a:r>
              <a:rPr lang="fr-FR" sz="2100" b="0" i="0" u="none" strike="noStrike" cap="none">
                <a:solidFill>
                  <a:schemeClr val="dk1"/>
                </a:solidFill>
                <a:latin typeface="Arial"/>
                <a:ea typeface="Arial"/>
                <a:cs typeface="Arial"/>
                <a:sym typeface="Arial"/>
              </a:rPr>
              <a:t> » de l’entité en question.</a:t>
            </a:r>
            <a:endParaRPr sz="2100" b="0" i="0" u="none" strike="noStrike" cap="none">
              <a:solidFill>
                <a:schemeClr val="dk1"/>
              </a:solidFill>
              <a:latin typeface="Arial"/>
              <a:ea typeface="Arial"/>
              <a:cs typeface="Arial"/>
              <a:sym typeface="Arial"/>
            </a:endParaRPr>
          </a:p>
          <a:p>
            <a:pPr marL="342900" marR="0" lvl="0" indent="-323850" algn="l" rtl="0">
              <a:lnSpc>
                <a:spcPct val="150000"/>
              </a:lnSpc>
              <a:spcBef>
                <a:spcPts val="480"/>
              </a:spcBef>
              <a:spcAft>
                <a:spcPts val="0"/>
              </a:spcAft>
              <a:buClr>
                <a:srgbClr val="C00000"/>
              </a:buClr>
              <a:buSzPts val="2100"/>
              <a:buFont typeface="Arial"/>
              <a:buChar char="❏"/>
            </a:pPr>
            <a:r>
              <a:rPr lang="fr-FR" sz="2100" b="1" i="0" u="none" strike="noStrike" cap="none">
                <a:solidFill>
                  <a:srgbClr val="C00000"/>
                </a:solidFill>
                <a:latin typeface="Arial"/>
                <a:ea typeface="Arial"/>
                <a:cs typeface="Arial"/>
                <a:sym typeface="Arial"/>
              </a:rPr>
              <a:t>Syntaxe:</a:t>
            </a:r>
            <a:r>
              <a:rPr lang="fr-FR" sz="2100" b="0" i="0" u="none" strike="noStrike" cap="none">
                <a:solidFill>
                  <a:srgbClr val="C00000"/>
                </a:solidFill>
                <a:latin typeface="Arial"/>
                <a:ea typeface="Arial"/>
                <a:cs typeface="Arial"/>
                <a:sym typeface="Arial"/>
              </a:rPr>
              <a:t> </a:t>
            </a:r>
            <a:endParaRPr sz="2100" b="0" i="0" u="none" strike="noStrike" cap="none">
              <a:solidFill>
                <a:srgbClr val="C00000"/>
              </a:solidFill>
              <a:latin typeface="Arial"/>
              <a:ea typeface="Arial"/>
              <a:cs typeface="Arial"/>
              <a:sym typeface="Arial"/>
            </a:endParaRPr>
          </a:p>
        </p:txBody>
      </p:sp>
      <p:sp>
        <p:nvSpPr>
          <p:cNvPr id="208" name="Google Shape;208;p3"/>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09" name="Google Shape;209;p3"/>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i="0" u="none" strike="noStrike" cap="none">
                <a:solidFill>
                  <a:schemeClr val="dk1"/>
                </a:solidFill>
                <a:latin typeface="Calibri"/>
                <a:ea typeface="Calibri"/>
                <a:cs typeface="Calibri"/>
                <a:sym typeface="Calibri"/>
              </a:rPr>
              <a:t>Query Builder </a:t>
            </a:r>
            <a:endParaRPr sz="4400" b="1" i="0" u="none" strike="noStrike" cap="none">
              <a:solidFill>
                <a:schemeClr val="dk1"/>
              </a:solidFill>
              <a:latin typeface="Calibri"/>
              <a:ea typeface="Calibri"/>
              <a:cs typeface="Calibri"/>
              <a:sym typeface="Calibri"/>
            </a:endParaRPr>
          </a:p>
        </p:txBody>
      </p:sp>
      <p:sp>
        <p:nvSpPr>
          <p:cNvPr id="210" name="Google Shape;210;p3"/>
          <p:cNvSpPr/>
          <p:nvPr/>
        </p:nvSpPr>
        <p:spPr>
          <a:xfrm>
            <a:off x="1589088" y="5346699"/>
            <a:ext cx="6778625" cy="114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152400" marR="50800" lvl="0" indent="0" algn="just" rtl="0">
              <a:lnSpc>
                <a:spcPct val="115000"/>
              </a:lnSpc>
              <a:spcBef>
                <a:spcPts val="800"/>
              </a:spcBef>
              <a:spcAft>
                <a:spcPts val="0"/>
              </a:spcAft>
              <a:buClr>
                <a:srgbClr val="000000"/>
              </a:buClr>
              <a:buSzPts val="2400"/>
              <a:buFont typeface="Arial"/>
              <a:buNone/>
            </a:pPr>
            <a:r>
              <a:rPr lang="fr-FR" sz="2400" b="0" i="0" u="none" strike="noStrike" cap="none">
                <a:solidFill>
                  <a:srgbClr val="660000"/>
                </a:solidFill>
                <a:highlight>
                  <a:srgbClr val="F7FAFF"/>
                </a:highlight>
                <a:latin typeface="Arial"/>
                <a:ea typeface="Arial"/>
                <a:cs typeface="Arial"/>
                <a:sym typeface="Arial"/>
              </a:rPr>
              <a:t>$this</a:t>
            </a:r>
            <a:r>
              <a:rPr lang="fr-FR" sz="2400" b="0" i="0" u="none" strike="noStrike" cap="none">
                <a:solidFill>
                  <a:srgbClr val="080808"/>
                </a:solidFill>
                <a:highlight>
                  <a:srgbClr val="F7FAFF"/>
                </a:highlight>
                <a:latin typeface="Arial"/>
                <a:ea typeface="Arial"/>
                <a:cs typeface="Arial"/>
                <a:sym typeface="Arial"/>
              </a:rPr>
              <a:t>-&gt;</a:t>
            </a:r>
            <a:r>
              <a:rPr lang="fr-FR" sz="2400" b="0" i="0" u="none" strike="noStrike" cap="none">
                <a:solidFill>
                  <a:srgbClr val="00627A"/>
                </a:solidFill>
                <a:highlight>
                  <a:srgbClr val="F7FAFF"/>
                </a:highlight>
                <a:latin typeface="Arial"/>
                <a:ea typeface="Arial"/>
                <a:cs typeface="Arial"/>
                <a:sym typeface="Arial"/>
              </a:rPr>
              <a:t>createQueryBuilder</a:t>
            </a:r>
            <a:r>
              <a:rPr lang="fr-FR" sz="2400" b="0" i="0" u="none" strike="noStrike" cap="none">
                <a:solidFill>
                  <a:srgbClr val="080808"/>
                </a:solidFill>
                <a:highlight>
                  <a:srgbClr val="F7FAFF"/>
                </a:highlight>
                <a:latin typeface="Arial"/>
                <a:ea typeface="Arial"/>
                <a:cs typeface="Arial"/>
                <a:sym typeface="Arial"/>
              </a:rPr>
              <a:t>(</a:t>
            </a:r>
            <a:r>
              <a:rPr lang="fr-FR" sz="2400" b="0" i="1" u="none" strike="noStrike" cap="none">
                <a:solidFill>
                  <a:srgbClr val="871094"/>
                </a:solidFill>
                <a:highlight>
                  <a:srgbClr val="F7FAFF"/>
                </a:highlight>
                <a:latin typeface="Arial"/>
                <a:ea typeface="Arial"/>
                <a:cs typeface="Arial"/>
                <a:sym typeface="Arial"/>
              </a:rPr>
              <a:t>’alias pour l’entité’</a:t>
            </a:r>
            <a:r>
              <a:rPr lang="fr-FR" sz="2400" b="0" i="0" u="none" strike="noStrike" cap="none">
                <a:solidFill>
                  <a:srgbClr val="080808"/>
                </a:solidFill>
                <a:highlight>
                  <a:srgbClr val="F7FAFF"/>
                </a:highlight>
                <a:latin typeface="Arial"/>
                <a:ea typeface="Arial"/>
                <a:cs typeface="Arial"/>
                <a:sym typeface="Arial"/>
              </a:rPr>
              <a:t>)</a:t>
            </a:r>
            <a:endParaRPr sz="2400" b="0" i="0" u="none" strike="noStrike" cap="none">
              <a:solidFill>
                <a:srgbClr val="080808"/>
              </a:solidFill>
              <a:highlight>
                <a:srgbClr val="F7FAFF"/>
              </a:highlight>
              <a:latin typeface="Arial"/>
              <a:ea typeface="Arial"/>
              <a:cs typeface="Arial"/>
              <a:sym typeface="Arial"/>
            </a:endParaRPr>
          </a:p>
          <a:p>
            <a:pPr marL="152400" marR="50800" lvl="0" indent="0" algn="just" rtl="0">
              <a:lnSpc>
                <a:spcPct val="115000"/>
              </a:lnSpc>
              <a:spcBef>
                <a:spcPts val="800"/>
              </a:spcBef>
              <a:spcAft>
                <a:spcPts val="0"/>
              </a:spcAft>
              <a:buClr>
                <a:srgbClr val="000000"/>
              </a:buClr>
              <a:buSzPts val="2400"/>
              <a:buFont typeface="Arial"/>
              <a:buNone/>
            </a:pPr>
            <a:r>
              <a:rPr lang="fr-FR" sz="2400" b="0" i="0" u="none" strike="noStrike" cap="none">
                <a:solidFill>
                  <a:srgbClr val="080808"/>
                </a:solidFill>
                <a:highlight>
                  <a:srgbClr val="F7FAFF"/>
                </a:highlight>
                <a:latin typeface="Arial"/>
                <a:ea typeface="Arial"/>
                <a:cs typeface="Arial"/>
                <a:sym typeface="Arial"/>
              </a:rPr>
              <a:t>        -&gt;</a:t>
            </a:r>
            <a:r>
              <a:rPr lang="fr-FR" sz="2400" b="0" i="1" u="none" strike="noStrike" cap="none">
                <a:solidFill>
                  <a:srgbClr val="871094"/>
                </a:solidFill>
                <a:highlight>
                  <a:srgbClr val="F7FAFF"/>
                </a:highlight>
                <a:latin typeface="Arial"/>
                <a:ea typeface="Arial"/>
                <a:cs typeface="Arial"/>
                <a:sym typeface="Arial"/>
              </a:rPr>
              <a:t>méthodes_du_Query_Builder</a:t>
            </a:r>
            <a:r>
              <a:rPr lang="fr-FR" sz="2400" b="0" i="0" u="none" strike="noStrike" cap="none">
                <a:solidFill>
                  <a:srgbClr val="080808"/>
                </a:solidFill>
                <a:highlight>
                  <a:srgbClr val="F7FAFF"/>
                </a:highlight>
                <a:latin typeface="Arial"/>
                <a:ea typeface="Arial"/>
                <a:cs typeface="Arial"/>
                <a:sym typeface="Arial"/>
              </a:rPr>
              <a:t>;</a:t>
            </a:r>
            <a:endParaRPr sz="2400" b="0" i="0" u="none" strike="noStrike" cap="none">
              <a:solidFill>
                <a:srgbClr val="080808"/>
              </a:solidFill>
              <a:highlight>
                <a:srgbClr val="F7FAFF"/>
              </a:highlight>
              <a:latin typeface="Arial"/>
              <a:ea typeface="Arial"/>
              <a:cs typeface="Arial"/>
              <a:sym typeface="Arial"/>
            </a:endParaRPr>
          </a:p>
          <a:p>
            <a:pPr marL="152400" marR="50800" lvl="0" indent="0" algn="just" rtl="0">
              <a:lnSpc>
                <a:spcPct val="115000"/>
              </a:lnSpc>
              <a:spcBef>
                <a:spcPts val="800"/>
              </a:spcBef>
              <a:spcAft>
                <a:spcPts val="0"/>
              </a:spcAft>
              <a:buClr>
                <a:schemeClr val="dk1"/>
              </a:buClr>
              <a:buSzPts val="1100"/>
              <a:buFont typeface="Arial"/>
              <a:buNone/>
            </a:pPr>
            <a:endParaRPr sz="2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291a81bf1e5_0_529"/>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87" name="Google Shape;487;g291a81bf1e5_0_529"/>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30</a:t>
            </a:fld>
            <a:endParaRPr sz="1400" b="0" i="0" u="none" strike="noStrike" cap="none">
              <a:solidFill>
                <a:srgbClr val="000000"/>
              </a:solidFill>
              <a:latin typeface="Arial"/>
              <a:ea typeface="Arial"/>
              <a:cs typeface="Arial"/>
              <a:sym typeface="Arial"/>
            </a:endParaRPr>
          </a:p>
        </p:txBody>
      </p:sp>
      <p:sp>
        <p:nvSpPr>
          <p:cNvPr id="488" name="Google Shape;488;g291a81bf1e5_0_529"/>
          <p:cNvSpPr txBox="1"/>
          <p:nvPr/>
        </p:nvSpPr>
        <p:spPr>
          <a:xfrm>
            <a:off x="-304800" y="0"/>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None/>
            </a:pPr>
            <a:r>
              <a:rPr lang="fr-FR" sz="3600" b="1" i="0" u="none" strike="noStrike" cap="none">
                <a:solidFill>
                  <a:schemeClr val="dk1"/>
                </a:solidFill>
                <a:latin typeface="Calibri"/>
                <a:ea typeface="Calibri"/>
                <a:cs typeface="Calibri"/>
                <a:sym typeface="Calibri"/>
              </a:rPr>
              <a:t>Requête DELETE</a:t>
            </a:r>
            <a:endParaRPr sz="1200" b="0" i="0" u="none" strike="noStrike" cap="none">
              <a:solidFill>
                <a:srgbClr val="000000"/>
              </a:solidFill>
              <a:latin typeface="Arial"/>
              <a:ea typeface="Arial"/>
              <a:cs typeface="Arial"/>
              <a:sym typeface="Arial"/>
            </a:endParaRPr>
          </a:p>
        </p:txBody>
      </p:sp>
      <p:sp>
        <p:nvSpPr>
          <p:cNvPr id="490" name="Google Shape;490;g291a81bf1e5_0_529"/>
          <p:cNvSpPr txBox="1"/>
          <p:nvPr/>
        </p:nvSpPr>
        <p:spPr>
          <a:xfrm>
            <a:off x="182333" y="1408466"/>
            <a:ext cx="8588700" cy="7080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600"/>
              <a:buFont typeface="Noto Sans Symbols"/>
              <a:buChar char="❑"/>
            </a:pPr>
            <a:r>
              <a:rPr lang="fr-FR" sz="1600" b="0" i="0" u="none" strike="noStrike" cap="none">
                <a:solidFill>
                  <a:srgbClr val="000000"/>
                </a:solidFill>
                <a:latin typeface="Arial"/>
                <a:ea typeface="Arial"/>
                <a:cs typeface="Arial"/>
                <a:sym typeface="Arial"/>
              </a:rPr>
              <a:t>Les requêtes DELETE peuvent également être spécifiées en utilisant DQL et leur syntaxe est aussi simple que la syntaxe UPDATE :</a:t>
            </a:r>
            <a:endParaRPr/>
          </a:p>
        </p:txBody>
      </p:sp>
      <p:sp>
        <p:nvSpPr>
          <p:cNvPr id="491" name="Google Shape;491;g291a81bf1e5_0_529"/>
          <p:cNvSpPr txBox="1"/>
          <p:nvPr/>
        </p:nvSpPr>
        <p:spPr>
          <a:xfrm>
            <a:off x="148277" y="3519126"/>
            <a:ext cx="8779500" cy="2924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600"/>
              <a:buFont typeface="Noto Sans Symbols"/>
              <a:buChar char="❑"/>
            </a:pPr>
            <a:r>
              <a:rPr lang="fr-FR" sz="1600" b="0" i="0" u="none" strike="noStrike" cap="none">
                <a:solidFill>
                  <a:srgbClr val="000000"/>
                </a:solidFill>
                <a:latin typeface="Arial"/>
                <a:ea typeface="Arial"/>
                <a:cs typeface="Arial"/>
                <a:sym typeface="Arial"/>
              </a:rPr>
              <a:t>Les instructions DQL DELETE sont portées directement dans une instruction SQL DELETE. Par conséquent, certaines limites s’appliquent :</a:t>
            </a:r>
            <a:endParaRPr/>
          </a:p>
          <a:p>
            <a:pPr marL="285750" marR="0" lvl="0" indent="-285750" algn="l" rtl="0">
              <a:lnSpc>
                <a:spcPct val="150000"/>
              </a:lnSpc>
              <a:spcBef>
                <a:spcPts val="0"/>
              </a:spcBef>
              <a:spcAft>
                <a:spcPts val="0"/>
              </a:spcAft>
              <a:buClr>
                <a:srgbClr val="000000"/>
              </a:buClr>
              <a:buSzPts val="1600"/>
              <a:buFont typeface="Arial"/>
              <a:buChar char="•"/>
            </a:pPr>
            <a:r>
              <a:rPr lang="fr-FR" sz="1600" b="0" i="0" u="none" strike="noStrike" cap="none">
                <a:solidFill>
                  <a:srgbClr val="000000"/>
                </a:solidFill>
                <a:latin typeface="Arial"/>
                <a:ea typeface="Arial"/>
                <a:cs typeface="Arial"/>
                <a:sym typeface="Arial"/>
              </a:rPr>
              <a:t>Les événements du cycle de vie des entités touchées ne sont pas exécutés.</a:t>
            </a:r>
            <a:endParaRPr/>
          </a:p>
          <a:p>
            <a:pPr marL="285750" marR="0" lvl="0" indent="-285750" algn="l" rtl="0">
              <a:lnSpc>
                <a:spcPct val="150000"/>
              </a:lnSpc>
              <a:spcBef>
                <a:spcPts val="0"/>
              </a:spcBef>
              <a:spcAft>
                <a:spcPts val="0"/>
              </a:spcAft>
              <a:buClr>
                <a:srgbClr val="000000"/>
              </a:buClr>
              <a:buSzPts val="1600"/>
              <a:buFont typeface="Arial"/>
              <a:buChar char="•"/>
            </a:pPr>
            <a:r>
              <a:rPr lang="fr-FR" sz="1600" b="0" i="0" u="none" strike="noStrike" cap="none">
                <a:solidFill>
                  <a:srgbClr val="000000"/>
                </a:solidFill>
                <a:latin typeface="Arial"/>
                <a:ea typeface="Arial"/>
                <a:cs typeface="Arial"/>
                <a:sym typeface="Arial"/>
              </a:rPr>
              <a:t>Une opération de suppression en cascade n’est pas effectuée pour les entités associées. Vous pouvez vous fier aux opérations en cascade au niveau de la base de données en configurant chaque colonne de jointure avec l’option onDelete.</a:t>
            </a:r>
            <a:endParaRPr/>
          </a:p>
          <a:p>
            <a:pPr marL="285750" marR="0" lvl="0" indent="-285750" algn="l" rtl="0">
              <a:lnSpc>
                <a:spcPct val="150000"/>
              </a:lnSpc>
              <a:spcBef>
                <a:spcPts val="0"/>
              </a:spcBef>
              <a:spcAft>
                <a:spcPts val="0"/>
              </a:spcAft>
              <a:buClr>
                <a:srgbClr val="000000"/>
              </a:buClr>
              <a:buSzPts val="1600"/>
              <a:buFont typeface="Arial"/>
              <a:buChar char="•"/>
            </a:pPr>
            <a:r>
              <a:rPr lang="fr-FR" sz="1600" b="0" i="0" u="none" strike="noStrike" cap="none">
                <a:solidFill>
                  <a:srgbClr val="000000"/>
                </a:solidFill>
                <a:latin typeface="Arial"/>
                <a:ea typeface="Arial"/>
                <a:cs typeface="Arial"/>
                <a:sym typeface="Arial"/>
              </a:rPr>
              <a:t>Les vérifications de la colonne de version sont contournées si elles ne sont pas explicitement ajoutées à la clause WHERE de la requête.</a:t>
            </a:r>
            <a:endParaRPr/>
          </a:p>
        </p:txBody>
      </p:sp>
      <p:graphicFrame>
        <p:nvGraphicFramePr>
          <p:cNvPr id="2" name="Tableau 1"/>
          <p:cNvGraphicFramePr>
            <a:graphicFrameLocks noGrp="1"/>
          </p:cNvGraphicFramePr>
          <p:nvPr>
            <p:extLst>
              <p:ext uri="{D42A27DB-BD31-4B8C-83A1-F6EECF244321}">
                <p14:modId xmlns:p14="http://schemas.microsoft.com/office/powerpoint/2010/main" val="2909488877"/>
              </p:ext>
            </p:extLst>
          </p:nvPr>
        </p:nvGraphicFramePr>
        <p:xfrm>
          <a:off x="469233" y="2524878"/>
          <a:ext cx="8301800" cy="797570"/>
        </p:xfrm>
        <a:graphic>
          <a:graphicData uri="http://schemas.openxmlformats.org/drawingml/2006/table">
            <a:tbl>
              <a:tblPr firstRow="1" bandRow="1">
                <a:noFill/>
                <a:tableStyleId>{5136B1F9-DAD1-4734-AE0B-EFFD020324F5}</a:tableStyleId>
              </a:tblPr>
              <a:tblGrid>
                <a:gridCol w="8301800">
                  <a:extLst>
                    <a:ext uri="{9D8B030D-6E8A-4147-A177-3AD203B41FA5}">
                      <a16:colId xmlns:a16="http://schemas.microsoft.com/office/drawing/2014/main" val="31314391"/>
                    </a:ext>
                  </a:extLst>
                </a:gridCol>
              </a:tblGrid>
              <a:tr h="370850">
                <a:tc>
                  <a:txBody>
                    <a:bodyPr/>
                    <a:lstStyle/>
                    <a:p>
                      <a:pPr marL="0" marR="0" lvl="0" indent="0" algn="l" rtl="0">
                        <a:lnSpc>
                          <a:spcPct val="100000"/>
                        </a:lnSpc>
                        <a:spcBef>
                          <a:spcPts val="0"/>
                        </a:spcBef>
                        <a:spcAft>
                          <a:spcPts val="0"/>
                        </a:spcAft>
                        <a:buNone/>
                      </a:pPr>
                      <a:r>
                        <a:rPr lang="fr-FR" sz="1400" u="none" strike="noStrike" cap="none" dirty="0">
                          <a:solidFill>
                            <a:schemeClr val="lt1"/>
                          </a:solidFill>
                          <a:latin typeface="Arial"/>
                          <a:ea typeface="Arial"/>
                          <a:cs typeface="Arial"/>
                          <a:sym typeface="Arial"/>
                        </a:rPr>
                        <a:t>  </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request</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em</a:t>
                      </a:r>
                      <a:r>
                        <a:rPr lang="fr-FR" sz="1400" u="none" strike="noStrike" cap="none" dirty="0">
                          <a:solidFill>
                            <a:schemeClr val="dk1"/>
                          </a:solidFill>
                          <a:latin typeface="Arial"/>
                          <a:ea typeface="Arial"/>
                          <a:cs typeface="Arial"/>
                          <a:sym typeface="Arial"/>
                        </a:rPr>
                        <a:t>-&gt;</a:t>
                      </a:r>
                      <a:r>
                        <a:rPr lang="fr-FR" sz="1400" u="none" strike="noStrike" cap="none" dirty="0" err="1">
                          <a:solidFill>
                            <a:schemeClr val="dk1"/>
                          </a:solidFill>
                          <a:latin typeface="Arial"/>
                          <a:ea typeface="Arial"/>
                          <a:cs typeface="Arial"/>
                          <a:sym typeface="Arial"/>
                        </a:rPr>
                        <a:t>createQuery</a:t>
                      </a:r>
                      <a:r>
                        <a:rPr lang="fr-FR" sz="1400" u="none" strike="noStrike" cap="none" dirty="0">
                          <a:solidFill>
                            <a:schemeClr val="dk1"/>
                          </a:solidFill>
                          <a:latin typeface="Arial"/>
                          <a:ea typeface="Arial"/>
                          <a:cs typeface="Arial"/>
                          <a:sym typeface="Arial"/>
                        </a:rPr>
                        <a:t>(</a:t>
                      </a:r>
                      <a:endParaRPr dirty="0"/>
                    </a:p>
                    <a:p>
                      <a:pPr marL="0" marR="0" lvl="0" indent="0" algn="l" rtl="0">
                        <a:lnSpc>
                          <a:spcPct val="100000"/>
                        </a:lnSpc>
                        <a:spcBef>
                          <a:spcPts val="0"/>
                        </a:spcBef>
                        <a:spcAft>
                          <a:spcPts val="0"/>
                        </a:spcAft>
                        <a:buNone/>
                      </a:pPr>
                      <a:r>
                        <a:rPr lang="fr-FR" sz="1400" u="none" strike="noStrike" cap="none" dirty="0">
                          <a:solidFill>
                            <a:schemeClr val="dk1"/>
                          </a:solidFill>
                          <a:latin typeface="Arial"/>
                          <a:ea typeface="Arial"/>
                          <a:cs typeface="Arial"/>
                          <a:sym typeface="Arial"/>
                        </a:rPr>
                        <a:t>                              </a:t>
                      </a:r>
                      <a:r>
                        <a:rPr lang="fr-FR" sz="1400" u="none" strike="noStrike" cap="none" dirty="0">
                          <a:solidFill>
                            <a:srgbClr val="76923C"/>
                          </a:solidFill>
                          <a:latin typeface="Arial"/>
                          <a:ea typeface="Arial"/>
                          <a:cs typeface="Arial"/>
                          <a:sym typeface="Arial"/>
                        </a:rPr>
                        <a:t>‘ DELETE </a:t>
                      </a:r>
                      <a:r>
                        <a:rPr lang="fr-FR" sz="1400" u="none" strike="noStrike" cap="none" dirty="0" smtClean="0">
                          <a:solidFill>
                            <a:srgbClr val="76923C"/>
                          </a:solidFill>
                          <a:latin typeface="Arial"/>
                          <a:ea typeface="Arial"/>
                          <a:cs typeface="Arial"/>
                          <a:sym typeface="Arial"/>
                        </a:rPr>
                        <a:t>App/</a:t>
                      </a:r>
                      <a:r>
                        <a:rPr lang="fr-FR" sz="1400" u="none" strike="noStrike" cap="none" dirty="0" err="1" smtClean="0">
                          <a:solidFill>
                            <a:srgbClr val="76923C"/>
                          </a:solidFill>
                          <a:latin typeface="Arial"/>
                          <a:ea typeface="Arial"/>
                          <a:cs typeface="Arial"/>
                          <a:sym typeface="Arial"/>
                        </a:rPr>
                        <a:t>Entity</a:t>
                      </a:r>
                      <a:r>
                        <a:rPr lang="fr-FR" sz="1400" u="none" strike="noStrike" cap="none" dirty="0" smtClean="0">
                          <a:solidFill>
                            <a:srgbClr val="76923C"/>
                          </a:solidFill>
                          <a:latin typeface="Arial"/>
                          <a:ea typeface="Arial"/>
                          <a:cs typeface="Arial"/>
                          <a:sym typeface="Arial"/>
                        </a:rPr>
                        <a:t>/</a:t>
                      </a:r>
                      <a:r>
                        <a:rPr lang="fr-FR" sz="1400" u="none" strike="noStrike" cap="none" dirty="0" err="1" smtClean="0">
                          <a:solidFill>
                            <a:srgbClr val="76923C"/>
                          </a:solidFill>
                          <a:latin typeface="Arial"/>
                          <a:ea typeface="Arial"/>
                          <a:cs typeface="Arial"/>
                          <a:sym typeface="Arial"/>
                        </a:rPr>
                        <a:t>Student</a:t>
                      </a:r>
                      <a:r>
                        <a:rPr lang="fr-FR" sz="1400" u="none" strike="noStrike" cap="none" dirty="0" smtClean="0">
                          <a:solidFill>
                            <a:srgbClr val="76923C"/>
                          </a:solidFill>
                          <a:latin typeface="Arial"/>
                          <a:ea typeface="Arial"/>
                          <a:cs typeface="Arial"/>
                          <a:sym typeface="Arial"/>
                        </a:rPr>
                        <a:t> </a:t>
                      </a:r>
                      <a:r>
                        <a:rPr lang="fr-FR" sz="1400" u="none" strike="noStrike" cap="none" dirty="0">
                          <a:solidFill>
                            <a:srgbClr val="76923C"/>
                          </a:solidFill>
                          <a:latin typeface="Arial"/>
                          <a:ea typeface="Arial"/>
                          <a:cs typeface="Arial"/>
                          <a:sym typeface="Arial"/>
                        </a:rPr>
                        <a:t>s WHERE s.id=1 ’</a:t>
                      </a:r>
                      <a:r>
                        <a:rPr lang="fr-FR" sz="1400" u="none" strike="noStrike" cap="none" dirty="0">
                          <a:solidFill>
                            <a:schemeClr val="dk1"/>
                          </a:solidFill>
                          <a:latin typeface="Arial"/>
                          <a:ea typeface="Arial"/>
                          <a:cs typeface="Arial"/>
                          <a:sym typeface="Arial"/>
                        </a:rPr>
                        <a:t>);</a:t>
                      </a:r>
                      <a:endParaRPr dirty="0"/>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2227254173"/>
                  </a:ext>
                </a:extLst>
              </a:tr>
              <a:tr h="370850">
                <a:tc>
                  <a:txBody>
                    <a:bodyPr/>
                    <a:lstStyle/>
                    <a:p>
                      <a:pPr marL="0" marR="0" lvl="0" indent="0" algn="l" rtl="0">
                        <a:lnSpc>
                          <a:spcPct val="100000"/>
                        </a:lnSpc>
                        <a:spcBef>
                          <a:spcPts val="0"/>
                        </a:spcBef>
                        <a:spcAft>
                          <a:spcPts val="0"/>
                        </a:spcAft>
                        <a:buNone/>
                      </a:pPr>
                      <a:r>
                        <a:rPr lang="fr-FR" sz="1400" u="none" strike="noStrike" cap="none" dirty="0">
                          <a:solidFill>
                            <a:schemeClr val="dk1"/>
                          </a:solidFill>
                          <a:latin typeface="Arial"/>
                          <a:ea typeface="Arial"/>
                          <a:cs typeface="Arial"/>
                          <a:sym typeface="Arial"/>
                        </a:rPr>
                        <a:t>  $</a:t>
                      </a:r>
                      <a:r>
                        <a:rPr lang="fr-FR" sz="1400" u="none" strike="noStrike" cap="none" dirty="0" err="1">
                          <a:solidFill>
                            <a:schemeClr val="dk1"/>
                          </a:solidFill>
                          <a:latin typeface="Arial"/>
                          <a:ea typeface="Arial"/>
                          <a:cs typeface="Arial"/>
                          <a:sym typeface="Arial"/>
                        </a:rPr>
                        <a:t>students</a:t>
                      </a:r>
                      <a:r>
                        <a:rPr lang="fr-FR" sz="1400" u="none" strike="noStrike" cap="none" dirty="0">
                          <a:solidFill>
                            <a:schemeClr val="dk1"/>
                          </a:solidFill>
                          <a:latin typeface="Arial"/>
                          <a:ea typeface="Arial"/>
                          <a:cs typeface="Arial"/>
                          <a:sym typeface="Arial"/>
                        </a:rPr>
                        <a:t>=$</a:t>
                      </a:r>
                      <a:r>
                        <a:rPr lang="fr-FR" sz="1400" u="none" strike="noStrike" cap="none" dirty="0" err="1">
                          <a:solidFill>
                            <a:schemeClr val="dk1"/>
                          </a:solidFill>
                          <a:latin typeface="Arial"/>
                          <a:ea typeface="Arial"/>
                          <a:cs typeface="Arial"/>
                          <a:sym typeface="Arial"/>
                        </a:rPr>
                        <a:t>request</a:t>
                      </a:r>
                      <a:r>
                        <a:rPr lang="fr-FR" sz="1400" u="none" strike="noStrike" cap="none" dirty="0">
                          <a:solidFill>
                            <a:schemeClr val="dk1"/>
                          </a:solidFill>
                          <a:latin typeface="Arial"/>
                          <a:ea typeface="Arial"/>
                          <a:cs typeface="Arial"/>
                          <a:sym typeface="Arial"/>
                        </a:rPr>
                        <a:t>-&gt;</a:t>
                      </a:r>
                      <a:r>
                        <a:rPr lang="fr-FR" sz="1400" u="none" strike="noStrike" cap="none" dirty="0" err="1">
                          <a:solidFill>
                            <a:schemeClr val="dk1"/>
                          </a:solidFill>
                          <a:latin typeface="Arial"/>
                          <a:ea typeface="Arial"/>
                          <a:cs typeface="Arial"/>
                          <a:sym typeface="Arial"/>
                        </a:rPr>
                        <a:t>getResult</a:t>
                      </a:r>
                      <a:r>
                        <a:rPr lang="fr-FR" sz="1400" u="none" strike="noStrike" cap="none" dirty="0">
                          <a:solidFill>
                            <a:schemeClr val="dk1"/>
                          </a:solidFill>
                          <a:latin typeface="Arial"/>
                          <a:ea typeface="Arial"/>
                          <a:cs typeface="Arial"/>
                          <a:sym typeface="Arial"/>
                        </a:rPr>
                        <a:t>();</a:t>
                      </a:r>
                      <a:endParaRPr dirty="0"/>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46333267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291a81bf1e5_0_538"/>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497" name="Google Shape;497;g291a81bf1e5_0_538"/>
          <p:cNvSpPr/>
          <p:nvPr/>
        </p:nvSpPr>
        <p:spPr>
          <a:xfrm>
            <a:off x="386373" y="2064327"/>
            <a:ext cx="8369700" cy="3508451"/>
          </a:xfrm>
          <a:prstGeom prst="roundRect">
            <a:avLst>
              <a:gd name="adj" fmla="val 16667"/>
            </a:avLst>
          </a:prstGeom>
          <a:solidFill>
            <a:schemeClr val="lt2"/>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fr-FR" sz="2200" b="0" i="0" u="none" strike="noStrike" cap="none" dirty="0">
                <a:solidFill>
                  <a:srgbClr val="000000"/>
                </a:solidFill>
                <a:latin typeface="Arial"/>
                <a:ea typeface="Arial"/>
                <a:cs typeface="Arial"/>
                <a:sym typeface="Arial"/>
              </a:rPr>
              <a:t>De nombreux exemples sont donnés dans la documentation de doctrine :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fr-FR" sz="2200" b="0" i="0" u="none" strike="noStrike" cap="none" dirty="0">
                <a:solidFill>
                  <a:srgbClr val="000000"/>
                </a:solidFill>
                <a:latin typeface="Arial"/>
                <a:ea typeface="Arial"/>
                <a:cs typeface="Arial"/>
                <a:sym typeface="Arial"/>
              </a:rPr>
              <a:t>⇒ La documentation officielle de Doctrine </a:t>
            </a:r>
            <a:endParaRPr lang="fr-FR" sz="22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lang="fr-FR" sz="2200" b="0" i="0" u="none" strike="noStrike" cap="none" dirty="0" smtClean="0">
              <a:solidFill>
                <a:srgbClr val="000000"/>
              </a:solidFill>
              <a:latin typeface="Arial"/>
              <a:ea typeface="Arial"/>
              <a:cs typeface="Arial"/>
              <a:sym typeface="Arial"/>
            </a:endParaRPr>
          </a:p>
          <a:p>
            <a:pPr>
              <a:buSzPts val="2200"/>
            </a:pPr>
            <a:r>
              <a:rPr lang="fr-FR" altLang="fr-FR" sz="2400" dirty="0">
                <a:solidFill>
                  <a:srgbClr val="1155CC"/>
                </a:solidFill>
                <a:latin typeface="Georgia" panose="02040502050405020303" pitchFamily="18" charset="0"/>
                <a:hlinkClick r:id="rId3"/>
              </a:rPr>
              <a:t>https://www.doctrine-project.org/projects/doctrine-orm/en/2.16/tutorials/getting-started.html</a:t>
            </a:r>
            <a:r>
              <a:rPr lang="fr-FR" altLang="fr-FR" sz="2400" dirty="0">
                <a:solidFill>
                  <a:schemeClr val="tx1"/>
                </a:solidFill>
              </a:rPr>
              <a:t> </a:t>
            </a:r>
            <a:endParaRPr lang="fr-FR" altLang="fr-FR" sz="2400" dirty="0">
              <a:solidFill>
                <a:schemeClr val="tx1"/>
              </a:solidFill>
              <a:latin typeface="Arial" panose="020B0604020202020204" pitchFamily="34" charset="0"/>
            </a:endParaRPr>
          </a:p>
          <a:p>
            <a:pPr marL="0" marR="0" lvl="0" indent="0" algn="l" rtl="0">
              <a:lnSpc>
                <a:spcPct val="100000"/>
              </a:lnSpc>
              <a:spcBef>
                <a:spcPts val="0"/>
              </a:spcBef>
              <a:spcAft>
                <a:spcPts val="0"/>
              </a:spcAft>
              <a:buClr>
                <a:srgbClr val="000000"/>
              </a:buClr>
              <a:buSzPts val="2200"/>
              <a:buFont typeface="Arial"/>
              <a:buNone/>
            </a:pPr>
            <a:endParaRPr lang="fr-FR" sz="2200" b="0" i="0" u="none" strike="noStrike" cap="none" dirty="0" smtClean="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000000"/>
              </a:solidFill>
              <a:latin typeface="Arial"/>
              <a:ea typeface="Arial"/>
              <a:cs typeface="Arial"/>
              <a:sym typeface="Arial"/>
            </a:endParaRPr>
          </a:p>
        </p:txBody>
      </p:sp>
      <p:sp>
        <p:nvSpPr>
          <p:cNvPr id="498" name="Google Shape;498;g291a81bf1e5_0_538"/>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31</a:t>
            </a:fld>
            <a:endParaRPr sz="1400" b="0" i="0" u="none" strike="noStrike" cap="none">
              <a:solidFill>
                <a:srgbClr val="000000"/>
              </a:solidFill>
              <a:latin typeface="Arial"/>
              <a:ea typeface="Arial"/>
              <a:cs typeface="Arial"/>
              <a:sym typeface="Arial"/>
            </a:endParaRPr>
          </a:p>
        </p:txBody>
      </p:sp>
      <p:sp>
        <p:nvSpPr>
          <p:cNvPr id="499" name="Google Shape;499;g291a81bf1e5_0_538"/>
          <p:cNvSpPr txBox="1"/>
          <p:nvPr/>
        </p:nvSpPr>
        <p:spPr>
          <a:xfrm>
            <a:off x="-1" y="1504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Autres exemples</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291a81bf1e5_0_545"/>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505" name="Google Shape;505;g291a81bf1e5_0_545"/>
          <p:cNvSpPr txBox="1"/>
          <p:nvPr/>
        </p:nvSpPr>
        <p:spPr>
          <a:xfrm>
            <a:off x="1490175" y="4710875"/>
            <a:ext cx="7345200" cy="85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506" name="Google Shape;506;g291a81bf1e5_0_545"/>
          <p:cNvSpPr/>
          <p:nvPr/>
        </p:nvSpPr>
        <p:spPr>
          <a:xfrm>
            <a:off x="184150" y="1523850"/>
            <a:ext cx="8369400" cy="4251900"/>
          </a:xfrm>
          <a:prstGeom prst="roundRect">
            <a:avLst>
              <a:gd name="adj" fmla="val 16667"/>
            </a:avLst>
          </a:prstGeom>
          <a:solidFill>
            <a:schemeClr val="lt2"/>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457200" marR="0" lvl="0" indent="-368300" algn="l" rtl="0">
              <a:lnSpc>
                <a:spcPct val="150000"/>
              </a:lnSpc>
              <a:spcBef>
                <a:spcPts val="360"/>
              </a:spcBef>
              <a:spcAft>
                <a:spcPts val="0"/>
              </a:spcAft>
              <a:buClr>
                <a:schemeClr val="dk1"/>
              </a:buClr>
              <a:buSzPts val="2200"/>
              <a:buFont typeface="Arial"/>
              <a:buChar char="❏"/>
            </a:pPr>
            <a:r>
              <a:rPr lang="fr-FR" sz="2200" b="0" i="0" u="none" strike="noStrike" cap="none">
                <a:solidFill>
                  <a:schemeClr val="dk1"/>
                </a:solidFill>
                <a:latin typeface="Arial"/>
                <a:ea typeface="Arial"/>
                <a:cs typeface="Arial"/>
                <a:sym typeface="Arial"/>
              </a:rPr>
              <a:t>DQL permet d’écrire une requête sous forme d’une chaîne de caractère par contre le QueryBuilder permet de construire les requêtes DQL en plusieurs étape</a:t>
            </a:r>
            <a:endParaRPr sz="2200" b="0" i="0" u="none" strike="noStrike" cap="none">
              <a:solidFill>
                <a:schemeClr val="dk1"/>
              </a:solidFill>
              <a:latin typeface="Arial"/>
              <a:ea typeface="Arial"/>
              <a:cs typeface="Arial"/>
              <a:sym typeface="Arial"/>
            </a:endParaRPr>
          </a:p>
          <a:p>
            <a:pPr marL="457200" marR="0" lvl="0" indent="-368300" algn="l" rtl="0">
              <a:lnSpc>
                <a:spcPct val="150000"/>
              </a:lnSpc>
              <a:spcBef>
                <a:spcPts val="0"/>
              </a:spcBef>
              <a:spcAft>
                <a:spcPts val="0"/>
              </a:spcAft>
              <a:buClr>
                <a:srgbClr val="050505"/>
              </a:buClr>
              <a:buSzPts val="2200"/>
              <a:buFont typeface="Arial"/>
              <a:buChar char="❏"/>
            </a:pPr>
            <a:r>
              <a:rPr lang="fr-FR" sz="2200" b="0" i="0" u="none" strike="noStrike" cap="none">
                <a:solidFill>
                  <a:srgbClr val="050505"/>
                </a:solidFill>
                <a:latin typeface="Arial"/>
                <a:ea typeface="Arial"/>
                <a:cs typeface="Arial"/>
                <a:sym typeface="Arial"/>
              </a:rPr>
              <a:t>Le QueryBuilder vous offrira une meilleure façon pour gérer les requêtes avec des boucles ou des conditions</a:t>
            </a:r>
            <a:endParaRPr sz="22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endParaRPr sz="2250" b="0" i="0" u="none" strike="noStrike" cap="none">
              <a:solidFill>
                <a:srgbClr val="050505"/>
              </a:solidFill>
              <a:latin typeface="Arial"/>
              <a:ea typeface="Arial"/>
              <a:cs typeface="Arial"/>
              <a:sym typeface="Arial"/>
            </a:endParaRPr>
          </a:p>
        </p:txBody>
      </p:sp>
      <p:sp>
        <p:nvSpPr>
          <p:cNvPr id="507" name="Google Shape;507;g291a81bf1e5_0_545"/>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32</a:t>
            </a:fld>
            <a:endParaRPr sz="1400" b="0" i="0" u="none" strike="noStrike" cap="none">
              <a:solidFill>
                <a:srgbClr val="000000"/>
              </a:solidFill>
              <a:latin typeface="Arial"/>
              <a:ea typeface="Arial"/>
              <a:cs typeface="Arial"/>
              <a:sym typeface="Arial"/>
            </a:endParaRPr>
          </a:p>
        </p:txBody>
      </p:sp>
      <p:sp>
        <p:nvSpPr>
          <p:cNvPr id="508" name="Google Shape;508;g291a81bf1e5_0_545"/>
          <p:cNvSpPr txBox="1"/>
          <p:nvPr/>
        </p:nvSpPr>
        <p:spPr>
          <a:xfrm>
            <a:off x="-1" y="-1899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QueryBuilder vs DQL</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4" name="Google Shape;514;g291a81bf1e5_0_553"/>
          <p:cNvSpPr txBox="1"/>
          <p:nvPr/>
        </p:nvSpPr>
        <p:spPr>
          <a:xfrm>
            <a:off x="-1331912" y="-184150"/>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 name="Google Shape;517;g291a81bf1e5_0_553"/>
          <p:cNvSpPr/>
          <p:nvPr/>
        </p:nvSpPr>
        <p:spPr>
          <a:xfrm>
            <a:off x="0" y="1112100"/>
            <a:ext cx="8686800" cy="1016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Exemple explicatif: </a:t>
            </a:r>
            <a:r>
              <a:rPr lang="fr-FR" sz="2000" b="0" i="0" u="none" strike="noStrike" cap="none">
                <a:solidFill>
                  <a:srgbClr val="000000"/>
                </a:solidFill>
                <a:latin typeface="Arial"/>
                <a:ea typeface="Arial"/>
                <a:cs typeface="Arial"/>
                <a:sym typeface="Arial"/>
              </a:rPr>
              <a:t>Afficher la liste de tous les étudiants en utilisant  DQL:</a:t>
            </a:r>
            <a:endParaRPr sz="20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100"/>
              <a:buFont typeface="Arial"/>
              <a:buNone/>
            </a:pPr>
            <a:endParaRPr sz="21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518" name="Google Shape;518;g291a81bf1e5_0_553"/>
          <p:cNvPicPr preferRelativeResize="0"/>
          <p:nvPr/>
        </p:nvPicPr>
        <p:blipFill rotWithShape="1">
          <a:blip r:embed="rId3">
            <a:alphaModFix/>
          </a:blip>
          <a:srcRect/>
          <a:stretch/>
        </p:blipFill>
        <p:spPr>
          <a:xfrm>
            <a:off x="618000" y="2133992"/>
            <a:ext cx="8202948" cy="1016100"/>
          </a:xfrm>
          <a:prstGeom prst="rect">
            <a:avLst/>
          </a:prstGeom>
          <a:noFill/>
          <a:ln>
            <a:noFill/>
          </a:ln>
        </p:spPr>
      </p:pic>
      <p:sp>
        <p:nvSpPr>
          <p:cNvPr id="519" name="Google Shape;519;g291a81bf1e5_0_553"/>
          <p:cNvSpPr txBox="1"/>
          <p:nvPr/>
        </p:nvSpPr>
        <p:spPr>
          <a:xfrm>
            <a:off x="0" y="3134692"/>
            <a:ext cx="8526000" cy="14160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Arial"/>
              <a:buChar char="❏"/>
            </a:pPr>
            <a:r>
              <a:rPr lang="fr-FR" sz="2000" b="0" i="0" u="none" strike="noStrike" cap="none">
                <a:solidFill>
                  <a:srgbClr val="000000"/>
                </a:solidFill>
                <a:latin typeface="Arial"/>
                <a:ea typeface="Arial"/>
                <a:cs typeface="Arial"/>
                <a:sym typeface="Arial"/>
              </a:rPr>
              <a:t>Maintenant, on veut modifier cette requête en incluant une condition comme suit: Afficher un étudiant selon son NSC ⇒ besoin d’utilisation de la clause </a:t>
            </a:r>
            <a:r>
              <a:rPr lang="fr-FR" sz="2000" b="1" i="0" u="none" strike="noStrike" cap="none">
                <a:solidFill>
                  <a:srgbClr val="000000"/>
                </a:solidFill>
                <a:latin typeface="Arial"/>
                <a:ea typeface="Arial"/>
                <a:cs typeface="Arial"/>
                <a:sym typeface="Arial"/>
              </a:rPr>
              <a:t>WHERE =&gt; Notre requête est encore simple</a:t>
            </a:r>
            <a:endParaRPr sz="2000" b="1" i="0" u="none" strike="noStrike" cap="none">
              <a:solidFill>
                <a:srgbClr val="000000"/>
              </a:solidFill>
              <a:latin typeface="Arial"/>
              <a:ea typeface="Arial"/>
              <a:cs typeface="Arial"/>
              <a:sym typeface="Arial"/>
            </a:endParaRPr>
          </a:p>
        </p:txBody>
      </p:sp>
      <p:pic>
        <p:nvPicPr>
          <p:cNvPr id="520" name="Google Shape;520;g291a81bf1e5_0_553"/>
          <p:cNvPicPr preferRelativeResize="0"/>
          <p:nvPr/>
        </p:nvPicPr>
        <p:blipFill rotWithShape="1">
          <a:blip r:embed="rId4">
            <a:alphaModFix/>
          </a:blip>
          <a:srcRect/>
          <a:stretch/>
        </p:blipFill>
        <p:spPr>
          <a:xfrm>
            <a:off x="618000" y="4872584"/>
            <a:ext cx="8202949" cy="822552"/>
          </a:xfrm>
          <a:prstGeom prst="rect">
            <a:avLst/>
          </a:prstGeom>
          <a:noFill/>
          <a:ln>
            <a:noFill/>
          </a:ln>
        </p:spPr>
      </p:pic>
      <p:sp>
        <p:nvSpPr>
          <p:cNvPr id="521" name="Google Shape;521;g291a81bf1e5_0_553"/>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33</a:t>
            </a:fld>
            <a:endParaRPr sz="1400" b="0" i="0" u="none" strike="noStrike" cap="none">
              <a:solidFill>
                <a:srgbClr val="000000"/>
              </a:solidFill>
              <a:latin typeface="Arial"/>
              <a:ea typeface="Arial"/>
              <a:cs typeface="Arial"/>
              <a:sym typeface="Arial"/>
            </a:endParaRPr>
          </a:p>
        </p:txBody>
      </p:sp>
      <p:sp>
        <p:nvSpPr>
          <p:cNvPr id="522" name="Google Shape;522;g291a81bf1e5_0_553"/>
          <p:cNvSpPr txBox="1"/>
          <p:nvPr/>
        </p:nvSpPr>
        <p:spPr>
          <a:xfrm>
            <a:off x="0" y="1504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a:solidFill>
                  <a:schemeClr val="dk1"/>
                </a:solidFill>
                <a:latin typeface="Calibri"/>
                <a:ea typeface="Calibri"/>
                <a:cs typeface="Calibri"/>
                <a:sym typeface="Calibri"/>
              </a:rPr>
              <a:t>QueryBuilder vs DQL</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291a81bf1e5_0_566"/>
          <p:cNvSpPr txBox="1"/>
          <p:nvPr/>
        </p:nvSpPr>
        <p:spPr>
          <a:xfrm>
            <a:off x="123612" y="3750615"/>
            <a:ext cx="88968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100"/>
              <a:buFont typeface="Arial"/>
              <a:buNone/>
            </a:pPr>
            <a:r>
              <a:rPr lang="fr-FR" sz="2000" b="0" i="0" u="none" strike="noStrike" cap="none">
                <a:solidFill>
                  <a:srgbClr val="212529"/>
                </a:solidFill>
                <a:latin typeface="Arial"/>
                <a:ea typeface="Arial"/>
                <a:cs typeface="Arial"/>
                <a:sym typeface="Arial"/>
              </a:rPr>
              <a:t> </a:t>
            </a:r>
            <a:r>
              <a:rPr lang="fr-FR" sz="2000" b="1" i="0" u="none" strike="noStrike" cap="none">
                <a:solidFill>
                  <a:srgbClr val="FF0000"/>
                </a:solidFill>
                <a:latin typeface="Arial"/>
                <a:ea typeface="Arial"/>
                <a:cs typeface="Arial"/>
                <a:sym typeface="Arial"/>
              </a:rPr>
              <a:t>Remarque : </a:t>
            </a:r>
            <a:r>
              <a:rPr lang="fr-FR" sz="2000" b="0" i="0" u="none" strike="noStrike" cap="none">
                <a:solidFill>
                  <a:srgbClr val="000000"/>
                </a:solidFill>
                <a:latin typeface="Arial"/>
                <a:ea typeface="Arial"/>
                <a:cs typeface="Arial"/>
                <a:sym typeface="Arial"/>
              </a:rPr>
              <a:t>Nous avons besoin  d'exclure conditionnellement des parties de la requête donc dans ce cas l’utilisation de QueryBuilder est le plus adéquat. </a:t>
            </a:r>
            <a:endParaRPr sz="2000" b="0" i="0" u="none" strike="noStrike" cap="none">
              <a:solidFill>
                <a:srgbClr val="000000"/>
              </a:solidFill>
              <a:latin typeface="Arial"/>
              <a:ea typeface="Arial"/>
              <a:cs typeface="Arial"/>
              <a:sym typeface="Arial"/>
            </a:endParaRPr>
          </a:p>
        </p:txBody>
      </p:sp>
      <p:sp>
        <p:nvSpPr>
          <p:cNvPr id="528" name="Google Shape;528;g291a81bf1e5_0_566"/>
          <p:cNvSpPr txBox="1"/>
          <p:nvPr/>
        </p:nvSpPr>
        <p:spPr>
          <a:xfrm>
            <a:off x="-1331912" y="-184150"/>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9" name="Google Shape;529;g291a81bf1e5_0_566"/>
          <p:cNvSpPr txBox="1"/>
          <p:nvPr/>
        </p:nvSpPr>
        <p:spPr>
          <a:xfrm>
            <a:off x="-142875" y="866700"/>
            <a:ext cx="8355600" cy="5079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50000"/>
              </a:lnSpc>
              <a:spcBef>
                <a:spcPts val="0"/>
              </a:spcBef>
              <a:spcAft>
                <a:spcPts val="0"/>
              </a:spcAft>
              <a:buClr>
                <a:srgbClr val="000000"/>
              </a:buClr>
              <a:buSzPts val="2100"/>
              <a:buFont typeface="Arial"/>
              <a:buChar char="❏"/>
            </a:pPr>
            <a:r>
              <a:rPr lang="fr-FR" sz="2100" b="0" i="0" u="none" strike="noStrike" cap="none">
                <a:solidFill>
                  <a:srgbClr val="000000"/>
                </a:solidFill>
                <a:latin typeface="Arial"/>
                <a:ea typeface="Arial"/>
                <a:cs typeface="Arial"/>
                <a:sym typeface="Arial"/>
              </a:rPr>
              <a:t>La sélection de la liste des étudiants selon une condition </a:t>
            </a:r>
            <a:endParaRPr sz="2100" b="0" i="0" u="none" strike="noStrike" cap="none">
              <a:solidFill>
                <a:srgbClr val="000000"/>
              </a:solidFill>
              <a:latin typeface="Arial"/>
              <a:ea typeface="Arial"/>
              <a:cs typeface="Arial"/>
              <a:sym typeface="Arial"/>
            </a:endParaRPr>
          </a:p>
        </p:txBody>
      </p:sp>
      <p:pic>
        <p:nvPicPr>
          <p:cNvPr id="530" name="Google Shape;530;g291a81bf1e5_0_566"/>
          <p:cNvPicPr preferRelativeResize="0"/>
          <p:nvPr/>
        </p:nvPicPr>
        <p:blipFill rotWithShape="1">
          <a:blip r:embed="rId3">
            <a:alphaModFix/>
          </a:blip>
          <a:srcRect/>
          <a:stretch/>
        </p:blipFill>
        <p:spPr>
          <a:xfrm>
            <a:off x="667712" y="1475325"/>
            <a:ext cx="8281632" cy="2275290"/>
          </a:xfrm>
          <a:prstGeom prst="rect">
            <a:avLst/>
          </a:prstGeom>
          <a:noFill/>
          <a:ln>
            <a:noFill/>
          </a:ln>
        </p:spPr>
      </p:pic>
      <p:sp>
        <p:nvSpPr>
          <p:cNvPr id="531" name="Google Shape;531;g291a81bf1e5_0_566"/>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34</a:t>
            </a:fld>
            <a:endParaRPr sz="1400" b="0" i="0" u="none" strike="noStrike" cap="none">
              <a:solidFill>
                <a:srgbClr val="000000"/>
              </a:solidFill>
              <a:latin typeface="Arial"/>
              <a:ea typeface="Arial"/>
              <a:cs typeface="Arial"/>
              <a:sym typeface="Arial"/>
            </a:endParaRPr>
          </a:p>
        </p:txBody>
      </p:sp>
      <p:sp>
        <p:nvSpPr>
          <p:cNvPr id="532" name="Google Shape;532;g291a81bf1e5_0_566"/>
          <p:cNvSpPr txBox="1"/>
          <p:nvPr/>
        </p:nvSpPr>
        <p:spPr>
          <a:xfrm>
            <a:off x="0" y="488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4000"/>
              <a:buFont typeface="Arial"/>
              <a:buNone/>
            </a:pPr>
            <a:r>
              <a:rPr lang="fr-FR" sz="3600" b="1" i="0" u="none" strike="noStrike" cap="none" dirty="0" err="1">
                <a:solidFill>
                  <a:schemeClr val="dk1"/>
                </a:solidFill>
                <a:latin typeface="Calibri"/>
                <a:ea typeface="Calibri"/>
                <a:cs typeface="Calibri"/>
                <a:sym typeface="Calibri"/>
              </a:rPr>
              <a:t>QueryBuilder</a:t>
            </a:r>
            <a:r>
              <a:rPr lang="fr-FR" sz="3600" b="1" i="0" u="none" strike="noStrike" cap="none" dirty="0">
                <a:solidFill>
                  <a:schemeClr val="dk1"/>
                </a:solidFill>
                <a:latin typeface="Calibri"/>
                <a:ea typeface="Calibri"/>
                <a:cs typeface="Calibri"/>
                <a:sym typeface="Calibri"/>
              </a:rPr>
              <a:t> vs </a:t>
            </a:r>
            <a:r>
              <a:rPr lang="fr-FR" sz="3600" b="1" i="0" u="none" strike="noStrike" cap="none" dirty="0" smtClean="0">
                <a:solidFill>
                  <a:schemeClr val="dk1"/>
                </a:solidFill>
                <a:latin typeface="Calibri"/>
                <a:ea typeface="Calibri"/>
                <a:cs typeface="Calibri"/>
                <a:sym typeface="Calibri"/>
              </a:rPr>
              <a:t>DQL</a:t>
            </a:r>
            <a:endParaRPr sz="4000" b="1" i="0" u="none" strike="noStrike" cap="none" dirty="0">
              <a:solidFill>
                <a:schemeClr val="dk1"/>
              </a:solidFill>
              <a:latin typeface="Calibri"/>
              <a:ea typeface="Calibri"/>
              <a:cs typeface="Calibri"/>
              <a:sym typeface="Calibri"/>
            </a:endParaRPr>
          </a:p>
        </p:txBody>
      </p:sp>
      <p:pic>
        <p:nvPicPr>
          <p:cNvPr id="533" name="Google Shape;533;g291a81bf1e5_0_566"/>
          <p:cNvPicPr preferRelativeResize="0"/>
          <p:nvPr/>
        </p:nvPicPr>
        <p:blipFill rotWithShape="1">
          <a:blip r:embed="rId4">
            <a:alphaModFix/>
          </a:blip>
          <a:srcRect/>
          <a:stretch/>
        </p:blipFill>
        <p:spPr>
          <a:xfrm>
            <a:off x="1219200" y="4779658"/>
            <a:ext cx="5894070" cy="20648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9"/>
          <p:cNvSpPr txBox="1"/>
          <p:nvPr/>
        </p:nvSpPr>
        <p:spPr>
          <a:xfrm>
            <a:off x="-1331912" y="-184150"/>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39" name="Google Shape;539;p29"/>
          <p:cNvPicPr preferRelativeResize="0"/>
          <p:nvPr/>
        </p:nvPicPr>
        <p:blipFill rotWithShape="1">
          <a:blip r:embed="rId3">
            <a:alphaModFix/>
          </a:blip>
          <a:srcRect/>
          <a:stretch/>
        </p:blipFill>
        <p:spPr>
          <a:xfrm>
            <a:off x="858837" y="2073275"/>
            <a:ext cx="7145338" cy="3998912"/>
          </a:xfrm>
          <a:prstGeom prst="rect">
            <a:avLst/>
          </a:prstGeom>
          <a:noFill/>
          <a:ln>
            <a:noFill/>
          </a:ln>
        </p:spPr>
      </p:pic>
      <p:sp>
        <p:nvSpPr>
          <p:cNvPr id="540" name="Google Shape;540;p29"/>
          <p:cNvSpPr txBox="1">
            <a:spLocks noGrp="1"/>
          </p:cNvSpPr>
          <p:nvPr>
            <p:ph type="body" idx="1"/>
          </p:nvPr>
        </p:nvSpPr>
        <p:spPr>
          <a:xfrm>
            <a:off x="1088306" y="1738286"/>
            <a:ext cx="6686400" cy="32400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0" marR="0" lvl="0" indent="0" algn="ctr" rtl="0">
              <a:lnSpc>
                <a:spcPct val="100000"/>
              </a:lnSpc>
              <a:spcBef>
                <a:spcPts val="880"/>
              </a:spcBef>
              <a:spcAft>
                <a:spcPts val="0"/>
              </a:spcAft>
              <a:buClr>
                <a:schemeClr val="dk1"/>
              </a:buClr>
              <a:buSzPts val="4400"/>
              <a:buNone/>
            </a:pPr>
            <a:r>
              <a:rPr lang="fr-FR" sz="4400" b="1" i="0" u="none">
                <a:solidFill>
                  <a:schemeClr val="dk1"/>
                </a:solidFill>
                <a:latin typeface="Calibri"/>
                <a:ea typeface="Calibri"/>
                <a:cs typeface="Calibri"/>
                <a:sym typeface="Calibri"/>
              </a:rPr>
              <a:t>Atelier…</a:t>
            </a:r>
            <a:endParaRPr sz="3200" b="0" i="0" u="none">
              <a:solidFill>
                <a:schemeClr val="dk1"/>
              </a:solidFill>
              <a:latin typeface="Calibri"/>
              <a:ea typeface="Calibri"/>
              <a:cs typeface="Calibri"/>
              <a:sym typeface="Calibri"/>
            </a:endParaRPr>
          </a:p>
          <a:p>
            <a:pPr marL="342900" marR="0" lvl="0" indent="-139700" algn="ctr"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541" name="Google Shape;541;p29"/>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0"/>
          <p:cNvSpPr txBox="1"/>
          <p:nvPr/>
        </p:nvSpPr>
        <p:spPr>
          <a:xfrm>
            <a:off x="-1331912" y="-184150"/>
            <a:ext cx="78867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47" name="Google Shape;547;p30"/>
          <p:cNvPicPr preferRelativeResize="0"/>
          <p:nvPr/>
        </p:nvPicPr>
        <p:blipFill rotWithShape="1">
          <a:blip r:embed="rId3">
            <a:alphaModFix/>
          </a:blip>
          <a:srcRect/>
          <a:stretch/>
        </p:blipFill>
        <p:spPr>
          <a:xfrm>
            <a:off x="858837" y="2073275"/>
            <a:ext cx="7145338" cy="3998912"/>
          </a:xfrm>
          <a:prstGeom prst="rect">
            <a:avLst/>
          </a:prstGeom>
          <a:noFill/>
          <a:ln>
            <a:noFill/>
          </a:ln>
        </p:spPr>
      </p:pic>
      <p:sp>
        <p:nvSpPr>
          <p:cNvPr id="548" name="Google Shape;548;p30"/>
          <p:cNvSpPr txBox="1"/>
          <p:nvPr/>
        </p:nvSpPr>
        <p:spPr>
          <a:xfrm>
            <a:off x="39725" y="1852750"/>
            <a:ext cx="7800900" cy="4503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480"/>
              </a:spcBef>
              <a:spcAft>
                <a:spcPts val="0"/>
              </a:spcAft>
              <a:buClr>
                <a:schemeClr val="dk1"/>
              </a:buClr>
              <a:buSzPts val="2400"/>
              <a:buFont typeface="Arial"/>
              <a:buChar char="❏"/>
            </a:pPr>
            <a:r>
              <a:rPr lang="fr-FR" sz="2400" b="0" i="0" u="sng" strike="noStrike" cap="none" dirty="0">
                <a:solidFill>
                  <a:schemeClr val="hlink"/>
                </a:solidFill>
                <a:latin typeface="Arial"/>
                <a:ea typeface="Arial"/>
                <a:cs typeface="Arial"/>
                <a:sym typeface="Arial"/>
                <a:hlinkClick r:id="rId4"/>
              </a:rPr>
              <a:t>https://symfony.com/doc/5.4/doctrine.html</a:t>
            </a:r>
            <a:endParaRPr sz="1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480"/>
              </a:spcBef>
              <a:spcAft>
                <a:spcPts val="0"/>
              </a:spcAft>
              <a:buClr>
                <a:schemeClr val="dk1"/>
              </a:buClr>
              <a:buSzPts val="2400"/>
              <a:buFont typeface="Arial"/>
              <a:buChar char="❏"/>
            </a:pPr>
            <a:r>
              <a:rPr lang="fr-FR" sz="2400" b="0" i="0" u="sng" strike="noStrike" cap="none" dirty="0">
                <a:solidFill>
                  <a:schemeClr val="hlink"/>
                </a:solidFill>
                <a:latin typeface="Arial"/>
                <a:ea typeface="Arial"/>
                <a:cs typeface="Arial"/>
                <a:sym typeface="Arial"/>
                <a:hlinkClick r:id="rId4"/>
              </a:rPr>
              <a:t>https://www.doctrine-project.org/projects/doctrine-orm/en/current/tutorials/getting-started.html</a:t>
            </a:r>
            <a:r>
              <a:rPr lang="fr-FR" sz="2400" b="0" i="0" u="none" strike="noStrike" cap="none" dirty="0">
                <a:solidFill>
                  <a:schemeClr val="dk1"/>
                </a:solidFill>
                <a:latin typeface="Arial"/>
                <a:ea typeface="Arial"/>
                <a:cs typeface="Arial"/>
                <a:sym typeface="Arial"/>
              </a:rPr>
              <a:t> </a:t>
            </a:r>
            <a:endParaRPr sz="2400" b="0" i="0" u="none" strike="noStrike" cap="none" dirty="0">
              <a:solidFill>
                <a:schemeClr val="dk1"/>
              </a:solidFill>
              <a:latin typeface="Arial"/>
              <a:ea typeface="Arial"/>
              <a:cs typeface="Arial"/>
              <a:sym typeface="Arial"/>
            </a:endParaRPr>
          </a:p>
        </p:txBody>
      </p:sp>
      <p:sp>
        <p:nvSpPr>
          <p:cNvPr id="549" name="Google Shape;549;p30"/>
          <p:cNvSpPr txBox="1">
            <a:spLocks noGrp="1"/>
          </p:cNvSpPr>
          <p:nvPr>
            <p:ph type="title"/>
          </p:nvPr>
        </p:nvSpPr>
        <p:spPr>
          <a:xfrm>
            <a:off x="457200" y="-2173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b="1"/>
              <a:t>Références</a:t>
            </a:r>
            <a:endParaRPr b="1"/>
          </a:p>
        </p:txBody>
      </p:sp>
      <p:sp>
        <p:nvSpPr>
          <p:cNvPr id="550" name="Google Shape;550;p30"/>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17" name="Google Shape;217;p4"/>
          <p:cNvSpPr/>
          <p:nvPr/>
        </p:nvSpPr>
        <p:spPr>
          <a:xfrm>
            <a:off x="-44450" y="989150"/>
            <a:ext cx="8731200" cy="744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480"/>
              </a:spcBef>
              <a:spcAft>
                <a:spcPts val="0"/>
              </a:spcAft>
              <a:buClr>
                <a:srgbClr val="000000"/>
              </a:buClr>
              <a:buSzPts val="2400"/>
              <a:buFont typeface="Arial"/>
              <a:buChar char="❏"/>
            </a:pPr>
            <a:r>
              <a:rPr lang="fr-FR" sz="2400" b="0" i="0" u="none" strike="noStrike" cap="none">
                <a:solidFill>
                  <a:schemeClr val="dk1"/>
                </a:solidFill>
                <a:latin typeface="Arial"/>
                <a:ea typeface="Arial"/>
                <a:cs typeface="Arial"/>
                <a:sym typeface="Arial"/>
              </a:rPr>
              <a:t>Afficher la liste des étudiants</a:t>
            </a:r>
            <a:r>
              <a:rPr lang="fr-FR" sz="2400" b="0" i="0" u="none" strike="noStrike" cap="none">
                <a:solidFill>
                  <a:srgbClr val="C00000"/>
                </a:solidFill>
                <a:latin typeface="Arial"/>
                <a:ea typeface="Arial"/>
                <a:cs typeface="Arial"/>
                <a:sym typeface="Arial"/>
              </a:rPr>
              <a:t>:</a:t>
            </a:r>
            <a:endParaRPr sz="2400" b="0" i="0" u="none" strike="noStrike" cap="none">
              <a:solidFill>
                <a:srgbClr val="C00000"/>
              </a:solidFill>
              <a:latin typeface="Arial"/>
              <a:ea typeface="Arial"/>
              <a:cs typeface="Arial"/>
              <a:sym typeface="Arial"/>
            </a:endParaRPr>
          </a:p>
          <a:p>
            <a:pPr marL="342900" marR="0" lvl="0" indent="0" algn="l" rtl="0">
              <a:lnSpc>
                <a:spcPct val="150000"/>
              </a:lnSpc>
              <a:spcBef>
                <a:spcPts val="480"/>
              </a:spcBef>
              <a:spcAft>
                <a:spcPts val="0"/>
              </a:spcAft>
              <a:buClr>
                <a:srgbClr val="000000"/>
              </a:buClr>
              <a:buSzPts val="2100"/>
              <a:buFont typeface="Arial"/>
              <a:buNone/>
            </a:pPr>
            <a:endParaRPr sz="2100" b="0" i="0" u="none" strike="noStrike" cap="none">
              <a:solidFill>
                <a:srgbClr val="C00000"/>
              </a:solidFill>
              <a:latin typeface="Arial"/>
              <a:ea typeface="Arial"/>
              <a:cs typeface="Arial"/>
              <a:sym typeface="Arial"/>
            </a:endParaRPr>
          </a:p>
        </p:txBody>
      </p:sp>
      <p:sp>
        <p:nvSpPr>
          <p:cNvPr id="218" name="Google Shape;218;p4"/>
          <p:cNvSpPr txBox="1"/>
          <p:nvPr/>
        </p:nvSpPr>
        <p:spPr>
          <a:xfrm>
            <a:off x="1282650" y="5093525"/>
            <a:ext cx="6635550" cy="1777379"/>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300"/>
              <a:buFont typeface="Arial"/>
              <a:buNone/>
            </a:pPr>
            <a:r>
              <a:rPr lang="fr-FR" sz="2300" b="1" i="0" u="none" strike="noStrike" cap="none">
                <a:solidFill>
                  <a:schemeClr val="dk1"/>
                </a:solidFill>
                <a:latin typeface="Arial"/>
                <a:ea typeface="Arial"/>
                <a:cs typeface="Arial"/>
                <a:sym typeface="Arial"/>
              </a:rPr>
              <a:t>Avec:</a:t>
            </a:r>
            <a:endParaRPr sz="2300" b="1"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300"/>
              <a:buFont typeface="Arial"/>
              <a:buNone/>
            </a:pPr>
            <a:r>
              <a:rPr lang="fr-FR" sz="2300" b="0" i="0" u="none" strike="noStrike" cap="none">
                <a:solidFill>
                  <a:schemeClr val="dk1"/>
                </a:solidFill>
                <a:latin typeface="Arial"/>
                <a:ea typeface="Arial"/>
                <a:cs typeface="Arial"/>
                <a:sym typeface="Arial"/>
              </a:rPr>
              <a:t>   ⇒ </a:t>
            </a:r>
            <a:r>
              <a:rPr lang="fr-FR" sz="2300" b="1" i="1" u="none" strike="noStrike" cap="none">
                <a:solidFill>
                  <a:schemeClr val="dk1"/>
                </a:solidFill>
                <a:latin typeface="Arial"/>
                <a:ea typeface="Arial"/>
                <a:cs typeface="Arial"/>
                <a:sym typeface="Arial"/>
              </a:rPr>
              <a:t>getResult():</a:t>
            </a:r>
            <a:r>
              <a:rPr lang="fr-FR" sz="2300" b="0" i="0" u="none" strike="noStrike" cap="none">
                <a:solidFill>
                  <a:schemeClr val="dk1"/>
                </a:solidFill>
                <a:latin typeface="Arial"/>
                <a:ea typeface="Arial"/>
                <a:cs typeface="Arial"/>
                <a:sym typeface="Arial"/>
              </a:rPr>
              <a:t> est une méthode qui permet de récupérer  un tableau de résultat de la requête.</a:t>
            </a:r>
            <a:endParaRPr sz="2300" b="0" i="0" u="none" strike="noStrike" cap="none">
              <a:solidFill>
                <a:srgbClr val="000000"/>
              </a:solidFill>
              <a:latin typeface="Arial"/>
              <a:ea typeface="Arial"/>
              <a:cs typeface="Arial"/>
              <a:sym typeface="Arial"/>
            </a:endParaRPr>
          </a:p>
        </p:txBody>
      </p:sp>
      <p:sp>
        <p:nvSpPr>
          <p:cNvPr id="219" name="Google Shape;219;p4"/>
          <p:cNvSpPr txBox="1"/>
          <p:nvPr/>
        </p:nvSpPr>
        <p:spPr>
          <a:xfrm>
            <a:off x="1107500" y="1527575"/>
            <a:ext cx="29751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Via repository</a:t>
            </a:r>
            <a:endParaRPr sz="2000" b="1" i="0" u="none" strike="noStrike" cap="none">
              <a:solidFill>
                <a:srgbClr val="000000"/>
              </a:solidFill>
              <a:latin typeface="Arial"/>
              <a:ea typeface="Arial"/>
              <a:cs typeface="Arial"/>
              <a:sym typeface="Arial"/>
            </a:endParaRPr>
          </a:p>
        </p:txBody>
      </p:sp>
      <p:sp>
        <p:nvSpPr>
          <p:cNvPr id="220" name="Google Shape;220;p4"/>
          <p:cNvSpPr txBox="1"/>
          <p:nvPr/>
        </p:nvSpPr>
        <p:spPr>
          <a:xfrm>
            <a:off x="1238600" y="3272825"/>
            <a:ext cx="29751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Via contrôleurs </a:t>
            </a:r>
            <a:endParaRPr sz="2000" b="1" i="0" u="none" strike="noStrike" cap="none">
              <a:solidFill>
                <a:srgbClr val="000000"/>
              </a:solidFill>
              <a:latin typeface="Arial"/>
              <a:ea typeface="Arial"/>
              <a:cs typeface="Arial"/>
              <a:sym typeface="Arial"/>
            </a:endParaRPr>
          </a:p>
        </p:txBody>
      </p:sp>
      <p:sp>
        <p:nvSpPr>
          <p:cNvPr id="221" name="Google Shape;221;p4"/>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sp>
        <p:nvSpPr>
          <p:cNvPr id="222" name="Google Shape;222;p4"/>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Où utiliser </a:t>
            </a:r>
            <a:r>
              <a:rPr lang="fr-FR" sz="4400" b="1" i="0" u="none" strike="noStrike" cap="none">
                <a:solidFill>
                  <a:schemeClr val="dk1"/>
                </a:solidFill>
                <a:latin typeface="Calibri"/>
                <a:ea typeface="Calibri"/>
                <a:cs typeface="Calibri"/>
                <a:sym typeface="Calibri"/>
              </a:rPr>
              <a:t>Query Builder </a:t>
            </a:r>
            <a:endParaRPr sz="4400" b="1" i="0" u="none" strike="noStrike" cap="none">
              <a:solidFill>
                <a:schemeClr val="dk1"/>
              </a:solidFill>
              <a:latin typeface="Calibri"/>
              <a:ea typeface="Calibri"/>
              <a:cs typeface="Calibri"/>
              <a:sym typeface="Calibri"/>
            </a:endParaRPr>
          </a:p>
        </p:txBody>
      </p:sp>
      <p:sp>
        <p:nvSpPr>
          <p:cNvPr id="223" name="Google Shape;223;p4"/>
          <p:cNvSpPr txBox="1"/>
          <p:nvPr/>
        </p:nvSpPr>
        <p:spPr>
          <a:xfrm>
            <a:off x="1583200" y="1953675"/>
            <a:ext cx="6821700" cy="12243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fr-FR" sz="1450">
                <a:solidFill>
                  <a:srgbClr val="001080"/>
                </a:solidFill>
                <a:highlight>
                  <a:srgbClr val="FFFFFF"/>
                </a:highlight>
                <a:latin typeface="Courier New"/>
                <a:ea typeface="Courier New"/>
                <a:cs typeface="Courier New"/>
                <a:sym typeface="Courier New"/>
              </a:rPr>
              <a:t>$req</a:t>
            </a:r>
            <a:r>
              <a:rPr lang="fr-FR" sz="1450">
                <a:solidFill>
                  <a:schemeClr val="dk1"/>
                </a:solidFill>
                <a:highlight>
                  <a:srgbClr val="FFFFFF"/>
                </a:highlight>
                <a:latin typeface="Courier New"/>
                <a:ea typeface="Courier New"/>
                <a:cs typeface="Courier New"/>
                <a:sym typeface="Courier New"/>
              </a:rPr>
              <a:t>= </a:t>
            </a:r>
            <a:r>
              <a:rPr lang="fr-FR" sz="1450">
                <a:solidFill>
                  <a:srgbClr val="0000FF"/>
                </a:solidFill>
                <a:highlight>
                  <a:srgbClr val="FFFFFF"/>
                </a:highlight>
                <a:latin typeface="Courier New"/>
                <a:ea typeface="Courier New"/>
                <a:cs typeface="Courier New"/>
                <a:sym typeface="Courier New"/>
              </a:rPr>
              <a:t>$this</a:t>
            </a:r>
            <a:r>
              <a:rPr lang="fr-FR" sz="1450">
                <a:solidFill>
                  <a:schemeClr val="dk1"/>
                </a:solidFill>
                <a:highlight>
                  <a:srgbClr val="FFFFFF"/>
                </a:highlight>
                <a:latin typeface="Courier New"/>
                <a:ea typeface="Courier New"/>
                <a:cs typeface="Courier New"/>
                <a:sym typeface="Courier New"/>
              </a:rPr>
              <a:t>-&gt;</a:t>
            </a:r>
            <a:r>
              <a:rPr lang="fr-FR" sz="1450">
                <a:solidFill>
                  <a:srgbClr val="795E26"/>
                </a:solidFill>
                <a:highlight>
                  <a:srgbClr val="FFFFFF"/>
                </a:highlight>
                <a:latin typeface="Courier New"/>
                <a:ea typeface="Courier New"/>
                <a:cs typeface="Courier New"/>
                <a:sym typeface="Courier New"/>
              </a:rPr>
              <a:t>createQueryBuilder</a:t>
            </a:r>
            <a:r>
              <a:rPr lang="fr-FR" sz="1450">
                <a:solidFill>
                  <a:schemeClr val="dk1"/>
                </a:solidFill>
                <a:highlight>
                  <a:srgbClr val="FFFFFF"/>
                </a:highlight>
                <a:latin typeface="Courier New"/>
                <a:ea typeface="Courier New"/>
                <a:cs typeface="Courier New"/>
                <a:sym typeface="Courier New"/>
              </a:rPr>
              <a:t>(</a:t>
            </a:r>
            <a:r>
              <a:rPr lang="fr-FR" sz="1450">
                <a:solidFill>
                  <a:srgbClr val="A31515"/>
                </a:solidFill>
                <a:highlight>
                  <a:srgbClr val="FFFFFF"/>
                </a:highlight>
                <a:latin typeface="Courier New"/>
                <a:ea typeface="Courier New"/>
                <a:cs typeface="Courier New"/>
                <a:sym typeface="Courier New"/>
              </a:rPr>
              <a:t>'s'</a:t>
            </a:r>
            <a:r>
              <a:rPr lang="fr-FR"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FR" sz="1450">
                <a:solidFill>
                  <a:schemeClr val="dk1"/>
                </a:solidFill>
                <a:highlight>
                  <a:srgbClr val="FFFFFF"/>
                </a:highlight>
                <a:latin typeface="Courier New"/>
                <a:ea typeface="Courier New"/>
                <a:cs typeface="Courier New"/>
                <a:sym typeface="Courier New"/>
              </a:rPr>
              <a:t>            -&gt;</a:t>
            </a:r>
            <a:r>
              <a:rPr lang="fr-FR" sz="1450">
                <a:solidFill>
                  <a:srgbClr val="795E26"/>
                </a:solidFill>
                <a:highlight>
                  <a:srgbClr val="FFFFFF"/>
                </a:highlight>
                <a:latin typeface="Courier New"/>
                <a:ea typeface="Courier New"/>
                <a:cs typeface="Courier New"/>
                <a:sym typeface="Courier New"/>
              </a:rPr>
              <a:t>getQuery</a:t>
            </a:r>
            <a:r>
              <a:rPr lang="fr-FR"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fr-FR" sz="1450">
                <a:solidFill>
                  <a:schemeClr val="dk1"/>
                </a:solidFill>
                <a:highlight>
                  <a:srgbClr val="FFFFFF"/>
                </a:highlight>
                <a:latin typeface="Courier New"/>
                <a:ea typeface="Courier New"/>
                <a:cs typeface="Courier New"/>
                <a:sym typeface="Courier New"/>
              </a:rPr>
              <a:t>            -&gt;</a:t>
            </a:r>
            <a:r>
              <a:rPr lang="fr-FR" sz="1450">
                <a:solidFill>
                  <a:srgbClr val="795E26"/>
                </a:solidFill>
                <a:highlight>
                  <a:srgbClr val="FFFFFF"/>
                </a:highlight>
                <a:latin typeface="Courier New"/>
                <a:ea typeface="Courier New"/>
                <a:cs typeface="Courier New"/>
                <a:sym typeface="Courier New"/>
              </a:rPr>
              <a:t>getResult</a:t>
            </a:r>
            <a:r>
              <a:rPr lang="fr-FR" sz="1450">
                <a:solidFill>
                  <a:schemeClr val="dk1"/>
                </a:solidFill>
                <a:highlight>
                  <a:srgbClr val="FFFFFF"/>
                </a:highlight>
                <a:latin typeface="Courier New"/>
                <a:ea typeface="Courier New"/>
                <a:cs typeface="Courier New"/>
                <a:sym typeface="Courier New"/>
              </a:rPr>
              <a:t>() ;</a:t>
            </a:r>
            <a:endParaRPr sz="14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450">
                <a:solidFill>
                  <a:schemeClr val="dk1"/>
                </a:solidFill>
                <a:highlight>
                  <a:srgbClr val="FFFFFF"/>
                </a:highlight>
                <a:latin typeface="Courier New"/>
                <a:ea typeface="Courier New"/>
                <a:cs typeface="Courier New"/>
                <a:sym typeface="Courier New"/>
              </a:rPr>
              <a:t>        </a:t>
            </a:r>
            <a:r>
              <a:rPr lang="fr-FR" sz="1450">
                <a:solidFill>
                  <a:srgbClr val="AF00DB"/>
                </a:solidFill>
                <a:highlight>
                  <a:srgbClr val="FFFFFF"/>
                </a:highlight>
                <a:latin typeface="Courier New"/>
                <a:ea typeface="Courier New"/>
                <a:cs typeface="Courier New"/>
                <a:sym typeface="Courier New"/>
              </a:rPr>
              <a:t>return</a:t>
            </a:r>
            <a:r>
              <a:rPr lang="fr-FR" sz="1450">
                <a:solidFill>
                  <a:schemeClr val="dk1"/>
                </a:solidFill>
                <a:highlight>
                  <a:srgbClr val="FFFFFF"/>
                </a:highlight>
                <a:latin typeface="Courier New"/>
                <a:ea typeface="Courier New"/>
                <a:cs typeface="Courier New"/>
                <a:sym typeface="Courier New"/>
              </a:rPr>
              <a:t> </a:t>
            </a:r>
            <a:r>
              <a:rPr lang="fr-FR" sz="1450">
                <a:solidFill>
                  <a:srgbClr val="001080"/>
                </a:solidFill>
                <a:highlight>
                  <a:srgbClr val="FFFFFF"/>
                </a:highlight>
                <a:latin typeface="Courier New"/>
                <a:ea typeface="Courier New"/>
                <a:cs typeface="Courier New"/>
                <a:sym typeface="Courier New"/>
              </a:rPr>
              <a:t>$req</a:t>
            </a:r>
            <a:r>
              <a:rPr lang="fr-FR" sz="1450">
                <a:solidFill>
                  <a:schemeClr val="dk1"/>
                </a:solidFill>
                <a:highlight>
                  <a:srgbClr val="FFFFFF"/>
                </a:highlight>
                <a:latin typeface="Courier New"/>
                <a:ea typeface="Courier New"/>
                <a:cs typeface="Courier New"/>
                <a:sym typeface="Courier New"/>
              </a:rPr>
              <a:t>;</a:t>
            </a:r>
            <a:endParaRPr sz="1450">
              <a:solidFill>
                <a:srgbClr val="AF00DB"/>
              </a:solidFill>
              <a:highlight>
                <a:srgbClr val="FFFFFF"/>
              </a:highlight>
              <a:latin typeface="Courier New"/>
              <a:ea typeface="Courier New"/>
              <a:cs typeface="Courier New"/>
              <a:sym typeface="Courier New"/>
            </a:endParaRPr>
          </a:p>
        </p:txBody>
      </p:sp>
      <p:sp>
        <p:nvSpPr>
          <p:cNvPr id="224" name="Google Shape;224;p4"/>
          <p:cNvSpPr txBox="1"/>
          <p:nvPr/>
        </p:nvSpPr>
        <p:spPr>
          <a:xfrm>
            <a:off x="1583200" y="3968825"/>
            <a:ext cx="6821700" cy="9213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1450">
                <a:solidFill>
                  <a:srgbClr val="001080"/>
                </a:solidFill>
                <a:highlight>
                  <a:srgbClr val="FFFFFF"/>
                </a:highlight>
                <a:latin typeface="Courier New"/>
                <a:ea typeface="Courier New"/>
                <a:cs typeface="Courier New"/>
                <a:sym typeface="Courier New"/>
              </a:rPr>
              <a:t>$students</a:t>
            </a:r>
            <a:r>
              <a:rPr lang="fr-FR" sz="1450">
                <a:solidFill>
                  <a:schemeClr val="dk1"/>
                </a:solidFill>
                <a:highlight>
                  <a:srgbClr val="FFFFFF"/>
                </a:highlight>
                <a:latin typeface="Courier New"/>
                <a:ea typeface="Courier New"/>
                <a:cs typeface="Courier New"/>
                <a:sym typeface="Courier New"/>
              </a:rPr>
              <a:t> = </a:t>
            </a:r>
            <a:r>
              <a:rPr lang="fr-FR" sz="1450">
                <a:solidFill>
                  <a:srgbClr val="001080"/>
                </a:solidFill>
                <a:highlight>
                  <a:srgbClr val="FFFFFF"/>
                </a:highlight>
                <a:latin typeface="Courier New"/>
                <a:ea typeface="Courier New"/>
                <a:cs typeface="Courier New"/>
                <a:sym typeface="Courier New"/>
              </a:rPr>
              <a:t>$studentRepository</a:t>
            </a:r>
            <a:r>
              <a:rPr lang="fr-FR" sz="1450">
                <a:solidFill>
                  <a:schemeClr val="dk1"/>
                </a:solidFill>
                <a:highlight>
                  <a:srgbClr val="FFFFFF"/>
                </a:highlight>
                <a:latin typeface="Courier New"/>
                <a:ea typeface="Courier New"/>
                <a:cs typeface="Courier New"/>
                <a:sym typeface="Courier New"/>
              </a:rPr>
              <a:t>-&gt;</a:t>
            </a:r>
            <a:r>
              <a:rPr lang="fr-FR" sz="1450">
                <a:solidFill>
                  <a:srgbClr val="795E26"/>
                </a:solidFill>
                <a:highlight>
                  <a:srgbClr val="FFFFFF"/>
                </a:highlight>
                <a:latin typeface="Courier New"/>
                <a:ea typeface="Courier New"/>
                <a:cs typeface="Courier New"/>
                <a:sym typeface="Courier New"/>
              </a:rPr>
              <a:t>createQueryBuilder</a:t>
            </a:r>
            <a:r>
              <a:rPr lang="fr-FR" sz="1450">
                <a:solidFill>
                  <a:schemeClr val="dk1"/>
                </a:solidFill>
                <a:highlight>
                  <a:srgbClr val="FFFFFF"/>
                </a:highlight>
                <a:latin typeface="Courier New"/>
                <a:ea typeface="Courier New"/>
                <a:cs typeface="Courier New"/>
                <a:sym typeface="Courier New"/>
              </a:rPr>
              <a:t>(</a:t>
            </a:r>
            <a:r>
              <a:rPr lang="fr-FR" sz="1450">
                <a:solidFill>
                  <a:srgbClr val="A31515"/>
                </a:solidFill>
                <a:highlight>
                  <a:srgbClr val="FFFFFF"/>
                </a:highlight>
                <a:latin typeface="Courier New"/>
                <a:ea typeface="Courier New"/>
                <a:cs typeface="Courier New"/>
                <a:sym typeface="Courier New"/>
              </a:rPr>
              <a:t>'s'</a:t>
            </a:r>
            <a:r>
              <a:rPr lang="fr-FR"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450">
                <a:solidFill>
                  <a:schemeClr val="dk1"/>
                </a:solidFill>
                <a:highlight>
                  <a:srgbClr val="FFFFFF"/>
                </a:highlight>
                <a:latin typeface="Courier New"/>
                <a:ea typeface="Courier New"/>
                <a:cs typeface="Courier New"/>
                <a:sym typeface="Courier New"/>
              </a:rPr>
              <a:t>            -&gt;</a:t>
            </a:r>
            <a:r>
              <a:rPr lang="fr-FR" sz="1450">
                <a:solidFill>
                  <a:srgbClr val="795E26"/>
                </a:solidFill>
                <a:highlight>
                  <a:srgbClr val="FFFFFF"/>
                </a:highlight>
                <a:latin typeface="Courier New"/>
                <a:ea typeface="Courier New"/>
                <a:cs typeface="Courier New"/>
                <a:sym typeface="Courier New"/>
              </a:rPr>
              <a:t>getQuery</a:t>
            </a:r>
            <a:r>
              <a:rPr lang="fr-FR"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450">
                <a:solidFill>
                  <a:schemeClr val="dk1"/>
                </a:solidFill>
                <a:highlight>
                  <a:srgbClr val="FFFFFF"/>
                </a:highlight>
                <a:latin typeface="Courier New"/>
                <a:ea typeface="Courier New"/>
                <a:cs typeface="Courier New"/>
                <a:sym typeface="Courier New"/>
              </a:rPr>
              <a:t>            -&gt;</a:t>
            </a:r>
            <a:r>
              <a:rPr lang="fr-FR" sz="1450">
                <a:solidFill>
                  <a:srgbClr val="795E26"/>
                </a:solidFill>
                <a:highlight>
                  <a:srgbClr val="FFFFFF"/>
                </a:highlight>
                <a:latin typeface="Courier New"/>
                <a:ea typeface="Courier New"/>
                <a:cs typeface="Courier New"/>
                <a:sym typeface="Courier New"/>
              </a:rPr>
              <a:t>getResult</a:t>
            </a:r>
            <a:r>
              <a:rPr lang="fr-FR" sz="1450">
                <a:solidFill>
                  <a:schemeClr val="dk1"/>
                </a:solidFill>
                <a:highlight>
                  <a:srgbClr val="FFFFFF"/>
                </a:highlight>
                <a:latin typeface="Courier New"/>
                <a:ea typeface="Courier New"/>
                <a:cs typeface="Courier New"/>
                <a:sym typeface="Courier New"/>
              </a:rPr>
              <a:t>();</a:t>
            </a:r>
            <a:endParaRPr sz="1450">
              <a:solidFill>
                <a:srgbClr val="001080"/>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30" name="Google Shape;230;p5"/>
          <p:cNvSpPr/>
          <p:nvPr/>
        </p:nvSpPr>
        <p:spPr>
          <a:xfrm>
            <a:off x="-65775" y="1002660"/>
            <a:ext cx="9328200" cy="41550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50000"/>
              </a:lnSpc>
              <a:spcBef>
                <a:spcPts val="0"/>
              </a:spcBef>
              <a:spcAft>
                <a:spcPts val="0"/>
              </a:spcAft>
              <a:buClr>
                <a:schemeClr val="dk1"/>
              </a:buClr>
              <a:buSzPts val="2200"/>
              <a:buFont typeface="Arial"/>
              <a:buChar char="❏"/>
            </a:pPr>
            <a:r>
              <a:rPr lang="fr-FR" sz="2200" b="0" i="0" u="none" strike="noStrike" cap="none">
                <a:solidFill>
                  <a:schemeClr val="dk1"/>
                </a:solidFill>
                <a:latin typeface="Arial"/>
                <a:ea typeface="Arial"/>
                <a:cs typeface="Arial"/>
                <a:sym typeface="Arial"/>
              </a:rPr>
              <a:t>Dans l’exemple, la première ligne était de la forme:  </a:t>
            </a:r>
            <a:endParaRPr sz="22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$this-&gt;createQueryBuilder(</a:t>
            </a:r>
            <a:r>
              <a:rPr lang="fr-FR" sz="2200" b="1" i="0" u="none" strike="noStrike" cap="none">
                <a:solidFill>
                  <a:srgbClr val="0000FF"/>
                </a:solidFill>
                <a:latin typeface="Arial"/>
                <a:ea typeface="Arial"/>
                <a:cs typeface="Arial"/>
                <a:sym typeface="Arial"/>
              </a:rPr>
              <a:t>$alias</a:t>
            </a:r>
            <a:r>
              <a:rPr lang="fr-FR" sz="2200" b="0" i="0" u="none" strike="noStrike" cap="none">
                <a:solidFill>
                  <a:schemeClr val="dk1"/>
                </a:solidFill>
                <a:latin typeface="Arial"/>
                <a:ea typeface="Arial"/>
                <a:cs typeface="Arial"/>
                <a:sym typeface="Arial"/>
              </a:rPr>
              <a:t>);</a:t>
            </a:r>
            <a:endParaRPr sz="22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avec</a:t>
            </a:r>
            <a:endParaRPr sz="22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      </a:t>
            </a:r>
            <a:r>
              <a:rPr lang="fr-FR" sz="2200" b="1" i="0" u="none" strike="noStrike" cap="none">
                <a:solidFill>
                  <a:srgbClr val="0000FF"/>
                </a:solidFill>
                <a:latin typeface="Arial"/>
                <a:ea typeface="Arial"/>
                <a:cs typeface="Arial"/>
                <a:sym typeface="Arial"/>
              </a:rPr>
              <a:t>$alias</a:t>
            </a:r>
            <a:r>
              <a:rPr lang="fr-FR" sz="2200" b="0" i="0" u="none" strike="noStrike" cap="none">
                <a:solidFill>
                  <a:schemeClr val="dk1"/>
                </a:solidFill>
                <a:latin typeface="Arial"/>
                <a:ea typeface="Arial"/>
                <a:cs typeface="Arial"/>
                <a:sym typeface="Arial"/>
              </a:rPr>
              <a:t> est l’alias en argument de la méthode est le raccourci que l'on donne à l'entité du repository. On utilise souvent la première lettre du nom de l'entité, dans notre exemple student cela serait donc un « </a:t>
            </a:r>
            <a:r>
              <a:rPr lang="fr-FR" sz="2200" b="1" i="0" u="none" strike="noStrike" cap="none">
                <a:solidFill>
                  <a:schemeClr val="dk1"/>
                </a:solidFill>
                <a:latin typeface="Arial"/>
                <a:ea typeface="Arial"/>
                <a:cs typeface="Arial"/>
                <a:sym typeface="Arial"/>
              </a:rPr>
              <a:t>s</a:t>
            </a:r>
            <a:r>
              <a:rPr lang="fr-FR" sz="2200" b="0" i="0" u="none" strike="noStrike" cap="none">
                <a:solidFill>
                  <a:schemeClr val="dk1"/>
                </a:solidFill>
                <a:latin typeface="Arial"/>
                <a:ea typeface="Arial"/>
                <a:cs typeface="Arial"/>
                <a:sym typeface="Arial"/>
              </a:rPr>
              <a:t> »:</a:t>
            </a:r>
            <a:endParaRPr sz="22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             </a:t>
            </a:r>
            <a:endParaRPr sz="22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                      </a:t>
            </a:r>
            <a:endParaRPr sz="22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200"/>
              <a:buFont typeface="Arial"/>
              <a:buNone/>
            </a:pPr>
            <a:r>
              <a:rPr lang="fr-FR" sz="2200" b="0" i="0" u="none" strike="noStrike" cap="none">
                <a:solidFill>
                  <a:schemeClr val="dk1"/>
                </a:solidFill>
                <a:latin typeface="Arial"/>
                <a:ea typeface="Arial"/>
                <a:cs typeface="Arial"/>
                <a:sym typeface="Arial"/>
              </a:rPr>
              <a:t>                       …. from `student` as `s`</a:t>
            </a:r>
            <a:endParaRPr sz="2200" b="1"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31" name="Google Shape;231;p5"/>
          <p:cNvSpPr/>
          <p:nvPr/>
        </p:nvSpPr>
        <p:spPr>
          <a:xfrm>
            <a:off x="1500937" y="4444963"/>
            <a:ext cx="562800" cy="11430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
          <p:cNvSpPr txBox="1"/>
          <p:nvPr/>
        </p:nvSpPr>
        <p:spPr>
          <a:xfrm>
            <a:off x="58200" y="4635763"/>
            <a:ext cx="1423800" cy="76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fr-FR" sz="1600" b="1" i="0" u="none" strike="noStrike" cap="none">
                <a:solidFill>
                  <a:srgbClr val="000000"/>
                </a:solidFill>
                <a:latin typeface="Arial"/>
                <a:ea typeface="Arial"/>
                <a:cs typeface="Arial"/>
                <a:sym typeface="Arial"/>
              </a:rPr>
              <a:t>Équivalent </a:t>
            </a:r>
            <a:endParaRPr sz="16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fr-FR" sz="1600" b="1" i="0" u="none" strike="noStrike" cap="none">
                <a:solidFill>
                  <a:srgbClr val="000000"/>
                </a:solidFill>
                <a:latin typeface="Arial"/>
                <a:ea typeface="Arial"/>
                <a:cs typeface="Arial"/>
                <a:sym typeface="Arial"/>
              </a:rPr>
              <a:t>en SQL</a:t>
            </a:r>
            <a:endParaRPr sz="1600" b="1" i="0" u="none" strike="noStrike" cap="none">
              <a:solidFill>
                <a:srgbClr val="000000"/>
              </a:solidFill>
              <a:latin typeface="Arial"/>
              <a:ea typeface="Arial"/>
              <a:cs typeface="Arial"/>
              <a:sym typeface="Arial"/>
            </a:endParaRPr>
          </a:p>
        </p:txBody>
      </p:sp>
      <p:sp>
        <p:nvSpPr>
          <p:cNvPr id="233" name="Google Shape;233;p5"/>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sp>
        <p:nvSpPr>
          <p:cNvPr id="234" name="Google Shape;234;p5"/>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Alias</a:t>
            </a:r>
            <a:endParaRPr sz="4400" b="1" i="0" u="none" strike="noStrike" cap="none">
              <a:solidFill>
                <a:schemeClr val="dk1"/>
              </a:solidFill>
              <a:latin typeface="Calibri"/>
              <a:ea typeface="Calibri"/>
              <a:cs typeface="Calibri"/>
              <a:sym typeface="Calibri"/>
            </a:endParaRPr>
          </a:p>
        </p:txBody>
      </p:sp>
      <p:sp>
        <p:nvSpPr>
          <p:cNvPr id="235" name="Google Shape;235;p5"/>
          <p:cNvSpPr txBox="1"/>
          <p:nvPr/>
        </p:nvSpPr>
        <p:spPr>
          <a:xfrm>
            <a:off x="2194475" y="4303975"/>
            <a:ext cx="5113200" cy="4233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2150">
                <a:solidFill>
                  <a:srgbClr val="0000FF"/>
                </a:solidFill>
                <a:highlight>
                  <a:srgbClr val="FFFFFF"/>
                </a:highlight>
                <a:latin typeface="Courier New"/>
                <a:ea typeface="Courier New"/>
                <a:cs typeface="Courier New"/>
                <a:sym typeface="Courier New"/>
              </a:rPr>
              <a:t>$this</a:t>
            </a:r>
            <a:r>
              <a:rPr lang="fr-FR" sz="2150">
                <a:solidFill>
                  <a:schemeClr val="dk1"/>
                </a:solidFill>
                <a:highlight>
                  <a:srgbClr val="FFFFFF"/>
                </a:highlight>
                <a:latin typeface="Courier New"/>
                <a:ea typeface="Courier New"/>
                <a:cs typeface="Courier New"/>
                <a:sym typeface="Courier New"/>
              </a:rPr>
              <a:t>-&gt;</a:t>
            </a:r>
            <a:r>
              <a:rPr lang="fr-FR" sz="2150">
                <a:solidFill>
                  <a:srgbClr val="795E26"/>
                </a:solidFill>
                <a:highlight>
                  <a:srgbClr val="FFFFFF"/>
                </a:highlight>
                <a:latin typeface="Courier New"/>
                <a:ea typeface="Courier New"/>
                <a:cs typeface="Courier New"/>
                <a:sym typeface="Courier New"/>
              </a:rPr>
              <a:t>createQueryBuilder</a:t>
            </a:r>
            <a:r>
              <a:rPr lang="fr-FR" sz="2150">
                <a:solidFill>
                  <a:schemeClr val="dk1"/>
                </a:solidFill>
                <a:highlight>
                  <a:srgbClr val="FFFFFF"/>
                </a:highlight>
                <a:latin typeface="Courier New"/>
                <a:ea typeface="Courier New"/>
                <a:cs typeface="Courier New"/>
                <a:sym typeface="Courier New"/>
              </a:rPr>
              <a:t>(</a:t>
            </a:r>
            <a:r>
              <a:rPr lang="fr-FR" sz="2150">
                <a:solidFill>
                  <a:srgbClr val="A31515"/>
                </a:solidFill>
                <a:highlight>
                  <a:srgbClr val="FFFFFF"/>
                </a:highlight>
                <a:latin typeface="Courier New"/>
                <a:ea typeface="Courier New"/>
                <a:cs typeface="Courier New"/>
                <a:sym typeface="Courier New"/>
              </a:rPr>
              <a:t>'s'</a:t>
            </a:r>
            <a:r>
              <a:rPr lang="fr-FR" sz="2150">
                <a:solidFill>
                  <a:schemeClr val="dk1"/>
                </a:solidFill>
                <a:highlight>
                  <a:srgbClr val="FFFFFF"/>
                </a:highlight>
                <a:latin typeface="Courier New"/>
                <a:ea typeface="Courier New"/>
                <a:cs typeface="Courier New"/>
                <a:sym typeface="Courier New"/>
              </a:rPr>
              <a:t>)</a:t>
            </a:r>
            <a:endParaRPr sz="2150">
              <a:solidFill>
                <a:srgbClr val="AF00DB"/>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graphicFrame>
        <p:nvGraphicFramePr>
          <p:cNvPr id="241" name="Google Shape;241;p6"/>
          <p:cNvGraphicFramePr/>
          <p:nvPr/>
        </p:nvGraphicFramePr>
        <p:xfrm>
          <a:off x="31313" y="1216714"/>
          <a:ext cx="9084100" cy="4418574"/>
        </p:xfrm>
        <a:graphic>
          <a:graphicData uri="http://schemas.openxmlformats.org/drawingml/2006/table">
            <a:tbl>
              <a:tblPr firstRow="1" bandRow="1">
                <a:noFill/>
                <a:tableStyleId>{5136B1F9-DAD1-4734-AE0B-EFFD020324F5}</a:tableStyleId>
              </a:tblPr>
              <a:tblGrid>
                <a:gridCol w="22261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332150">
                <a:tc>
                  <a:txBody>
                    <a:bodyPr/>
                    <a:lstStyle/>
                    <a:p>
                      <a:pPr marL="0" marR="0" lvl="0" indent="0" algn="ctr" rtl="0">
                        <a:lnSpc>
                          <a:spcPct val="100000"/>
                        </a:lnSpc>
                        <a:spcBef>
                          <a:spcPts val="0"/>
                        </a:spcBef>
                        <a:spcAft>
                          <a:spcPts val="0"/>
                        </a:spcAft>
                        <a:buClr>
                          <a:srgbClr val="000000"/>
                        </a:buClr>
                        <a:buSzPts val="1400"/>
                        <a:buFont typeface="Arial"/>
                        <a:buNone/>
                      </a:pPr>
                      <a:r>
                        <a:rPr lang="fr-FR" sz="1800" u="none" strike="noStrike" cap="none"/>
                        <a:t>Méthode </a:t>
                      </a:r>
                      <a:endParaRPr sz="1800" u="none" strike="noStrike" cap="none"/>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r>
                        <a:rPr lang="fr-FR" sz="1800" u="none" strike="noStrike" cap="none"/>
                        <a:t>Description</a:t>
                      </a:r>
                      <a:endParaRPr sz="1800" u="none" strike="noStrike" cap="none"/>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440125">
                <a:tc>
                  <a:txBody>
                    <a:bodyPr/>
                    <a:lstStyle/>
                    <a:p>
                      <a:pPr marL="0" marR="0" lvl="0" indent="0" algn="l" rtl="0">
                        <a:lnSpc>
                          <a:spcPct val="150000"/>
                        </a:lnSpc>
                        <a:spcBef>
                          <a:spcPts val="0"/>
                        </a:spcBef>
                        <a:spcAft>
                          <a:spcPts val="0"/>
                        </a:spcAft>
                        <a:buClr>
                          <a:srgbClr val="000000"/>
                        </a:buClr>
                        <a:buSzPts val="1800"/>
                        <a:buFont typeface="Arial"/>
                        <a:buNone/>
                      </a:pPr>
                      <a:r>
                        <a:rPr lang="fr-FR" sz="1400" b="1" i="1" u="none" strike="noStrike" cap="none"/>
                        <a:t>getQuery()</a:t>
                      </a:r>
                      <a:endParaRPr sz="1400"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récupérer l’objet </a:t>
                      </a:r>
                      <a:r>
                        <a:rPr lang="fr-FR" sz="1400" b="1" i="1" u="none" strike="noStrike" cap="none"/>
                        <a:t>Query</a:t>
                      </a:r>
                      <a:r>
                        <a:rPr lang="fr-FR" sz="1400" u="none" strike="noStrike" cap="none"/>
                        <a:t> de </a:t>
                      </a:r>
                      <a:r>
                        <a:rPr lang="fr-FR" sz="1400" b="1" i="1" u="none" strike="noStrike" cap="none"/>
                        <a:t>QueryBuilder</a:t>
                      </a:r>
                      <a:r>
                        <a:rPr lang="fr-FR" sz="1400" u="none" strike="noStrike" cap="none"/>
                        <a:t>.</a:t>
                      </a:r>
                      <a:endParaRPr sz="1400" b="1" i="1"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440125">
                <a:tc>
                  <a:txBody>
                    <a:bodyPr/>
                    <a:lstStyle/>
                    <a:p>
                      <a:pPr marL="0" marR="0" lvl="0" indent="0" algn="l" rtl="0">
                        <a:lnSpc>
                          <a:spcPct val="100000"/>
                        </a:lnSpc>
                        <a:spcBef>
                          <a:spcPts val="0"/>
                        </a:spcBef>
                        <a:spcAft>
                          <a:spcPts val="0"/>
                        </a:spcAft>
                        <a:buClr>
                          <a:srgbClr val="000000"/>
                        </a:buClr>
                        <a:buSzPts val="2000"/>
                        <a:buFont typeface="Arial"/>
                        <a:buNone/>
                      </a:pPr>
                      <a:r>
                        <a:rPr lang="fr-FR" sz="1400" b="1" i="1" u="none" strike="noStrike" cap="none"/>
                        <a:t>getResult() </a:t>
                      </a:r>
                      <a:endParaRPr sz="1400"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retourne un tableau d’objets contenant le résultat</a:t>
                      </a:r>
                      <a:endParaRPr sz="1400"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799875">
                <a:tc>
                  <a:txBody>
                    <a:bodyPr/>
                    <a:lstStyle/>
                    <a:p>
                      <a:pPr marL="0" marR="0" lvl="0" indent="0" algn="l" rtl="0">
                        <a:lnSpc>
                          <a:spcPct val="150000"/>
                        </a:lnSpc>
                        <a:spcBef>
                          <a:spcPts val="0"/>
                        </a:spcBef>
                        <a:spcAft>
                          <a:spcPts val="0"/>
                        </a:spcAft>
                        <a:buClr>
                          <a:srgbClr val="000000"/>
                        </a:buClr>
                        <a:buSzPts val="1800"/>
                        <a:buFont typeface="Arial"/>
                        <a:buNone/>
                      </a:pPr>
                      <a:r>
                        <a:rPr lang="fr-FR" sz="1400" b="1" u="none" strike="noStrike" cap="none"/>
                        <a:t>getSingleResult() </a:t>
                      </a:r>
                      <a:endParaRPr sz="1400" b="1" i="1"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Une seule entité (lève une exception si le résultat est nul ou contient plusieurs entités)</a:t>
                      </a:r>
                      <a:endParaRPr sz="1400"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440125">
                <a:tc>
                  <a:txBody>
                    <a:bodyPr/>
                    <a:lstStyle/>
                    <a:p>
                      <a:pPr marL="0" marR="0" lvl="0" indent="0" algn="l" rtl="0">
                        <a:lnSpc>
                          <a:spcPct val="150000"/>
                        </a:lnSpc>
                        <a:spcBef>
                          <a:spcPts val="0"/>
                        </a:spcBef>
                        <a:spcAft>
                          <a:spcPts val="0"/>
                        </a:spcAft>
                        <a:buClr>
                          <a:srgbClr val="000000"/>
                        </a:buClr>
                        <a:buSzPts val="1800"/>
                        <a:buFont typeface="Arial"/>
                        <a:buNone/>
                      </a:pPr>
                      <a:r>
                        <a:rPr lang="fr-FR" sz="1400" b="1" i="1" u="none" strike="noStrike" cap="none"/>
                        <a:t>getOneOrNullResult()</a:t>
                      </a:r>
                      <a:endParaRPr sz="1400" b="1"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retourne le premier résultat ou Null</a:t>
                      </a:r>
                      <a:endParaRPr sz="1400"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440125">
                <a:tc>
                  <a:txBody>
                    <a:bodyPr/>
                    <a:lstStyle/>
                    <a:p>
                      <a:pPr marL="0" marR="0" lvl="0" indent="0" algn="l" rtl="0">
                        <a:lnSpc>
                          <a:spcPct val="150000"/>
                        </a:lnSpc>
                        <a:spcBef>
                          <a:spcPts val="0"/>
                        </a:spcBef>
                        <a:spcAft>
                          <a:spcPts val="0"/>
                        </a:spcAft>
                        <a:buClr>
                          <a:srgbClr val="000000"/>
                        </a:buClr>
                        <a:buSzPts val="1800"/>
                        <a:buFont typeface="Arial"/>
                        <a:buNone/>
                      </a:pPr>
                      <a:r>
                        <a:rPr lang="fr-FR" sz="1400" b="1" u="none" strike="noStrike" cap="none"/>
                        <a:t>getScalarResult()</a:t>
                      </a:r>
                      <a:endParaRPr sz="1400" b="1" i="1"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retourne une liste de scalaires</a:t>
                      </a:r>
                      <a:endParaRPr sz="1400"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733975">
                <a:tc>
                  <a:txBody>
                    <a:bodyPr/>
                    <a:lstStyle/>
                    <a:p>
                      <a:pPr marL="0" marR="0" lvl="0" indent="0" algn="l" rtl="0">
                        <a:lnSpc>
                          <a:spcPct val="150000"/>
                        </a:lnSpc>
                        <a:spcBef>
                          <a:spcPts val="0"/>
                        </a:spcBef>
                        <a:spcAft>
                          <a:spcPts val="0"/>
                        </a:spcAft>
                        <a:buClr>
                          <a:srgbClr val="000000"/>
                        </a:buClr>
                        <a:buSzPts val="1800"/>
                        <a:buFont typeface="Arial"/>
                        <a:buNone/>
                      </a:pPr>
                      <a:r>
                        <a:rPr lang="fr-FR" sz="1400" b="1" i="1" u="none" strike="noStrike" cap="none"/>
                        <a:t>getSingleScalarResult() </a:t>
                      </a:r>
                      <a:endParaRPr sz="1400" b="1" i="1"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retourne un résultat sous format scalaire. Imaginer le use case où vous voulez récupérer le COUNT ou la SUM d’un des objets</a:t>
                      </a:r>
                      <a:endParaRPr sz="1400" u="none" strike="noStrike" cap="none"/>
                    </a:p>
                  </a:txBody>
                  <a:tcPr marL="91450" marR="91450" marT="45725" marB="45725">
                    <a:lnR w="12700" cap="flat" cmpd="sng">
                      <a:solidFill>
                        <a:schemeClr val="dk1"/>
                      </a:solidFill>
                      <a:prstDash val="solid"/>
                      <a:round/>
                      <a:headEnd type="none" w="sm" len="sm"/>
                      <a:tailEnd type="none" w="sm" len="sm"/>
                    </a:lnR>
                    <a:solidFill>
                      <a:srgbClr val="E8CFCF"/>
                    </a:solidFill>
                  </a:tcPr>
                </a:tc>
                <a:extLst>
                  <a:ext uri="{0D108BD9-81ED-4DB2-BD59-A6C34878D82A}">
                    <a16:rowId xmlns:a16="http://schemas.microsoft.com/office/drawing/2014/main" val="10006"/>
                  </a:ext>
                </a:extLst>
              </a:tr>
              <a:tr h="723900">
                <a:tc>
                  <a:txBody>
                    <a:bodyPr/>
                    <a:lstStyle/>
                    <a:p>
                      <a:pPr marL="0" marR="0" lvl="0" indent="0" algn="l" rtl="0">
                        <a:lnSpc>
                          <a:spcPct val="115000"/>
                        </a:lnSpc>
                        <a:spcBef>
                          <a:spcPts val="0"/>
                        </a:spcBef>
                        <a:spcAft>
                          <a:spcPts val="0"/>
                        </a:spcAft>
                        <a:buClr>
                          <a:schemeClr val="dk1"/>
                        </a:buClr>
                        <a:buSzPts val="1100"/>
                        <a:buFont typeface="Arial"/>
                        <a:buNone/>
                      </a:pPr>
                      <a:r>
                        <a:rPr lang="fr-FR" sz="1400" b="1" i="1" u="none" strike="noStrike" cap="none"/>
                        <a:t>execute()</a:t>
                      </a:r>
                      <a:endParaRPr sz="800" b="1" u="none" strike="noStrike" cap="none">
                        <a:highlight>
                          <a:srgbClr val="FFFFFF"/>
                        </a:highlight>
                        <a:latin typeface="Courier New"/>
                        <a:ea typeface="Courier New"/>
                        <a:cs typeface="Courier New"/>
                        <a:sym typeface="Courier New"/>
                      </a:endParaRPr>
                    </a:p>
                    <a:p>
                      <a:pPr marL="0" marR="0" lvl="0" indent="0" algn="l" rtl="0">
                        <a:lnSpc>
                          <a:spcPct val="150000"/>
                        </a:lnSpc>
                        <a:spcBef>
                          <a:spcPts val="800"/>
                        </a:spcBef>
                        <a:spcAft>
                          <a:spcPts val="0"/>
                        </a:spcAft>
                        <a:buClr>
                          <a:srgbClr val="000000"/>
                        </a:buClr>
                        <a:buSzPts val="1800"/>
                        <a:buFont typeface="Arial"/>
                        <a:buNone/>
                      </a:pPr>
                      <a:endParaRPr sz="1400" b="1" i="1"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400" u="none" strike="noStrike" cap="none"/>
                        <a:t>exécute des requêtes qui ne retournent pas de résultats (UPDATE,INSERT INTO, etc.)</a:t>
                      </a:r>
                      <a:endParaRPr sz="1400"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7"/>
                  </a:ext>
                </a:extLst>
              </a:tr>
            </a:tbl>
          </a:graphicData>
        </a:graphic>
      </p:graphicFrame>
      <p:sp>
        <p:nvSpPr>
          <p:cNvPr id="242" name="Google Shape;242;p6"/>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sp>
        <p:nvSpPr>
          <p:cNvPr id="243" name="Google Shape;243;p6"/>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lvl="0" indent="0" algn="ctr" rtl="0">
              <a:spcBef>
                <a:spcPts val="0"/>
              </a:spcBef>
              <a:spcAft>
                <a:spcPts val="0"/>
              </a:spcAft>
              <a:buClr>
                <a:schemeClr val="dk1"/>
              </a:buClr>
              <a:buSzPts val="3200"/>
              <a:buFont typeface="Arial"/>
              <a:buNone/>
            </a:pPr>
            <a:r>
              <a:rPr lang="fr-FR" sz="4400" b="1">
                <a:solidFill>
                  <a:schemeClr val="dk1"/>
                </a:solidFill>
                <a:latin typeface="Calibri"/>
                <a:ea typeface="Calibri"/>
                <a:cs typeface="Calibri"/>
                <a:sym typeface="Calibri"/>
              </a:rPr>
              <a:t>Les méthodes de Query Builder</a:t>
            </a:r>
            <a:endParaRPr sz="4400" b="1">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graphicFrame>
        <p:nvGraphicFramePr>
          <p:cNvPr id="249" name="Google Shape;249;p7"/>
          <p:cNvGraphicFramePr/>
          <p:nvPr/>
        </p:nvGraphicFramePr>
        <p:xfrm>
          <a:off x="40838" y="715238"/>
          <a:ext cx="9103150" cy="1371630"/>
        </p:xfrm>
        <a:graphic>
          <a:graphicData uri="http://schemas.openxmlformats.org/drawingml/2006/table">
            <a:tbl>
              <a:tblPr firstRow="1" bandRow="1">
                <a:noFill/>
                <a:tableStyleId>{5136B1F9-DAD1-4734-AE0B-EFFD020324F5}</a:tableStyleId>
              </a:tblPr>
              <a:tblGrid>
                <a:gridCol w="2647775">
                  <a:extLst>
                    <a:ext uri="{9D8B030D-6E8A-4147-A177-3AD203B41FA5}">
                      <a16:colId xmlns:a16="http://schemas.microsoft.com/office/drawing/2014/main" val="20000"/>
                    </a:ext>
                  </a:extLst>
                </a:gridCol>
                <a:gridCol w="6455375">
                  <a:extLst>
                    <a:ext uri="{9D8B030D-6E8A-4147-A177-3AD203B41FA5}">
                      <a16:colId xmlns:a16="http://schemas.microsoft.com/office/drawing/2014/main" val="20001"/>
                    </a:ext>
                  </a:extLst>
                </a:gridCol>
              </a:tblGrid>
              <a:tr h="354775">
                <a:tc>
                  <a:txBody>
                    <a:bodyPr/>
                    <a:lstStyle/>
                    <a:p>
                      <a:pPr marL="0" marR="0" lvl="0" indent="0" algn="ctr" rtl="0">
                        <a:lnSpc>
                          <a:spcPct val="100000"/>
                        </a:lnSpc>
                        <a:spcBef>
                          <a:spcPts val="0"/>
                        </a:spcBef>
                        <a:spcAft>
                          <a:spcPts val="0"/>
                        </a:spcAft>
                        <a:buClr>
                          <a:srgbClr val="000000"/>
                        </a:buClr>
                        <a:buSzPts val="1400"/>
                        <a:buFont typeface="Arial"/>
                        <a:buNone/>
                      </a:pPr>
                      <a:r>
                        <a:rPr lang="fr-FR" sz="1800" u="none" strike="noStrike" cap="none"/>
                        <a:t>Méthode </a:t>
                      </a:r>
                      <a:endParaRPr sz="1800" u="none" strike="noStrike" cap="none"/>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r>
                        <a:rPr lang="fr-FR" sz="1800" u="none" strike="noStrike" cap="none"/>
                        <a:t>Description</a:t>
                      </a:r>
                      <a:endParaRPr sz="1800" u="none" strike="noStrike" cap="none"/>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483450">
                <a:tc>
                  <a:txBody>
                    <a:bodyPr/>
                    <a:lstStyle/>
                    <a:p>
                      <a:pPr marL="0" marR="0" lvl="0" indent="0" algn="l" rtl="0">
                        <a:lnSpc>
                          <a:spcPct val="150000"/>
                        </a:lnSpc>
                        <a:spcBef>
                          <a:spcPts val="0"/>
                        </a:spcBef>
                        <a:spcAft>
                          <a:spcPts val="0"/>
                        </a:spcAft>
                        <a:buClr>
                          <a:srgbClr val="000000"/>
                        </a:buClr>
                        <a:buSzPts val="1800"/>
                        <a:buFont typeface="Arial"/>
                        <a:buNone/>
                      </a:pPr>
                      <a:r>
                        <a:rPr lang="fr-FR" sz="1800" b="1" i="1" u="none" strike="noStrike" cap="none"/>
                        <a:t>getDQL()</a:t>
                      </a:r>
                      <a:endParaRPr sz="1800"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800" u="none" strike="noStrike" cap="none"/>
                        <a:t>retourne une requête DQL</a:t>
                      </a:r>
                      <a:endParaRPr sz="1800" b="1" i="1"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483450">
                <a:tc>
                  <a:txBody>
                    <a:bodyPr/>
                    <a:lstStyle/>
                    <a:p>
                      <a:pPr marL="0" marR="0" lvl="0" indent="0" algn="l" rtl="0">
                        <a:lnSpc>
                          <a:spcPct val="150000"/>
                        </a:lnSpc>
                        <a:spcBef>
                          <a:spcPts val="0"/>
                        </a:spcBef>
                        <a:spcAft>
                          <a:spcPts val="0"/>
                        </a:spcAft>
                        <a:buClr>
                          <a:srgbClr val="000000"/>
                        </a:buClr>
                        <a:buSzPts val="1800"/>
                        <a:buFont typeface="Arial"/>
                        <a:buNone/>
                      </a:pPr>
                      <a:r>
                        <a:rPr lang="fr-FR" sz="1800" b="1" i="1" u="none" strike="noStrike" cap="none"/>
                        <a:t>getSQL()</a:t>
                      </a:r>
                      <a:endParaRPr sz="1800" b="1" i="1" u="none" strike="noStrike" cap="none"/>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50000"/>
                        </a:lnSpc>
                        <a:spcBef>
                          <a:spcPts val="0"/>
                        </a:spcBef>
                        <a:spcAft>
                          <a:spcPts val="0"/>
                        </a:spcAft>
                        <a:buClr>
                          <a:srgbClr val="000000"/>
                        </a:buClr>
                        <a:buSzPts val="1800"/>
                        <a:buFont typeface="Arial"/>
                        <a:buNone/>
                      </a:pPr>
                      <a:r>
                        <a:rPr lang="fr-FR" sz="1800" u="none" strike="noStrike" cap="none"/>
                        <a:t>retourne une requête SQL</a:t>
                      </a:r>
                      <a:endParaRPr sz="1800" u="none" strike="noStrike" cap="none"/>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bl>
          </a:graphicData>
        </a:graphic>
      </p:graphicFrame>
      <p:sp>
        <p:nvSpPr>
          <p:cNvPr id="250" name="Google Shape;250;p7"/>
          <p:cNvSpPr txBox="1"/>
          <p:nvPr/>
        </p:nvSpPr>
        <p:spPr>
          <a:xfrm>
            <a:off x="31750" y="2152650"/>
            <a:ext cx="8586900" cy="92329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fr-FR" sz="2400" b="1" i="0" u="none" strike="noStrike" cap="none">
                <a:solidFill>
                  <a:srgbClr val="000000"/>
                </a:solidFill>
                <a:latin typeface="Arial"/>
                <a:ea typeface="Arial"/>
                <a:cs typeface="Arial"/>
                <a:sym typeface="Arial"/>
              </a:rPr>
              <a:t>Exemple:</a:t>
            </a:r>
            <a:r>
              <a:rPr lang="fr-FR" sz="2400" b="0" i="0" u="none" strike="noStrike" cap="none">
                <a:solidFill>
                  <a:srgbClr val="000000"/>
                </a:solidFill>
                <a:latin typeface="Arial"/>
                <a:ea typeface="Arial"/>
                <a:cs typeface="Arial"/>
                <a:sym typeface="Arial"/>
              </a:rPr>
              <a:t> Afficher la requête SQL qui permet de récupérer tous des étudiants</a:t>
            </a:r>
            <a:endParaRPr sz="2400" b="0" i="0" u="none" strike="noStrike" cap="none">
              <a:solidFill>
                <a:srgbClr val="000000"/>
              </a:solidFill>
              <a:latin typeface="Arial"/>
              <a:ea typeface="Arial"/>
              <a:cs typeface="Arial"/>
              <a:sym typeface="Arial"/>
            </a:endParaRPr>
          </a:p>
        </p:txBody>
      </p:sp>
      <p:sp>
        <p:nvSpPr>
          <p:cNvPr id="251" name="Google Shape;251;p7"/>
          <p:cNvSpPr txBox="1"/>
          <p:nvPr/>
        </p:nvSpPr>
        <p:spPr>
          <a:xfrm>
            <a:off x="-149225" y="4863018"/>
            <a:ext cx="3898500" cy="523200"/>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000000"/>
              </a:buClr>
              <a:buSzPts val="2200"/>
              <a:buFont typeface="Arial"/>
              <a:buChar char="❏"/>
            </a:pPr>
            <a:r>
              <a:rPr lang="fr-FR" sz="2200" b="1" i="0" u="none" strike="noStrike" cap="none">
                <a:solidFill>
                  <a:srgbClr val="000000"/>
                </a:solidFill>
                <a:latin typeface="Arial"/>
                <a:ea typeface="Arial"/>
                <a:cs typeface="Arial"/>
                <a:sym typeface="Arial"/>
              </a:rPr>
              <a:t>Résultat avec getSQL()</a:t>
            </a:r>
            <a:endParaRPr sz="2200" b="1" i="0" u="none" strike="noStrike" cap="none">
              <a:solidFill>
                <a:srgbClr val="000000"/>
              </a:solidFill>
              <a:latin typeface="Arial"/>
              <a:ea typeface="Arial"/>
              <a:cs typeface="Arial"/>
              <a:sym typeface="Arial"/>
            </a:endParaRPr>
          </a:p>
        </p:txBody>
      </p:sp>
      <p:pic>
        <p:nvPicPr>
          <p:cNvPr id="252" name="Google Shape;252;p7"/>
          <p:cNvPicPr preferRelativeResize="0"/>
          <p:nvPr/>
        </p:nvPicPr>
        <p:blipFill rotWithShape="1">
          <a:blip r:embed="rId3">
            <a:alphaModFix/>
          </a:blip>
          <a:srcRect t="-12841" r="11548"/>
          <a:stretch/>
        </p:blipFill>
        <p:spPr>
          <a:xfrm>
            <a:off x="457200" y="5471649"/>
            <a:ext cx="8229599" cy="590400"/>
          </a:xfrm>
          <a:prstGeom prst="rect">
            <a:avLst/>
          </a:prstGeom>
          <a:noFill/>
          <a:ln>
            <a:noFill/>
          </a:ln>
        </p:spPr>
      </p:pic>
      <p:sp>
        <p:nvSpPr>
          <p:cNvPr id="253" name="Google Shape;253;p7"/>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sp>
        <p:nvSpPr>
          <p:cNvPr id="254" name="Google Shape;254;p7"/>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lvl="0" indent="0" algn="ctr" rtl="0">
              <a:spcBef>
                <a:spcPts val="0"/>
              </a:spcBef>
              <a:spcAft>
                <a:spcPts val="0"/>
              </a:spcAft>
              <a:buClr>
                <a:schemeClr val="dk1"/>
              </a:buClr>
              <a:buSzPts val="3200"/>
              <a:buFont typeface="Arial"/>
              <a:buNone/>
            </a:pPr>
            <a:r>
              <a:rPr lang="fr-FR" sz="4400" b="1">
                <a:solidFill>
                  <a:schemeClr val="dk1"/>
                </a:solidFill>
                <a:latin typeface="Calibri"/>
                <a:ea typeface="Calibri"/>
                <a:cs typeface="Calibri"/>
                <a:sym typeface="Calibri"/>
              </a:rPr>
              <a:t>Les méthodes de Query Builder</a:t>
            </a:r>
            <a:endParaRPr sz="4400" b="1">
              <a:solidFill>
                <a:schemeClr val="dk1"/>
              </a:solidFill>
              <a:latin typeface="Calibri"/>
              <a:ea typeface="Calibri"/>
              <a:cs typeface="Calibri"/>
              <a:sym typeface="Calibri"/>
            </a:endParaRPr>
          </a:p>
        </p:txBody>
      </p:sp>
      <p:sp>
        <p:nvSpPr>
          <p:cNvPr id="255" name="Google Shape;255;p7"/>
          <p:cNvSpPr txBox="1"/>
          <p:nvPr/>
        </p:nvSpPr>
        <p:spPr>
          <a:xfrm>
            <a:off x="143700" y="3123189"/>
            <a:ext cx="8856600" cy="12072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1950">
                <a:solidFill>
                  <a:srgbClr val="001080"/>
                </a:solidFill>
                <a:highlight>
                  <a:srgbClr val="FFFFFF"/>
                </a:highlight>
                <a:latin typeface="Courier New"/>
                <a:ea typeface="Courier New"/>
                <a:cs typeface="Courier New"/>
                <a:sym typeface="Courier New"/>
              </a:rPr>
              <a:t>$queryBuilder</a:t>
            </a:r>
            <a:r>
              <a:rPr lang="fr-FR" sz="1950">
                <a:solidFill>
                  <a:schemeClr val="dk1"/>
                </a:solidFill>
                <a:highlight>
                  <a:srgbClr val="FFFFFF"/>
                </a:highlight>
                <a:latin typeface="Courier New"/>
                <a:ea typeface="Courier New"/>
                <a:cs typeface="Courier New"/>
                <a:sym typeface="Courier New"/>
              </a:rPr>
              <a:t>=</a:t>
            </a:r>
            <a:r>
              <a:rPr lang="fr-FR" sz="1950">
                <a:solidFill>
                  <a:srgbClr val="001080"/>
                </a:solidFill>
                <a:highlight>
                  <a:srgbClr val="FFFFFF"/>
                </a:highlight>
                <a:latin typeface="Courier New"/>
                <a:ea typeface="Courier New"/>
                <a:cs typeface="Courier New"/>
                <a:sym typeface="Courier New"/>
              </a:rPr>
              <a:t>$studentRepository</a:t>
            </a:r>
            <a:r>
              <a:rPr lang="fr-FR" sz="1950">
                <a:solidFill>
                  <a:schemeClr val="dk1"/>
                </a:solidFill>
                <a:highlight>
                  <a:srgbClr val="FFFFFF"/>
                </a:highlight>
                <a:latin typeface="Courier New"/>
                <a:ea typeface="Courier New"/>
                <a:cs typeface="Courier New"/>
                <a:sym typeface="Courier New"/>
              </a:rPr>
              <a:t>-&gt;</a:t>
            </a:r>
            <a:r>
              <a:rPr lang="fr-FR" sz="1950">
                <a:solidFill>
                  <a:srgbClr val="795E26"/>
                </a:solidFill>
                <a:highlight>
                  <a:srgbClr val="FFFFFF"/>
                </a:highlight>
                <a:latin typeface="Courier New"/>
                <a:ea typeface="Courier New"/>
                <a:cs typeface="Courier New"/>
                <a:sym typeface="Courier New"/>
              </a:rPr>
              <a:t>createQueryBuilder</a:t>
            </a:r>
            <a:r>
              <a:rPr lang="fr-FR" sz="1950">
                <a:solidFill>
                  <a:schemeClr val="dk1"/>
                </a:solidFill>
                <a:highlight>
                  <a:srgbClr val="FFFFFF"/>
                </a:highlight>
                <a:latin typeface="Courier New"/>
                <a:ea typeface="Courier New"/>
                <a:cs typeface="Courier New"/>
                <a:sym typeface="Courier New"/>
              </a:rPr>
              <a:t>(</a:t>
            </a:r>
            <a:r>
              <a:rPr lang="fr-FR" sz="1950">
                <a:solidFill>
                  <a:srgbClr val="A31515"/>
                </a:solidFill>
                <a:highlight>
                  <a:srgbClr val="FFFFFF"/>
                </a:highlight>
                <a:latin typeface="Courier New"/>
                <a:ea typeface="Courier New"/>
                <a:cs typeface="Courier New"/>
                <a:sym typeface="Courier New"/>
              </a:rPr>
              <a:t>'s'</a:t>
            </a:r>
            <a:r>
              <a:rPr lang="fr-FR" sz="1950">
                <a:solidFill>
                  <a:schemeClr val="dk1"/>
                </a:solidFill>
                <a:highlight>
                  <a:srgbClr val="FFFFFF"/>
                </a:highlight>
                <a:latin typeface="Courier New"/>
                <a:ea typeface="Courier New"/>
                <a:cs typeface="Courier New"/>
                <a:sym typeface="Courier New"/>
              </a:rPr>
              <a:t>);</a:t>
            </a:r>
            <a:endParaRPr sz="19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950">
                <a:solidFill>
                  <a:srgbClr val="001080"/>
                </a:solidFill>
                <a:highlight>
                  <a:srgbClr val="FFFFFF"/>
                </a:highlight>
                <a:latin typeface="Courier New"/>
                <a:ea typeface="Courier New"/>
                <a:cs typeface="Courier New"/>
                <a:sym typeface="Courier New"/>
              </a:rPr>
              <a:t>$query</a:t>
            </a:r>
            <a:r>
              <a:rPr lang="fr-FR" sz="1950">
                <a:solidFill>
                  <a:schemeClr val="dk1"/>
                </a:solidFill>
                <a:highlight>
                  <a:srgbClr val="FFFFFF"/>
                </a:highlight>
                <a:latin typeface="Courier New"/>
                <a:ea typeface="Courier New"/>
                <a:cs typeface="Courier New"/>
                <a:sym typeface="Courier New"/>
              </a:rPr>
              <a:t>=</a:t>
            </a:r>
            <a:r>
              <a:rPr lang="fr-FR" sz="1950">
                <a:solidFill>
                  <a:srgbClr val="001080"/>
                </a:solidFill>
                <a:highlight>
                  <a:srgbClr val="FFFFFF"/>
                </a:highlight>
                <a:latin typeface="Courier New"/>
                <a:ea typeface="Courier New"/>
                <a:cs typeface="Courier New"/>
                <a:sym typeface="Courier New"/>
              </a:rPr>
              <a:t>$queryBuilder</a:t>
            </a:r>
            <a:r>
              <a:rPr lang="fr-FR" sz="1950">
                <a:solidFill>
                  <a:schemeClr val="dk1"/>
                </a:solidFill>
                <a:highlight>
                  <a:srgbClr val="FFFFFF"/>
                </a:highlight>
                <a:latin typeface="Courier New"/>
                <a:ea typeface="Courier New"/>
                <a:cs typeface="Courier New"/>
                <a:sym typeface="Courier New"/>
              </a:rPr>
              <a:t>-&gt;</a:t>
            </a:r>
            <a:r>
              <a:rPr lang="fr-FR" sz="1950">
                <a:solidFill>
                  <a:srgbClr val="795E26"/>
                </a:solidFill>
                <a:highlight>
                  <a:srgbClr val="FFFFFF"/>
                </a:highlight>
                <a:latin typeface="Courier New"/>
                <a:ea typeface="Courier New"/>
                <a:cs typeface="Courier New"/>
                <a:sym typeface="Courier New"/>
              </a:rPr>
              <a:t>getQuery</a:t>
            </a:r>
            <a:r>
              <a:rPr lang="fr-FR" sz="1950">
                <a:solidFill>
                  <a:schemeClr val="dk1"/>
                </a:solidFill>
                <a:highlight>
                  <a:srgbClr val="FFFFFF"/>
                </a:highlight>
                <a:latin typeface="Courier New"/>
                <a:ea typeface="Courier New"/>
                <a:cs typeface="Courier New"/>
                <a:sym typeface="Courier New"/>
              </a:rPr>
              <a:t>();</a:t>
            </a:r>
            <a:endParaRPr sz="1950">
              <a:solidFill>
                <a:schemeClr val="dk1"/>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fr-FR" sz="1950">
                <a:solidFill>
                  <a:srgbClr val="795E26"/>
                </a:solidFill>
                <a:highlight>
                  <a:srgbClr val="FFFFFF"/>
                </a:highlight>
                <a:latin typeface="Courier New"/>
                <a:ea typeface="Courier New"/>
                <a:cs typeface="Courier New"/>
                <a:sym typeface="Courier New"/>
              </a:rPr>
              <a:t>dd</a:t>
            </a:r>
            <a:r>
              <a:rPr lang="fr-FR" sz="1950">
                <a:solidFill>
                  <a:schemeClr val="dk1"/>
                </a:solidFill>
                <a:highlight>
                  <a:srgbClr val="FFFFFF"/>
                </a:highlight>
                <a:latin typeface="Courier New"/>
                <a:ea typeface="Courier New"/>
                <a:cs typeface="Courier New"/>
                <a:sym typeface="Courier New"/>
              </a:rPr>
              <a:t>(</a:t>
            </a:r>
            <a:r>
              <a:rPr lang="fr-FR" sz="1950">
                <a:solidFill>
                  <a:srgbClr val="001080"/>
                </a:solidFill>
                <a:highlight>
                  <a:srgbClr val="FFFFFF"/>
                </a:highlight>
                <a:latin typeface="Courier New"/>
                <a:ea typeface="Courier New"/>
                <a:cs typeface="Courier New"/>
                <a:sym typeface="Courier New"/>
              </a:rPr>
              <a:t>$query</a:t>
            </a:r>
            <a:r>
              <a:rPr lang="fr-FR" sz="1950">
                <a:solidFill>
                  <a:schemeClr val="dk1"/>
                </a:solidFill>
                <a:highlight>
                  <a:srgbClr val="FFFFFF"/>
                </a:highlight>
                <a:latin typeface="Courier New"/>
                <a:ea typeface="Courier New"/>
                <a:cs typeface="Courier New"/>
                <a:sym typeface="Courier New"/>
              </a:rPr>
              <a:t>-&gt;</a:t>
            </a:r>
            <a:r>
              <a:rPr lang="fr-FR" sz="1950">
                <a:solidFill>
                  <a:srgbClr val="795E26"/>
                </a:solidFill>
                <a:highlight>
                  <a:srgbClr val="FFFFFF"/>
                </a:highlight>
                <a:latin typeface="Courier New"/>
                <a:ea typeface="Courier New"/>
                <a:cs typeface="Courier New"/>
                <a:sym typeface="Courier New"/>
              </a:rPr>
              <a:t>getSQL</a:t>
            </a:r>
            <a:r>
              <a:rPr lang="fr-FR" sz="1950">
                <a:solidFill>
                  <a:schemeClr val="dk1"/>
                </a:solidFill>
                <a:highlight>
                  <a:srgbClr val="FFFFFF"/>
                </a:highlight>
                <a:latin typeface="Courier New"/>
                <a:ea typeface="Courier New"/>
                <a:cs typeface="Courier New"/>
                <a:sym typeface="Courier New"/>
              </a:rPr>
              <a:t>());</a:t>
            </a:r>
            <a:endParaRPr sz="2350">
              <a:solidFill>
                <a:srgbClr val="00108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8"/>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61" name="Google Shape;261;p8"/>
          <p:cNvSpPr txBox="1"/>
          <p:nvPr/>
        </p:nvSpPr>
        <p:spPr>
          <a:xfrm>
            <a:off x="-100671" y="2039825"/>
            <a:ext cx="9244670" cy="3599125"/>
          </a:xfrm>
          <a:prstGeom prst="rect">
            <a:avLst/>
          </a:prstGeom>
          <a:noFill/>
          <a:ln>
            <a:noFill/>
          </a:ln>
        </p:spPr>
        <p:txBody>
          <a:bodyPr spcFirstLastPara="1" wrap="square" lIns="91425" tIns="91425" rIns="91425" bIns="91425" anchor="t" anchorCtr="0">
            <a:noAutofit/>
          </a:bodyPr>
          <a:lstStyle/>
          <a:p>
            <a:pPr marL="457200" marR="0" lvl="0" indent="-374650" algn="l" rtl="0">
              <a:lnSpc>
                <a:spcPct val="100000"/>
              </a:lnSpc>
              <a:spcBef>
                <a:spcPts val="0"/>
              </a:spcBef>
              <a:spcAft>
                <a:spcPts val="0"/>
              </a:spcAft>
              <a:buClr>
                <a:srgbClr val="000000"/>
              </a:buClr>
              <a:buSzPts val="2300"/>
              <a:buFont typeface="Arial"/>
              <a:buChar char="❏"/>
            </a:pPr>
            <a:r>
              <a:rPr lang="fr-FR" sz="2000" b="1" i="0" u="none" strike="noStrike" cap="none">
                <a:solidFill>
                  <a:srgbClr val="000000"/>
                </a:solidFill>
                <a:latin typeface="Arial"/>
                <a:ea typeface="Arial"/>
                <a:cs typeface="Arial"/>
                <a:sym typeface="Arial"/>
              </a:rPr>
              <a:t>where('condition')</a:t>
            </a:r>
            <a:r>
              <a:rPr lang="fr-FR" sz="2000" b="0" i="0" u="none" strike="noStrike" cap="none">
                <a:solidFill>
                  <a:srgbClr val="000000"/>
                </a:solidFill>
                <a:latin typeface="Arial"/>
                <a:ea typeface="Arial"/>
                <a:cs typeface="Arial"/>
                <a:sym typeface="Arial"/>
              </a:rPr>
              <a:t> permet d’ajouter le where dans la requête:</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000" b="0" i="0" u="none" strike="noStrike" cap="none">
              <a:solidFill>
                <a:srgbClr val="000000"/>
              </a:solidFill>
              <a:latin typeface="Arial"/>
              <a:ea typeface="Arial"/>
              <a:cs typeface="Arial"/>
              <a:sym typeface="Arial"/>
            </a:endParaRPr>
          </a:p>
          <a:p>
            <a:pPr marL="457200" marR="0" lvl="0" indent="-374650" algn="l" rtl="0">
              <a:lnSpc>
                <a:spcPct val="100000"/>
              </a:lnSpc>
              <a:spcBef>
                <a:spcPts val="0"/>
              </a:spcBef>
              <a:spcAft>
                <a:spcPts val="0"/>
              </a:spcAft>
              <a:buClr>
                <a:srgbClr val="000000"/>
              </a:buClr>
              <a:buSzPts val="2300"/>
              <a:buFont typeface="Arial"/>
              <a:buChar char="❏"/>
            </a:pPr>
            <a:r>
              <a:rPr lang="fr-FR" sz="2000" b="1" i="0" u="none" strike="noStrike" cap="none">
                <a:solidFill>
                  <a:srgbClr val="000000"/>
                </a:solidFill>
                <a:latin typeface="Arial"/>
                <a:ea typeface="Arial"/>
                <a:cs typeface="Arial"/>
                <a:sym typeface="Arial"/>
              </a:rPr>
              <a:t>andWhere('condition')</a:t>
            </a:r>
            <a:r>
              <a:rPr lang="fr-FR" sz="2000" b="0" i="0" u="none" strike="noStrike" cap="none">
                <a:solidFill>
                  <a:srgbClr val="000000"/>
                </a:solidFill>
                <a:latin typeface="Arial"/>
                <a:ea typeface="Arial"/>
                <a:cs typeface="Arial"/>
                <a:sym typeface="Arial"/>
              </a:rPr>
              <a:t> permet d’ajouter d’autres conditions</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000" b="0" i="0" u="none" strike="noStrike" cap="none">
              <a:solidFill>
                <a:srgbClr val="000000"/>
              </a:solidFill>
              <a:latin typeface="Arial"/>
              <a:ea typeface="Arial"/>
              <a:cs typeface="Arial"/>
              <a:sym typeface="Arial"/>
            </a:endParaRPr>
          </a:p>
          <a:p>
            <a:pPr marL="457200" marR="0" lvl="0" indent="-374650" algn="l" rtl="0">
              <a:lnSpc>
                <a:spcPct val="150000"/>
              </a:lnSpc>
              <a:spcBef>
                <a:spcPts val="0"/>
              </a:spcBef>
              <a:spcAft>
                <a:spcPts val="0"/>
              </a:spcAft>
              <a:buClr>
                <a:srgbClr val="000000"/>
              </a:buClr>
              <a:buSzPts val="2300"/>
              <a:buFont typeface="Arial"/>
              <a:buChar char="❏"/>
            </a:pPr>
            <a:r>
              <a:rPr lang="fr-FR" sz="2000" b="1" i="0" u="none" strike="noStrike" cap="none">
                <a:solidFill>
                  <a:srgbClr val="000000"/>
                </a:solidFill>
                <a:latin typeface="Arial"/>
                <a:ea typeface="Arial"/>
                <a:cs typeface="Arial"/>
                <a:sym typeface="Arial"/>
              </a:rPr>
              <a:t>orderBy('nomChamp','ordre')</a:t>
            </a:r>
            <a:r>
              <a:rPr lang="fr-FR" sz="2000" b="0" i="0" u="none" strike="noStrike" cap="none">
                <a:solidFill>
                  <a:srgbClr val="000000"/>
                </a:solidFill>
                <a:latin typeface="Arial"/>
                <a:ea typeface="Arial"/>
                <a:cs typeface="Arial"/>
                <a:sym typeface="Arial"/>
              </a:rPr>
              <a:t> permet d’ajouter un orderBy et prend en paramètre le champ à ordonner et l’ordre </a:t>
            </a:r>
            <a:r>
              <a:rPr lang="fr-FR" sz="2000" b="0" i="1" u="none" strike="noStrike" cap="none">
                <a:solidFill>
                  <a:srgbClr val="000000"/>
                </a:solidFill>
                <a:latin typeface="Arial"/>
                <a:ea typeface="Arial"/>
                <a:cs typeface="Arial"/>
                <a:sym typeface="Arial"/>
              </a:rPr>
              <a:t>DESC</a:t>
            </a:r>
            <a:r>
              <a:rPr lang="fr-FR" sz="2000" b="0" i="0" u="none" strike="noStrike" cap="none">
                <a:solidFill>
                  <a:srgbClr val="000000"/>
                </a:solidFill>
                <a:latin typeface="Arial"/>
                <a:ea typeface="Arial"/>
                <a:cs typeface="Arial"/>
                <a:sym typeface="Arial"/>
              </a:rPr>
              <a:t> ou </a:t>
            </a:r>
            <a:r>
              <a:rPr lang="fr-FR" sz="2000" b="0" i="1" u="none" strike="noStrike" cap="none">
                <a:solidFill>
                  <a:srgbClr val="000000"/>
                </a:solidFill>
                <a:latin typeface="Arial"/>
                <a:ea typeface="Arial"/>
                <a:cs typeface="Arial"/>
                <a:sym typeface="Arial"/>
              </a:rPr>
              <a:t>ASC</a:t>
            </a:r>
            <a:r>
              <a:rPr lang="fr-FR" sz="2000" b="0" i="0" u="none" strike="noStrike" cap="none">
                <a:solidFill>
                  <a:srgbClr val="000000"/>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1800" b="1" i="0" u="none" strike="noStrike" cap="none">
              <a:solidFill>
                <a:srgbClr val="000000"/>
              </a:solidFill>
              <a:latin typeface="Arial"/>
              <a:ea typeface="Arial"/>
              <a:cs typeface="Arial"/>
              <a:sym typeface="Arial"/>
            </a:endParaRPr>
          </a:p>
        </p:txBody>
      </p:sp>
      <p:sp>
        <p:nvSpPr>
          <p:cNvPr id="262" name="Google Shape;262;p8"/>
          <p:cNvSpPr/>
          <p:nvPr/>
        </p:nvSpPr>
        <p:spPr>
          <a:xfrm>
            <a:off x="0" y="1152075"/>
            <a:ext cx="8869450" cy="751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2300"/>
              <a:buFont typeface="Arial"/>
              <a:buNone/>
            </a:pPr>
            <a:r>
              <a:rPr lang="fr-FR" sz="1800" b="0" i="0" u="none" strike="noStrike" cap="none">
                <a:solidFill>
                  <a:schemeClr val="dk1"/>
                </a:solidFill>
                <a:latin typeface="Arial"/>
                <a:ea typeface="Arial"/>
                <a:cs typeface="Arial"/>
                <a:sym typeface="Arial"/>
              </a:rPr>
              <a:t>Pour ajouter plusieurs conditions le QueryBuilder utilise des méthodes tel que:</a:t>
            </a:r>
            <a:endParaRPr sz="1800" b="0" i="0" u="none" strike="noStrike" cap="none">
              <a:solidFill>
                <a:srgbClr val="000000"/>
              </a:solidFill>
              <a:latin typeface="Arial"/>
              <a:ea typeface="Arial"/>
              <a:cs typeface="Arial"/>
              <a:sym typeface="Arial"/>
            </a:endParaRPr>
          </a:p>
        </p:txBody>
      </p:sp>
      <p:sp>
        <p:nvSpPr>
          <p:cNvPr id="263" name="Google Shape;263;p8"/>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sp>
        <p:nvSpPr>
          <p:cNvPr id="264" name="Google Shape;264;p8"/>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Les conditions de </a:t>
            </a:r>
            <a:r>
              <a:rPr lang="fr-FR" sz="4400" b="1" i="0" u="none" strike="noStrike" cap="none">
                <a:solidFill>
                  <a:schemeClr val="dk1"/>
                </a:solidFill>
                <a:latin typeface="Calibri"/>
                <a:ea typeface="Calibri"/>
                <a:cs typeface="Calibri"/>
                <a:sym typeface="Calibri"/>
              </a:rPr>
              <a:t>Query Builder</a:t>
            </a:r>
            <a:endParaRPr sz="4400" b="1" i="0" u="none" strike="noStrike" cap="none">
              <a:solidFill>
                <a:schemeClr val="dk1"/>
              </a:solidFill>
              <a:latin typeface="Calibri"/>
              <a:ea typeface="Calibri"/>
              <a:cs typeface="Calibri"/>
              <a:sym typeface="Calibri"/>
            </a:endParaRPr>
          </a:p>
        </p:txBody>
      </p:sp>
      <p:sp>
        <p:nvSpPr>
          <p:cNvPr id="265" name="Google Shape;265;p8"/>
          <p:cNvSpPr txBox="1"/>
          <p:nvPr/>
        </p:nvSpPr>
        <p:spPr>
          <a:xfrm>
            <a:off x="2635713" y="2560038"/>
            <a:ext cx="3771900" cy="408000"/>
          </a:xfrm>
          <a:prstGeom prst="rect">
            <a:avLst/>
          </a:prstGeom>
          <a:solidFill>
            <a:srgbClr val="FFFFFF"/>
          </a:solidFill>
          <a:ln>
            <a:noFill/>
          </a:ln>
        </p:spPr>
        <p:txBody>
          <a:bodyPr spcFirstLastPara="1" wrap="square" lIns="91425" tIns="45700" rIns="91425" bIns="45700" anchor="t" anchorCtr="0">
            <a:spAutoFit/>
          </a:bodyPr>
          <a:lstStyle/>
          <a:p>
            <a:pPr marL="0" lvl="0" indent="0" algn="ctr" rtl="0">
              <a:lnSpc>
                <a:spcPct val="135714"/>
              </a:lnSpc>
              <a:spcBef>
                <a:spcPts val="0"/>
              </a:spcBef>
              <a:spcAft>
                <a:spcPts val="0"/>
              </a:spcAft>
              <a:buSzPts val="1100"/>
              <a:buNone/>
            </a:pPr>
            <a:r>
              <a:rPr lang="fr-FR" sz="2050">
                <a:solidFill>
                  <a:schemeClr val="dk1"/>
                </a:solidFill>
                <a:highlight>
                  <a:srgbClr val="FFFFFF"/>
                </a:highlight>
                <a:latin typeface="Courier New"/>
                <a:ea typeface="Courier New"/>
                <a:cs typeface="Courier New"/>
                <a:sym typeface="Courier New"/>
              </a:rPr>
              <a:t>-&gt;</a:t>
            </a:r>
            <a:r>
              <a:rPr lang="fr-FR" sz="2050">
                <a:solidFill>
                  <a:srgbClr val="795E26"/>
                </a:solidFill>
                <a:highlight>
                  <a:srgbClr val="FFFFFF"/>
                </a:highlight>
                <a:latin typeface="Courier New"/>
                <a:ea typeface="Courier New"/>
                <a:cs typeface="Courier New"/>
                <a:sym typeface="Courier New"/>
              </a:rPr>
              <a:t>where</a:t>
            </a:r>
            <a:r>
              <a:rPr lang="fr-FR" sz="2050">
                <a:solidFill>
                  <a:schemeClr val="dk1"/>
                </a:solidFill>
                <a:highlight>
                  <a:srgbClr val="FFFFFF"/>
                </a:highlight>
                <a:latin typeface="Courier New"/>
                <a:ea typeface="Courier New"/>
                <a:cs typeface="Courier New"/>
                <a:sym typeface="Courier New"/>
              </a:rPr>
              <a:t>(</a:t>
            </a:r>
            <a:r>
              <a:rPr lang="fr-FR" sz="2050">
                <a:solidFill>
                  <a:srgbClr val="A31515"/>
                </a:solidFill>
                <a:highlight>
                  <a:srgbClr val="FFFFFF"/>
                </a:highlight>
                <a:latin typeface="Courier New"/>
                <a:ea typeface="Courier New"/>
                <a:cs typeface="Courier New"/>
                <a:sym typeface="Courier New"/>
              </a:rPr>
              <a:t>'c.id=:id'</a:t>
            </a:r>
            <a:r>
              <a:rPr lang="fr-FR" sz="2050">
                <a:solidFill>
                  <a:schemeClr val="dk1"/>
                </a:solidFill>
                <a:highlight>
                  <a:srgbClr val="FFFFFF"/>
                </a:highlight>
                <a:latin typeface="Courier New"/>
                <a:ea typeface="Courier New"/>
                <a:cs typeface="Courier New"/>
                <a:sym typeface="Courier New"/>
              </a:rPr>
              <a:t>)</a:t>
            </a:r>
            <a:endParaRPr sz="3150">
              <a:solidFill>
                <a:srgbClr val="0000FF"/>
              </a:solidFill>
              <a:highlight>
                <a:srgbClr val="FFFFFF"/>
              </a:highlight>
              <a:latin typeface="Courier New"/>
              <a:ea typeface="Courier New"/>
              <a:cs typeface="Courier New"/>
              <a:sym typeface="Courier New"/>
            </a:endParaRPr>
          </a:p>
        </p:txBody>
      </p:sp>
      <p:sp>
        <p:nvSpPr>
          <p:cNvPr id="266" name="Google Shape;266;p8"/>
          <p:cNvSpPr txBox="1"/>
          <p:nvPr/>
        </p:nvSpPr>
        <p:spPr>
          <a:xfrm>
            <a:off x="1424250" y="3624825"/>
            <a:ext cx="6295500" cy="408000"/>
          </a:xfrm>
          <a:prstGeom prst="rect">
            <a:avLst/>
          </a:prstGeom>
          <a:solidFill>
            <a:srgbClr val="FFFFFF"/>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SzPts val="1100"/>
              <a:buNone/>
            </a:pPr>
            <a:r>
              <a:rPr lang="fr-FR" sz="2050">
                <a:solidFill>
                  <a:schemeClr val="dk1"/>
                </a:solidFill>
                <a:highlight>
                  <a:srgbClr val="FFFFFF"/>
                </a:highlight>
                <a:latin typeface="Courier New"/>
                <a:ea typeface="Courier New"/>
                <a:cs typeface="Courier New"/>
                <a:sym typeface="Courier New"/>
              </a:rPr>
              <a:t>-&gt;</a:t>
            </a:r>
            <a:r>
              <a:rPr lang="fr-FR" sz="2050">
                <a:solidFill>
                  <a:srgbClr val="795E26"/>
                </a:solidFill>
                <a:highlight>
                  <a:srgbClr val="FFFFFF"/>
                </a:highlight>
                <a:latin typeface="Courier New"/>
                <a:ea typeface="Courier New"/>
                <a:cs typeface="Courier New"/>
                <a:sym typeface="Courier New"/>
              </a:rPr>
              <a:t>andWhere</a:t>
            </a:r>
            <a:r>
              <a:rPr lang="fr-FR" sz="2050">
                <a:solidFill>
                  <a:schemeClr val="dk1"/>
                </a:solidFill>
                <a:highlight>
                  <a:srgbClr val="FFFFFF"/>
                </a:highlight>
                <a:latin typeface="Courier New"/>
                <a:ea typeface="Courier New"/>
                <a:cs typeface="Courier New"/>
                <a:sym typeface="Courier New"/>
              </a:rPr>
              <a:t>(</a:t>
            </a:r>
            <a:r>
              <a:rPr lang="fr-FR" sz="2050">
                <a:solidFill>
                  <a:srgbClr val="A31515"/>
                </a:solidFill>
                <a:highlight>
                  <a:srgbClr val="FFFFFF"/>
                </a:highlight>
                <a:latin typeface="Courier New"/>
                <a:ea typeface="Courier New"/>
                <a:cs typeface="Courier New"/>
                <a:sym typeface="Courier New"/>
              </a:rPr>
              <a:t>'s.lastname LIKE :lastname</a:t>
            </a:r>
            <a:r>
              <a:rPr lang="fr-FR" sz="2050">
                <a:solidFill>
                  <a:schemeClr val="dk1"/>
                </a:solidFill>
                <a:highlight>
                  <a:srgbClr val="FFFFFF"/>
                </a:highlight>
                <a:latin typeface="Courier New"/>
                <a:ea typeface="Courier New"/>
                <a:cs typeface="Courier New"/>
                <a:sym typeface="Courier New"/>
              </a:rPr>
              <a:t>)</a:t>
            </a:r>
            <a:endParaRPr sz="2050">
              <a:solidFill>
                <a:schemeClr val="dk1"/>
              </a:solidFill>
              <a:highlight>
                <a:srgbClr val="FFFFFF"/>
              </a:highlight>
              <a:latin typeface="Courier New"/>
              <a:ea typeface="Courier New"/>
              <a:cs typeface="Courier New"/>
              <a:sym typeface="Courier New"/>
            </a:endParaRPr>
          </a:p>
        </p:txBody>
      </p:sp>
      <p:sp>
        <p:nvSpPr>
          <p:cNvPr id="267" name="Google Shape;267;p8"/>
          <p:cNvSpPr txBox="1"/>
          <p:nvPr/>
        </p:nvSpPr>
        <p:spPr>
          <a:xfrm>
            <a:off x="2478750" y="4990588"/>
            <a:ext cx="4186500" cy="408000"/>
          </a:xfrm>
          <a:prstGeom prst="rect">
            <a:avLst/>
          </a:prstGeom>
          <a:solidFill>
            <a:srgbClr val="FFFFFF"/>
          </a:solidFill>
          <a:ln>
            <a:noFill/>
          </a:ln>
        </p:spPr>
        <p:txBody>
          <a:bodyPr spcFirstLastPara="1" wrap="square" lIns="91425" tIns="45700" rIns="91425" bIns="45700" anchor="t" anchorCtr="0">
            <a:spAutoFit/>
          </a:bodyPr>
          <a:lstStyle/>
          <a:p>
            <a:pPr marL="0" lvl="0" indent="0" algn="ctr" rtl="0">
              <a:lnSpc>
                <a:spcPct val="135714"/>
              </a:lnSpc>
              <a:spcBef>
                <a:spcPts val="0"/>
              </a:spcBef>
              <a:spcAft>
                <a:spcPts val="0"/>
              </a:spcAft>
              <a:buSzPts val="1100"/>
              <a:buNone/>
            </a:pPr>
            <a:r>
              <a:rPr lang="fr-FR" sz="2050">
                <a:solidFill>
                  <a:schemeClr val="dk1"/>
                </a:solidFill>
                <a:highlight>
                  <a:srgbClr val="FFFFFF"/>
                </a:highlight>
                <a:latin typeface="Courier New"/>
                <a:ea typeface="Courier New"/>
                <a:cs typeface="Courier New"/>
                <a:sym typeface="Courier New"/>
              </a:rPr>
              <a:t>-&gt;</a:t>
            </a:r>
            <a:r>
              <a:rPr lang="fr-FR" sz="2050">
                <a:solidFill>
                  <a:srgbClr val="795E26"/>
                </a:solidFill>
                <a:highlight>
                  <a:srgbClr val="FFFFFF"/>
                </a:highlight>
                <a:latin typeface="Courier New"/>
                <a:ea typeface="Courier New"/>
                <a:cs typeface="Courier New"/>
                <a:sym typeface="Courier New"/>
              </a:rPr>
              <a:t>orderBy</a:t>
            </a:r>
            <a:r>
              <a:rPr lang="fr-FR" sz="2050">
                <a:solidFill>
                  <a:schemeClr val="dk1"/>
                </a:solidFill>
                <a:highlight>
                  <a:srgbClr val="FFFFFF"/>
                </a:highlight>
                <a:latin typeface="Courier New"/>
                <a:ea typeface="Courier New"/>
                <a:cs typeface="Courier New"/>
                <a:sym typeface="Courier New"/>
              </a:rPr>
              <a:t>(</a:t>
            </a:r>
            <a:r>
              <a:rPr lang="fr-FR" sz="2050">
                <a:solidFill>
                  <a:srgbClr val="A31515"/>
                </a:solidFill>
                <a:highlight>
                  <a:srgbClr val="FFFFFF"/>
                </a:highlight>
                <a:latin typeface="Courier New"/>
                <a:ea typeface="Courier New"/>
                <a:cs typeface="Courier New"/>
                <a:sym typeface="Courier New"/>
              </a:rPr>
              <a:t>'s.id'</a:t>
            </a:r>
            <a:r>
              <a:rPr lang="fr-FR" sz="2050">
                <a:solidFill>
                  <a:schemeClr val="dk1"/>
                </a:solidFill>
                <a:highlight>
                  <a:srgbClr val="FFFFFF"/>
                </a:highlight>
                <a:latin typeface="Courier New"/>
                <a:ea typeface="Courier New"/>
                <a:cs typeface="Courier New"/>
                <a:sym typeface="Courier New"/>
              </a:rPr>
              <a:t>,</a:t>
            </a:r>
            <a:r>
              <a:rPr lang="fr-FR" sz="2050">
                <a:solidFill>
                  <a:srgbClr val="A31515"/>
                </a:solidFill>
                <a:highlight>
                  <a:srgbClr val="FFFFFF"/>
                </a:highlight>
                <a:latin typeface="Courier New"/>
                <a:ea typeface="Courier New"/>
                <a:cs typeface="Courier New"/>
                <a:sym typeface="Courier New"/>
              </a:rPr>
              <a:t>'ASC'</a:t>
            </a:r>
            <a:r>
              <a:rPr lang="fr-FR" sz="2050">
                <a:solidFill>
                  <a:schemeClr val="dk1"/>
                </a:solidFill>
                <a:highlight>
                  <a:srgbClr val="FFFFFF"/>
                </a:highlight>
                <a:latin typeface="Courier New"/>
                <a:ea typeface="Courier New"/>
                <a:cs typeface="Courier New"/>
                <a:sym typeface="Courier New"/>
              </a:rPr>
              <a:t>)</a:t>
            </a:r>
            <a:endParaRPr sz="2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9"/>
          <p:cNvSpPr/>
          <p:nvPr/>
        </p:nvSpPr>
        <p:spPr>
          <a:xfrm>
            <a:off x="184153" y="1200000"/>
            <a:ext cx="3898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73" name="Google Shape;273;p9"/>
          <p:cNvSpPr txBox="1"/>
          <p:nvPr/>
        </p:nvSpPr>
        <p:spPr>
          <a:xfrm>
            <a:off x="184150" y="1376350"/>
            <a:ext cx="7559675" cy="47499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orWhere</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groupBy</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having</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andHaving</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orHaving</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leftJoin</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rightJoin</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Join</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innerJoin</a:t>
            </a:r>
            <a:endParaRPr sz="2000" b="1"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Arial"/>
              <a:buChar char="❏"/>
            </a:pPr>
            <a:r>
              <a:rPr lang="fr-FR" sz="2000" b="1" i="0" u="none" strike="noStrike" cap="none">
                <a:solidFill>
                  <a:srgbClr val="000000"/>
                </a:solidFill>
                <a:latin typeface="Arial"/>
                <a:ea typeface="Arial"/>
                <a:cs typeface="Arial"/>
                <a:sym typeface="Arial"/>
              </a:rPr>
              <a:t>...</a:t>
            </a:r>
            <a:endParaRPr sz="2000" b="1"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274" name="Google Shape;274;p9"/>
          <p:cNvSpPr txBox="1"/>
          <p:nvPr/>
        </p:nvSpPr>
        <p:spPr>
          <a:xfrm>
            <a:off x="7010399" y="649290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fr-FR" sz="12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
        <p:nvSpPr>
          <p:cNvPr id="275" name="Google Shape;275;p9"/>
          <p:cNvSpPr txBox="1"/>
          <p:nvPr/>
        </p:nvSpPr>
        <p:spPr>
          <a:xfrm>
            <a:off x="0" y="-259275"/>
            <a:ext cx="9144000" cy="1143000"/>
          </a:xfrm>
          <a:prstGeom prst="rect">
            <a:avLst/>
          </a:prstGeom>
          <a:noFill/>
          <a:ln>
            <a:noFill/>
          </a:ln>
        </p:spPr>
        <p:txBody>
          <a:bodyPr spcFirstLastPara="1" wrap="square" lIns="91425" tIns="45700" rIns="91425" bIns="45700" anchor="ctr" anchorCtr="0">
            <a:noAutofit/>
          </a:bodyPr>
          <a:lstStyle/>
          <a:p>
            <a:pPr marL="203200" marR="0" lvl="0" indent="0" algn="ctr" rtl="0">
              <a:lnSpc>
                <a:spcPct val="100000"/>
              </a:lnSpc>
              <a:spcBef>
                <a:spcPts val="0"/>
              </a:spcBef>
              <a:spcAft>
                <a:spcPts val="0"/>
              </a:spcAft>
              <a:buClr>
                <a:srgbClr val="000000"/>
              </a:buClr>
              <a:buSzPts val="3200"/>
              <a:buFont typeface="Arial"/>
              <a:buNone/>
            </a:pPr>
            <a:r>
              <a:rPr lang="fr-FR" sz="4400" b="1">
                <a:solidFill>
                  <a:schemeClr val="dk1"/>
                </a:solidFill>
                <a:latin typeface="Calibri"/>
                <a:ea typeface="Calibri"/>
                <a:cs typeface="Calibri"/>
                <a:sym typeface="Calibri"/>
              </a:rPr>
              <a:t>Autres conditions</a:t>
            </a:r>
            <a:endParaRPr sz="4400" b="1"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2568</Words>
  <Application>Microsoft Office PowerPoint</Application>
  <PresentationFormat>On-screen Show (4:3)</PresentationFormat>
  <Paragraphs>382</Paragraphs>
  <Slides>36</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Courier New</vt:lpstr>
      <vt:lpstr>Georgia</vt:lpstr>
      <vt:lpstr>Noto Sans Symbols</vt:lpstr>
      <vt:lpstr>Thème Office</vt:lpstr>
      <vt:lpstr>Thème Office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asmayari</dc:creator>
  <cp:lastModifiedBy>Linda Ouerfelli</cp:lastModifiedBy>
  <cp:revision>8</cp:revision>
  <dcterms:modified xsi:type="dcterms:W3CDTF">2023-10-22T20:08:30Z</dcterms:modified>
</cp:coreProperties>
</file>