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430517"/>
            <a:ext cx="711498" cy="222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705600" y="6398729"/>
            <a:ext cx="373278" cy="27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332" y="582625"/>
            <a:ext cx="510133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3534" y="2743962"/>
            <a:ext cx="5805170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ackholesun.fr/RC" TargetMode="External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3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4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ml-diagrams.org/" TargetMode="Externa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1156" y="525843"/>
            <a:ext cx="3067692" cy="95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68879"/>
            <a:ext cx="658490" cy="209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0957" y="5290347"/>
            <a:ext cx="201358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0"/>
              </a:lnSpc>
            </a:pPr>
            <a:r>
              <a:rPr dirty="0" sz="1700" spc="-20" b="1">
                <a:latin typeface="Arial"/>
                <a:cs typeface="Arial"/>
              </a:rPr>
              <a:t>Année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Universitaire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6282" y="5547903"/>
            <a:ext cx="1022985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0"/>
              </a:lnSpc>
            </a:pPr>
            <a:r>
              <a:rPr dirty="0" sz="1700" spc="-10" b="1">
                <a:latin typeface="Arial"/>
                <a:cs typeface="Arial"/>
              </a:rPr>
              <a:t>2015</a:t>
            </a:r>
            <a:r>
              <a:rPr dirty="0" sz="1700" spc="-5" b="1">
                <a:latin typeface="Arial"/>
                <a:cs typeface="Arial"/>
              </a:rPr>
              <a:t>-</a:t>
            </a:r>
            <a:r>
              <a:rPr dirty="0" sz="1700" spc="-10" b="1">
                <a:latin typeface="Arial"/>
                <a:cs typeface="Arial"/>
              </a:rPr>
              <a:t>2016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452" y="2357501"/>
            <a:ext cx="3226054" cy="2338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41038" y="2780919"/>
            <a:ext cx="4867529" cy="1584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58080" y="3333115"/>
            <a:ext cx="4187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Module Langage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de modélisation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UML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19630" y="5579948"/>
            <a:ext cx="1368425" cy="369570"/>
          </a:xfrm>
          <a:custGeom>
            <a:avLst/>
            <a:gdLst/>
            <a:ahLst/>
            <a:cxnLst/>
            <a:rect l="l" t="t" r="r" b="b"/>
            <a:pathLst>
              <a:path w="1368425" h="369570">
                <a:moveTo>
                  <a:pt x="1368170" y="0"/>
                </a:moveTo>
                <a:lnTo>
                  <a:pt x="0" y="0"/>
                </a:lnTo>
                <a:lnTo>
                  <a:pt x="0" y="369328"/>
                </a:lnTo>
                <a:lnTo>
                  <a:pt x="1368170" y="369328"/>
                </a:lnTo>
                <a:lnTo>
                  <a:pt x="1368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92323" y="5668822"/>
            <a:ext cx="1162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spc="-95" b="1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475" y="5668822"/>
            <a:ext cx="10782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70"/>
              </a:lnSpc>
            </a:pPr>
            <a:r>
              <a:rPr dirty="0" sz="900" spc="-5">
                <a:latin typeface="Arial"/>
                <a:cs typeface="Arial"/>
              </a:rPr>
              <a:t>2019-202</a:t>
            </a:r>
            <a:r>
              <a:rPr dirty="0" sz="900" spc="-2755">
                <a:latin typeface="Arial"/>
                <a:cs typeface="Arial"/>
              </a:rPr>
              <a:t>0</a:t>
            </a:r>
            <a:r>
              <a:rPr dirty="0" baseline="-4629" sz="2700" spc="-142" b="1">
                <a:latin typeface="Arial"/>
                <a:cs typeface="Arial"/>
              </a:rPr>
              <a:t>2016</a:t>
            </a:r>
            <a:r>
              <a:rPr dirty="0" baseline="-4629" sz="2700" spc="-75" b="1">
                <a:latin typeface="Arial"/>
                <a:cs typeface="Arial"/>
              </a:rPr>
              <a:t>-</a:t>
            </a:r>
            <a:r>
              <a:rPr dirty="0" baseline="-4629" sz="2700" spc="-142" b="1">
                <a:latin typeface="Arial"/>
                <a:cs typeface="Arial"/>
              </a:rPr>
              <a:t>201</a:t>
            </a:r>
            <a:endParaRPr baseline="-4629" sz="2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300" y="5116525"/>
            <a:ext cx="3048000" cy="923925"/>
          </a:xfrm>
          <a:custGeom>
            <a:avLst/>
            <a:gdLst/>
            <a:ahLst/>
            <a:cxnLst/>
            <a:rect l="l" t="t" r="r" b="b"/>
            <a:pathLst>
              <a:path w="3048000" h="923925">
                <a:moveTo>
                  <a:pt x="3048000" y="0"/>
                </a:moveTo>
                <a:lnTo>
                  <a:pt x="0" y="0"/>
                </a:lnTo>
                <a:lnTo>
                  <a:pt x="0" y="523875"/>
                </a:lnTo>
                <a:lnTo>
                  <a:pt x="857250" y="523875"/>
                </a:lnTo>
                <a:lnTo>
                  <a:pt x="857250" y="561975"/>
                </a:lnTo>
                <a:lnTo>
                  <a:pt x="609600" y="561975"/>
                </a:lnTo>
                <a:lnTo>
                  <a:pt x="609600" y="752475"/>
                </a:lnTo>
                <a:lnTo>
                  <a:pt x="2038350" y="752475"/>
                </a:lnTo>
                <a:lnTo>
                  <a:pt x="2038350" y="923925"/>
                </a:lnTo>
                <a:lnTo>
                  <a:pt x="2409825" y="923925"/>
                </a:lnTo>
                <a:lnTo>
                  <a:pt x="2409825" y="619125"/>
                </a:lnTo>
                <a:lnTo>
                  <a:pt x="2266950" y="619125"/>
                </a:lnTo>
                <a:lnTo>
                  <a:pt x="2266950" y="533400"/>
                </a:lnTo>
                <a:lnTo>
                  <a:pt x="2171700" y="533400"/>
                </a:lnTo>
                <a:lnTo>
                  <a:pt x="2171700" y="523875"/>
                </a:lnTo>
                <a:lnTo>
                  <a:pt x="3048000" y="523875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0375" y="4214774"/>
            <a:ext cx="4214876" cy="2357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5965" y="2246757"/>
            <a:ext cx="807275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1625" marR="5080" indent="-2895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2260" algn="l"/>
              </a:tabLst>
            </a:pPr>
            <a:r>
              <a:rPr dirty="0" sz="2400" spc="-5">
                <a:latin typeface="Carlito"/>
                <a:cs typeface="Carlito"/>
              </a:rPr>
              <a:t>Un </a:t>
            </a:r>
            <a:r>
              <a:rPr dirty="0" sz="2400">
                <a:latin typeface="Carlito"/>
                <a:cs typeface="Carlito"/>
              </a:rPr>
              <a:t>SI </a:t>
            </a:r>
            <a:r>
              <a:rPr dirty="0" sz="2400" spc="-10">
                <a:latin typeface="Carlito"/>
                <a:cs typeface="Carlito"/>
              </a:rPr>
              <a:t>est </a:t>
            </a:r>
            <a:r>
              <a:rPr dirty="0" sz="2400" spc="-5">
                <a:latin typeface="Carlito"/>
                <a:cs typeface="Carlito"/>
              </a:rPr>
              <a:t>un ensemble </a:t>
            </a:r>
            <a:r>
              <a:rPr dirty="0" sz="2400" spc="-15">
                <a:latin typeface="Carlito"/>
                <a:cs typeface="Carlito"/>
              </a:rPr>
              <a:t>organisé </a:t>
            </a:r>
            <a:r>
              <a:rPr dirty="0" sz="2400" spc="-5">
                <a:latin typeface="Carlito"/>
                <a:cs typeface="Carlito"/>
              </a:rPr>
              <a:t>de </a:t>
            </a:r>
            <a:r>
              <a:rPr dirty="0" sz="2400" spc="-10">
                <a:latin typeface="Carlito"/>
                <a:cs typeface="Carlito"/>
              </a:rPr>
              <a:t>ressources (matériel,  </a:t>
            </a:r>
            <a:r>
              <a:rPr dirty="0" sz="2400" spc="-5">
                <a:latin typeface="Carlito"/>
                <a:cs typeface="Carlito"/>
              </a:rPr>
              <a:t>logiciel, </a:t>
            </a:r>
            <a:r>
              <a:rPr dirty="0" sz="2400" spc="-10">
                <a:latin typeface="Carlito"/>
                <a:cs typeface="Carlito"/>
              </a:rPr>
              <a:t>personnel, </a:t>
            </a:r>
            <a:r>
              <a:rPr dirty="0" sz="2400" spc="-5">
                <a:latin typeface="Carlito"/>
                <a:cs typeface="Carlito"/>
              </a:rPr>
              <a:t>données, </a:t>
            </a:r>
            <a:r>
              <a:rPr dirty="0" sz="2400" spc="-70">
                <a:latin typeface="Carlito"/>
                <a:cs typeface="Carlito"/>
              </a:rPr>
              <a:t>procédures</a:t>
            </a:r>
            <a:r>
              <a:rPr dirty="0" sz="2400" spc="-70">
                <a:latin typeface="Arimo"/>
                <a:cs typeface="Arimo"/>
              </a:rPr>
              <a:t>…</a:t>
            </a:r>
            <a:r>
              <a:rPr dirty="0" sz="2400" spc="-70">
                <a:latin typeface="Carlito"/>
                <a:cs typeface="Carlito"/>
              </a:rPr>
              <a:t>) </a:t>
            </a:r>
            <a:r>
              <a:rPr dirty="0" sz="2400" spc="-15">
                <a:latin typeface="Carlito"/>
                <a:cs typeface="Carlito"/>
              </a:rPr>
              <a:t>permettant  </a:t>
            </a:r>
            <a:r>
              <a:rPr dirty="0" sz="2400" spc="-100">
                <a:latin typeface="Arimo"/>
                <a:cs typeface="Arimo"/>
              </a:rPr>
              <a:t>d’acquérir, </a:t>
            </a:r>
            <a:r>
              <a:rPr dirty="0" sz="2400" spc="-10">
                <a:latin typeface="Carlito"/>
                <a:cs typeface="Carlito"/>
              </a:rPr>
              <a:t>de </a:t>
            </a:r>
            <a:r>
              <a:rPr dirty="0" sz="2400" spc="-40">
                <a:latin typeface="Carlito"/>
                <a:cs typeface="Carlito"/>
              </a:rPr>
              <a:t>traiter, </a:t>
            </a:r>
            <a:r>
              <a:rPr dirty="0" sz="2400" spc="-5">
                <a:latin typeface="Carlito"/>
                <a:cs typeface="Carlito"/>
              </a:rPr>
              <a:t>de </a:t>
            </a:r>
            <a:r>
              <a:rPr dirty="0" sz="2400" spc="-25">
                <a:latin typeface="Carlito"/>
                <a:cs typeface="Carlito"/>
              </a:rPr>
              <a:t>stocker </a:t>
            </a:r>
            <a:r>
              <a:rPr dirty="0" sz="2400" spc="-5">
                <a:latin typeface="Carlito"/>
                <a:cs typeface="Carlito"/>
              </a:rPr>
              <a:t>des </a:t>
            </a:r>
            <a:r>
              <a:rPr dirty="0" sz="2400" spc="-10">
                <a:latin typeface="Carlito"/>
                <a:cs typeface="Carlito"/>
              </a:rPr>
              <a:t>informations </a:t>
            </a:r>
            <a:r>
              <a:rPr dirty="0" sz="2400" spc="-5">
                <a:latin typeface="Carlito"/>
                <a:cs typeface="Carlito"/>
              </a:rPr>
              <a:t>(sous </a:t>
            </a:r>
            <a:r>
              <a:rPr dirty="0" sz="2400" spc="-15">
                <a:latin typeface="Carlito"/>
                <a:cs typeface="Carlito"/>
              </a:rPr>
              <a:t>formes  </a:t>
            </a:r>
            <a:r>
              <a:rPr dirty="0" sz="2400" spc="-5">
                <a:latin typeface="Carlito"/>
                <a:cs typeface="Carlito"/>
              </a:rPr>
              <a:t>de données, </a:t>
            </a:r>
            <a:r>
              <a:rPr dirty="0" sz="2400" spc="-15">
                <a:latin typeface="Carlito"/>
                <a:cs typeface="Carlito"/>
              </a:rPr>
              <a:t>textes, </a:t>
            </a:r>
            <a:r>
              <a:rPr dirty="0" sz="2400" spc="-10">
                <a:latin typeface="Carlito"/>
                <a:cs typeface="Carlito"/>
              </a:rPr>
              <a:t>images, </a:t>
            </a:r>
            <a:r>
              <a:rPr dirty="0" sz="2400" spc="-5">
                <a:latin typeface="Carlito"/>
                <a:cs typeface="Carlito"/>
              </a:rPr>
              <a:t>sons, </a:t>
            </a:r>
            <a:r>
              <a:rPr dirty="0" sz="2400" spc="-15">
                <a:latin typeface="Carlito"/>
                <a:cs typeface="Carlito"/>
              </a:rPr>
              <a:t>etc.) </a:t>
            </a:r>
            <a:r>
              <a:rPr dirty="0" sz="2400" spc="-5">
                <a:latin typeface="Carlito"/>
                <a:cs typeface="Carlito"/>
              </a:rPr>
              <a:t>dans et </a:t>
            </a:r>
            <a:r>
              <a:rPr dirty="0" sz="2400" spc="-15">
                <a:latin typeface="Carlito"/>
                <a:cs typeface="Carlito"/>
              </a:rPr>
              <a:t>entre </a:t>
            </a:r>
            <a:r>
              <a:rPr dirty="0" sz="2400" spc="-5">
                <a:latin typeface="Carlito"/>
                <a:cs typeface="Carlito"/>
              </a:rPr>
              <a:t>des  </a:t>
            </a:r>
            <a:r>
              <a:rPr dirty="0" sz="2400" spc="-10">
                <a:latin typeface="Carlito"/>
                <a:cs typeface="Carlito"/>
              </a:rPr>
              <a:t>organisations. </a:t>
            </a:r>
            <a:r>
              <a:rPr dirty="0" sz="2400" spc="-5">
                <a:latin typeface="Carlito"/>
                <a:cs typeface="Carlito"/>
              </a:rPr>
              <a:t>(Reix,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2004)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5997" y="6385052"/>
            <a:ext cx="24193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15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4070" y="766952"/>
            <a:ext cx="5320030" cy="490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225">
                <a:latin typeface="Arimo"/>
                <a:cs typeface="Arimo"/>
              </a:rPr>
              <a:t>Système </a:t>
            </a:r>
            <a:r>
              <a:rPr dirty="0" sz="3050" spc="-40">
                <a:latin typeface="Arimo"/>
                <a:cs typeface="Arimo"/>
              </a:rPr>
              <a:t>d’information:</a:t>
            </a:r>
            <a:r>
              <a:rPr dirty="0" sz="3050" spc="-130">
                <a:latin typeface="Arimo"/>
                <a:cs typeface="Arimo"/>
              </a:rPr>
              <a:t> </a:t>
            </a:r>
            <a:r>
              <a:rPr dirty="0" sz="3050" spc="-60">
                <a:latin typeface="Arimo"/>
                <a:cs typeface="Arimo"/>
              </a:rPr>
              <a:t>Définition</a:t>
            </a:r>
            <a:endParaRPr sz="30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76" y="1878330"/>
            <a:ext cx="8074025" cy="479044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02260" marR="5080" indent="-290195">
              <a:lnSpc>
                <a:spcPts val="1839"/>
              </a:lnSpc>
              <a:spcBef>
                <a:spcPts val="330"/>
              </a:spcBef>
              <a:buFont typeface="Arial"/>
              <a:buChar char="•"/>
              <a:tabLst>
                <a:tab pos="302260" algn="l"/>
                <a:tab pos="302895" algn="l"/>
              </a:tabLst>
            </a:pPr>
            <a:r>
              <a:rPr dirty="0" sz="1700">
                <a:latin typeface="Carlito"/>
                <a:cs typeface="Carlito"/>
              </a:rPr>
              <a:t>La </a:t>
            </a:r>
            <a:r>
              <a:rPr dirty="0" sz="1700" spc="-5">
                <a:latin typeface="Carlito"/>
                <a:cs typeface="Carlito"/>
              </a:rPr>
              <a:t>succession des étapes </a:t>
            </a:r>
            <a:r>
              <a:rPr dirty="0" sz="1700">
                <a:latin typeface="Carlito"/>
                <a:cs typeface="Carlito"/>
              </a:rPr>
              <a:t>de </a:t>
            </a:r>
            <a:r>
              <a:rPr dirty="0" sz="1700" spc="-5">
                <a:latin typeface="Carlito"/>
                <a:cs typeface="Carlito"/>
              </a:rPr>
              <a:t>développement et </a:t>
            </a:r>
            <a:r>
              <a:rPr dirty="0" sz="1700">
                <a:latin typeface="Carlito"/>
                <a:cs typeface="Carlito"/>
              </a:rPr>
              <a:t>de </a:t>
            </a:r>
            <a:r>
              <a:rPr dirty="0" sz="1700" spc="-5">
                <a:latin typeface="Carlito"/>
                <a:cs typeface="Carlito"/>
              </a:rPr>
              <a:t>suivie </a:t>
            </a:r>
            <a:r>
              <a:rPr dirty="0" sz="1700" spc="-45">
                <a:latin typeface="Arimo"/>
                <a:cs typeface="Arimo"/>
              </a:rPr>
              <a:t>d’un </a:t>
            </a:r>
            <a:r>
              <a:rPr dirty="0" sz="1700" spc="-5">
                <a:latin typeface="Carlito"/>
                <a:cs typeface="Carlito"/>
              </a:rPr>
              <a:t>logiciel </a:t>
            </a:r>
            <a:r>
              <a:rPr dirty="0" sz="1700" spc="-10">
                <a:latin typeface="Carlito"/>
                <a:cs typeface="Carlito"/>
              </a:rPr>
              <a:t>forme </a:t>
            </a:r>
            <a:r>
              <a:rPr dirty="0" sz="1700">
                <a:latin typeface="Carlito"/>
                <a:cs typeface="Carlito"/>
              </a:rPr>
              <a:t>le </a:t>
            </a:r>
            <a:r>
              <a:rPr dirty="0" sz="1700" spc="-5">
                <a:latin typeface="Carlito"/>
                <a:cs typeface="Carlito"/>
              </a:rPr>
              <a:t>cycle </a:t>
            </a:r>
            <a:r>
              <a:rPr dirty="0" sz="1700">
                <a:latin typeface="Carlito"/>
                <a:cs typeface="Carlito"/>
              </a:rPr>
              <a:t>de  vie du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logiciel.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02260" indent="-290195">
              <a:lnSpc>
                <a:spcPts val="1939"/>
              </a:lnSpc>
              <a:spcBef>
                <a:spcPts val="5"/>
              </a:spcBef>
              <a:buFont typeface="Arial"/>
              <a:buChar char="•"/>
              <a:tabLst>
                <a:tab pos="302260" algn="l"/>
                <a:tab pos="302895" algn="l"/>
              </a:tabLst>
            </a:pPr>
            <a:r>
              <a:rPr dirty="0" sz="1700">
                <a:latin typeface="Carlito"/>
                <a:cs typeface="Carlito"/>
              </a:rPr>
              <a:t>La </a:t>
            </a:r>
            <a:r>
              <a:rPr dirty="0" sz="1700" spc="-5">
                <a:latin typeface="Carlito"/>
                <a:cs typeface="Carlito"/>
              </a:rPr>
              <a:t>vie d'un logiciel commence par </a:t>
            </a:r>
            <a:r>
              <a:rPr dirty="0" sz="1700" spc="-80">
                <a:latin typeface="Arimo"/>
                <a:cs typeface="Arimo"/>
              </a:rPr>
              <a:t>l’expression </a:t>
            </a:r>
            <a:r>
              <a:rPr dirty="0" sz="1700" spc="-5">
                <a:latin typeface="Carlito"/>
                <a:cs typeface="Carlito"/>
              </a:rPr>
              <a:t>des besoins et </a:t>
            </a:r>
            <a:r>
              <a:rPr dirty="0" sz="1700" spc="-10">
                <a:latin typeface="Carlito"/>
                <a:cs typeface="Carlito"/>
              </a:rPr>
              <a:t>prend </a:t>
            </a:r>
            <a:r>
              <a:rPr dirty="0" sz="1700" spc="-5">
                <a:latin typeface="Carlito"/>
                <a:cs typeface="Carlito"/>
              </a:rPr>
              <a:t>fin dés</a:t>
            </a:r>
            <a:r>
              <a:rPr dirty="0" sz="1700" spc="75">
                <a:latin typeface="Carlito"/>
                <a:cs typeface="Carlito"/>
              </a:rPr>
              <a:t> </a:t>
            </a:r>
            <a:r>
              <a:rPr dirty="0" sz="1700" spc="-15">
                <a:latin typeface="Arimo"/>
                <a:cs typeface="Arimo"/>
              </a:rPr>
              <a:t>qu’il </a:t>
            </a:r>
            <a:r>
              <a:rPr dirty="0" sz="1700" spc="-10">
                <a:latin typeface="Carlito"/>
                <a:cs typeface="Carlito"/>
              </a:rPr>
              <a:t>ne</a:t>
            </a:r>
            <a:endParaRPr sz="1700">
              <a:latin typeface="Carlito"/>
              <a:cs typeface="Carlito"/>
            </a:endParaRPr>
          </a:p>
          <a:p>
            <a:pPr marL="302260">
              <a:lnSpc>
                <a:spcPts val="1939"/>
              </a:lnSpc>
            </a:pPr>
            <a:r>
              <a:rPr dirty="0" sz="1700" spc="-5">
                <a:latin typeface="Carlito"/>
                <a:cs typeface="Carlito"/>
              </a:rPr>
              <a:t>répond </a:t>
            </a:r>
            <a:r>
              <a:rPr dirty="0" sz="1700">
                <a:latin typeface="Carlito"/>
                <a:cs typeface="Carlito"/>
              </a:rPr>
              <a:t>plus ou ne puisse pas </a:t>
            </a:r>
            <a:r>
              <a:rPr dirty="0" sz="1700" spc="-5">
                <a:latin typeface="Carlito"/>
                <a:cs typeface="Carlito"/>
              </a:rPr>
              <a:t>s'adapter </a:t>
            </a:r>
            <a:r>
              <a:rPr dirty="0" sz="1700">
                <a:latin typeface="Carlito"/>
                <a:cs typeface="Carlito"/>
              </a:rPr>
              <a:t>aux nouveaux</a:t>
            </a:r>
            <a:r>
              <a:rPr dirty="0" sz="1700" spc="-254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besoins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rlito"/>
              <a:cs typeface="Carlito"/>
            </a:endParaRPr>
          </a:p>
          <a:p>
            <a:pPr marL="302260" indent="-290195">
              <a:lnSpc>
                <a:spcPct val="100000"/>
              </a:lnSpc>
              <a:buFont typeface="Arial"/>
              <a:buChar char="•"/>
              <a:tabLst>
                <a:tab pos="302260" algn="l"/>
                <a:tab pos="302895" algn="l"/>
              </a:tabLst>
            </a:pPr>
            <a:r>
              <a:rPr dirty="0" sz="1700" spc="-25">
                <a:latin typeface="Carlito"/>
                <a:cs typeface="Carlito"/>
              </a:rPr>
              <a:t>Tâches </a:t>
            </a:r>
            <a:r>
              <a:rPr dirty="0" sz="1700">
                <a:latin typeface="Carlito"/>
                <a:cs typeface="Carlito"/>
              </a:rPr>
              <a:t>à réaliser </a:t>
            </a:r>
            <a:r>
              <a:rPr dirty="0" sz="1700" spc="-10">
                <a:latin typeface="Carlito"/>
                <a:cs typeface="Carlito"/>
              </a:rPr>
              <a:t>dans </a:t>
            </a:r>
            <a:r>
              <a:rPr dirty="0" sz="1700">
                <a:latin typeface="Carlito"/>
                <a:cs typeface="Carlito"/>
              </a:rPr>
              <a:t>le </a:t>
            </a:r>
            <a:r>
              <a:rPr dirty="0" sz="1700" spc="-5">
                <a:latin typeface="Carlito"/>
                <a:cs typeface="Carlito"/>
              </a:rPr>
              <a:t>développement </a:t>
            </a:r>
            <a:r>
              <a:rPr dirty="0" sz="1700">
                <a:latin typeface="Carlito"/>
                <a:cs typeface="Carlito"/>
              </a:rPr>
              <a:t>logiciel</a:t>
            </a:r>
            <a:r>
              <a:rPr dirty="0" sz="1700" spc="-1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: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lvl="1" marL="641985" indent="-242570">
              <a:lnSpc>
                <a:spcPct val="100000"/>
              </a:lnSpc>
              <a:buFont typeface="Arial"/>
              <a:buChar char="–"/>
              <a:tabLst>
                <a:tab pos="642620" algn="l"/>
              </a:tabLst>
            </a:pPr>
            <a:r>
              <a:rPr dirty="0" sz="2200" spc="-10">
                <a:latin typeface="Carlito"/>
                <a:cs typeface="Carlito"/>
              </a:rPr>
              <a:t>Comprendre et conceptualiser </a:t>
            </a:r>
            <a:r>
              <a:rPr dirty="0" sz="2200" spc="-5">
                <a:latin typeface="Carlito"/>
                <a:cs typeface="Carlito"/>
              </a:rPr>
              <a:t>le </a:t>
            </a:r>
            <a:r>
              <a:rPr dirty="0" sz="2200" spc="-10">
                <a:latin typeface="Carlito"/>
                <a:cs typeface="Carlito"/>
              </a:rPr>
              <a:t>problème </a:t>
            </a:r>
            <a:r>
              <a:rPr dirty="0" sz="2200" spc="-5">
                <a:latin typeface="Carlito"/>
                <a:cs typeface="Carlito"/>
              </a:rPr>
              <a:t>(besoins,</a:t>
            </a:r>
            <a:r>
              <a:rPr dirty="0" sz="2200" spc="6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analyse)</a:t>
            </a:r>
            <a:endParaRPr sz="2200">
              <a:latin typeface="Carlito"/>
              <a:cs typeface="Carlito"/>
            </a:endParaRPr>
          </a:p>
          <a:p>
            <a:pPr lvl="1" marL="641985" indent="-24257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200" spc="-15">
                <a:latin typeface="Carlito"/>
                <a:cs typeface="Carlito"/>
              </a:rPr>
              <a:t>Résoudre </a:t>
            </a:r>
            <a:r>
              <a:rPr dirty="0" sz="2200" spc="-10">
                <a:latin typeface="Carlito"/>
                <a:cs typeface="Carlito"/>
              </a:rPr>
              <a:t>le problème</a:t>
            </a:r>
            <a:r>
              <a:rPr dirty="0" sz="2200" spc="2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(conception)</a:t>
            </a:r>
            <a:endParaRPr sz="2200">
              <a:latin typeface="Carlito"/>
              <a:cs typeface="Carlito"/>
            </a:endParaRPr>
          </a:p>
          <a:p>
            <a:pPr lvl="1" marL="641985" indent="-24257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200" spc="-5">
                <a:latin typeface="Carlito"/>
                <a:cs typeface="Carlito"/>
              </a:rPr>
              <a:t>Donner </a:t>
            </a:r>
            <a:r>
              <a:rPr dirty="0" sz="2200" spc="-10">
                <a:latin typeface="Carlito"/>
                <a:cs typeface="Carlito"/>
              </a:rPr>
              <a:t>une </a:t>
            </a:r>
            <a:r>
              <a:rPr dirty="0" sz="2200" spc="-5">
                <a:latin typeface="Carlito"/>
                <a:cs typeface="Carlito"/>
              </a:rPr>
              <a:t>solution</a:t>
            </a:r>
            <a:r>
              <a:rPr dirty="0" sz="2200" spc="-2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(implémentation)</a:t>
            </a:r>
            <a:endParaRPr sz="2200">
              <a:latin typeface="Carlito"/>
              <a:cs typeface="Carlito"/>
            </a:endParaRPr>
          </a:p>
          <a:p>
            <a:pPr lvl="1" marL="641985" indent="-24257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200" spc="-10">
                <a:latin typeface="Carlito"/>
                <a:cs typeface="Carlito"/>
              </a:rPr>
              <a:t>Documenter</a:t>
            </a:r>
            <a:endParaRPr sz="2200">
              <a:latin typeface="Carlito"/>
              <a:cs typeface="Carlito"/>
            </a:endParaRPr>
          </a:p>
          <a:p>
            <a:pPr lvl="1" marL="641985" indent="-24257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200" spc="-20"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Carlito"/>
              <a:cs typeface="Carlito"/>
            </a:endParaRPr>
          </a:p>
          <a:p>
            <a:pPr algn="r" marR="142240">
              <a:lnSpc>
                <a:spcPct val="100000"/>
              </a:lnSpc>
            </a:pPr>
            <a:r>
              <a:rPr dirty="0" sz="1700" spc="-15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1419" y="766952"/>
            <a:ext cx="3547745" cy="490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15"/>
              <a:t>Cycle </a:t>
            </a:r>
            <a:r>
              <a:rPr dirty="0" sz="3050" spc="-5"/>
              <a:t>de vie du</a:t>
            </a:r>
            <a:r>
              <a:rPr dirty="0" sz="3050" spc="-75"/>
              <a:t> </a:t>
            </a:r>
            <a:r>
              <a:rPr dirty="0" sz="3050" spc="-5"/>
              <a:t>logiciel</a:t>
            </a:r>
            <a:endParaRPr sz="3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804" y="1363599"/>
            <a:ext cx="692150" cy="977900"/>
            <a:chOff x="94804" y="1363599"/>
            <a:chExt cx="692150" cy="977900"/>
          </a:xfrm>
        </p:grpSpPr>
        <p:sp>
          <p:nvSpPr>
            <p:cNvPr id="3" name="object 3"/>
            <p:cNvSpPr/>
            <p:nvPr/>
          </p:nvSpPr>
          <p:spPr>
            <a:xfrm>
              <a:off x="107504" y="1376299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333249" y="333248"/>
                  </a:lnTo>
                  <a:lnTo>
                    <a:pt x="0" y="0"/>
                  </a:lnTo>
                  <a:lnTo>
                    <a:pt x="0" y="618871"/>
                  </a:lnTo>
                  <a:lnTo>
                    <a:pt x="333249" y="952118"/>
                  </a:lnTo>
                  <a:lnTo>
                    <a:pt x="666497" y="618871"/>
                  </a:lnTo>
                  <a:lnTo>
                    <a:pt x="66649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7504" y="1376299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666497" y="618871"/>
                  </a:lnTo>
                  <a:lnTo>
                    <a:pt x="333249" y="952118"/>
                  </a:lnTo>
                  <a:lnTo>
                    <a:pt x="0" y="618871"/>
                  </a:lnTo>
                  <a:lnTo>
                    <a:pt x="0" y="0"/>
                  </a:lnTo>
                  <a:lnTo>
                    <a:pt x="333249" y="333248"/>
                  </a:lnTo>
                  <a:lnTo>
                    <a:pt x="666497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35737" y="1562861"/>
            <a:ext cx="608965" cy="54419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065" marR="5080">
              <a:lnSpc>
                <a:spcPts val="1320"/>
              </a:lnSpc>
              <a:spcBef>
                <a:spcPts val="240"/>
              </a:spcBef>
            </a:pP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Ex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1200" spc="-1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essio  n des  besoins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1301" y="1363599"/>
            <a:ext cx="8395970" cy="645160"/>
            <a:chOff x="761301" y="1363599"/>
            <a:chExt cx="8395970" cy="645160"/>
          </a:xfrm>
        </p:grpSpPr>
        <p:sp>
          <p:nvSpPr>
            <p:cNvPr id="7" name="object 7"/>
            <p:cNvSpPr/>
            <p:nvPr/>
          </p:nvSpPr>
          <p:spPr>
            <a:xfrm>
              <a:off x="774001" y="1376299"/>
              <a:ext cx="8370570" cy="619760"/>
            </a:xfrm>
            <a:custGeom>
              <a:avLst/>
              <a:gdLst/>
              <a:ahLst/>
              <a:cxnLst/>
              <a:rect l="l" t="t" r="r" b="b"/>
              <a:pathLst>
                <a:path w="8370570" h="619760">
                  <a:moveTo>
                    <a:pt x="8266747" y="0"/>
                  </a:moveTo>
                  <a:lnTo>
                    <a:pt x="0" y="0"/>
                  </a:lnTo>
                  <a:lnTo>
                    <a:pt x="0" y="619251"/>
                  </a:lnTo>
                  <a:lnTo>
                    <a:pt x="8266747" y="619251"/>
                  </a:lnTo>
                  <a:lnTo>
                    <a:pt x="8306937" y="611137"/>
                  </a:lnTo>
                  <a:lnTo>
                    <a:pt x="8339756" y="589010"/>
                  </a:lnTo>
                  <a:lnTo>
                    <a:pt x="8361884" y="556190"/>
                  </a:lnTo>
                  <a:lnTo>
                    <a:pt x="8369998" y="516000"/>
                  </a:lnTo>
                  <a:lnTo>
                    <a:pt x="8369998" y="103124"/>
                  </a:lnTo>
                  <a:lnTo>
                    <a:pt x="8361884" y="63007"/>
                  </a:lnTo>
                  <a:lnTo>
                    <a:pt x="8339756" y="30225"/>
                  </a:lnTo>
                  <a:lnTo>
                    <a:pt x="8306937" y="8112"/>
                  </a:lnTo>
                  <a:lnTo>
                    <a:pt x="826674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4001" y="1376299"/>
              <a:ext cx="8370570" cy="619760"/>
            </a:xfrm>
            <a:custGeom>
              <a:avLst/>
              <a:gdLst/>
              <a:ahLst/>
              <a:cxnLst/>
              <a:rect l="l" t="t" r="r" b="b"/>
              <a:pathLst>
                <a:path w="8370570" h="619760">
                  <a:moveTo>
                    <a:pt x="8369998" y="103124"/>
                  </a:moveTo>
                  <a:lnTo>
                    <a:pt x="8369998" y="516000"/>
                  </a:lnTo>
                  <a:lnTo>
                    <a:pt x="8361884" y="556190"/>
                  </a:lnTo>
                  <a:lnTo>
                    <a:pt x="8339756" y="589010"/>
                  </a:lnTo>
                  <a:lnTo>
                    <a:pt x="8306937" y="611137"/>
                  </a:lnTo>
                  <a:lnTo>
                    <a:pt x="8266747" y="619251"/>
                  </a:lnTo>
                  <a:lnTo>
                    <a:pt x="0" y="619251"/>
                  </a:lnTo>
                  <a:lnTo>
                    <a:pt x="0" y="0"/>
                  </a:lnTo>
                  <a:lnTo>
                    <a:pt x="8266747" y="0"/>
                  </a:lnTo>
                  <a:lnTo>
                    <a:pt x="8306937" y="8112"/>
                  </a:lnTo>
                  <a:lnTo>
                    <a:pt x="8339756" y="30225"/>
                  </a:lnTo>
                  <a:lnTo>
                    <a:pt x="8361884" y="63007"/>
                  </a:lnTo>
                  <a:lnTo>
                    <a:pt x="8369998" y="103124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86701" y="1509776"/>
            <a:ext cx="8327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65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dirty="0" sz="1800" spc="-40">
                <a:latin typeface="Arimo"/>
                <a:cs typeface="Arimo"/>
              </a:rPr>
              <a:t>Interview </a:t>
            </a:r>
            <a:r>
              <a:rPr dirty="0" sz="1800" spc="-85">
                <a:latin typeface="Arimo"/>
                <a:cs typeface="Arimo"/>
              </a:rPr>
              <a:t>de </a:t>
            </a:r>
            <a:r>
              <a:rPr dirty="0" sz="1800" spc="-50">
                <a:latin typeface="Arimo"/>
                <a:cs typeface="Arimo"/>
              </a:rPr>
              <a:t>l’expert</a:t>
            </a:r>
            <a:r>
              <a:rPr dirty="0" sz="1800" spc="-180">
                <a:latin typeface="Arimo"/>
                <a:cs typeface="Arimo"/>
              </a:rPr>
              <a:t> </a:t>
            </a:r>
            <a:r>
              <a:rPr dirty="0" sz="1800" spc="-25">
                <a:latin typeface="Arimo"/>
                <a:cs typeface="Arimo"/>
              </a:rPr>
              <a:t>métier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804" y="2363851"/>
            <a:ext cx="692150" cy="977900"/>
            <a:chOff x="94804" y="2363851"/>
            <a:chExt cx="692150" cy="977900"/>
          </a:xfrm>
        </p:grpSpPr>
        <p:sp>
          <p:nvSpPr>
            <p:cNvPr id="11" name="object 11"/>
            <p:cNvSpPr/>
            <p:nvPr/>
          </p:nvSpPr>
          <p:spPr>
            <a:xfrm>
              <a:off x="107504" y="2376551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333249" y="333248"/>
                  </a:lnTo>
                  <a:lnTo>
                    <a:pt x="0" y="0"/>
                  </a:lnTo>
                  <a:lnTo>
                    <a:pt x="0" y="618871"/>
                  </a:lnTo>
                  <a:lnTo>
                    <a:pt x="333249" y="952119"/>
                  </a:lnTo>
                  <a:lnTo>
                    <a:pt x="666497" y="618871"/>
                  </a:lnTo>
                  <a:lnTo>
                    <a:pt x="666497" y="0"/>
                  </a:lnTo>
                  <a:close/>
                </a:path>
              </a:pathLst>
            </a:custGeom>
            <a:solidFill>
              <a:srgbClr val="C82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504" y="2376551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666497" y="618871"/>
                  </a:lnTo>
                  <a:lnTo>
                    <a:pt x="333249" y="952119"/>
                  </a:lnTo>
                  <a:lnTo>
                    <a:pt x="0" y="618871"/>
                  </a:lnTo>
                  <a:lnTo>
                    <a:pt x="0" y="0"/>
                  </a:lnTo>
                  <a:lnTo>
                    <a:pt x="333249" y="333248"/>
                  </a:lnTo>
                  <a:lnTo>
                    <a:pt x="666497" y="0"/>
                  </a:lnTo>
                  <a:close/>
                </a:path>
              </a:pathLst>
            </a:custGeom>
            <a:ln w="25399">
              <a:solidFill>
                <a:srgbClr val="C82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87553" y="2730753"/>
            <a:ext cx="5054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r>
              <a:rPr dirty="0" sz="1200" spc="-15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se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1301" y="2222880"/>
            <a:ext cx="8395970" cy="926465"/>
            <a:chOff x="761301" y="2222880"/>
            <a:chExt cx="8395970" cy="926465"/>
          </a:xfrm>
        </p:grpSpPr>
        <p:sp>
          <p:nvSpPr>
            <p:cNvPr id="15" name="object 15"/>
            <p:cNvSpPr/>
            <p:nvPr/>
          </p:nvSpPr>
          <p:spPr>
            <a:xfrm>
              <a:off x="774001" y="2235580"/>
              <a:ext cx="8370570" cy="901065"/>
            </a:xfrm>
            <a:custGeom>
              <a:avLst/>
              <a:gdLst/>
              <a:ahLst/>
              <a:cxnLst/>
              <a:rect l="l" t="t" r="r" b="b"/>
              <a:pathLst>
                <a:path w="8370570" h="901064">
                  <a:moveTo>
                    <a:pt x="8219884" y="0"/>
                  </a:moveTo>
                  <a:lnTo>
                    <a:pt x="0" y="0"/>
                  </a:lnTo>
                  <a:lnTo>
                    <a:pt x="0" y="900811"/>
                  </a:lnTo>
                  <a:lnTo>
                    <a:pt x="8219884" y="900811"/>
                  </a:lnTo>
                  <a:lnTo>
                    <a:pt x="8267341" y="893160"/>
                  </a:lnTo>
                  <a:lnTo>
                    <a:pt x="8308550" y="871855"/>
                  </a:lnTo>
                  <a:lnTo>
                    <a:pt x="8341042" y="839363"/>
                  </a:lnTo>
                  <a:lnTo>
                    <a:pt x="8362348" y="798154"/>
                  </a:lnTo>
                  <a:lnTo>
                    <a:pt x="8369998" y="750697"/>
                  </a:lnTo>
                  <a:lnTo>
                    <a:pt x="8369998" y="150114"/>
                  </a:lnTo>
                  <a:lnTo>
                    <a:pt x="8362348" y="102656"/>
                  </a:lnTo>
                  <a:lnTo>
                    <a:pt x="8341042" y="61447"/>
                  </a:lnTo>
                  <a:lnTo>
                    <a:pt x="8308550" y="28955"/>
                  </a:lnTo>
                  <a:lnTo>
                    <a:pt x="8267341" y="7650"/>
                  </a:lnTo>
                  <a:lnTo>
                    <a:pt x="821988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4001" y="2235580"/>
              <a:ext cx="8370570" cy="901065"/>
            </a:xfrm>
            <a:custGeom>
              <a:avLst/>
              <a:gdLst/>
              <a:ahLst/>
              <a:cxnLst/>
              <a:rect l="l" t="t" r="r" b="b"/>
              <a:pathLst>
                <a:path w="8370570" h="901064">
                  <a:moveTo>
                    <a:pt x="8369998" y="150114"/>
                  </a:moveTo>
                  <a:lnTo>
                    <a:pt x="8369998" y="750697"/>
                  </a:lnTo>
                  <a:lnTo>
                    <a:pt x="8362348" y="798154"/>
                  </a:lnTo>
                  <a:lnTo>
                    <a:pt x="8341042" y="839363"/>
                  </a:lnTo>
                  <a:lnTo>
                    <a:pt x="8308550" y="871855"/>
                  </a:lnTo>
                  <a:lnTo>
                    <a:pt x="8267341" y="893160"/>
                  </a:lnTo>
                  <a:lnTo>
                    <a:pt x="8219884" y="900811"/>
                  </a:lnTo>
                  <a:lnTo>
                    <a:pt x="0" y="900811"/>
                  </a:lnTo>
                  <a:lnTo>
                    <a:pt x="0" y="0"/>
                  </a:lnTo>
                  <a:lnTo>
                    <a:pt x="8219884" y="0"/>
                  </a:lnTo>
                  <a:lnTo>
                    <a:pt x="8267341" y="7650"/>
                  </a:lnTo>
                  <a:lnTo>
                    <a:pt x="8308550" y="28955"/>
                  </a:lnTo>
                  <a:lnTo>
                    <a:pt x="8341042" y="61447"/>
                  </a:lnTo>
                  <a:lnTo>
                    <a:pt x="8362348" y="102656"/>
                  </a:lnTo>
                  <a:lnTo>
                    <a:pt x="8369998" y="150114"/>
                  </a:lnTo>
                  <a:close/>
                </a:path>
              </a:pathLst>
            </a:custGeom>
            <a:ln w="25400">
              <a:solidFill>
                <a:srgbClr val="C82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89508" y="2237994"/>
            <a:ext cx="5572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mo"/>
              <a:buChar char="•"/>
              <a:tabLst>
                <a:tab pos="185420" algn="l"/>
              </a:tabLst>
            </a:pPr>
            <a:r>
              <a:rPr dirty="0" sz="1800" spc="-5">
                <a:latin typeface="Carlito"/>
                <a:cs typeface="Carlito"/>
              </a:rPr>
              <a:t>Ce que le </a:t>
            </a:r>
            <a:r>
              <a:rPr dirty="0" sz="1800" spc="-15">
                <a:latin typeface="Carlito"/>
                <a:cs typeface="Carlito"/>
              </a:rPr>
              <a:t>système </a:t>
            </a:r>
            <a:r>
              <a:rPr dirty="0" sz="1800" spc="-5">
                <a:latin typeface="Carlito"/>
                <a:cs typeface="Carlito"/>
              </a:rPr>
              <a:t>doit </a:t>
            </a:r>
            <a:r>
              <a:rPr dirty="0" sz="1800" spc="-15">
                <a:latin typeface="Carlito"/>
                <a:cs typeface="Carlito"/>
              </a:rPr>
              <a:t>être </a:t>
            </a:r>
            <a:r>
              <a:rPr dirty="0" sz="1800">
                <a:latin typeface="Carlito"/>
                <a:cs typeface="Carlito"/>
              </a:rPr>
              <a:t>et </a:t>
            </a:r>
            <a:r>
              <a:rPr dirty="0" sz="1800" spc="-10">
                <a:latin typeface="Carlito"/>
                <a:cs typeface="Carlito"/>
              </a:rPr>
              <a:t>comment </a:t>
            </a:r>
            <a:r>
              <a:rPr dirty="0" sz="1800" spc="-5">
                <a:latin typeface="Carlito"/>
                <a:cs typeface="Carlito"/>
              </a:rPr>
              <a:t>il peut </a:t>
            </a:r>
            <a:r>
              <a:rPr dirty="0" sz="1800" spc="-15">
                <a:latin typeface="Carlito"/>
                <a:cs typeface="Carlito"/>
              </a:rPr>
              <a:t>être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utilisé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9508" y="2530602"/>
            <a:ext cx="7993380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ts val="2070"/>
              </a:lnSpc>
              <a:spcBef>
                <a:spcPts val="100"/>
              </a:spcBef>
              <a:buFont typeface="Arimo"/>
              <a:buChar char="•"/>
              <a:tabLst>
                <a:tab pos="185420" algn="l"/>
              </a:tabLst>
            </a:pPr>
            <a:r>
              <a:rPr dirty="0" sz="1800" spc="-10">
                <a:latin typeface="Carlito"/>
                <a:cs typeface="Carlito"/>
              </a:rPr>
              <a:t>Détermination </a:t>
            </a:r>
            <a:r>
              <a:rPr dirty="0" sz="1800">
                <a:latin typeface="Carlito"/>
                <a:cs typeface="Carlito"/>
              </a:rPr>
              <a:t>des </a:t>
            </a:r>
            <a:r>
              <a:rPr dirty="0" sz="1800" spc="-5">
                <a:latin typeface="Carlito"/>
                <a:cs typeface="Carlito"/>
              </a:rPr>
              <a:t>éléments intervenant dans le </a:t>
            </a:r>
            <a:r>
              <a:rPr dirty="0" sz="1800" spc="-15">
                <a:latin typeface="Carlito"/>
                <a:cs typeface="Carlito"/>
              </a:rPr>
              <a:t>système </a:t>
            </a:r>
            <a:r>
              <a:rPr dirty="0" sz="1800">
                <a:latin typeface="Carlito"/>
                <a:cs typeface="Carlito"/>
              </a:rPr>
              <a:t>à </a:t>
            </a:r>
            <a:r>
              <a:rPr dirty="0" sz="1800" spc="-10">
                <a:latin typeface="Carlito"/>
                <a:cs typeface="Carlito"/>
              </a:rPr>
              <a:t>construire, </a:t>
            </a:r>
            <a:r>
              <a:rPr dirty="0" sz="1800">
                <a:latin typeface="Carlito"/>
                <a:cs typeface="Carlito"/>
              </a:rPr>
              <a:t>ainsi </a:t>
            </a:r>
            <a:r>
              <a:rPr dirty="0" sz="1800" spc="-5">
                <a:latin typeface="Carlito"/>
                <a:cs typeface="Carlito"/>
              </a:rPr>
              <a:t>que</a:t>
            </a:r>
            <a:r>
              <a:rPr dirty="0" sz="1800">
                <a:latin typeface="Carlito"/>
                <a:cs typeface="Carlito"/>
              </a:rPr>
              <a:t> leur</a:t>
            </a:r>
            <a:endParaRPr sz="1800">
              <a:latin typeface="Carlito"/>
              <a:cs typeface="Carlito"/>
            </a:endParaRPr>
          </a:p>
          <a:p>
            <a:pPr marL="184785">
              <a:lnSpc>
                <a:spcPts val="2070"/>
              </a:lnSpc>
            </a:pPr>
            <a:r>
              <a:rPr dirty="0" sz="1800" spc="-10">
                <a:latin typeface="Carlito"/>
                <a:cs typeface="Carlito"/>
              </a:rPr>
              <a:t>structure </a:t>
            </a:r>
            <a:r>
              <a:rPr dirty="0" sz="1800" spc="-5">
                <a:latin typeface="Carlito"/>
                <a:cs typeface="Carlito"/>
              </a:rPr>
              <a:t>et </a:t>
            </a:r>
            <a:r>
              <a:rPr dirty="0" sz="1800" spc="-10">
                <a:latin typeface="Carlito"/>
                <a:cs typeface="Carlito"/>
              </a:rPr>
              <a:t>leurs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relations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4804" y="3223005"/>
            <a:ext cx="692150" cy="977900"/>
            <a:chOff x="94804" y="3223005"/>
            <a:chExt cx="692150" cy="977900"/>
          </a:xfrm>
        </p:grpSpPr>
        <p:sp>
          <p:nvSpPr>
            <p:cNvPr id="20" name="object 20"/>
            <p:cNvSpPr/>
            <p:nvPr/>
          </p:nvSpPr>
          <p:spPr>
            <a:xfrm>
              <a:off x="107504" y="3235705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333249" y="333248"/>
                  </a:lnTo>
                  <a:lnTo>
                    <a:pt x="0" y="0"/>
                  </a:lnTo>
                  <a:lnTo>
                    <a:pt x="0" y="618998"/>
                  </a:lnTo>
                  <a:lnTo>
                    <a:pt x="333249" y="952246"/>
                  </a:lnTo>
                  <a:lnTo>
                    <a:pt x="666497" y="618998"/>
                  </a:lnTo>
                  <a:lnTo>
                    <a:pt x="666497" y="0"/>
                  </a:lnTo>
                  <a:close/>
                </a:path>
              </a:pathLst>
            </a:custGeom>
            <a:solidFill>
              <a:srgbClr val="D24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504" y="3235705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666497" y="618998"/>
                  </a:lnTo>
                  <a:lnTo>
                    <a:pt x="333249" y="952246"/>
                  </a:lnTo>
                  <a:lnTo>
                    <a:pt x="0" y="618998"/>
                  </a:lnTo>
                  <a:lnTo>
                    <a:pt x="0" y="0"/>
                  </a:lnTo>
                  <a:lnTo>
                    <a:pt x="333249" y="333248"/>
                  </a:lnTo>
                  <a:lnTo>
                    <a:pt x="666497" y="0"/>
                  </a:lnTo>
                  <a:close/>
                </a:path>
              </a:pathLst>
            </a:custGeom>
            <a:ln w="25400">
              <a:solidFill>
                <a:srgbClr val="D24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1600" y="3598926"/>
            <a:ext cx="6781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110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100" spc="-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100">
                <a:solidFill>
                  <a:srgbClr val="FFFFFF"/>
                </a:solidFill>
                <a:latin typeface="Carlito"/>
                <a:cs typeface="Carlito"/>
              </a:rPr>
              <a:t>ception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301" y="3223005"/>
            <a:ext cx="8395970" cy="644525"/>
            <a:chOff x="761301" y="3223005"/>
            <a:chExt cx="8395970" cy="644525"/>
          </a:xfrm>
        </p:grpSpPr>
        <p:sp>
          <p:nvSpPr>
            <p:cNvPr id="24" name="object 24"/>
            <p:cNvSpPr/>
            <p:nvPr/>
          </p:nvSpPr>
          <p:spPr>
            <a:xfrm>
              <a:off x="774001" y="3235705"/>
              <a:ext cx="8370570" cy="619125"/>
            </a:xfrm>
            <a:custGeom>
              <a:avLst/>
              <a:gdLst/>
              <a:ahLst/>
              <a:cxnLst/>
              <a:rect l="l" t="t" r="r" b="b"/>
              <a:pathLst>
                <a:path w="8370570" h="619125">
                  <a:moveTo>
                    <a:pt x="8266874" y="0"/>
                  </a:moveTo>
                  <a:lnTo>
                    <a:pt x="0" y="0"/>
                  </a:lnTo>
                  <a:lnTo>
                    <a:pt x="0" y="618998"/>
                  </a:lnTo>
                  <a:lnTo>
                    <a:pt x="8266874" y="618998"/>
                  </a:lnTo>
                  <a:lnTo>
                    <a:pt x="8306990" y="610883"/>
                  </a:lnTo>
                  <a:lnTo>
                    <a:pt x="8339772" y="588756"/>
                  </a:lnTo>
                  <a:lnTo>
                    <a:pt x="8361886" y="555936"/>
                  </a:lnTo>
                  <a:lnTo>
                    <a:pt x="8369998" y="515747"/>
                  </a:lnTo>
                  <a:lnTo>
                    <a:pt x="8369998" y="103251"/>
                  </a:lnTo>
                  <a:lnTo>
                    <a:pt x="8361886" y="63061"/>
                  </a:lnTo>
                  <a:lnTo>
                    <a:pt x="8339772" y="30241"/>
                  </a:lnTo>
                  <a:lnTo>
                    <a:pt x="8306990" y="8114"/>
                  </a:lnTo>
                  <a:lnTo>
                    <a:pt x="82668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74001" y="3235705"/>
              <a:ext cx="8370570" cy="619125"/>
            </a:xfrm>
            <a:custGeom>
              <a:avLst/>
              <a:gdLst/>
              <a:ahLst/>
              <a:cxnLst/>
              <a:rect l="l" t="t" r="r" b="b"/>
              <a:pathLst>
                <a:path w="8370570" h="619125">
                  <a:moveTo>
                    <a:pt x="8369998" y="103251"/>
                  </a:moveTo>
                  <a:lnTo>
                    <a:pt x="8369998" y="515747"/>
                  </a:lnTo>
                  <a:lnTo>
                    <a:pt x="8361886" y="555936"/>
                  </a:lnTo>
                  <a:lnTo>
                    <a:pt x="8339772" y="588756"/>
                  </a:lnTo>
                  <a:lnTo>
                    <a:pt x="8306990" y="610883"/>
                  </a:lnTo>
                  <a:lnTo>
                    <a:pt x="8266874" y="618998"/>
                  </a:lnTo>
                  <a:lnTo>
                    <a:pt x="0" y="618998"/>
                  </a:lnTo>
                  <a:lnTo>
                    <a:pt x="0" y="0"/>
                  </a:lnTo>
                  <a:lnTo>
                    <a:pt x="8266874" y="0"/>
                  </a:lnTo>
                  <a:lnTo>
                    <a:pt x="8306990" y="8114"/>
                  </a:lnTo>
                  <a:lnTo>
                    <a:pt x="8339772" y="30241"/>
                  </a:lnTo>
                  <a:lnTo>
                    <a:pt x="8361886" y="63061"/>
                  </a:lnTo>
                  <a:lnTo>
                    <a:pt x="8369998" y="103251"/>
                  </a:lnTo>
                  <a:close/>
                </a:path>
              </a:pathLst>
            </a:custGeom>
            <a:ln w="25400">
              <a:solidFill>
                <a:srgbClr val="D24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89508" y="3204717"/>
            <a:ext cx="8200390" cy="61087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4"/>
              </a:spcBef>
              <a:buChar char="•"/>
              <a:tabLst>
                <a:tab pos="185420" algn="l"/>
              </a:tabLst>
            </a:pPr>
            <a:r>
              <a:rPr dirty="0" sz="1800" spc="-114">
                <a:latin typeface="Arimo"/>
                <a:cs typeface="Arimo"/>
              </a:rPr>
              <a:t>Consiste </a:t>
            </a:r>
            <a:r>
              <a:rPr dirty="0" sz="1800" spc="-140">
                <a:latin typeface="Arimo"/>
                <a:cs typeface="Arimo"/>
              </a:rPr>
              <a:t>à </a:t>
            </a:r>
            <a:r>
              <a:rPr dirty="0" sz="1800" spc="-40">
                <a:latin typeface="Arimo"/>
                <a:cs typeface="Arimo"/>
              </a:rPr>
              <a:t>apporter </a:t>
            </a:r>
            <a:r>
              <a:rPr dirty="0" sz="1800" spc="-125">
                <a:latin typeface="Arimo"/>
                <a:cs typeface="Arimo"/>
              </a:rPr>
              <a:t>des </a:t>
            </a:r>
            <a:r>
              <a:rPr dirty="0" sz="1800" spc="-60">
                <a:latin typeface="Arimo"/>
                <a:cs typeface="Arimo"/>
              </a:rPr>
              <a:t>solutions </a:t>
            </a:r>
            <a:r>
              <a:rPr dirty="0" sz="1800" spc="-70">
                <a:latin typeface="Arimo"/>
                <a:cs typeface="Arimo"/>
              </a:rPr>
              <a:t>techniques </a:t>
            </a:r>
            <a:r>
              <a:rPr dirty="0" sz="1800" spc="-105">
                <a:latin typeface="Arimo"/>
                <a:cs typeface="Arimo"/>
              </a:rPr>
              <a:t>aux </a:t>
            </a:r>
            <a:r>
              <a:rPr dirty="0" sz="1800" spc="-65">
                <a:latin typeface="Arimo"/>
                <a:cs typeface="Arimo"/>
              </a:rPr>
              <a:t>descriptions définies </a:t>
            </a:r>
            <a:r>
              <a:rPr dirty="0" sz="1800" spc="-70">
                <a:latin typeface="Arimo"/>
                <a:cs typeface="Arimo"/>
              </a:rPr>
              <a:t>lors </a:t>
            </a:r>
            <a:r>
              <a:rPr dirty="0" sz="1800" spc="-85">
                <a:latin typeface="Arimo"/>
                <a:cs typeface="Arimo"/>
              </a:rPr>
              <a:t>de</a:t>
            </a:r>
            <a:r>
              <a:rPr dirty="0" sz="1800" spc="-80">
                <a:latin typeface="Arimo"/>
                <a:cs typeface="Arimo"/>
              </a:rPr>
              <a:t> </a:t>
            </a:r>
            <a:r>
              <a:rPr dirty="0" sz="1800" spc="-95">
                <a:latin typeface="Arimo"/>
                <a:cs typeface="Arimo"/>
              </a:rPr>
              <a:t>l’analyse</a:t>
            </a:r>
            <a:endParaRPr sz="1800">
              <a:latin typeface="Arimo"/>
              <a:cs typeface="Arimo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Font typeface="Arimo"/>
              <a:buChar char="•"/>
              <a:tabLst>
                <a:tab pos="185420" algn="l"/>
              </a:tabLst>
            </a:pPr>
            <a:r>
              <a:rPr dirty="0" sz="1800" spc="-10">
                <a:latin typeface="Carlito"/>
                <a:cs typeface="Carlito"/>
              </a:rPr>
              <a:t>Définition </a:t>
            </a:r>
            <a:r>
              <a:rPr dirty="0" sz="1800" spc="-5">
                <a:latin typeface="Carlito"/>
                <a:cs typeface="Carlito"/>
              </a:rPr>
              <a:t>des </a:t>
            </a:r>
            <a:r>
              <a:rPr dirty="0" sz="1800" spc="-10">
                <a:latin typeface="Carlito"/>
                <a:cs typeface="Carlito"/>
              </a:rPr>
              <a:t>structures </a:t>
            </a:r>
            <a:r>
              <a:rPr dirty="0" sz="1800" spc="-5">
                <a:latin typeface="Carlito"/>
                <a:cs typeface="Carlito"/>
              </a:rPr>
              <a:t>et des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algorithmes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804" y="4082288"/>
            <a:ext cx="692150" cy="977900"/>
            <a:chOff x="94804" y="4082288"/>
            <a:chExt cx="692150" cy="977900"/>
          </a:xfrm>
        </p:grpSpPr>
        <p:sp>
          <p:nvSpPr>
            <p:cNvPr id="28" name="object 28"/>
            <p:cNvSpPr/>
            <p:nvPr/>
          </p:nvSpPr>
          <p:spPr>
            <a:xfrm>
              <a:off x="107504" y="4094988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333249" y="333248"/>
                  </a:lnTo>
                  <a:lnTo>
                    <a:pt x="0" y="0"/>
                  </a:lnTo>
                  <a:lnTo>
                    <a:pt x="0" y="618870"/>
                  </a:lnTo>
                  <a:lnTo>
                    <a:pt x="333249" y="952119"/>
                  </a:lnTo>
                  <a:lnTo>
                    <a:pt x="666497" y="618870"/>
                  </a:lnTo>
                  <a:lnTo>
                    <a:pt x="666497" y="0"/>
                  </a:lnTo>
                  <a:close/>
                </a:path>
              </a:pathLst>
            </a:custGeom>
            <a:solidFill>
              <a:srgbClr val="DC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7504" y="4094988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666497" y="618870"/>
                  </a:lnTo>
                  <a:lnTo>
                    <a:pt x="333249" y="952119"/>
                  </a:lnTo>
                  <a:lnTo>
                    <a:pt x="0" y="618870"/>
                  </a:lnTo>
                  <a:lnTo>
                    <a:pt x="0" y="0"/>
                  </a:lnTo>
                  <a:lnTo>
                    <a:pt x="333249" y="333248"/>
                  </a:lnTo>
                  <a:lnTo>
                    <a:pt x="666497" y="0"/>
                  </a:lnTo>
                  <a:close/>
                </a:path>
              </a:pathLst>
            </a:custGeom>
            <a:ln w="25399">
              <a:solidFill>
                <a:srgbClr val="DC6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12877" y="4366005"/>
            <a:ext cx="655320" cy="3759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42240" marR="5080" indent="-129539">
              <a:lnSpc>
                <a:spcPts val="1320"/>
              </a:lnSpc>
              <a:spcBef>
                <a:spcPts val="240"/>
              </a:spcBef>
            </a:pP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Implémen  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tation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61301" y="4244975"/>
            <a:ext cx="8395970" cy="319405"/>
            <a:chOff x="761301" y="4244975"/>
            <a:chExt cx="8395970" cy="319405"/>
          </a:xfrm>
        </p:grpSpPr>
        <p:sp>
          <p:nvSpPr>
            <p:cNvPr id="32" name="object 32"/>
            <p:cNvSpPr/>
            <p:nvPr/>
          </p:nvSpPr>
          <p:spPr>
            <a:xfrm>
              <a:off x="774001" y="4257675"/>
              <a:ext cx="8370570" cy="294005"/>
            </a:xfrm>
            <a:custGeom>
              <a:avLst/>
              <a:gdLst/>
              <a:ahLst/>
              <a:cxnLst/>
              <a:rect l="l" t="t" r="r" b="b"/>
              <a:pathLst>
                <a:path w="8370570" h="294004">
                  <a:moveTo>
                    <a:pt x="8321103" y="0"/>
                  </a:moveTo>
                  <a:lnTo>
                    <a:pt x="0" y="0"/>
                  </a:lnTo>
                  <a:lnTo>
                    <a:pt x="0" y="293624"/>
                  </a:lnTo>
                  <a:lnTo>
                    <a:pt x="8321103" y="293624"/>
                  </a:lnTo>
                  <a:lnTo>
                    <a:pt x="8340101" y="289768"/>
                  </a:lnTo>
                  <a:lnTo>
                    <a:pt x="8355647" y="279257"/>
                  </a:lnTo>
                  <a:lnTo>
                    <a:pt x="8366144" y="263673"/>
                  </a:lnTo>
                  <a:lnTo>
                    <a:pt x="8369998" y="244601"/>
                  </a:lnTo>
                  <a:lnTo>
                    <a:pt x="8369998" y="48894"/>
                  </a:lnTo>
                  <a:lnTo>
                    <a:pt x="8366144" y="29843"/>
                  </a:lnTo>
                  <a:lnTo>
                    <a:pt x="8355647" y="14303"/>
                  </a:lnTo>
                  <a:lnTo>
                    <a:pt x="8340101" y="3835"/>
                  </a:lnTo>
                  <a:lnTo>
                    <a:pt x="832110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74001" y="4257675"/>
              <a:ext cx="8370570" cy="294005"/>
            </a:xfrm>
            <a:custGeom>
              <a:avLst/>
              <a:gdLst/>
              <a:ahLst/>
              <a:cxnLst/>
              <a:rect l="l" t="t" r="r" b="b"/>
              <a:pathLst>
                <a:path w="8370570" h="294004">
                  <a:moveTo>
                    <a:pt x="8369998" y="48894"/>
                  </a:moveTo>
                  <a:lnTo>
                    <a:pt x="8369998" y="244601"/>
                  </a:lnTo>
                  <a:lnTo>
                    <a:pt x="8366144" y="263673"/>
                  </a:lnTo>
                  <a:lnTo>
                    <a:pt x="8355647" y="279257"/>
                  </a:lnTo>
                  <a:lnTo>
                    <a:pt x="8340101" y="289768"/>
                  </a:lnTo>
                  <a:lnTo>
                    <a:pt x="8321103" y="293624"/>
                  </a:lnTo>
                  <a:lnTo>
                    <a:pt x="0" y="293624"/>
                  </a:lnTo>
                  <a:lnTo>
                    <a:pt x="0" y="0"/>
                  </a:lnTo>
                  <a:lnTo>
                    <a:pt x="8321103" y="0"/>
                  </a:lnTo>
                  <a:lnTo>
                    <a:pt x="8340101" y="3835"/>
                  </a:lnTo>
                  <a:lnTo>
                    <a:pt x="8355647" y="14303"/>
                  </a:lnTo>
                  <a:lnTo>
                    <a:pt x="8366144" y="29843"/>
                  </a:lnTo>
                  <a:lnTo>
                    <a:pt x="8369998" y="48894"/>
                  </a:lnTo>
                  <a:close/>
                </a:path>
              </a:pathLst>
            </a:custGeom>
            <a:ln w="25400">
              <a:solidFill>
                <a:srgbClr val="DC6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86701" y="4228922"/>
            <a:ext cx="83089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655" indent="-173355">
              <a:lnSpc>
                <a:spcPct val="100000"/>
              </a:lnSpc>
              <a:spcBef>
                <a:spcPts val="100"/>
              </a:spcBef>
              <a:buFont typeface="Arimo"/>
              <a:buChar char="•"/>
              <a:tabLst>
                <a:tab pos="288290" algn="l"/>
              </a:tabLst>
            </a:pPr>
            <a:r>
              <a:rPr dirty="0" sz="1800" spc="-5">
                <a:latin typeface="Carlito"/>
                <a:cs typeface="Carlito"/>
              </a:rPr>
              <a:t>la </a:t>
            </a:r>
            <a:r>
              <a:rPr dirty="0" sz="1800" spc="-10">
                <a:latin typeface="Carlito"/>
                <a:cs typeface="Carlito"/>
              </a:rPr>
              <a:t>réalisation </a:t>
            </a:r>
            <a:r>
              <a:rPr dirty="0" sz="1800" spc="-5">
                <a:latin typeface="Carlito"/>
                <a:cs typeface="Carlito"/>
              </a:rPr>
              <a:t>de </a:t>
            </a:r>
            <a:r>
              <a:rPr dirty="0" sz="1800">
                <a:latin typeface="Carlito"/>
                <a:cs typeface="Carlito"/>
              </a:rPr>
              <a:t>la</a:t>
            </a:r>
            <a:r>
              <a:rPr dirty="0" sz="1800" spc="-10">
                <a:latin typeface="Carlito"/>
                <a:cs typeface="Carlito"/>
              </a:rPr>
              <a:t> programmation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4804" y="4941570"/>
            <a:ext cx="692150" cy="977900"/>
            <a:chOff x="94804" y="4941570"/>
            <a:chExt cx="692150" cy="977900"/>
          </a:xfrm>
        </p:grpSpPr>
        <p:sp>
          <p:nvSpPr>
            <p:cNvPr id="36" name="object 36"/>
            <p:cNvSpPr/>
            <p:nvPr/>
          </p:nvSpPr>
          <p:spPr>
            <a:xfrm>
              <a:off x="107504" y="4954270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333249" y="333247"/>
                  </a:lnTo>
                  <a:lnTo>
                    <a:pt x="0" y="0"/>
                  </a:lnTo>
                  <a:lnTo>
                    <a:pt x="0" y="618870"/>
                  </a:lnTo>
                  <a:lnTo>
                    <a:pt x="333249" y="952131"/>
                  </a:lnTo>
                  <a:lnTo>
                    <a:pt x="666497" y="618870"/>
                  </a:lnTo>
                  <a:lnTo>
                    <a:pt x="666497" y="0"/>
                  </a:lnTo>
                  <a:close/>
                </a:path>
              </a:pathLst>
            </a:custGeom>
            <a:solidFill>
              <a:srgbClr val="E49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7504" y="4954270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666497" y="618870"/>
                  </a:lnTo>
                  <a:lnTo>
                    <a:pt x="333249" y="952131"/>
                  </a:lnTo>
                  <a:lnTo>
                    <a:pt x="0" y="618870"/>
                  </a:lnTo>
                  <a:lnTo>
                    <a:pt x="0" y="0"/>
                  </a:lnTo>
                  <a:lnTo>
                    <a:pt x="333249" y="333247"/>
                  </a:lnTo>
                  <a:lnTo>
                    <a:pt x="666497" y="0"/>
                  </a:lnTo>
                  <a:close/>
                </a:path>
              </a:pathLst>
            </a:custGeom>
            <a:ln w="25400">
              <a:solidFill>
                <a:srgbClr val="E49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43331" y="5255133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61301" y="5075173"/>
            <a:ext cx="8395970" cy="377190"/>
            <a:chOff x="761301" y="5075173"/>
            <a:chExt cx="8395970" cy="377190"/>
          </a:xfrm>
        </p:grpSpPr>
        <p:sp>
          <p:nvSpPr>
            <p:cNvPr id="40" name="object 40"/>
            <p:cNvSpPr/>
            <p:nvPr/>
          </p:nvSpPr>
          <p:spPr>
            <a:xfrm>
              <a:off x="774001" y="5087873"/>
              <a:ext cx="8370570" cy="351790"/>
            </a:xfrm>
            <a:custGeom>
              <a:avLst/>
              <a:gdLst/>
              <a:ahLst/>
              <a:cxnLst/>
              <a:rect l="l" t="t" r="r" b="b"/>
              <a:pathLst>
                <a:path w="8370570" h="351789">
                  <a:moveTo>
                    <a:pt x="8311451" y="0"/>
                  </a:moveTo>
                  <a:lnTo>
                    <a:pt x="0" y="0"/>
                  </a:lnTo>
                  <a:lnTo>
                    <a:pt x="0" y="351663"/>
                  </a:lnTo>
                  <a:lnTo>
                    <a:pt x="8311451" y="351663"/>
                  </a:lnTo>
                  <a:lnTo>
                    <a:pt x="8334208" y="347049"/>
                  </a:lnTo>
                  <a:lnTo>
                    <a:pt x="8352821" y="334470"/>
                  </a:lnTo>
                  <a:lnTo>
                    <a:pt x="8365386" y="315819"/>
                  </a:lnTo>
                  <a:lnTo>
                    <a:pt x="8369998" y="292988"/>
                  </a:lnTo>
                  <a:lnTo>
                    <a:pt x="8369998" y="58674"/>
                  </a:lnTo>
                  <a:lnTo>
                    <a:pt x="8365386" y="35843"/>
                  </a:lnTo>
                  <a:lnTo>
                    <a:pt x="8352821" y="17192"/>
                  </a:lnTo>
                  <a:lnTo>
                    <a:pt x="8334208" y="4613"/>
                  </a:lnTo>
                  <a:lnTo>
                    <a:pt x="831145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74001" y="5087873"/>
              <a:ext cx="8370570" cy="351790"/>
            </a:xfrm>
            <a:custGeom>
              <a:avLst/>
              <a:gdLst/>
              <a:ahLst/>
              <a:cxnLst/>
              <a:rect l="l" t="t" r="r" b="b"/>
              <a:pathLst>
                <a:path w="8370570" h="351789">
                  <a:moveTo>
                    <a:pt x="8369998" y="58674"/>
                  </a:moveTo>
                  <a:lnTo>
                    <a:pt x="8369998" y="292988"/>
                  </a:lnTo>
                  <a:lnTo>
                    <a:pt x="8365386" y="315819"/>
                  </a:lnTo>
                  <a:lnTo>
                    <a:pt x="8352821" y="334470"/>
                  </a:lnTo>
                  <a:lnTo>
                    <a:pt x="8334208" y="347049"/>
                  </a:lnTo>
                  <a:lnTo>
                    <a:pt x="8311451" y="351663"/>
                  </a:lnTo>
                  <a:lnTo>
                    <a:pt x="0" y="351663"/>
                  </a:lnTo>
                  <a:lnTo>
                    <a:pt x="0" y="0"/>
                  </a:lnTo>
                  <a:lnTo>
                    <a:pt x="8311451" y="0"/>
                  </a:lnTo>
                  <a:lnTo>
                    <a:pt x="8334208" y="4613"/>
                  </a:lnTo>
                  <a:lnTo>
                    <a:pt x="8352821" y="17192"/>
                  </a:lnTo>
                  <a:lnTo>
                    <a:pt x="8365386" y="35843"/>
                  </a:lnTo>
                  <a:lnTo>
                    <a:pt x="8369998" y="58674"/>
                  </a:lnTo>
                  <a:close/>
                </a:path>
              </a:pathLst>
            </a:custGeom>
            <a:ln w="25400">
              <a:solidFill>
                <a:srgbClr val="E49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86701" y="5088382"/>
            <a:ext cx="8298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65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dirty="0" sz="1800" spc="-20">
                <a:latin typeface="Arimo"/>
                <a:cs typeface="Arimo"/>
              </a:rPr>
              <a:t>Il</a:t>
            </a:r>
            <a:r>
              <a:rPr dirty="0" sz="1800" spc="-110">
                <a:latin typeface="Arimo"/>
                <a:cs typeface="Arimo"/>
              </a:rPr>
              <a:t> </a:t>
            </a:r>
            <a:r>
              <a:rPr dirty="0" sz="1800" spc="-80">
                <a:latin typeface="Arimo"/>
                <a:cs typeface="Arimo"/>
              </a:rPr>
              <a:t>s’agit</a:t>
            </a:r>
            <a:r>
              <a:rPr dirty="0" sz="1800" spc="-95">
                <a:latin typeface="Arimo"/>
                <a:cs typeface="Arimo"/>
              </a:rPr>
              <a:t> </a:t>
            </a:r>
            <a:r>
              <a:rPr dirty="0" sz="1800" spc="-85">
                <a:latin typeface="Arimo"/>
                <a:cs typeface="Arimo"/>
              </a:rPr>
              <a:t>de</a:t>
            </a:r>
            <a:r>
              <a:rPr dirty="0" sz="1800" spc="-95">
                <a:latin typeface="Arimo"/>
                <a:cs typeface="Arimo"/>
              </a:rPr>
              <a:t> </a:t>
            </a:r>
            <a:r>
              <a:rPr dirty="0" sz="1800" spc="-55">
                <a:latin typeface="Arimo"/>
                <a:cs typeface="Arimo"/>
              </a:rPr>
              <a:t>relever</a:t>
            </a:r>
            <a:r>
              <a:rPr dirty="0" sz="1800" spc="-105">
                <a:latin typeface="Arimo"/>
                <a:cs typeface="Arimo"/>
              </a:rPr>
              <a:t> </a:t>
            </a:r>
            <a:r>
              <a:rPr dirty="0" sz="1800" spc="-100">
                <a:latin typeface="Arimo"/>
                <a:cs typeface="Arimo"/>
              </a:rPr>
              <a:t>les</a:t>
            </a:r>
            <a:r>
              <a:rPr dirty="0" sz="1800" spc="-90">
                <a:latin typeface="Arimo"/>
                <a:cs typeface="Arimo"/>
              </a:rPr>
              <a:t> </a:t>
            </a:r>
            <a:r>
              <a:rPr dirty="0" sz="1800" spc="-70">
                <a:latin typeface="Arimo"/>
                <a:cs typeface="Arimo"/>
              </a:rPr>
              <a:t>éventuels</a:t>
            </a:r>
            <a:r>
              <a:rPr dirty="0" sz="1800" spc="-114">
                <a:latin typeface="Arimo"/>
                <a:cs typeface="Arimo"/>
              </a:rPr>
              <a:t> </a:t>
            </a:r>
            <a:r>
              <a:rPr dirty="0" sz="1800" spc="-65">
                <a:latin typeface="Arimo"/>
                <a:cs typeface="Arimo"/>
              </a:rPr>
              <a:t>défauts</a:t>
            </a:r>
            <a:r>
              <a:rPr dirty="0" sz="1800" spc="-114">
                <a:latin typeface="Arimo"/>
                <a:cs typeface="Arimo"/>
              </a:rPr>
              <a:t> </a:t>
            </a:r>
            <a:r>
              <a:rPr dirty="0" sz="1800" spc="-85">
                <a:latin typeface="Arimo"/>
                <a:cs typeface="Arimo"/>
              </a:rPr>
              <a:t>de</a:t>
            </a:r>
            <a:r>
              <a:rPr dirty="0" sz="1800" spc="-100">
                <a:latin typeface="Arimo"/>
                <a:cs typeface="Arimo"/>
              </a:rPr>
              <a:t> </a:t>
            </a:r>
            <a:r>
              <a:rPr dirty="0" sz="1800" spc="-65">
                <a:latin typeface="Arimo"/>
                <a:cs typeface="Arimo"/>
              </a:rPr>
              <a:t>conception</a:t>
            </a:r>
            <a:r>
              <a:rPr dirty="0" sz="1800" spc="-80">
                <a:latin typeface="Arimo"/>
                <a:cs typeface="Arimo"/>
              </a:rPr>
              <a:t> </a:t>
            </a:r>
            <a:r>
              <a:rPr dirty="0" sz="1800" spc="-10">
                <a:latin typeface="Arimo"/>
                <a:cs typeface="Arimo"/>
              </a:rPr>
              <a:t>et</a:t>
            </a:r>
            <a:r>
              <a:rPr dirty="0" sz="1800" spc="-95">
                <a:latin typeface="Arimo"/>
                <a:cs typeface="Arimo"/>
              </a:rPr>
              <a:t> </a:t>
            </a:r>
            <a:r>
              <a:rPr dirty="0" sz="1800" spc="-85">
                <a:latin typeface="Arimo"/>
                <a:cs typeface="Arimo"/>
              </a:rPr>
              <a:t>de</a:t>
            </a:r>
            <a:r>
              <a:rPr dirty="0" sz="1800" spc="-105">
                <a:latin typeface="Arimo"/>
                <a:cs typeface="Arimo"/>
              </a:rPr>
              <a:t> </a:t>
            </a:r>
            <a:r>
              <a:rPr dirty="0" sz="1800" spc="-55">
                <a:latin typeface="Arimo"/>
                <a:cs typeface="Arimo"/>
              </a:rPr>
              <a:t>programmation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4804" y="5884341"/>
            <a:ext cx="692150" cy="977900"/>
            <a:chOff x="94804" y="5884341"/>
            <a:chExt cx="692150" cy="977900"/>
          </a:xfrm>
        </p:grpSpPr>
        <p:sp>
          <p:nvSpPr>
            <p:cNvPr id="44" name="object 44"/>
            <p:cNvSpPr/>
            <p:nvPr/>
          </p:nvSpPr>
          <p:spPr>
            <a:xfrm>
              <a:off x="107504" y="5897041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333249" y="333247"/>
                  </a:lnTo>
                  <a:lnTo>
                    <a:pt x="0" y="0"/>
                  </a:lnTo>
                  <a:lnTo>
                    <a:pt x="0" y="618883"/>
                  </a:lnTo>
                  <a:lnTo>
                    <a:pt x="333249" y="952135"/>
                  </a:lnTo>
                  <a:lnTo>
                    <a:pt x="666497" y="618883"/>
                  </a:lnTo>
                  <a:lnTo>
                    <a:pt x="666497" y="0"/>
                  </a:lnTo>
                  <a:close/>
                </a:path>
              </a:pathLst>
            </a:custGeom>
            <a:solidFill>
              <a:srgbClr val="ED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7504" y="5897041"/>
              <a:ext cx="666750" cy="952500"/>
            </a:xfrm>
            <a:custGeom>
              <a:avLst/>
              <a:gdLst/>
              <a:ahLst/>
              <a:cxnLst/>
              <a:rect l="l" t="t" r="r" b="b"/>
              <a:pathLst>
                <a:path w="666750" h="952500">
                  <a:moveTo>
                    <a:pt x="666497" y="0"/>
                  </a:moveTo>
                  <a:lnTo>
                    <a:pt x="666497" y="618883"/>
                  </a:lnTo>
                  <a:lnTo>
                    <a:pt x="333249" y="952135"/>
                  </a:lnTo>
                  <a:lnTo>
                    <a:pt x="0" y="618883"/>
                  </a:lnTo>
                  <a:lnTo>
                    <a:pt x="0" y="0"/>
                  </a:lnTo>
                  <a:lnTo>
                    <a:pt x="333249" y="333247"/>
                  </a:lnTo>
                  <a:lnTo>
                    <a:pt x="666497" y="0"/>
                  </a:lnTo>
                  <a:close/>
                </a:path>
              </a:pathLst>
            </a:custGeom>
            <a:ln w="25399">
              <a:solidFill>
                <a:srgbClr val="EDC1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128117" y="6168338"/>
            <a:ext cx="624840" cy="37655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01930" marR="5080" indent="-189865">
              <a:lnSpc>
                <a:spcPts val="1320"/>
              </a:lnSpc>
              <a:spcBef>
                <a:spcPts val="240"/>
              </a:spcBef>
            </a:pPr>
            <a:r>
              <a:rPr dirty="0" sz="1200" spc="5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ai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200" spc="-1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200" spc="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nce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61301" y="5800801"/>
            <a:ext cx="8395970" cy="811530"/>
            <a:chOff x="761301" y="5800801"/>
            <a:chExt cx="8395970" cy="811530"/>
          </a:xfrm>
        </p:grpSpPr>
        <p:sp>
          <p:nvSpPr>
            <p:cNvPr id="48" name="object 48"/>
            <p:cNvSpPr/>
            <p:nvPr/>
          </p:nvSpPr>
          <p:spPr>
            <a:xfrm>
              <a:off x="774001" y="5813501"/>
              <a:ext cx="8370570" cy="786130"/>
            </a:xfrm>
            <a:custGeom>
              <a:avLst/>
              <a:gdLst/>
              <a:ahLst/>
              <a:cxnLst/>
              <a:rect l="l" t="t" r="r" b="b"/>
              <a:pathLst>
                <a:path w="8370570" h="786129">
                  <a:moveTo>
                    <a:pt x="8239061" y="0"/>
                  </a:moveTo>
                  <a:lnTo>
                    <a:pt x="0" y="0"/>
                  </a:lnTo>
                  <a:lnTo>
                    <a:pt x="0" y="785964"/>
                  </a:lnTo>
                  <a:lnTo>
                    <a:pt x="8239061" y="785964"/>
                  </a:lnTo>
                  <a:lnTo>
                    <a:pt x="8290006" y="775670"/>
                  </a:lnTo>
                  <a:lnTo>
                    <a:pt x="8331628" y="747596"/>
                  </a:lnTo>
                  <a:lnTo>
                    <a:pt x="8359701" y="705956"/>
                  </a:lnTo>
                  <a:lnTo>
                    <a:pt x="8369998" y="654964"/>
                  </a:lnTo>
                  <a:lnTo>
                    <a:pt x="8369998" y="131000"/>
                  </a:lnTo>
                  <a:lnTo>
                    <a:pt x="8359701" y="80008"/>
                  </a:lnTo>
                  <a:lnTo>
                    <a:pt x="8331628" y="38368"/>
                  </a:lnTo>
                  <a:lnTo>
                    <a:pt x="8290006" y="10294"/>
                  </a:lnTo>
                  <a:lnTo>
                    <a:pt x="823906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74001" y="5813501"/>
              <a:ext cx="8370570" cy="786130"/>
            </a:xfrm>
            <a:custGeom>
              <a:avLst/>
              <a:gdLst/>
              <a:ahLst/>
              <a:cxnLst/>
              <a:rect l="l" t="t" r="r" b="b"/>
              <a:pathLst>
                <a:path w="8370570" h="786129">
                  <a:moveTo>
                    <a:pt x="8369998" y="131000"/>
                  </a:moveTo>
                  <a:lnTo>
                    <a:pt x="8369998" y="654964"/>
                  </a:lnTo>
                  <a:lnTo>
                    <a:pt x="8359701" y="705956"/>
                  </a:lnTo>
                  <a:lnTo>
                    <a:pt x="8331628" y="747596"/>
                  </a:lnTo>
                  <a:lnTo>
                    <a:pt x="8290006" y="775670"/>
                  </a:lnTo>
                  <a:lnTo>
                    <a:pt x="8239061" y="785964"/>
                  </a:lnTo>
                  <a:lnTo>
                    <a:pt x="0" y="785964"/>
                  </a:lnTo>
                  <a:lnTo>
                    <a:pt x="0" y="0"/>
                  </a:lnTo>
                  <a:lnTo>
                    <a:pt x="8239061" y="0"/>
                  </a:lnTo>
                  <a:lnTo>
                    <a:pt x="8290006" y="10294"/>
                  </a:lnTo>
                  <a:lnTo>
                    <a:pt x="8331628" y="38368"/>
                  </a:lnTo>
                  <a:lnTo>
                    <a:pt x="8359701" y="80008"/>
                  </a:lnTo>
                  <a:lnTo>
                    <a:pt x="8369998" y="131000"/>
                  </a:lnTo>
                  <a:close/>
                </a:path>
              </a:pathLst>
            </a:custGeom>
            <a:ln w="25400">
              <a:solidFill>
                <a:srgbClr val="EDC1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89508" y="5741009"/>
            <a:ext cx="7931784" cy="61087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4"/>
              </a:spcBef>
              <a:buChar char="•"/>
              <a:tabLst>
                <a:tab pos="185420" algn="l"/>
              </a:tabLst>
            </a:pPr>
            <a:r>
              <a:rPr dirty="0" sz="1800" spc="-105">
                <a:latin typeface="Arimo"/>
                <a:cs typeface="Arimo"/>
              </a:rPr>
              <a:t>Une </a:t>
            </a:r>
            <a:r>
              <a:rPr dirty="0" sz="1800" spc="-75">
                <a:latin typeface="Arimo"/>
                <a:cs typeface="Arimo"/>
              </a:rPr>
              <a:t>maintenance </a:t>
            </a:r>
            <a:r>
              <a:rPr dirty="0" sz="1800" spc="-55">
                <a:latin typeface="Arimo"/>
                <a:cs typeface="Arimo"/>
              </a:rPr>
              <a:t>corrective, </a:t>
            </a:r>
            <a:r>
              <a:rPr dirty="0" sz="1800" spc="-35">
                <a:latin typeface="Arimo"/>
                <a:cs typeface="Arimo"/>
              </a:rPr>
              <a:t>qui </a:t>
            </a:r>
            <a:r>
              <a:rPr dirty="0" sz="1800" spc="-90">
                <a:latin typeface="Arimo"/>
                <a:cs typeface="Arimo"/>
              </a:rPr>
              <a:t>consiste </a:t>
            </a:r>
            <a:r>
              <a:rPr dirty="0" sz="1800" spc="-140">
                <a:latin typeface="Arimo"/>
                <a:cs typeface="Arimo"/>
              </a:rPr>
              <a:t>à </a:t>
            </a:r>
            <a:r>
              <a:rPr dirty="0" sz="1800" spc="-10">
                <a:latin typeface="Arimo"/>
                <a:cs typeface="Arimo"/>
              </a:rPr>
              <a:t>traiter </a:t>
            </a:r>
            <a:r>
              <a:rPr dirty="0" sz="1800" spc="-100">
                <a:latin typeface="Arimo"/>
                <a:cs typeface="Arimo"/>
              </a:rPr>
              <a:t>les </a:t>
            </a:r>
            <a:r>
              <a:rPr dirty="0" sz="1800" spc="-65">
                <a:latin typeface="Arimo"/>
                <a:cs typeface="Arimo"/>
              </a:rPr>
              <a:t>“bugs</a:t>
            </a:r>
            <a:r>
              <a:rPr dirty="0" sz="1800" spc="-254">
                <a:latin typeface="Arimo"/>
                <a:cs typeface="Arimo"/>
              </a:rPr>
              <a:t> </a:t>
            </a:r>
            <a:r>
              <a:rPr dirty="0" sz="1800" spc="150">
                <a:latin typeface="Arimo"/>
                <a:cs typeface="Arimo"/>
              </a:rPr>
              <a:t>”</a:t>
            </a:r>
            <a:endParaRPr sz="1800">
              <a:latin typeface="Arimo"/>
              <a:cs typeface="Arimo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dirty="0" sz="1800" spc="-105">
                <a:latin typeface="Arimo"/>
                <a:cs typeface="Arimo"/>
              </a:rPr>
              <a:t>Une </a:t>
            </a:r>
            <a:r>
              <a:rPr dirty="0" sz="1800" spc="-75">
                <a:latin typeface="Arimo"/>
                <a:cs typeface="Arimo"/>
              </a:rPr>
              <a:t>maintenance </a:t>
            </a:r>
            <a:r>
              <a:rPr dirty="0" sz="1800" spc="-50">
                <a:latin typeface="Arimo"/>
                <a:cs typeface="Arimo"/>
              </a:rPr>
              <a:t>évolutive, </a:t>
            </a:r>
            <a:r>
              <a:rPr dirty="0" sz="1800" spc="-35">
                <a:latin typeface="Arimo"/>
                <a:cs typeface="Arimo"/>
              </a:rPr>
              <a:t>qui </a:t>
            </a:r>
            <a:r>
              <a:rPr dirty="0" sz="1800" spc="-40">
                <a:latin typeface="Arimo"/>
                <a:cs typeface="Arimo"/>
              </a:rPr>
              <a:t>permet </a:t>
            </a:r>
            <a:r>
              <a:rPr dirty="0" sz="1800" spc="-100">
                <a:latin typeface="Arimo"/>
                <a:cs typeface="Arimo"/>
              </a:rPr>
              <a:t>au </a:t>
            </a:r>
            <a:r>
              <a:rPr dirty="0" sz="1800" spc="-110">
                <a:latin typeface="Arimo"/>
                <a:cs typeface="Arimo"/>
              </a:rPr>
              <a:t>système </a:t>
            </a:r>
            <a:r>
              <a:rPr dirty="0" sz="1800" spc="-35">
                <a:latin typeface="Arimo"/>
                <a:cs typeface="Arimo"/>
              </a:rPr>
              <a:t>d’intégrer </a:t>
            </a:r>
            <a:r>
              <a:rPr dirty="0" sz="1800" spc="-85">
                <a:latin typeface="Arimo"/>
                <a:cs typeface="Arimo"/>
              </a:rPr>
              <a:t>de </a:t>
            </a:r>
            <a:r>
              <a:rPr dirty="0" sz="1800" spc="-90">
                <a:latin typeface="Arimo"/>
                <a:cs typeface="Arimo"/>
              </a:rPr>
              <a:t>nouveaux</a:t>
            </a:r>
            <a:r>
              <a:rPr dirty="0" sz="1800" spc="-295">
                <a:latin typeface="Arimo"/>
                <a:cs typeface="Arimo"/>
              </a:rPr>
              <a:t> </a:t>
            </a:r>
            <a:r>
              <a:rPr dirty="0" sz="1800" spc="-100">
                <a:latin typeface="Arimo"/>
                <a:cs typeface="Arimo"/>
              </a:rPr>
              <a:t>besoins</a:t>
            </a:r>
            <a:endParaRPr sz="1800">
              <a:latin typeface="Arimo"/>
              <a:cs typeface="Arim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1719" y="6303365"/>
            <a:ext cx="3468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ou des changements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technologiques.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59354" y="54864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4241419" y="629793"/>
            <a:ext cx="3547745" cy="490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15"/>
              <a:t>Cycle </a:t>
            </a:r>
            <a:r>
              <a:rPr dirty="0" sz="3050" spc="-5"/>
              <a:t>de vie du</a:t>
            </a:r>
            <a:r>
              <a:rPr dirty="0" sz="3050" spc="-75"/>
              <a:t> </a:t>
            </a:r>
            <a:r>
              <a:rPr dirty="0" sz="3050" spc="-5"/>
              <a:t>logiciel</a:t>
            </a:r>
            <a:endParaRPr sz="3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88" y="1953513"/>
            <a:ext cx="8073390" cy="3917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02260" algn="l"/>
                <a:tab pos="302895" algn="l"/>
              </a:tabLst>
            </a:pPr>
            <a:r>
              <a:rPr dirty="0" sz="1900" spc="-190" b="1">
                <a:latin typeface="Arial"/>
                <a:cs typeface="Arial"/>
              </a:rPr>
              <a:t>Phase </a:t>
            </a:r>
            <a:r>
              <a:rPr dirty="0" sz="1900" spc="-145" b="1">
                <a:latin typeface="Arial"/>
                <a:cs typeface="Arial"/>
              </a:rPr>
              <a:t>d’analyse: </a:t>
            </a:r>
            <a:r>
              <a:rPr dirty="0" sz="1900" spc="-85" b="1">
                <a:solidFill>
                  <a:srgbClr val="C00000"/>
                </a:solidFill>
                <a:latin typeface="Arial"/>
                <a:cs typeface="Arial"/>
              </a:rPr>
              <a:t>le </a:t>
            </a:r>
            <a:r>
              <a:rPr dirty="0" sz="1900" spc="-140" b="1">
                <a:solidFill>
                  <a:srgbClr val="C00000"/>
                </a:solidFill>
                <a:latin typeface="Arial"/>
                <a:cs typeface="Arial"/>
              </a:rPr>
              <a:t>QUOI</a:t>
            </a:r>
            <a:r>
              <a:rPr dirty="0" sz="1900" spc="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900" spc="-285" b="1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1900">
              <a:latin typeface="Arial"/>
              <a:cs typeface="Arial"/>
            </a:endParaRPr>
          </a:p>
          <a:p>
            <a:pPr lvl="1" marL="641985" indent="-242570">
              <a:lnSpc>
                <a:spcPts val="1920"/>
              </a:lnSpc>
              <a:spcBef>
                <a:spcPts val="10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600" spc="-5">
                <a:latin typeface="Carlito"/>
                <a:cs typeface="Carlito"/>
              </a:rPr>
              <a:t>Phase de </a:t>
            </a:r>
            <a:r>
              <a:rPr dirty="0" sz="1600" spc="-15">
                <a:latin typeface="Carlito"/>
                <a:cs typeface="Carlito"/>
              </a:rPr>
              <a:t>capture </a:t>
            </a:r>
            <a:r>
              <a:rPr dirty="0" sz="1600" spc="-10">
                <a:latin typeface="Carlito"/>
                <a:cs typeface="Carlito"/>
              </a:rPr>
              <a:t>des</a:t>
            </a:r>
            <a:r>
              <a:rPr dirty="0" sz="1600" spc="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exigences</a:t>
            </a:r>
            <a:endParaRPr sz="1600">
              <a:latin typeface="Carlito"/>
              <a:cs typeface="Carlito"/>
            </a:endParaRPr>
          </a:p>
          <a:p>
            <a:pPr lvl="1" marL="641985" indent="-242570">
              <a:lnSpc>
                <a:spcPts val="1835"/>
              </a:lnSpc>
              <a:buFont typeface="Arial"/>
              <a:buChar char="–"/>
              <a:tabLst>
                <a:tab pos="642620" algn="l"/>
              </a:tabLst>
            </a:pPr>
            <a:r>
              <a:rPr dirty="0" sz="1700" spc="-5">
                <a:latin typeface="Carlito"/>
                <a:cs typeface="Carlito"/>
              </a:rPr>
              <a:t>Elle</a:t>
            </a:r>
            <a:r>
              <a:rPr dirty="0" sz="1700" spc="26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consiste</a:t>
            </a:r>
            <a:r>
              <a:rPr dirty="0" sz="1700" spc="2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à</a:t>
            </a:r>
            <a:r>
              <a:rPr dirty="0" sz="1700" spc="245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déterminer</a:t>
            </a:r>
            <a:r>
              <a:rPr dirty="0" sz="1700" spc="2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les</a:t>
            </a:r>
            <a:r>
              <a:rPr dirty="0" sz="1700" spc="254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éléments</a:t>
            </a:r>
            <a:r>
              <a:rPr dirty="0" sz="1700" spc="26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intervenant</a:t>
            </a:r>
            <a:r>
              <a:rPr dirty="0" sz="1700" spc="250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dans</a:t>
            </a:r>
            <a:r>
              <a:rPr dirty="0" sz="1700" spc="2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le</a:t>
            </a:r>
            <a:r>
              <a:rPr dirty="0" sz="1700" spc="260">
                <a:latin typeface="Carlito"/>
                <a:cs typeface="Carlito"/>
              </a:rPr>
              <a:t> </a:t>
            </a:r>
            <a:r>
              <a:rPr dirty="0" sz="1700" spc="-15">
                <a:latin typeface="Carlito"/>
                <a:cs typeface="Carlito"/>
              </a:rPr>
              <a:t>système</a:t>
            </a:r>
            <a:r>
              <a:rPr dirty="0" sz="1700" spc="254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à</a:t>
            </a:r>
            <a:r>
              <a:rPr dirty="0" sz="1700" spc="254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construire,</a:t>
            </a:r>
            <a:endParaRPr sz="1700">
              <a:latin typeface="Carlito"/>
              <a:cs typeface="Carlito"/>
            </a:endParaRPr>
          </a:p>
          <a:p>
            <a:pPr marL="641985">
              <a:lnSpc>
                <a:spcPts val="1835"/>
              </a:lnSpc>
            </a:pPr>
            <a:r>
              <a:rPr dirty="0" sz="1700">
                <a:latin typeface="Carlito"/>
                <a:cs typeface="Carlito"/>
              </a:rPr>
              <a:t>ainsi que leur </a:t>
            </a:r>
            <a:r>
              <a:rPr dirty="0" sz="1700" spc="-5">
                <a:latin typeface="Carlito"/>
                <a:cs typeface="Carlito"/>
              </a:rPr>
              <a:t>structure et leurs</a:t>
            </a:r>
            <a:r>
              <a:rPr dirty="0" sz="1700" spc="-140">
                <a:latin typeface="Carlito"/>
                <a:cs typeface="Carlito"/>
              </a:rPr>
              <a:t> </a:t>
            </a:r>
            <a:r>
              <a:rPr dirty="0" sz="1700" spc="-5">
                <a:latin typeface="Carlito"/>
                <a:cs typeface="Carlito"/>
              </a:rPr>
              <a:t>relations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arlito"/>
              <a:cs typeface="Carlito"/>
            </a:endParaRPr>
          </a:p>
          <a:p>
            <a:pPr marL="400050">
              <a:lnSpc>
                <a:spcPct val="100000"/>
              </a:lnSpc>
            </a:pPr>
            <a:r>
              <a:rPr dirty="0" sz="1600" spc="-5">
                <a:latin typeface="Symbol"/>
                <a:cs typeface="Symbol"/>
              </a:rPr>
              <a:t>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Carlito"/>
                <a:cs typeface="Carlito"/>
              </a:rPr>
              <a:t>interface </a:t>
            </a:r>
            <a:r>
              <a:rPr dirty="0" sz="1600" spc="-5">
                <a:latin typeface="Carlito"/>
                <a:cs typeface="Carlito"/>
              </a:rPr>
              <a:t>aux dialogues </a:t>
            </a:r>
            <a:r>
              <a:rPr dirty="0" sz="1600" spc="-15">
                <a:latin typeface="Carlito"/>
                <a:cs typeface="Carlito"/>
              </a:rPr>
              <a:t>avec </a:t>
            </a:r>
            <a:r>
              <a:rPr dirty="0" sz="1600" spc="-5">
                <a:latin typeface="Carlito"/>
                <a:cs typeface="Carlito"/>
              </a:rPr>
              <a:t>les clients </a:t>
            </a:r>
            <a:r>
              <a:rPr dirty="0" sz="1600" spc="-10">
                <a:latin typeface="Carlito"/>
                <a:cs typeface="Carlito"/>
              </a:rPr>
              <a:t>et </a:t>
            </a:r>
            <a:r>
              <a:rPr dirty="0" sz="1600" spc="-5">
                <a:latin typeface="Carlito"/>
                <a:cs typeface="Carlito"/>
              </a:rPr>
              <a:t>les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utilisateurs</a:t>
            </a:r>
            <a:endParaRPr sz="1600">
              <a:latin typeface="Carlito"/>
              <a:cs typeface="Carlito"/>
            </a:endParaRPr>
          </a:p>
          <a:p>
            <a:pPr lvl="2" marL="980440" indent="-19431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981075" algn="l"/>
              </a:tabLst>
            </a:pPr>
            <a:r>
              <a:rPr dirty="0" sz="1500" spc="-110" b="1">
                <a:latin typeface="Arial"/>
                <a:cs typeface="Arial"/>
              </a:rPr>
              <a:t>Résultat </a:t>
            </a:r>
            <a:r>
              <a:rPr dirty="0" sz="1500" spc="-90" b="1">
                <a:latin typeface="Arial"/>
                <a:cs typeface="Arial"/>
              </a:rPr>
              <a:t>: </a:t>
            </a:r>
            <a:r>
              <a:rPr dirty="0" sz="1500">
                <a:latin typeface="Carlito"/>
                <a:cs typeface="Carlito"/>
              </a:rPr>
              <a:t>modèles </a:t>
            </a:r>
            <a:r>
              <a:rPr dirty="0" sz="1500" spc="-85">
                <a:latin typeface="Arimo"/>
                <a:cs typeface="Arimo"/>
              </a:rPr>
              <a:t>d’analyse </a:t>
            </a:r>
            <a:r>
              <a:rPr dirty="0" sz="1500" spc="-5">
                <a:latin typeface="Carlito"/>
                <a:cs typeface="Carlito"/>
              </a:rPr>
              <a:t>(fonctionnels, </a:t>
            </a:r>
            <a:r>
              <a:rPr dirty="0" sz="1500" spc="-10">
                <a:latin typeface="Carlito"/>
                <a:cs typeface="Carlito"/>
              </a:rPr>
              <a:t>statiques et</a:t>
            </a:r>
            <a:r>
              <a:rPr dirty="0" sz="1500" spc="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dynamiques)</a:t>
            </a:r>
            <a:endParaRPr sz="15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02260" indent="-290195">
              <a:lnSpc>
                <a:spcPct val="100000"/>
              </a:lnSpc>
              <a:buFont typeface="Arial"/>
              <a:buChar char="•"/>
              <a:tabLst>
                <a:tab pos="302260" algn="l"/>
                <a:tab pos="302895" algn="l"/>
              </a:tabLst>
            </a:pPr>
            <a:r>
              <a:rPr dirty="0" sz="1900" spc="-190" b="1">
                <a:latin typeface="Arial"/>
                <a:cs typeface="Arial"/>
              </a:rPr>
              <a:t>Phase </a:t>
            </a:r>
            <a:r>
              <a:rPr dirty="0" sz="1900" spc="-125" b="1">
                <a:latin typeface="Arial"/>
                <a:cs typeface="Arial"/>
              </a:rPr>
              <a:t>de </a:t>
            </a:r>
            <a:r>
              <a:rPr dirty="0" sz="1900" spc="-135" b="1">
                <a:latin typeface="Arial"/>
                <a:cs typeface="Arial"/>
              </a:rPr>
              <a:t>conception, </a:t>
            </a:r>
            <a:r>
              <a:rPr dirty="0" sz="1900" spc="-85" b="1">
                <a:solidFill>
                  <a:srgbClr val="C00000"/>
                </a:solidFill>
                <a:latin typeface="Arial"/>
                <a:cs typeface="Arial"/>
              </a:rPr>
              <a:t>le </a:t>
            </a:r>
            <a:r>
              <a:rPr dirty="0" sz="1900" spc="-165" b="1">
                <a:solidFill>
                  <a:srgbClr val="C00000"/>
                </a:solidFill>
                <a:latin typeface="Arial"/>
                <a:cs typeface="Arial"/>
              </a:rPr>
              <a:t>COMMENT</a:t>
            </a:r>
            <a:r>
              <a:rPr dirty="0" sz="1900" spc="8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900" spc="-285" b="1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1900">
              <a:latin typeface="Arial"/>
              <a:cs typeface="Arial"/>
            </a:endParaRPr>
          </a:p>
          <a:p>
            <a:pPr algn="just" lvl="1" marL="641985" indent="-24257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600" spc="-5">
                <a:latin typeface="Carlito"/>
                <a:cs typeface="Carlito"/>
              </a:rPr>
              <a:t>Phase de </a:t>
            </a:r>
            <a:r>
              <a:rPr dirty="0" sz="1600" spc="-10">
                <a:latin typeface="Carlito"/>
                <a:cs typeface="Carlito"/>
              </a:rPr>
              <a:t>description </a:t>
            </a:r>
            <a:r>
              <a:rPr dirty="0" sz="1600" spc="-5">
                <a:latin typeface="Carlito"/>
                <a:cs typeface="Carlito"/>
              </a:rPr>
              <a:t>de </a:t>
            </a:r>
            <a:r>
              <a:rPr dirty="0" sz="1600">
                <a:latin typeface="Carlito"/>
                <a:cs typeface="Carlito"/>
              </a:rPr>
              <a:t>la </a:t>
            </a:r>
            <a:r>
              <a:rPr dirty="0" sz="1600" spc="-5">
                <a:latin typeface="Carlito"/>
                <a:cs typeface="Carlito"/>
              </a:rPr>
              <a:t>solution </a:t>
            </a:r>
            <a:r>
              <a:rPr dirty="0" sz="1600" spc="-15">
                <a:latin typeface="Carlito"/>
                <a:cs typeface="Carlito"/>
              </a:rPr>
              <a:t>(comment </a:t>
            </a:r>
            <a:r>
              <a:rPr dirty="0" sz="1600">
                <a:latin typeface="Carlito"/>
                <a:cs typeface="Carlito"/>
              </a:rPr>
              <a:t>le </a:t>
            </a:r>
            <a:r>
              <a:rPr dirty="0" sz="1600" spc="-10">
                <a:latin typeface="Carlito"/>
                <a:cs typeface="Carlito"/>
              </a:rPr>
              <a:t>problème est</a:t>
            </a:r>
            <a:r>
              <a:rPr dirty="0" sz="1600" spc="10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résolu)</a:t>
            </a:r>
            <a:endParaRPr sz="1600">
              <a:latin typeface="Carlito"/>
              <a:cs typeface="Carlito"/>
            </a:endParaRPr>
          </a:p>
          <a:p>
            <a:pPr algn="just" lvl="1" marL="641985" marR="5080" indent="-242570">
              <a:lnSpc>
                <a:spcPts val="1540"/>
              </a:lnSpc>
              <a:spcBef>
                <a:spcPts val="37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600" spc="-5">
                <a:latin typeface="Carlito"/>
                <a:cs typeface="Carlito"/>
              </a:rPr>
              <a:t>Elle </a:t>
            </a:r>
            <a:r>
              <a:rPr dirty="0" sz="1600" spc="-10">
                <a:latin typeface="Carlito"/>
                <a:cs typeface="Carlito"/>
              </a:rPr>
              <a:t>consiste </a:t>
            </a:r>
            <a:r>
              <a:rPr dirty="0" sz="1600" spc="-5">
                <a:latin typeface="Carlito"/>
                <a:cs typeface="Carlito"/>
              </a:rPr>
              <a:t>à </a:t>
            </a:r>
            <a:r>
              <a:rPr dirty="0" sz="1600" spc="-10">
                <a:latin typeface="Carlito"/>
                <a:cs typeface="Carlito"/>
              </a:rPr>
              <a:t>apporter </a:t>
            </a:r>
            <a:r>
              <a:rPr dirty="0" sz="1600" spc="-5">
                <a:latin typeface="Carlito"/>
                <a:cs typeface="Carlito"/>
              </a:rPr>
              <a:t>des solutions </a:t>
            </a:r>
            <a:r>
              <a:rPr dirty="0" sz="1600" spc="-10">
                <a:latin typeface="Carlito"/>
                <a:cs typeface="Carlito"/>
              </a:rPr>
              <a:t>techniques </a:t>
            </a:r>
            <a:r>
              <a:rPr dirty="0" sz="1600" spc="-5">
                <a:latin typeface="Carlito"/>
                <a:cs typeface="Carlito"/>
              </a:rPr>
              <a:t>aux </a:t>
            </a:r>
            <a:r>
              <a:rPr dirty="0" sz="1600" spc="-10">
                <a:latin typeface="Carlito"/>
                <a:cs typeface="Carlito"/>
              </a:rPr>
              <a:t>descriptions définies </a:t>
            </a:r>
            <a:r>
              <a:rPr dirty="0" sz="1600" spc="-15">
                <a:latin typeface="Carlito"/>
                <a:cs typeface="Carlito"/>
              </a:rPr>
              <a:t>lors </a:t>
            </a:r>
            <a:r>
              <a:rPr dirty="0" sz="1600" spc="-5">
                <a:latin typeface="Carlito"/>
                <a:cs typeface="Carlito"/>
              </a:rPr>
              <a:t>de  </a:t>
            </a:r>
            <a:r>
              <a:rPr dirty="0" sz="1600" spc="-85">
                <a:latin typeface="Arimo"/>
                <a:cs typeface="Arimo"/>
              </a:rPr>
              <a:t>l’analyse </a:t>
            </a:r>
            <a:r>
              <a:rPr dirty="0" sz="1600" spc="-10">
                <a:latin typeface="Carlito"/>
                <a:cs typeface="Carlito"/>
              </a:rPr>
              <a:t>(architecture technique, performances et optimisations, stratégie </a:t>
            </a:r>
            <a:r>
              <a:rPr dirty="0" sz="1600" spc="-5">
                <a:latin typeface="Carlito"/>
                <a:cs typeface="Carlito"/>
              </a:rPr>
              <a:t>de  </a:t>
            </a:r>
            <a:r>
              <a:rPr dirty="0" sz="1600" spc="-10">
                <a:latin typeface="Carlito"/>
                <a:cs typeface="Carlito"/>
              </a:rPr>
              <a:t>programmation</a:t>
            </a:r>
            <a:r>
              <a:rPr dirty="0" sz="1600" spc="-5">
                <a:latin typeface="Carlito"/>
                <a:cs typeface="Carlito"/>
              </a:rPr>
              <a:t> )</a:t>
            </a:r>
            <a:endParaRPr sz="1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–"/>
            </a:pPr>
            <a:endParaRPr sz="1350">
              <a:latin typeface="Carlito"/>
              <a:cs typeface="Carlito"/>
            </a:endParaRPr>
          </a:p>
          <a:p>
            <a:pPr lvl="2" marL="980440" indent="-194310">
              <a:lnSpc>
                <a:spcPct val="100000"/>
              </a:lnSpc>
              <a:buFont typeface="Arial"/>
              <a:buChar char="•"/>
              <a:tabLst>
                <a:tab pos="981075" algn="l"/>
              </a:tabLst>
            </a:pPr>
            <a:r>
              <a:rPr dirty="0" sz="1500" spc="-125" b="1">
                <a:latin typeface="Arial"/>
                <a:cs typeface="Arial"/>
              </a:rPr>
              <a:t>Résultats </a:t>
            </a:r>
            <a:r>
              <a:rPr dirty="0" sz="1500" spc="-90" b="1">
                <a:latin typeface="Arial"/>
                <a:cs typeface="Arial"/>
              </a:rPr>
              <a:t>: </a:t>
            </a:r>
            <a:r>
              <a:rPr dirty="0" sz="1500">
                <a:latin typeface="Carlito"/>
                <a:cs typeface="Carlito"/>
              </a:rPr>
              <a:t>modèles de </a:t>
            </a:r>
            <a:r>
              <a:rPr dirty="0" sz="1500" spc="-5">
                <a:latin typeface="Carlito"/>
                <a:cs typeface="Carlito"/>
              </a:rPr>
              <a:t>conception (fonctionnels, </a:t>
            </a:r>
            <a:r>
              <a:rPr dirty="0" sz="1500" spc="-10">
                <a:latin typeface="Carlito"/>
                <a:cs typeface="Carlito"/>
              </a:rPr>
              <a:t>statiques et</a:t>
            </a:r>
            <a:r>
              <a:rPr dirty="0" sz="1500" spc="3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dynamiques)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5954" y="771525"/>
            <a:ext cx="56832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Cycle de </a:t>
            </a:r>
            <a:r>
              <a:rPr dirty="0" sz="2400"/>
              <a:t>vie </a:t>
            </a:r>
            <a:r>
              <a:rPr dirty="0" sz="2400" spc="-5"/>
              <a:t>du </a:t>
            </a:r>
            <a:r>
              <a:rPr dirty="0" sz="2400"/>
              <a:t>logiciel: </a:t>
            </a:r>
            <a:r>
              <a:rPr dirty="0" sz="2400" spc="-5"/>
              <a:t>Analyse </a:t>
            </a:r>
            <a:r>
              <a:rPr dirty="0" sz="2400"/>
              <a:t>et</a:t>
            </a:r>
            <a:r>
              <a:rPr dirty="0" sz="2400" spc="-120"/>
              <a:t> </a:t>
            </a:r>
            <a:r>
              <a:rPr dirty="0" sz="2400" spc="-5"/>
              <a:t>conception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1156" y="525843"/>
            <a:ext cx="3067692" cy="95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68879"/>
            <a:ext cx="658490" cy="209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0957" y="5290347"/>
            <a:ext cx="2013585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64"/>
              </a:lnSpc>
            </a:pPr>
            <a:r>
              <a:rPr dirty="0" sz="1700" spc="-20" b="1">
                <a:latin typeface="Arial"/>
                <a:cs typeface="Arial"/>
              </a:rPr>
              <a:t>Année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Universitaire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ts val="2035"/>
              </a:lnSpc>
            </a:pPr>
            <a:r>
              <a:rPr dirty="0" sz="1700" spc="-10" b="1">
                <a:latin typeface="Arial"/>
                <a:cs typeface="Arial"/>
              </a:rPr>
              <a:t>2015-2016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2452" y="2357501"/>
            <a:ext cx="8321675" cy="2339340"/>
            <a:chOff x="822452" y="2357501"/>
            <a:chExt cx="8321675" cy="2339340"/>
          </a:xfrm>
        </p:grpSpPr>
        <p:sp>
          <p:nvSpPr>
            <p:cNvPr id="6" name="object 6"/>
            <p:cNvSpPr/>
            <p:nvPr/>
          </p:nvSpPr>
          <p:spPr>
            <a:xfrm>
              <a:off x="822452" y="2357501"/>
              <a:ext cx="3226054" cy="2338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82212" y="2985516"/>
              <a:ext cx="5161788" cy="896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182236" y="3074924"/>
            <a:ext cx="4778375" cy="1830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10540" indent="-498475">
              <a:lnSpc>
                <a:spcPct val="100000"/>
              </a:lnSpc>
              <a:spcBef>
                <a:spcPts val="105"/>
              </a:spcBef>
              <a:buSzPct val="97727"/>
              <a:buAutoNum type="arabicPlain" startAt="2"/>
              <a:tabLst>
                <a:tab pos="511175" algn="l"/>
              </a:tabLst>
            </a:pPr>
            <a:r>
              <a:rPr dirty="0" sz="4400" b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4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FFFFFF"/>
                </a:solidFill>
                <a:latin typeface="Arial"/>
                <a:cs typeface="Arial"/>
              </a:rPr>
              <a:t>modélisation</a:t>
            </a:r>
            <a:endParaRPr sz="4400">
              <a:latin typeface="Arial"/>
              <a:cs typeface="Arial"/>
            </a:endParaRPr>
          </a:p>
          <a:p>
            <a:pPr lvl="1" marL="791210" indent="-309880">
              <a:lnSpc>
                <a:spcPct val="100000"/>
              </a:lnSpc>
              <a:spcBef>
                <a:spcPts val="2590"/>
              </a:spcBef>
              <a:buFont typeface="Wingdings"/>
              <a:buChar char=""/>
              <a:tabLst>
                <a:tab pos="791845" algn="l"/>
              </a:tabLst>
            </a:pPr>
            <a:r>
              <a:rPr dirty="0" sz="2400" spc="-10">
                <a:solidFill>
                  <a:srgbClr val="C00000"/>
                </a:solidFill>
                <a:latin typeface="Carlito"/>
                <a:cs typeface="Carlito"/>
              </a:rPr>
              <a:t>Définition</a:t>
            </a:r>
            <a:endParaRPr sz="2400">
              <a:latin typeface="Carlito"/>
              <a:cs typeface="Carlito"/>
            </a:endParaRPr>
          </a:p>
          <a:p>
            <a:pPr lvl="1" marL="791210" indent="-30988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91845" algn="l"/>
              </a:tabLst>
            </a:pPr>
            <a:r>
              <a:rPr dirty="0" sz="2400" spc="-5">
                <a:solidFill>
                  <a:srgbClr val="C00000"/>
                </a:solidFill>
                <a:latin typeface="Carlito"/>
                <a:cs typeface="Carlito"/>
              </a:rPr>
              <a:t>Les </a:t>
            </a:r>
            <a:r>
              <a:rPr dirty="0" sz="2400">
                <a:solidFill>
                  <a:srgbClr val="C00000"/>
                </a:solidFill>
                <a:latin typeface="Carlito"/>
                <a:cs typeface="Carlito"/>
              </a:rPr>
              <a:t>vues </a:t>
            </a:r>
            <a:r>
              <a:rPr dirty="0" sz="2400" spc="-55">
                <a:solidFill>
                  <a:srgbClr val="C00000"/>
                </a:solidFill>
                <a:latin typeface="Arimo"/>
                <a:cs typeface="Arimo"/>
              </a:rPr>
              <a:t>d’un</a:t>
            </a:r>
            <a:r>
              <a:rPr dirty="0" sz="2400" spc="-135">
                <a:solidFill>
                  <a:srgbClr val="C00000"/>
                </a:solidFill>
                <a:latin typeface="Arimo"/>
                <a:cs typeface="Arimo"/>
              </a:rPr>
              <a:t> </a:t>
            </a:r>
            <a:r>
              <a:rPr dirty="0" sz="2400" spc="-290">
                <a:solidFill>
                  <a:srgbClr val="C00000"/>
                </a:solidFill>
                <a:latin typeface="Arimo"/>
                <a:cs typeface="Arimo"/>
              </a:rPr>
              <a:t>SI</a:t>
            </a:r>
            <a:endParaRPr sz="2400">
              <a:latin typeface="Arimo"/>
              <a:cs typeface="Arim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59582" y="730123"/>
            <a:ext cx="884555" cy="490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390" b="1">
                <a:latin typeface="Arial"/>
                <a:cs typeface="Arial"/>
              </a:rPr>
              <a:t>PLAN</a:t>
            </a:r>
            <a:endParaRPr sz="3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7750" y="5192725"/>
            <a:ext cx="2533650" cy="800100"/>
          </a:xfrm>
          <a:custGeom>
            <a:avLst/>
            <a:gdLst/>
            <a:ahLst/>
            <a:cxnLst/>
            <a:rect l="l" t="t" r="r" b="b"/>
            <a:pathLst>
              <a:path w="2533650" h="800100">
                <a:moveTo>
                  <a:pt x="2533650" y="800100"/>
                </a:moveTo>
                <a:lnTo>
                  <a:pt x="0" y="800100"/>
                </a:lnTo>
                <a:lnTo>
                  <a:pt x="0" y="0"/>
                </a:lnTo>
                <a:lnTo>
                  <a:pt x="2533650" y="0"/>
                </a:lnTo>
                <a:lnTo>
                  <a:pt x="2533650" y="800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5997" y="6385052"/>
            <a:ext cx="24193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15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5529" y="765428"/>
            <a:ext cx="48221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 </a:t>
            </a:r>
            <a:r>
              <a:rPr dirty="0"/>
              <a:t>la </a:t>
            </a:r>
            <a:r>
              <a:rPr dirty="0" spc="-15"/>
              <a:t>réalité </a:t>
            </a:r>
            <a:r>
              <a:rPr dirty="0" spc="-25"/>
              <a:t>vers </a:t>
            </a:r>
            <a:r>
              <a:rPr dirty="0"/>
              <a:t>les</a:t>
            </a:r>
            <a:r>
              <a:rPr dirty="0" spc="-25"/>
              <a:t> </a:t>
            </a:r>
            <a:r>
              <a:rPr dirty="0"/>
              <a:t>modèles</a:t>
            </a:r>
          </a:p>
        </p:txBody>
      </p:sp>
      <p:sp>
        <p:nvSpPr>
          <p:cNvPr id="5" name="object 5"/>
          <p:cNvSpPr/>
          <p:nvPr/>
        </p:nvSpPr>
        <p:spPr>
          <a:xfrm>
            <a:off x="480059" y="2203704"/>
            <a:ext cx="2889504" cy="1613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8191" y="2394915"/>
            <a:ext cx="15982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rlito"/>
                <a:cs typeface="Carlito"/>
              </a:rPr>
              <a:t>Réalité  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(représentations 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mentales,</a:t>
            </a:r>
            <a:r>
              <a:rPr dirty="0" sz="1800" spc="-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règles,  </a:t>
            </a:r>
            <a:r>
              <a:rPr dirty="0" sz="1800" spc="-145">
                <a:solidFill>
                  <a:srgbClr val="FFFFFF"/>
                </a:solidFill>
                <a:latin typeface="Arimo"/>
                <a:cs typeface="Arimo"/>
              </a:rPr>
              <a:t>lois…)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89903" y="2061972"/>
            <a:ext cx="2592705" cy="1815464"/>
            <a:chOff x="6089903" y="2061972"/>
            <a:chExt cx="2592705" cy="1815464"/>
          </a:xfrm>
        </p:grpSpPr>
        <p:sp>
          <p:nvSpPr>
            <p:cNvPr id="8" name="object 8"/>
            <p:cNvSpPr/>
            <p:nvPr/>
          </p:nvSpPr>
          <p:spPr>
            <a:xfrm>
              <a:off x="6089903" y="2061972"/>
              <a:ext cx="2592323" cy="18150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97979" y="2382012"/>
              <a:ext cx="1060703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59651" y="2656331"/>
              <a:ext cx="381000" cy="3825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26707" y="2656331"/>
              <a:ext cx="1720595" cy="382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61759" y="2930652"/>
              <a:ext cx="1594104" cy="3825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99859" y="3204972"/>
              <a:ext cx="1510284" cy="3825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2615" y="3479291"/>
              <a:ext cx="1610867" cy="3825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91985" y="2427478"/>
            <a:ext cx="144653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Times New Roman"/>
                <a:cs typeface="Times New Roman"/>
              </a:rPr>
              <a:t>Modèles  </a:t>
            </a:r>
            <a:r>
              <a:rPr dirty="0" sz="1800" spc="-7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1800" spc="1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800" spc="-3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senta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tio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dirty="0" sz="1800" spc="-45">
                <a:solidFill>
                  <a:srgbClr val="FFFFFF"/>
                </a:solidFill>
                <a:latin typeface="Times New Roman"/>
                <a:cs typeface="Times New Roman"/>
              </a:rPr>
              <a:t>schématiques, 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formulations  </a:t>
            </a:r>
            <a:r>
              <a:rPr dirty="0" sz="1800" spc="-35">
                <a:solidFill>
                  <a:srgbClr val="FFFFFF"/>
                </a:solidFill>
                <a:latin typeface="Times New Roman"/>
                <a:cs typeface="Times New Roman"/>
              </a:rPr>
              <a:t>rigoureuses…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28821" y="4532312"/>
            <a:ext cx="1835785" cy="1808480"/>
          </a:xfrm>
          <a:custGeom>
            <a:avLst/>
            <a:gdLst/>
            <a:ahLst/>
            <a:cxnLst/>
            <a:rect l="l" t="t" r="r" b="b"/>
            <a:pathLst>
              <a:path w="1835785" h="1808479">
                <a:moveTo>
                  <a:pt x="472173" y="1687207"/>
                </a:moveTo>
                <a:lnTo>
                  <a:pt x="460946" y="1646999"/>
                </a:lnTo>
                <a:lnTo>
                  <a:pt x="427202" y="1612265"/>
                </a:lnTo>
                <a:lnTo>
                  <a:pt x="375691" y="1585760"/>
                </a:lnTo>
                <a:lnTo>
                  <a:pt x="351320" y="1578457"/>
                </a:lnTo>
                <a:lnTo>
                  <a:pt x="338213" y="1574800"/>
                </a:lnTo>
                <a:lnTo>
                  <a:pt x="325094" y="1572044"/>
                </a:lnTo>
                <a:lnTo>
                  <a:pt x="283870" y="1566557"/>
                </a:lnTo>
                <a:lnTo>
                  <a:pt x="268884" y="1565656"/>
                </a:lnTo>
                <a:lnTo>
                  <a:pt x="237959" y="1565656"/>
                </a:lnTo>
                <a:lnTo>
                  <a:pt x="232333" y="1566557"/>
                </a:lnTo>
                <a:lnTo>
                  <a:pt x="225780" y="1558340"/>
                </a:lnTo>
                <a:lnTo>
                  <a:pt x="198615" y="1513560"/>
                </a:lnTo>
                <a:lnTo>
                  <a:pt x="186436" y="1474254"/>
                </a:lnTo>
                <a:lnTo>
                  <a:pt x="185496" y="1453222"/>
                </a:lnTo>
                <a:lnTo>
                  <a:pt x="189242" y="1433131"/>
                </a:lnTo>
                <a:lnTo>
                  <a:pt x="238899" y="1413027"/>
                </a:lnTo>
                <a:lnTo>
                  <a:pt x="275437" y="1411198"/>
                </a:lnTo>
                <a:lnTo>
                  <a:pt x="305422" y="1413027"/>
                </a:lnTo>
                <a:lnTo>
                  <a:pt x="263258" y="1371892"/>
                </a:lnTo>
                <a:lnTo>
                  <a:pt x="236093" y="1370063"/>
                </a:lnTo>
                <a:lnTo>
                  <a:pt x="213601" y="1371892"/>
                </a:lnTo>
                <a:lnTo>
                  <a:pt x="195808" y="1376451"/>
                </a:lnTo>
                <a:lnTo>
                  <a:pt x="160197" y="1400225"/>
                </a:lnTo>
                <a:lnTo>
                  <a:pt x="143332" y="1442262"/>
                </a:lnTo>
                <a:lnTo>
                  <a:pt x="142405" y="1464208"/>
                </a:lnTo>
                <a:lnTo>
                  <a:pt x="144272" y="1485226"/>
                </a:lnTo>
                <a:lnTo>
                  <a:pt x="157391" y="1525435"/>
                </a:lnTo>
                <a:lnTo>
                  <a:pt x="183616" y="1572044"/>
                </a:lnTo>
                <a:lnTo>
                  <a:pt x="152704" y="1579359"/>
                </a:lnTo>
                <a:lnTo>
                  <a:pt x="100241" y="1601304"/>
                </a:lnTo>
                <a:lnTo>
                  <a:pt x="61823" y="1631454"/>
                </a:lnTo>
                <a:lnTo>
                  <a:pt x="41211" y="1667103"/>
                </a:lnTo>
                <a:lnTo>
                  <a:pt x="38404" y="1687207"/>
                </a:lnTo>
                <a:lnTo>
                  <a:pt x="38404" y="1695437"/>
                </a:lnTo>
                <a:lnTo>
                  <a:pt x="54330" y="1733829"/>
                </a:lnTo>
                <a:lnTo>
                  <a:pt x="91808" y="1767636"/>
                </a:lnTo>
                <a:lnTo>
                  <a:pt x="133972" y="1787753"/>
                </a:lnTo>
                <a:lnTo>
                  <a:pt x="171437" y="1798713"/>
                </a:lnTo>
                <a:lnTo>
                  <a:pt x="225780" y="1806943"/>
                </a:lnTo>
                <a:lnTo>
                  <a:pt x="240766" y="1807857"/>
                </a:lnTo>
                <a:lnTo>
                  <a:pt x="268884" y="1807857"/>
                </a:lnTo>
                <a:lnTo>
                  <a:pt x="325094" y="1801456"/>
                </a:lnTo>
                <a:lnTo>
                  <a:pt x="375691" y="1787753"/>
                </a:lnTo>
                <a:lnTo>
                  <a:pt x="417842" y="1767636"/>
                </a:lnTo>
                <a:lnTo>
                  <a:pt x="449694" y="1741131"/>
                </a:lnTo>
                <a:lnTo>
                  <a:pt x="467499" y="1710969"/>
                </a:lnTo>
                <a:lnTo>
                  <a:pt x="470306" y="1703666"/>
                </a:lnTo>
                <a:lnTo>
                  <a:pt x="472173" y="1687207"/>
                </a:lnTo>
                <a:close/>
              </a:path>
              <a:path w="1835785" h="1808479">
                <a:moveTo>
                  <a:pt x="1017447" y="110629"/>
                </a:moveTo>
                <a:lnTo>
                  <a:pt x="354139" y="80441"/>
                </a:lnTo>
                <a:lnTo>
                  <a:pt x="399097" y="604139"/>
                </a:lnTo>
                <a:lnTo>
                  <a:pt x="404736" y="605053"/>
                </a:lnTo>
                <a:lnTo>
                  <a:pt x="410349" y="605053"/>
                </a:lnTo>
                <a:lnTo>
                  <a:pt x="427202" y="607809"/>
                </a:lnTo>
                <a:lnTo>
                  <a:pt x="431901" y="607809"/>
                </a:lnTo>
                <a:lnTo>
                  <a:pt x="442201" y="609638"/>
                </a:lnTo>
                <a:lnTo>
                  <a:pt x="400977" y="123444"/>
                </a:lnTo>
                <a:lnTo>
                  <a:pt x="973416" y="149961"/>
                </a:lnTo>
                <a:lnTo>
                  <a:pt x="979030" y="144386"/>
                </a:lnTo>
                <a:lnTo>
                  <a:pt x="984656" y="139814"/>
                </a:lnTo>
                <a:lnTo>
                  <a:pt x="990282" y="134353"/>
                </a:lnTo>
                <a:lnTo>
                  <a:pt x="995908" y="129794"/>
                </a:lnTo>
                <a:lnTo>
                  <a:pt x="1000582" y="124333"/>
                </a:lnTo>
                <a:lnTo>
                  <a:pt x="1017447" y="110629"/>
                </a:lnTo>
                <a:close/>
              </a:path>
              <a:path w="1835785" h="1808479">
                <a:moveTo>
                  <a:pt x="1452206" y="984364"/>
                </a:moveTo>
                <a:lnTo>
                  <a:pt x="1451114" y="879259"/>
                </a:lnTo>
                <a:lnTo>
                  <a:pt x="1444307" y="225704"/>
                </a:lnTo>
                <a:lnTo>
                  <a:pt x="1443748" y="171780"/>
                </a:lnTo>
                <a:lnTo>
                  <a:pt x="1336890" y="166827"/>
                </a:lnTo>
                <a:lnTo>
                  <a:pt x="1336890" y="879259"/>
                </a:lnTo>
                <a:lnTo>
                  <a:pt x="662368" y="852754"/>
                </a:lnTo>
                <a:lnTo>
                  <a:pt x="642696" y="851992"/>
                </a:lnTo>
                <a:lnTo>
                  <a:pt x="642696" y="963345"/>
                </a:lnTo>
                <a:lnTo>
                  <a:pt x="641756" y="970648"/>
                </a:lnTo>
                <a:lnTo>
                  <a:pt x="613651" y="998067"/>
                </a:lnTo>
                <a:lnTo>
                  <a:pt x="606158" y="998982"/>
                </a:lnTo>
                <a:lnTo>
                  <a:pt x="598652" y="998067"/>
                </a:lnTo>
                <a:lnTo>
                  <a:pt x="570547" y="970648"/>
                </a:lnTo>
                <a:lnTo>
                  <a:pt x="569607" y="963345"/>
                </a:lnTo>
                <a:lnTo>
                  <a:pt x="570547" y="956030"/>
                </a:lnTo>
                <a:lnTo>
                  <a:pt x="598652" y="928611"/>
                </a:lnTo>
                <a:lnTo>
                  <a:pt x="606158" y="927696"/>
                </a:lnTo>
                <a:lnTo>
                  <a:pt x="617397" y="929525"/>
                </a:lnTo>
                <a:lnTo>
                  <a:pt x="642696" y="963345"/>
                </a:lnTo>
                <a:lnTo>
                  <a:pt x="642696" y="851992"/>
                </a:lnTo>
                <a:lnTo>
                  <a:pt x="562749" y="848842"/>
                </a:lnTo>
                <a:lnTo>
                  <a:pt x="542442" y="226720"/>
                </a:lnTo>
                <a:lnTo>
                  <a:pt x="1330718" y="259892"/>
                </a:lnTo>
                <a:lnTo>
                  <a:pt x="1336890" y="879259"/>
                </a:lnTo>
                <a:lnTo>
                  <a:pt x="1336890" y="166827"/>
                </a:lnTo>
                <a:lnTo>
                  <a:pt x="973416" y="149961"/>
                </a:lnTo>
                <a:lnTo>
                  <a:pt x="964044" y="159092"/>
                </a:lnTo>
                <a:lnTo>
                  <a:pt x="935939" y="189166"/>
                </a:lnTo>
                <a:lnTo>
                  <a:pt x="926579" y="199313"/>
                </a:lnTo>
                <a:lnTo>
                  <a:pt x="922413" y="204698"/>
                </a:lnTo>
                <a:lnTo>
                  <a:pt x="502170" y="187388"/>
                </a:lnTo>
                <a:lnTo>
                  <a:pt x="516509" y="616026"/>
                </a:lnTo>
                <a:lnTo>
                  <a:pt x="508723" y="616026"/>
                </a:lnTo>
                <a:lnTo>
                  <a:pt x="483425" y="614210"/>
                </a:lnTo>
                <a:lnTo>
                  <a:pt x="469366" y="612381"/>
                </a:lnTo>
                <a:lnTo>
                  <a:pt x="456247" y="611466"/>
                </a:lnTo>
                <a:lnTo>
                  <a:pt x="442201" y="609638"/>
                </a:lnTo>
                <a:lnTo>
                  <a:pt x="483425" y="1088555"/>
                </a:lnTo>
                <a:lnTo>
                  <a:pt x="1316304" y="998982"/>
                </a:lnTo>
                <a:lnTo>
                  <a:pt x="1452206" y="984364"/>
                </a:lnTo>
                <a:close/>
              </a:path>
              <a:path w="1835785" h="1808479">
                <a:moveTo>
                  <a:pt x="1579600" y="1599476"/>
                </a:moveTo>
                <a:lnTo>
                  <a:pt x="440321" y="1540065"/>
                </a:lnTo>
                <a:lnTo>
                  <a:pt x="449694" y="1548282"/>
                </a:lnTo>
                <a:lnTo>
                  <a:pt x="489051" y="1579359"/>
                </a:lnTo>
                <a:lnTo>
                  <a:pt x="499351" y="1586674"/>
                </a:lnTo>
                <a:lnTo>
                  <a:pt x="508723" y="1593977"/>
                </a:lnTo>
                <a:lnTo>
                  <a:pt x="538695" y="1615008"/>
                </a:lnTo>
                <a:lnTo>
                  <a:pt x="549008" y="1621409"/>
                </a:lnTo>
                <a:lnTo>
                  <a:pt x="558380" y="1627809"/>
                </a:lnTo>
                <a:lnTo>
                  <a:pt x="568680" y="1633283"/>
                </a:lnTo>
                <a:lnTo>
                  <a:pt x="578993" y="1639684"/>
                </a:lnTo>
                <a:lnTo>
                  <a:pt x="588365" y="1645170"/>
                </a:lnTo>
                <a:lnTo>
                  <a:pt x="598652" y="1650657"/>
                </a:lnTo>
                <a:lnTo>
                  <a:pt x="609904" y="1657045"/>
                </a:lnTo>
                <a:lnTo>
                  <a:pt x="621144" y="1662531"/>
                </a:lnTo>
                <a:lnTo>
                  <a:pt x="632396" y="1668932"/>
                </a:lnTo>
                <a:lnTo>
                  <a:pt x="666115" y="1685378"/>
                </a:lnTo>
                <a:lnTo>
                  <a:pt x="677354" y="1689950"/>
                </a:lnTo>
                <a:lnTo>
                  <a:pt x="689546" y="1695437"/>
                </a:lnTo>
                <a:lnTo>
                  <a:pt x="700786" y="1700009"/>
                </a:lnTo>
                <a:lnTo>
                  <a:pt x="712012" y="1705495"/>
                </a:lnTo>
                <a:lnTo>
                  <a:pt x="724204" y="1710055"/>
                </a:lnTo>
                <a:lnTo>
                  <a:pt x="735444" y="1714627"/>
                </a:lnTo>
                <a:lnTo>
                  <a:pt x="746696" y="1718284"/>
                </a:lnTo>
                <a:lnTo>
                  <a:pt x="758875" y="1722856"/>
                </a:lnTo>
                <a:lnTo>
                  <a:pt x="770115" y="1727428"/>
                </a:lnTo>
                <a:lnTo>
                  <a:pt x="782281" y="1731086"/>
                </a:lnTo>
                <a:lnTo>
                  <a:pt x="809459" y="1740217"/>
                </a:lnTo>
                <a:lnTo>
                  <a:pt x="864730" y="1755762"/>
                </a:lnTo>
                <a:lnTo>
                  <a:pt x="948118" y="1773123"/>
                </a:lnTo>
                <a:lnTo>
                  <a:pt x="1004328" y="1780438"/>
                </a:lnTo>
                <a:lnTo>
                  <a:pt x="1059611" y="1784096"/>
                </a:lnTo>
                <a:lnTo>
                  <a:pt x="1087716" y="1785010"/>
                </a:lnTo>
                <a:lnTo>
                  <a:pt x="1114882" y="1785010"/>
                </a:lnTo>
                <a:lnTo>
                  <a:pt x="1169225" y="1782267"/>
                </a:lnTo>
                <a:lnTo>
                  <a:pt x="1222629" y="1775866"/>
                </a:lnTo>
                <a:lnTo>
                  <a:pt x="1272273" y="1765808"/>
                </a:lnTo>
                <a:lnTo>
                  <a:pt x="1320114" y="1753019"/>
                </a:lnTo>
                <a:lnTo>
                  <a:pt x="1367828" y="1736559"/>
                </a:lnTo>
                <a:lnTo>
                  <a:pt x="1390319" y="1726514"/>
                </a:lnTo>
                <a:lnTo>
                  <a:pt x="1413725" y="1716455"/>
                </a:lnTo>
                <a:lnTo>
                  <a:pt x="1435303" y="1704581"/>
                </a:lnTo>
                <a:lnTo>
                  <a:pt x="1457794" y="1692694"/>
                </a:lnTo>
                <a:lnTo>
                  <a:pt x="1479372" y="1678990"/>
                </a:lnTo>
                <a:lnTo>
                  <a:pt x="1499908" y="1665274"/>
                </a:lnTo>
                <a:lnTo>
                  <a:pt x="1541119" y="1634197"/>
                </a:lnTo>
                <a:lnTo>
                  <a:pt x="1560880" y="1617738"/>
                </a:lnTo>
                <a:lnTo>
                  <a:pt x="1579600" y="1599476"/>
                </a:lnTo>
                <a:close/>
              </a:path>
              <a:path w="1835785" h="1808479">
                <a:moveTo>
                  <a:pt x="1688287" y="1460550"/>
                </a:moveTo>
                <a:lnTo>
                  <a:pt x="1685086" y="1434045"/>
                </a:lnTo>
                <a:lnTo>
                  <a:pt x="1679333" y="1386522"/>
                </a:lnTo>
                <a:lnTo>
                  <a:pt x="1653578" y="1173556"/>
                </a:lnTo>
                <a:lnTo>
                  <a:pt x="1536446" y="1176921"/>
                </a:lnTo>
                <a:lnTo>
                  <a:pt x="1536446" y="1317967"/>
                </a:lnTo>
                <a:lnTo>
                  <a:pt x="1536446" y="1359090"/>
                </a:lnTo>
                <a:lnTo>
                  <a:pt x="1327531" y="1359090"/>
                </a:lnTo>
                <a:lnTo>
                  <a:pt x="1327531" y="1386522"/>
                </a:lnTo>
                <a:lnTo>
                  <a:pt x="1223568" y="1386522"/>
                </a:lnTo>
                <a:lnTo>
                  <a:pt x="1223568" y="1359090"/>
                </a:lnTo>
                <a:lnTo>
                  <a:pt x="1017447" y="1359090"/>
                </a:lnTo>
                <a:lnTo>
                  <a:pt x="1017447" y="1317967"/>
                </a:lnTo>
                <a:lnTo>
                  <a:pt x="1223568" y="1317967"/>
                </a:lnTo>
                <a:lnTo>
                  <a:pt x="1223568" y="1285976"/>
                </a:lnTo>
                <a:lnTo>
                  <a:pt x="1255420" y="1285976"/>
                </a:lnTo>
                <a:lnTo>
                  <a:pt x="1327531" y="1285976"/>
                </a:lnTo>
                <a:lnTo>
                  <a:pt x="1327531" y="1317967"/>
                </a:lnTo>
                <a:lnTo>
                  <a:pt x="1536446" y="1317967"/>
                </a:lnTo>
                <a:lnTo>
                  <a:pt x="1536446" y="1176921"/>
                </a:lnTo>
                <a:lnTo>
                  <a:pt x="1239494" y="1185443"/>
                </a:lnTo>
                <a:lnTo>
                  <a:pt x="750430" y="1199857"/>
                </a:lnTo>
                <a:lnTo>
                  <a:pt x="750430" y="1264945"/>
                </a:lnTo>
                <a:lnTo>
                  <a:pt x="750430" y="1434045"/>
                </a:lnTo>
                <a:lnTo>
                  <a:pt x="707339" y="1434045"/>
                </a:lnTo>
                <a:lnTo>
                  <a:pt x="707339" y="1355432"/>
                </a:lnTo>
                <a:lnTo>
                  <a:pt x="707339" y="1264945"/>
                </a:lnTo>
                <a:lnTo>
                  <a:pt x="750430" y="1264945"/>
                </a:lnTo>
                <a:lnTo>
                  <a:pt x="750430" y="1199857"/>
                </a:lnTo>
                <a:lnTo>
                  <a:pt x="654875" y="1202677"/>
                </a:lnTo>
                <a:lnTo>
                  <a:pt x="654875" y="1264945"/>
                </a:lnTo>
                <a:lnTo>
                  <a:pt x="654875" y="1334414"/>
                </a:lnTo>
                <a:lnTo>
                  <a:pt x="654875" y="1434045"/>
                </a:lnTo>
                <a:lnTo>
                  <a:pt x="611771" y="1434045"/>
                </a:lnTo>
                <a:lnTo>
                  <a:pt x="611771" y="1350860"/>
                </a:lnTo>
                <a:lnTo>
                  <a:pt x="611771" y="1264945"/>
                </a:lnTo>
                <a:lnTo>
                  <a:pt x="654875" y="1264945"/>
                </a:lnTo>
                <a:lnTo>
                  <a:pt x="654875" y="1202677"/>
                </a:lnTo>
                <a:lnTo>
                  <a:pt x="563994" y="1205344"/>
                </a:lnTo>
                <a:lnTo>
                  <a:pt x="563994" y="1264945"/>
                </a:lnTo>
                <a:lnTo>
                  <a:pt x="563994" y="1331671"/>
                </a:lnTo>
                <a:lnTo>
                  <a:pt x="563994" y="1434045"/>
                </a:lnTo>
                <a:lnTo>
                  <a:pt x="520903" y="1434045"/>
                </a:lnTo>
                <a:lnTo>
                  <a:pt x="520903" y="1344472"/>
                </a:lnTo>
                <a:lnTo>
                  <a:pt x="473125" y="1329842"/>
                </a:lnTo>
                <a:lnTo>
                  <a:pt x="473125" y="1434045"/>
                </a:lnTo>
                <a:lnTo>
                  <a:pt x="430022" y="1434045"/>
                </a:lnTo>
                <a:lnTo>
                  <a:pt x="430022" y="1264945"/>
                </a:lnTo>
                <a:lnTo>
                  <a:pt x="451573" y="1264945"/>
                </a:lnTo>
                <a:lnTo>
                  <a:pt x="473125" y="1264945"/>
                </a:lnTo>
                <a:lnTo>
                  <a:pt x="473125" y="1329842"/>
                </a:lnTo>
                <a:lnTo>
                  <a:pt x="520903" y="1343558"/>
                </a:lnTo>
                <a:lnTo>
                  <a:pt x="520903" y="1264945"/>
                </a:lnTo>
                <a:lnTo>
                  <a:pt x="563994" y="1264945"/>
                </a:lnTo>
                <a:lnTo>
                  <a:pt x="563994" y="1205344"/>
                </a:lnTo>
                <a:lnTo>
                  <a:pt x="432841" y="1209205"/>
                </a:lnTo>
                <a:lnTo>
                  <a:pt x="306362" y="1212850"/>
                </a:lnTo>
                <a:lnTo>
                  <a:pt x="311035" y="1412113"/>
                </a:lnTo>
                <a:lnTo>
                  <a:pt x="350393" y="1455064"/>
                </a:lnTo>
                <a:lnTo>
                  <a:pt x="391617" y="1495272"/>
                </a:lnTo>
                <a:lnTo>
                  <a:pt x="1617040" y="1560169"/>
                </a:lnTo>
                <a:lnTo>
                  <a:pt x="1626400" y="1548282"/>
                </a:lnTo>
                <a:lnTo>
                  <a:pt x="1635760" y="1537322"/>
                </a:lnTo>
                <a:lnTo>
                  <a:pt x="1645119" y="1525435"/>
                </a:lnTo>
                <a:lnTo>
                  <a:pt x="1653578" y="1512646"/>
                </a:lnTo>
                <a:lnTo>
                  <a:pt x="1662938" y="1499844"/>
                </a:lnTo>
                <a:lnTo>
                  <a:pt x="1679841" y="1474254"/>
                </a:lnTo>
                <a:lnTo>
                  <a:pt x="1688287" y="1460550"/>
                </a:lnTo>
                <a:close/>
              </a:path>
              <a:path w="1835785" h="1808479">
                <a:moveTo>
                  <a:pt x="1835315" y="786942"/>
                </a:moveTo>
                <a:lnTo>
                  <a:pt x="1832584" y="720217"/>
                </a:lnTo>
                <a:lnTo>
                  <a:pt x="1827911" y="656247"/>
                </a:lnTo>
                <a:lnTo>
                  <a:pt x="1819465" y="595007"/>
                </a:lnTo>
                <a:lnTo>
                  <a:pt x="1809064" y="535660"/>
                </a:lnTo>
                <a:lnTo>
                  <a:pt x="1795018" y="478942"/>
                </a:lnTo>
                <a:lnTo>
                  <a:pt x="1779155" y="425018"/>
                </a:lnTo>
                <a:lnTo>
                  <a:pt x="1761350" y="374777"/>
                </a:lnTo>
                <a:lnTo>
                  <a:pt x="1740674" y="326313"/>
                </a:lnTo>
                <a:lnTo>
                  <a:pt x="1717281" y="281533"/>
                </a:lnTo>
                <a:lnTo>
                  <a:pt x="1692059" y="239407"/>
                </a:lnTo>
                <a:lnTo>
                  <a:pt x="1664881" y="200202"/>
                </a:lnTo>
                <a:lnTo>
                  <a:pt x="1632000" y="159981"/>
                </a:lnTo>
                <a:lnTo>
                  <a:pt x="1596504" y="123444"/>
                </a:lnTo>
                <a:lnTo>
                  <a:pt x="1538389" y="77647"/>
                </a:lnTo>
                <a:lnTo>
                  <a:pt x="1498092" y="53035"/>
                </a:lnTo>
                <a:lnTo>
                  <a:pt x="1433487" y="23723"/>
                </a:lnTo>
                <a:lnTo>
                  <a:pt x="1387462" y="11036"/>
                </a:lnTo>
                <a:lnTo>
                  <a:pt x="1340662" y="2794"/>
                </a:lnTo>
                <a:lnTo>
                  <a:pt x="1298536" y="0"/>
                </a:lnTo>
                <a:lnTo>
                  <a:pt x="1277899" y="0"/>
                </a:lnTo>
                <a:lnTo>
                  <a:pt x="1236687" y="4572"/>
                </a:lnTo>
                <a:lnTo>
                  <a:pt x="1196390" y="12814"/>
                </a:lnTo>
                <a:lnTo>
                  <a:pt x="1156106" y="26517"/>
                </a:lnTo>
                <a:lnTo>
                  <a:pt x="1096149" y="54813"/>
                </a:lnTo>
                <a:lnTo>
                  <a:pt x="1056805" y="80441"/>
                </a:lnTo>
                <a:lnTo>
                  <a:pt x="1017447" y="110629"/>
                </a:lnTo>
                <a:lnTo>
                  <a:pt x="1486789" y="132588"/>
                </a:lnTo>
                <a:lnTo>
                  <a:pt x="1495234" y="1021829"/>
                </a:lnTo>
                <a:lnTo>
                  <a:pt x="444068" y="1134262"/>
                </a:lnTo>
                <a:lnTo>
                  <a:pt x="399097" y="604139"/>
                </a:lnTo>
                <a:lnTo>
                  <a:pt x="385051" y="602310"/>
                </a:lnTo>
                <a:lnTo>
                  <a:pt x="370992" y="601408"/>
                </a:lnTo>
                <a:lnTo>
                  <a:pt x="356006" y="599579"/>
                </a:lnTo>
                <a:lnTo>
                  <a:pt x="325094" y="597750"/>
                </a:lnTo>
                <a:lnTo>
                  <a:pt x="258572" y="597750"/>
                </a:lnTo>
                <a:lnTo>
                  <a:pt x="240766" y="598665"/>
                </a:lnTo>
                <a:lnTo>
                  <a:pt x="164884" y="607809"/>
                </a:lnTo>
                <a:lnTo>
                  <a:pt x="123659" y="616026"/>
                </a:lnTo>
                <a:lnTo>
                  <a:pt x="80568" y="631571"/>
                </a:lnTo>
                <a:lnTo>
                  <a:pt x="46837" y="656247"/>
                </a:lnTo>
                <a:lnTo>
                  <a:pt x="19672" y="694626"/>
                </a:lnTo>
                <a:lnTo>
                  <a:pt x="4673" y="736676"/>
                </a:lnTo>
                <a:lnTo>
                  <a:pt x="0" y="785114"/>
                </a:lnTo>
                <a:lnTo>
                  <a:pt x="0" y="811618"/>
                </a:lnTo>
                <a:lnTo>
                  <a:pt x="7493" y="867384"/>
                </a:lnTo>
                <a:lnTo>
                  <a:pt x="21539" y="924039"/>
                </a:lnTo>
                <a:lnTo>
                  <a:pt x="41211" y="984364"/>
                </a:lnTo>
                <a:lnTo>
                  <a:pt x="67449" y="1045603"/>
                </a:lnTo>
                <a:lnTo>
                  <a:pt x="98361" y="1108671"/>
                </a:lnTo>
                <a:lnTo>
                  <a:pt x="133972" y="1172654"/>
                </a:lnTo>
                <a:lnTo>
                  <a:pt x="174244" y="1236611"/>
                </a:lnTo>
                <a:lnTo>
                  <a:pt x="196735" y="1268615"/>
                </a:lnTo>
                <a:lnTo>
                  <a:pt x="219227" y="1299692"/>
                </a:lnTo>
                <a:lnTo>
                  <a:pt x="242646" y="1330756"/>
                </a:lnTo>
                <a:lnTo>
                  <a:pt x="267004" y="1360932"/>
                </a:lnTo>
                <a:lnTo>
                  <a:pt x="263258" y="1172654"/>
                </a:lnTo>
                <a:lnTo>
                  <a:pt x="1692059" y="1131519"/>
                </a:lnTo>
                <a:lnTo>
                  <a:pt x="1722869" y="1394739"/>
                </a:lnTo>
                <a:lnTo>
                  <a:pt x="1735086" y="1368234"/>
                </a:lnTo>
                <a:lnTo>
                  <a:pt x="1757578" y="1311567"/>
                </a:lnTo>
                <a:lnTo>
                  <a:pt x="1777212" y="1250327"/>
                </a:lnTo>
                <a:lnTo>
                  <a:pt x="1800733" y="1152537"/>
                </a:lnTo>
                <a:lnTo>
                  <a:pt x="1813737" y="1075753"/>
                </a:lnTo>
                <a:lnTo>
                  <a:pt x="1824139" y="999896"/>
                </a:lnTo>
                <a:lnTo>
                  <a:pt x="1830641" y="926782"/>
                </a:lnTo>
                <a:lnTo>
                  <a:pt x="1834413" y="855497"/>
                </a:lnTo>
                <a:lnTo>
                  <a:pt x="1835315" y="786942"/>
                </a:lnTo>
                <a:close/>
              </a:path>
            </a:pathLst>
          </a:custGeom>
          <a:solidFill>
            <a:srgbClr val="2079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654805" y="2707004"/>
            <a:ext cx="2014220" cy="673735"/>
            <a:chOff x="3654805" y="2707004"/>
            <a:chExt cx="2014220" cy="673735"/>
          </a:xfrm>
        </p:grpSpPr>
        <p:sp>
          <p:nvSpPr>
            <p:cNvPr id="18" name="object 18"/>
            <p:cNvSpPr/>
            <p:nvPr/>
          </p:nvSpPr>
          <p:spPr>
            <a:xfrm>
              <a:off x="3665219" y="2718815"/>
              <a:ext cx="1993392" cy="6507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667505" y="2719704"/>
              <a:ext cx="1988820" cy="648335"/>
            </a:xfrm>
            <a:custGeom>
              <a:avLst/>
              <a:gdLst/>
              <a:ahLst/>
              <a:cxnLst/>
              <a:rect l="l" t="t" r="r" b="b"/>
              <a:pathLst>
                <a:path w="1988820" h="648335">
                  <a:moveTo>
                    <a:pt x="0" y="162052"/>
                  </a:moveTo>
                  <a:lnTo>
                    <a:pt x="1664843" y="162052"/>
                  </a:lnTo>
                  <a:lnTo>
                    <a:pt x="1664843" y="0"/>
                  </a:lnTo>
                  <a:lnTo>
                    <a:pt x="1988820" y="324104"/>
                  </a:lnTo>
                  <a:lnTo>
                    <a:pt x="1664843" y="648081"/>
                  </a:lnTo>
                  <a:lnTo>
                    <a:pt x="1664843" y="486156"/>
                  </a:lnTo>
                  <a:lnTo>
                    <a:pt x="0" y="486156"/>
                  </a:lnTo>
                  <a:lnTo>
                    <a:pt x="0" y="16205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957320" y="2879216"/>
            <a:ext cx="1245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Modél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74995" y="4086859"/>
            <a:ext cx="1902840" cy="1289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2208403"/>
            <a:ext cx="8072120" cy="3839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Carlito"/>
                <a:cs typeface="Carlito"/>
              </a:rPr>
              <a:t>Un</a:t>
            </a:r>
            <a:r>
              <a:rPr dirty="0" sz="1800" spc="9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modèle</a:t>
            </a:r>
            <a:r>
              <a:rPr dirty="0" sz="1800" spc="114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est</a:t>
            </a:r>
            <a:r>
              <a:rPr dirty="0" sz="1800" spc="10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une</a:t>
            </a:r>
            <a:r>
              <a:rPr dirty="0" sz="1800" spc="10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représentation</a:t>
            </a:r>
            <a:r>
              <a:rPr dirty="0" sz="1800" spc="10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abstraite</a:t>
            </a:r>
            <a:r>
              <a:rPr dirty="0" sz="1800" spc="10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de</a:t>
            </a:r>
            <a:r>
              <a:rPr dirty="0" sz="1800" spc="1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la</a:t>
            </a:r>
            <a:r>
              <a:rPr dirty="0" sz="1800" spc="9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réalité</a:t>
            </a:r>
            <a:r>
              <a:rPr dirty="0" sz="1800" spc="114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qui</a:t>
            </a:r>
            <a:r>
              <a:rPr dirty="0" sz="1800" spc="10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exclut</a:t>
            </a:r>
            <a:r>
              <a:rPr dirty="0" sz="1800" spc="10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certains</a:t>
            </a:r>
            <a:r>
              <a:rPr dirty="0" sz="1800" spc="10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détails</a:t>
            </a:r>
            <a:endParaRPr sz="1800">
              <a:latin typeface="Carlito"/>
              <a:cs typeface="Carlito"/>
            </a:endParaRPr>
          </a:p>
          <a:p>
            <a:pPr marL="301625">
              <a:lnSpc>
                <a:spcPct val="100000"/>
              </a:lnSpc>
              <a:spcBef>
                <a:spcPts val="1510"/>
              </a:spcBef>
            </a:pPr>
            <a:r>
              <a:rPr dirty="0" sz="1800">
                <a:latin typeface="Carlito"/>
                <a:cs typeface="Carlito"/>
              </a:rPr>
              <a:t>du monde </a:t>
            </a:r>
            <a:r>
              <a:rPr dirty="0" sz="1800" spc="-10">
                <a:latin typeface="Carlito"/>
                <a:cs typeface="Carlito"/>
              </a:rPr>
              <a:t>réel </a:t>
            </a:r>
            <a:r>
              <a:rPr dirty="0" sz="1800" spc="-5">
                <a:latin typeface="Carlito"/>
                <a:cs typeface="Carlito"/>
              </a:rPr>
              <a:t>pour </a:t>
            </a:r>
            <a:r>
              <a:rPr dirty="0" sz="1800" spc="-10">
                <a:latin typeface="Carlito"/>
                <a:cs typeface="Carlito"/>
              </a:rPr>
              <a:t>réduire </a:t>
            </a:r>
            <a:r>
              <a:rPr dirty="0" sz="1800" spc="-5">
                <a:latin typeface="Carlito"/>
                <a:cs typeface="Carlito"/>
              </a:rPr>
              <a:t>la </a:t>
            </a:r>
            <a:r>
              <a:rPr dirty="0" sz="1800" spc="-15">
                <a:latin typeface="Carlito"/>
                <a:cs typeface="Carlito"/>
              </a:rPr>
              <a:t>complexité </a:t>
            </a:r>
            <a:r>
              <a:rPr dirty="0" sz="1800" spc="-5">
                <a:latin typeface="Carlito"/>
                <a:cs typeface="Carlito"/>
              </a:rPr>
              <a:t>d'un</a:t>
            </a:r>
            <a:r>
              <a:rPr dirty="0" sz="1800" spc="16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phénomène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Carlito"/>
                <a:cs typeface="Carlito"/>
              </a:rPr>
              <a:t>Le modèle permet de</a:t>
            </a:r>
            <a:r>
              <a:rPr dirty="0" sz="1800" spc="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5">
                <a:latin typeface="Carlito"/>
                <a:cs typeface="Carlito"/>
              </a:rPr>
              <a:t>Spécifier le </a:t>
            </a:r>
            <a:r>
              <a:rPr dirty="0" sz="1800" spc="-15">
                <a:latin typeface="Carlito"/>
                <a:cs typeface="Carlito"/>
              </a:rPr>
              <a:t>système </a:t>
            </a:r>
            <a:r>
              <a:rPr dirty="0" sz="1800">
                <a:latin typeface="Carlito"/>
                <a:cs typeface="Carlito"/>
              </a:rPr>
              <a:t>à</a:t>
            </a:r>
            <a:r>
              <a:rPr dirty="0" sz="1800" spc="4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réaliser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20">
                <a:latin typeface="Carlito"/>
                <a:cs typeface="Carlito"/>
              </a:rPr>
              <a:t>Valider </a:t>
            </a:r>
            <a:r>
              <a:rPr dirty="0" sz="1800" spc="-5">
                <a:latin typeface="Carlito"/>
                <a:cs typeface="Carlito"/>
              </a:rPr>
              <a:t>le </a:t>
            </a:r>
            <a:r>
              <a:rPr dirty="0" sz="1800">
                <a:latin typeface="Carlito"/>
                <a:cs typeface="Carlito"/>
              </a:rPr>
              <a:t>modèle vis-à-vis </a:t>
            </a:r>
            <a:r>
              <a:rPr dirty="0" sz="1800" spc="-5">
                <a:latin typeface="Carlito"/>
                <a:cs typeface="Carlito"/>
              </a:rPr>
              <a:t>des</a:t>
            </a:r>
            <a:r>
              <a:rPr dirty="0" sz="1800" spc="3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clients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10">
                <a:latin typeface="Carlito"/>
                <a:cs typeface="Carlito"/>
              </a:rPr>
              <a:t>Fournir </a:t>
            </a:r>
            <a:r>
              <a:rPr dirty="0" sz="1800" spc="-5">
                <a:latin typeface="Carlito"/>
                <a:cs typeface="Carlito"/>
              </a:rPr>
              <a:t>un guide pour la </a:t>
            </a:r>
            <a:r>
              <a:rPr dirty="0" sz="1800" spc="-10">
                <a:latin typeface="Carlito"/>
                <a:cs typeface="Carlito"/>
              </a:rPr>
              <a:t>construction </a:t>
            </a:r>
            <a:r>
              <a:rPr dirty="0" sz="1800" spc="-5">
                <a:latin typeface="Carlito"/>
                <a:cs typeface="Carlito"/>
              </a:rPr>
              <a:t>du</a:t>
            </a:r>
            <a:r>
              <a:rPr dirty="0" sz="1800" spc="10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système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100" spc="-10">
                <a:latin typeface="Carlito"/>
                <a:cs typeface="Carlito"/>
              </a:rPr>
              <a:t>Organiser </a:t>
            </a:r>
            <a:r>
              <a:rPr dirty="0" sz="2100">
                <a:latin typeface="Carlito"/>
                <a:cs typeface="Carlito"/>
              </a:rPr>
              <a:t>les </a:t>
            </a:r>
            <a:r>
              <a:rPr dirty="0" sz="2100" spc="-10">
                <a:latin typeface="Carlito"/>
                <a:cs typeface="Carlito"/>
              </a:rPr>
              <a:t>structures </a:t>
            </a:r>
            <a:r>
              <a:rPr dirty="0" sz="2100" spc="-5">
                <a:latin typeface="Carlito"/>
                <a:cs typeface="Carlito"/>
              </a:rPr>
              <a:t>de données </a:t>
            </a:r>
            <a:r>
              <a:rPr dirty="0" sz="2100" spc="-10">
                <a:latin typeface="Carlito"/>
                <a:cs typeface="Carlito"/>
              </a:rPr>
              <a:t>et </a:t>
            </a:r>
            <a:r>
              <a:rPr dirty="0" sz="2100">
                <a:latin typeface="Carlito"/>
                <a:cs typeface="Carlito"/>
              </a:rPr>
              <a:t>le </a:t>
            </a:r>
            <a:r>
              <a:rPr dirty="0" sz="2100" spc="-10">
                <a:latin typeface="Carlito"/>
                <a:cs typeface="Carlito"/>
              </a:rPr>
              <a:t>comportement </a:t>
            </a:r>
            <a:r>
              <a:rPr dirty="0" sz="2100" spc="-5">
                <a:latin typeface="Carlito"/>
                <a:cs typeface="Carlito"/>
              </a:rPr>
              <a:t>du</a:t>
            </a:r>
            <a:r>
              <a:rPr dirty="0" sz="2100" spc="110">
                <a:latin typeface="Carlito"/>
                <a:cs typeface="Carlito"/>
              </a:rPr>
              <a:t> </a:t>
            </a:r>
            <a:r>
              <a:rPr dirty="0" sz="2100" spc="-20">
                <a:latin typeface="Carlito"/>
                <a:cs typeface="Carlito"/>
              </a:rPr>
              <a:t>système</a:t>
            </a:r>
            <a:endParaRPr sz="21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10">
                <a:latin typeface="Carlito"/>
                <a:cs typeface="Carlito"/>
              </a:rPr>
              <a:t>Documenter </a:t>
            </a:r>
            <a:r>
              <a:rPr dirty="0" sz="1800" spc="-5">
                <a:latin typeface="Carlito"/>
                <a:cs typeface="Carlito"/>
              </a:rPr>
              <a:t>le </a:t>
            </a:r>
            <a:r>
              <a:rPr dirty="0" sz="1800" spc="-15">
                <a:latin typeface="Carlito"/>
                <a:cs typeface="Carlito"/>
              </a:rPr>
              <a:t>système </a:t>
            </a:r>
            <a:r>
              <a:rPr dirty="0" sz="1800" spc="-5">
                <a:latin typeface="Carlito"/>
                <a:cs typeface="Carlito"/>
              </a:rPr>
              <a:t>et les décisions</a:t>
            </a:r>
            <a:r>
              <a:rPr dirty="0" sz="1800" spc="6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prises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5">
                <a:latin typeface="Carlito"/>
                <a:cs typeface="Carlito"/>
              </a:rPr>
              <a:t>Maîtriser sa </a:t>
            </a:r>
            <a:r>
              <a:rPr dirty="0" sz="1800" spc="-15">
                <a:latin typeface="Carlito"/>
                <a:cs typeface="Carlito"/>
              </a:rPr>
              <a:t>complexité </a:t>
            </a:r>
            <a:r>
              <a:rPr dirty="0" sz="1800" spc="-5">
                <a:latin typeface="Carlito"/>
                <a:cs typeface="Carlito"/>
              </a:rPr>
              <a:t>et assurer sa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cohérence.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15">
                <a:latin typeface="Carlito"/>
                <a:cs typeface="Carlito"/>
              </a:rPr>
              <a:t>Réduire </a:t>
            </a:r>
            <a:r>
              <a:rPr dirty="0" sz="1800" spc="-5">
                <a:latin typeface="Carlito"/>
                <a:cs typeface="Carlito"/>
              </a:rPr>
              <a:t>les </a:t>
            </a:r>
            <a:r>
              <a:rPr dirty="0" sz="1800" spc="-10">
                <a:latin typeface="Carlito"/>
                <a:cs typeface="Carlito"/>
              </a:rPr>
              <a:t>coûts </a:t>
            </a:r>
            <a:r>
              <a:rPr dirty="0" sz="1800" spc="-5">
                <a:latin typeface="Carlito"/>
                <a:cs typeface="Carlito"/>
              </a:rPr>
              <a:t>et</a:t>
            </a:r>
            <a:r>
              <a:rPr dirty="0" sz="1800" spc="6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délais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9139" y="766952"/>
            <a:ext cx="1932305" cy="490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5"/>
              <a:t>Un</a:t>
            </a:r>
            <a:r>
              <a:rPr dirty="0" sz="3050" spc="-90"/>
              <a:t> </a:t>
            </a:r>
            <a:r>
              <a:rPr dirty="0" sz="3050" spc="-5"/>
              <a:t>modèle?</a:t>
            </a:r>
            <a:endParaRPr sz="30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34" y="3303396"/>
            <a:ext cx="1517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80"/>
              </a:lnSpc>
              <a:tabLst>
                <a:tab pos="319405" algn="l"/>
              </a:tabLst>
            </a:pPr>
            <a:r>
              <a:rPr dirty="0" sz="1450" spc="-10">
                <a:solidFill>
                  <a:srgbClr val="C00000"/>
                </a:solidFill>
                <a:latin typeface="Wingdings"/>
                <a:cs typeface="Wingdings"/>
              </a:rPr>
              <a:t></a:t>
            </a:r>
            <a:r>
              <a:rPr dirty="0" sz="1450" spc="-1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Carlito"/>
                <a:cs typeface="Carlito"/>
              </a:rPr>
              <a:t>Exemple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397" y="765428"/>
            <a:ext cx="38842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Les </a:t>
            </a:r>
            <a:r>
              <a:rPr dirty="0"/>
              <a:t>modèles et les</a:t>
            </a:r>
            <a:r>
              <a:rPr dirty="0" spc="-114"/>
              <a:t> </a:t>
            </a:r>
            <a:r>
              <a:rPr dirty="0"/>
              <a:t>vues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3507" y="4515357"/>
            <a:ext cx="2764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rlito"/>
                <a:cs typeface="Carlito"/>
              </a:rPr>
              <a:t>Système </a:t>
            </a:r>
            <a:r>
              <a:rPr dirty="0" sz="1800">
                <a:latin typeface="Carlito"/>
                <a:cs typeface="Carlito"/>
              </a:rPr>
              <a:t>à </a:t>
            </a:r>
            <a:r>
              <a:rPr dirty="0" sz="1800" spc="-5">
                <a:latin typeface="Carlito"/>
                <a:cs typeface="Carlito"/>
              </a:rPr>
              <a:t>modéliser </a:t>
            </a:r>
            <a:r>
              <a:rPr dirty="0" sz="1800">
                <a:latin typeface="Carlito"/>
                <a:cs typeface="Carlito"/>
              </a:rPr>
              <a:t>: </a:t>
            </a:r>
            <a:r>
              <a:rPr dirty="0" sz="1800" spc="-10">
                <a:latin typeface="Carlito"/>
                <a:cs typeface="Carlito"/>
              </a:rPr>
              <a:t>voiture  miniature </a:t>
            </a:r>
            <a:r>
              <a:rPr dirty="0" sz="1800">
                <a:latin typeface="Carlito"/>
                <a:cs typeface="Carlito"/>
              </a:rPr>
              <a:t>de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collection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19161" y="4239895"/>
            <a:ext cx="14865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Carlito"/>
                <a:cs typeface="Carlito"/>
              </a:rPr>
              <a:t>Différents  </a:t>
            </a:r>
            <a:r>
              <a:rPr dirty="0" sz="1800" i="1">
                <a:latin typeface="Carlito"/>
                <a:cs typeface="Carlito"/>
              </a:rPr>
              <a:t>modèles </a:t>
            </a:r>
            <a:r>
              <a:rPr dirty="0" sz="1800" spc="-10" i="1">
                <a:latin typeface="Carlito"/>
                <a:cs typeface="Carlito"/>
              </a:rPr>
              <a:t>selon  différentes</a:t>
            </a:r>
            <a:r>
              <a:rPr dirty="0" sz="1800" spc="-65" i="1">
                <a:latin typeface="Carlito"/>
                <a:cs typeface="Carlito"/>
              </a:rPr>
              <a:t> </a:t>
            </a:r>
            <a:r>
              <a:rPr dirty="0" sz="1800" i="1">
                <a:latin typeface="Carlito"/>
                <a:cs typeface="Carlito"/>
              </a:rPr>
              <a:t>vues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8375" y="5865367"/>
            <a:ext cx="1739264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rlito"/>
                <a:cs typeface="Carlito"/>
              </a:rPr>
              <a:t>Source</a:t>
            </a:r>
            <a:r>
              <a:rPr dirty="0" sz="1050" spc="-15">
                <a:latin typeface="Carlito"/>
                <a:cs typeface="Carlito"/>
              </a:rPr>
              <a:t> </a:t>
            </a:r>
            <a:r>
              <a:rPr dirty="0" sz="1050">
                <a:latin typeface="Carlito"/>
                <a:cs typeface="Carlito"/>
              </a:rPr>
              <a:t>:</a:t>
            </a: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Carlito"/>
                <a:cs typeface="Carlito"/>
                <a:hlinkClick r:id="rId2"/>
              </a:rPr>
              <a:t>http://www.blackholesun.fr/RC</a:t>
            </a: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Carlito"/>
                <a:cs typeface="Carlito"/>
              </a:rPr>
              <a:t>_Tamiya_OnRoad_Chassis.php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1180" y="5832144"/>
            <a:ext cx="21558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rlito"/>
                <a:cs typeface="Carlito"/>
              </a:rPr>
              <a:t>Carrosserie </a:t>
            </a:r>
            <a:r>
              <a:rPr dirty="0" sz="1400">
                <a:latin typeface="Carlito"/>
                <a:cs typeface="Carlito"/>
              </a:rPr>
              <a:t>+ </a:t>
            </a:r>
            <a:r>
              <a:rPr dirty="0" sz="1400" spc="-10">
                <a:latin typeface="Carlito"/>
                <a:cs typeface="Carlito"/>
              </a:rPr>
              <a:t>version </a:t>
            </a:r>
            <a:r>
              <a:rPr dirty="0" sz="1400" spc="-5">
                <a:latin typeface="Carlito"/>
                <a:cs typeface="Carlito"/>
              </a:rPr>
              <a:t>du</a:t>
            </a:r>
            <a:r>
              <a:rPr dirty="0" sz="1400" spc="-55">
                <a:latin typeface="Carlito"/>
                <a:cs typeface="Carlito"/>
              </a:rPr>
              <a:t> </a:t>
            </a:r>
            <a:r>
              <a:rPr dirty="0" sz="1400" spc="15">
                <a:latin typeface="Carlito"/>
                <a:cs typeface="Carlito"/>
              </a:rPr>
              <a:t>2</a:t>
            </a:r>
            <a:r>
              <a:rPr dirty="0" baseline="24691" sz="1350" spc="22">
                <a:latin typeface="Carlito"/>
                <a:cs typeface="Carlito"/>
              </a:rPr>
              <a:t>ème</a:t>
            </a:r>
            <a:endParaRPr baseline="24691" sz="135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dirty="0" sz="1400" spc="-5">
                <a:latin typeface="Carlito"/>
                <a:cs typeface="Carlito"/>
              </a:rPr>
              <a:t>châssis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6189" y="2422651"/>
            <a:ext cx="2621153" cy="1910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41445" y="2879217"/>
            <a:ext cx="20332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rlito"/>
                <a:cs typeface="Carlito"/>
              </a:rPr>
              <a:t>Dessin technique du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châssis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0513" y="3875455"/>
            <a:ext cx="2708529" cy="1974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59734" y="1556892"/>
            <a:ext cx="2671191" cy="1273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86956" y="2970402"/>
            <a:ext cx="1657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Carlito"/>
                <a:cs typeface="Carlito"/>
              </a:rPr>
              <a:t>1</a:t>
            </a:r>
            <a:r>
              <a:rPr dirty="0" baseline="24691" sz="1350" spc="7">
                <a:latin typeface="Carlito"/>
                <a:cs typeface="Carlito"/>
              </a:rPr>
              <a:t>ère </a:t>
            </a:r>
            <a:r>
              <a:rPr dirty="0" sz="1400" spc="-5">
                <a:latin typeface="Carlito"/>
                <a:cs typeface="Carlito"/>
              </a:rPr>
              <a:t>version du</a:t>
            </a:r>
            <a:r>
              <a:rPr dirty="0" sz="1400" spc="-17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châssis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42303" y="1566291"/>
            <a:ext cx="2229230" cy="1316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2528" y="1903520"/>
            <a:ext cx="5352106" cy="3213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6328" y="721563"/>
            <a:ext cx="37877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 </a:t>
            </a:r>
            <a:r>
              <a:rPr dirty="0" spc="-25"/>
              <a:t>axes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 spc="-10"/>
              <a:t>modélisation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2133476"/>
            <a:ext cx="7895590" cy="407098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2000" spc="-15">
                <a:solidFill>
                  <a:srgbClr val="C00000"/>
                </a:solidFill>
                <a:latin typeface="Carlito"/>
                <a:cs typeface="Carlito"/>
              </a:rPr>
              <a:t>Axe </a:t>
            </a:r>
            <a:r>
              <a:rPr dirty="0" sz="2000" spc="-5">
                <a:solidFill>
                  <a:srgbClr val="C00000"/>
                </a:solidFill>
                <a:latin typeface="Carlito"/>
                <a:cs typeface="Carlito"/>
              </a:rPr>
              <a:t>fonctionnel </a:t>
            </a:r>
            <a:r>
              <a:rPr dirty="0" sz="2000">
                <a:solidFill>
                  <a:srgbClr val="C00000"/>
                </a:solidFill>
                <a:latin typeface="Carlito"/>
                <a:cs typeface="Carlito"/>
              </a:rPr>
              <a:t>= </a:t>
            </a:r>
            <a:r>
              <a:rPr dirty="0" sz="2000" spc="-15">
                <a:solidFill>
                  <a:srgbClr val="C00000"/>
                </a:solidFill>
                <a:latin typeface="Carlito"/>
                <a:cs typeface="Carlito"/>
              </a:rPr>
              <a:t>Vue</a:t>
            </a:r>
            <a:r>
              <a:rPr dirty="0" sz="2000" spc="-4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Carlito"/>
                <a:cs typeface="Carlito"/>
              </a:rPr>
              <a:t>utilisateur</a:t>
            </a:r>
            <a:endParaRPr sz="20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10">
                <a:latin typeface="Carlito"/>
                <a:cs typeface="Carlito"/>
              </a:rPr>
              <a:t>Description </a:t>
            </a:r>
            <a:r>
              <a:rPr dirty="0" sz="1800" spc="-5">
                <a:latin typeface="Carlito"/>
                <a:cs typeface="Carlito"/>
              </a:rPr>
              <a:t>du </a:t>
            </a:r>
            <a:r>
              <a:rPr dirty="0" sz="1800" spc="-10">
                <a:latin typeface="Carlito"/>
                <a:cs typeface="Carlito"/>
              </a:rPr>
              <a:t>fonctionnement </a:t>
            </a:r>
            <a:r>
              <a:rPr dirty="0" sz="1800" spc="-5">
                <a:latin typeface="Carlito"/>
                <a:cs typeface="Carlito"/>
              </a:rPr>
              <a:t>du</a:t>
            </a:r>
            <a:r>
              <a:rPr dirty="0" sz="1800" spc="6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système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10">
                <a:latin typeface="Carlito"/>
                <a:cs typeface="Carlito"/>
              </a:rPr>
              <a:t>Représentation </a:t>
            </a:r>
            <a:r>
              <a:rPr dirty="0" sz="1800">
                <a:latin typeface="Carlito"/>
                <a:cs typeface="Carlito"/>
              </a:rPr>
              <a:t>des </a:t>
            </a:r>
            <a:r>
              <a:rPr dirty="0" sz="1800" spc="-5">
                <a:latin typeface="Carlito"/>
                <a:cs typeface="Carlito"/>
              </a:rPr>
              <a:t>besoins </a:t>
            </a:r>
            <a:r>
              <a:rPr dirty="0" sz="1800" spc="-10">
                <a:latin typeface="Carlito"/>
                <a:cs typeface="Carlito"/>
              </a:rPr>
              <a:t>requis </a:t>
            </a:r>
            <a:r>
              <a:rPr dirty="0" sz="1800">
                <a:latin typeface="Carlito"/>
                <a:cs typeface="Carlito"/>
              </a:rPr>
              <a:t>par </a:t>
            </a:r>
            <a:r>
              <a:rPr dirty="0" sz="1800" spc="-5">
                <a:latin typeface="Carlito"/>
                <a:cs typeface="Carlito"/>
              </a:rPr>
              <a:t>la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solution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70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2000" spc="-15">
                <a:solidFill>
                  <a:srgbClr val="C00000"/>
                </a:solidFill>
                <a:latin typeface="Carlito"/>
                <a:cs typeface="Carlito"/>
              </a:rPr>
              <a:t>Axe </a:t>
            </a:r>
            <a:r>
              <a:rPr dirty="0" sz="2000" spc="-10">
                <a:solidFill>
                  <a:srgbClr val="C00000"/>
                </a:solidFill>
                <a:latin typeface="Carlito"/>
                <a:cs typeface="Carlito"/>
              </a:rPr>
              <a:t>statique </a:t>
            </a:r>
            <a:r>
              <a:rPr dirty="0" sz="2000">
                <a:solidFill>
                  <a:srgbClr val="C00000"/>
                </a:solidFill>
                <a:latin typeface="Carlito"/>
                <a:cs typeface="Carlito"/>
              </a:rPr>
              <a:t>= </a:t>
            </a:r>
            <a:r>
              <a:rPr dirty="0" sz="2000" spc="-15">
                <a:solidFill>
                  <a:srgbClr val="C00000"/>
                </a:solidFill>
                <a:latin typeface="Carlito"/>
                <a:cs typeface="Carlito"/>
              </a:rPr>
              <a:t>Vue</a:t>
            </a:r>
            <a:r>
              <a:rPr dirty="0" sz="200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C00000"/>
                </a:solidFill>
                <a:latin typeface="Carlito"/>
                <a:cs typeface="Carlito"/>
              </a:rPr>
              <a:t>structurelle</a:t>
            </a:r>
            <a:endParaRPr sz="20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10">
                <a:latin typeface="Carlito"/>
                <a:cs typeface="Carlito"/>
              </a:rPr>
              <a:t>Description statique </a:t>
            </a:r>
            <a:r>
              <a:rPr dirty="0" sz="1800">
                <a:latin typeface="Carlito"/>
                <a:cs typeface="Carlito"/>
              </a:rPr>
              <a:t>des </a:t>
            </a:r>
            <a:r>
              <a:rPr dirty="0" sz="1800" spc="-5">
                <a:latin typeface="Carlito"/>
                <a:cs typeface="Carlito"/>
              </a:rPr>
              <a:t>éléments </a:t>
            </a:r>
            <a:r>
              <a:rPr dirty="0" sz="1800">
                <a:latin typeface="Carlito"/>
                <a:cs typeface="Carlito"/>
              </a:rPr>
              <a:t>du</a:t>
            </a:r>
            <a:r>
              <a:rPr dirty="0" sz="1800" spc="6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système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10">
                <a:latin typeface="Carlito"/>
                <a:cs typeface="Carlito"/>
              </a:rPr>
              <a:t>Représentation </a:t>
            </a:r>
            <a:r>
              <a:rPr dirty="0" sz="1800">
                <a:latin typeface="Carlito"/>
                <a:cs typeface="Carlito"/>
              </a:rPr>
              <a:t>des </a:t>
            </a:r>
            <a:r>
              <a:rPr dirty="0" sz="1800" spc="-5">
                <a:latin typeface="Carlito"/>
                <a:cs typeface="Carlito"/>
              </a:rPr>
              <a:t>aspects </a:t>
            </a:r>
            <a:r>
              <a:rPr dirty="0" sz="1800" spc="-10">
                <a:latin typeface="Carlito"/>
                <a:cs typeface="Carlito"/>
              </a:rPr>
              <a:t>statiques </a:t>
            </a:r>
            <a:r>
              <a:rPr dirty="0" sz="1800">
                <a:latin typeface="Carlito"/>
                <a:cs typeface="Carlito"/>
              </a:rPr>
              <a:t>de </a:t>
            </a:r>
            <a:r>
              <a:rPr dirty="0" sz="1800" spc="-5">
                <a:latin typeface="Carlito"/>
                <a:cs typeface="Carlito"/>
              </a:rPr>
              <a:t>la </a:t>
            </a:r>
            <a:r>
              <a:rPr dirty="0" sz="1800" spc="-10">
                <a:latin typeface="Carlito"/>
                <a:cs typeface="Carlito"/>
              </a:rPr>
              <a:t>structure </a:t>
            </a:r>
            <a:r>
              <a:rPr dirty="0" sz="1800">
                <a:latin typeface="Carlito"/>
                <a:cs typeface="Carlito"/>
              </a:rPr>
              <a:t>du</a:t>
            </a:r>
            <a:r>
              <a:rPr dirty="0" sz="1800" spc="9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problème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50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2000" spc="-15">
                <a:solidFill>
                  <a:srgbClr val="C00000"/>
                </a:solidFill>
                <a:latin typeface="Carlito"/>
                <a:cs typeface="Carlito"/>
              </a:rPr>
              <a:t>Axe </a:t>
            </a:r>
            <a:r>
              <a:rPr dirty="0" sz="2000" spc="-5">
                <a:solidFill>
                  <a:srgbClr val="C00000"/>
                </a:solidFill>
                <a:latin typeface="Carlito"/>
                <a:cs typeface="Carlito"/>
              </a:rPr>
              <a:t>dynamique </a:t>
            </a:r>
            <a:r>
              <a:rPr dirty="0" sz="2000">
                <a:solidFill>
                  <a:srgbClr val="C00000"/>
                </a:solidFill>
                <a:latin typeface="Carlito"/>
                <a:cs typeface="Carlito"/>
              </a:rPr>
              <a:t>= </a:t>
            </a:r>
            <a:r>
              <a:rPr dirty="0" sz="2000" spc="-15">
                <a:solidFill>
                  <a:srgbClr val="C00000"/>
                </a:solidFill>
                <a:latin typeface="Carlito"/>
                <a:cs typeface="Carlito"/>
              </a:rPr>
              <a:t>Vue</a:t>
            </a:r>
            <a:r>
              <a:rPr dirty="0" sz="2000" spc="-35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Carlito"/>
                <a:cs typeface="Carlito"/>
              </a:rPr>
              <a:t>comportementale</a:t>
            </a:r>
            <a:endParaRPr sz="20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65">
                <a:latin typeface="Arimo"/>
                <a:cs typeface="Arimo"/>
              </a:rPr>
              <a:t>Description </a:t>
            </a:r>
            <a:r>
              <a:rPr dirty="0" sz="1800" spc="-125">
                <a:latin typeface="Arimo"/>
                <a:cs typeface="Arimo"/>
              </a:rPr>
              <a:t>des </a:t>
            </a:r>
            <a:r>
              <a:rPr dirty="0" sz="1800" spc="-95">
                <a:latin typeface="Arimo"/>
                <a:cs typeface="Arimo"/>
              </a:rPr>
              <a:t>changements </a:t>
            </a:r>
            <a:r>
              <a:rPr dirty="0" sz="1800" spc="-40">
                <a:latin typeface="Arimo"/>
                <a:cs typeface="Arimo"/>
              </a:rPr>
              <a:t>d’état </a:t>
            </a:r>
            <a:r>
              <a:rPr dirty="0" sz="1800" spc="-60">
                <a:latin typeface="Arimo"/>
                <a:cs typeface="Arimo"/>
              </a:rPr>
              <a:t>du</a:t>
            </a:r>
            <a:r>
              <a:rPr dirty="0" sz="1800" spc="-114">
                <a:latin typeface="Arimo"/>
                <a:cs typeface="Arimo"/>
              </a:rPr>
              <a:t> </a:t>
            </a:r>
            <a:r>
              <a:rPr dirty="0" sz="1800" spc="-110">
                <a:latin typeface="Arimo"/>
                <a:cs typeface="Arimo"/>
              </a:rPr>
              <a:t>système</a:t>
            </a:r>
            <a:endParaRPr sz="1800">
              <a:latin typeface="Arimo"/>
              <a:cs typeface="Arimo"/>
            </a:endParaRPr>
          </a:p>
          <a:p>
            <a:pPr lvl="1" marL="641985" marR="5080" indent="-24257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10">
                <a:latin typeface="Carlito"/>
                <a:cs typeface="Carlito"/>
              </a:rPr>
              <a:t>Représentation </a:t>
            </a:r>
            <a:r>
              <a:rPr dirty="0" sz="1800">
                <a:latin typeface="Carlito"/>
                <a:cs typeface="Carlito"/>
              </a:rPr>
              <a:t>des </a:t>
            </a:r>
            <a:r>
              <a:rPr dirty="0" sz="1800" spc="-5">
                <a:latin typeface="Carlito"/>
                <a:cs typeface="Carlito"/>
              </a:rPr>
              <a:t>aspects dynamiques du </a:t>
            </a:r>
            <a:r>
              <a:rPr dirty="0" sz="1800" spc="-10">
                <a:latin typeface="Carlito"/>
                <a:cs typeface="Carlito"/>
              </a:rPr>
              <a:t>comportement </a:t>
            </a:r>
            <a:r>
              <a:rPr dirty="0" sz="1800" spc="-5">
                <a:latin typeface="Carlito"/>
                <a:cs typeface="Carlito"/>
              </a:rPr>
              <a:t>du </a:t>
            </a:r>
            <a:r>
              <a:rPr dirty="0" sz="1800" spc="-10">
                <a:latin typeface="Carlito"/>
                <a:cs typeface="Carlito"/>
              </a:rPr>
              <a:t>problème </a:t>
            </a:r>
            <a:r>
              <a:rPr dirty="0" sz="1800" spc="-5">
                <a:latin typeface="Carlito"/>
                <a:cs typeface="Carlito"/>
              </a:rPr>
              <a:t>et de  sa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solution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19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8560" y="2024673"/>
            <a:ext cx="2625569" cy="1576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60265" y="741680"/>
            <a:ext cx="37871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 </a:t>
            </a:r>
            <a:r>
              <a:rPr dirty="0" spc="-30"/>
              <a:t>axes </a:t>
            </a:r>
            <a:r>
              <a:rPr dirty="0" spc="-5"/>
              <a:t>de</a:t>
            </a:r>
            <a:r>
              <a:rPr dirty="0" spc="-30"/>
              <a:t> </a:t>
            </a:r>
            <a:r>
              <a:rPr dirty="0" spc="-10"/>
              <a:t>modélisation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1275" y="4047871"/>
            <a:ext cx="5767705" cy="2621915"/>
            <a:chOff x="1311275" y="4047871"/>
            <a:chExt cx="5767705" cy="2621915"/>
          </a:xfrm>
        </p:grpSpPr>
        <p:sp>
          <p:nvSpPr>
            <p:cNvPr id="3" name="object 3"/>
            <p:cNvSpPr/>
            <p:nvPr/>
          </p:nvSpPr>
          <p:spPr>
            <a:xfrm>
              <a:off x="1323975" y="4060571"/>
              <a:ext cx="523240" cy="2451735"/>
            </a:xfrm>
            <a:custGeom>
              <a:avLst/>
              <a:gdLst/>
              <a:ahLst/>
              <a:cxnLst/>
              <a:rect l="l" t="t" r="r" b="b"/>
              <a:pathLst>
                <a:path w="523239" h="2451734">
                  <a:moveTo>
                    <a:pt x="15366" y="0"/>
                  </a:moveTo>
                  <a:lnTo>
                    <a:pt x="49202" y="34783"/>
                  </a:lnTo>
                  <a:lnTo>
                    <a:pt x="81871" y="70268"/>
                  </a:lnTo>
                  <a:lnTo>
                    <a:pt x="113374" y="106428"/>
                  </a:lnTo>
                  <a:lnTo>
                    <a:pt x="143709" y="143239"/>
                  </a:lnTo>
                  <a:lnTo>
                    <a:pt x="172878" y="180677"/>
                  </a:lnTo>
                  <a:lnTo>
                    <a:pt x="200880" y="218717"/>
                  </a:lnTo>
                  <a:lnTo>
                    <a:pt x="227715" y="257334"/>
                  </a:lnTo>
                  <a:lnTo>
                    <a:pt x="253384" y="296505"/>
                  </a:lnTo>
                  <a:lnTo>
                    <a:pt x="277885" y="336203"/>
                  </a:lnTo>
                  <a:lnTo>
                    <a:pt x="301220" y="376406"/>
                  </a:lnTo>
                  <a:lnTo>
                    <a:pt x="323389" y="417087"/>
                  </a:lnTo>
                  <a:lnTo>
                    <a:pt x="344390" y="458224"/>
                  </a:lnTo>
                  <a:lnTo>
                    <a:pt x="364225" y="499790"/>
                  </a:lnTo>
                  <a:lnTo>
                    <a:pt x="382893" y="541762"/>
                  </a:lnTo>
                  <a:lnTo>
                    <a:pt x="400394" y="584114"/>
                  </a:lnTo>
                  <a:lnTo>
                    <a:pt x="416729" y="626823"/>
                  </a:lnTo>
                  <a:lnTo>
                    <a:pt x="431897" y="669864"/>
                  </a:lnTo>
                  <a:lnTo>
                    <a:pt x="445898" y="713211"/>
                  </a:lnTo>
                  <a:lnTo>
                    <a:pt x="458732" y="756842"/>
                  </a:lnTo>
                  <a:lnTo>
                    <a:pt x="470399" y="800730"/>
                  </a:lnTo>
                  <a:lnTo>
                    <a:pt x="480900" y="844852"/>
                  </a:lnTo>
                  <a:lnTo>
                    <a:pt x="490234" y="889183"/>
                  </a:lnTo>
                  <a:lnTo>
                    <a:pt x="498401" y="933698"/>
                  </a:lnTo>
                  <a:lnTo>
                    <a:pt x="505402" y="978372"/>
                  </a:lnTo>
                  <a:lnTo>
                    <a:pt x="511236" y="1023182"/>
                  </a:lnTo>
                  <a:lnTo>
                    <a:pt x="515903" y="1068103"/>
                  </a:lnTo>
                  <a:lnTo>
                    <a:pt x="519403" y="1113109"/>
                  </a:lnTo>
                  <a:lnTo>
                    <a:pt x="521736" y="1158177"/>
                  </a:lnTo>
                  <a:lnTo>
                    <a:pt x="522903" y="1203282"/>
                  </a:lnTo>
                  <a:lnTo>
                    <a:pt x="522903" y="1248398"/>
                  </a:lnTo>
                  <a:lnTo>
                    <a:pt x="521736" y="1293503"/>
                  </a:lnTo>
                  <a:lnTo>
                    <a:pt x="519403" y="1338571"/>
                  </a:lnTo>
                  <a:lnTo>
                    <a:pt x="515903" y="1383577"/>
                  </a:lnTo>
                  <a:lnTo>
                    <a:pt x="511236" y="1428498"/>
                  </a:lnTo>
                  <a:lnTo>
                    <a:pt x="505402" y="1473307"/>
                  </a:lnTo>
                  <a:lnTo>
                    <a:pt x="498401" y="1517982"/>
                  </a:lnTo>
                  <a:lnTo>
                    <a:pt x="490234" y="1562497"/>
                  </a:lnTo>
                  <a:lnTo>
                    <a:pt x="480900" y="1606827"/>
                  </a:lnTo>
                  <a:lnTo>
                    <a:pt x="470399" y="1650949"/>
                  </a:lnTo>
                  <a:lnTo>
                    <a:pt x="458732" y="1694837"/>
                  </a:lnTo>
                  <a:lnTo>
                    <a:pt x="445898" y="1738467"/>
                  </a:lnTo>
                  <a:lnTo>
                    <a:pt x="431897" y="1781815"/>
                  </a:lnTo>
                  <a:lnTo>
                    <a:pt x="416729" y="1824855"/>
                  </a:lnTo>
                  <a:lnTo>
                    <a:pt x="400394" y="1867564"/>
                  </a:lnTo>
                  <a:lnTo>
                    <a:pt x="382893" y="1909916"/>
                  </a:lnTo>
                  <a:lnTo>
                    <a:pt x="364225" y="1951887"/>
                  </a:lnTo>
                  <a:lnTo>
                    <a:pt x="344390" y="1993453"/>
                  </a:lnTo>
                  <a:lnTo>
                    <a:pt x="323389" y="2034589"/>
                  </a:lnTo>
                  <a:lnTo>
                    <a:pt x="301220" y="2075270"/>
                  </a:lnTo>
                  <a:lnTo>
                    <a:pt x="277885" y="2115472"/>
                  </a:lnTo>
                  <a:lnTo>
                    <a:pt x="253384" y="2155170"/>
                  </a:lnTo>
                  <a:lnTo>
                    <a:pt x="227715" y="2194340"/>
                  </a:lnTo>
                  <a:lnTo>
                    <a:pt x="200880" y="2232957"/>
                  </a:lnTo>
                  <a:lnTo>
                    <a:pt x="172878" y="2270996"/>
                  </a:lnTo>
                  <a:lnTo>
                    <a:pt x="143709" y="2308434"/>
                  </a:lnTo>
                  <a:lnTo>
                    <a:pt x="113374" y="2345244"/>
                  </a:lnTo>
                  <a:lnTo>
                    <a:pt x="81871" y="2381404"/>
                  </a:lnTo>
                  <a:lnTo>
                    <a:pt x="49202" y="2416888"/>
                  </a:lnTo>
                  <a:lnTo>
                    <a:pt x="15366" y="2451671"/>
                  </a:lnTo>
                  <a:lnTo>
                    <a:pt x="0" y="2436406"/>
                  </a:lnTo>
                  <a:lnTo>
                    <a:pt x="33423" y="2402055"/>
                  </a:lnTo>
                  <a:lnTo>
                    <a:pt x="65693" y="2367013"/>
                  </a:lnTo>
                  <a:lnTo>
                    <a:pt x="96811" y="2331304"/>
                  </a:lnTo>
                  <a:lnTo>
                    <a:pt x="126777" y="2294951"/>
                  </a:lnTo>
                  <a:lnTo>
                    <a:pt x="155590" y="2257979"/>
                  </a:lnTo>
                  <a:lnTo>
                    <a:pt x="183251" y="2220413"/>
                  </a:lnTo>
                  <a:lnTo>
                    <a:pt x="209759" y="2182276"/>
                  </a:lnTo>
                  <a:lnTo>
                    <a:pt x="235114" y="2143593"/>
                  </a:lnTo>
                  <a:lnTo>
                    <a:pt x="259317" y="2104388"/>
                  </a:lnTo>
                  <a:lnTo>
                    <a:pt x="282367" y="2064685"/>
                  </a:lnTo>
                  <a:lnTo>
                    <a:pt x="304265" y="2024509"/>
                  </a:lnTo>
                  <a:lnTo>
                    <a:pt x="325011" y="1983884"/>
                  </a:lnTo>
                  <a:lnTo>
                    <a:pt x="344604" y="1942834"/>
                  </a:lnTo>
                  <a:lnTo>
                    <a:pt x="363044" y="1901384"/>
                  </a:lnTo>
                  <a:lnTo>
                    <a:pt x="380332" y="1859558"/>
                  </a:lnTo>
                  <a:lnTo>
                    <a:pt x="396467" y="1817379"/>
                  </a:lnTo>
                  <a:lnTo>
                    <a:pt x="411450" y="1774873"/>
                  </a:lnTo>
                  <a:lnTo>
                    <a:pt x="425280" y="1732063"/>
                  </a:lnTo>
                  <a:lnTo>
                    <a:pt x="437958" y="1688975"/>
                  </a:lnTo>
                  <a:lnTo>
                    <a:pt x="449483" y="1645631"/>
                  </a:lnTo>
                  <a:lnTo>
                    <a:pt x="459856" y="1602057"/>
                  </a:lnTo>
                  <a:lnTo>
                    <a:pt x="469076" y="1558277"/>
                  </a:lnTo>
                  <a:lnTo>
                    <a:pt x="477144" y="1514314"/>
                  </a:lnTo>
                  <a:lnTo>
                    <a:pt x="484059" y="1470194"/>
                  </a:lnTo>
                  <a:lnTo>
                    <a:pt x="489821" y="1425941"/>
                  </a:lnTo>
                  <a:lnTo>
                    <a:pt x="494432" y="1381578"/>
                  </a:lnTo>
                  <a:lnTo>
                    <a:pt x="497889" y="1337130"/>
                  </a:lnTo>
                  <a:lnTo>
                    <a:pt x="500194" y="1292622"/>
                  </a:lnTo>
                  <a:lnTo>
                    <a:pt x="501347" y="1248077"/>
                  </a:lnTo>
                  <a:lnTo>
                    <a:pt x="501347" y="1203520"/>
                  </a:lnTo>
                  <a:lnTo>
                    <a:pt x="500194" y="1158976"/>
                  </a:lnTo>
                  <a:lnTo>
                    <a:pt x="497889" y="1114468"/>
                  </a:lnTo>
                  <a:lnTo>
                    <a:pt x="494432" y="1070020"/>
                  </a:lnTo>
                  <a:lnTo>
                    <a:pt x="489821" y="1025658"/>
                  </a:lnTo>
                  <a:lnTo>
                    <a:pt x="484059" y="981405"/>
                  </a:lnTo>
                  <a:lnTo>
                    <a:pt x="477144" y="937285"/>
                  </a:lnTo>
                  <a:lnTo>
                    <a:pt x="469076" y="893324"/>
                  </a:lnTo>
                  <a:lnTo>
                    <a:pt x="459856" y="849544"/>
                  </a:lnTo>
                  <a:lnTo>
                    <a:pt x="449483" y="805971"/>
                  </a:lnTo>
                  <a:lnTo>
                    <a:pt x="437958" y="762629"/>
                  </a:lnTo>
                  <a:lnTo>
                    <a:pt x="425280" y="719541"/>
                  </a:lnTo>
                  <a:lnTo>
                    <a:pt x="411450" y="676733"/>
                  </a:lnTo>
                  <a:lnTo>
                    <a:pt x="396467" y="634228"/>
                  </a:lnTo>
                  <a:lnTo>
                    <a:pt x="380332" y="592051"/>
                  </a:lnTo>
                  <a:lnTo>
                    <a:pt x="363044" y="550227"/>
                  </a:lnTo>
                  <a:lnTo>
                    <a:pt x="344604" y="508778"/>
                  </a:lnTo>
                  <a:lnTo>
                    <a:pt x="325011" y="467730"/>
                  </a:lnTo>
                  <a:lnTo>
                    <a:pt x="304265" y="427107"/>
                  </a:lnTo>
                  <a:lnTo>
                    <a:pt x="282367" y="386933"/>
                  </a:lnTo>
                  <a:lnTo>
                    <a:pt x="259317" y="347233"/>
                  </a:lnTo>
                  <a:lnTo>
                    <a:pt x="235114" y="308030"/>
                  </a:lnTo>
                  <a:lnTo>
                    <a:pt x="209759" y="269349"/>
                  </a:lnTo>
                  <a:lnTo>
                    <a:pt x="183251" y="231215"/>
                  </a:lnTo>
                  <a:lnTo>
                    <a:pt x="155590" y="193651"/>
                  </a:lnTo>
                  <a:lnTo>
                    <a:pt x="126777" y="156682"/>
                  </a:lnTo>
                  <a:lnTo>
                    <a:pt x="96811" y="120332"/>
                  </a:lnTo>
                  <a:lnTo>
                    <a:pt x="65693" y="84625"/>
                  </a:lnTo>
                  <a:lnTo>
                    <a:pt x="33423" y="49587"/>
                  </a:lnTo>
                  <a:lnTo>
                    <a:pt x="0" y="15239"/>
                  </a:lnTo>
                  <a:lnTo>
                    <a:pt x="15366" y="0"/>
                  </a:lnTo>
                  <a:close/>
                </a:path>
              </a:pathLst>
            </a:custGeom>
            <a:ln w="25399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80388" y="4198201"/>
              <a:ext cx="5287645" cy="396240"/>
            </a:xfrm>
            <a:custGeom>
              <a:avLst/>
              <a:gdLst/>
              <a:ahLst/>
              <a:cxnLst/>
              <a:rect l="l" t="t" r="r" b="b"/>
              <a:pathLst>
                <a:path w="5287645" h="396239">
                  <a:moveTo>
                    <a:pt x="5287518" y="0"/>
                  </a:moveTo>
                  <a:lnTo>
                    <a:pt x="0" y="0"/>
                  </a:lnTo>
                  <a:lnTo>
                    <a:pt x="0" y="395643"/>
                  </a:lnTo>
                  <a:lnTo>
                    <a:pt x="5287518" y="395643"/>
                  </a:lnTo>
                  <a:lnTo>
                    <a:pt x="5287518" y="0"/>
                  </a:lnTo>
                  <a:close/>
                </a:path>
              </a:pathLst>
            </a:custGeom>
            <a:solidFill>
              <a:srgbClr val="ED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80388" y="4198201"/>
              <a:ext cx="5287645" cy="396240"/>
            </a:xfrm>
            <a:custGeom>
              <a:avLst/>
              <a:gdLst/>
              <a:ahLst/>
              <a:cxnLst/>
              <a:rect l="l" t="t" r="r" b="b"/>
              <a:pathLst>
                <a:path w="5287645" h="396239">
                  <a:moveTo>
                    <a:pt x="0" y="395643"/>
                  </a:moveTo>
                  <a:lnTo>
                    <a:pt x="5287518" y="395643"/>
                  </a:lnTo>
                  <a:lnTo>
                    <a:pt x="5287518" y="0"/>
                  </a:lnTo>
                  <a:lnTo>
                    <a:pt x="0" y="0"/>
                  </a:lnTo>
                  <a:lnTo>
                    <a:pt x="0" y="39564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33119" y="4148709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247269" y="0"/>
                  </a:moveTo>
                  <a:lnTo>
                    <a:pt x="197410" y="5025"/>
                  </a:lnTo>
                  <a:lnTo>
                    <a:pt x="150983" y="19436"/>
                  </a:lnTo>
                  <a:lnTo>
                    <a:pt x="108979" y="42239"/>
                  </a:lnTo>
                  <a:lnTo>
                    <a:pt x="72390" y="72437"/>
                  </a:lnTo>
                  <a:lnTo>
                    <a:pt x="42206" y="109035"/>
                  </a:lnTo>
                  <a:lnTo>
                    <a:pt x="19419" y="151036"/>
                  </a:lnTo>
                  <a:lnTo>
                    <a:pt x="5019" y="197446"/>
                  </a:lnTo>
                  <a:lnTo>
                    <a:pt x="0" y="247269"/>
                  </a:lnTo>
                  <a:lnTo>
                    <a:pt x="5019" y="297218"/>
                  </a:lnTo>
                  <a:lnTo>
                    <a:pt x="19419" y="343628"/>
                  </a:lnTo>
                  <a:lnTo>
                    <a:pt x="42206" y="385629"/>
                  </a:lnTo>
                  <a:lnTo>
                    <a:pt x="72390" y="422227"/>
                  </a:lnTo>
                  <a:lnTo>
                    <a:pt x="108979" y="452425"/>
                  </a:lnTo>
                  <a:lnTo>
                    <a:pt x="150983" y="475228"/>
                  </a:lnTo>
                  <a:lnTo>
                    <a:pt x="197410" y="489639"/>
                  </a:lnTo>
                  <a:lnTo>
                    <a:pt x="247269" y="494665"/>
                  </a:lnTo>
                  <a:lnTo>
                    <a:pt x="297091" y="489639"/>
                  </a:lnTo>
                  <a:lnTo>
                    <a:pt x="343501" y="475226"/>
                  </a:lnTo>
                  <a:lnTo>
                    <a:pt x="385502" y="452418"/>
                  </a:lnTo>
                  <a:lnTo>
                    <a:pt x="422100" y="422211"/>
                  </a:lnTo>
                  <a:lnTo>
                    <a:pt x="452298" y="385598"/>
                  </a:lnTo>
                  <a:lnTo>
                    <a:pt x="475101" y="343574"/>
                  </a:lnTo>
                  <a:lnTo>
                    <a:pt x="489512" y="297133"/>
                  </a:lnTo>
                  <a:lnTo>
                    <a:pt x="494538" y="247269"/>
                  </a:lnTo>
                  <a:lnTo>
                    <a:pt x="489512" y="197446"/>
                  </a:lnTo>
                  <a:lnTo>
                    <a:pt x="475101" y="151036"/>
                  </a:lnTo>
                  <a:lnTo>
                    <a:pt x="452298" y="109035"/>
                  </a:lnTo>
                  <a:lnTo>
                    <a:pt x="422100" y="72437"/>
                  </a:lnTo>
                  <a:lnTo>
                    <a:pt x="385502" y="42239"/>
                  </a:lnTo>
                  <a:lnTo>
                    <a:pt x="343501" y="19436"/>
                  </a:lnTo>
                  <a:lnTo>
                    <a:pt x="297091" y="5025"/>
                  </a:lnTo>
                  <a:lnTo>
                    <a:pt x="247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33119" y="4148709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0" y="247269"/>
                  </a:moveTo>
                  <a:lnTo>
                    <a:pt x="5019" y="197446"/>
                  </a:lnTo>
                  <a:lnTo>
                    <a:pt x="19419" y="151036"/>
                  </a:lnTo>
                  <a:lnTo>
                    <a:pt x="42206" y="109035"/>
                  </a:lnTo>
                  <a:lnTo>
                    <a:pt x="72390" y="72437"/>
                  </a:lnTo>
                  <a:lnTo>
                    <a:pt x="108979" y="42239"/>
                  </a:lnTo>
                  <a:lnTo>
                    <a:pt x="150983" y="19436"/>
                  </a:lnTo>
                  <a:lnTo>
                    <a:pt x="197410" y="5025"/>
                  </a:lnTo>
                  <a:lnTo>
                    <a:pt x="247269" y="0"/>
                  </a:lnTo>
                  <a:lnTo>
                    <a:pt x="297091" y="5025"/>
                  </a:lnTo>
                  <a:lnTo>
                    <a:pt x="343501" y="19436"/>
                  </a:lnTo>
                  <a:lnTo>
                    <a:pt x="385502" y="42239"/>
                  </a:lnTo>
                  <a:lnTo>
                    <a:pt x="422100" y="72437"/>
                  </a:lnTo>
                  <a:lnTo>
                    <a:pt x="452298" y="109035"/>
                  </a:lnTo>
                  <a:lnTo>
                    <a:pt x="475101" y="151036"/>
                  </a:lnTo>
                  <a:lnTo>
                    <a:pt x="489512" y="197446"/>
                  </a:lnTo>
                  <a:lnTo>
                    <a:pt x="494538" y="247269"/>
                  </a:lnTo>
                  <a:lnTo>
                    <a:pt x="489512" y="297133"/>
                  </a:lnTo>
                  <a:lnTo>
                    <a:pt x="475101" y="343574"/>
                  </a:lnTo>
                  <a:lnTo>
                    <a:pt x="452298" y="385598"/>
                  </a:lnTo>
                  <a:lnTo>
                    <a:pt x="422100" y="422211"/>
                  </a:lnTo>
                  <a:lnTo>
                    <a:pt x="385502" y="452418"/>
                  </a:lnTo>
                  <a:lnTo>
                    <a:pt x="343501" y="475226"/>
                  </a:lnTo>
                  <a:lnTo>
                    <a:pt x="297091" y="489639"/>
                  </a:lnTo>
                  <a:lnTo>
                    <a:pt x="247269" y="494665"/>
                  </a:lnTo>
                  <a:lnTo>
                    <a:pt x="197410" y="489639"/>
                  </a:lnTo>
                  <a:lnTo>
                    <a:pt x="150983" y="475228"/>
                  </a:lnTo>
                  <a:lnTo>
                    <a:pt x="108979" y="452425"/>
                  </a:lnTo>
                  <a:lnTo>
                    <a:pt x="72390" y="422227"/>
                  </a:lnTo>
                  <a:lnTo>
                    <a:pt x="42206" y="385629"/>
                  </a:lnTo>
                  <a:lnTo>
                    <a:pt x="19419" y="343628"/>
                  </a:lnTo>
                  <a:lnTo>
                    <a:pt x="5019" y="297218"/>
                  </a:lnTo>
                  <a:lnTo>
                    <a:pt x="0" y="247396"/>
                  </a:lnTo>
                  <a:lnTo>
                    <a:pt x="0" y="247269"/>
                  </a:lnTo>
                  <a:close/>
                </a:path>
              </a:pathLst>
            </a:custGeom>
            <a:ln w="25400">
              <a:solidFill>
                <a:srgbClr val="EDC1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07209" y="4791799"/>
              <a:ext cx="5060950" cy="396240"/>
            </a:xfrm>
            <a:custGeom>
              <a:avLst/>
              <a:gdLst/>
              <a:ahLst/>
              <a:cxnLst/>
              <a:rect l="l" t="t" r="r" b="b"/>
              <a:pathLst>
                <a:path w="5060950" h="396239">
                  <a:moveTo>
                    <a:pt x="5060695" y="0"/>
                  </a:moveTo>
                  <a:lnTo>
                    <a:pt x="0" y="0"/>
                  </a:lnTo>
                  <a:lnTo>
                    <a:pt x="0" y="395643"/>
                  </a:lnTo>
                  <a:lnTo>
                    <a:pt x="5060695" y="395643"/>
                  </a:lnTo>
                  <a:lnTo>
                    <a:pt x="5060695" y="0"/>
                  </a:lnTo>
                  <a:close/>
                </a:path>
              </a:pathLst>
            </a:custGeom>
            <a:solidFill>
              <a:srgbClr val="1FD6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07209" y="4791799"/>
              <a:ext cx="5060950" cy="396240"/>
            </a:xfrm>
            <a:custGeom>
              <a:avLst/>
              <a:gdLst/>
              <a:ahLst/>
              <a:cxnLst/>
              <a:rect l="l" t="t" r="r" b="b"/>
              <a:pathLst>
                <a:path w="5060950" h="396239">
                  <a:moveTo>
                    <a:pt x="0" y="395643"/>
                  </a:moveTo>
                  <a:lnTo>
                    <a:pt x="5060695" y="395643"/>
                  </a:lnTo>
                  <a:lnTo>
                    <a:pt x="5060695" y="0"/>
                  </a:lnTo>
                  <a:lnTo>
                    <a:pt x="0" y="0"/>
                  </a:lnTo>
                  <a:lnTo>
                    <a:pt x="0" y="39564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59940" y="4742307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247269" y="0"/>
                  </a:moveTo>
                  <a:lnTo>
                    <a:pt x="197410" y="5025"/>
                  </a:lnTo>
                  <a:lnTo>
                    <a:pt x="150983" y="19436"/>
                  </a:lnTo>
                  <a:lnTo>
                    <a:pt x="108979" y="42239"/>
                  </a:lnTo>
                  <a:lnTo>
                    <a:pt x="72390" y="72437"/>
                  </a:lnTo>
                  <a:lnTo>
                    <a:pt x="42206" y="109035"/>
                  </a:lnTo>
                  <a:lnTo>
                    <a:pt x="19419" y="151036"/>
                  </a:lnTo>
                  <a:lnTo>
                    <a:pt x="5019" y="197446"/>
                  </a:lnTo>
                  <a:lnTo>
                    <a:pt x="0" y="247269"/>
                  </a:lnTo>
                  <a:lnTo>
                    <a:pt x="5019" y="297127"/>
                  </a:lnTo>
                  <a:lnTo>
                    <a:pt x="19419" y="343554"/>
                  </a:lnTo>
                  <a:lnTo>
                    <a:pt x="42206" y="385558"/>
                  </a:lnTo>
                  <a:lnTo>
                    <a:pt x="72390" y="422148"/>
                  </a:lnTo>
                  <a:lnTo>
                    <a:pt x="108979" y="452331"/>
                  </a:lnTo>
                  <a:lnTo>
                    <a:pt x="150983" y="475118"/>
                  </a:lnTo>
                  <a:lnTo>
                    <a:pt x="197410" y="489518"/>
                  </a:lnTo>
                  <a:lnTo>
                    <a:pt x="247269" y="494538"/>
                  </a:lnTo>
                  <a:lnTo>
                    <a:pt x="297091" y="489518"/>
                  </a:lnTo>
                  <a:lnTo>
                    <a:pt x="343501" y="475118"/>
                  </a:lnTo>
                  <a:lnTo>
                    <a:pt x="385502" y="452331"/>
                  </a:lnTo>
                  <a:lnTo>
                    <a:pt x="422100" y="422148"/>
                  </a:lnTo>
                  <a:lnTo>
                    <a:pt x="452298" y="385558"/>
                  </a:lnTo>
                  <a:lnTo>
                    <a:pt x="475101" y="343554"/>
                  </a:lnTo>
                  <a:lnTo>
                    <a:pt x="489512" y="297127"/>
                  </a:lnTo>
                  <a:lnTo>
                    <a:pt x="494538" y="247269"/>
                  </a:lnTo>
                  <a:lnTo>
                    <a:pt x="489512" y="197446"/>
                  </a:lnTo>
                  <a:lnTo>
                    <a:pt x="475101" y="151036"/>
                  </a:lnTo>
                  <a:lnTo>
                    <a:pt x="452298" y="109035"/>
                  </a:lnTo>
                  <a:lnTo>
                    <a:pt x="422100" y="72437"/>
                  </a:lnTo>
                  <a:lnTo>
                    <a:pt x="385502" y="42239"/>
                  </a:lnTo>
                  <a:lnTo>
                    <a:pt x="343501" y="19436"/>
                  </a:lnTo>
                  <a:lnTo>
                    <a:pt x="297091" y="5025"/>
                  </a:lnTo>
                  <a:lnTo>
                    <a:pt x="247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59940" y="4742307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0" y="247269"/>
                  </a:moveTo>
                  <a:lnTo>
                    <a:pt x="5019" y="197446"/>
                  </a:lnTo>
                  <a:lnTo>
                    <a:pt x="19419" y="151036"/>
                  </a:lnTo>
                  <a:lnTo>
                    <a:pt x="42206" y="109035"/>
                  </a:lnTo>
                  <a:lnTo>
                    <a:pt x="72390" y="72437"/>
                  </a:lnTo>
                  <a:lnTo>
                    <a:pt x="108979" y="42239"/>
                  </a:lnTo>
                  <a:lnTo>
                    <a:pt x="150983" y="19436"/>
                  </a:lnTo>
                  <a:lnTo>
                    <a:pt x="197410" y="5025"/>
                  </a:lnTo>
                  <a:lnTo>
                    <a:pt x="247269" y="0"/>
                  </a:lnTo>
                  <a:lnTo>
                    <a:pt x="297091" y="5025"/>
                  </a:lnTo>
                  <a:lnTo>
                    <a:pt x="343501" y="19436"/>
                  </a:lnTo>
                  <a:lnTo>
                    <a:pt x="385502" y="42239"/>
                  </a:lnTo>
                  <a:lnTo>
                    <a:pt x="422100" y="72437"/>
                  </a:lnTo>
                  <a:lnTo>
                    <a:pt x="452298" y="109035"/>
                  </a:lnTo>
                  <a:lnTo>
                    <a:pt x="475101" y="151036"/>
                  </a:lnTo>
                  <a:lnTo>
                    <a:pt x="489512" y="197446"/>
                  </a:lnTo>
                  <a:lnTo>
                    <a:pt x="494538" y="247269"/>
                  </a:lnTo>
                  <a:lnTo>
                    <a:pt x="489512" y="297127"/>
                  </a:lnTo>
                  <a:lnTo>
                    <a:pt x="475101" y="343554"/>
                  </a:lnTo>
                  <a:lnTo>
                    <a:pt x="452298" y="385558"/>
                  </a:lnTo>
                  <a:lnTo>
                    <a:pt x="422100" y="422148"/>
                  </a:lnTo>
                  <a:lnTo>
                    <a:pt x="385502" y="452331"/>
                  </a:lnTo>
                  <a:lnTo>
                    <a:pt x="343501" y="475118"/>
                  </a:lnTo>
                  <a:lnTo>
                    <a:pt x="297091" y="489518"/>
                  </a:lnTo>
                  <a:lnTo>
                    <a:pt x="247269" y="494538"/>
                  </a:lnTo>
                  <a:lnTo>
                    <a:pt x="197410" y="489518"/>
                  </a:lnTo>
                  <a:lnTo>
                    <a:pt x="150983" y="475118"/>
                  </a:lnTo>
                  <a:lnTo>
                    <a:pt x="108979" y="452331"/>
                  </a:lnTo>
                  <a:lnTo>
                    <a:pt x="72390" y="422148"/>
                  </a:lnTo>
                  <a:lnTo>
                    <a:pt x="42206" y="385558"/>
                  </a:lnTo>
                  <a:lnTo>
                    <a:pt x="19419" y="343554"/>
                  </a:lnTo>
                  <a:lnTo>
                    <a:pt x="5019" y="297127"/>
                  </a:lnTo>
                  <a:lnTo>
                    <a:pt x="0" y="247269"/>
                  </a:lnTo>
                  <a:close/>
                </a:path>
              </a:pathLst>
            </a:custGeom>
            <a:ln w="25400">
              <a:solidFill>
                <a:srgbClr val="1FD6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4847" y="5408599"/>
              <a:ext cx="5060950" cy="396240"/>
            </a:xfrm>
            <a:custGeom>
              <a:avLst/>
              <a:gdLst/>
              <a:ahLst/>
              <a:cxnLst/>
              <a:rect l="l" t="t" r="r" b="b"/>
              <a:pathLst>
                <a:path w="5060950" h="396239">
                  <a:moveTo>
                    <a:pt x="5060696" y="0"/>
                  </a:moveTo>
                  <a:lnTo>
                    <a:pt x="0" y="0"/>
                  </a:lnTo>
                  <a:lnTo>
                    <a:pt x="0" y="395643"/>
                  </a:lnTo>
                  <a:lnTo>
                    <a:pt x="5060696" y="395643"/>
                  </a:lnTo>
                  <a:lnTo>
                    <a:pt x="5060696" y="0"/>
                  </a:lnTo>
                  <a:close/>
                </a:path>
              </a:pathLst>
            </a:custGeom>
            <a:solidFill>
              <a:srgbClr val="3E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04847" y="5408599"/>
              <a:ext cx="5060950" cy="396240"/>
            </a:xfrm>
            <a:custGeom>
              <a:avLst/>
              <a:gdLst/>
              <a:ahLst/>
              <a:cxnLst/>
              <a:rect l="l" t="t" r="r" b="b"/>
              <a:pathLst>
                <a:path w="5060950" h="396239">
                  <a:moveTo>
                    <a:pt x="0" y="395643"/>
                  </a:moveTo>
                  <a:lnTo>
                    <a:pt x="5060696" y="395643"/>
                  </a:lnTo>
                  <a:lnTo>
                    <a:pt x="5060696" y="0"/>
                  </a:lnTo>
                  <a:lnTo>
                    <a:pt x="0" y="0"/>
                  </a:lnTo>
                  <a:lnTo>
                    <a:pt x="0" y="39564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59940" y="5335905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247269" y="0"/>
                  </a:moveTo>
                  <a:lnTo>
                    <a:pt x="197410" y="5025"/>
                  </a:lnTo>
                  <a:lnTo>
                    <a:pt x="150983" y="19436"/>
                  </a:lnTo>
                  <a:lnTo>
                    <a:pt x="108979" y="42239"/>
                  </a:lnTo>
                  <a:lnTo>
                    <a:pt x="72390" y="72437"/>
                  </a:lnTo>
                  <a:lnTo>
                    <a:pt x="42206" y="109035"/>
                  </a:lnTo>
                  <a:lnTo>
                    <a:pt x="19419" y="151036"/>
                  </a:lnTo>
                  <a:lnTo>
                    <a:pt x="5019" y="197446"/>
                  </a:lnTo>
                  <a:lnTo>
                    <a:pt x="0" y="247269"/>
                  </a:lnTo>
                  <a:lnTo>
                    <a:pt x="5019" y="297102"/>
                  </a:lnTo>
                  <a:lnTo>
                    <a:pt x="19419" y="343517"/>
                  </a:lnTo>
                  <a:lnTo>
                    <a:pt x="42206" y="385519"/>
                  </a:lnTo>
                  <a:lnTo>
                    <a:pt x="72390" y="422114"/>
                  </a:lnTo>
                  <a:lnTo>
                    <a:pt x="108979" y="452308"/>
                  </a:lnTo>
                  <a:lnTo>
                    <a:pt x="150983" y="475106"/>
                  </a:lnTo>
                  <a:lnTo>
                    <a:pt x="197410" y="489514"/>
                  </a:lnTo>
                  <a:lnTo>
                    <a:pt x="247269" y="494538"/>
                  </a:lnTo>
                  <a:lnTo>
                    <a:pt x="297091" y="489514"/>
                  </a:lnTo>
                  <a:lnTo>
                    <a:pt x="343501" y="475106"/>
                  </a:lnTo>
                  <a:lnTo>
                    <a:pt x="385502" y="452308"/>
                  </a:lnTo>
                  <a:lnTo>
                    <a:pt x="422100" y="422114"/>
                  </a:lnTo>
                  <a:lnTo>
                    <a:pt x="452298" y="385519"/>
                  </a:lnTo>
                  <a:lnTo>
                    <a:pt x="475101" y="343517"/>
                  </a:lnTo>
                  <a:lnTo>
                    <a:pt x="489512" y="297102"/>
                  </a:lnTo>
                  <a:lnTo>
                    <a:pt x="494538" y="247269"/>
                  </a:lnTo>
                  <a:lnTo>
                    <a:pt x="489512" y="197446"/>
                  </a:lnTo>
                  <a:lnTo>
                    <a:pt x="475101" y="151036"/>
                  </a:lnTo>
                  <a:lnTo>
                    <a:pt x="452298" y="109035"/>
                  </a:lnTo>
                  <a:lnTo>
                    <a:pt x="422100" y="72437"/>
                  </a:lnTo>
                  <a:lnTo>
                    <a:pt x="385502" y="42239"/>
                  </a:lnTo>
                  <a:lnTo>
                    <a:pt x="343501" y="19436"/>
                  </a:lnTo>
                  <a:lnTo>
                    <a:pt x="297091" y="5025"/>
                  </a:lnTo>
                  <a:lnTo>
                    <a:pt x="247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59940" y="5335905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0" y="247269"/>
                  </a:moveTo>
                  <a:lnTo>
                    <a:pt x="5019" y="197446"/>
                  </a:lnTo>
                  <a:lnTo>
                    <a:pt x="19419" y="151036"/>
                  </a:lnTo>
                  <a:lnTo>
                    <a:pt x="42206" y="109035"/>
                  </a:lnTo>
                  <a:lnTo>
                    <a:pt x="72390" y="72437"/>
                  </a:lnTo>
                  <a:lnTo>
                    <a:pt x="108979" y="42239"/>
                  </a:lnTo>
                  <a:lnTo>
                    <a:pt x="150983" y="19436"/>
                  </a:lnTo>
                  <a:lnTo>
                    <a:pt x="197410" y="5025"/>
                  </a:lnTo>
                  <a:lnTo>
                    <a:pt x="247269" y="0"/>
                  </a:lnTo>
                  <a:lnTo>
                    <a:pt x="297091" y="5025"/>
                  </a:lnTo>
                  <a:lnTo>
                    <a:pt x="343501" y="19436"/>
                  </a:lnTo>
                  <a:lnTo>
                    <a:pt x="385502" y="42239"/>
                  </a:lnTo>
                  <a:lnTo>
                    <a:pt x="422100" y="72437"/>
                  </a:lnTo>
                  <a:lnTo>
                    <a:pt x="452298" y="109035"/>
                  </a:lnTo>
                  <a:lnTo>
                    <a:pt x="475101" y="151036"/>
                  </a:lnTo>
                  <a:lnTo>
                    <a:pt x="489512" y="197446"/>
                  </a:lnTo>
                  <a:lnTo>
                    <a:pt x="494538" y="247269"/>
                  </a:lnTo>
                  <a:lnTo>
                    <a:pt x="489512" y="297102"/>
                  </a:lnTo>
                  <a:lnTo>
                    <a:pt x="475101" y="343517"/>
                  </a:lnTo>
                  <a:lnTo>
                    <a:pt x="452298" y="385519"/>
                  </a:lnTo>
                  <a:lnTo>
                    <a:pt x="422100" y="422114"/>
                  </a:lnTo>
                  <a:lnTo>
                    <a:pt x="385502" y="452308"/>
                  </a:lnTo>
                  <a:lnTo>
                    <a:pt x="343501" y="475106"/>
                  </a:lnTo>
                  <a:lnTo>
                    <a:pt x="297091" y="489514"/>
                  </a:lnTo>
                  <a:lnTo>
                    <a:pt x="247269" y="494538"/>
                  </a:lnTo>
                  <a:lnTo>
                    <a:pt x="197410" y="489514"/>
                  </a:lnTo>
                  <a:lnTo>
                    <a:pt x="150983" y="475106"/>
                  </a:lnTo>
                  <a:lnTo>
                    <a:pt x="108979" y="452308"/>
                  </a:lnTo>
                  <a:lnTo>
                    <a:pt x="72390" y="422114"/>
                  </a:lnTo>
                  <a:lnTo>
                    <a:pt x="42206" y="385519"/>
                  </a:lnTo>
                  <a:lnTo>
                    <a:pt x="19419" y="343517"/>
                  </a:lnTo>
                  <a:lnTo>
                    <a:pt x="5019" y="297102"/>
                  </a:lnTo>
                  <a:lnTo>
                    <a:pt x="0" y="247269"/>
                  </a:lnTo>
                  <a:close/>
                </a:path>
              </a:pathLst>
            </a:custGeom>
            <a:ln w="25400">
              <a:solidFill>
                <a:srgbClr val="3E9F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80388" y="5978906"/>
              <a:ext cx="5287645" cy="396240"/>
            </a:xfrm>
            <a:custGeom>
              <a:avLst/>
              <a:gdLst/>
              <a:ahLst/>
              <a:cxnLst/>
              <a:rect l="l" t="t" r="r" b="b"/>
              <a:pathLst>
                <a:path w="5287645" h="396239">
                  <a:moveTo>
                    <a:pt x="5287518" y="0"/>
                  </a:moveTo>
                  <a:lnTo>
                    <a:pt x="0" y="0"/>
                  </a:lnTo>
                  <a:lnTo>
                    <a:pt x="0" y="395643"/>
                  </a:lnTo>
                  <a:lnTo>
                    <a:pt x="5287518" y="395643"/>
                  </a:lnTo>
                  <a:lnTo>
                    <a:pt x="528751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0388" y="5978906"/>
              <a:ext cx="5287645" cy="396240"/>
            </a:xfrm>
            <a:custGeom>
              <a:avLst/>
              <a:gdLst/>
              <a:ahLst/>
              <a:cxnLst/>
              <a:rect l="l" t="t" r="r" b="b"/>
              <a:pathLst>
                <a:path w="5287645" h="396239">
                  <a:moveTo>
                    <a:pt x="0" y="395643"/>
                  </a:moveTo>
                  <a:lnTo>
                    <a:pt x="5287518" y="395643"/>
                  </a:lnTo>
                  <a:lnTo>
                    <a:pt x="5287518" y="0"/>
                  </a:lnTo>
                  <a:lnTo>
                    <a:pt x="0" y="0"/>
                  </a:lnTo>
                  <a:lnTo>
                    <a:pt x="0" y="39564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474456" y="6385052"/>
            <a:ext cx="13462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0513" y="1546225"/>
            <a:ext cx="5509260" cy="2429510"/>
            <a:chOff x="1310513" y="1546225"/>
            <a:chExt cx="5509260" cy="2429510"/>
          </a:xfrm>
        </p:grpSpPr>
        <p:sp>
          <p:nvSpPr>
            <p:cNvPr id="20" name="object 20"/>
            <p:cNvSpPr/>
            <p:nvPr/>
          </p:nvSpPr>
          <p:spPr>
            <a:xfrm>
              <a:off x="1323213" y="1558925"/>
              <a:ext cx="513715" cy="2404110"/>
            </a:xfrm>
            <a:custGeom>
              <a:avLst/>
              <a:gdLst/>
              <a:ahLst/>
              <a:cxnLst/>
              <a:rect l="l" t="t" r="r" b="b"/>
              <a:pathLst>
                <a:path w="513714" h="2404110">
                  <a:moveTo>
                    <a:pt x="15240" y="0"/>
                  </a:moveTo>
                  <a:lnTo>
                    <a:pt x="48983" y="34693"/>
                  </a:lnTo>
                  <a:lnTo>
                    <a:pt x="81543" y="70096"/>
                  </a:lnTo>
                  <a:lnTo>
                    <a:pt x="112919" y="106184"/>
                  </a:lnTo>
                  <a:lnTo>
                    <a:pt x="143111" y="142932"/>
                  </a:lnTo>
                  <a:lnTo>
                    <a:pt x="172119" y="180315"/>
                  </a:lnTo>
                  <a:lnTo>
                    <a:pt x="199943" y="218306"/>
                  </a:lnTo>
                  <a:lnTo>
                    <a:pt x="226583" y="256880"/>
                  </a:lnTo>
                  <a:lnTo>
                    <a:pt x="252039" y="296013"/>
                  </a:lnTo>
                  <a:lnTo>
                    <a:pt x="276311" y="335679"/>
                  </a:lnTo>
                  <a:lnTo>
                    <a:pt x="299399" y="375852"/>
                  </a:lnTo>
                  <a:lnTo>
                    <a:pt x="321303" y="416506"/>
                  </a:lnTo>
                  <a:lnTo>
                    <a:pt x="342023" y="457618"/>
                  </a:lnTo>
                  <a:lnTo>
                    <a:pt x="361559" y="499161"/>
                  </a:lnTo>
                  <a:lnTo>
                    <a:pt x="379911" y="541110"/>
                  </a:lnTo>
                  <a:lnTo>
                    <a:pt x="397079" y="583439"/>
                  </a:lnTo>
                  <a:lnTo>
                    <a:pt x="413063" y="626124"/>
                  </a:lnTo>
                  <a:lnTo>
                    <a:pt x="427863" y="669138"/>
                  </a:lnTo>
                  <a:lnTo>
                    <a:pt x="441479" y="712457"/>
                  </a:lnTo>
                  <a:lnTo>
                    <a:pt x="453911" y="756055"/>
                  </a:lnTo>
                  <a:lnTo>
                    <a:pt x="465159" y="799906"/>
                  </a:lnTo>
                  <a:lnTo>
                    <a:pt x="475223" y="843986"/>
                  </a:lnTo>
                  <a:lnTo>
                    <a:pt x="484103" y="888269"/>
                  </a:lnTo>
                  <a:lnTo>
                    <a:pt x="491799" y="932729"/>
                  </a:lnTo>
                  <a:lnTo>
                    <a:pt x="498311" y="977342"/>
                  </a:lnTo>
                  <a:lnTo>
                    <a:pt x="503639" y="1022081"/>
                  </a:lnTo>
                  <a:lnTo>
                    <a:pt x="507783" y="1066922"/>
                  </a:lnTo>
                  <a:lnTo>
                    <a:pt x="510743" y="1111839"/>
                  </a:lnTo>
                  <a:lnTo>
                    <a:pt x="512519" y="1156807"/>
                  </a:lnTo>
                  <a:lnTo>
                    <a:pt x="513111" y="1201801"/>
                  </a:lnTo>
                  <a:lnTo>
                    <a:pt x="512519" y="1246794"/>
                  </a:lnTo>
                  <a:lnTo>
                    <a:pt x="510743" y="1291762"/>
                  </a:lnTo>
                  <a:lnTo>
                    <a:pt x="507783" y="1336679"/>
                  </a:lnTo>
                  <a:lnTo>
                    <a:pt x="503639" y="1381520"/>
                  </a:lnTo>
                  <a:lnTo>
                    <a:pt x="498311" y="1426259"/>
                  </a:lnTo>
                  <a:lnTo>
                    <a:pt x="491799" y="1470872"/>
                  </a:lnTo>
                  <a:lnTo>
                    <a:pt x="484103" y="1515332"/>
                  </a:lnTo>
                  <a:lnTo>
                    <a:pt x="475223" y="1559615"/>
                  </a:lnTo>
                  <a:lnTo>
                    <a:pt x="465159" y="1603695"/>
                  </a:lnTo>
                  <a:lnTo>
                    <a:pt x="453911" y="1647546"/>
                  </a:lnTo>
                  <a:lnTo>
                    <a:pt x="441479" y="1691144"/>
                  </a:lnTo>
                  <a:lnTo>
                    <a:pt x="427863" y="1734463"/>
                  </a:lnTo>
                  <a:lnTo>
                    <a:pt x="413063" y="1777477"/>
                  </a:lnTo>
                  <a:lnTo>
                    <a:pt x="397079" y="1820162"/>
                  </a:lnTo>
                  <a:lnTo>
                    <a:pt x="379911" y="1862491"/>
                  </a:lnTo>
                  <a:lnTo>
                    <a:pt x="361559" y="1904440"/>
                  </a:lnTo>
                  <a:lnTo>
                    <a:pt x="342023" y="1945983"/>
                  </a:lnTo>
                  <a:lnTo>
                    <a:pt x="321303" y="1987095"/>
                  </a:lnTo>
                  <a:lnTo>
                    <a:pt x="299399" y="2027749"/>
                  </a:lnTo>
                  <a:lnTo>
                    <a:pt x="276311" y="2067922"/>
                  </a:lnTo>
                  <a:lnTo>
                    <a:pt x="252039" y="2107588"/>
                  </a:lnTo>
                  <a:lnTo>
                    <a:pt x="226583" y="2146721"/>
                  </a:lnTo>
                  <a:lnTo>
                    <a:pt x="199943" y="2185295"/>
                  </a:lnTo>
                  <a:lnTo>
                    <a:pt x="172119" y="2223286"/>
                  </a:lnTo>
                  <a:lnTo>
                    <a:pt x="143111" y="2260669"/>
                  </a:lnTo>
                  <a:lnTo>
                    <a:pt x="112919" y="2297417"/>
                  </a:lnTo>
                  <a:lnTo>
                    <a:pt x="81543" y="2333505"/>
                  </a:lnTo>
                  <a:lnTo>
                    <a:pt x="48983" y="2368908"/>
                  </a:lnTo>
                  <a:lnTo>
                    <a:pt x="15240" y="2403602"/>
                  </a:lnTo>
                  <a:lnTo>
                    <a:pt x="0" y="2388362"/>
                  </a:lnTo>
                  <a:lnTo>
                    <a:pt x="33885" y="2353499"/>
                  </a:lnTo>
                  <a:lnTo>
                    <a:pt x="66560" y="2317912"/>
                  </a:lnTo>
                  <a:lnTo>
                    <a:pt x="98025" y="2281625"/>
                  </a:lnTo>
                  <a:lnTo>
                    <a:pt x="128280" y="2244665"/>
                  </a:lnTo>
                  <a:lnTo>
                    <a:pt x="157325" y="2207060"/>
                  </a:lnTo>
                  <a:lnTo>
                    <a:pt x="185159" y="2168834"/>
                  </a:lnTo>
                  <a:lnTo>
                    <a:pt x="211783" y="2130014"/>
                  </a:lnTo>
                  <a:lnTo>
                    <a:pt x="237198" y="2090627"/>
                  </a:lnTo>
                  <a:lnTo>
                    <a:pt x="261401" y="2050700"/>
                  </a:lnTo>
                  <a:lnTo>
                    <a:pt x="284395" y="2010258"/>
                  </a:lnTo>
                  <a:lnTo>
                    <a:pt x="306179" y="1969327"/>
                  </a:lnTo>
                  <a:lnTo>
                    <a:pt x="326752" y="1927936"/>
                  </a:lnTo>
                  <a:lnTo>
                    <a:pt x="346115" y="1886108"/>
                  </a:lnTo>
                  <a:lnTo>
                    <a:pt x="364268" y="1843872"/>
                  </a:lnTo>
                  <a:lnTo>
                    <a:pt x="381211" y="1801254"/>
                  </a:lnTo>
                  <a:lnTo>
                    <a:pt x="396943" y="1758279"/>
                  </a:lnTo>
                  <a:lnTo>
                    <a:pt x="411465" y="1714974"/>
                  </a:lnTo>
                  <a:lnTo>
                    <a:pt x="424778" y="1671366"/>
                  </a:lnTo>
                  <a:lnTo>
                    <a:pt x="436879" y="1627481"/>
                  </a:lnTo>
                  <a:lnTo>
                    <a:pt x="447771" y="1583345"/>
                  </a:lnTo>
                  <a:lnTo>
                    <a:pt x="457453" y="1538985"/>
                  </a:lnTo>
                  <a:lnTo>
                    <a:pt x="465924" y="1494427"/>
                  </a:lnTo>
                  <a:lnTo>
                    <a:pt x="473185" y="1449698"/>
                  </a:lnTo>
                  <a:lnTo>
                    <a:pt x="479236" y="1404824"/>
                  </a:lnTo>
                  <a:lnTo>
                    <a:pt x="484077" y="1359831"/>
                  </a:lnTo>
                  <a:lnTo>
                    <a:pt x="487708" y="1314745"/>
                  </a:lnTo>
                  <a:lnTo>
                    <a:pt x="490128" y="1269594"/>
                  </a:lnTo>
                  <a:lnTo>
                    <a:pt x="491338" y="1224403"/>
                  </a:lnTo>
                  <a:lnTo>
                    <a:pt x="491338" y="1179198"/>
                  </a:lnTo>
                  <a:lnTo>
                    <a:pt x="490128" y="1134007"/>
                  </a:lnTo>
                  <a:lnTo>
                    <a:pt x="487708" y="1088856"/>
                  </a:lnTo>
                  <a:lnTo>
                    <a:pt x="484077" y="1043770"/>
                  </a:lnTo>
                  <a:lnTo>
                    <a:pt x="479236" y="998777"/>
                  </a:lnTo>
                  <a:lnTo>
                    <a:pt x="473185" y="953903"/>
                  </a:lnTo>
                  <a:lnTo>
                    <a:pt x="465924" y="909174"/>
                  </a:lnTo>
                  <a:lnTo>
                    <a:pt x="457453" y="864616"/>
                  </a:lnTo>
                  <a:lnTo>
                    <a:pt x="447771" y="820256"/>
                  </a:lnTo>
                  <a:lnTo>
                    <a:pt x="436879" y="776120"/>
                  </a:lnTo>
                  <a:lnTo>
                    <a:pt x="424778" y="732235"/>
                  </a:lnTo>
                  <a:lnTo>
                    <a:pt x="411465" y="688627"/>
                  </a:lnTo>
                  <a:lnTo>
                    <a:pt x="396943" y="645322"/>
                  </a:lnTo>
                  <a:lnTo>
                    <a:pt x="381211" y="602347"/>
                  </a:lnTo>
                  <a:lnTo>
                    <a:pt x="364268" y="559729"/>
                  </a:lnTo>
                  <a:lnTo>
                    <a:pt x="346115" y="517493"/>
                  </a:lnTo>
                  <a:lnTo>
                    <a:pt x="326752" y="475665"/>
                  </a:lnTo>
                  <a:lnTo>
                    <a:pt x="306179" y="434274"/>
                  </a:lnTo>
                  <a:lnTo>
                    <a:pt x="284395" y="393343"/>
                  </a:lnTo>
                  <a:lnTo>
                    <a:pt x="261401" y="352901"/>
                  </a:lnTo>
                  <a:lnTo>
                    <a:pt x="237198" y="312974"/>
                  </a:lnTo>
                  <a:lnTo>
                    <a:pt x="211783" y="273587"/>
                  </a:lnTo>
                  <a:lnTo>
                    <a:pt x="185159" y="234767"/>
                  </a:lnTo>
                  <a:lnTo>
                    <a:pt x="157325" y="196541"/>
                  </a:lnTo>
                  <a:lnTo>
                    <a:pt x="128280" y="158936"/>
                  </a:lnTo>
                  <a:lnTo>
                    <a:pt x="98025" y="121976"/>
                  </a:lnTo>
                  <a:lnTo>
                    <a:pt x="66560" y="85689"/>
                  </a:lnTo>
                  <a:lnTo>
                    <a:pt x="33885" y="50102"/>
                  </a:lnTo>
                  <a:lnTo>
                    <a:pt x="0" y="15239"/>
                  </a:lnTo>
                  <a:lnTo>
                    <a:pt x="15240" y="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74673" y="1694053"/>
              <a:ext cx="5232400" cy="387985"/>
            </a:xfrm>
            <a:custGeom>
              <a:avLst/>
              <a:gdLst/>
              <a:ahLst/>
              <a:cxnLst/>
              <a:rect l="l" t="t" r="r" b="b"/>
              <a:pathLst>
                <a:path w="5232400" h="387985">
                  <a:moveTo>
                    <a:pt x="5232400" y="0"/>
                  </a:moveTo>
                  <a:lnTo>
                    <a:pt x="0" y="0"/>
                  </a:lnTo>
                  <a:lnTo>
                    <a:pt x="0" y="387858"/>
                  </a:lnTo>
                  <a:lnTo>
                    <a:pt x="5232400" y="387858"/>
                  </a:lnTo>
                  <a:lnTo>
                    <a:pt x="5232400" y="0"/>
                  </a:lnTo>
                  <a:close/>
                </a:path>
              </a:pathLst>
            </a:custGeom>
            <a:solidFill>
              <a:srgbClr val="ED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74673" y="1694053"/>
              <a:ext cx="5232400" cy="387985"/>
            </a:xfrm>
            <a:custGeom>
              <a:avLst/>
              <a:gdLst/>
              <a:ahLst/>
              <a:cxnLst/>
              <a:rect l="l" t="t" r="r" b="b"/>
              <a:pathLst>
                <a:path w="5232400" h="387985">
                  <a:moveTo>
                    <a:pt x="0" y="387858"/>
                  </a:moveTo>
                  <a:lnTo>
                    <a:pt x="5232400" y="387858"/>
                  </a:lnTo>
                  <a:lnTo>
                    <a:pt x="5232400" y="0"/>
                  </a:lnTo>
                  <a:lnTo>
                    <a:pt x="0" y="0"/>
                  </a:lnTo>
                  <a:lnTo>
                    <a:pt x="0" y="3878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32357" y="164553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5" y="0"/>
                  </a:moveTo>
                  <a:lnTo>
                    <a:pt x="193472" y="4921"/>
                  </a:lnTo>
                  <a:lnTo>
                    <a:pt x="147982" y="19040"/>
                  </a:lnTo>
                  <a:lnTo>
                    <a:pt x="106821" y="41382"/>
                  </a:lnTo>
                  <a:lnTo>
                    <a:pt x="70961" y="70977"/>
                  </a:lnTo>
                  <a:lnTo>
                    <a:pt x="41375" y="106852"/>
                  </a:lnTo>
                  <a:lnTo>
                    <a:pt x="19038" y="148036"/>
                  </a:lnTo>
                  <a:lnTo>
                    <a:pt x="4921" y="193557"/>
                  </a:lnTo>
                  <a:lnTo>
                    <a:pt x="0" y="242443"/>
                  </a:lnTo>
                  <a:lnTo>
                    <a:pt x="4921" y="291286"/>
                  </a:lnTo>
                  <a:lnTo>
                    <a:pt x="19038" y="336776"/>
                  </a:lnTo>
                  <a:lnTo>
                    <a:pt x="41375" y="377937"/>
                  </a:lnTo>
                  <a:lnTo>
                    <a:pt x="70961" y="413797"/>
                  </a:lnTo>
                  <a:lnTo>
                    <a:pt x="106821" y="443383"/>
                  </a:lnTo>
                  <a:lnTo>
                    <a:pt x="147982" y="465720"/>
                  </a:lnTo>
                  <a:lnTo>
                    <a:pt x="193472" y="479837"/>
                  </a:lnTo>
                  <a:lnTo>
                    <a:pt x="242315" y="484759"/>
                  </a:lnTo>
                  <a:lnTo>
                    <a:pt x="291165" y="479837"/>
                  </a:lnTo>
                  <a:lnTo>
                    <a:pt x="336669" y="465720"/>
                  </a:lnTo>
                  <a:lnTo>
                    <a:pt x="377850" y="443383"/>
                  </a:lnTo>
                  <a:lnTo>
                    <a:pt x="413734" y="413797"/>
                  </a:lnTo>
                  <a:lnTo>
                    <a:pt x="443343" y="377937"/>
                  </a:lnTo>
                  <a:lnTo>
                    <a:pt x="465701" y="336776"/>
                  </a:lnTo>
                  <a:lnTo>
                    <a:pt x="479831" y="291286"/>
                  </a:lnTo>
                  <a:lnTo>
                    <a:pt x="484759" y="242443"/>
                  </a:lnTo>
                  <a:lnTo>
                    <a:pt x="479831" y="193557"/>
                  </a:lnTo>
                  <a:lnTo>
                    <a:pt x="465701" y="148036"/>
                  </a:lnTo>
                  <a:lnTo>
                    <a:pt x="443343" y="106852"/>
                  </a:lnTo>
                  <a:lnTo>
                    <a:pt x="413734" y="70977"/>
                  </a:lnTo>
                  <a:lnTo>
                    <a:pt x="377850" y="41382"/>
                  </a:lnTo>
                  <a:lnTo>
                    <a:pt x="336669" y="19040"/>
                  </a:lnTo>
                  <a:lnTo>
                    <a:pt x="291165" y="4921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32357" y="164553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0" y="242443"/>
                  </a:moveTo>
                  <a:lnTo>
                    <a:pt x="4921" y="193557"/>
                  </a:lnTo>
                  <a:lnTo>
                    <a:pt x="19038" y="148036"/>
                  </a:lnTo>
                  <a:lnTo>
                    <a:pt x="41375" y="106852"/>
                  </a:lnTo>
                  <a:lnTo>
                    <a:pt x="70961" y="70977"/>
                  </a:lnTo>
                  <a:lnTo>
                    <a:pt x="106821" y="41382"/>
                  </a:lnTo>
                  <a:lnTo>
                    <a:pt x="147982" y="19040"/>
                  </a:lnTo>
                  <a:lnTo>
                    <a:pt x="193472" y="4921"/>
                  </a:lnTo>
                  <a:lnTo>
                    <a:pt x="242315" y="0"/>
                  </a:lnTo>
                  <a:lnTo>
                    <a:pt x="291165" y="4921"/>
                  </a:lnTo>
                  <a:lnTo>
                    <a:pt x="336669" y="19040"/>
                  </a:lnTo>
                  <a:lnTo>
                    <a:pt x="377850" y="41382"/>
                  </a:lnTo>
                  <a:lnTo>
                    <a:pt x="413734" y="70977"/>
                  </a:lnTo>
                  <a:lnTo>
                    <a:pt x="443343" y="106852"/>
                  </a:lnTo>
                  <a:lnTo>
                    <a:pt x="465701" y="148036"/>
                  </a:lnTo>
                  <a:lnTo>
                    <a:pt x="479831" y="193557"/>
                  </a:lnTo>
                  <a:lnTo>
                    <a:pt x="484759" y="242443"/>
                  </a:lnTo>
                  <a:lnTo>
                    <a:pt x="479831" y="291286"/>
                  </a:lnTo>
                  <a:lnTo>
                    <a:pt x="465701" y="336776"/>
                  </a:lnTo>
                  <a:lnTo>
                    <a:pt x="443343" y="377937"/>
                  </a:lnTo>
                  <a:lnTo>
                    <a:pt x="413734" y="413797"/>
                  </a:lnTo>
                  <a:lnTo>
                    <a:pt x="377850" y="443383"/>
                  </a:lnTo>
                  <a:lnTo>
                    <a:pt x="336669" y="465720"/>
                  </a:lnTo>
                  <a:lnTo>
                    <a:pt x="291165" y="479837"/>
                  </a:lnTo>
                  <a:lnTo>
                    <a:pt x="242315" y="484759"/>
                  </a:lnTo>
                  <a:lnTo>
                    <a:pt x="193472" y="479837"/>
                  </a:lnTo>
                  <a:lnTo>
                    <a:pt x="147982" y="465720"/>
                  </a:lnTo>
                  <a:lnTo>
                    <a:pt x="106821" y="443383"/>
                  </a:lnTo>
                  <a:lnTo>
                    <a:pt x="70961" y="413797"/>
                  </a:lnTo>
                  <a:lnTo>
                    <a:pt x="41375" y="377937"/>
                  </a:lnTo>
                  <a:lnTo>
                    <a:pt x="19038" y="336776"/>
                  </a:lnTo>
                  <a:lnTo>
                    <a:pt x="4921" y="291286"/>
                  </a:lnTo>
                  <a:lnTo>
                    <a:pt x="0" y="242443"/>
                  </a:lnTo>
                  <a:close/>
                </a:path>
              </a:pathLst>
            </a:custGeom>
            <a:ln w="25400">
              <a:solidFill>
                <a:srgbClr val="EDC1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97050" y="2275840"/>
              <a:ext cx="5010150" cy="387985"/>
            </a:xfrm>
            <a:custGeom>
              <a:avLst/>
              <a:gdLst/>
              <a:ahLst/>
              <a:cxnLst/>
              <a:rect l="l" t="t" r="r" b="b"/>
              <a:pathLst>
                <a:path w="5010150" h="387985">
                  <a:moveTo>
                    <a:pt x="5010023" y="0"/>
                  </a:moveTo>
                  <a:lnTo>
                    <a:pt x="0" y="0"/>
                  </a:lnTo>
                  <a:lnTo>
                    <a:pt x="0" y="387858"/>
                  </a:lnTo>
                  <a:lnTo>
                    <a:pt x="5010023" y="387858"/>
                  </a:lnTo>
                  <a:lnTo>
                    <a:pt x="5010023" y="0"/>
                  </a:lnTo>
                  <a:close/>
                </a:path>
              </a:pathLst>
            </a:custGeom>
            <a:solidFill>
              <a:srgbClr val="1FD6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97050" y="2275840"/>
              <a:ext cx="5010150" cy="387985"/>
            </a:xfrm>
            <a:custGeom>
              <a:avLst/>
              <a:gdLst/>
              <a:ahLst/>
              <a:cxnLst/>
              <a:rect l="l" t="t" r="r" b="b"/>
              <a:pathLst>
                <a:path w="5010150" h="387985">
                  <a:moveTo>
                    <a:pt x="0" y="387858"/>
                  </a:moveTo>
                  <a:lnTo>
                    <a:pt x="5010023" y="387858"/>
                  </a:lnTo>
                  <a:lnTo>
                    <a:pt x="5010023" y="0"/>
                  </a:lnTo>
                  <a:lnTo>
                    <a:pt x="0" y="0"/>
                  </a:lnTo>
                  <a:lnTo>
                    <a:pt x="0" y="3878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554734" y="2227452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5" y="0"/>
                  </a:moveTo>
                  <a:lnTo>
                    <a:pt x="193472" y="4921"/>
                  </a:lnTo>
                  <a:lnTo>
                    <a:pt x="147982" y="19038"/>
                  </a:lnTo>
                  <a:lnTo>
                    <a:pt x="106821" y="41375"/>
                  </a:lnTo>
                  <a:lnTo>
                    <a:pt x="70961" y="70961"/>
                  </a:lnTo>
                  <a:lnTo>
                    <a:pt x="41375" y="106821"/>
                  </a:lnTo>
                  <a:lnTo>
                    <a:pt x="19038" y="147982"/>
                  </a:lnTo>
                  <a:lnTo>
                    <a:pt x="4921" y="193472"/>
                  </a:lnTo>
                  <a:lnTo>
                    <a:pt x="0" y="242316"/>
                  </a:lnTo>
                  <a:lnTo>
                    <a:pt x="4921" y="291165"/>
                  </a:lnTo>
                  <a:lnTo>
                    <a:pt x="19038" y="336669"/>
                  </a:lnTo>
                  <a:lnTo>
                    <a:pt x="41375" y="377850"/>
                  </a:lnTo>
                  <a:lnTo>
                    <a:pt x="70961" y="413734"/>
                  </a:lnTo>
                  <a:lnTo>
                    <a:pt x="106821" y="443343"/>
                  </a:lnTo>
                  <a:lnTo>
                    <a:pt x="147982" y="465701"/>
                  </a:lnTo>
                  <a:lnTo>
                    <a:pt x="193472" y="479831"/>
                  </a:lnTo>
                  <a:lnTo>
                    <a:pt x="242315" y="484759"/>
                  </a:lnTo>
                  <a:lnTo>
                    <a:pt x="291165" y="479831"/>
                  </a:lnTo>
                  <a:lnTo>
                    <a:pt x="336669" y="465701"/>
                  </a:lnTo>
                  <a:lnTo>
                    <a:pt x="377850" y="443343"/>
                  </a:lnTo>
                  <a:lnTo>
                    <a:pt x="413734" y="413734"/>
                  </a:lnTo>
                  <a:lnTo>
                    <a:pt x="443343" y="377850"/>
                  </a:lnTo>
                  <a:lnTo>
                    <a:pt x="465701" y="336669"/>
                  </a:lnTo>
                  <a:lnTo>
                    <a:pt x="479831" y="291165"/>
                  </a:lnTo>
                  <a:lnTo>
                    <a:pt x="484759" y="242316"/>
                  </a:lnTo>
                  <a:lnTo>
                    <a:pt x="479831" y="193472"/>
                  </a:lnTo>
                  <a:lnTo>
                    <a:pt x="465701" y="147982"/>
                  </a:lnTo>
                  <a:lnTo>
                    <a:pt x="443343" y="106821"/>
                  </a:lnTo>
                  <a:lnTo>
                    <a:pt x="413734" y="70961"/>
                  </a:lnTo>
                  <a:lnTo>
                    <a:pt x="377850" y="41375"/>
                  </a:lnTo>
                  <a:lnTo>
                    <a:pt x="336669" y="19038"/>
                  </a:lnTo>
                  <a:lnTo>
                    <a:pt x="291165" y="4921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54734" y="2227452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0" y="242316"/>
                  </a:moveTo>
                  <a:lnTo>
                    <a:pt x="4921" y="193472"/>
                  </a:lnTo>
                  <a:lnTo>
                    <a:pt x="19038" y="147982"/>
                  </a:lnTo>
                  <a:lnTo>
                    <a:pt x="41375" y="106821"/>
                  </a:lnTo>
                  <a:lnTo>
                    <a:pt x="70961" y="70961"/>
                  </a:lnTo>
                  <a:lnTo>
                    <a:pt x="106821" y="41375"/>
                  </a:lnTo>
                  <a:lnTo>
                    <a:pt x="147982" y="19038"/>
                  </a:lnTo>
                  <a:lnTo>
                    <a:pt x="193472" y="4921"/>
                  </a:lnTo>
                  <a:lnTo>
                    <a:pt x="242315" y="0"/>
                  </a:lnTo>
                  <a:lnTo>
                    <a:pt x="291165" y="4921"/>
                  </a:lnTo>
                  <a:lnTo>
                    <a:pt x="336669" y="19038"/>
                  </a:lnTo>
                  <a:lnTo>
                    <a:pt x="377850" y="41375"/>
                  </a:lnTo>
                  <a:lnTo>
                    <a:pt x="413734" y="70961"/>
                  </a:lnTo>
                  <a:lnTo>
                    <a:pt x="443343" y="106821"/>
                  </a:lnTo>
                  <a:lnTo>
                    <a:pt x="465701" y="147982"/>
                  </a:lnTo>
                  <a:lnTo>
                    <a:pt x="479831" y="193472"/>
                  </a:lnTo>
                  <a:lnTo>
                    <a:pt x="484759" y="242316"/>
                  </a:lnTo>
                  <a:lnTo>
                    <a:pt x="479831" y="291165"/>
                  </a:lnTo>
                  <a:lnTo>
                    <a:pt x="465701" y="336669"/>
                  </a:lnTo>
                  <a:lnTo>
                    <a:pt x="443343" y="377850"/>
                  </a:lnTo>
                  <a:lnTo>
                    <a:pt x="413734" y="413734"/>
                  </a:lnTo>
                  <a:lnTo>
                    <a:pt x="377850" y="443343"/>
                  </a:lnTo>
                  <a:lnTo>
                    <a:pt x="336669" y="465701"/>
                  </a:lnTo>
                  <a:lnTo>
                    <a:pt x="291165" y="479831"/>
                  </a:lnTo>
                  <a:lnTo>
                    <a:pt x="242315" y="484759"/>
                  </a:lnTo>
                  <a:lnTo>
                    <a:pt x="193472" y="479831"/>
                  </a:lnTo>
                  <a:lnTo>
                    <a:pt x="147982" y="465701"/>
                  </a:lnTo>
                  <a:lnTo>
                    <a:pt x="106821" y="443343"/>
                  </a:lnTo>
                  <a:lnTo>
                    <a:pt x="70961" y="413734"/>
                  </a:lnTo>
                  <a:lnTo>
                    <a:pt x="41375" y="377850"/>
                  </a:lnTo>
                  <a:lnTo>
                    <a:pt x="19038" y="336669"/>
                  </a:lnTo>
                  <a:lnTo>
                    <a:pt x="4921" y="291165"/>
                  </a:lnTo>
                  <a:lnTo>
                    <a:pt x="0" y="242316"/>
                  </a:lnTo>
                  <a:close/>
                </a:path>
              </a:pathLst>
            </a:custGeom>
            <a:ln w="25399">
              <a:solidFill>
                <a:srgbClr val="1FD6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95831" y="2880613"/>
              <a:ext cx="5010150" cy="387985"/>
            </a:xfrm>
            <a:custGeom>
              <a:avLst/>
              <a:gdLst/>
              <a:ahLst/>
              <a:cxnLst/>
              <a:rect l="l" t="t" r="r" b="b"/>
              <a:pathLst>
                <a:path w="5010150" h="387985">
                  <a:moveTo>
                    <a:pt x="5010023" y="0"/>
                  </a:moveTo>
                  <a:lnTo>
                    <a:pt x="0" y="0"/>
                  </a:lnTo>
                  <a:lnTo>
                    <a:pt x="0" y="387858"/>
                  </a:lnTo>
                  <a:lnTo>
                    <a:pt x="5010023" y="387858"/>
                  </a:lnTo>
                  <a:lnTo>
                    <a:pt x="5010023" y="0"/>
                  </a:lnTo>
                  <a:close/>
                </a:path>
              </a:pathLst>
            </a:custGeom>
            <a:solidFill>
              <a:srgbClr val="3E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695831" y="2880613"/>
              <a:ext cx="5010150" cy="387985"/>
            </a:xfrm>
            <a:custGeom>
              <a:avLst/>
              <a:gdLst/>
              <a:ahLst/>
              <a:cxnLst/>
              <a:rect l="l" t="t" r="r" b="b"/>
              <a:pathLst>
                <a:path w="5010150" h="387985">
                  <a:moveTo>
                    <a:pt x="0" y="387858"/>
                  </a:moveTo>
                  <a:lnTo>
                    <a:pt x="5010023" y="387858"/>
                  </a:lnTo>
                  <a:lnTo>
                    <a:pt x="5010023" y="0"/>
                  </a:lnTo>
                  <a:lnTo>
                    <a:pt x="0" y="0"/>
                  </a:lnTo>
                  <a:lnTo>
                    <a:pt x="0" y="3878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54734" y="280923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5" y="0"/>
                  </a:moveTo>
                  <a:lnTo>
                    <a:pt x="193472" y="4927"/>
                  </a:lnTo>
                  <a:lnTo>
                    <a:pt x="147982" y="19057"/>
                  </a:lnTo>
                  <a:lnTo>
                    <a:pt x="106821" y="41415"/>
                  </a:lnTo>
                  <a:lnTo>
                    <a:pt x="70961" y="71024"/>
                  </a:lnTo>
                  <a:lnTo>
                    <a:pt x="41375" y="106908"/>
                  </a:lnTo>
                  <a:lnTo>
                    <a:pt x="19038" y="148089"/>
                  </a:lnTo>
                  <a:lnTo>
                    <a:pt x="4921" y="193593"/>
                  </a:lnTo>
                  <a:lnTo>
                    <a:pt x="0" y="242443"/>
                  </a:lnTo>
                  <a:lnTo>
                    <a:pt x="4921" y="291292"/>
                  </a:lnTo>
                  <a:lnTo>
                    <a:pt x="19038" y="336796"/>
                  </a:lnTo>
                  <a:lnTo>
                    <a:pt x="41375" y="377977"/>
                  </a:lnTo>
                  <a:lnTo>
                    <a:pt x="70961" y="413861"/>
                  </a:lnTo>
                  <a:lnTo>
                    <a:pt x="106821" y="443470"/>
                  </a:lnTo>
                  <a:lnTo>
                    <a:pt x="147982" y="465828"/>
                  </a:lnTo>
                  <a:lnTo>
                    <a:pt x="193472" y="479958"/>
                  </a:lnTo>
                  <a:lnTo>
                    <a:pt x="242315" y="484886"/>
                  </a:lnTo>
                  <a:lnTo>
                    <a:pt x="291165" y="479958"/>
                  </a:lnTo>
                  <a:lnTo>
                    <a:pt x="336669" y="465828"/>
                  </a:lnTo>
                  <a:lnTo>
                    <a:pt x="377850" y="443470"/>
                  </a:lnTo>
                  <a:lnTo>
                    <a:pt x="413734" y="413861"/>
                  </a:lnTo>
                  <a:lnTo>
                    <a:pt x="443343" y="377977"/>
                  </a:lnTo>
                  <a:lnTo>
                    <a:pt x="465701" y="336796"/>
                  </a:lnTo>
                  <a:lnTo>
                    <a:pt x="479831" y="291292"/>
                  </a:lnTo>
                  <a:lnTo>
                    <a:pt x="484759" y="242443"/>
                  </a:lnTo>
                  <a:lnTo>
                    <a:pt x="479831" y="193593"/>
                  </a:lnTo>
                  <a:lnTo>
                    <a:pt x="465701" y="148089"/>
                  </a:lnTo>
                  <a:lnTo>
                    <a:pt x="443343" y="106908"/>
                  </a:lnTo>
                  <a:lnTo>
                    <a:pt x="413734" y="71024"/>
                  </a:lnTo>
                  <a:lnTo>
                    <a:pt x="377850" y="41415"/>
                  </a:lnTo>
                  <a:lnTo>
                    <a:pt x="336669" y="19057"/>
                  </a:lnTo>
                  <a:lnTo>
                    <a:pt x="291165" y="4927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54734" y="2809239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0" y="242443"/>
                  </a:moveTo>
                  <a:lnTo>
                    <a:pt x="4921" y="193593"/>
                  </a:lnTo>
                  <a:lnTo>
                    <a:pt x="19038" y="148089"/>
                  </a:lnTo>
                  <a:lnTo>
                    <a:pt x="41375" y="106908"/>
                  </a:lnTo>
                  <a:lnTo>
                    <a:pt x="70961" y="71024"/>
                  </a:lnTo>
                  <a:lnTo>
                    <a:pt x="106821" y="41415"/>
                  </a:lnTo>
                  <a:lnTo>
                    <a:pt x="147982" y="19057"/>
                  </a:lnTo>
                  <a:lnTo>
                    <a:pt x="193472" y="4927"/>
                  </a:lnTo>
                  <a:lnTo>
                    <a:pt x="242315" y="0"/>
                  </a:lnTo>
                  <a:lnTo>
                    <a:pt x="291165" y="4927"/>
                  </a:lnTo>
                  <a:lnTo>
                    <a:pt x="336669" y="19057"/>
                  </a:lnTo>
                  <a:lnTo>
                    <a:pt x="377850" y="41415"/>
                  </a:lnTo>
                  <a:lnTo>
                    <a:pt x="413734" y="71024"/>
                  </a:lnTo>
                  <a:lnTo>
                    <a:pt x="443343" y="106908"/>
                  </a:lnTo>
                  <a:lnTo>
                    <a:pt x="465701" y="148089"/>
                  </a:lnTo>
                  <a:lnTo>
                    <a:pt x="479831" y="193593"/>
                  </a:lnTo>
                  <a:lnTo>
                    <a:pt x="484759" y="242443"/>
                  </a:lnTo>
                  <a:lnTo>
                    <a:pt x="479831" y="291292"/>
                  </a:lnTo>
                  <a:lnTo>
                    <a:pt x="465701" y="336796"/>
                  </a:lnTo>
                  <a:lnTo>
                    <a:pt x="443343" y="377977"/>
                  </a:lnTo>
                  <a:lnTo>
                    <a:pt x="413734" y="413861"/>
                  </a:lnTo>
                  <a:lnTo>
                    <a:pt x="377850" y="443470"/>
                  </a:lnTo>
                  <a:lnTo>
                    <a:pt x="336669" y="465828"/>
                  </a:lnTo>
                  <a:lnTo>
                    <a:pt x="291165" y="479958"/>
                  </a:lnTo>
                  <a:lnTo>
                    <a:pt x="242315" y="484886"/>
                  </a:lnTo>
                  <a:lnTo>
                    <a:pt x="193472" y="479958"/>
                  </a:lnTo>
                  <a:lnTo>
                    <a:pt x="147982" y="465828"/>
                  </a:lnTo>
                  <a:lnTo>
                    <a:pt x="106821" y="443470"/>
                  </a:lnTo>
                  <a:lnTo>
                    <a:pt x="70961" y="413861"/>
                  </a:lnTo>
                  <a:lnTo>
                    <a:pt x="41375" y="377977"/>
                  </a:lnTo>
                  <a:lnTo>
                    <a:pt x="19038" y="336796"/>
                  </a:lnTo>
                  <a:lnTo>
                    <a:pt x="4921" y="291292"/>
                  </a:lnTo>
                  <a:lnTo>
                    <a:pt x="0" y="242443"/>
                  </a:lnTo>
                  <a:close/>
                </a:path>
              </a:pathLst>
            </a:custGeom>
            <a:ln w="25400">
              <a:solidFill>
                <a:srgbClr val="3E9F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74673" y="3439667"/>
              <a:ext cx="5232400" cy="387985"/>
            </a:xfrm>
            <a:custGeom>
              <a:avLst/>
              <a:gdLst/>
              <a:ahLst/>
              <a:cxnLst/>
              <a:rect l="l" t="t" r="r" b="b"/>
              <a:pathLst>
                <a:path w="5232400" h="387985">
                  <a:moveTo>
                    <a:pt x="5232400" y="0"/>
                  </a:moveTo>
                  <a:lnTo>
                    <a:pt x="0" y="0"/>
                  </a:lnTo>
                  <a:lnTo>
                    <a:pt x="0" y="387858"/>
                  </a:lnTo>
                  <a:lnTo>
                    <a:pt x="5232400" y="387858"/>
                  </a:lnTo>
                  <a:lnTo>
                    <a:pt x="52324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74673" y="3439667"/>
              <a:ext cx="5232400" cy="387985"/>
            </a:xfrm>
            <a:custGeom>
              <a:avLst/>
              <a:gdLst/>
              <a:ahLst/>
              <a:cxnLst/>
              <a:rect l="l" t="t" r="r" b="b"/>
              <a:pathLst>
                <a:path w="5232400" h="387985">
                  <a:moveTo>
                    <a:pt x="0" y="387858"/>
                  </a:moveTo>
                  <a:lnTo>
                    <a:pt x="5232400" y="387858"/>
                  </a:lnTo>
                  <a:lnTo>
                    <a:pt x="5232400" y="0"/>
                  </a:lnTo>
                  <a:lnTo>
                    <a:pt x="0" y="0"/>
                  </a:lnTo>
                  <a:lnTo>
                    <a:pt x="0" y="3878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332357" y="3391154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242315" y="0"/>
                  </a:moveTo>
                  <a:lnTo>
                    <a:pt x="193472" y="4927"/>
                  </a:lnTo>
                  <a:lnTo>
                    <a:pt x="147982" y="19057"/>
                  </a:lnTo>
                  <a:lnTo>
                    <a:pt x="106821" y="41415"/>
                  </a:lnTo>
                  <a:lnTo>
                    <a:pt x="70961" y="71024"/>
                  </a:lnTo>
                  <a:lnTo>
                    <a:pt x="41375" y="106908"/>
                  </a:lnTo>
                  <a:lnTo>
                    <a:pt x="19038" y="148089"/>
                  </a:lnTo>
                  <a:lnTo>
                    <a:pt x="4921" y="193593"/>
                  </a:lnTo>
                  <a:lnTo>
                    <a:pt x="0" y="242443"/>
                  </a:lnTo>
                  <a:lnTo>
                    <a:pt x="4921" y="291286"/>
                  </a:lnTo>
                  <a:lnTo>
                    <a:pt x="19038" y="336776"/>
                  </a:lnTo>
                  <a:lnTo>
                    <a:pt x="41375" y="377937"/>
                  </a:lnTo>
                  <a:lnTo>
                    <a:pt x="70961" y="413797"/>
                  </a:lnTo>
                  <a:lnTo>
                    <a:pt x="106821" y="443383"/>
                  </a:lnTo>
                  <a:lnTo>
                    <a:pt x="147982" y="465720"/>
                  </a:lnTo>
                  <a:lnTo>
                    <a:pt x="193472" y="479837"/>
                  </a:lnTo>
                  <a:lnTo>
                    <a:pt x="242315" y="484759"/>
                  </a:lnTo>
                  <a:lnTo>
                    <a:pt x="291165" y="479837"/>
                  </a:lnTo>
                  <a:lnTo>
                    <a:pt x="336669" y="465720"/>
                  </a:lnTo>
                  <a:lnTo>
                    <a:pt x="377850" y="443383"/>
                  </a:lnTo>
                  <a:lnTo>
                    <a:pt x="413734" y="413797"/>
                  </a:lnTo>
                  <a:lnTo>
                    <a:pt x="443343" y="377937"/>
                  </a:lnTo>
                  <a:lnTo>
                    <a:pt x="465701" y="336776"/>
                  </a:lnTo>
                  <a:lnTo>
                    <a:pt x="479831" y="291286"/>
                  </a:lnTo>
                  <a:lnTo>
                    <a:pt x="484759" y="242443"/>
                  </a:lnTo>
                  <a:lnTo>
                    <a:pt x="479831" y="193593"/>
                  </a:lnTo>
                  <a:lnTo>
                    <a:pt x="465701" y="148089"/>
                  </a:lnTo>
                  <a:lnTo>
                    <a:pt x="443343" y="106908"/>
                  </a:lnTo>
                  <a:lnTo>
                    <a:pt x="413734" y="71024"/>
                  </a:lnTo>
                  <a:lnTo>
                    <a:pt x="377850" y="41415"/>
                  </a:lnTo>
                  <a:lnTo>
                    <a:pt x="336669" y="19057"/>
                  </a:lnTo>
                  <a:lnTo>
                    <a:pt x="291165" y="4927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332357" y="3391154"/>
              <a:ext cx="485140" cy="485140"/>
            </a:xfrm>
            <a:custGeom>
              <a:avLst/>
              <a:gdLst/>
              <a:ahLst/>
              <a:cxnLst/>
              <a:rect l="l" t="t" r="r" b="b"/>
              <a:pathLst>
                <a:path w="485139" h="485139">
                  <a:moveTo>
                    <a:pt x="0" y="242443"/>
                  </a:moveTo>
                  <a:lnTo>
                    <a:pt x="4921" y="193593"/>
                  </a:lnTo>
                  <a:lnTo>
                    <a:pt x="19038" y="148089"/>
                  </a:lnTo>
                  <a:lnTo>
                    <a:pt x="41375" y="106908"/>
                  </a:lnTo>
                  <a:lnTo>
                    <a:pt x="70961" y="71024"/>
                  </a:lnTo>
                  <a:lnTo>
                    <a:pt x="106821" y="41415"/>
                  </a:lnTo>
                  <a:lnTo>
                    <a:pt x="147982" y="19057"/>
                  </a:lnTo>
                  <a:lnTo>
                    <a:pt x="193472" y="4927"/>
                  </a:lnTo>
                  <a:lnTo>
                    <a:pt x="242315" y="0"/>
                  </a:lnTo>
                  <a:lnTo>
                    <a:pt x="291165" y="4927"/>
                  </a:lnTo>
                  <a:lnTo>
                    <a:pt x="336669" y="19057"/>
                  </a:lnTo>
                  <a:lnTo>
                    <a:pt x="377850" y="41415"/>
                  </a:lnTo>
                  <a:lnTo>
                    <a:pt x="413734" y="71024"/>
                  </a:lnTo>
                  <a:lnTo>
                    <a:pt x="443343" y="106908"/>
                  </a:lnTo>
                  <a:lnTo>
                    <a:pt x="465701" y="148089"/>
                  </a:lnTo>
                  <a:lnTo>
                    <a:pt x="479831" y="193593"/>
                  </a:lnTo>
                  <a:lnTo>
                    <a:pt x="484759" y="242443"/>
                  </a:lnTo>
                  <a:lnTo>
                    <a:pt x="479831" y="291286"/>
                  </a:lnTo>
                  <a:lnTo>
                    <a:pt x="465701" y="336776"/>
                  </a:lnTo>
                  <a:lnTo>
                    <a:pt x="443343" y="377937"/>
                  </a:lnTo>
                  <a:lnTo>
                    <a:pt x="413734" y="413797"/>
                  </a:lnTo>
                  <a:lnTo>
                    <a:pt x="377850" y="443383"/>
                  </a:lnTo>
                  <a:lnTo>
                    <a:pt x="336669" y="465720"/>
                  </a:lnTo>
                  <a:lnTo>
                    <a:pt x="291165" y="479837"/>
                  </a:lnTo>
                  <a:lnTo>
                    <a:pt x="242315" y="484759"/>
                  </a:lnTo>
                  <a:lnTo>
                    <a:pt x="193472" y="479837"/>
                  </a:lnTo>
                  <a:lnTo>
                    <a:pt x="147982" y="465720"/>
                  </a:lnTo>
                  <a:lnTo>
                    <a:pt x="106821" y="443383"/>
                  </a:lnTo>
                  <a:lnTo>
                    <a:pt x="70961" y="413797"/>
                  </a:lnTo>
                  <a:lnTo>
                    <a:pt x="41375" y="377937"/>
                  </a:lnTo>
                  <a:lnTo>
                    <a:pt x="19038" y="336776"/>
                  </a:lnTo>
                  <a:lnTo>
                    <a:pt x="4921" y="291286"/>
                  </a:lnTo>
                  <a:lnTo>
                    <a:pt x="0" y="242443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870075" y="1725929"/>
            <a:ext cx="4907915" cy="458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Chapitre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1 :</a:t>
            </a: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 Introduction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23495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Chapitre2: Analyse</a:t>
            </a:r>
            <a:r>
              <a:rPr dirty="0" sz="20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fonctionnelle</a:t>
            </a:r>
            <a:endParaRPr sz="2000">
              <a:latin typeface="Carlito"/>
              <a:cs typeface="Carlito"/>
            </a:endParaRPr>
          </a:p>
          <a:p>
            <a:pPr marL="12700" marR="1617980" indent="121285">
              <a:lnSpc>
                <a:spcPct val="183500"/>
              </a:lnSpc>
              <a:spcBef>
                <a:spcPts val="359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Chapitre3: Analyse dynamique  Chapitre4: Analyse</a:t>
            </a:r>
            <a:r>
              <a:rPr dirty="0" sz="2000" spc="-7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statique</a:t>
            </a:r>
            <a:endParaRPr sz="2000">
              <a:latin typeface="Carlito"/>
              <a:cs typeface="Carlito"/>
            </a:endParaRPr>
          </a:p>
          <a:p>
            <a:pPr marL="149225" marR="947419" indent="-125095">
              <a:lnSpc>
                <a:spcPct val="203300"/>
              </a:lnSpc>
              <a:spcBef>
                <a:spcPts val="1635"/>
              </a:spcBef>
            </a:pPr>
            <a:r>
              <a:rPr dirty="0" sz="1800" spc="-10">
                <a:solidFill>
                  <a:srgbClr val="FFFFFF"/>
                </a:solidFill>
                <a:latin typeface="Carlito"/>
                <a:cs typeface="Carlito"/>
              </a:rPr>
              <a:t>Chapitre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5 : </a:t>
            </a:r>
            <a:r>
              <a:rPr dirty="0" sz="1800" spc="-5">
                <a:solidFill>
                  <a:srgbClr val="FFFFFF"/>
                </a:solidFill>
                <a:latin typeface="Carlito"/>
                <a:cs typeface="Carlito"/>
              </a:rPr>
              <a:t>Conception </a:t>
            </a: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dynamique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Chapitre6: </a:t>
            </a:r>
            <a:r>
              <a:rPr dirty="0" sz="2000">
                <a:solidFill>
                  <a:srgbClr val="FFFFFF"/>
                </a:solidFill>
                <a:latin typeface="Carlito"/>
                <a:cs typeface="Carlito"/>
              </a:rPr>
              <a:t>Conception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statique 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Chapitre7: Conception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architecturale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rlito"/>
              <a:cs typeface="Carlito"/>
            </a:endParaRPr>
          </a:p>
          <a:p>
            <a:pPr marL="24130">
              <a:lnSpc>
                <a:spcPct val="100000"/>
              </a:lnSpc>
            </a:pPr>
            <a:r>
              <a:rPr dirty="0" sz="2000" spc="-80">
                <a:solidFill>
                  <a:srgbClr val="FFFFFF"/>
                </a:solidFill>
                <a:latin typeface="Arimo"/>
                <a:cs typeface="Arimo"/>
              </a:rPr>
              <a:t>Chapitre8: </a:t>
            </a:r>
            <a:r>
              <a:rPr dirty="0" sz="2000" spc="-170">
                <a:solidFill>
                  <a:srgbClr val="FFFFFF"/>
                </a:solidFill>
                <a:latin typeface="Arimo"/>
                <a:cs typeface="Arimo"/>
              </a:rPr>
              <a:t>De </a:t>
            </a:r>
            <a:r>
              <a:rPr dirty="0" sz="2000" spc="-70">
                <a:solidFill>
                  <a:srgbClr val="FFFFFF"/>
                </a:solidFill>
                <a:latin typeface="Arimo"/>
                <a:cs typeface="Arimo"/>
              </a:rPr>
              <a:t>la </a:t>
            </a:r>
            <a:r>
              <a:rPr dirty="0" sz="2000" spc="-65">
                <a:solidFill>
                  <a:srgbClr val="FFFFFF"/>
                </a:solidFill>
                <a:latin typeface="Arimo"/>
                <a:cs typeface="Arimo"/>
              </a:rPr>
              <a:t>conception </a:t>
            </a:r>
            <a:r>
              <a:rPr dirty="0" sz="2000" spc="-155">
                <a:solidFill>
                  <a:srgbClr val="FFFFFF"/>
                </a:solidFill>
                <a:latin typeface="Arimo"/>
                <a:cs typeface="Arimo"/>
              </a:rPr>
              <a:t>à</a:t>
            </a:r>
            <a:r>
              <a:rPr dirty="0" sz="2000" spc="-17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Arimo"/>
                <a:cs typeface="Arimo"/>
              </a:rPr>
              <a:t>l’implémentation</a:t>
            </a:r>
            <a:endParaRPr sz="2000">
              <a:latin typeface="Arimo"/>
              <a:cs typeface="Arim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694046" y="766952"/>
            <a:ext cx="2642870" cy="490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5"/>
              <a:t>PLAN </a:t>
            </a:r>
            <a:r>
              <a:rPr dirty="0" sz="3050" spc="-10"/>
              <a:t>du</a:t>
            </a:r>
            <a:r>
              <a:rPr dirty="0" sz="3050" spc="-75"/>
              <a:t> </a:t>
            </a:r>
            <a:r>
              <a:rPr dirty="0" sz="3050" spc="-5"/>
              <a:t>module</a:t>
            </a:r>
            <a:endParaRPr sz="3050"/>
          </a:p>
        </p:txBody>
      </p:sp>
      <p:grpSp>
        <p:nvGrpSpPr>
          <p:cNvPr id="40" name="object 40"/>
          <p:cNvGrpSpPr/>
          <p:nvPr/>
        </p:nvGrpSpPr>
        <p:grpSpPr>
          <a:xfrm>
            <a:off x="1320419" y="5916752"/>
            <a:ext cx="520065" cy="520065"/>
            <a:chOff x="1320419" y="5916752"/>
            <a:chExt cx="520065" cy="520065"/>
          </a:xfrm>
        </p:grpSpPr>
        <p:sp>
          <p:nvSpPr>
            <p:cNvPr id="41" name="object 41"/>
            <p:cNvSpPr/>
            <p:nvPr/>
          </p:nvSpPr>
          <p:spPr>
            <a:xfrm>
              <a:off x="1333119" y="5929452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247269" y="0"/>
                  </a:moveTo>
                  <a:lnTo>
                    <a:pt x="197410" y="5024"/>
                  </a:lnTo>
                  <a:lnTo>
                    <a:pt x="150983" y="19433"/>
                  </a:lnTo>
                  <a:lnTo>
                    <a:pt x="108979" y="42233"/>
                  </a:lnTo>
                  <a:lnTo>
                    <a:pt x="72390" y="72429"/>
                  </a:lnTo>
                  <a:lnTo>
                    <a:pt x="42206" y="109027"/>
                  </a:lnTo>
                  <a:lnTo>
                    <a:pt x="19419" y="151031"/>
                  </a:lnTo>
                  <a:lnTo>
                    <a:pt x="5019" y="197447"/>
                  </a:lnTo>
                  <a:lnTo>
                    <a:pt x="0" y="247281"/>
                  </a:lnTo>
                  <a:lnTo>
                    <a:pt x="5019" y="297115"/>
                  </a:lnTo>
                  <a:lnTo>
                    <a:pt x="19419" y="343530"/>
                  </a:lnTo>
                  <a:lnTo>
                    <a:pt x="42206" y="385532"/>
                  </a:lnTo>
                  <a:lnTo>
                    <a:pt x="72390" y="422127"/>
                  </a:lnTo>
                  <a:lnTo>
                    <a:pt x="108979" y="452321"/>
                  </a:lnTo>
                  <a:lnTo>
                    <a:pt x="150983" y="475119"/>
                  </a:lnTo>
                  <a:lnTo>
                    <a:pt x="197410" y="489527"/>
                  </a:lnTo>
                  <a:lnTo>
                    <a:pt x="247269" y="494550"/>
                  </a:lnTo>
                  <a:lnTo>
                    <a:pt x="297091" y="489527"/>
                  </a:lnTo>
                  <a:lnTo>
                    <a:pt x="343501" y="475119"/>
                  </a:lnTo>
                  <a:lnTo>
                    <a:pt x="385502" y="452321"/>
                  </a:lnTo>
                  <a:lnTo>
                    <a:pt x="422100" y="422127"/>
                  </a:lnTo>
                  <a:lnTo>
                    <a:pt x="452298" y="385532"/>
                  </a:lnTo>
                  <a:lnTo>
                    <a:pt x="475101" y="343530"/>
                  </a:lnTo>
                  <a:lnTo>
                    <a:pt x="489512" y="297115"/>
                  </a:lnTo>
                  <a:lnTo>
                    <a:pt x="494538" y="247281"/>
                  </a:lnTo>
                  <a:lnTo>
                    <a:pt x="489512" y="197447"/>
                  </a:lnTo>
                  <a:lnTo>
                    <a:pt x="475101" y="151031"/>
                  </a:lnTo>
                  <a:lnTo>
                    <a:pt x="452298" y="109027"/>
                  </a:lnTo>
                  <a:lnTo>
                    <a:pt x="422100" y="72429"/>
                  </a:lnTo>
                  <a:lnTo>
                    <a:pt x="385502" y="42233"/>
                  </a:lnTo>
                  <a:lnTo>
                    <a:pt x="343501" y="19433"/>
                  </a:lnTo>
                  <a:lnTo>
                    <a:pt x="297091" y="5024"/>
                  </a:lnTo>
                  <a:lnTo>
                    <a:pt x="247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333119" y="5929452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0" y="247281"/>
                  </a:moveTo>
                  <a:lnTo>
                    <a:pt x="5019" y="197447"/>
                  </a:lnTo>
                  <a:lnTo>
                    <a:pt x="19419" y="151031"/>
                  </a:lnTo>
                  <a:lnTo>
                    <a:pt x="42206" y="109027"/>
                  </a:lnTo>
                  <a:lnTo>
                    <a:pt x="72390" y="72429"/>
                  </a:lnTo>
                  <a:lnTo>
                    <a:pt x="108979" y="42233"/>
                  </a:lnTo>
                  <a:lnTo>
                    <a:pt x="150983" y="19433"/>
                  </a:lnTo>
                  <a:lnTo>
                    <a:pt x="197410" y="5024"/>
                  </a:lnTo>
                  <a:lnTo>
                    <a:pt x="247269" y="0"/>
                  </a:lnTo>
                  <a:lnTo>
                    <a:pt x="297091" y="5024"/>
                  </a:lnTo>
                  <a:lnTo>
                    <a:pt x="343501" y="19433"/>
                  </a:lnTo>
                  <a:lnTo>
                    <a:pt x="385502" y="42233"/>
                  </a:lnTo>
                  <a:lnTo>
                    <a:pt x="422100" y="72429"/>
                  </a:lnTo>
                  <a:lnTo>
                    <a:pt x="452298" y="109027"/>
                  </a:lnTo>
                  <a:lnTo>
                    <a:pt x="475101" y="151031"/>
                  </a:lnTo>
                  <a:lnTo>
                    <a:pt x="489512" y="197447"/>
                  </a:lnTo>
                  <a:lnTo>
                    <a:pt x="494538" y="247281"/>
                  </a:lnTo>
                  <a:lnTo>
                    <a:pt x="489512" y="297115"/>
                  </a:lnTo>
                  <a:lnTo>
                    <a:pt x="475101" y="343530"/>
                  </a:lnTo>
                  <a:lnTo>
                    <a:pt x="452298" y="385532"/>
                  </a:lnTo>
                  <a:lnTo>
                    <a:pt x="422100" y="422127"/>
                  </a:lnTo>
                  <a:lnTo>
                    <a:pt x="385502" y="452321"/>
                  </a:lnTo>
                  <a:lnTo>
                    <a:pt x="343501" y="475119"/>
                  </a:lnTo>
                  <a:lnTo>
                    <a:pt x="297091" y="489527"/>
                  </a:lnTo>
                  <a:lnTo>
                    <a:pt x="247269" y="494550"/>
                  </a:lnTo>
                  <a:lnTo>
                    <a:pt x="197410" y="489527"/>
                  </a:lnTo>
                  <a:lnTo>
                    <a:pt x="150983" y="475119"/>
                  </a:lnTo>
                  <a:lnTo>
                    <a:pt x="108979" y="452321"/>
                  </a:lnTo>
                  <a:lnTo>
                    <a:pt x="72390" y="422127"/>
                  </a:lnTo>
                  <a:lnTo>
                    <a:pt x="42206" y="385532"/>
                  </a:lnTo>
                  <a:lnTo>
                    <a:pt x="19419" y="343530"/>
                  </a:lnTo>
                  <a:lnTo>
                    <a:pt x="5019" y="297115"/>
                  </a:lnTo>
                  <a:lnTo>
                    <a:pt x="0" y="247281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1847258"/>
            <a:ext cx="8172450" cy="47752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000" spc="-5">
                <a:latin typeface="Carlito"/>
                <a:cs typeface="Carlito"/>
              </a:rPr>
              <a:t>Un langage </a:t>
            </a:r>
            <a:r>
              <a:rPr dirty="0" sz="2000">
                <a:latin typeface="Carlito"/>
                <a:cs typeface="Carlito"/>
              </a:rPr>
              <a:t>de </a:t>
            </a:r>
            <a:r>
              <a:rPr dirty="0" sz="2000" spc="-5">
                <a:latin typeface="Carlito"/>
                <a:cs typeface="Carlito"/>
              </a:rPr>
              <a:t>modélisation doit définir </a:t>
            </a:r>
            <a:r>
              <a:rPr dirty="0" sz="200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400">
                <a:latin typeface="Carlito"/>
                <a:cs typeface="Carlito"/>
              </a:rPr>
              <a:t>Une </a:t>
            </a:r>
            <a:r>
              <a:rPr dirty="0" sz="1400" spc="-5">
                <a:latin typeface="Carlito"/>
                <a:cs typeface="Carlito"/>
              </a:rPr>
              <a:t>notation pour </a:t>
            </a:r>
            <a:r>
              <a:rPr dirty="0" sz="1400">
                <a:latin typeface="Carlito"/>
                <a:cs typeface="Carlito"/>
              </a:rPr>
              <a:t>la </a:t>
            </a:r>
            <a:r>
              <a:rPr dirty="0" sz="1400" spc="-10">
                <a:latin typeface="Carlito"/>
                <a:cs typeface="Carlito"/>
              </a:rPr>
              <a:t>représentation </a:t>
            </a:r>
            <a:r>
              <a:rPr dirty="0" sz="1400" spc="-5">
                <a:latin typeface="Carlito"/>
                <a:cs typeface="Carlito"/>
              </a:rPr>
              <a:t>de</a:t>
            </a:r>
            <a:r>
              <a:rPr dirty="0" sz="1400" spc="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concepts</a:t>
            </a:r>
            <a:endParaRPr sz="14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400" spc="-5">
                <a:latin typeface="Carlito"/>
                <a:cs typeface="Carlito"/>
              </a:rPr>
              <a:t>Des règles de construction </a:t>
            </a:r>
            <a:r>
              <a:rPr dirty="0" sz="1400" spc="-10">
                <a:latin typeface="Carlito"/>
                <a:cs typeface="Carlito"/>
              </a:rPr>
              <a:t>et </a:t>
            </a:r>
            <a:r>
              <a:rPr dirty="0" sz="1400" spc="-5">
                <a:latin typeface="Carlito"/>
                <a:cs typeface="Carlito"/>
              </a:rPr>
              <a:t>d'utilisation des</a:t>
            </a:r>
            <a:r>
              <a:rPr dirty="0" sz="1400" spc="6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concepts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60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2000" spc="-5">
                <a:latin typeface="Carlito"/>
                <a:cs typeface="Carlito"/>
              </a:rPr>
              <a:t>Des langages </a:t>
            </a:r>
            <a:r>
              <a:rPr dirty="0" sz="2000">
                <a:latin typeface="Carlito"/>
                <a:cs typeface="Carlito"/>
              </a:rPr>
              <a:t>à </a:t>
            </a:r>
            <a:r>
              <a:rPr dirty="0" sz="2000" spc="-15">
                <a:latin typeface="Carlito"/>
                <a:cs typeface="Carlito"/>
              </a:rPr>
              <a:t>différents </a:t>
            </a:r>
            <a:r>
              <a:rPr dirty="0" sz="2000" spc="-5">
                <a:latin typeface="Carlito"/>
                <a:cs typeface="Carlito"/>
              </a:rPr>
              <a:t>niveaux </a:t>
            </a:r>
            <a:r>
              <a:rPr dirty="0" sz="2000">
                <a:latin typeface="Carlito"/>
                <a:cs typeface="Carlito"/>
              </a:rPr>
              <a:t>de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formalisation</a:t>
            </a:r>
            <a:endParaRPr sz="20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400" spc="-10">
                <a:latin typeface="Carlito"/>
                <a:cs typeface="Carlito"/>
              </a:rPr>
              <a:t>Langages </a:t>
            </a:r>
            <a:r>
              <a:rPr dirty="0" sz="1400" spc="-5">
                <a:latin typeface="Carlito"/>
                <a:cs typeface="Carlito"/>
              </a:rPr>
              <a:t>formels</a:t>
            </a:r>
            <a:r>
              <a:rPr dirty="0" sz="1400" spc="-20">
                <a:latin typeface="Carlito"/>
                <a:cs typeface="Carlito"/>
              </a:rPr>
              <a:t> (Z,B,VDM)</a:t>
            </a:r>
            <a:endParaRPr sz="1400">
              <a:latin typeface="Carlito"/>
              <a:cs typeface="Carlito"/>
            </a:endParaRPr>
          </a:p>
          <a:p>
            <a:pPr lvl="2" marL="980440" indent="-19431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980440" algn="l"/>
                <a:tab pos="981075" algn="l"/>
              </a:tabLst>
            </a:pPr>
            <a:r>
              <a:rPr dirty="0" sz="1200" spc="-5">
                <a:latin typeface="Carlito"/>
                <a:cs typeface="Carlito"/>
              </a:rPr>
              <a:t>Mathématiques, permettant </a:t>
            </a:r>
            <a:r>
              <a:rPr dirty="0" sz="1200">
                <a:latin typeface="Carlito"/>
                <a:cs typeface="Carlito"/>
              </a:rPr>
              <a:t>des </a:t>
            </a:r>
            <a:r>
              <a:rPr dirty="0" sz="1200" spc="-5">
                <a:latin typeface="Carlito"/>
                <a:cs typeface="Carlito"/>
              </a:rPr>
              <a:t>preuves formelles sur </a:t>
            </a:r>
            <a:r>
              <a:rPr dirty="0" sz="1200">
                <a:latin typeface="Carlito"/>
                <a:cs typeface="Carlito"/>
              </a:rPr>
              <a:t>les</a:t>
            </a:r>
            <a:r>
              <a:rPr dirty="0" sz="1200" spc="-7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spécifications</a:t>
            </a:r>
            <a:endParaRPr sz="12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400" spc="-10">
                <a:latin typeface="Carlito"/>
                <a:cs typeface="Carlito"/>
              </a:rPr>
              <a:t>Langages </a:t>
            </a:r>
            <a:r>
              <a:rPr dirty="0" sz="1400" spc="-5">
                <a:latin typeface="Carlito"/>
                <a:cs typeface="Carlito"/>
              </a:rPr>
              <a:t>semi-formels </a:t>
            </a:r>
            <a:r>
              <a:rPr dirty="0" sz="1400">
                <a:latin typeface="Carlito"/>
                <a:cs typeface="Carlito"/>
              </a:rPr>
              <a:t>(MERISE,</a:t>
            </a:r>
            <a:r>
              <a:rPr dirty="0" sz="1400" spc="-3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UML...)</a:t>
            </a:r>
            <a:endParaRPr sz="1400">
              <a:latin typeface="Carlito"/>
              <a:cs typeface="Carlito"/>
            </a:endParaRPr>
          </a:p>
          <a:p>
            <a:pPr lvl="2" marL="980440" indent="-194310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980440" algn="l"/>
                <a:tab pos="981075" algn="l"/>
              </a:tabLst>
            </a:pPr>
            <a:r>
              <a:rPr dirty="0" sz="1200" spc="-5">
                <a:latin typeface="Carlito"/>
                <a:cs typeface="Carlito"/>
              </a:rPr>
              <a:t>Graphiques, </a:t>
            </a:r>
            <a:r>
              <a:rPr dirty="0" sz="1200">
                <a:latin typeface="Carlito"/>
                <a:cs typeface="Carlito"/>
              </a:rPr>
              <a:t>plus </a:t>
            </a:r>
            <a:r>
              <a:rPr dirty="0" sz="1200" spc="-5">
                <a:latin typeface="Carlito"/>
                <a:cs typeface="Carlito"/>
              </a:rPr>
              <a:t>faciles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d'emploi</a:t>
            </a:r>
            <a:endParaRPr sz="12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2000" spc="-5">
                <a:latin typeface="Carlito"/>
                <a:cs typeface="Carlito"/>
              </a:rPr>
              <a:t>L'industrie </a:t>
            </a:r>
            <a:r>
              <a:rPr dirty="0" sz="2000">
                <a:latin typeface="Carlito"/>
                <a:cs typeface="Carlito"/>
              </a:rPr>
              <a:t>du logiciel </a:t>
            </a:r>
            <a:r>
              <a:rPr dirty="0" sz="2000" spc="-5">
                <a:latin typeface="Carlito"/>
                <a:cs typeface="Carlito"/>
              </a:rPr>
              <a:t>dispose </a:t>
            </a:r>
            <a:r>
              <a:rPr dirty="0" sz="2000">
                <a:latin typeface="Carlito"/>
                <a:cs typeface="Carlito"/>
              </a:rPr>
              <a:t>de </a:t>
            </a:r>
            <a:r>
              <a:rPr dirty="0" sz="2000" spc="-5">
                <a:latin typeface="Carlito"/>
                <a:cs typeface="Carlito"/>
              </a:rPr>
              <a:t>nombreux langages </a:t>
            </a:r>
            <a:r>
              <a:rPr dirty="0" sz="2000">
                <a:latin typeface="Carlito"/>
                <a:cs typeface="Carlito"/>
              </a:rPr>
              <a:t>de </a:t>
            </a:r>
            <a:r>
              <a:rPr dirty="0" sz="2000" spc="-5">
                <a:latin typeface="Carlito"/>
                <a:cs typeface="Carlito"/>
              </a:rPr>
              <a:t>modélisation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400" spc="-5">
                <a:latin typeface="Carlito"/>
                <a:cs typeface="Carlito"/>
              </a:rPr>
              <a:t>Adaptés aux </a:t>
            </a:r>
            <a:r>
              <a:rPr dirty="0" sz="1400" spc="-10">
                <a:latin typeface="Carlito"/>
                <a:cs typeface="Carlito"/>
              </a:rPr>
              <a:t>systèmes procéduraux</a:t>
            </a:r>
            <a:r>
              <a:rPr dirty="0" sz="1400" spc="2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(MERISE...)</a:t>
            </a:r>
            <a:endParaRPr sz="14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400" spc="-5">
                <a:latin typeface="Carlito"/>
                <a:cs typeface="Carlito"/>
              </a:rPr>
              <a:t>Adaptés aux </a:t>
            </a:r>
            <a:r>
              <a:rPr dirty="0" sz="1400" spc="-10">
                <a:latin typeface="Carlito"/>
                <a:cs typeface="Carlito"/>
              </a:rPr>
              <a:t>systèmes temps réel </a:t>
            </a:r>
            <a:r>
              <a:rPr dirty="0" sz="1400" spc="-5">
                <a:latin typeface="Carlito"/>
                <a:cs typeface="Carlito"/>
              </a:rPr>
              <a:t>(ROOM,</a:t>
            </a:r>
            <a:r>
              <a:rPr dirty="0" sz="1400" spc="35">
                <a:latin typeface="Carlito"/>
                <a:cs typeface="Carlito"/>
              </a:rPr>
              <a:t> </a:t>
            </a:r>
            <a:r>
              <a:rPr dirty="0" sz="1400" spc="-20">
                <a:latin typeface="Carlito"/>
                <a:cs typeface="Carlito"/>
              </a:rPr>
              <a:t>SADT...)</a:t>
            </a:r>
            <a:endParaRPr sz="14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400" spc="-5">
                <a:latin typeface="Carlito"/>
                <a:cs typeface="Carlito"/>
              </a:rPr>
              <a:t>Adaptés aux </a:t>
            </a:r>
            <a:r>
              <a:rPr dirty="0" sz="1400" spc="-10">
                <a:latin typeface="Carlito"/>
                <a:cs typeface="Carlito"/>
              </a:rPr>
              <a:t>systèmes </a:t>
            </a:r>
            <a:r>
              <a:rPr dirty="0" sz="1400">
                <a:latin typeface="Carlito"/>
                <a:cs typeface="Carlito"/>
              </a:rPr>
              <a:t>à </a:t>
            </a:r>
            <a:r>
              <a:rPr dirty="0" sz="1400" spc="-5">
                <a:latin typeface="Carlito"/>
                <a:cs typeface="Carlito"/>
              </a:rPr>
              <a:t>objets </a:t>
            </a:r>
            <a:r>
              <a:rPr dirty="0" sz="1400" spc="-35">
                <a:latin typeface="Carlito"/>
                <a:cs typeface="Carlito"/>
              </a:rPr>
              <a:t>(OMT, </a:t>
            </a:r>
            <a:r>
              <a:rPr dirty="0" sz="1400" spc="-5">
                <a:latin typeface="Carlito"/>
                <a:cs typeface="Carlito"/>
              </a:rPr>
              <a:t>Booch,</a:t>
            </a:r>
            <a:r>
              <a:rPr dirty="0" sz="1400" spc="4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UML...)</a:t>
            </a:r>
            <a:endParaRPr sz="14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400" spc="-5">
                <a:latin typeface="Carlito"/>
                <a:cs typeface="Carlito"/>
              </a:rPr>
              <a:t>Issus de plusieurs </a:t>
            </a:r>
            <a:r>
              <a:rPr dirty="0" sz="1400" spc="-10">
                <a:latin typeface="Carlito"/>
                <a:cs typeface="Carlito"/>
              </a:rPr>
              <a:t>approches </a:t>
            </a:r>
            <a:r>
              <a:rPr dirty="0" sz="1400" spc="-5">
                <a:latin typeface="Carlito"/>
                <a:cs typeface="Carlito"/>
              </a:rPr>
              <a:t>de</a:t>
            </a:r>
            <a:r>
              <a:rPr dirty="0" sz="1400" spc="2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modélisation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103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853" y="741680"/>
            <a:ext cx="42837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Langages </a:t>
            </a:r>
            <a:r>
              <a:rPr dirty="0" spc="-10"/>
              <a:t>de</a:t>
            </a:r>
            <a:r>
              <a:rPr dirty="0" spc="-15"/>
              <a:t> </a:t>
            </a:r>
            <a:r>
              <a:rPr dirty="0" spc="-5"/>
              <a:t>modélisation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723389"/>
            <a:ext cx="5831205" cy="3881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2260" indent="-289560">
              <a:lnSpc>
                <a:spcPts val="2039"/>
              </a:lnSpc>
              <a:spcBef>
                <a:spcPts val="10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700" spc="-155" b="1">
                <a:latin typeface="Arial"/>
                <a:cs typeface="Arial"/>
              </a:rPr>
              <a:t>Approches </a:t>
            </a:r>
            <a:r>
              <a:rPr dirty="0" sz="1700" spc="-130" b="1">
                <a:latin typeface="Arial"/>
                <a:cs typeface="Arial"/>
              </a:rPr>
              <a:t>cartésiennes </a:t>
            </a:r>
            <a:r>
              <a:rPr dirty="0" sz="1700" spc="-90" b="1">
                <a:latin typeface="Arial"/>
                <a:cs typeface="Arial"/>
              </a:rPr>
              <a:t>(première</a:t>
            </a:r>
            <a:r>
              <a:rPr dirty="0" sz="1700" spc="-40" b="1">
                <a:latin typeface="Arial"/>
                <a:cs typeface="Arial"/>
              </a:rPr>
              <a:t> </a:t>
            </a:r>
            <a:r>
              <a:rPr dirty="0" sz="1700" spc="-105" b="1">
                <a:latin typeface="Arial"/>
                <a:cs typeface="Arial"/>
              </a:rPr>
              <a:t>génération)</a:t>
            </a:r>
            <a:endParaRPr sz="1700">
              <a:latin typeface="Arial"/>
              <a:cs typeface="Arial"/>
            </a:endParaRPr>
          </a:p>
          <a:p>
            <a:pPr lvl="1" marL="641985" marR="5080" indent="-242570">
              <a:lnSpc>
                <a:spcPct val="80000"/>
              </a:lnSpc>
              <a:spcBef>
                <a:spcPts val="43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800" spc="-5">
                <a:latin typeface="Carlito"/>
                <a:cs typeface="Carlito"/>
              </a:rPr>
              <a:t>Décomposer la </a:t>
            </a:r>
            <a:r>
              <a:rPr dirty="0" sz="1800" spc="-10">
                <a:latin typeface="Carlito"/>
                <a:cs typeface="Carlito"/>
              </a:rPr>
              <a:t>fonction </a:t>
            </a:r>
            <a:r>
              <a:rPr dirty="0" sz="1800">
                <a:latin typeface="Carlito"/>
                <a:cs typeface="Carlito"/>
              </a:rPr>
              <a:t>globale </a:t>
            </a:r>
            <a:r>
              <a:rPr dirty="0" sz="1800" spc="-5">
                <a:latin typeface="Carlito"/>
                <a:cs typeface="Carlito"/>
              </a:rPr>
              <a:t>jusqu'à </a:t>
            </a:r>
            <a:r>
              <a:rPr dirty="0" sz="1800" spc="-10">
                <a:latin typeface="Carlito"/>
                <a:cs typeface="Carlito"/>
              </a:rPr>
              <a:t>obtenir </a:t>
            </a:r>
            <a:r>
              <a:rPr dirty="0" sz="1800" spc="-5">
                <a:latin typeface="Carlito"/>
                <a:cs typeface="Carlito"/>
              </a:rPr>
              <a:t>des  </a:t>
            </a:r>
            <a:r>
              <a:rPr dirty="0" sz="1800" spc="-10">
                <a:latin typeface="Carlito"/>
                <a:cs typeface="Carlito"/>
              </a:rPr>
              <a:t>fonctions </a:t>
            </a:r>
            <a:r>
              <a:rPr dirty="0" sz="1800" spc="-5">
                <a:latin typeface="Carlito"/>
                <a:cs typeface="Carlito"/>
              </a:rPr>
              <a:t>simples </a:t>
            </a:r>
            <a:r>
              <a:rPr dirty="0" sz="1800">
                <a:latin typeface="Carlito"/>
                <a:cs typeface="Carlito"/>
              </a:rPr>
              <a:t>à </a:t>
            </a:r>
            <a:r>
              <a:rPr dirty="0" sz="1800" spc="-5">
                <a:latin typeface="Carlito"/>
                <a:cs typeface="Carlito"/>
              </a:rPr>
              <a:t>appréhender et donc </a:t>
            </a:r>
            <a:r>
              <a:rPr dirty="0" sz="1800">
                <a:latin typeface="Carlito"/>
                <a:cs typeface="Carlito"/>
              </a:rPr>
              <a:t>à</a:t>
            </a:r>
            <a:r>
              <a:rPr dirty="0" sz="1800" spc="7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programmer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buFont typeface="Arial"/>
              <a:buChar char="–"/>
              <a:tabLst>
                <a:tab pos="642620" algn="l"/>
              </a:tabLst>
            </a:pPr>
            <a:r>
              <a:rPr dirty="0" sz="1800" spc="-10">
                <a:latin typeface="Carlito"/>
                <a:cs typeface="Carlito"/>
              </a:rPr>
              <a:t>C'est </a:t>
            </a:r>
            <a:r>
              <a:rPr dirty="0" sz="1800" spc="-5">
                <a:latin typeface="Carlito"/>
                <a:cs typeface="Carlito"/>
              </a:rPr>
              <a:t>la </a:t>
            </a:r>
            <a:r>
              <a:rPr dirty="0" sz="1800" spc="-10">
                <a:latin typeface="Carlito"/>
                <a:cs typeface="Carlito"/>
              </a:rPr>
              <a:t>fonction </a:t>
            </a:r>
            <a:r>
              <a:rPr dirty="0" sz="1800" spc="-5">
                <a:latin typeface="Carlito"/>
                <a:cs typeface="Carlito"/>
              </a:rPr>
              <a:t>qui donne la </a:t>
            </a:r>
            <a:r>
              <a:rPr dirty="0" sz="1800" spc="-10">
                <a:latin typeface="Carlito"/>
                <a:cs typeface="Carlito"/>
              </a:rPr>
              <a:t>forme </a:t>
            </a:r>
            <a:r>
              <a:rPr dirty="0" sz="1800" spc="-5">
                <a:latin typeface="Carlito"/>
                <a:cs typeface="Carlito"/>
              </a:rPr>
              <a:t>du</a:t>
            </a:r>
            <a:r>
              <a:rPr dirty="0" sz="1800" spc="10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système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ts val="1945"/>
              </a:lnSpc>
              <a:buFont typeface="Arial"/>
              <a:buChar char="–"/>
              <a:tabLst>
                <a:tab pos="642620" algn="l"/>
              </a:tabLst>
            </a:pPr>
            <a:r>
              <a:rPr dirty="0" sz="1800" spc="-5">
                <a:latin typeface="Carlito"/>
                <a:cs typeface="Carlito"/>
              </a:rPr>
              <a:t>Méthodes: méthodes </a:t>
            </a:r>
            <a:r>
              <a:rPr dirty="0" sz="1800">
                <a:latin typeface="Carlito"/>
                <a:cs typeface="Carlito"/>
              </a:rPr>
              <a:t>de </a:t>
            </a:r>
            <a:r>
              <a:rPr dirty="0" sz="1800" spc="-10">
                <a:latin typeface="Carlito"/>
                <a:cs typeface="Carlito"/>
              </a:rPr>
              <a:t>programmation</a:t>
            </a:r>
            <a:r>
              <a:rPr dirty="0" sz="1800" spc="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structurée,</a:t>
            </a:r>
            <a:endParaRPr sz="1800">
              <a:latin typeface="Carlito"/>
              <a:cs typeface="Carlito"/>
            </a:endParaRPr>
          </a:p>
          <a:p>
            <a:pPr marL="641985">
              <a:lnSpc>
                <a:spcPts val="1945"/>
              </a:lnSpc>
            </a:pPr>
            <a:r>
              <a:rPr dirty="0" sz="1800" spc="-45">
                <a:latin typeface="Carlito"/>
                <a:cs typeface="Carlito"/>
              </a:rPr>
              <a:t>SADT,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 spc="-560">
                <a:latin typeface="Arimo"/>
                <a:cs typeface="Arimo"/>
              </a:rPr>
              <a:t>…</a:t>
            </a:r>
            <a:endParaRPr sz="1800">
              <a:latin typeface="Arimo"/>
              <a:cs typeface="Arimo"/>
            </a:endParaRPr>
          </a:p>
          <a:p>
            <a:pPr marL="302260" indent="-289560">
              <a:lnSpc>
                <a:spcPct val="100000"/>
              </a:lnSpc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Carlito"/>
                <a:cs typeface="Carlito"/>
              </a:rPr>
              <a:t>Approches </a:t>
            </a:r>
            <a:r>
              <a:rPr dirty="0" sz="1800" spc="-10">
                <a:latin typeface="Carlito"/>
                <a:cs typeface="Carlito"/>
              </a:rPr>
              <a:t>systémiques </a:t>
            </a:r>
            <a:r>
              <a:rPr dirty="0" sz="1800" spc="-5">
                <a:latin typeface="Carlito"/>
                <a:cs typeface="Carlito"/>
              </a:rPr>
              <a:t>(deuxième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génération)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buFont typeface="Arial"/>
              <a:buChar char="–"/>
              <a:tabLst>
                <a:tab pos="642620" algn="l"/>
              </a:tabLst>
            </a:pPr>
            <a:r>
              <a:rPr dirty="0" sz="1800" spc="-5">
                <a:latin typeface="Carlito"/>
                <a:cs typeface="Carlito"/>
              </a:rPr>
              <a:t>SI </a:t>
            </a:r>
            <a:r>
              <a:rPr dirty="0" sz="1800">
                <a:latin typeface="Carlito"/>
                <a:cs typeface="Carlito"/>
              </a:rPr>
              <a:t>= </a:t>
            </a:r>
            <a:r>
              <a:rPr dirty="0" sz="1800" spc="-10">
                <a:latin typeface="Carlito"/>
                <a:cs typeface="Carlito"/>
              </a:rPr>
              <a:t>structure </a:t>
            </a:r>
            <a:r>
              <a:rPr dirty="0" sz="1800">
                <a:latin typeface="Carlito"/>
                <a:cs typeface="Carlito"/>
              </a:rPr>
              <a:t>+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comportement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buFont typeface="Arial"/>
              <a:buChar char="–"/>
              <a:tabLst>
                <a:tab pos="642620" algn="l"/>
              </a:tabLst>
            </a:pPr>
            <a:r>
              <a:rPr dirty="0" sz="1800" spc="-5">
                <a:latin typeface="Carlito"/>
                <a:cs typeface="Carlito"/>
              </a:rPr>
              <a:t>Modélisation </a:t>
            </a:r>
            <a:r>
              <a:rPr dirty="0" sz="1800">
                <a:latin typeface="Carlito"/>
                <a:cs typeface="Carlito"/>
              </a:rPr>
              <a:t>des </a:t>
            </a:r>
            <a:r>
              <a:rPr dirty="0" sz="1800" spc="-5">
                <a:latin typeface="Carlito"/>
                <a:cs typeface="Carlito"/>
              </a:rPr>
              <a:t>données et des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traitements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ts val="2155"/>
              </a:lnSpc>
              <a:buFont typeface="Arial"/>
              <a:buChar char="–"/>
              <a:tabLst>
                <a:tab pos="642620" algn="l"/>
              </a:tabLst>
            </a:pPr>
            <a:r>
              <a:rPr dirty="0" sz="1800" spc="-5">
                <a:latin typeface="Carlito"/>
                <a:cs typeface="Carlito"/>
              </a:rPr>
              <a:t>Méthodes: Merise,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-560">
                <a:latin typeface="Arimo"/>
                <a:cs typeface="Arimo"/>
              </a:rPr>
              <a:t>…</a:t>
            </a:r>
            <a:endParaRPr sz="1800">
              <a:latin typeface="Arimo"/>
              <a:cs typeface="Arimo"/>
            </a:endParaRPr>
          </a:p>
          <a:p>
            <a:pPr marL="302260" indent="-289560">
              <a:lnSpc>
                <a:spcPts val="2515"/>
              </a:lnSpc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2100" spc="-190" b="1">
                <a:latin typeface="Arial"/>
                <a:cs typeface="Arial"/>
              </a:rPr>
              <a:t>Approches </a:t>
            </a:r>
            <a:r>
              <a:rPr dirty="0" sz="2100" spc="-90" b="1">
                <a:latin typeface="Arial"/>
                <a:cs typeface="Arial"/>
              </a:rPr>
              <a:t>objet </a:t>
            </a:r>
            <a:r>
              <a:rPr dirty="0" sz="2100" spc="-114" b="1">
                <a:latin typeface="Arial"/>
                <a:cs typeface="Arial"/>
              </a:rPr>
              <a:t>(troisième</a:t>
            </a:r>
            <a:r>
              <a:rPr dirty="0" sz="2100" spc="-85" b="1">
                <a:latin typeface="Arial"/>
                <a:cs typeface="Arial"/>
              </a:rPr>
              <a:t> </a:t>
            </a:r>
            <a:r>
              <a:rPr dirty="0" sz="2100" spc="-130" b="1">
                <a:latin typeface="Arial"/>
                <a:cs typeface="Arial"/>
              </a:rPr>
              <a:t>génération)</a:t>
            </a:r>
            <a:endParaRPr sz="2100">
              <a:latin typeface="Arial"/>
              <a:cs typeface="Arial"/>
            </a:endParaRPr>
          </a:p>
          <a:p>
            <a:pPr lvl="1" marL="641985" indent="-243204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500" spc="-10">
                <a:latin typeface="Carlito"/>
                <a:cs typeface="Carlito"/>
              </a:rPr>
              <a:t>Évolution </a:t>
            </a:r>
            <a:r>
              <a:rPr dirty="0" sz="1500">
                <a:latin typeface="Carlito"/>
                <a:cs typeface="Carlito"/>
              </a:rPr>
              <a:t>de </a:t>
            </a:r>
            <a:r>
              <a:rPr dirty="0" sz="1500" spc="-5">
                <a:latin typeface="Carlito"/>
                <a:cs typeface="Carlito"/>
              </a:rPr>
              <a:t>l'approche </a:t>
            </a:r>
            <a:r>
              <a:rPr dirty="0" sz="1500" spc="-10">
                <a:latin typeface="Carlito"/>
                <a:cs typeface="Carlito"/>
              </a:rPr>
              <a:t>systémique </a:t>
            </a:r>
            <a:r>
              <a:rPr dirty="0" sz="1500" spc="-15">
                <a:latin typeface="Carlito"/>
                <a:cs typeface="Carlito"/>
              </a:rPr>
              <a:t>vers </a:t>
            </a:r>
            <a:r>
              <a:rPr dirty="0" sz="1500">
                <a:latin typeface="Carlito"/>
                <a:cs typeface="Carlito"/>
              </a:rPr>
              <a:t>une plus</a:t>
            </a:r>
            <a:r>
              <a:rPr dirty="0" sz="1500" spc="-6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grande</a:t>
            </a:r>
            <a:endParaRPr sz="15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500" spc="-5">
                <a:latin typeface="Carlito"/>
                <a:cs typeface="Carlito"/>
              </a:rPr>
              <a:t>cohérence </a:t>
            </a:r>
            <a:r>
              <a:rPr dirty="0" sz="1500" spc="-10">
                <a:latin typeface="Carlito"/>
                <a:cs typeface="Carlito"/>
              </a:rPr>
              <a:t>entre </a:t>
            </a:r>
            <a:r>
              <a:rPr dirty="0" sz="1500">
                <a:latin typeface="Carlito"/>
                <a:cs typeface="Carlito"/>
              </a:rPr>
              <a:t>les </a:t>
            </a:r>
            <a:r>
              <a:rPr dirty="0" sz="1500" spc="-5">
                <a:latin typeface="Carlito"/>
                <a:cs typeface="Carlito"/>
              </a:rPr>
              <a:t>objets </a:t>
            </a:r>
            <a:r>
              <a:rPr dirty="0" sz="1500" spc="-10">
                <a:latin typeface="Carlito"/>
                <a:cs typeface="Carlito"/>
              </a:rPr>
              <a:t>et </a:t>
            </a:r>
            <a:r>
              <a:rPr dirty="0" sz="1500" spc="-5">
                <a:latin typeface="Carlito"/>
                <a:cs typeface="Carlito"/>
              </a:rPr>
              <a:t>leurs</a:t>
            </a:r>
            <a:r>
              <a:rPr dirty="0" sz="1500" spc="2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comportements</a:t>
            </a:r>
            <a:endParaRPr sz="15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500" spc="-5">
                <a:latin typeface="Carlito"/>
                <a:cs typeface="Carlito"/>
              </a:rPr>
              <a:t>Vision </a:t>
            </a:r>
            <a:r>
              <a:rPr dirty="0" sz="1500">
                <a:latin typeface="Carlito"/>
                <a:cs typeface="Carlito"/>
              </a:rPr>
              <a:t>du </a:t>
            </a:r>
            <a:r>
              <a:rPr dirty="0" sz="1500" spc="-5">
                <a:latin typeface="Carlito"/>
                <a:cs typeface="Carlito"/>
              </a:rPr>
              <a:t>SI comme </a:t>
            </a:r>
            <a:r>
              <a:rPr dirty="0" sz="1500">
                <a:latin typeface="Carlito"/>
                <a:cs typeface="Carlito"/>
              </a:rPr>
              <a:t>un ensemble </a:t>
            </a:r>
            <a:r>
              <a:rPr dirty="0" sz="1500" spc="-5">
                <a:latin typeface="Carlito"/>
                <a:cs typeface="Carlito"/>
              </a:rPr>
              <a:t>d'objets </a:t>
            </a:r>
            <a:r>
              <a:rPr dirty="0" sz="1500" spc="-15">
                <a:latin typeface="Carlito"/>
                <a:cs typeface="Carlito"/>
              </a:rPr>
              <a:t>avec </a:t>
            </a:r>
            <a:r>
              <a:rPr dirty="0" sz="1500" spc="-5">
                <a:latin typeface="Carlito"/>
                <a:cs typeface="Carlito"/>
              </a:rPr>
              <a:t>leurs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opérations</a:t>
            </a:r>
            <a:endParaRPr sz="15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641985" algn="l"/>
                <a:tab pos="642620" algn="l"/>
              </a:tabLst>
            </a:pPr>
            <a:r>
              <a:rPr dirty="0" sz="1500" spc="-45">
                <a:latin typeface="Arimo"/>
                <a:cs typeface="Arimo"/>
              </a:rPr>
              <a:t>Méthodes: </a:t>
            </a:r>
            <a:r>
              <a:rPr dirty="0" sz="1500" spc="-135">
                <a:latin typeface="Arimo"/>
                <a:cs typeface="Arimo"/>
              </a:rPr>
              <a:t>OMT, </a:t>
            </a:r>
            <a:r>
              <a:rPr dirty="0" sz="1500" spc="-150">
                <a:latin typeface="Arimo"/>
                <a:cs typeface="Arimo"/>
              </a:rPr>
              <a:t>OOD, </a:t>
            </a:r>
            <a:r>
              <a:rPr dirty="0" sz="1500" spc="-200">
                <a:latin typeface="Arimo"/>
                <a:cs typeface="Arimo"/>
              </a:rPr>
              <a:t>OOSE,</a:t>
            </a:r>
            <a:r>
              <a:rPr dirty="0" sz="1500" spc="-50">
                <a:latin typeface="Arimo"/>
                <a:cs typeface="Arimo"/>
              </a:rPr>
              <a:t> </a:t>
            </a:r>
            <a:r>
              <a:rPr dirty="0" sz="1500" spc="-465">
                <a:latin typeface="Arimo"/>
                <a:cs typeface="Arimo"/>
              </a:rPr>
              <a:t>…</a:t>
            </a:r>
            <a:endParaRPr sz="150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295" y="6486220"/>
            <a:ext cx="131445" cy="129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5"/>
              </a:lnSpc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21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68090" y="818769"/>
            <a:ext cx="45307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Approches </a:t>
            </a:r>
            <a:r>
              <a:rPr dirty="0" spc="-5"/>
              <a:t>de</a:t>
            </a:r>
            <a:r>
              <a:rPr dirty="0" spc="-65"/>
              <a:t> </a:t>
            </a:r>
            <a:r>
              <a:rPr dirty="0" spc="-5"/>
              <a:t>modélisation</a:t>
            </a:r>
          </a:p>
        </p:txBody>
      </p:sp>
      <p:sp>
        <p:nvSpPr>
          <p:cNvPr id="6" name="object 6"/>
          <p:cNvSpPr/>
          <p:nvPr/>
        </p:nvSpPr>
        <p:spPr>
          <a:xfrm>
            <a:off x="6505320" y="2207856"/>
            <a:ext cx="2595372" cy="881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53910" y="4454778"/>
          <a:ext cx="2291080" cy="239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/>
                <a:gridCol w="1363344"/>
              </a:tblGrid>
              <a:tr h="3237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5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Voiture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060"/>
                    </a:solidFill>
                  </a:tcPr>
                </a:tc>
              </a:tr>
              <a:tr h="1020533">
                <a:tc>
                  <a:txBody>
                    <a:bodyPr/>
                    <a:lstStyle/>
                    <a:p>
                      <a:pPr marL="92075" marR="101600">
                        <a:lnSpc>
                          <a:spcPct val="101600"/>
                        </a:lnSpc>
                        <a:spcBef>
                          <a:spcPts val="265"/>
                        </a:spcBef>
                      </a:pPr>
                      <a:r>
                        <a:rPr dirty="0" sz="1500" spc="5">
                          <a:latin typeface="Carlito"/>
                          <a:cs typeface="Carlito"/>
                        </a:rPr>
                        <a:t>Marque  Couleur  </a:t>
                      </a:r>
                      <a:r>
                        <a:rPr dirty="0" sz="150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500" spc="-10">
                          <a:latin typeface="Carlito"/>
                          <a:cs typeface="Carlito"/>
                        </a:rPr>
                        <a:t>mm</a:t>
                      </a:r>
                      <a:r>
                        <a:rPr dirty="0" sz="1500" spc="-15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500">
                          <a:latin typeface="Carlito"/>
                          <a:cs typeface="Carlito"/>
                        </a:rPr>
                        <a:t>tr</a:t>
                      </a:r>
                      <a:r>
                        <a:rPr dirty="0" sz="1500" spc="-1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500">
                          <a:latin typeface="Carlito"/>
                          <a:cs typeface="Carlito"/>
                        </a:rPr>
                        <a:t>c  </a:t>
                      </a:r>
                      <a:r>
                        <a:rPr dirty="0" sz="1500" spc="5">
                          <a:latin typeface="Carlito"/>
                          <a:cs typeface="Carlito"/>
                        </a:rPr>
                        <a:t>ulation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118745" marR="107314">
                        <a:lnSpc>
                          <a:spcPct val="101600"/>
                        </a:lnSpc>
                        <a:spcBef>
                          <a:spcPts val="1180"/>
                        </a:spcBef>
                      </a:pPr>
                      <a:r>
                        <a:rPr dirty="0" sz="15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</a:t>
                      </a:r>
                      <a:r>
                        <a:rPr dirty="0" sz="15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5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pemen  </a:t>
                      </a:r>
                      <a:r>
                        <a:rPr dirty="0" sz="15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dirty="0" sz="15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dirty="0" sz="1500" spc="-2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données  </a:t>
                      </a:r>
                      <a:r>
                        <a:rPr dirty="0" sz="15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 </a:t>
                      </a:r>
                      <a:r>
                        <a:rPr dirty="0" sz="15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  </a:t>
                      </a:r>
                      <a:r>
                        <a:rPr dirty="0" sz="15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traitements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4986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244060"/>
                    </a:solidFill>
                  </a:tcPr>
                </a:tc>
              </a:tr>
              <a:tr h="76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986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244060"/>
                    </a:solidFill>
                  </a:tcPr>
                </a:tc>
              </a:tr>
              <a:tr h="464781">
                <a:tc>
                  <a:txBody>
                    <a:bodyPr/>
                    <a:lstStyle/>
                    <a:p>
                      <a:pPr marL="92075">
                        <a:lnSpc>
                          <a:spcPts val="1500"/>
                        </a:lnSpc>
                      </a:pPr>
                      <a:r>
                        <a:rPr dirty="0" sz="1500">
                          <a:latin typeface="Carlito"/>
                          <a:cs typeface="Carlito"/>
                        </a:rPr>
                        <a:t>Démarre</a:t>
                      </a:r>
                      <a:endParaRPr sz="15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500">
                          <a:latin typeface="Carlito"/>
                          <a:cs typeface="Carlito"/>
                        </a:rPr>
                        <a:t>r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700"/>
                        </a:lnSpc>
                      </a:pPr>
                      <a:r>
                        <a:rPr dirty="0" sz="1500" spc="-1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dans</a:t>
                      </a:r>
                      <a:r>
                        <a:rPr dirty="0" sz="15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5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244060"/>
                    </a:solidFill>
                  </a:tcPr>
                </a:tc>
              </a:tr>
              <a:tr h="219798">
                <a:tc>
                  <a:txBody>
                    <a:bodyPr/>
                    <a:lstStyle/>
                    <a:p>
                      <a:pPr marL="92075">
                        <a:lnSpc>
                          <a:spcPts val="1500"/>
                        </a:lnSpc>
                      </a:pPr>
                      <a:r>
                        <a:rPr dirty="0" sz="1500" spc="5">
                          <a:latin typeface="Carlito"/>
                          <a:cs typeface="Carlito"/>
                        </a:rPr>
                        <a:t>Conduire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244060"/>
                    </a:solidFill>
                  </a:tcPr>
                </a:tc>
              </a:tr>
              <a:tr h="259838">
                <a:tc>
                  <a:txBody>
                    <a:bodyPr/>
                    <a:lstStyle/>
                    <a:p>
                      <a:pPr marL="92075">
                        <a:lnSpc>
                          <a:spcPts val="1595"/>
                        </a:lnSpc>
                      </a:pPr>
                      <a:r>
                        <a:rPr dirty="0" sz="1500">
                          <a:latin typeface="Carlito"/>
                          <a:cs typeface="Carlito"/>
                        </a:rPr>
                        <a:t>Arrêter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1156" y="525843"/>
            <a:ext cx="3067692" cy="95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68879"/>
            <a:ext cx="658490" cy="209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0957" y="5290347"/>
            <a:ext cx="2013585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64"/>
              </a:lnSpc>
            </a:pPr>
            <a:r>
              <a:rPr dirty="0" sz="1700" spc="-20" b="1">
                <a:latin typeface="Arial"/>
                <a:cs typeface="Arial"/>
              </a:rPr>
              <a:t>Année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Universitaire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ts val="2035"/>
              </a:lnSpc>
            </a:pPr>
            <a:r>
              <a:rPr dirty="0" sz="1700" spc="-10" b="1">
                <a:latin typeface="Arial"/>
                <a:cs typeface="Arial"/>
              </a:rPr>
              <a:t>2015-2016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2452" y="2357501"/>
            <a:ext cx="8056880" cy="2339340"/>
            <a:chOff x="822452" y="2357501"/>
            <a:chExt cx="8056880" cy="2339340"/>
          </a:xfrm>
        </p:grpSpPr>
        <p:sp>
          <p:nvSpPr>
            <p:cNvPr id="6" name="object 6"/>
            <p:cNvSpPr/>
            <p:nvPr/>
          </p:nvSpPr>
          <p:spPr>
            <a:xfrm>
              <a:off x="822452" y="2357501"/>
              <a:ext cx="3226054" cy="2338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67328" y="2551176"/>
              <a:ext cx="5111496" cy="11978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81803" y="2705480"/>
            <a:ext cx="308546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Arial"/>
                <a:cs typeface="Arial"/>
              </a:rPr>
              <a:t>3- </a:t>
            </a:r>
            <a:r>
              <a:rPr dirty="0" sz="2800" spc="-5" b="1">
                <a:latin typeface="Arial"/>
                <a:cs typeface="Arial"/>
              </a:rPr>
              <a:t>Le langage de  modélisation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UML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6913" y="3933012"/>
            <a:ext cx="1599565" cy="76708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274955" algn="l"/>
              </a:tabLst>
            </a:pPr>
            <a:r>
              <a:rPr dirty="0" sz="2000">
                <a:solidFill>
                  <a:srgbClr val="C00000"/>
                </a:solidFill>
                <a:latin typeface="Carlito"/>
                <a:cs typeface="Carlito"/>
              </a:rPr>
              <a:t>Historique</a:t>
            </a:r>
            <a:endParaRPr sz="2000">
              <a:latin typeface="Carlito"/>
              <a:cs typeface="Carlito"/>
            </a:endParaRPr>
          </a:p>
          <a:p>
            <a:pPr marL="274320" indent="-262255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274955" algn="l"/>
              </a:tabLst>
            </a:pPr>
            <a:r>
              <a:rPr dirty="0" sz="2000" spc="5">
                <a:solidFill>
                  <a:srgbClr val="C00000"/>
                </a:solidFill>
                <a:latin typeface="Carlito"/>
                <a:cs typeface="Carlito"/>
              </a:rPr>
              <a:t>Diagrammes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4900" y="5135575"/>
            <a:ext cx="2533650" cy="790575"/>
          </a:xfrm>
          <a:custGeom>
            <a:avLst/>
            <a:gdLst/>
            <a:ahLst/>
            <a:cxnLst/>
            <a:rect l="l" t="t" r="r" b="b"/>
            <a:pathLst>
              <a:path w="2533650" h="790575">
                <a:moveTo>
                  <a:pt x="2533650" y="790575"/>
                </a:moveTo>
                <a:lnTo>
                  <a:pt x="0" y="790575"/>
                </a:lnTo>
                <a:lnTo>
                  <a:pt x="0" y="0"/>
                </a:lnTo>
                <a:lnTo>
                  <a:pt x="2533650" y="0"/>
                </a:lnTo>
                <a:lnTo>
                  <a:pt x="2533650" y="790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952" y="1425016"/>
            <a:ext cx="7882255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Carlito"/>
                <a:cs typeface="Carlito"/>
              </a:rPr>
              <a:t>En 1994, plus de </a:t>
            </a:r>
            <a:r>
              <a:rPr dirty="0" sz="1800" spc="-90" b="1">
                <a:latin typeface="Arial"/>
                <a:cs typeface="Arial"/>
              </a:rPr>
              <a:t>50 </a:t>
            </a:r>
            <a:r>
              <a:rPr dirty="0" sz="1800" spc="-125" b="1">
                <a:latin typeface="Arial"/>
                <a:cs typeface="Arial"/>
              </a:rPr>
              <a:t>méthodes </a:t>
            </a:r>
            <a:r>
              <a:rPr dirty="0" sz="1800" spc="-190" b="1">
                <a:latin typeface="Arial"/>
                <a:cs typeface="Arial"/>
              </a:rPr>
              <a:t>OO </a:t>
            </a:r>
            <a:r>
              <a:rPr dirty="0" sz="1400" spc="-10" b="1">
                <a:latin typeface="Arial"/>
                <a:cs typeface="Arial"/>
              </a:rPr>
              <a:t>(</a:t>
            </a:r>
            <a:r>
              <a:rPr dirty="0" sz="1400" spc="-10">
                <a:latin typeface="Carlito"/>
                <a:cs typeface="Carlito"/>
              </a:rPr>
              <a:t>Fusion, Shlaer-Mellor, </a:t>
            </a:r>
            <a:r>
              <a:rPr dirty="0" sz="1400" spc="-5">
                <a:latin typeface="Carlito"/>
                <a:cs typeface="Carlito"/>
              </a:rPr>
              <a:t>ROOM, Classe-Relation,</a:t>
            </a:r>
            <a:r>
              <a:rPr dirty="0" sz="1400" spc="-10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Wirfs-Brock,</a:t>
            </a:r>
            <a:endParaRPr sz="1400">
              <a:latin typeface="Carlito"/>
              <a:cs typeface="Carlito"/>
            </a:endParaRPr>
          </a:p>
          <a:p>
            <a:pPr marL="301625">
              <a:lnSpc>
                <a:spcPct val="100000"/>
              </a:lnSpc>
              <a:spcBef>
                <a:spcPts val="30"/>
              </a:spcBef>
            </a:pPr>
            <a:r>
              <a:rPr dirty="0" sz="1400" spc="-15">
                <a:latin typeface="Carlito"/>
                <a:cs typeface="Carlito"/>
              </a:rPr>
              <a:t>Coad-Yourdon, </a:t>
            </a:r>
            <a:r>
              <a:rPr dirty="0" sz="1400" spc="-5">
                <a:latin typeface="Carlito"/>
                <a:cs typeface="Carlito"/>
              </a:rPr>
              <a:t>MOSES, </a:t>
            </a:r>
            <a:r>
              <a:rPr dirty="0" sz="1400" spc="-20">
                <a:latin typeface="Carlito"/>
                <a:cs typeface="Carlito"/>
              </a:rPr>
              <a:t>Syntropy, </a:t>
            </a:r>
            <a:r>
              <a:rPr dirty="0" sz="1400" spc="-5">
                <a:latin typeface="Carlito"/>
                <a:cs typeface="Carlito"/>
              </a:rPr>
              <a:t>BOOM, </a:t>
            </a:r>
            <a:r>
              <a:rPr dirty="0" sz="1400" spc="-10">
                <a:latin typeface="Carlito"/>
                <a:cs typeface="Carlito"/>
              </a:rPr>
              <a:t>OOSD, </a:t>
            </a:r>
            <a:r>
              <a:rPr dirty="0" sz="1400" spc="-5">
                <a:latin typeface="Carlito"/>
                <a:cs typeface="Carlito"/>
              </a:rPr>
              <a:t>OSA, BON, Catalysis, </a:t>
            </a:r>
            <a:r>
              <a:rPr dirty="0" sz="1400">
                <a:latin typeface="Carlito"/>
                <a:cs typeface="Carlito"/>
              </a:rPr>
              <a:t>COMMA, </a:t>
            </a:r>
            <a:r>
              <a:rPr dirty="0" sz="1400" spc="-10">
                <a:latin typeface="Carlito"/>
                <a:cs typeface="Carlito"/>
              </a:rPr>
              <a:t>HOOD, </a:t>
            </a:r>
            <a:r>
              <a:rPr dirty="0" sz="1400" spc="-5">
                <a:latin typeface="Carlito"/>
                <a:cs typeface="Carlito"/>
              </a:rPr>
              <a:t>Ooram, DOORS...</a:t>
            </a:r>
            <a:r>
              <a:rPr dirty="0" sz="1400" spc="-5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2482" y="1970913"/>
            <a:ext cx="2103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Arimo"/>
                <a:cs typeface="Arimo"/>
              </a:rPr>
              <a:t>L’industrie </a:t>
            </a:r>
            <a:r>
              <a:rPr dirty="0" sz="1800" spc="-140">
                <a:latin typeface="Arimo"/>
                <a:cs typeface="Arimo"/>
              </a:rPr>
              <a:t>a </a:t>
            </a:r>
            <a:r>
              <a:rPr dirty="0" sz="1800" spc="-80">
                <a:latin typeface="Arimo"/>
                <a:cs typeface="Arimo"/>
              </a:rPr>
              <a:t>besoin</a:t>
            </a:r>
            <a:r>
              <a:rPr dirty="0" sz="1800" spc="-85">
                <a:latin typeface="Arimo"/>
                <a:cs typeface="Arimo"/>
              </a:rPr>
              <a:t> de</a:t>
            </a:r>
            <a:endParaRPr sz="18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952" y="1970913"/>
            <a:ext cx="5853430" cy="1330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indent="-289560">
              <a:lnSpc>
                <a:spcPts val="215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Carlito"/>
                <a:cs typeface="Carlito"/>
              </a:rPr>
              <a:t>Les </a:t>
            </a:r>
            <a:r>
              <a:rPr dirty="0" sz="1800" spc="-110" b="1">
                <a:latin typeface="Arial"/>
                <a:cs typeface="Arial"/>
              </a:rPr>
              <a:t>notations </a:t>
            </a:r>
            <a:r>
              <a:rPr dirty="0" sz="1800" spc="-150" b="1">
                <a:latin typeface="Arial"/>
                <a:cs typeface="Arial"/>
              </a:rPr>
              <a:t>graphiques </a:t>
            </a:r>
            <a:r>
              <a:rPr dirty="0" sz="1800" spc="-135" b="1">
                <a:latin typeface="Arial"/>
                <a:cs typeface="Arial"/>
              </a:rPr>
              <a:t>sont </a:t>
            </a:r>
            <a:r>
              <a:rPr dirty="0" sz="1800" spc="-105" b="1">
                <a:latin typeface="Arial"/>
                <a:cs typeface="Arial"/>
              </a:rPr>
              <a:t>toutes </a:t>
            </a:r>
            <a:r>
              <a:rPr dirty="0" sz="1800" spc="-100" b="1">
                <a:latin typeface="Arial"/>
                <a:cs typeface="Arial"/>
              </a:rPr>
              <a:t>différentes</a:t>
            </a:r>
            <a:r>
              <a:rPr dirty="0" sz="1800" spc="-120" b="1">
                <a:latin typeface="Arial"/>
                <a:cs typeface="Arial"/>
              </a:rPr>
              <a:t> </a:t>
            </a:r>
            <a:r>
              <a:rPr dirty="0" sz="180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301625">
              <a:lnSpc>
                <a:spcPts val="2150"/>
              </a:lnSpc>
            </a:pPr>
            <a:r>
              <a:rPr dirty="0" sz="1800" spc="-145" b="1"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40">
                <a:latin typeface="Carlito"/>
                <a:cs typeface="Carlito"/>
              </a:rPr>
              <a:t>1993-</a:t>
            </a:r>
            <a:r>
              <a:rPr dirty="0" sz="1800" spc="-40">
                <a:latin typeface="Arimo"/>
                <a:cs typeface="Arimo"/>
              </a:rPr>
              <a:t>1994: </a:t>
            </a:r>
            <a:r>
              <a:rPr dirty="0" sz="1800" spc="-80">
                <a:latin typeface="Arimo"/>
                <a:cs typeface="Arimo"/>
              </a:rPr>
              <a:t>Booch’93,</a:t>
            </a:r>
            <a:r>
              <a:rPr dirty="0" sz="1800" spc="-140">
                <a:latin typeface="Arimo"/>
                <a:cs typeface="Arimo"/>
              </a:rPr>
              <a:t> </a:t>
            </a:r>
            <a:r>
              <a:rPr dirty="0" sz="1800" spc="-85">
                <a:latin typeface="Arimo"/>
                <a:cs typeface="Arimo"/>
              </a:rPr>
              <a:t>OMT</a:t>
            </a:r>
            <a:r>
              <a:rPr dirty="0" sz="1800" spc="-85">
                <a:latin typeface="Carlito"/>
                <a:cs typeface="Carlito"/>
              </a:rPr>
              <a:t>-2</a:t>
            </a:r>
            <a:endParaRPr sz="1800">
              <a:latin typeface="Carlito"/>
              <a:cs typeface="Carlito"/>
            </a:endParaRPr>
          </a:p>
          <a:p>
            <a:pPr marL="399415">
              <a:lnSpc>
                <a:spcPct val="100000"/>
              </a:lnSpc>
              <a:spcBef>
                <a:spcPts val="560"/>
              </a:spcBef>
            </a:pPr>
            <a:r>
              <a:rPr dirty="0" sz="2350" spc="15">
                <a:latin typeface="Arial"/>
                <a:cs typeface="Arial"/>
              </a:rPr>
              <a:t>– </a:t>
            </a:r>
            <a:r>
              <a:rPr dirty="0" sz="2350" spc="5">
                <a:latin typeface="Carlito"/>
                <a:cs typeface="Carlito"/>
              </a:rPr>
              <a:t>Les </a:t>
            </a:r>
            <a:r>
              <a:rPr dirty="0" sz="2350" spc="10">
                <a:latin typeface="Carlito"/>
                <a:cs typeface="Carlito"/>
              </a:rPr>
              <a:t>2 </a:t>
            </a:r>
            <a:r>
              <a:rPr dirty="0" sz="2350" spc="5">
                <a:latin typeface="Carlito"/>
                <a:cs typeface="Carlito"/>
              </a:rPr>
              <a:t>méthodes </a:t>
            </a:r>
            <a:r>
              <a:rPr dirty="0" sz="2350">
                <a:latin typeface="Carlito"/>
                <a:cs typeface="Carlito"/>
              </a:rPr>
              <a:t>sont </a:t>
            </a:r>
            <a:r>
              <a:rPr dirty="0" sz="2350" spc="5">
                <a:latin typeface="Carlito"/>
                <a:cs typeface="Carlito"/>
              </a:rPr>
              <a:t>leaders sur </a:t>
            </a:r>
            <a:r>
              <a:rPr dirty="0" sz="2350" spc="10">
                <a:latin typeface="Carlito"/>
                <a:cs typeface="Carlito"/>
              </a:rPr>
              <a:t>le</a:t>
            </a:r>
            <a:r>
              <a:rPr dirty="0" sz="2350" spc="-195">
                <a:latin typeface="Carlito"/>
                <a:cs typeface="Carlito"/>
              </a:rPr>
              <a:t> </a:t>
            </a:r>
            <a:r>
              <a:rPr dirty="0" sz="2350" spc="5">
                <a:latin typeface="Carlito"/>
                <a:cs typeface="Carlito"/>
              </a:rPr>
              <a:t>marché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52" y="3270217"/>
            <a:ext cx="5114925" cy="122745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99415">
              <a:lnSpc>
                <a:spcPct val="100000"/>
              </a:lnSpc>
              <a:spcBef>
                <a:spcPts val="735"/>
              </a:spcBef>
            </a:pPr>
            <a:r>
              <a:rPr dirty="0" sz="2350" spc="10">
                <a:latin typeface="Arial"/>
                <a:cs typeface="Arial"/>
              </a:rPr>
              <a:t>– </a:t>
            </a:r>
            <a:r>
              <a:rPr dirty="0" sz="2350">
                <a:latin typeface="Carlito"/>
                <a:cs typeface="Carlito"/>
              </a:rPr>
              <a:t>Elles sont </a:t>
            </a:r>
            <a:r>
              <a:rPr dirty="0" sz="2350" spc="10">
                <a:latin typeface="Carlito"/>
                <a:cs typeface="Carlito"/>
              </a:rPr>
              <a:t>de </a:t>
            </a:r>
            <a:r>
              <a:rPr dirty="0" sz="2350">
                <a:latin typeface="Carlito"/>
                <a:cs typeface="Carlito"/>
              </a:rPr>
              <a:t>plus </a:t>
            </a:r>
            <a:r>
              <a:rPr dirty="0" sz="2350" spc="10">
                <a:latin typeface="Carlito"/>
                <a:cs typeface="Carlito"/>
              </a:rPr>
              <a:t>en </a:t>
            </a:r>
            <a:r>
              <a:rPr dirty="0" sz="2350">
                <a:latin typeface="Carlito"/>
                <a:cs typeface="Carlito"/>
              </a:rPr>
              <a:t>plus</a:t>
            </a:r>
            <a:r>
              <a:rPr dirty="0" sz="2350" spc="-7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proches</a:t>
            </a:r>
            <a:endParaRPr sz="235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10">
                <a:latin typeface="Carlito"/>
                <a:cs typeface="Carlito"/>
              </a:rPr>
              <a:t>Octobre</a:t>
            </a:r>
            <a:r>
              <a:rPr dirty="0" sz="1800">
                <a:latin typeface="Carlito"/>
                <a:cs typeface="Carlito"/>
              </a:rPr>
              <a:t> 1994</a:t>
            </a:r>
            <a:endParaRPr sz="1800">
              <a:latin typeface="Carlito"/>
              <a:cs typeface="Carlito"/>
            </a:endParaRPr>
          </a:p>
          <a:p>
            <a:pPr marL="399415">
              <a:lnSpc>
                <a:spcPct val="100000"/>
              </a:lnSpc>
              <a:spcBef>
                <a:spcPts val="555"/>
              </a:spcBef>
            </a:pPr>
            <a:r>
              <a:rPr dirty="0" sz="2350" spc="15">
                <a:latin typeface="Arial"/>
                <a:cs typeface="Arial"/>
              </a:rPr>
              <a:t>– </a:t>
            </a:r>
            <a:r>
              <a:rPr dirty="0" sz="2350" spc="-10">
                <a:latin typeface="Carlito"/>
                <a:cs typeface="Carlito"/>
              </a:rPr>
              <a:t>J. </a:t>
            </a:r>
            <a:r>
              <a:rPr dirty="0" sz="2350" spc="15">
                <a:latin typeface="Carlito"/>
                <a:cs typeface="Carlito"/>
              </a:rPr>
              <a:t>Rumbaugh </a:t>
            </a:r>
            <a:r>
              <a:rPr dirty="0" sz="2350" spc="5">
                <a:latin typeface="Carlito"/>
                <a:cs typeface="Carlito"/>
              </a:rPr>
              <a:t>(OMT) </a:t>
            </a:r>
            <a:r>
              <a:rPr dirty="0" sz="2350" spc="-5">
                <a:latin typeface="Carlito"/>
                <a:cs typeface="Carlito"/>
              </a:rPr>
              <a:t>rejoint </a:t>
            </a:r>
            <a:r>
              <a:rPr dirty="0" sz="2350" spc="10">
                <a:latin typeface="Carlito"/>
                <a:cs typeface="Carlito"/>
              </a:rPr>
              <a:t>G.</a:t>
            </a:r>
            <a:r>
              <a:rPr dirty="0" sz="2350" spc="-140">
                <a:latin typeface="Carlito"/>
                <a:cs typeface="Carlito"/>
              </a:rPr>
              <a:t> </a:t>
            </a:r>
            <a:r>
              <a:rPr dirty="0" sz="2350" spc="10">
                <a:latin typeface="Carlito"/>
                <a:cs typeface="Carlito"/>
              </a:rPr>
              <a:t>Booch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952" y="4466811"/>
            <a:ext cx="8269605" cy="140208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99415">
              <a:lnSpc>
                <a:spcPct val="100000"/>
              </a:lnSpc>
              <a:spcBef>
                <a:spcPts val="735"/>
              </a:spcBef>
            </a:pPr>
            <a:r>
              <a:rPr dirty="0" sz="2350" spc="10">
                <a:latin typeface="Arial"/>
                <a:cs typeface="Arial"/>
              </a:rPr>
              <a:t>– </a:t>
            </a:r>
            <a:r>
              <a:rPr dirty="0" sz="2350" spc="-105">
                <a:latin typeface="Arimo"/>
                <a:cs typeface="Arimo"/>
              </a:rPr>
              <a:t>Annonce </a:t>
            </a:r>
            <a:r>
              <a:rPr dirty="0" sz="2350" spc="-95">
                <a:latin typeface="Arimo"/>
                <a:cs typeface="Arimo"/>
              </a:rPr>
              <a:t>de </a:t>
            </a:r>
            <a:r>
              <a:rPr dirty="0" sz="2350" spc="-30">
                <a:latin typeface="Arimo"/>
                <a:cs typeface="Arimo"/>
              </a:rPr>
              <a:t>l’unification </a:t>
            </a:r>
            <a:r>
              <a:rPr dirty="0" sz="2350" spc="-150">
                <a:latin typeface="Arimo"/>
                <a:cs typeface="Arimo"/>
              </a:rPr>
              <a:t>des </a:t>
            </a:r>
            <a:r>
              <a:rPr dirty="0" sz="2350" spc="-105">
                <a:latin typeface="Arimo"/>
                <a:cs typeface="Arimo"/>
              </a:rPr>
              <a:t>deux</a:t>
            </a:r>
            <a:r>
              <a:rPr dirty="0" sz="2350" spc="-295">
                <a:latin typeface="Arimo"/>
                <a:cs typeface="Arimo"/>
              </a:rPr>
              <a:t> </a:t>
            </a:r>
            <a:r>
              <a:rPr dirty="0" sz="2350" spc="-80">
                <a:latin typeface="Arimo"/>
                <a:cs typeface="Arimo"/>
              </a:rPr>
              <a:t>méthodes</a:t>
            </a:r>
            <a:endParaRPr sz="2350">
              <a:latin typeface="Arimo"/>
              <a:cs typeface="Arimo"/>
            </a:endParaRPr>
          </a:p>
          <a:p>
            <a:pPr marL="302260" indent="-28956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10">
                <a:latin typeface="Carlito"/>
                <a:cs typeface="Carlito"/>
              </a:rPr>
              <a:t>Octobre </a:t>
            </a:r>
            <a:r>
              <a:rPr dirty="0" sz="1800">
                <a:latin typeface="Carlito"/>
                <a:cs typeface="Carlito"/>
              </a:rPr>
              <a:t>1995: </a:t>
            </a:r>
            <a:r>
              <a:rPr dirty="0" sz="1800" spc="-5">
                <a:latin typeface="Carlito"/>
                <a:cs typeface="Carlito"/>
              </a:rPr>
              <a:t>Méthode Unifiée</a:t>
            </a:r>
            <a:r>
              <a:rPr dirty="0" sz="1800" spc="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v0.8</a:t>
            </a:r>
            <a:endParaRPr sz="180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Carlito"/>
                <a:cs typeface="Carlito"/>
              </a:rPr>
              <a:t>Fin </a:t>
            </a:r>
            <a:r>
              <a:rPr dirty="0" sz="1800" spc="-75">
                <a:latin typeface="Arimo"/>
                <a:cs typeface="Arimo"/>
              </a:rPr>
              <a:t>1995: </a:t>
            </a:r>
            <a:r>
              <a:rPr dirty="0" sz="1800" spc="-50">
                <a:latin typeface="Arimo"/>
                <a:cs typeface="Arimo"/>
              </a:rPr>
              <a:t>le </a:t>
            </a:r>
            <a:r>
              <a:rPr dirty="0" sz="1800" spc="-45">
                <a:latin typeface="Arimo"/>
                <a:cs typeface="Arimo"/>
              </a:rPr>
              <a:t>fondateur </a:t>
            </a:r>
            <a:r>
              <a:rPr dirty="0" sz="1800" spc="-60">
                <a:latin typeface="Arimo"/>
                <a:cs typeface="Arimo"/>
              </a:rPr>
              <a:t>d </a:t>
            </a:r>
            <a:r>
              <a:rPr dirty="0" sz="1800" spc="-5">
                <a:latin typeface="Arimo"/>
                <a:cs typeface="Arimo"/>
              </a:rPr>
              <a:t>‟</a:t>
            </a:r>
            <a:r>
              <a:rPr dirty="0" sz="1800" spc="-5">
                <a:latin typeface="Carlito"/>
                <a:cs typeface="Carlito"/>
              </a:rPr>
              <a:t>Objectory, Ivar Jacoson, </a:t>
            </a:r>
            <a:r>
              <a:rPr dirty="0" sz="1800" spc="-10">
                <a:latin typeface="Carlito"/>
                <a:cs typeface="Carlito"/>
              </a:rPr>
              <a:t>rejoint </a:t>
            </a:r>
            <a:r>
              <a:rPr dirty="0" sz="1800">
                <a:latin typeface="Carlito"/>
                <a:cs typeface="Carlito"/>
              </a:rPr>
              <a:t>à </a:t>
            </a:r>
            <a:r>
              <a:rPr dirty="0" sz="1800" spc="-5">
                <a:latin typeface="Carlito"/>
                <a:cs typeface="Carlito"/>
              </a:rPr>
              <a:t>son </a:t>
            </a:r>
            <a:r>
              <a:rPr dirty="0" sz="1800" spc="-10">
                <a:latin typeface="Carlito"/>
                <a:cs typeface="Carlito"/>
              </a:rPr>
              <a:t>tour J. </a:t>
            </a:r>
            <a:r>
              <a:rPr dirty="0" sz="1800">
                <a:latin typeface="Carlito"/>
                <a:cs typeface="Carlito"/>
              </a:rPr>
              <a:t>Rumbaugh </a:t>
            </a:r>
            <a:r>
              <a:rPr dirty="0" sz="1800" spc="-5">
                <a:latin typeface="Carlito"/>
                <a:cs typeface="Carlito"/>
              </a:rPr>
              <a:t>et </a:t>
            </a:r>
            <a:r>
              <a:rPr dirty="0" sz="1800">
                <a:latin typeface="Carlito"/>
                <a:cs typeface="Carlito"/>
              </a:rPr>
              <a:t>G.</a:t>
            </a:r>
            <a:endParaRPr sz="1800">
              <a:latin typeface="Carlito"/>
              <a:cs typeface="Carlito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rlito"/>
                <a:cs typeface="Carlito"/>
              </a:rPr>
              <a:t>Booch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952" y="5897676"/>
            <a:ext cx="532892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625" marR="5080" indent="-2895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100">
                <a:latin typeface="Arimo"/>
                <a:cs typeface="Arimo"/>
              </a:rPr>
              <a:t>Janvier </a:t>
            </a:r>
            <a:r>
              <a:rPr dirty="0" sz="1800" spc="-90">
                <a:latin typeface="Arimo"/>
                <a:cs typeface="Arimo"/>
              </a:rPr>
              <a:t>97 </a:t>
            </a:r>
            <a:r>
              <a:rPr dirty="0" sz="1800" spc="-20">
                <a:latin typeface="Arimo"/>
                <a:cs typeface="Arimo"/>
              </a:rPr>
              <a:t>: </a:t>
            </a:r>
            <a:r>
              <a:rPr dirty="0" sz="1800" spc="-105">
                <a:latin typeface="Arimo"/>
                <a:cs typeface="Arimo"/>
              </a:rPr>
              <a:t>Soumission </a:t>
            </a:r>
            <a:r>
              <a:rPr dirty="0" sz="1800" spc="-140">
                <a:latin typeface="Arimo"/>
                <a:cs typeface="Arimo"/>
              </a:rPr>
              <a:t>à </a:t>
            </a:r>
            <a:r>
              <a:rPr dirty="0" sz="1800" spc="-95">
                <a:latin typeface="Arimo"/>
                <a:cs typeface="Arimo"/>
              </a:rPr>
              <a:t>l’OMG </a:t>
            </a:r>
            <a:r>
              <a:rPr dirty="0" sz="1800" spc="-85">
                <a:latin typeface="Arimo"/>
                <a:cs typeface="Arimo"/>
              </a:rPr>
              <a:t>de </a:t>
            </a:r>
            <a:r>
              <a:rPr dirty="0" sz="1800" spc="-70">
                <a:latin typeface="Arimo"/>
                <a:cs typeface="Arimo"/>
              </a:rPr>
              <a:t>la </a:t>
            </a:r>
            <a:r>
              <a:rPr dirty="0" sz="1800" spc="-75">
                <a:latin typeface="Arimo"/>
                <a:cs typeface="Arimo"/>
              </a:rPr>
              <a:t>version </a:t>
            </a:r>
            <a:r>
              <a:rPr dirty="0" sz="1800" spc="-120">
                <a:latin typeface="Arimo"/>
                <a:cs typeface="Arimo"/>
              </a:rPr>
              <a:t>UML </a:t>
            </a:r>
            <a:r>
              <a:rPr dirty="0" sz="1800" spc="-75">
                <a:latin typeface="Arimo"/>
                <a:cs typeface="Arimo"/>
              </a:rPr>
              <a:t>1.0  </a:t>
            </a:r>
            <a:r>
              <a:rPr dirty="0" sz="1800" spc="-10">
                <a:latin typeface="Carlito"/>
                <a:cs typeface="Carlito"/>
              </a:rPr>
              <a:t>Group</a:t>
            </a:r>
            <a:endParaRPr sz="180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10">
                <a:latin typeface="Carlito"/>
                <a:cs typeface="Carlito"/>
              </a:rPr>
              <a:t>Septembre </a:t>
            </a:r>
            <a:r>
              <a:rPr dirty="0" sz="1800">
                <a:latin typeface="Carlito"/>
                <a:cs typeface="Carlito"/>
              </a:rPr>
              <a:t>97 : </a:t>
            </a:r>
            <a:r>
              <a:rPr dirty="0" sz="1800" spc="-5">
                <a:latin typeface="Carlito"/>
                <a:cs typeface="Carlito"/>
              </a:rPr>
              <a:t>UML</a:t>
            </a:r>
            <a:r>
              <a:rPr dirty="0" sz="1800" spc="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1.1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6905" y="5897676"/>
            <a:ext cx="2545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OMG: Object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Management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48173" y="670001"/>
            <a:ext cx="29222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>
                <a:latin typeface="Arimo"/>
                <a:cs typeface="Arimo"/>
              </a:rPr>
              <a:t>Historique</a:t>
            </a:r>
            <a:r>
              <a:rPr dirty="0" spc="-215">
                <a:latin typeface="Arimo"/>
                <a:cs typeface="Arimo"/>
              </a:rPr>
              <a:t> </a:t>
            </a:r>
            <a:r>
              <a:rPr dirty="0" spc="-130">
                <a:latin typeface="Arimo"/>
                <a:cs typeface="Arimo"/>
              </a:rPr>
              <a:t>d’UML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143878" y="3490214"/>
            <a:ext cx="3000375" cy="963930"/>
            <a:chOff x="6143878" y="3490214"/>
            <a:chExt cx="3000375" cy="963930"/>
          </a:xfrm>
        </p:grpSpPr>
        <p:sp>
          <p:nvSpPr>
            <p:cNvPr id="13" name="object 13"/>
            <p:cNvSpPr/>
            <p:nvPr/>
          </p:nvSpPr>
          <p:spPr>
            <a:xfrm>
              <a:off x="6148704" y="3495078"/>
              <a:ext cx="2995295" cy="954405"/>
            </a:xfrm>
            <a:custGeom>
              <a:avLst/>
              <a:gdLst/>
              <a:ahLst/>
              <a:cxnLst/>
              <a:rect l="l" t="t" r="r" b="b"/>
              <a:pathLst>
                <a:path w="2995295" h="954404">
                  <a:moveTo>
                    <a:pt x="2995295" y="0"/>
                  </a:moveTo>
                  <a:lnTo>
                    <a:pt x="0" y="0"/>
                  </a:lnTo>
                  <a:lnTo>
                    <a:pt x="0" y="954112"/>
                  </a:lnTo>
                  <a:lnTo>
                    <a:pt x="2995295" y="954112"/>
                  </a:lnTo>
                  <a:lnTo>
                    <a:pt x="2995295" y="0"/>
                  </a:lnTo>
                  <a:close/>
                </a:path>
              </a:pathLst>
            </a:custGeom>
            <a:solidFill>
              <a:srgbClr val="FF4040">
                <a:alpha val="4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43878" y="3490214"/>
              <a:ext cx="3000121" cy="963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228334" y="3516629"/>
            <a:ext cx="4152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rlito"/>
                <a:cs typeface="Carlito"/>
              </a:rPr>
              <a:t>UML: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8334" y="3729938"/>
            <a:ext cx="265684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Carlito"/>
                <a:cs typeface="Carlito"/>
              </a:rPr>
              <a:t>OOSE </a:t>
            </a:r>
            <a:r>
              <a:rPr dirty="0" sz="1400" spc="-10">
                <a:latin typeface="Carlito"/>
                <a:cs typeface="Carlito"/>
              </a:rPr>
              <a:t>(Jacobson): </a:t>
            </a:r>
            <a:r>
              <a:rPr dirty="0" sz="1400">
                <a:latin typeface="Carlito"/>
                <a:cs typeface="Carlito"/>
              </a:rPr>
              <a:t>Use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Cases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Carlito"/>
                <a:cs typeface="Carlito"/>
              </a:rPr>
              <a:t>OMT (Rumbaugh):</a:t>
            </a:r>
            <a:r>
              <a:rPr dirty="0" sz="140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Analyse</a:t>
            </a:r>
            <a:endParaRPr sz="1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Carlito"/>
                <a:cs typeface="Carlito"/>
              </a:rPr>
              <a:t>Booch: Conception,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Architecture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432" y="575437"/>
            <a:ext cx="8580120" cy="6094095"/>
            <a:chOff x="539432" y="575437"/>
            <a:chExt cx="8580120" cy="6094095"/>
          </a:xfrm>
        </p:grpSpPr>
        <p:sp>
          <p:nvSpPr>
            <p:cNvPr id="3" name="object 3"/>
            <p:cNvSpPr/>
            <p:nvPr/>
          </p:nvSpPr>
          <p:spPr>
            <a:xfrm>
              <a:off x="539432" y="692645"/>
              <a:ext cx="7632954" cy="5864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69894" y="575437"/>
              <a:ext cx="6149340" cy="681990"/>
            </a:xfrm>
            <a:custGeom>
              <a:avLst/>
              <a:gdLst/>
              <a:ahLst/>
              <a:cxnLst/>
              <a:rect l="l" t="t" r="r" b="b"/>
              <a:pathLst>
                <a:path w="6149340" h="681990">
                  <a:moveTo>
                    <a:pt x="6149212" y="0"/>
                  </a:moveTo>
                  <a:lnTo>
                    <a:pt x="0" y="0"/>
                  </a:lnTo>
                  <a:lnTo>
                    <a:pt x="0" y="681609"/>
                  </a:lnTo>
                  <a:lnTo>
                    <a:pt x="6149212" y="681609"/>
                  </a:lnTo>
                  <a:lnTo>
                    <a:pt x="614921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24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2104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Les </a:t>
            </a:r>
            <a:r>
              <a:rPr dirty="0" spc="-30"/>
              <a:t>Versions</a:t>
            </a:r>
            <a:r>
              <a:rPr dirty="0" spc="-95"/>
              <a:t> </a:t>
            </a:r>
            <a:r>
              <a:rPr dirty="0" spc="-5"/>
              <a:t>UML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66773"/>
            <a:ext cx="807275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2000" spc="-10">
                <a:latin typeface="Carlito"/>
                <a:cs typeface="Carlito"/>
              </a:rPr>
              <a:t>Langage</a:t>
            </a:r>
            <a:r>
              <a:rPr dirty="0" sz="2000" spc="5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graphique</a:t>
            </a:r>
            <a:r>
              <a:rPr dirty="0" sz="2000" spc="6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qui</a:t>
            </a:r>
            <a:r>
              <a:rPr dirty="0" sz="2000" spc="6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permet</a:t>
            </a:r>
            <a:r>
              <a:rPr dirty="0" sz="2000" spc="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de</a:t>
            </a:r>
            <a:r>
              <a:rPr dirty="0" sz="2000" spc="6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représenter</a:t>
            </a:r>
            <a:r>
              <a:rPr dirty="0" sz="2000" spc="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et</a:t>
            </a:r>
            <a:r>
              <a:rPr dirty="0" sz="2000" spc="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de</a:t>
            </a:r>
            <a:r>
              <a:rPr dirty="0" sz="2000" spc="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communiquer</a:t>
            </a:r>
            <a:r>
              <a:rPr dirty="0" sz="2000" spc="6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les</a:t>
            </a:r>
            <a:endParaRPr sz="2000">
              <a:latin typeface="Carlito"/>
              <a:cs typeface="Carlito"/>
            </a:endParaRPr>
          </a:p>
          <a:p>
            <a:pPr marL="301625">
              <a:lnSpc>
                <a:spcPct val="100000"/>
              </a:lnSpc>
            </a:pPr>
            <a:r>
              <a:rPr dirty="0" sz="2000" spc="-15">
                <a:latin typeface="Carlito"/>
                <a:cs typeface="Carlito"/>
              </a:rPr>
              <a:t>divers </a:t>
            </a:r>
            <a:r>
              <a:rPr dirty="0" sz="2000">
                <a:latin typeface="Carlito"/>
                <a:cs typeface="Carlito"/>
              </a:rPr>
              <a:t>aspects </a:t>
            </a:r>
            <a:r>
              <a:rPr dirty="0" sz="2000" spc="-45">
                <a:latin typeface="Arimo"/>
                <a:cs typeface="Arimo"/>
              </a:rPr>
              <a:t>d’un </a:t>
            </a:r>
            <a:r>
              <a:rPr dirty="0" sz="2000" spc="-20">
                <a:latin typeface="Carlito"/>
                <a:cs typeface="Carlito"/>
              </a:rPr>
              <a:t>système</a:t>
            </a:r>
            <a:r>
              <a:rPr dirty="0" sz="2000" spc="-15">
                <a:latin typeface="Carlito"/>
                <a:cs typeface="Carlito"/>
              </a:rPr>
              <a:t> </a:t>
            </a:r>
            <a:r>
              <a:rPr dirty="0" sz="2000" spc="-25">
                <a:latin typeface="Arimo"/>
                <a:cs typeface="Arimo"/>
              </a:rPr>
              <a:t>d’information</a:t>
            </a:r>
            <a:endParaRPr sz="2000">
              <a:latin typeface="Arimo"/>
              <a:cs typeface="Arim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858" y="2689351"/>
            <a:ext cx="22542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rlito"/>
                <a:cs typeface="Carlito"/>
              </a:rPr>
              <a:t>Les Diagrammes</a:t>
            </a:r>
            <a:r>
              <a:rPr dirty="0" sz="2000" spc="-9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UML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7188" y="3081527"/>
            <a:ext cx="2633980" cy="2062480"/>
            <a:chOff x="2647188" y="3081527"/>
            <a:chExt cx="2633980" cy="2062480"/>
          </a:xfrm>
        </p:grpSpPr>
        <p:sp>
          <p:nvSpPr>
            <p:cNvPr id="6" name="object 6"/>
            <p:cNvSpPr/>
            <p:nvPr/>
          </p:nvSpPr>
          <p:spPr>
            <a:xfrm>
              <a:off x="3840480" y="3081527"/>
              <a:ext cx="256031" cy="13670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99916" y="4398263"/>
              <a:ext cx="1380743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47188" y="4398263"/>
              <a:ext cx="1362456" cy="745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313935" y="2774950"/>
            <a:ext cx="1162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solidFill>
                  <a:srgbClr val="244060"/>
                </a:solidFill>
                <a:latin typeface="Times New Roman"/>
                <a:cs typeface="Times New Roman"/>
              </a:rPr>
              <a:t>St</a:t>
            </a:r>
            <a:r>
              <a:rPr dirty="0" sz="2400" spc="-80" b="1">
                <a:solidFill>
                  <a:srgbClr val="244060"/>
                </a:solidFill>
                <a:latin typeface="Times New Roman"/>
                <a:cs typeface="Times New Roman"/>
              </a:rPr>
              <a:t>a</a:t>
            </a:r>
            <a:r>
              <a:rPr dirty="0" sz="2400" spc="-15" b="1">
                <a:solidFill>
                  <a:srgbClr val="244060"/>
                </a:solidFill>
                <a:latin typeface="Times New Roman"/>
                <a:cs typeface="Times New Roman"/>
              </a:rPr>
              <a:t>tiq</a:t>
            </a:r>
            <a:r>
              <a:rPr dirty="0" sz="2400" spc="-30" b="1">
                <a:solidFill>
                  <a:srgbClr val="244060"/>
                </a:solidFill>
                <a:latin typeface="Times New Roman"/>
                <a:cs typeface="Times New Roman"/>
              </a:rPr>
              <a:t>u</a:t>
            </a:r>
            <a:r>
              <a:rPr dirty="0" sz="2400" spc="-60" b="1">
                <a:solidFill>
                  <a:srgbClr val="244060"/>
                </a:solidFill>
                <a:latin typeface="Times New Roman"/>
                <a:cs typeface="Times New Roman"/>
              </a:rPr>
              <a:t>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3935" y="3146870"/>
            <a:ext cx="1527175" cy="13430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65">
                <a:solidFill>
                  <a:srgbClr val="244060"/>
                </a:solidFill>
                <a:latin typeface="Times New Roman"/>
                <a:cs typeface="Times New Roman"/>
              </a:rPr>
              <a:t>Classes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244060"/>
                </a:solidFill>
                <a:latin typeface="Times New Roman"/>
                <a:cs typeface="Times New Roman"/>
              </a:rPr>
              <a:t>Objets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15">
                <a:solidFill>
                  <a:srgbClr val="244060"/>
                </a:solidFill>
                <a:latin typeface="Times New Roman"/>
                <a:cs typeface="Times New Roman"/>
              </a:rPr>
              <a:t>Composants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20">
                <a:solidFill>
                  <a:srgbClr val="244060"/>
                </a:solidFill>
                <a:latin typeface="Times New Roman"/>
                <a:cs typeface="Times New Roman"/>
              </a:rPr>
              <a:t>Déploiement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2000" y="4840172"/>
            <a:ext cx="1614805" cy="69659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 spc="-10" b="1">
                <a:solidFill>
                  <a:srgbClr val="244060"/>
                </a:solidFill>
                <a:latin typeface="Times New Roman"/>
                <a:cs typeface="Times New Roman"/>
              </a:rPr>
              <a:t>Fonctionnelle: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600" spc="-60">
                <a:solidFill>
                  <a:srgbClr val="244060"/>
                </a:solidFill>
                <a:latin typeface="Times New Roman"/>
                <a:cs typeface="Times New Roman"/>
              </a:rPr>
              <a:t>Cas</a:t>
            </a:r>
            <a:r>
              <a:rPr dirty="0" sz="1600" spc="-30">
                <a:solidFill>
                  <a:srgbClr val="244060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244060"/>
                </a:solidFill>
                <a:latin typeface="Times New Roman"/>
                <a:cs typeface="Times New Roman"/>
              </a:rPr>
              <a:t>d’utilisation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7259" y="4769358"/>
            <a:ext cx="1532890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44060"/>
                </a:solidFill>
                <a:latin typeface="Times New Roman"/>
                <a:cs typeface="Times New Roman"/>
              </a:rPr>
              <a:t>Dynamique</a:t>
            </a:r>
            <a:endParaRPr sz="2000">
              <a:latin typeface="Times New Roman"/>
              <a:cs typeface="Times New Roman"/>
            </a:endParaRPr>
          </a:p>
          <a:p>
            <a:pPr marL="173990" indent="-161925">
              <a:lnSpc>
                <a:spcPct val="100000"/>
              </a:lnSpc>
              <a:spcBef>
                <a:spcPts val="45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dirty="0" sz="1600" spc="-25">
                <a:solidFill>
                  <a:srgbClr val="244060"/>
                </a:solidFill>
                <a:latin typeface="Times New Roman"/>
                <a:cs typeface="Times New Roman"/>
              </a:rPr>
              <a:t>Etats-Transitions</a:t>
            </a:r>
            <a:endParaRPr sz="1600">
              <a:latin typeface="Times New Roman"/>
              <a:cs typeface="Times New Roman"/>
            </a:endParaRPr>
          </a:p>
          <a:p>
            <a:pPr marL="173990" indent="-161925">
              <a:lnSpc>
                <a:spcPct val="10000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dirty="0" sz="1600" spc="-50">
                <a:solidFill>
                  <a:srgbClr val="244060"/>
                </a:solidFill>
                <a:latin typeface="Times New Roman"/>
                <a:cs typeface="Times New Roman"/>
              </a:rPr>
              <a:t>Activité</a:t>
            </a:r>
            <a:endParaRPr sz="1600">
              <a:latin typeface="Times New Roman"/>
              <a:cs typeface="Times New Roman"/>
            </a:endParaRPr>
          </a:p>
          <a:p>
            <a:pPr marL="173990" indent="-161925">
              <a:lnSpc>
                <a:spcPct val="10000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dirty="0" sz="1600" spc="-45">
                <a:solidFill>
                  <a:srgbClr val="244060"/>
                </a:solidFill>
                <a:latin typeface="Times New Roman"/>
                <a:cs typeface="Times New Roman"/>
              </a:rPr>
              <a:t>Séquence</a:t>
            </a:r>
            <a:endParaRPr sz="1600">
              <a:latin typeface="Times New Roman"/>
              <a:cs typeface="Times New Roman"/>
            </a:endParaRPr>
          </a:p>
          <a:p>
            <a:pPr marL="173990" indent="-161925">
              <a:lnSpc>
                <a:spcPct val="10000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dirty="0" sz="1600" spc="-30">
                <a:solidFill>
                  <a:srgbClr val="244060"/>
                </a:solidFill>
                <a:latin typeface="Times New Roman"/>
                <a:cs typeface="Times New Roman"/>
              </a:rPr>
              <a:t>Communication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43783" y="389636"/>
            <a:ext cx="6149340" cy="681990"/>
          </a:xfrm>
          <a:prstGeom prst="rect"/>
          <a:solidFill>
            <a:srgbClr val="C00000"/>
          </a:solidFill>
        </p:spPr>
        <p:txBody>
          <a:bodyPr wrap="square" lIns="0" tIns="7175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65"/>
              </a:spcBef>
            </a:pPr>
            <a:r>
              <a:rPr dirty="0"/>
              <a:t>UML :</a:t>
            </a:r>
            <a:r>
              <a:rPr dirty="0" spc="-25"/>
              <a:t> </a:t>
            </a:r>
            <a:r>
              <a:rPr dirty="0" spc="-10"/>
              <a:t>Définition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1013" y="1361899"/>
            <a:ext cx="6668134" cy="4951730"/>
            <a:chOff x="1341013" y="1361899"/>
            <a:chExt cx="6668134" cy="4951730"/>
          </a:xfrm>
        </p:grpSpPr>
        <p:sp>
          <p:nvSpPr>
            <p:cNvPr id="3" name="object 3"/>
            <p:cNvSpPr/>
            <p:nvPr/>
          </p:nvSpPr>
          <p:spPr>
            <a:xfrm>
              <a:off x="1341013" y="1361899"/>
              <a:ext cx="6667967" cy="4951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3693" y="2204821"/>
              <a:ext cx="5371465" cy="3418840"/>
            </a:xfrm>
            <a:custGeom>
              <a:avLst/>
              <a:gdLst/>
              <a:ahLst/>
              <a:cxnLst/>
              <a:rect l="l" t="t" r="r" b="b"/>
              <a:pathLst>
                <a:path w="5371465" h="3418840">
                  <a:moveTo>
                    <a:pt x="0" y="242849"/>
                  </a:moveTo>
                  <a:lnTo>
                    <a:pt x="1421765" y="242849"/>
                  </a:lnTo>
                  <a:lnTo>
                    <a:pt x="1421765" y="0"/>
                  </a:lnTo>
                  <a:lnTo>
                    <a:pt x="0" y="0"/>
                  </a:lnTo>
                  <a:lnTo>
                    <a:pt x="0" y="242849"/>
                  </a:lnTo>
                  <a:close/>
                </a:path>
                <a:path w="5371465" h="3418840">
                  <a:moveTo>
                    <a:pt x="0" y="569239"/>
                  </a:moveTo>
                  <a:lnTo>
                    <a:pt x="1421765" y="569239"/>
                  </a:lnTo>
                  <a:lnTo>
                    <a:pt x="1421765" y="360032"/>
                  </a:lnTo>
                  <a:lnTo>
                    <a:pt x="0" y="360032"/>
                  </a:lnTo>
                  <a:lnTo>
                    <a:pt x="0" y="569239"/>
                  </a:lnTo>
                  <a:close/>
                </a:path>
                <a:path w="5371465" h="3418840">
                  <a:moveTo>
                    <a:pt x="0" y="929284"/>
                  </a:moveTo>
                  <a:lnTo>
                    <a:pt x="1421765" y="929284"/>
                  </a:lnTo>
                  <a:lnTo>
                    <a:pt x="1421765" y="720077"/>
                  </a:lnTo>
                  <a:lnTo>
                    <a:pt x="0" y="720077"/>
                  </a:lnTo>
                  <a:lnTo>
                    <a:pt x="0" y="929284"/>
                  </a:lnTo>
                  <a:close/>
                </a:path>
                <a:path w="5371465" h="3418840">
                  <a:moveTo>
                    <a:pt x="3066288" y="242849"/>
                  </a:moveTo>
                  <a:lnTo>
                    <a:pt x="4475860" y="242849"/>
                  </a:lnTo>
                  <a:lnTo>
                    <a:pt x="4475860" y="33642"/>
                  </a:lnTo>
                  <a:lnTo>
                    <a:pt x="3066288" y="33642"/>
                  </a:lnTo>
                  <a:lnTo>
                    <a:pt x="3066288" y="242849"/>
                  </a:lnTo>
                  <a:close/>
                </a:path>
                <a:path w="5371465" h="3418840">
                  <a:moveTo>
                    <a:pt x="3066288" y="936142"/>
                  </a:moveTo>
                  <a:lnTo>
                    <a:pt x="4488053" y="936142"/>
                  </a:lnTo>
                  <a:lnTo>
                    <a:pt x="4488053" y="726935"/>
                  </a:lnTo>
                  <a:lnTo>
                    <a:pt x="3066288" y="726935"/>
                  </a:lnTo>
                  <a:lnTo>
                    <a:pt x="3066288" y="936142"/>
                  </a:lnTo>
                  <a:close/>
                </a:path>
                <a:path w="5371465" h="3418840">
                  <a:moveTo>
                    <a:pt x="3106801" y="2304313"/>
                  </a:moveTo>
                  <a:lnTo>
                    <a:pt x="4528566" y="2304313"/>
                  </a:lnTo>
                  <a:lnTo>
                    <a:pt x="4528566" y="2095106"/>
                  </a:lnTo>
                  <a:lnTo>
                    <a:pt x="3106801" y="2095106"/>
                  </a:lnTo>
                  <a:lnTo>
                    <a:pt x="3106801" y="2304313"/>
                  </a:lnTo>
                  <a:close/>
                </a:path>
                <a:path w="5371465" h="3418840">
                  <a:moveTo>
                    <a:pt x="3949319" y="2736367"/>
                  </a:moveTo>
                  <a:lnTo>
                    <a:pt x="5371083" y="2736367"/>
                  </a:lnTo>
                  <a:lnTo>
                    <a:pt x="5371083" y="2527160"/>
                  </a:lnTo>
                  <a:lnTo>
                    <a:pt x="3949319" y="2527160"/>
                  </a:lnTo>
                  <a:lnTo>
                    <a:pt x="3949319" y="2736367"/>
                  </a:lnTo>
                  <a:close/>
                </a:path>
                <a:path w="5371465" h="3418840">
                  <a:moveTo>
                    <a:pt x="0" y="2686329"/>
                  </a:moveTo>
                  <a:lnTo>
                    <a:pt x="1421765" y="2686329"/>
                  </a:lnTo>
                  <a:lnTo>
                    <a:pt x="1421765" y="2477122"/>
                  </a:lnTo>
                  <a:lnTo>
                    <a:pt x="0" y="2477122"/>
                  </a:lnTo>
                  <a:lnTo>
                    <a:pt x="0" y="2686329"/>
                  </a:lnTo>
                  <a:close/>
                </a:path>
                <a:path w="5371465" h="3418840">
                  <a:moveTo>
                    <a:pt x="3949319" y="3103143"/>
                  </a:moveTo>
                  <a:lnTo>
                    <a:pt x="5371083" y="3103143"/>
                  </a:lnTo>
                  <a:lnTo>
                    <a:pt x="5371083" y="2808300"/>
                  </a:lnTo>
                  <a:lnTo>
                    <a:pt x="3949319" y="2808300"/>
                  </a:lnTo>
                  <a:lnTo>
                    <a:pt x="3949319" y="3103143"/>
                  </a:lnTo>
                  <a:close/>
                </a:path>
                <a:path w="5371465" h="3418840">
                  <a:moveTo>
                    <a:pt x="0" y="3418662"/>
                  </a:moveTo>
                  <a:lnTo>
                    <a:pt x="1421765" y="3418662"/>
                  </a:lnTo>
                  <a:lnTo>
                    <a:pt x="1421765" y="3209455"/>
                  </a:lnTo>
                  <a:lnTo>
                    <a:pt x="0" y="3209455"/>
                  </a:lnTo>
                  <a:lnTo>
                    <a:pt x="0" y="3418662"/>
                  </a:lnTo>
                  <a:close/>
                </a:path>
                <a:path w="5371465" h="3418840">
                  <a:moveTo>
                    <a:pt x="3066288" y="1296187"/>
                  </a:moveTo>
                  <a:lnTo>
                    <a:pt x="4475860" y="1296187"/>
                  </a:lnTo>
                  <a:lnTo>
                    <a:pt x="4475860" y="1086980"/>
                  </a:lnTo>
                  <a:lnTo>
                    <a:pt x="3066288" y="1086980"/>
                  </a:lnTo>
                  <a:lnTo>
                    <a:pt x="3066288" y="129618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306561" y="5837631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3783" y="389636"/>
            <a:ext cx="6149340" cy="681990"/>
          </a:xfrm>
          <a:prstGeom prst="rect"/>
          <a:solidFill>
            <a:srgbClr val="C00000"/>
          </a:solidFill>
        </p:spPr>
        <p:txBody>
          <a:bodyPr wrap="square" lIns="0" tIns="7175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565"/>
              </a:spcBef>
            </a:pPr>
            <a:r>
              <a:rPr dirty="0"/>
              <a:t>UML :</a:t>
            </a:r>
            <a:r>
              <a:rPr dirty="0" spc="-25"/>
              <a:t> </a:t>
            </a:r>
            <a:r>
              <a:rPr dirty="0" spc="-10"/>
              <a:t>Diagrammes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3928109"/>
            <a:ext cx="7868920" cy="2156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C00000"/>
                </a:solidFill>
                <a:latin typeface="Arial"/>
                <a:cs typeface="Arial"/>
              </a:rPr>
              <a:t>UML </a:t>
            </a:r>
            <a:r>
              <a:rPr dirty="0" sz="1800" spc="-105" b="1">
                <a:solidFill>
                  <a:srgbClr val="C00000"/>
                </a:solidFill>
                <a:latin typeface="Arial"/>
                <a:cs typeface="Arial"/>
              </a:rPr>
              <a:t>n'est </a:t>
            </a:r>
            <a:r>
              <a:rPr dirty="0" sz="1800" spc="-100" b="1">
                <a:solidFill>
                  <a:srgbClr val="C00000"/>
                </a:solidFill>
                <a:latin typeface="Arial"/>
                <a:cs typeface="Arial"/>
              </a:rPr>
              <a:t>ni </a:t>
            </a:r>
            <a:r>
              <a:rPr dirty="0" sz="1800" spc="-125" b="1">
                <a:solidFill>
                  <a:srgbClr val="C00000"/>
                </a:solidFill>
                <a:latin typeface="Arial"/>
                <a:cs typeface="Arial"/>
              </a:rPr>
              <a:t>une </a:t>
            </a:r>
            <a:r>
              <a:rPr dirty="0" sz="1800" spc="-100" b="1">
                <a:solidFill>
                  <a:srgbClr val="C00000"/>
                </a:solidFill>
                <a:latin typeface="Arial"/>
                <a:cs typeface="Arial"/>
              </a:rPr>
              <a:t>méthode, ni </a:t>
            </a:r>
            <a:r>
              <a:rPr dirty="0" sz="1800" spc="-135" b="1">
                <a:solidFill>
                  <a:srgbClr val="C00000"/>
                </a:solidFill>
                <a:latin typeface="Arial"/>
                <a:cs typeface="Arial"/>
              </a:rPr>
              <a:t>un </a:t>
            </a:r>
            <a:r>
              <a:rPr dirty="0" sz="1800" spc="-190" b="1">
                <a:solidFill>
                  <a:srgbClr val="C00000"/>
                </a:solidFill>
                <a:latin typeface="Arial"/>
                <a:cs typeface="Arial"/>
              </a:rPr>
              <a:t>processus</a:t>
            </a:r>
            <a:r>
              <a:rPr dirty="0" sz="1800" spc="-1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>
                <a:latin typeface="Carlito"/>
                <a:cs typeface="Carlito"/>
              </a:rPr>
              <a:t>Une </a:t>
            </a:r>
            <a:r>
              <a:rPr dirty="0" sz="1800" spc="-5">
                <a:latin typeface="Carlito"/>
                <a:cs typeface="Carlito"/>
              </a:rPr>
              <a:t>méthode </a:t>
            </a:r>
            <a:r>
              <a:rPr dirty="0" sz="1800" spc="-10">
                <a:latin typeface="Carlito"/>
                <a:cs typeface="Carlito"/>
              </a:rPr>
              <a:t>propose </a:t>
            </a:r>
            <a:r>
              <a:rPr dirty="0" sz="1800">
                <a:latin typeface="Carlito"/>
                <a:cs typeface="Carlito"/>
              </a:rPr>
              <a:t>un</a:t>
            </a:r>
            <a:r>
              <a:rPr dirty="0" sz="1800" spc="4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processus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Carlito"/>
                <a:cs typeface="Carlito"/>
              </a:rPr>
              <a:t>Un processus </a:t>
            </a:r>
            <a:r>
              <a:rPr dirty="0" sz="1800" spc="-10">
                <a:latin typeface="Carlito"/>
                <a:cs typeface="Carlito"/>
              </a:rPr>
              <a:t>régit </a:t>
            </a:r>
            <a:r>
              <a:rPr dirty="0" sz="1800" spc="-5">
                <a:latin typeface="Carlito"/>
                <a:cs typeface="Carlito"/>
              </a:rPr>
              <a:t>l'enchaînement </a:t>
            </a:r>
            <a:r>
              <a:rPr dirty="0" sz="1800">
                <a:latin typeface="Carlito"/>
                <a:cs typeface="Carlito"/>
              </a:rPr>
              <a:t>des </a:t>
            </a:r>
            <a:r>
              <a:rPr dirty="0" sz="1800" spc="-5">
                <a:latin typeface="Carlito"/>
                <a:cs typeface="Carlito"/>
              </a:rPr>
              <a:t>activités </a:t>
            </a:r>
            <a:r>
              <a:rPr dirty="0" sz="1800">
                <a:latin typeface="Carlito"/>
                <a:cs typeface="Carlito"/>
              </a:rPr>
              <a:t>de </a:t>
            </a:r>
            <a:r>
              <a:rPr dirty="0" sz="1800" spc="-10">
                <a:latin typeface="Carlito"/>
                <a:cs typeface="Carlito"/>
              </a:rPr>
              <a:t>production </a:t>
            </a:r>
            <a:r>
              <a:rPr dirty="0" sz="1800" spc="-5">
                <a:latin typeface="Carlito"/>
                <a:cs typeface="Carlito"/>
              </a:rPr>
              <a:t>d'une</a:t>
            </a:r>
            <a:r>
              <a:rPr dirty="0" sz="1800" spc="18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entreprise</a:t>
            </a:r>
            <a:endParaRPr sz="1800">
              <a:latin typeface="Carlito"/>
              <a:cs typeface="Carlito"/>
            </a:endParaRPr>
          </a:p>
          <a:p>
            <a:pPr marL="399415">
              <a:lnSpc>
                <a:spcPct val="100000"/>
              </a:lnSpc>
              <a:spcBef>
                <a:spcPts val="405"/>
              </a:spcBef>
              <a:tabLst>
                <a:tab pos="685800" algn="l"/>
              </a:tabLst>
            </a:pPr>
            <a:r>
              <a:rPr dirty="0" sz="1600" spc="-5">
                <a:latin typeface="Arial"/>
                <a:cs typeface="Arial"/>
              </a:rPr>
              <a:t>–	</a:t>
            </a:r>
            <a:r>
              <a:rPr dirty="0" sz="1600" spc="-5">
                <a:latin typeface="Carlito"/>
                <a:cs typeface="Carlito"/>
              </a:rPr>
              <a:t>UML a </a:t>
            </a:r>
            <a:r>
              <a:rPr dirty="0" sz="1600" spc="-15">
                <a:latin typeface="Carlito"/>
                <a:cs typeface="Carlito"/>
              </a:rPr>
              <a:t>été </a:t>
            </a:r>
            <a:r>
              <a:rPr dirty="0" sz="1600" spc="-5">
                <a:latin typeface="Carlito"/>
                <a:cs typeface="Carlito"/>
              </a:rPr>
              <a:t>pensé pour </a:t>
            </a:r>
            <a:r>
              <a:rPr dirty="0" sz="1600" spc="-15">
                <a:latin typeface="Carlito"/>
                <a:cs typeface="Carlito"/>
              </a:rPr>
              <a:t>permettre </a:t>
            </a:r>
            <a:r>
              <a:rPr dirty="0" sz="1600" spc="-5">
                <a:latin typeface="Carlito"/>
                <a:cs typeface="Carlito"/>
              </a:rPr>
              <a:t>de modéliser les activités de </a:t>
            </a:r>
            <a:r>
              <a:rPr dirty="0" sz="1600" spc="-10">
                <a:latin typeface="Carlito"/>
                <a:cs typeface="Carlito"/>
              </a:rPr>
              <a:t>l'entreprise, </a:t>
            </a:r>
            <a:r>
              <a:rPr dirty="0" sz="1600" spc="-5">
                <a:latin typeface="Carlito"/>
                <a:cs typeface="Carlito"/>
              </a:rPr>
              <a:t>pas pour</a:t>
            </a:r>
            <a:r>
              <a:rPr dirty="0" sz="1600" spc="22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les</a:t>
            </a:r>
            <a:endParaRPr sz="1600">
              <a:latin typeface="Carlito"/>
              <a:cs typeface="Carlito"/>
            </a:endParaRPr>
          </a:p>
          <a:p>
            <a:pPr marL="641985">
              <a:lnSpc>
                <a:spcPct val="100000"/>
              </a:lnSpc>
            </a:pPr>
            <a:r>
              <a:rPr dirty="0" sz="1600" spc="-35">
                <a:latin typeface="Carlito"/>
                <a:cs typeface="Carlito"/>
              </a:rPr>
              <a:t>régir.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5255" y="1917247"/>
            <a:ext cx="6420119" cy="1011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884" y="1787485"/>
            <a:ext cx="1219907" cy="998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3783" y="389636"/>
            <a:ext cx="6149340" cy="681990"/>
          </a:xfrm>
          <a:prstGeom prst="rect"/>
          <a:solidFill>
            <a:srgbClr val="C00000"/>
          </a:solidFill>
        </p:spPr>
        <p:txBody>
          <a:bodyPr wrap="square" lIns="0" tIns="7175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565"/>
              </a:spcBef>
            </a:pPr>
            <a:r>
              <a:rPr dirty="0"/>
              <a:t>UML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73550" y="5535676"/>
            <a:ext cx="2168525" cy="811530"/>
            <a:chOff x="4273550" y="5535676"/>
            <a:chExt cx="2168525" cy="811530"/>
          </a:xfrm>
        </p:grpSpPr>
        <p:sp>
          <p:nvSpPr>
            <p:cNvPr id="4" name="object 4"/>
            <p:cNvSpPr/>
            <p:nvPr/>
          </p:nvSpPr>
          <p:spPr>
            <a:xfrm>
              <a:off x="4286250" y="5548376"/>
              <a:ext cx="2143125" cy="786130"/>
            </a:xfrm>
            <a:custGeom>
              <a:avLst/>
              <a:gdLst/>
              <a:ahLst/>
              <a:cxnLst/>
              <a:rect l="l" t="t" r="r" b="b"/>
              <a:pathLst>
                <a:path w="2143125" h="786129">
                  <a:moveTo>
                    <a:pt x="2012188" y="0"/>
                  </a:moveTo>
                  <a:lnTo>
                    <a:pt x="130937" y="0"/>
                  </a:lnTo>
                  <a:lnTo>
                    <a:pt x="79992" y="10284"/>
                  </a:lnTo>
                  <a:lnTo>
                    <a:pt x="38369" y="38333"/>
                  </a:lnTo>
                  <a:lnTo>
                    <a:pt x="10296" y="79943"/>
                  </a:lnTo>
                  <a:lnTo>
                    <a:pt x="0" y="130911"/>
                  </a:lnTo>
                  <a:lnTo>
                    <a:pt x="0" y="654786"/>
                  </a:lnTo>
                  <a:lnTo>
                    <a:pt x="10296" y="705769"/>
                  </a:lnTo>
                  <a:lnTo>
                    <a:pt x="38369" y="747401"/>
                  </a:lnTo>
                  <a:lnTo>
                    <a:pt x="79992" y="775469"/>
                  </a:lnTo>
                  <a:lnTo>
                    <a:pt x="130937" y="785761"/>
                  </a:lnTo>
                  <a:lnTo>
                    <a:pt x="2012188" y="785761"/>
                  </a:lnTo>
                  <a:lnTo>
                    <a:pt x="2063132" y="775469"/>
                  </a:lnTo>
                  <a:lnTo>
                    <a:pt x="2104755" y="747401"/>
                  </a:lnTo>
                  <a:lnTo>
                    <a:pt x="2132828" y="705769"/>
                  </a:lnTo>
                  <a:lnTo>
                    <a:pt x="2143125" y="654786"/>
                  </a:lnTo>
                  <a:lnTo>
                    <a:pt x="2143125" y="130911"/>
                  </a:lnTo>
                  <a:lnTo>
                    <a:pt x="2132828" y="79943"/>
                  </a:lnTo>
                  <a:lnTo>
                    <a:pt x="2104755" y="38333"/>
                  </a:lnTo>
                  <a:lnTo>
                    <a:pt x="2063132" y="10284"/>
                  </a:lnTo>
                  <a:lnTo>
                    <a:pt x="20121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86250" y="5548376"/>
              <a:ext cx="2143125" cy="786130"/>
            </a:xfrm>
            <a:custGeom>
              <a:avLst/>
              <a:gdLst/>
              <a:ahLst/>
              <a:cxnLst/>
              <a:rect l="l" t="t" r="r" b="b"/>
              <a:pathLst>
                <a:path w="2143125" h="786129">
                  <a:moveTo>
                    <a:pt x="0" y="130911"/>
                  </a:moveTo>
                  <a:lnTo>
                    <a:pt x="10296" y="79943"/>
                  </a:lnTo>
                  <a:lnTo>
                    <a:pt x="38369" y="38333"/>
                  </a:lnTo>
                  <a:lnTo>
                    <a:pt x="79992" y="10284"/>
                  </a:lnTo>
                  <a:lnTo>
                    <a:pt x="130937" y="0"/>
                  </a:lnTo>
                  <a:lnTo>
                    <a:pt x="2012188" y="0"/>
                  </a:lnTo>
                  <a:lnTo>
                    <a:pt x="2063132" y="10284"/>
                  </a:lnTo>
                  <a:lnTo>
                    <a:pt x="2104755" y="38333"/>
                  </a:lnTo>
                  <a:lnTo>
                    <a:pt x="2132828" y="79943"/>
                  </a:lnTo>
                  <a:lnTo>
                    <a:pt x="2143125" y="130911"/>
                  </a:lnTo>
                  <a:lnTo>
                    <a:pt x="2143125" y="654786"/>
                  </a:lnTo>
                  <a:lnTo>
                    <a:pt x="2132828" y="705769"/>
                  </a:lnTo>
                  <a:lnTo>
                    <a:pt x="2104755" y="747401"/>
                  </a:lnTo>
                  <a:lnTo>
                    <a:pt x="2063132" y="775469"/>
                  </a:lnTo>
                  <a:lnTo>
                    <a:pt x="2012188" y="785761"/>
                  </a:lnTo>
                  <a:lnTo>
                    <a:pt x="130937" y="785761"/>
                  </a:lnTo>
                  <a:lnTo>
                    <a:pt x="79992" y="775469"/>
                  </a:lnTo>
                  <a:lnTo>
                    <a:pt x="38369" y="747401"/>
                  </a:lnTo>
                  <a:lnTo>
                    <a:pt x="10296" y="705769"/>
                  </a:lnTo>
                  <a:lnTo>
                    <a:pt x="0" y="654786"/>
                  </a:lnTo>
                  <a:lnTo>
                    <a:pt x="0" y="130911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365752" y="5713272"/>
            <a:ext cx="198373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204" b="1">
                <a:latin typeface="Arial"/>
                <a:cs typeface="Arial"/>
              </a:rPr>
              <a:t>SYSTÈME </a:t>
            </a:r>
            <a:r>
              <a:rPr dirty="0" sz="1400" spc="-114" b="1">
                <a:latin typeface="Arial"/>
                <a:cs typeface="Arial"/>
              </a:rPr>
              <a:t>D’INFORMATION  </a:t>
            </a:r>
            <a:r>
              <a:rPr dirty="0" sz="1400" spc="-120" b="1">
                <a:latin typeface="Arial"/>
                <a:cs typeface="Arial"/>
              </a:rPr>
              <a:t>D’UNE</a:t>
            </a:r>
            <a:r>
              <a:rPr dirty="0" sz="1400" spc="-105" b="1">
                <a:latin typeface="Arial"/>
                <a:cs typeface="Arial"/>
              </a:rPr>
              <a:t> </a:t>
            </a:r>
            <a:r>
              <a:rPr dirty="0" sz="1400" spc="-165" b="1">
                <a:latin typeface="Arial"/>
                <a:cs typeface="Arial"/>
              </a:rPr>
              <a:t>BIBLIOTHÈQUE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7162" y="1711642"/>
            <a:ext cx="4343400" cy="2705100"/>
            <a:chOff x="257162" y="1711642"/>
            <a:chExt cx="4343400" cy="2705100"/>
          </a:xfrm>
        </p:grpSpPr>
        <p:sp>
          <p:nvSpPr>
            <p:cNvPr id="8" name="object 8"/>
            <p:cNvSpPr/>
            <p:nvPr/>
          </p:nvSpPr>
          <p:spPr>
            <a:xfrm>
              <a:off x="295262" y="1863978"/>
              <a:ext cx="4095750" cy="2362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1924" y="1716404"/>
              <a:ext cx="4333875" cy="2695575"/>
            </a:xfrm>
            <a:custGeom>
              <a:avLst/>
              <a:gdLst/>
              <a:ahLst/>
              <a:cxnLst/>
              <a:rect l="l" t="t" r="r" b="b"/>
              <a:pathLst>
                <a:path w="4333875" h="2695575">
                  <a:moveTo>
                    <a:pt x="0" y="2695575"/>
                  </a:moveTo>
                  <a:lnTo>
                    <a:pt x="4333875" y="2695575"/>
                  </a:lnTo>
                  <a:lnTo>
                    <a:pt x="4333875" y="0"/>
                  </a:lnTo>
                  <a:lnTo>
                    <a:pt x="0" y="0"/>
                  </a:lnTo>
                  <a:lnTo>
                    <a:pt x="0" y="2695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158295" y="1538160"/>
            <a:ext cx="3990975" cy="2843530"/>
            <a:chOff x="5158295" y="1538160"/>
            <a:chExt cx="3990975" cy="2843530"/>
          </a:xfrm>
        </p:grpSpPr>
        <p:sp>
          <p:nvSpPr>
            <p:cNvPr id="11" name="object 11"/>
            <p:cNvSpPr/>
            <p:nvPr/>
          </p:nvSpPr>
          <p:spPr>
            <a:xfrm>
              <a:off x="5295764" y="1619754"/>
              <a:ext cx="3712226" cy="2632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63058" y="1542922"/>
              <a:ext cx="3981450" cy="2834005"/>
            </a:xfrm>
            <a:custGeom>
              <a:avLst/>
              <a:gdLst/>
              <a:ahLst/>
              <a:cxnLst/>
              <a:rect l="l" t="t" r="r" b="b"/>
              <a:pathLst>
                <a:path w="3981450" h="2834004">
                  <a:moveTo>
                    <a:pt x="0" y="2833751"/>
                  </a:moveTo>
                  <a:lnTo>
                    <a:pt x="3980941" y="2833751"/>
                  </a:lnTo>
                </a:path>
                <a:path w="3981450" h="2834004">
                  <a:moveTo>
                    <a:pt x="3980941" y="0"/>
                  </a:moveTo>
                  <a:lnTo>
                    <a:pt x="0" y="0"/>
                  </a:lnTo>
                  <a:lnTo>
                    <a:pt x="0" y="283375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60286" y="4753004"/>
            <a:ext cx="2624455" cy="2037080"/>
            <a:chOff x="360286" y="4753004"/>
            <a:chExt cx="2624455" cy="2037080"/>
          </a:xfrm>
        </p:grpSpPr>
        <p:sp>
          <p:nvSpPr>
            <p:cNvPr id="14" name="object 14"/>
            <p:cNvSpPr/>
            <p:nvPr/>
          </p:nvSpPr>
          <p:spPr>
            <a:xfrm>
              <a:off x="369811" y="4762529"/>
              <a:ext cx="2605151" cy="20179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5048" y="4757766"/>
              <a:ext cx="2614930" cy="2027555"/>
            </a:xfrm>
            <a:custGeom>
              <a:avLst/>
              <a:gdLst/>
              <a:ahLst/>
              <a:cxnLst/>
              <a:rect l="l" t="t" r="r" b="b"/>
              <a:pathLst>
                <a:path w="2614930" h="2027554">
                  <a:moveTo>
                    <a:pt x="0" y="2027428"/>
                  </a:moveTo>
                  <a:lnTo>
                    <a:pt x="2614676" y="2027428"/>
                  </a:lnTo>
                  <a:lnTo>
                    <a:pt x="2614676" y="0"/>
                  </a:lnTo>
                  <a:lnTo>
                    <a:pt x="0" y="0"/>
                  </a:lnTo>
                  <a:lnTo>
                    <a:pt x="0" y="20274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344798" y="4535423"/>
            <a:ext cx="2740660" cy="1525905"/>
            <a:chOff x="3344798" y="4535423"/>
            <a:chExt cx="2740660" cy="1525905"/>
          </a:xfrm>
        </p:grpSpPr>
        <p:sp>
          <p:nvSpPr>
            <p:cNvPr id="17" name="object 17"/>
            <p:cNvSpPr/>
            <p:nvPr/>
          </p:nvSpPr>
          <p:spPr>
            <a:xfrm>
              <a:off x="5929375" y="4548123"/>
              <a:ext cx="142875" cy="1000760"/>
            </a:xfrm>
            <a:custGeom>
              <a:avLst/>
              <a:gdLst/>
              <a:ahLst/>
              <a:cxnLst/>
              <a:rect l="l" t="t" r="r" b="b"/>
              <a:pathLst>
                <a:path w="142875" h="1000760">
                  <a:moveTo>
                    <a:pt x="71374" y="0"/>
                  </a:moveTo>
                  <a:lnTo>
                    <a:pt x="0" y="71500"/>
                  </a:lnTo>
                  <a:lnTo>
                    <a:pt x="35687" y="71500"/>
                  </a:lnTo>
                  <a:lnTo>
                    <a:pt x="35687" y="1000251"/>
                  </a:lnTo>
                  <a:lnTo>
                    <a:pt x="107061" y="1000251"/>
                  </a:lnTo>
                  <a:lnTo>
                    <a:pt x="107061" y="71500"/>
                  </a:lnTo>
                  <a:lnTo>
                    <a:pt x="142875" y="71500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29375" y="4548123"/>
              <a:ext cx="142875" cy="1000760"/>
            </a:xfrm>
            <a:custGeom>
              <a:avLst/>
              <a:gdLst/>
              <a:ahLst/>
              <a:cxnLst/>
              <a:rect l="l" t="t" r="r" b="b"/>
              <a:pathLst>
                <a:path w="142875" h="1000760">
                  <a:moveTo>
                    <a:pt x="0" y="71500"/>
                  </a:moveTo>
                  <a:lnTo>
                    <a:pt x="71374" y="0"/>
                  </a:lnTo>
                  <a:lnTo>
                    <a:pt x="142875" y="71500"/>
                  </a:lnTo>
                  <a:lnTo>
                    <a:pt x="107061" y="71500"/>
                  </a:lnTo>
                  <a:lnTo>
                    <a:pt x="107061" y="1000251"/>
                  </a:lnTo>
                  <a:lnTo>
                    <a:pt x="35687" y="1000251"/>
                  </a:lnTo>
                  <a:lnTo>
                    <a:pt x="35687" y="71500"/>
                  </a:lnTo>
                  <a:lnTo>
                    <a:pt x="0" y="71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57498" y="5905512"/>
              <a:ext cx="929005" cy="142875"/>
            </a:xfrm>
            <a:custGeom>
              <a:avLst/>
              <a:gdLst/>
              <a:ahLst/>
              <a:cxnLst/>
              <a:rect l="l" t="t" r="r" b="b"/>
              <a:pathLst>
                <a:path w="929004" h="142875">
                  <a:moveTo>
                    <a:pt x="71500" y="0"/>
                  </a:moveTo>
                  <a:lnTo>
                    <a:pt x="0" y="71437"/>
                  </a:lnTo>
                  <a:lnTo>
                    <a:pt x="71500" y="142875"/>
                  </a:lnTo>
                  <a:lnTo>
                    <a:pt x="71500" y="107149"/>
                  </a:lnTo>
                  <a:lnTo>
                    <a:pt x="928751" y="107149"/>
                  </a:lnTo>
                  <a:lnTo>
                    <a:pt x="928751" y="35712"/>
                  </a:lnTo>
                  <a:lnTo>
                    <a:pt x="71500" y="35712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57498" y="5905512"/>
              <a:ext cx="929005" cy="142875"/>
            </a:xfrm>
            <a:custGeom>
              <a:avLst/>
              <a:gdLst/>
              <a:ahLst/>
              <a:cxnLst/>
              <a:rect l="l" t="t" r="r" b="b"/>
              <a:pathLst>
                <a:path w="929004" h="142875">
                  <a:moveTo>
                    <a:pt x="0" y="71437"/>
                  </a:moveTo>
                  <a:lnTo>
                    <a:pt x="71500" y="0"/>
                  </a:lnTo>
                  <a:lnTo>
                    <a:pt x="71500" y="35712"/>
                  </a:lnTo>
                  <a:lnTo>
                    <a:pt x="928751" y="35712"/>
                  </a:lnTo>
                  <a:lnTo>
                    <a:pt x="928751" y="107149"/>
                  </a:lnTo>
                  <a:lnTo>
                    <a:pt x="71500" y="107149"/>
                  </a:lnTo>
                  <a:lnTo>
                    <a:pt x="71500" y="142875"/>
                  </a:lnTo>
                  <a:lnTo>
                    <a:pt x="0" y="7143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29124" y="4548123"/>
              <a:ext cx="142875" cy="1000760"/>
            </a:xfrm>
            <a:custGeom>
              <a:avLst/>
              <a:gdLst/>
              <a:ahLst/>
              <a:cxnLst/>
              <a:rect l="l" t="t" r="r" b="b"/>
              <a:pathLst>
                <a:path w="142875" h="1000760">
                  <a:moveTo>
                    <a:pt x="71374" y="0"/>
                  </a:moveTo>
                  <a:lnTo>
                    <a:pt x="0" y="71500"/>
                  </a:lnTo>
                  <a:lnTo>
                    <a:pt x="35687" y="71500"/>
                  </a:lnTo>
                  <a:lnTo>
                    <a:pt x="35687" y="1000251"/>
                  </a:lnTo>
                  <a:lnTo>
                    <a:pt x="107187" y="1000251"/>
                  </a:lnTo>
                  <a:lnTo>
                    <a:pt x="107187" y="71500"/>
                  </a:lnTo>
                  <a:lnTo>
                    <a:pt x="142875" y="71500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29124" y="4548123"/>
              <a:ext cx="142875" cy="1000760"/>
            </a:xfrm>
            <a:custGeom>
              <a:avLst/>
              <a:gdLst/>
              <a:ahLst/>
              <a:cxnLst/>
              <a:rect l="l" t="t" r="r" b="b"/>
              <a:pathLst>
                <a:path w="142875" h="1000760">
                  <a:moveTo>
                    <a:pt x="0" y="71500"/>
                  </a:moveTo>
                  <a:lnTo>
                    <a:pt x="71374" y="0"/>
                  </a:lnTo>
                  <a:lnTo>
                    <a:pt x="142875" y="71500"/>
                  </a:lnTo>
                  <a:lnTo>
                    <a:pt x="107187" y="71500"/>
                  </a:lnTo>
                  <a:lnTo>
                    <a:pt x="107187" y="1000251"/>
                  </a:lnTo>
                  <a:lnTo>
                    <a:pt x="35687" y="1000251"/>
                  </a:lnTo>
                  <a:lnTo>
                    <a:pt x="35687" y="71500"/>
                  </a:lnTo>
                  <a:lnTo>
                    <a:pt x="0" y="71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93191" y="1422857"/>
            <a:ext cx="16579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rlito"/>
                <a:cs typeface="Carlito"/>
              </a:rPr>
              <a:t>Vue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fonctionnelle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4882" y="1208659"/>
            <a:ext cx="1185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rlito"/>
                <a:cs typeface="Carlito"/>
              </a:rPr>
              <a:t>Vue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statique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4819" y="4423994"/>
            <a:ext cx="14795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rlito"/>
                <a:cs typeface="Carlito"/>
              </a:rPr>
              <a:t>Vue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dynamique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843783" y="389636"/>
            <a:ext cx="6149340" cy="681990"/>
          </a:xfrm>
          <a:prstGeom prst="rect"/>
          <a:solidFill>
            <a:srgbClr val="C00000"/>
          </a:solidFill>
        </p:spPr>
        <p:txBody>
          <a:bodyPr wrap="square" lIns="0" tIns="7175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565"/>
              </a:spcBef>
            </a:pPr>
            <a:r>
              <a:rPr dirty="0" spc="-15"/>
              <a:t>Exemple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430517"/>
            <a:ext cx="711498" cy="22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05600" y="6398729"/>
            <a:ext cx="373278" cy="27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51595" y="6441135"/>
            <a:ext cx="15684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2998" y="1135252"/>
            <a:ext cx="4929251" cy="4590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88" y="2673858"/>
            <a:ext cx="2553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 b="1">
                <a:latin typeface="Arial"/>
                <a:cs typeface="Arial"/>
              </a:rPr>
              <a:t>Mode </a:t>
            </a:r>
            <a:r>
              <a:rPr dirty="0" sz="2400" spc="-145" b="1">
                <a:latin typeface="Arial"/>
                <a:cs typeface="Arial"/>
              </a:rPr>
              <a:t>d’évaluation</a:t>
            </a:r>
            <a:r>
              <a:rPr dirty="0" sz="2400" spc="-240" b="1">
                <a:latin typeface="Arial"/>
                <a:cs typeface="Arial"/>
              </a:rPr>
              <a:t> </a:t>
            </a:r>
            <a:r>
              <a:rPr dirty="0" sz="2400" spc="-140" b="1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097" y="3544315"/>
            <a:ext cx="18916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rlito"/>
                <a:cs typeface="Carlito"/>
              </a:rPr>
              <a:t>Moyenne </a:t>
            </a:r>
            <a:r>
              <a:rPr dirty="0" sz="2000">
                <a:latin typeface="Carlito"/>
                <a:cs typeface="Carlito"/>
              </a:rPr>
              <a:t>(UML)</a:t>
            </a:r>
            <a:r>
              <a:rPr dirty="0" sz="2000" spc="-9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=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9365" y="3581124"/>
            <a:ext cx="284480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5"/>
              </a:lnSpc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5273" y="3581124"/>
            <a:ext cx="1785620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5"/>
              </a:lnSpc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Note DS*30%</a:t>
            </a:r>
            <a:r>
              <a:rPr dirty="0" sz="2000" spc="-1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0" y="3581124"/>
            <a:ext cx="241300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5"/>
              </a:lnSpc>
            </a:pPr>
            <a:r>
              <a:rPr dirty="0" sz="2000">
                <a:latin typeface="Arial"/>
                <a:cs typeface="Arial"/>
              </a:rPr>
              <a:t>*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497" y="3581124"/>
            <a:ext cx="36893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5"/>
              </a:lnSpc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0%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716" y="4393394"/>
            <a:ext cx="338645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5"/>
              </a:lnSpc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* Note CC=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note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du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projet</a:t>
            </a:r>
            <a:r>
              <a:rPr dirty="0" sz="2000" spc="-1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+…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6364" y="3581124"/>
            <a:ext cx="555879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5"/>
              </a:lnSpc>
              <a:tabLst>
                <a:tab pos="1214755" algn="l"/>
                <a:tab pos="3792220" algn="l"/>
                <a:tab pos="5024755" algn="l"/>
              </a:tabLst>
            </a:pP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ote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CC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baseline="-6944" sz="1800" spc="-7" b="1">
                <a:solidFill>
                  <a:srgbClr val="F20E0E"/>
                </a:solidFill>
                <a:latin typeface="Arial"/>
                <a:cs typeface="Arial"/>
              </a:rPr>
              <a:t>4</a:t>
            </a:r>
            <a:r>
              <a:rPr dirty="0" baseline="-6944" sz="1800" b="1">
                <a:solidFill>
                  <a:srgbClr val="F20E0E"/>
                </a:solidFill>
                <a:latin typeface="Arial"/>
                <a:cs typeface="Arial"/>
              </a:rPr>
              <a:t>0</a:t>
            </a:r>
            <a:r>
              <a:rPr dirty="0" baseline="-6944" sz="1800" spc="-7" b="1">
                <a:solidFill>
                  <a:srgbClr val="F20E0E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%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Examen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baseline="-13227" sz="3150" spc="-7" b="1">
                <a:solidFill>
                  <a:srgbClr val="F20E0E"/>
                </a:solidFill>
                <a:latin typeface="Arial"/>
                <a:cs typeface="Arial"/>
              </a:rPr>
              <a:t>60%</a:t>
            </a:r>
            <a:endParaRPr baseline="-13227" sz="3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7128" y="6441135"/>
            <a:ext cx="91440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1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24860" y="657351"/>
            <a:ext cx="6149340" cy="681990"/>
          </a:xfrm>
          <a:prstGeom prst="rect"/>
          <a:solidFill>
            <a:srgbClr val="C00000"/>
          </a:solidFill>
        </p:spPr>
        <p:txBody>
          <a:bodyPr wrap="square" lIns="0" tIns="92710" rIns="0" bIns="0" rtlCol="0" vert="horz">
            <a:spAutoFit/>
          </a:bodyPr>
          <a:lstStyle/>
          <a:p>
            <a:pPr algn="ctr" marR="31750">
              <a:lnSpc>
                <a:spcPct val="100000"/>
              </a:lnSpc>
              <a:spcBef>
                <a:spcPts val="730"/>
              </a:spcBef>
            </a:pPr>
            <a:r>
              <a:rPr dirty="0" spc="-20">
                <a:solidFill>
                  <a:srgbClr val="000000"/>
                </a:solidFill>
              </a:rPr>
              <a:t>Evaluation </a:t>
            </a:r>
            <a:r>
              <a:rPr dirty="0">
                <a:solidFill>
                  <a:srgbClr val="000000"/>
                </a:solidFill>
              </a:rPr>
              <a:t>du</a:t>
            </a:r>
            <a:r>
              <a:rPr dirty="0" spc="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module</a:t>
            </a:r>
          </a:p>
        </p:txBody>
      </p:sp>
      <p:sp>
        <p:nvSpPr>
          <p:cNvPr id="12" name="object 12"/>
          <p:cNvSpPr/>
          <p:nvPr/>
        </p:nvSpPr>
        <p:spPr>
          <a:xfrm>
            <a:off x="533400" y="4278325"/>
            <a:ext cx="3819525" cy="1000125"/>
          </a:xfrm>
          <a:custGeom>
            <a:avLst/>
            <a:gdLst/>
            <a:ahLst/>
            <a:cxnLst/>
            <a:rect l="l" t="t" r="r" b="b"/>
            <a:pathLst>
              <a:path w="3819525" h="1000125">
                <a:moveTo>
                  <a:pt x="3819525" y="1000125"/>
                </a:moveTo>
                <a:lnTo>
                  <a:pt x="0" y="1000125"/>
                </a:lnTo>
                <a:lnTo>
                  <a:pt x="0" y="0"/>
                </a:lnTo>
                <a:lnTo>
                  <a:pt x="3819525" y="0"/>
                </a:lnTo>
                <a:lnTo>
                  <a:pt x="3819525" y="1000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190625" y="1077925"/>
            <a:ext cx="1133475" cy="1076325"/>
            <a:chOff x="1190625" y="1077925"/>
            <a:chExt cx="1133475" cy="1076325"/>
          </a:xfrm>
        </p:grpSpPr>
        <p:sp>
          <p:nvSpPr>
            <p:cNvPr id="14" name="object 14"/>
            <p:cNvSpPr/>
            <p:nvPr/>
          </p:nvSpPr>
          <p:spPr>
            <a:xfrm>
              <a:off x="1409700" y="1325575"/>
              <a:ext cx="628650" cy="590550"/>
            </a:xfrm>
            <a:custGeom>
              <a:avLst/>
              <a:gdLst/>
              <a:ahLst/>
              <a:cxnLst/>
              <a:rect l="l" t="t" r="r" b="b"/>
              <a:pathLst>
                <a:path w="628650" h="590550">
                  <a:moveTo>
                    <a:pt x="0" y="0"/>
                  </a:moveTo>
                  <a:lnTo>
                    <a:pt x="62503" y="53578"/>
                  </a:lnTo>
                  <a:lnTo>
                    <a:pt x="109089" y="93764"/>
                  </a:lnTo>
                  <a:lnTo>
                    <a:pt x="162077" y="140198"/>
                  </a:lnTo>
                  <a:lnTo>
                    <a:pt x="214607" y="187518"/>
                  </a:lnTo>
                  <a:lnTo>
                    <a:pt x="259851" y="230381"/>
                  </a:lnTo>
                  <a:lnTo>
                    <a:pt x="295275" y="266404"/>
                  </a:lnTo>
                  <a:lnTo>
                    <a:pt x="322659" y="296170"/>
                  </a:lnTo>
                  <a:lnTo>
                    <a:pt x="352577" y="330393"/>
                  </a:lnTo>
                  <a:lnTo>
                    <a:pt x="360464" y="339328"/>
                  </a:lnTo>
                  <a:lnTo>
                    <a:pt x="367531" y="347176"/>
                  </a:lnTo>
                  <a:lnTo>
                    <a:pt x="373856" y="354139"/>
                  </a:lnTo>
                  <a:lnTo>
                    <a:pt x="379514" y="360273"/>
                  </a:lnTo>
                  <a:lnTo>
                    <a:pt x="384571" y="365740"/>
                  </a:lnTo>
                  <a:lnTo>
                    <a:pt x="389115" y="370655"/>
                  </a:lnTo>
                  <a:lnTo>
                    <a:pt x="409013" y="394544"/>
                  </a:lnTo>
                  <a:lnTo>
                    <a:pt x="411432" y="397668"/>
                  </a:lnTo>
                  <a:lnTo>
                    <a:pt x="423671" y="409575"/>
                  </a:lnTo>
                  <a:lnTo>
                    <a:pt x="424976" y="410470"/>
                  </a:lnTo>
                  <a:lnTo>
                    <a:pt x="433578" y="424053"/>
                  </a:lnTo>
                  <a:lnTo>
                    <a:pt x="434949" y="426910"/>
                  </a:lnTo>
                  <a:lnTo>
                    <a:pt x="459581" y="448865"/>
                  </a:lnTo>
                  <a:lnTo>
                    <a:pt x="461924" y="450056"/>
                  </a:lnTo>
                  <a:lnTo>
                    <a:pt x="476840" y="468810"/>
                  </a:lnTo>
                  <a:lnTo>
                    <a:pt x="477516" y="470858"/>
                  </a:lnTo>
                  <a:lnTo>
                    <a:pt x="497681" y="486965"/>
                  </a:lnTo>
                  <a:lnTo>
                    <a:pt x="500062" y="488194"/>
                  </a:lnTo>
                  <a:lnTo>
                    <a:pt x="531542" y="512559"/>
                  </a:lnTo>
                  <a:lnTo>
                    <a:pt x="542029" y="522979"/>
                  </a:lnTo>
                  <a:lnTo>
                    <a:pt x="544039" y="524951"/>
                  </a:lnTo>
                  <a:lnTo>
                    <a:pt x="569709" y="545010"/>
                  </a:lnTo>
                  <a:lnTo>
                    <a:pt x="572614" y="547058"/>
                  </a:lnTo>
                  <a:lnTo>
                    <a:pt x="583930" y="555574"/>
                  </a:lnTo>
                  <a:lnTo>
                    <a:pt x="585596" y="556841"/>
                  </a:lnTo>
                  <a:lnTo>
                    <a:pt x="599884" y="561975"/>
                  </a:lnTo>
                  <a:lnTo>
                    <a:pt x="601789" y="562270"/>
                  </a:lnTo>
                  <a:lnTo>
                    <a:pt x="610190" y="568490"/>
                  </a:lnTo>
                  <a:lnTo>
                    <a:pt x="610638" y="569271"/>
                  </a:lnTo>
                  <a:lnTo>
                    <a:pt x="614553" y="571690"/>
                  </a:lnTo>
                  <a:lnTo>
                    <a:pt x="615629" y="572166"/>
                  </a:lnTo>
                  <a:lnTo>
                    <a:pt x="625601" y="584520"/>
                  </a:lnTo>
                  <a:lnTo>
                    <a:pt x="626421" y="586082"/>
                  </a:lnTo>
                  <a:lnTo>
                    <a:pt x="627611" y="588464"/>
                  </a:lnTo>
                  <a:lnTo>
                    <a:pt x="627983" y="589245"/>
                  </a:lnTo>
                  <a:lnTo>
                    <a:pt x="628278" y="589807"/>
                  </a:lnTo>
                  <a:lnTo>
                    <a:pt x="628573" y="590397"/>
                  </a:lnTo>
                  <a:lnTo>
                    <a:pt x="628650" y="59055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90625" y="1077925"/>
              <a:ext cx="1133475" cy="1076325"/>
            </a:xfrm>
            <a:custGeom>
              <a:avLst/>
              <a:gdLst/>
              <a:ahLst/>
              <a:cxnLst/>
              <a:rect l="l" t="t" r="r" b="b"/>
              <a:pathLst>
                <a:path w="1133475" h="1076325">
                  <a:moveTo>
                    <a:pt x="1133475" y="1076325"/>
                  </a:moveTo>
                  <a:lnTo>
                    <a:pt x="0" y="1076325"/>
                  </a:lnTo>
                  <a:lnTo>
                    <a:pt x="0" y="0"/>
                  </a:lnTo>
                  <a:lnTo>
                    <a:pt x="1133475" y="0"/>
                  </a:lnTo>
                  <a:lnTo>
                    <a:pt x="1133475" y="10763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533650" y="3421075"/>
            <a:ext cx="6200775" cy="876300"/>
            <a:chOff x="2533650" y="3421075"/>
            <a:chExt cx="6200775" cy="876300"/>
          </a:xfrm>
        </p:grpSpPr>
        <p:sp>
          <p:nvSpPr>
            <p:cNvPr id="17" name="object 17"/>
            <p:cNvSpPr/>
            <p:nvPr/>
          </p:nvSpPr>
          <p:spPr>
            <a:xfrm>
              <a:off x="2676525" y="3563950"/>
              <a:ext cx="1266825" cy="352425"/>
            </a:xfrm>
            <a:custGeom>
              <a:avLst/>
              <a:gdLst/>
              <a:ahLst/>
              <a:cxnLst/>
              <a:rect l="l" t="t" r="r" b="b"/>
              <a:pathLst>
                <a:path w="1266825" h="352425">
                  <a:moveTo>
                    <a:pt x="0" y="0"/>
                  </a:moveTo>
                  <a:lnTo>
                    <a:pt x="3124" y="0"/>
                  </a:lnTo>
                  <a:lnTo>
                    <a:pt x="4314" y="76"/>
                  </a:lnTo>
                  <a:lnTo>
                    <a:pt x="47777" y="7553"/>
                  </a:lnTo>
                  <a:lnTo>
                    <a:pt x="108499" y="22917"/>
                  </a:lnTo>
                  <a:lnTo>
                    <a:pt x="178746" y="41967"/>
                  </a:lnTo>
                  <a:lnTo>
                    <a:pt x="223170" y="54244"/>
                  </a:lnTo>
                  <a:lnTo>
                    <a:pt x="272205" y="67865"/>
                  </a:lnTo>
                  <a:lnTo>
                    <a:pt x="324669" y="82448"/>
                  </a:lnTo>
                  <a:lnTo>
                    <a:pt x="379361" y="97631"/>
                  </a:lnTo>
                  <a:lnTo>
                    <a:pt x="435101" y="113033"/>
                  </a:lnTo>
                  <a:lnTo>
                    <a:pt x="490689" y="128292"/>
                  </a:lnTo>
                  <a:lnTo>
                    <a:pt x="544934" y="143027"/>
                  </a:lnTo>
                  <a:lnTo>
                    <a:pt x="596655" y="156867"/>
                  </a:lnTo>
                  <a:lnTo>
                    <a:pt x="645909" y="169887"/>
                  </a:lnTo>
                  <a:lnTo>
                    <a:pt x="692791" y="182165"/>
                  </a:lnTo>
                  <a:lnTo>
                    <a:pt x="737368" y="193776"/>
                  </a:lnTo>
                  <a:lnTo>
                    <a:pt x="779706" y="204787"/>
                  </a:lnTo>
                  <a:lnTo>
                    <a:pt x="819892" y="215284"/>
                  </a:lnTo>
                  <a:lnTo>
                    <a:pt x="857992" y="225323"/>
                  </a:lnTo>
                  <a:lnTo>
                    <a:pt x="928239" y="244373"/>
                  </a:lnTo>
                  <a:lnTo>
                    <a:pt x="990304" y="261937"/>
                  </a:lnTo>
                  <a:lnTo>
                    <a:pt x="1043282" y="277415"/>
                  </a:lnTo>
                  <a:lnTo>
                    <a:pt x="1086297" y="290217"/>
                  </a:lnTo>
                  <a:lnTo>
                    <a:pt x="1103785" y="295427"/>
                  </a:lnTo>
                  <a:lnTo>
                    <a:pt x="1118444" y="299742"/>
                  </a:lnTo>
                  <a:lnTo>
                    <a:pt x="1130646" y="303275"/>
                  </a:lnTo>
                  <a:lnTo>
                    <a:pt x="1140694" y="306209"/>
                  </a:lnTo>
                  <a:lnTo>
                    <a:pt x="1181023" y="319678"/>
                  </a:lnTo>
                  <a:lnTo>
                    <a:pt x="1194273" y="325564"/>
                  </a:lnTo>
                  <a:lnTo>
                    <a:pt x="1198216" y="327307"/>
                  </a:lnTo>
                  <a:lnTo>
                    <a:pt x="1213694" y="333184"/>
                  </a:lnTo>
                  <a:lnTo>
                    <a:pt x="1215028" y="333594"/>
                  </a:lnTo>
                  <a:lnTo>
                    <a:pt x="1219200" y="340518"/>
                  </a:lnTo>
                  <a:lnTo>
                    <a:pt x="1219200" y="345243"/>
                  </a:lnTo>
                  <a:lnTo>
                    <a:pt x="1219276" y="346395"/>
                  </a:lnTo>
                  <a:lnTo>
                    <a:pt x="1228572" y="352425"/>
                  </a:lnTo>
                  <a:lnTo>
                    <a:pt x="1266825" y="352425"/>
                  </a:lnTo>
                </a:path>
              </a:pathLst>
            </a:custGeom>
            <a:ln w="47625">
              <a:solidFill>
                <a:srgbClr val="F20E0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33650" y="3421075"/>
              <a:ext cx="6200775" cy="876300"/>
            </a:xfrm>
            <a:custGeom>
              <a:avLst/>
              <a:gdLst/>
              <a:ahLst/>
              <a:cxnLst/>
              <a:rect l="l" t="t" r="r" b="b"/>
              <a:pathLst>
                <a:path w="6200775" h="876300">
                  <a:moveTo>
                    <a:pt x="6200775" y="0"/>
                  </a:moveTo>
                  <a:lnTo>
                    <a:pt x="152400" y="0"/>
                  </a:lnTo>
                  <a:lnTo>
                    <a:pt x="152400" y="57150"/>
                  </a:lnTo>
                  <a:lnTo>
                    <a:pt x="0" y="57150"/>
                  </a:lnTo>
                  <a:lnTo>
                    <a:pt x="0" y="209550"/>
                  </a:lnTo>
                  <a:lnTo>
                    <a:pt x="152400" y="209550"/>
                  </a:lnTo>
                  <a:lnTo>
                    <a:pt x="152400" y="876300"/>
                  </a:lnTo>
                  <a:lnTo>
                    <a:pt x="6200775" y="876300"/>
                  </a:lnTo>
                  <a:lnTo>
                    <a:pt x="6200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782887" y="3597903"/>
            <a:ext cx="29349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solidFill>
                  <a:srgbClr val="F20E0E"/>
                </a:solidFill>
                <a:latin typeface="Arial"/>
                <a:cs typeface="Arial"/>
              </a:rPr>
              <a:t>CC*40%+</a:t>
            </a:r>
            <a:r>
              <a:rPr dirty="0" sz="2100" spc="-80" b="1">
                <a:solidFill>
                  <a:srgbClr val="F20E0E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F20E0E"/>
                </a:solidFill>
                <a:latin typeface="Arial"/>
                <a:cs typeface="Arial"/>
              </a:rPr>
              <a:t>Examen*60%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2016335"/>
            <a:ext cx="8374380" cy="35464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2000" spc="-5">
                <a:latin typeface="Carlito"/>
                <a:cs typeface="Carlito"/>
              </a:rPr>
              <a:t>Objectifs</a:t>
            </a:r>
            <a:endParaRPr sz="2000">
              <a:latin typeface="Carlito"/>
              <a:cs typeface="Carlito"/>
            </a:endParaRPr>
          </a:p>
          <a:p>
            <a:pPr algn="just" lvl="1" marL="641985" indent="-243204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600" spc="-5">
                <a:latin typeface="Carlito"/>
                <a:cs typeface="Carlito"/>
              </a:rPr>
              <a:t>Maitriser </a:t>
            </a:r>
            <a:r>
              <a:rPr dirty="0" sz="1600">
                <a:latin typeface="Carlito"/>
                <a:cs typeface="Carlito"/>
              </a:rPr>
              <a:t>la </a:t>
            </a:r>
            <a:r>
              <a:rPr dirty="0" sz="1600" spc="-5">
                <a:latin typeface="Carlito"/>
                <a:cs typeface="Carlito"/>
              </a:rPr>
              <a:t>modélisation </a:t>
            </a:r>
            <a:r>
              <a:rPr dirty="0" sz="1600" spc="-45">
                <a:latin typeface="Arimo"/>
                <a:cs typeface="Arimo"/>
              </a:rPr>
              <a:t>d’un </a:t>
            </a:r>
            <a:r>
              <a:rPr dirty="0" sz="1600" spc="-15">
                <a:latin typeface="Carlito"/>
                <a:cs typeface="Carlito"/>
              </a:rPr>
              <a:t>système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25">
                <a:latin typeface="Arimo"/>
                <a:cs typeface="Arimo"/>
              </a:rPr>
              <a:t>d’information</a:t>
            </a:r>
            <a:endParaRPr sz="1600">
              <a:latin typeface="Arimo"/>
              <a:cs typeface="Arimo"/>
            </a:endParaRPr>
          </a:p>
          <a:p>
            <a:pPr algn="just" lvl="1" marL="641985" indent="-243204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600" spc="-15">
                <a:latin typeface="Carlito"/>
                <a:cs typeface="Carlito"/>
              </a:rPr>
              <a:t>Savoir mettre </a:t>
            </a:r>
            <a:r>
              <a:rPr dirty="0" sz="1600" spc="-5">
                <a:latin typeface="Carlito"/>
                <a:cs typeface="Carlito"/>
              </a:rPr>
              <a:t>en </a:t>
            </a:r>
            <a:r>
              <a:rPr dirty="0" sz="1600" spc="-80">
                <a:latin typeface="Arimo"/>
                <a:cs typeface="Arimo"/>
              </a:rPr>
              <a:t>œuvre </a:t>
            </a:r>
            <a:r>
              <a:rPr dirty="0" sz="1600" spc="-5">
                <a:latin typeface="Carlito"/>
                <a:cs typeface="Carlito"/>
              </a:rPr>
              <a:t>les </a:t>
            </a:r>
            <a:r>
              <a:rPr dirty="0" sz="1600" spc="-10">
                <a:latin typeface="Carlito"/>
                <a:cs typeface="Carlito"/>
              </a:rPr>
              <a:t>diagrammes</a:t>
            </a:r>
            <a:r>
              <a:rPr dirty="0" sz="1600" spc="9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UML</a:t>
            </a:r>
            <a:endParaRPr sz="1600">
              <a:latin typeface="Carlito"/>
              <a:cs typeface="Carlito"/>
            </a:endParaRPr>
          </a:p>
          <a:p>
            <a:pPr algn="just" lvl="1" marL="641985" marR="5080" indent="-24257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600" spc="-10">
                <a:latin typeface="Carlito"/>
                <a:cs typeface="Carlito"/>
              </a:rPr>
              <a:t>Comprendre </a:t>
            </a:r>
            <a:r>
              <a:rPr dirty="0" sz="1600" spc="-5">
                <a:latin typeface="Carlito"/>
                <a:cs typeface="Carlito"/>
              </a:rPr>
              <a:t>les </a:t>
            </a:r>
            <a:r>
              <a:rPr dirty="0" sz="1600" spc="-10">
                <a:latin typeface="Carlito"/>
                <a:cs typeface="Carlito"/>
              </a:rPr>
              <a:t>niveaux </a:t>
            </a:r>
            <a:r>
              <a:rPr dirty="0" sz="1600" spc="-55">
                <a:latin typeface="Arimo"/>
                <a:cs typeface="Arimo"/>
              </a:rPr>
              <a:t>d’abstraction </a:t>
            </a:r>
            <a:r>
              <a:rPr dirty="0" sz="1600" spc="-10">
                <a:latin typeface="Carlito"/>
                <a:cs typeface="Carlito"/>
              </a:rPr>
              <a:t>selon </a:t>
            </a:r>
            <a:r>
              <a:rPr dirty="0" sz="1600" spc="-5">
                <a:latin typeface="Carlito"/>
                <a:cs typeface="Carlito"/>
              </a:rPr>
              <a:t>les </a:t>
            </a:r>
            <a:r>
              <a:rPr dirty="0" sz="1600" spc="-10">
                <a:latin typeface="Carlito"/>
                <a:cs typeface="Carlito"/>
              </a:rPr>
              <a:t>étapes </a:t>
            </a:r>
            <a:r>
              <a:rPr dirty="0" sz="1600" spc="-85">
                <a:latin typeface="Arimo"/>
                <a:cs typeface="Arimo"/>
              </a:rPr>
              <a:t>d’analyse, </a:t>
            </a:r>
            <a:r>
              <a:rPr dirty="0" sz="1600" spc="-5">
                <a:latin typeface="Carlito"/>
                <a:cs typeface="Carlito"/>
              </a:rPr>
              <a:t>de conception </a:t>
            </a:r>
            <a:r>
              <a:rPr dirty="0" sz="1600" spc="-20">
                <a:latin typeface="Carlito"/>
                <a:cs typeface="Carlito"/>
              </a:rPr>
              <a:t>et  </a:t>
            </a:r>
            <a:r>
              <a:rPr dirty="0" sz="1600" spc="-35">
                <a:latin typeface="Arimo"/>
                <a:cs typeface="Arimo"/>
              </a:rPr>
              <a:t>d’implémentation </a:t>
            </a:r>
            <a:r>
              <a:rPr dirty="0" sz="1600" spc="-5">
                <a:latin typeface="Carlito"/>
                <a:cs typeface="Carlito"/>
              </a:rPr>
              <a:t>dans </a:t>
            </a:r>
            <a:r>
              <a:rPr dirty="0" sz="1600">
                <a:latin typeface="Carlito"/>
                <a:cs typeface="Carlito"/>
              </a:rPr>
              <a:t>le </a:t>
            </a:r>
            <a:r>
              <a:rPr dirty="0" sz="1600" spc="-15">
                <a:latin typeface="Carlito"/>
                <a:cs typeface="Carlito"/>
              </a:rPr>
              <a:t>cadre </a:t>
            </a:r>
            <a:r>
              <a:rPr dirty="0" sz="1600" spc="-45">
                <a:latin typeface="Arimo"/>
                <a:cs typeface="Arimo"/>
              </a:rPr>
              <a:t>d’un </a:t>
            </a:r>
            <a:r>
              <a:rPr dirty="0" sz="1600" spc="-15">
                <a:latin typeface="Carlito"/>
                <a:cs typeface="Carlito"/>
              </a:rPr>
              <a:t>projet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informatique.</a:t>
            </a:r>
            <a:endParaRPr sz="1600">
              <a:latin typeface="Carlito"/>
              <a:cs typeface="Carlito"/>
            </a:endParaRPr>
          </a:p>
          <a:p>
            <a:pPr algn="just" lvl="1" marL="641985" marR="5080" indent="-24257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600" spc="-5">
                <a:latin typeface="Carlito"/>
                <a:cs typeface="Carlito"/>
              </a:rPr>
              <a:t>Maitriser un outil de </a:t>
            </a:r>
            <a:r>
              <a:rPr dirty="0" sz="1600" spc="-10">
                <a:latin typeface="Carlito"/>
                <a:cs typeface="Carlito"/>
              </a:rPr>
              <a:t>modélisation et pratiquer </a:t>
            </a:r>
            <a:r>
              <a:rPr dirty="0" sz="1600" spc="-5">
                <a:latin typeface="Carlito"/>
                <a:cs typeface="Carlito"/>
              </a:rPr>
              <a:t>les </a:t>
            </a:r>
            <a:r>
              <a:rPr dirty="0" sz="1600" spc="-10">
                <a:latin typeface="Carlito"/>
                <a:cs typeface="Carlito"/>
              </a:rPr>
              <a:t>règles </a:t>
            </a:r>
            <a:r>
              <a:rPr dirty="0" sz="1600" spc="-5">
                <a:latin typeface="Carlito"/>
                <a:cs typeface="Carlito"/>
              </a:rPr>
              <a:t>de </a:t>
            </a:r>
            <a:r>
              <a:rPr dirty="0" sz="1600" spc="-10">
                <a:latin typeface="Carlito"/>
                <a:cs typeface="Carlito"/>
              </a:rPr>
              <a:t>transformation des diagrammes  </a:t>
            </a:r>
            <a:r>
              <a:rPr dirty="0" sz="1600" spc="-5">
                <a:latin typeface="Carlito"/>
                <a:cs typeface="Carlito"/>
              </a:rPr>
              <a:t>de conception UML </a:t>
            </a:r>
            <a:r>
              <a:rPr dirty="0" sz="1600" spc="-15">
                <a:latin typeface="Carlito"/>
                <a:cs typeface="Carlito"/>
              </a:rPr>
              <a:t>vers </a:t>
            </a:r>
            <a:r>
              <a:rPr dirty="0" sz="1600">
                <a:latin typeface="Carlito"/>
                <a:cs typeface="Carlito"/>
              </a:rPr>
              <a:t>le </a:t>
            </a:r>
            <a:r>
              <a:rPr dirty="0" sz="1600" spc="-10">
                <a:latin typeface="Carlito"/>
                <a:cs typeface="Carlito"/>
              </a:rPr>
              <a:t>langage </a:t>
            </a:r>
            <a:r>
              <a:rPr dirty="0" sz="1600" spc="-5">
                <a:latin typeface="Carlito"/>
                <a:cs typeface="Carlito"/>
              </a:rPr>
              <a:t>de </a:t>
            </a:r>
            <a:r>
              <a:rPr dirty="0" sz="1600" spc="-10">
                <a:latin typeface="Carlito"/>
                <a:cs typeface="Carlito"/>
              </a:rPr>
              <a:t>programmation </a:t>
            </a:r>
            <a:r>
              <a:rPr dirty="0" sz="1600" spc="-50">
                <a:latin typeface="Carlito"/>
                <a:cs typeface="Carlito"/>
              </a:rPr>
              <a:t>JAVA </a:t>
            </a:r>
            <a:r>
              <a:rPr dirty="0" sz="1600" spc="-10">
                <a:latin typeface="Carlito"/>
                <a:cs typeface="Carlito"/>
              </a:rPr>
              <a:t>et vers </a:t>
            </a:r>
            <a:r>
              <a:rPr dirty="0" sz="1600" spc="-5">
                <a:latin typeface="Carlito"/>
                <a:cs typeface="Carlito"/>
              </a:rPr>
              <a:t>un </a:t>
            </a:r>
            <a:r>
              <a:rPr dirty="0" sz="1600" spc="-10">
                <a:latin typeface="Carlito"/>
                <a:cs typeface="Carlito"/>
              </a:rPr>
              <a:t>langage relationnel </a:t>
            </a:r>
            <a:r>
              <a:rPr dirty="0" sz="1600" spc="-20">
                <a:latin typeface="Carlito"/>
                <a:cs typeface="Carlito"/>
              </a:rPr>
              <a:t>de  </a:t>
            </a:r>
            <a:r>
              <a:rPr dirty="0" sz="1600" spc="-10">
                <a:latin typeface="Carlito"/>
                <a:cs typeface="Carlito"/>
              </a:rPr>
              <a:t>données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SQL</a:t>
            </a:r>
            <a:endParaRPr sz="1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250">
              <a:latin typeface="Carlito"/>
              <a:cs typeface="Carlito"/>
            </a:endParaRPr>
          </a:p>
          <a:p>
            <a:pPr marL="302260" indent="-289560">
              <a:lnSpc>
                <a:spcPct val="100000"/>
              </a:lnSpc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2000" spc="-10">
                <a:latin typeface="Carlito"/>
                <a:cs typeface="Carlito"/>
              </a:rPr>
              <a:t>Prérequis</a:t>
            </a:r>
            <a:endParaRPr sz="2000">
              <a:latin typeface="Carlito"/>
              <a:cs typeface="Carlito"/>
            </a:endParaRPr>
          </a:p>
          <a:p>
            <a:pPr algn="just" lvl="1" marL="641985" indent="-243204">
              <a:lnSpc>
                <a:spcPct val="100000"/>
              </a:lnSpc>
              <a:spcBef>
                <a:spcPts val="414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600" spc="-10">
                <a:latin typeface="Carlito"/>
                <a:cs typeface="Carlito"/>
              </a:rPr>
              <a:t>Introduction </a:t>
            </a:r>
            <a:r>
              <a:rPr dirty="0" sz="1600" spc="-5">
                <a:latin typeface="Carlito"/>
                <a:cs typeface="Carlito"/>
              </a:rPr>
              <a:t>à </a:t>
            </a:r>
            <a:r>
              <a:rPr dirty="0" sz="1600">
                <a:latin typeface="Carlito"/>
                <a:cs typeface="Carlito"/>
              </a:rPr>
              <a:t>la </a:t>
            </a:r>
            <a:r>
              <a:rPr dirty="0" sz="1600" spc="-5">
                <a:latin typeface="Carlito"/>
                <a:cs typeface="Carlito"/>
              </a:rPr>
              <a:t>modélisation </a:t>
            </a:r>
            <a:r>
              <a:rPr dirty="0" sz="1600" spc="-45">
                <a:latin typeface="Arimo"/>
                <a:cs typeface="Arimo"/>
              </a:rPr>
              <a:t>d’un</a:t>
            </a:r>
            <a:r>
              <a:rPr dirty="0" sz="1600" spc="-95">
                <a:latin typeface="Arimo"/>
                <a:cs typeface="Arimo"/>
              </a:rPr>
              <a:t> </a:t>
            </a:r>
            <a:r>
              <a:rPr dirty="0" sz="1600" spc="-10">
                <a:latin typeface="Carlito"/>
                <a:cs typeface="Carlito"/>
              </a:rPr>
              <a:t>SI</a:t>
            </a:r>
            <a:endParaRPr sz="1600">
              <a:latin typeface="Carlito"/>
              <a:cs typeface="Carlito"/>
            </a:endParaRPr>
          </a:p>
          <a:p>
            <a:pPr algn="just" lvl="1" marL="641985" indent="-243204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1600" spc="-10">
                <a:latin typeface="Carlito"/>
                <a:cs typeface="Carlito"/>
              </a:rPr>
              <a:t>Concepts fondamentaux </a:t>
            </a:r>
            <a:r>
              <a:rPr dirty="0" sz="1600" spc="-5">
                <a:latin typeface="Carlito"/>
                <a:cs typeface="Carlito"/>
              </a:rPr>
              <a:t>de </a:t>
            </a:r>
            <a:r>
              <a:rPr dirty="0" sz="1600" spc="-40">
                <a:latin typeface="Arimo"/>
                <a:cs typeface="Arimo"/>
              </a:rPr>
              <a:t>l’orientée</a:t>
            </a:r>
            <a:r>
              <a:rPr dirty="0" sz="1600" spc="-30">
                <a:latin typeface="Arimo"/>
                <a:cs typeface="Arimo"/>
              </a:rPr>
              <a:t> </a:t>
            </a:r>
            <a:r>
              <a:rPr dirty="0" sz="1600" spc="-10">
                <a:latin typeface="Carlito"/>
                <a:cs typeface="Carlito"/>
              </a:rPr>
              <a:t>objet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4456" y="6385052"/>
            <a:ext cx="13462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7321" y="765428"/>
            <a:ext cx="35750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0000"/>
                </a:solidFill>
              </a:rPr>
              <a:t>Objectifs et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Prérequis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118" y="1426845"/>
            <a:ext cx="6365240" cy="1014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55">
                <a:latin typeface="Times New Roman"/>
                <a:cs typeface="Times New Roman"/>
              </a:rPr>
              <a:t>Roques, </a:t>
            </a:r>
            <a:r>
              <a:rPr dirty="0" sz="1800" spc="-120">
                <a:latin typeface="Times New Roman"/>
                <a:cs typeface="Times New Roman"/>
              </a:rPr>
              <a:t>P., </a:t>
            </a:r>
            <a:r>
              <a:rPr dirty="0" sz="1800" spc="-100">
                <a:latin typeface="Times New Roman"/>
                <a:cs typeface="Times New Roman"/>
              </a:rPr>
              <a:t>‘UML </a:t>
            </a:r>
            <a:r>
              <a:rPr dirty="0" sz="1800" spc="-60">
                <a:latin typeface="Times New Roman"/>
                <a:cs typeface="Times New Roman"/>
              </a:rPr>
              <a:t>2 </a:t>
            </a:r>
            <a:r>
              <a:rPr dirty="0" sz="1800" spc="-20">
                <a:latin typeface="Times New Roman"/>
                <a:cs typeface="Times New Roman"/>
              </a:rPr>
              <a:t>par </a:t>
            </a:r>
            <a:r>
              <a:rPr dirty="0" sz="1800" spc="-85">
                <a:latin typeface="Times New Roman"/>
                <a:cs typeface="Times New Roman"/>
              </a:rPr>
              <a:t>la </a:t>
            </a:r>
            <a:r>
              <a:rPr dirty="0" sz="1800" spc="-55">
                <a:latin typeface="Times New Roman"/>
                <a:cs typeface="Times New Roman"/>
              </a:rPr>
              <a:t>pratique’, Eyrolls,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2004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30">
                <a:latin typeface="Times New Roman"/>
                <a:cs typeface="Times New Roman"/>
              </a:rPr>
              <a:t>Audibert,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L.,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imes New Roman"/>
                <a:cs typeface="Times New Roman"/>
              </a:rPr>
              <a:t>‘UML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2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Times New Roman"/>
                <a:cs typeface="Times New Roman"/>
              </a:rPr>
              <a:t>: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de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l'apprentissage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70">
                <a:latin typeface="Times New Roman"/>
                <a:cs typeface="Times New Roman"/>
              </a:rPr>
              <a:t>à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la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pratique’,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Ellipses,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2009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65" b="1">
                <a:latin typeface="Times New Roman"/>
                <a:cs typeface="Times New Roman"/>
              </a:rPr>
              <a:t>Neto </a:t>
            </a:r>
            <a:r>
              <a:rPr dirty="0" sz="1800" spc="-30" b="1">
                <a:latin typeface="Times New Roman"/>
                <a:cs typeface="Times New Roman"/>
              </a:rPr>
              <a:t>graphie:</a:t>
            </a:r>
            <a:r>
              <a:rPr dirty="0" sz="18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http://www.uml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-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diagrams.org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534" y="4149090"/>
            <a:ext cx="9398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1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534" y="5136896"/>
            <a:ext cx="9398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10"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530"/>
              </a:spcBef>
            </a:pPr>
            <a:r>
              <a:rPr dirty="0" spc="-80"/>
              <a:t>Mais </a:t>
            </a:r>
            <a:r>
              <a:rPr dirty="0" spc="-60"/>
              <a:t>aussi</a:t>
            </a:r>
            <a:r>
              <a:rPr dirty="0" spc="85"/>
              <a:t> </a:t>
            </a:r>
            <a:r>
              <a:rPr dirty="0" spc="-110"/>
              <a:t>:</a:t>
            </a: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SzPct val="83333"/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dirty="0" spc="-20" b="1">
                <a:latin typeface="Times New Roman"/>
                <a:cs typeface="Times New Roman"/>
              </a:rPr>
              <a:t>UML </a:t>
            </a:r>
            <a:r>
              <a:rPr dirty="0" spc="-25" b="1">
                <a:latin typeface="Times New Roman"/>
                <a:cs typeface="Times New Roman"/>
              </a:rPr>
              <a:t>2.0, </a:t>
            </a:r>
            <a:r>
              <a:rPr dirty="0" spc="20" b="1">
                <a:latin typeface="Times New Roman"/>
                <a:cs typeface="Times New Roman"/>
              </a:rPr>
              <a:t>guide </a:t>
            </a:r>
            <a:r>
              <a:rPr dirty="0" spc="15" b="1">
                <a:latin typeface="Times New Roman"/>
                <a:cs typeface="Times New Roman"/>
              </a:rPr>
              <a:t>de</a:t>
            </a:r>
            <a:r>
              <a:rPr dirty="0" spc="30" b="1">
                <a:latin typeface="Times New Roman"/>
                <a:cs typeface="Times New Roman"/>
              </a:rPr>
              <a:t> </a:t>
            </a:r>
            <a:r>
              <a:rPr dirty="0" spc="-25" b="1">
                <a:latin typeface="Times New Roman"/>
                <a:cs typeface="Times New Roman"/>
              </a:rPr>
              <a:t>référence</a:t>
            </a:r>
          </a:p>
          <a:p>
            <a:pPr lvl="1" marL="115570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800" spc="-75">
                <a:latin typeface="Times New Roman"/>
                <a:cs typeface="Times New Roman"/>
              </a:rPr>
              <a:t>James </a:t>
            </a:r>
            <a:r>
              <a:rPr dirty="0" sz="1800" spc="-45">
                <a:latin typeface="Times New Roman"/>
                <a:cs typeface="Times New Roman"/>
              </a:rPr>
              <a:t>Rumbaugh, </a:t>
            </a:r>
            <a:r>
              <a:rPr dirty="0" sz="1800" spc="-35">
                <a:latin typeface="Times New Roman"/>
                <a:cs typeface="Times New Roman"/>
              </a:rPr>
              <a:t>Ivar </a:t>
            </a:r>
            <a:r>
              <a:rPr dirty="0" sz="1800" spc="-40">
                <a:latin typeface="Times New Roman"/>
                <a:cs typeface="Times New Roman"/>
              </a:rPr>
              <a:t>Jacobson, </a:t>
            </a:r>
            <a:r>
              <a:rPr dirty="0" sz="1800" spc="-30">
                <a:latin typeface="Times New Roman"/>
                <a:cs typeface="Times New Roman"/>
              </a:rPr>
              <a:t>Grady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Booch</a:t>
            </a:r>
            <a:endParaRPr sz="18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800" spc="-15">
                <a:latin typeface="Times New Roman"/>
                <a:cs typeface="Times New Roman"/>
              </a:rPr>
              <a:t>Editions </a:t>
            </a:r>
            <a:r>
              <a:rPr dirty="0" sz="1800" spc="-35">
                <a:latin typeface="Times New Roman"/>
                <a:cs typeface="Times New Roman"/>
              </a:rPr>
              <a:t>Campus </a:t>
            </a:r>
            <a:r>
              <a:rPr dirty="0" sz="1800" spc="-30">
                <a:latin typeface="Times New Roman"/>
                <a:cs typeface="Times New Roman"/>
              </a:rPr>
              <a:t>Press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(2005)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434"/>
              </a:spcBef>
            </a:pPr>
            <a:r>
              <a:rPr dirty="0" spc="-20" b="1">
                <a:latin typeface="Times New Roman"/>
                <a:cs typeface="Times New Roman"/>
              </a:rPr>
              <a:t>UML</a:t>
            </a:r>
            <a:r>
              <a:rPr dirty="0" spc="-30" b="1">
                <a:latin typeface="Times New Roman"/>
                <a:cs typeface="Times New Roman"/>
              </a:rPr>
              <a:t> </a:t>
            </a:r>
            <a:r>
              <a:rPr dirty="0" spc="-35" b="1">
                <a:latin typeface="Times New Roman"/>
                <a:cs typeface="Times New Roman"/>
              </a:rPr>
              <a:t>2.0</a:t>
            </a:r>
          </a:p>
          <a:p>
            <a:pPr lvl="1" marL="1155700" indent="-2292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800" spc="-30">
                <a:latin typeface="Times New Roman"/>
                <a:cs typeface="Times New Roman"/>
              </a:rPr>
              <a:t>Benoît </a:t>
            </a:r>
            <a:r>
              <a:rPr dirty="0" sz="1800" spc="-35">
                <a:latin typeface="Times New Roman"/>
                <a:cs typeface="Times New Roman"/>
              </a:rPr>
              <a:t>Charoux, </a:t>
            </a:r>
            <a:r>
              <a:rPr dirty="0" sz="1800" spc="-25">
                <a:latin typeface="Times New Roman"/>
                <a:cs typeface="Times New Roman"/>
              </a:rPr>
              <a:t>AomarOsmani, </a:t>
            </a:r>
            <a:r>
              <a:rPr dirty="0" sz="1800" spc="-75">
                <a:latin typeface="Times New Roman"/>
                <a:cs typeface="Times New Roman"/>
              </a:rPr>
              <a:t>Yann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Thierry-Mieg</a:t>
            </a:r>
            <a:endParaRPr sz="18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800" spc="-15">
                <a:latin typeface="Times New Roman"/>
                <a:cs typeface="Times New Roman"/>
              </a:rPr>
              <a:t>Editions </a:t>
            </a:r>
            <a:r>
              <a:rPr dirty="0" sz="1800" spc="-35">
                <a:latin typeface="Times New Roman"/>
                <a:cs typeface="Times New Roman"/>
              </a:rPr>
              <a:t>Pearson, </a:t>
            </a:r>
            <a:r>
              <a:rPr dirty="0" sz="1800" spc="-15">
                <a:latin typeface="Times New Roman"/>
                <a:cs typeface="Times New Roman"/>
              </a:rPr>
              <a:t>Education </a:t>
            </a:r>
            <a:r>
              <a:rPr dirty="0" sz="1800" spc="-35">
                <a:latin typeface="Times New Roman"/>
                <a:cs typeface="Times New Roman"/>
              </a:rPr>
              <a:t>France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(2008)</a:t>
            </a: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430"/>
              </a:spcBef>
            </a:pPr>
            <a:r>
              <a:rPr dirty="0" spc="-15" b="1">
                <a:latin typeface="Times New Roman"/>
                <a:cs typeface="Times New Roman"/>
              </a:rPr>
              <a:t>Introduction </a:t>
            </a:r>
            <a:r>
              <a:rPr dirty="0" spc="-40" b="1">
                <a:latin typeface="Times New Roman"/>
                <a:cs typeface="Times New Roman"/>
              </a:rPr>
              <a:t>à </a:t>
            </a:r>
            <a:r>
              <a:rPr dirty="0" spc="-20" b="1">
                <a:latin typeface="Times New Roman"/>
                <a:cs typeface="Times New Roman"/>
              </a:rPr>
              <a:t>UML</a:t>
            </a:r>
            <a:r>
              <a:rPr dirty="0" spc="70" b="1">
                <a:latin typeface="Times New Roman"/>
                <a:cs typeface="Times New Roman"/>
              </a:rPr>
              <a:t> </a:t>
            </a:r>
            <a:r>
              <a:rPr dirty="0" spc="-60" b="1">
                <a:latin typeface="Times New Roman"/>
                <a:cs typeface="Times New Roman"/>
              </a:rPr>
              <a:t>2</a:t>
            </a:r>
          </a:p>
          <a:p>
            <a:pPr lvl="1" marL="115570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800" spc="-30">
                <a:latin typeface="Times New Roman"/>
                <a:cs typeface="Times New Roman"/>
              </a:rPr>
              <a:t>Pierre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Gérard</a:t>
            </a:r>
            <a:endParaRPr sz="18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800" spc="-50">
                <a:latin typeface="Times New Roman"/>
                <a:cs typeface="Times New Roman"/>
              </a:rPr>
              <a:t>Université </a:t>
            </a:r>
            <a:r>
              <a:rPr dirty="0" sz="1800" spc="-25">
                <a:latin typeface="Times New Roman"/>
                <a:cs typeface="Times New Roman"/>
              </a:rPr>
              <a:t>de </a:t>
            </a:r>
            <a:r>
              <a:rPr dirty="0" sz="1800" spc="-55">
                <a:latin typeface="Times New Roman"/>
                <a:cs typeface="Times New Roman"/>
              </a:rPr>
              <a:t>Paris </a:t>
            </a:r>
            <a:r>
              <a:rPr dirty="0" sz="1800" spc="-60">
                <a:latin typeface="Times New Roman"/>
                <a:cs typeface="Times New Roman"/>
              </a:rPr>
              <a:t>13 </a:t>
            </a:r>
            <a:r>
              <a:rPr dirty="0" sz="1800" spc="5">
                <a:latin typeface="Times New Roman"/>
                <a:cs typeface="Times New Roman"/>
              </a:rPr>
              <a:t>IUT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Villetaneuse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7770" y="6350914"/>
            <a:ext cx="30670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90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r>
              <a:rPr dirty="0" sz="900" spc="25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baseline="-8169" sz="2550" spc="-7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baseline="-8169" sz="25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16551" y="765428"/>
            <a:ext cx="2197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0000"/>
                </a:solidFill>
              </a:rPr>
              <a:t>Bibliographie</a:t>
            </a:r>
          </a:p>
        </p:txBody>
      </p:sp>
      <p:sp>
        <p:nvSpPr>
          <p:cNvPr id="9" name="object 9"/>
          <p:cNvSpPr/>
          <p:nvPr/>
        </p:nvSpPr>
        <p:spPr>
          <a:xfrm>
            <a:off x="7858125" y="4929200"/>
            <a:ext cx="693000" cy="882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86751" y="1643037"/>
            <a:ext cx="720077" cy="883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58125" y="3143237"/>
            <a:ext cx="665594" cy="1003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1156" y="525843"/>
            <a:ext cx="3067692" cy="95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68879"/>
            <a:ext cx="658490" cy="209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0957" y="5290347"/>
            <a:ext cx="2013585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64"/>
              </a:lnSpc>
            </a:pPr>
            <a:r>
              <a:rPr dirty="0" sz="1700" spc="-20" b="1">
                <a:latin typeface="Arial"/>
                <a:cs typeface="Arial"/>
              </a:rPr>
              <a:t>Année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Universitaire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ts val="2035"/>
              </a:lnSpc>
            </a:pPr>
            <a:r>
              <a:rPr dirty="0" sz="1700" spc="-10" b="1">
                <a:latin typeface="Arial"/>
                <a:cs typeface="Arial"/>
              </a:rPr>
              <a:t>2015-2016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452" y="2357501"/>
            <a:ext cx="3226054" cy="2338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4241038" y="2514600"/>
            <a:ext cx="4867910" cy="1889760"/>
            <a:chOff x="4241038" y="2514600"/>
            <a:chExt cx="4867910" cy="1889760"/>
          </a:xfrm>
        </p:grpSpPr>
        <p:sp>
          <p:nvSpPr>
            <p:cNvPr id="7" name="object 7"/>
            <p:cNvSpPr/>
            <p:nvPr/>
          </p:nvSpPr>
          <p:spPr>
            <a:xfrm>
              <a:off x="4241038" y="2697479"/>
              <a:ext cx="4867529" cy="15849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41038" y="2514600"/>
              <a:ext cx="4867910" cy="1889760"/>
            </a:xfrm>
            <a:custGeom>
              <a:avLst/>
              <a:gdLst/>
              <a:ahLst/>
              <a:cxnLst/>
              <a:rect l="l" t="t" r="r" b="b"/>
              <a:pathLst>
                <a:path w="4867909" h="1889760">
                  <a:moveTo>
                    <a:pt x="4867529" y="0"/>
                  </a:moveTo>
                  <a:lnTo>
                    <a:pt x="0" y="0"/>
                  </a:lnTo>
                  <a:lnTo>
                    <a:pt x="0" y="1889760"/>
                  </a:lnTo>
                  <a:lnTo>
                    <a:pt x="4867529" y="1889760"/>
                  </a:lnTo>
                  <a:lnTo>
                    <a:pt x="486752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53761" y="2831973"/>
            <a:ext cx="3526154" cy="3879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10" b="1">
                <a:latin typeface="Arial"/>
                <a:cs typeface="Arial"/>
              </a:rPr>
              <a:t>Chapitre 1 </a:t>
            </a:r>
            <a:r>
              <a:rPr dirty="0" sz="2350" spc="5" b="1">
                <a:latin typeface="Arial"/>
                <a:cs typeface="Arial"/>
              </a:rPr>
              <a:t>:</a:t>
            </a:r>
            <a:r>
              <a:rPr dirty="0" sz="2350" spc="-70" b="1">
                <a:latin typeface="Arial"/>
                <a:cs typeface="Arial"/>
              </a:rPr>
              <a:t> </a:t>
            </a:r>
            <a:r>
              <a:rPr dirty="0" sz="2350" spc="10" b="1">
                <a:latin typeface="Arial"/>
                <a:cs typeface="Arial"/>
              </a:rPr>
              <a:t>Introduction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2302" y="3557473"/>
            <a:ext cx="3945254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Module Langage </a:t>
            </a:r>
            <a:r>
              <a:rPr dirty="0" sz="1700" spc="-5" b="1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modélisation</a:t>
            </a:r>
            <a:r>
              <a:rPr dirty="0" sz="17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UML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6325" y="5154625"/>
            <a:ext cx="2695575" cy="895350"/>
          </a:xfrm>
          <a:custGeom>
            <a:avLst/>
            <a:gdLst/>
            <a:ahLst/>
            <a:cxnLst/>
            <a:rect l="l" t="t" r="r" b="b"/>
            <a:pathLst>
              <a:path w="2695575" h="895350">
                <a:moveTo>
                  <a:pt x="2695575" y="895350"/>
                </a:moveTo>
                <a:lnTo>
                  <a:pt x="0" y="895350"/>
                </a:lnTo>
                <a:lnTo>
                  <a:pt x="0" y="0"/>
                </a:lnTo>
                <a:lnTo>
                  <a:pt x="2695575" y="0"/>
                </a:lnTo>
                <a:lnTo>
                  <a:pt x="2695575" y="895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4456" y="6385052"/>
            <a:ext cx="13462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5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82795" y="766952"/>
            <a:ext cx="2863850" cy="490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5"/>
              <a:t>Plan du </a:t>
            </a:r>
            <a:r>
              <a:rPr dirty="0" sz="3050" spc="-10"/>
              <a:t>chapitre</a:t>
            </a:r>
            <a:r>
              <a:rPr dirty="0" sz="3050" spc="-65"/>
              <a:t> </a:t>
            </a:r>
            <a:r>
              <a:rPr dirty="0" sz="3050" spc="-5"/>
              <a:t>1</a:t>
            </a:r>
            <a:endParaRPr sz="3050"/>
          </a:p>
        </p:txBody>
      </p:sp>
      <p:grpSp>
        <p:nvGrpSpPr>
          <p:cNvPr id="5" name="object 5"/>
          <p:cNvGrpSpPr/>
          <p:nvPr/>
        </p:nvGrpSpPr>
        <p:grpSpPr>
          <a:xfrm>
            <a:off x="890739" y="2276348"/>
            <a:ext cx="5825490" cy="3028950"/>
            <a:chOff x="890739" y="2276348"/>
            <a:chExt cx="5825490" cy="3028950"/>
          </a:xfrm>
        </p:grpSpPr>
        <p:sp>
          <p:nvSpPr>
            <p:cNvPr id="6" name="object 6"/>
            <p:cNvSpPr/>
            <p:nvPr/>
          </p:nvSpPr>
          <p:spPr>
            <a:xfrm>
              <a:off x="904544" y="2289048"/>
              <a:ext cx="637540" cy="3003550"/>
            </a:xfrm>
            <a:custGeom>
              <a:avLst/>
              <a:gdLst/>
              <a:ahLst/>
              <a:cxnLst/>
              <a:rect l="l" t="t" r="r" b="b"/>
              <a:pathLst>
                <a:path w="637540" h="3003550">
                  <a:moveTo>
                    <a:pt x="15290" y="0"/>
                  </a:moveTo>
                  <a:lnTo>
                    <a:pt x="48906" y="34368"/>
                  </a:lnTo>
                  <a:lnTo>
                    <a:pt x="81587" y="69302"/>
                  </a:lnTo>
                  <a:lnTo>
                    <a:pt x="113335" y="104783"/>
                  </a:lnTo>
                  <a:lnTo>
                    <a:pt x="144149" y="140798"/>
                  </a:lnTo>
                  <a:lnTo>
                    <a:pt x="174030" y="177329"/>
                  </a:lnTo>
                  <a:lnTo>
                    <a:pt x="202976" y="214362"/>
                  </a:lnTo>
                  <a:lnTo>
                    <a:pt x="230989" y="251879"/>
                  </a:lnTo>
                  <a:lnTo>
                    <a:pt x="258068" y="289865"/>
                  </a:lnTo>
                  <a:lnTo>
                    <a:pt x="284213" y="328305"/>
                  </a:lnTo>
                  <a:lnTo>
                    <a:pt x="309425" y="367182"/>
                  </a:lnTo>
                  <a:lnTo>
                    <a:pt x="333703" y="406480"/>
                  </a:lnTo>
                  <a:lnTo>
                    <a:pt x="357047" y="446184"/>
                  </a:lnTo>
                  <a:lnTo>
                    <a:pt x="379457" y="486277"/>
                  </a:lnTo>
                  <a:lnTo>
                    <a:pt x="400934" y="526744"/>
                  </a:lnTo>
                  <a:lnTo>
                    <a:pt x="421476" y="567569"/>
                  </a:lnTo>
                  <a:lnTo>
                    <a:pt x="441085" y="608735"/>
                  </a:lnTo>
                  <a:lnTo>
                    <a:pt x="459761" y="650228"/>
                  </a:lnTo>
                  <a:lnTo>
                    <a:pt x="477502" y="692031"/>
                  </a:lnTo>
                  <a:lnTo>
                    <a:pt x="494310" y="734127"/>
                  </a:lnTo>
                  <a:lnTo>
                    <a:pt x="510184" y="776503"/>
                  </a:lnTo>
                  <a:lnTo>
                    <a:pt x="525124" y="819140"/>
                  </a:lnTo>
                  <a:lnTo>
                    <a:pt x="539130" y="862024"/>
                  </a:lnTo>
                  <a:lnTo>
                    <a:pt x="552203" y="905139"/>
                  </a:lnTo>
                  <a:lnTo>
                    <a:pt x="564342" y="948468"/>
                  </a:lnTo>
                  <a:lnTo>
                    <a:pt x="575547" y="991996"/>
                  </a:lnTo>
                  <a:lnTo>
                    <a:pt x="585818" y="1035707"/>
                  </a:lnTo>
                  <a:lnTo>
                    <a:pt x="595156" y="1079584"/>
                  </a:lnTo>
                  <a:lnTo>
                    <a:pt x="603560" y="1123613"/>
                  </a:lnTo>
                  <a:lnTo>
                    <a:pt x="611030" y="1167777"/>
                  </a:lnTo>
                  <a:lnTo>
                    <a:pt x="617566" y="1212061"/>
                  </a:lnTo>
                  <a:lnTo>
                    <a:pt x="623169" y="1256447"/>
                  </a:lnTo>
                  <a:lnTo>
                    <a:pt x="627838" y="1300922"/>
                  </a:lnTo>
                  <a:lnTo>
                    <a:pt x="631573" y="1345467"/>
                  </a:lnTo>
                  <a:lnTo>
                    <a:pt x="634374" y="1390069"/>
                  </a:lnTo>
                  <a:lnTo>
                    <a:pt x="636241" y="1434710"/>
                  </a:lnTo>
                  <a:lnTo>
                    <a:pt x="637175" y="1479375"/>
                  </a:lnTo>
                  <a:lnTo>
                    <a:pt x="637175" y="1524047"/>
                  </a:lnTo>
                  <a:lnTo>
                    <a:pt x="636241" y="1568712"/>
                  </a:lnTo>
                  <a:lnTo>
                    <a:pt x="634374" y="1613353"/>
                  </a:lnTo>
                  <a:lnTo>
                    <a:pt x="631573" y="1657955"/>
                  </a:lnTo>
                  <a:lnTo>
                    <a:pt x="627838" y="1702500"/>
                  </a:lnTo>
                  <a:lnTo>
                    <a:pt x="623169" y="1746975"/>
                  </a:lnTo>
                  <a:lnTo>
                    <a:pt x="617566" y="1791361"/>
                  </a:lnTo>
                  <a:lnTo>
                    <a:pt x="611030" y="1835645"/>
                  </a:lnTo>
                  <a:lnTo>
                    <a:pt x="603560" y="1879809"/>
                  </a:lnTo>
                  <a:lnTo>
                    <a:pt x="595156" y="1923838"/>
                  </a:lnTo>
                  <a:lnTo>
                    <a:pt x="585818" y="1967715"/>
                  </a:lnTo>
                  <a:lnTo>
                    <a:pt x="575547" y="2011426"/>
                  </a:lnTo>
                  <a:lnTo>
                    <a:pt x="564342" y="2054954"/>
                  </a:lnTo>
                  <a:lnTo>
                    <a:pt x="552203" y="2098283"/>
                  </a:lnTo>
                  <a:lnTo>
                    <a:pt x="539130" y="2141398"/>
                  </a:lnTo>
                  <a:lnTo>
                    <a:pt x="525124" y="2184282"/>
                  </a:lnTo>
                  <a:lnTo>
                    <a:pt x="510184" y="2226919"/>
                  </a:lnTo>
                  <a:lnTo>
                    <a:pt x="494310" y="2269295"/>
                  </a:lnTo>
                  <a:lnTo>
                    <a:pt x="477502" y="2311391"/>
                  </a:lnTo>
                  <a:lnTo>
                    <a:pt x="459761" y="2353194"/>
                  </a:lnTo>
                  <a:lnTo>
                    <a:pt x="441085" y="2394687"/>
                  </a:lnTo>
                  <a:lnTo>
                    <a:pt x="421476" y="2435853"/>
                  </a:lnTo>
                  <a:lnTo>
                    <a:pt x="400934" y="2476678"/>
                  </a:lnTo>
                  <a:lnTo>
                    <a:pt x="379457" y="2517145"/>
                  </a:lnTo>
                  <a:lnTo>
                    <a:pt x="357047" y="2557238"/>
                  </a:lnTo>
                  <a:lnTo>
                    <a:pt x="333703" y="2596942"/>
                  </a:lnTo>
                  <a:lnTo>
                    <a:pt x="309425" y="2636240"/>
                  </a:lnTo>
                  <a:lnTo>
                    <a:pt x="284213" y="2675117"/>
                  </a:lnTo>
                  <a:lnTo>
                    <a:pt x="258068" y="2713557"/>
                  </a:lnTo>
                  <a:lnTo>
                    <a:pt x="230989" y="2751543"/>
                  </a:lnTo>
                  <a:lnTo>
                    <a:pt x="202976" y="2789060"/>
                  </a:lnTo>
                  <a:lnTo>
                    <a:pt x="174030" y="2826093"/>
                  </a:lnTo>
                  <a:lnTo>
                    <a:pt x="144149" y="2862624"/>
                  </a:lnTo>
                  <a:lnTo>
                    <a:pt x="113335" y="2898639"/>
                  </a:lnTo>
                  <a:lnTo>
                    <a:pt x="81587" y="2934120"/>
                  </a:lnTo>
                  <a:lnTo>
                    <a:pt x="48906" y="2969054"/>
                  </a:lnTo>
                  <a:lnTo>
                    <a:pt x="15290" y="3003423"/>
                  </a:lnTo>
                  <a:lnTo>
                    <a:pt x="0" y="2988183"/>
                  </a:lnTo>
                  <a:lnTo>
                    <a:pt x="33733" y="2953685"/>
                  </a:lnTo>
                  <a:lnTo>
                    <a:pt x="66516" y="2918613"/>
                  </a:lnTo>
                  <a:lnTo>
                    <a:pt x="98349" y="2882983"/>
                  </a:lnTo>
                  <a:lnTo>
                    <a:pt x="129232" y="2846812"/>
                  </a:lnTo>
                  <a:lnTo>
                    <a:pt x="159164" y="2810117"/>
                  </a:lnTo>
                  <a:lnTo>
                    <a:pt x="188146" y="2772913"/>
                  </a:lnTo>
                  <a:lnTo>
                    <a:pt x="216178" y="2735216"/>
                  </a:lnTo>
                  <a:lnTo>
                    <a:pt x="243260" y="2697045"/>
                  </a:lnTo>
                  <a:lnTo>
                    <a:pt x="269392" y="2658414"/>
                  </a:lnTo>
                  <a:lnTo>
                    <a:pt x="294573" y="2619340"/>
                  </a:lnTo>
                  <a:lnTo>
                    <a:pt x="318804" y="2579839"/>
                  </a:lnTo>
                  <a:lnTo>
                    <a:pt x="342085" y="2539929"/>
                  </a:lnTo>
                  <a:lnTo>
                    <a:pt x="364415" y="2499625"/>
                  </a:lnTo>
                  <a:lnTo>
                    <a:pt x="385795" y="2458944"/>
                  </a:lnTo>
                  <a:lnTo>
                    <a:pt x="406226" y="2417902"/>
                  </a:lnTo>
                  <a:lnTo>
                    <a:pt x="425705" y="2376515"/>
                  </a:lnTo>
                  <a:lnTo>
                    <a:pt x="444235" y="2334800"/>
                  </a:lnTo>
                  <a:lnTo>
                    <a:pt x="461814" y="2292774"/>
                  </a:lnTo>
                  <a:lnTo>
                    <a:pt x="478443" y="2250453"/>
                  </a:lnTo>
                  <a:lnTo>
                    <a:pt x="494122" y="2207852"/>
                  </a:lnTo>
                  <a:lnTo>
                    <a:pt x="508851" y="2164990"/>
                  </a:lnTo>
                  <a:lnTo>
                    <a:pt x="522629" y="2121881"/>
                  </a:lnTo>
                  <a:lnTo>
                    <a:pt x="535458" y="2078543"/>
                  </a:lnTo>
                  <a:lnTo>
                    <a:pt x="547336" y="2034991"/>
                  </a:lnTo>
                  <a:lnTo>
                    <a:pt x="558263" y="1991243"/>
                  </a:lnTo>
                  <a:lnTo>
                    <a:pt x="568241" y="1947314"/>
                  </a:lnTo>
                  <a:lnTo>
                    <a:pt x="577268" y="1903221"/>
                  </a:lnTo>
                  <a:lnTo>
                    <a:pt x="585345" y="1858981"/>
                  </a:lnTo>
                  <a:lnTo>
                    <a:pt x="592472" y="1814609"/>
                  </a:lnTo>
                  <a:lnTo>
                    <a:pt x="598648" y="1770122"/>
                  </a:lnTo>
                  <a:lnTo>
                    <a:pt x="603875" y="1725538"/>
                  </a:lnTo>
                  <a:lnTo>
                    <a:pt x="608151" y="1680871"/>
                  </a:lnTo>
                  <a:lnTo>
                    <a:pt x="611477" y="1636138"/>
                  </a:lnTo>
                  <a:lnTo>
                    <a:pt x="613852" y="1591356"/>
                  </a:lnTo>
                  <a:lnTo>
                    <a:pt x="615278" y="1546542"/>
                  </a:lnTo>
                  <a:lnTo>
                    <a:pt x="615753" y="1501711"/>
                  </a:lnTo>
                  <a:lnTo>
                    <a:pt x="615278" y="1456880"/>
                  </a:lnTo>
                  <a:lnTo>
                    <a:pt x="613852" y="1412066"/>
                  </a:lnTo>
                  <a:lnTo>
                    <a:pt x="611477" y="1367284"/>
                  </a:lnTo>
                  <a:lnTo>
                    <a:pt x="608151" y="1322551"/>
                  </a:lnTo>
                  <a:lnTo>
                    <a:pt x="603875" y="1277884"/>
                  </a:lnTo>
                  <a:lnTo>
                    <a:pt x="598648" y="1233300"/>
                  </a:lnTo>
                  <a:lnTo>
                    <a:pt x="592472" y="1188813"/>
                  </a:lnTo>
                  <a:lnTo>
                    <a:pt x="585345" y="1144441"/>
                  </a:lnTo>
                  <a:lnTo>
                    <a:pt x="577268" y="1100201"/>
                  </a:lnTo>
                  <a:lnTo>
                    <a:pt x="568241" y="1056108"/>
                  </a:lnTo>
                  <a:lnTo>
                    <a:pt x="558263" y="1012179"/>
                  </a:lnTo>
                  <a:lnTo>
                    <a:pt x="547336" y="968431"/>
                  </a:lnTo>
                  <a:lnTo>
                    <a:pt x="535458" y="924879"/>
                  </a:lnTo>
                  <a:lnTo>
                    <a:pt x="522629" y="881541"/>
                  </a:lnTo>
                  <a:lnTo>
                    <a:pt x="508851" y="838432"/>
                  </a:lnTo>
                  <a:lnTo>
                    <a:pt x="494122" y="795570"/>
                  </a:lnTo>
                  <a:lnTo>
                    <a:pt x="478443" y="752969"/>
                  </a:lnTo>
                  <a:lnTo>
                    <a:pt x="461814" y="710648"/>
                  </a:lnTo>
                  <a:lnTo>
                    <a:pt x="444235" y="668622"/>
                  </a:lnTo>
                  <a:lnTo>
                    <a:pt x="425705" y="626907"/>
                  </a:lnTo>
                  <a:lnTo>
                    <a:pt x="406226" y="585520"/>
                  </a:lnTo>
                  <a:lnTo>
                    <a:pt x="385795" y="544478"/>
                  </a:lnTo>
                  <a:lnTo>
                    <a:pt x="364415" y="503797"/>
                  </a:lnTo>
                  <a:lnTo>
                    <a:pt x="342085" y="463493"/>
                  </a:lnTo>
                  <a:lnTo>
                    <a:pt x="318804" y="423583"/>
                  </a:lnTo>
                  <a:lnTo>
                    <a:pt x="294573" y="384082"/>
                  </a:lnTo>
                  <a:lnTo>
                    <a:pt x="269392" y="345008"/>
                  </a:lnTo>
                  <a:lnTo>
                    <a:pt x="243260" y="306377"/>
                  </a:lnTo>
                  <a:lnTo>
                    <a:pt x="216178" y="268206"/>
                  </a:lnTo>
                  <a:lnTo>
                    <a:pt x="188146" y="230509"/>
                  </a:lnTo>
                  <a:lnTo>
                    <a:pt x="159164" y="193305"/>
                  </a:lnTo>
                  <a:lnTo>
                    <a:pt x="129232" y="156610"/>
                  </a:lnTo>
                  <a:lnTo>
                    <a:pt x="98349" y="120439"/>
                  </a:lnTo>
                  <a:lnTo>
                    <a:pt x="66516" y="84809"/>
                  </a:lnTo>
                  <a:lnTo>
                    <a:pt x="33733" y="49737"/>
                  </a:lnTo>
                  <a:lnTo>
                    <a:pt x="0" y="15239"/>
                  </a:lnTo>
                  <a:lnTo>
                    <a:pt x="15290" y="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7431" y="2529789"/>
              <a:ext cx="5405755" cy="630555"/>
            </a:xfrm>
            <a:custGeom>
              <a:avLst/>
              <a:gdLst/>
              <a:ahLst/>
              <a:cxnLst/>
              <a:rect l="l" t="t" r="r" b="b"/>
              <a:pathLst>
                <a:path w="5405755" h="630555">
                  <a:moveTo>
                    <a:pt x="5405374" y="0"/>
                  </a:moveTo>
                  <a:lnTo>
                    <a:pt x="0" y="0"/>
                  </a:lnTo>
                  <a:lnTo>
                    <a:pt x="0" y="630478"/>
                  </a:lnTo>
                  <a:lnTo>
                    <a:pt x="5405374" y="630478"/>
                  </a:lnTo>
                  <a:lnTo>
                    <a:pt x="5405374" y="0"/>
                  </a:lnTo>
                  <a:close/>
                </a:path>
              </a:pathLst>
            </a:custGeom>
            <a:solidFill>
              <a:srgbClr val="ED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97431" y="2529789"/>
              <a:ext cx="5405755" cy="630555"/>
            </a:xfrm>
            <a:custGeom>
              <a:avLst/>
              <a:gdLst/>
              <a:ahLst/>
              <a:cxnLst/>
              <a:rect l="l" t="t" r="r" b="b"/>
              <a:pathLst>
                <a:path w="5405755" h="630555">
                  <a:moveTo>
                    <a:pt x="0" y="630478"/>
                  </a:moveTo>
                  <a:lnTo>
                    <a:pt x="5405374" y="630478"/>
                  </a:lnTo>
                  <a:lnTo>
                    <a:pt x="5405374" y="0"/>
                  </a:lnTo>
                  <a:lnTo>
                    <a:pt x="0" y="0"/>
                  </a:lnTo>
                  <a:lnTo>
                    <a:pt x="0" y="63047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3439" y="2450973"/>
              <a:ext cx="788670" cy="788670"/>
            </a:xfrm>
            <a:custGeom>
              <a:avLst/>
              <a:gdLst/>
              <a:ahLst/>
              <a:cxnLst/>
              <a:rect l="l" t="t" r="r" b="b"/>
              <a:pathLst>
                <a:path w="788669" h="788669">
                  <a:moveTo>
                    <a:pt x="393992" y="0"/>
                  </a:moveTo>
                  <a:lnTo>
                    <a:pt x="344576" y="3069"/>
                  </a:lnTo>
                  <a:lnTo>
                    <a:pt x="296991" y="12033"/>
                  </a:lnTo>
                  <a:lnTo>
                    <a:pt x="251605" y="26522"/>
                  </a:lnTo>
                  <a:lnTo>
                    <a:pt x="208788" y="46166"/>
                  </a:lnTo>
                  <a:lnTo>
                    <a:pt x="168909" y="70597"/>
                  </a:lnTo>
                  <a:lnTo>
                    <a:pt x="132339" y="99445"/>
                  </a:lnTo>
                  <a:lnTo>
                    <a:pt x="99445" y="132342"/>
                  </a:lnTo>
                  <a:lnTo>
                    <a:pt x="70599" y="168919"/>
                  </a:lnTo>
                  <a:lnTo>
                    <a:pt x="46168" y="208806"/>
                  </a:lnTo>
                  <a:lnTo>
                    <a:pt x="26524" y="251635"/>
                  </a:lnTo>
                  <a:lnTo>
                    <a:pt x="12034" y="297037"/>
                  </a:lnTo>
                  <a:lnTo>
                    <a:pt x="3070" y="344641"/>
                  </a:lnTo>
                  <a:lnTo>
                    <a:pt x="0" y="394080"/>
                  </a:lnTo>
                  <a:lnTo>
                    <a:pt x="3070" y="443495"/>
                  </a:lnTo>
                  <a:lnTo>
                    <a:pt x="12034" y="491082"/>
                  </a:lnTo>
                  <a:lnTo>
                    <a:pt x="26524" y="536474"/>
                  </a:lnTo>
                  <a:lnTo>
                    <a:pt x="46168" y="579298"/>
                  </a:lnTo>
                  <a:lnTo>
                    <a:pt x="70599" y="619186"/>
                  </a:lnTo>
                  <a:lnTo>
                    <a:pt x="99445" y="655768"/>
                  </a:lnTo>
                  <a:lnTo>
                    <a:pt x="132339" y="688672"/>
                  </a:lnTo>
                  <a:lnTo>
                    <a:pt x="168909" y="717530"/>
                  </a:lnTo>
                  <a:lnTo>
                    <a:pt x="208788" y="741970"/>
                  </a:lnTo>
                  <a:lnTo>
                    <a:pt x="251605" y="761624"/>
                  </a:lnTo>
                  <a:lnTo>
                    <a:pt x="296991" y="776120"/>
                  </a:lnTo>
                  <a:lnTo>
                    <a:pt x="344576" y="785090"/>
                  </a:lnTo>
                  <a:lnTo>
                    <a:pt x="393992" y="788162"/>
                  </a:lnTo>
                  <a:lnTo>
                    <a:pt x="443431" y="785090"/>
                  </a:lnTo>
                  <a:lnTo>
                    <a:pt x="491036" y="776120"/>
                  </a:lnTo>
                  <a:lnTo>
                    <a:pt x="536437" y="761624"/>
                  </a:lnTo>
                  <a:lnTo>
                    <a:pt x="579266" y="741970"/>
                  </a:lnTo>
                  <a:lnTo>
                    <a:pt x="619153" y="717530"/>
                  </a:lnTo>
                  <a:lnTo>
                    <a:pt x="655730" y="688672"/>
                  </a:lnTo>
                  <a:lnTo>
                    <a:pt x="688627" y="655768"/>
                  </a:lnTo>
                  <a:lnTo>
                    <a:pt x="717475" y="619186"/>
                  </a:lnTo>
                  <a:lnTo>
                    <a:pt x="741906" y="579298"/>
                  </a:lnTo>
                  <a:lnTo>
                    <a:pt x="761551" y="536474"/>
                  </a:lnTo>
                  <a:lnTo>
                    <a:pt x="776039" y="491082"/>
                  </a:lnTo>
                  <a:lnTo>
                    <a:pt x="785003" y="443495"/>
                  </a:lnTo>
                  <a:lnTo>
                    <a:pt x="788073" y="394080"/>
                  </a:lnTo>
                  <a:lnTo>
                    <a:pt x="785003" y="344641"/>
                  </a:lnTo>
                  <a:lnTo>
                    <a:pt x="776039" y="297037"/>
                  </a:lnTo>
                  <a:lnTo>
                    <a:pt x="761551" y="251635"/>
                  </a:lnTo>
                  <a:lnTo>
                    <a:pt x="741906" y="208806"/>
                  </a:lnTo>
                  <a:lnTo>
                    <a:pt x="717475" y="168919"/>
                  </a:lnTo>
                  <a:lnTo>
                    <a:pt x="688627" y="132342"/>
                  </a:lnTo>
                  <a:lnTo>
                    <a:pt x="655730" y="99445"/>
                  </a:lnTo>
                  <a:lnTo>
                    <a:pt x="619153" y="70597"/>
                  </a:lnTo>
                  <a:lnTo>
                    <a:pt x="579266" y="46166"/>
                  </a:lnTo>
                  <a:lnTo>
                    <a:pt x="536437" y="26522"/>
                  </a:lnTo>
                  <a:lnTo>
                    <a:pt x="491036" y="12033"/>
                  </a:lnTo>
                  <a:lnTo>
                    <a:pt x="443431" y="3069"/>
                  </a:lnTo>
                  <a:lnTo>
                    <a:pt x="393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3439" y="2450973"/>
              <a:ext cx="788670" cy="788670"/>
            </a:xfrm>
            <a:custGeom>
              <a:avLst/>
              <a:gdLst/>
              <a:ahLst/>
              <a:cxnLst/>
              <a:rect l="l" t="t" r="r" b="b"/>
              <a:pathLst>
                <a:path w="788669" h="788669">
                  <a:moveTo>
                    <a:pt x="0" y="394080"/>
                  </a:moveTo>
                  <a:lnTo>
                    <a:pt x="3070" y="344641"/>
                  </a:lnTo>
                  <a:lnTo>
                    <a:pt x="12034" y="297037"/>
                  </a:lnTo>
                  <a:lnTo>
                    <a:pt x="26524" y="251635"/>
                  </a:lnTo>
                  <a:lnTo>
                    <a:pt x="46168" y="208806"/>
                  </a:lnTo>
                  <a:lnTo>
                    <a:pt x="70599" y="168919"/>
                  </a:lnTo>
                  <a:lnTo>
                    <a:pt x="99445" y="132342"/>
                  </a:lnTo>
                  <a:lnTo>
                    <a:pt x="132339" y="99445"/>
                  </a:lnTo>
                  <a:lnTo>
                    <a:pt x="168909" y="70597"/>
                  </a:lnTo>
                  <a:lnTo>
                    <a:pt x="208788" y="46166"/>
                  </a:lnTo>
                  <a:lnTo>
                    <a:pt x="251605" y="26522"/>
                  </a:lnTo>
                  <a:lnTo>
                    <a:pt x="296991" y="12033"/>
                  </a:lnTo>
                  <a:lnTo>
                    <a:pt x="344576" y="3069"/>
                  </a:lnTo>
                  <a:lnTo>
                    <a:pt x="393992" y="0"/>
                  </a:lnTo>
                  <a:lnTo>
                    <a:pt x="443431" y="3069"/>
                  </a:lnTo>
                  <a:lnTo>
                    <a:pt x="491036" y="12033"/>
                  </a:lnTo>
                  <a:lnTo>
                    <a:pt x="536437" y="26522"/>
                  </a:lnTo>
                  <a:lnTo>
                    <a:pt x="579266" y="46166"/>
                  </a:lnTo>
                  <a:lnTo>
                    <a:pt x="619153" y="70597"/>
                  </a:lnTo>
                  <a:lnTo>
                    <a:pt x="655730" y="99445"/>
                  </a:lnTo>
                  <a:lnTo>
                    <a:pt x="688627" y="132342"/>
                  </a:lnTo>
                  <a:lnTo>
                    <a:pt x="717475" y="168919"/>
                  </a:lnTo>
                  <a:lnTo>
                    <a:pt x="741906" y="208806"/>
                  </a:lnTo>
                  <a:lnTo>
                    <a:pt x="761551" y="251635"/>
                  </a:lnTo>
                  <a:lnTo>
                    <a:pt x="776039" y="297037"/>
                  </a:lnTo>
                  <a:lnTo>
                    <a:pt x="785003" y="344641"/>
                  </a:lnTo>
                  <a:lnTo>
                    <a:pt x="788073" y="394080"/>
                  </a:lnTo>
                  <a:lnTo>
                    <a:pt x="785003" y="443495"/>
                  </a:lnTo>
                  <a:lnTo>
                    <a:pt x="776039" y="491082"/>
                  </a:lnTo>
                  <a:lnTo>
                    <a:pt x="761551" y="536474"/>
                  </a:lnTo>
                  <a:lnTo>
                    <a:pt x="741906" y="579298"/>
                  </a:lnTo>
                  <a:lnTo>
                    <a:pt x="717475" y="619186"/>
                  </a:lnTo>
                  <a:lnTo>
                    <a:pt x="688627" y="655768"/>
                  </a:lnTo>
                  <a:lnTo>
                    <a:pt x="655730" y="688672"/>
                  </a:lnTo>
                  <a:lnTo>
                    <a:pt x="619153" y="717530"/>
                  </a:lnTo>
                  <a:lnTo>
                    <a:pt x="579266" y="741970"/>
                  </a:lnTo>
                  <a:lnTo>
                    <a:pt x="536437" y="761624"/>
                  </a:lnTo>
                  <a:lnTo>
                    <a:pt x="491036" y="776120"/>
                  </a:lnTo>
                  <a:lnTo>
                    <a:pt x="443431" y="785090"/>
                  </a:lnTo>
                  <a:lnTo>
                    <a:pt x="393992" y="788162"/>
                  </a:lnTo>
                  <a:lnTo>
                    <a:pt x="344576" y="785090"/>
                  </a:lnTo>
                  <a:lnTo>
                    <a:pt x="296991" y="776120"/>
                  </a:lnTo>
                  <a:lnTo>
                    <a:pt x="251605" y="761624"/>
                  </a:lnTo>
                  <a:lnTo>
                    <a:pt x="208788" y="741970"/>
                  </a:lnTo>
                  <a:lnTo>
                    <a:pt x="168909" y="717530"/>
                  </a:lnTo>
                  <a:lnTo>
                    <a:pt x="132339" y="688672"/>
                  </a:lnTo>
                  <a:lnTo>
                    <a:pt x="99445" y="655768"/>
                  </a:lnTo>
                  <a:lnTo>
                    <a:pt x="70599" y="619186"/>
                  </a:lnTo>
                  <a:lnTo>
                    <a:pt x="46168" y="579298"/>
                  </a:lnTo>
                  <a:lnTo>
                    <a:pt x="26524" y="536474"/>
                  </a:lnTo>
                  <a:lnTo>
                    <a:pt x="12034" y="491082"/>
                  </a:lnTo>
                  <a:lnTo>
                    <a:pt x="3070" y="443495"/>
                  </a:lnTo>
                  <a:lnTo>
                    <a:pt x="0" y="394080"/>
                  </a:lnTo>
                  <a:close/>
                </a:path>
              </a:pathLst>
            </a:custGeom>
            <a:ln w="25400">
              <a:solidFill>
                <a:srgbClr val="EDC1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26667" y="3475558"/>
              <a:ext cx="5176520" cy="630555"/>
            </a:xfrm>
            <a:custGeom>
              <a:avLst/>
              <a:gdLst/>
              <a:ahLst/>
              <a:cxnLst/>
              <a:rect l="l" t="t" r="r" b="b"/>
              <a:pathLst>
                <a:path w="5176520" h="630554">
                  <a:moveTo>
                    <a:pt x="5176266" y="0"/>
                  </a:moveTo>
                  <a:lnTo>
                    <a:pt x="0" y="0"/>
                  </a:lnTo>
                  <a:lnTo>
                    <a:pt x="0" y="630478"/>
                  </a:lnTo>
                  <a:lnTo>
                    <a:pt x="5176266" y="630478"/>
                  </a:lnTo>
                  <a:lnTo>
                    <a:pt x="5176266" y="0"/>
                  </a:lnTo>
                  <a:close/>
                </a:path>
              </a:pathLst>
            </a:custGeom>
            <a:solidFill>
              <a:srgbClr val="2ECA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26667" y="3475558"/>
              <a:ext cx="5176520" cy="630555"/>
            </a:xfrm>
            <a:custGeom>
              <a:avLst/>
              <a:gdLst/>
              <a:ahLst/>
              <a:cxnLst/>
              <a:rect l="l" t="t" r="r" b="b"/>
              <a:pathLst>
                <a:path w="5176520" h="630554">
                  <a:moveTo>
                    <a:pt x="0" y="630478"/>
                  </a:moveTo>
                  <a:lnTo>
                    <a:pt x="5176266" y="630478"/>
                  </a:lnTo>
                  <a:lnTo>
                    <a:pt x="5176266" y="0"/>
                  </a:lnTo>
                  <a:lnTo>
                    <a:pt x="0" y="0"/>
                  </a:lnTo>
                  <a:lnTo>
                    <a:pt x="0" y="63047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32624" y="3396742"/>
              <a:ext cx="788670" cy="788035"/>
            </a:xfrm>
            <a:custGeom>
              <a:avLst/>
              <a:gdLst/>
              <a:ahLst/>
              <a:cxnLst/>
              <a:rect l="l" t="t" r="r" b="b"/>
              <a:pathLst>
                <a:path w="788669" h="788035">
                  <a:moveTo>
                    <a:pt x="394042" y="0"/>
                  </a:moveTo>
                  <a:lnTo>
                    <a:pt x="344604" y="3069"/>
                  </a:lnTo>
                  <a:lnTo>
                    <a:pt x="297001" y="12033"/>
                  </a:lnTo>
                  <a:lnTo>
                    <a:pt x="251602" y="26520"/>
                  </a:lnTo>
                  <a:lnTo>
                    <a:pt x="208777" y="46162"/>
                  </a:lnTo>
                  <a:lnTo>
                    <a:pt x="168894" y="70589"/>
                  </a:lnTo>
                  <a:lnTo>
                    <a:pt x="132321" y="99433"/>
                  </a:lnTo>
                  <a:lnTo>
                    <a:pt x="99428" y="132323"/>
                  </a:lnTo>
                  <a:lnTo>
                    <a:pt x="70584" y="168889"/>
                  </a:lnTo>
                  <a:lnTo>
                    <a:pt x="46157" y="208764"/>
                  </a:lnTo>
                  <a:lnTo>
                    <a:pt x="26516" y="251577"/>
                  </a:lnTo>
                  <a:lnTo>
                    <a:pt x="12031" y="296960"/>
                  </a:lnTo>
                  <a:lnTo>
                    <a:pt x="3069" y="344541"/>
                  </a:lnTo>
                  <a:lnTo>
                    <a:pt x="0" y="393954"/>
                  </a:lnTo>
                  <a:lnTo>
                    <a:pt x="3069" y="443393"/>
                  </a:lnTo>
                  <a:lnTo>
                    <a:pt x="12031" y="490997"/>
                  </a:lnTo>
                  <a:lnTo>
                    <a:pt x="26516" y="536399"/>
                  </a:lnTo>
                  <a:lnTo>
                    <a:pt x="46157" y="579228"/>
                  </a:lnTo>
                  <a:lnTo>
                    <a:pt x="70584" y="619115"/>
                  </a:lnTo>
                  <a:lnTo>
                    <a:pt x="99428" y="655692"/>
                  </a:lnTo>
                  <a:lnTo>
                    <a:pt x="132321" y="688589"/>
                  </a:lnTo>
                  <a:lnTo>
                    <a:pt x="168894" y="717437"/>
                  </a:lnTo>
                  <a:lnTo>
                    <a:pt x="208777" y="741868"/>
                  </a:lnTo>
                  <a:lnTo>
                    <a:pt x="251602" y="761512"/>
                  </a:lnTo>
                  <a:lnTo>
                    <a:pt x="297001" y="776001"/>
                  </a:lnTo>
                  <a:lnTo>
                    <a:pt x="344604" y="784965"/>
                  </a:lnTo>
                  <a:lnTo>
                    <a:pt x="394042" y="788035"/>
                  </a:lnTo>
                  <a:lnTo>
                    <a:pt x="443482" y="784965"/>
                  </a:lnTo>
                  <a:lnTo>
                    <a:pt x="491086" y="776001"/>
                  </a:lnTo>
                  <a:lnTo>
                    <a:pt x="536488" y="761512"/>
                  </a:lnTo>
                  <a:lnTo>
                    <a:pt x="579316" y="741868"/>
                  </a:lnTo>
                  <a:lnTo>
                    <a:pt x="619204" y="717437"/>
                  </a:lnTo>
                  <a:lnTo>
                    <a:pt x="655781" y="688589"/>
                  </a:lnTo>
                  <a:lnTo>
                    <a:pt x="688678" y="655692"/>
                  </a:lnTo>
                  <a:lnTo>
                    <a:pt x="717526" y="619115"/>
                  </a:lnTo>
                  <a:lnTo>
                    <a:pt x="741957" y="579228"/>
                  </a:lnTo>
                  <a:lnTo>
                    <a:pt x="761601" y="536399"/>
                  </a:lnTo>
                  <a:lnTo>
                    <a:pt x="776090" y="490997"/>
                  </a:lnTo>
                  <a:lnTo>
                    <a:pt x="785053" y="443393"/>
                  </a:lnTo>
                  <a:lnTo>
                    <a:pt x="788123" y="393954"/>
                  </a:lnTo>
                  <a:lnTo>
                    <a:pt x="785053" y="344541"/>
                  </a:lnTo>
                  <a:lnTo>
                    <a:pt x="776090" y="296960"/>
                  </a:lnTo>
                  <a:lnTo>
                    <a:pt x="761601" y="251577"/>
                  </a:lnTo>
                  <a:lnTo>
                    <a:pt x="741957" y="208764"/>
                  </a:lnTo>
                  <a:lnTo>
                    <a:pt x="717526" y="168889"/>
                  </a:lnTo>
                  <a:lnTo>
                    <a:pt x="688678" y="132323"/>
                  </a:lnTo>
                  <a:lnTo>
                    <a:pt x="655781" y="99433"/>
                  </a:lnTo>
                  <a:lnTo>
                    <a:pt x="619204" y="70589"/>
                  </a:lnTo>
                  <a:lnTo>
                    <a:pt x="579316" y="46162"/>
                  </a:lnTo>
                  <a:lnTo>
                    <a:pt x="536488" y="26520"/>
                  </a:lnTo>
                  <a:lnTo>
                    <a:pt x="491086" y="12033"/>
                  </a:lnTo>
                  <a:lnTo>
                    <a:pt x="443482" y="3069"/>
                  </a:lnTo>
                  <a:lnTo>
                    <a:pt x="394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32624" y="3396742"/>
              <a:ext cx="788670" cy="788035"/>
            </a:xfrm>
            <a:custGeom>
              <a:avLst/>
              <a:gdLst/>
              <a:ahLst/>
              <a:cxnLst/>
              <a:rect l="l" t="t" r="r" b="b"/>
              <a:pathLst>
                <a:path w="788669" h="788035">
                  <a:moveTo>
                    <a:pt x="0" y="393954"/>
                  </a:moveTo>
                  <a:lnTo>
                    <a:pt x="3069" y="344541"/>
                  </a:lnTo>
                  <a:lnTo>
                    <a:pt x="12031" y="296960"/>
                  </a:lnTo>
                  <a:lnTo>
                    <a:pt x="26516" y="251577"/>
                  </a:lnTo>
                  <a:lnTo>
                    <a:pt x="46157" y="208764"/>
                  </a:lnTo>
                  <a:lnTo>
                    <a:pt x="70584" y="168889"/>
                  </a:lnTo>
                  <a:lnTo>
                    <a:pt x="99428" y="132323"/>
                  </a:lnTo>
                  <a:lnTo>
                    <a:pt x="132321" y="99433"/>
                  </a:lnTo>
                  <a:lnTo>
                    <a:pt x="168894" y="70589"/>
                  </a:lnTo>
                  <a:lnTo>
                    <a:pt x="208777" y="46162"/>
                  </a:lnTo>
                  <a:lnTo>
                    <a:pt x="251602" y="26520"/>
                  </a:lnTo>
                  <a:lnTo>
                    <a:pt x="297001" y="12033"/>
                  </a:lnTo>
                  <a:lnTo>
                    <a:pt x="344604" y="3069"/>
                  </a:lnTo>
                  <a:lnTo>
                    <a:pt x="394042" y="0"/>
                  </a:lnTo>
                  <a:lnTo>
                    <a:pt x="443482" y="3069"/>
                  </a:lnTo>
                  <a:lnTo>
                    <a:pt x="491086" y="12033"/>
                  </a:lnTo>
                  <a:lnTo>
                    <a:pt x="536488" y="26520"/>
                  </a:lnTo>
                  <a:lnTo>
                    <a:pt x="579316" y="46162"/>
                  </a:lnTo>
                  <a:lnTo>
                    <a:pt x="619204" y="70589"/>
                  </a:lnTo>
                  <a:lnTo>
                    <a:pt x="655781" y="99433"/>
                  </a:lnTo>
                  <a:lnTo>
                    <a:pt x="688678" y="132323"/>
                  </a:lnTo>
                  <a:lnTo>
                    <a:pt x="717526" y="168889"/>
                  </a:lnTo>
                  <a:lnTo>
                    <a:pt x="741957" y="208764"/>
                  </a:lnTo>
                  <a:lnTo>
                    <a:pt x="761601" y="251577"/>
                  </a:lnTo>
                  <a:lnTo>
                    <a:pt x="776090" y="296960"/>
                  </a:lnTo>
                  <a:lnTo>
                    <a:pt x="785053" y="344541"/>
                  </a:lnTo>
                  <a:lnTo>
                    <a:pt x="788123" y="393954"/>
                  </a:lnTo>
                  <a:lnTo>
                    <a:pt x="785053" y="443393"/>
                  </a:lnTo>
                  <a:lnTo>
                    <a:pt x="776090" y="490997"/>
                  </a:lnTo>
                  <a:lnTo>
                    <a:pt x="761601" y="536399"/>
                  </a:lnTo>
                  <a:lnTo>
                    <a:pt x="741957" y="579228"/>
                  </a:lnTo>
                  <a:lnTo>
                    <a:pt x="717526" y="619115"/>
                  </a:lnTo>
                  <a:lnTo>
                    <a:pt x="688678" y="655692"/>
                  </a:lnTo>
                  <a:lnTo>
                    <a:pt x="655781" y="688589"/>
                  </a:lnTo>
                  <a:lnTo>
                    <a:pt x="619204" y="717437"/>
                  </a:lnTo>
                  <a:lnTo>
                    <a:pt x="579316" y="741868"/>
                  </a:lnTo>
                  <a:lnTo>
                    <a:pt x="536488" y="761512"/>
                  </a:lnTo>
                  <a:lnTo>
                    <a:pt x="491086" y="776001"/>
                  </a:lnTo>
                  <a:lnTo>
                    <a:pt x="443482" y="784965"/>
                  </a:lnTo>
                  <a:lnTo>
                    <a:pt x="394042" y="788035"/>
                  </a:lnTo>
                  <a:lnTo>
                    <a:pt x="344604" y="784965"/>
                  </a:lnTo>
                  <a:lnTo>
                    <a:pt x="297001" y="776001"/>
                  </a:lnTo>
                  <a:lnTo>
                    <a:pt x="251602" y="761512"/>
                  </a:lnTo>
                  <a:lnTo>
                    <a:pt x="208777" y="741868"/>
                  </a:lnTo>
                  <a:lnTo>
                    <a:pt x="168894" y="717437"/>
                  </a:lnTo>
                  <a:lnTo>
                    <a:pt x="132321" y="688589"/>
                  </a:lnTo>
                  <a:lnTo>
                    <a:pt x="99428" y="655692"/>
                  </a:lnTo>
                  <a:lnTo>
                    <a:pt x="70584" y="619115"/>
                  </a:lnTo>
                  <a:lnTo>
                    <a:pt x="46157" y="579228"/>
                  </a:lnTo>
                  <a:lnTo>
                    <a:pt x="26516" y="536399"/>
                  </a:lnTo>
                  <a:lnTo>
                    <a:pt x="12031" y="490997"/>
                  </a:lnTo>
                  <a:lnTo>
                    <a:pt x="3069" y="443393"/>
                  </a:lnTo>
                  <a:lnTo>
                    <a:pt x="0" y="393954"/>
                  </a:lnTo>
                  <a:close/>
                </a:path>
              </a:pathLst>
            </a:custGeom>
            <a:ln w="25400">
              <a:solidFill>
                <a:srgbClr val="2ECA9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88186" y="4458284"/>
              <a:ext cx="5405755" cy="630555"/>
            </a:xfrm>
            <a:custGeom>
              <a:avLst/>
              <a:gdLst/>
              <a:ahLst/>
              <a:cxnLst/>
              <a:rect l="l" t="t" r="r" b="b"/>
              <a:pathLst>
                <a:path w="5405755" h="630554">
                  <a:moveTo>
                    <a:pt x="5405374" y="0"/>
                  </a:moveTo>
                  <a:lnTo>
                    <a:pt x="0" y="0"/>
                  </a:lnTo>
                  <a:lnTo>
                    <a:pt x="0" y="630478"/>
                  </a:lnTo>
                  <a:lnTo>
                    <a:pt x="5405374" y="630478"/>
                  </a:lnTo>
                  <a:lnTo>
                    <a:pt x="540537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88186" y="4458284"/>
              <a:ext cx="5405755" cy="630555"/>
            </a:xfrm>
            <a:custGeom>
              <a:avLst/>
              <a:gdLst/>
              <a:ahLst/>
              <a:cxnLst/>
              <a:rect l="l" t="t" r="r" b="b"/>
              <a:pathLst>
                <a:path w="5405755" h="630554">
                  <a:moveTo>
                    <a:pt x="0" y="630478"/>
                  </a:moveTo>
                  <a:lnTo>
                    <a:pt x="5405374" y="630478"/>
                  </a:lnTo>
                  <a:lnTo>
                    <a:pt x="5405374" y="0"/>
                  </a:lnTo>
                  <a:lnTo>
                    <a:pt x="0" y="0"/>
                  </a:lnTo>
                  <a:lnTo>
                    <a:pt x="0" y="63047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676145" y="2564383"/>
            <a:ext cx="4725670" cy="2388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arlito"/>
              <a:cs typeface="Carlito"/>
            </a:endParaRPr>
          </a:p>
          <a:p>
            <a:pPr marL="351155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Carlito"/>
                <a:cs typeface="Carlito"/>
              </a:rPr>
              <a:t>La</a:t>
            </a:r>
            <a:r>
              <a:rPr dirty="0" sz="32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rlito"/>
                <a:cs typeface="Carlito"/>
              </a:rPr>
              <a:t>modélisation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Le language de modélisation</a:t>
            </a:r>
            <a:r>
              <a:rPr dirty="0" sz="2700" spc="-7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rlito"/>
                <a:cs typeface="Carlito"/>
              </a:rPr>
              <a:t>UML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0739" y="4329684"/>
            <a:ext cx="814069" cy="814069"/>
            <a:chOff x="890739" y="4329684"/>
            <a:chExt cx="814069" cy="814069"/>
          </a:xfrm>
        </p:grpSpPr>
        <p:sp>
          <p:nvSpPr>
            <p:cNvPr id="19" name="object 19"/>
            <p:cNvSpPr/>
            <p:nvPr/>
          </p:nvSpPr>
          <p:spPr>
            <a:xfrm>
              <a:off x="903439" y="4342384"/>
              <a:ext cx="788670" cy="788670"/>
            </a:xfrm>
            <a:custGeom>
              <a:avLst/>
              <a:gdLst/>
              <a:ahLst/>
              <a:cxnLst/>
              <a:rect l="l" t="t" r="r" b="b"/>
              <a:pathLst>
                <a:path w="788669" h="788670">
                  <a:moveTo>
                    <a:pt x="393992" y="0"/>
                  </a:moveTo>
                  <a:lnTo>
                    <a:pt x="344576" y="3069"/>
                  </a:lnTo>
                  <a:lnTo>
                    <a:pt x="296991" y="12033"/>
                  </a:lnTo>
                  <a:lnTo>
                    <a:pt x="251605" y="26522"/>
                  </a:lnTo>
                  <a:lnTo>
                    <a:pt x="208788" y="46166"/>
                  </a:lnTo>
                  <a:lnTo>
                    <a:pt x="168909" y="70597"/>
                  </a:lnTo>
                  <a:lnTo>
                    <a:pt x="132339" y="99445"/>
                  </a:lnTo>
                  <a:lnTo>
                    <a:pt x="99445" y="132342"/>
                  </a:lnTo>
                  <a:lnTo>
                    <a:pt x="70599" y="168919"/>
                  </a:lnTo>
                  <a:lnTo>
                    <a:pt x="46168" y="208806"/>
                  </a:lnTo>
                  <a:lnTo>
                    <a:pt x="26524" y="251635"/>
                  </a:lnTo>
                  <a:lnTo>
                    <a:pt x="12034" y="297037"/>
                  </a:lnTo>
                  <a:lnTo>
                    <a:pt x="3070" y="344641"/>
                  </a:lnTo>
                  <a:lnTo>
                    <a:pt x="0" y="394081"/>
                  </a:lnTo>
                  <a:lnTo>
                    <a:pt x="3070" y="443520"/>
                  </a:lnTo>
                  <a:lnTo>
                    <a:pt x="12034" y="491124"/>
                  </a:lnTo>
                  <a:lnTo>
                    <a:pt x="26524" y="536526"/>
                  </a:lnTo>
                  <a:lnTo>
                    <a:pt x="46168" y="579355"/>
                  </a:lnTo>
                  <a:lnTo>
                    <a:pt x="70599" y="619242"/>
                  </a:lnTo>
                  <a:lnTo>
                    <a:pt x="99445" y="655819"/>
                  </a:lnTo>
                  <a:lnTo>
                    <a:pt x="132339" y="688716"/>
                  </a:lnTo>
                  <a:lnTo>
                    <a:pt x="168909" y="717564"/>
                  </a:lnTo>
                  <a:lnTo>
                    <a:pt x="208788" y="741995"/>
                  </a:lnTo>
                  <a:lnTo>
                    <a:pt x="251605" y="761639"/>
                  </a:lnTo>
                  <a:lnTo>
                    <a:pt x="296991" y="776128"/>
                  </a:lnTo>
                  <a:lnTo>
                    <a:pt x="344576" y="785092"/>
                  </a:lnTo>
                  <a:lnTo>
                    <a:pt x="393992" y="788162"/>
                  </a:lnTo>
                  <a:lnTo>
                    <a:pt x="443431" y="785092"/>
                  </a:lnTo>
                  <a:lnTo>
                    <a:pt x="491036" y="776128"/>
                  </a:lnTo>
                  <a:lnTo>
                    <a:pt x="536437" y="761639"/>
                  </a:lnTo>
                  <a:lnTo>
                    <a:pt x="579266" y="741995"/>
                  </a:lnTo>
                  <a:lnTo>
                    <a:pt x="619153" y="717564"/>
                  </a:lnTo>
                  <a:lnTo>
                    <a:pt x="655730" y="688716"/>
                  </a:lnTo>
                  <a:lnTo>
                    <a:pt x="688627" y="655819"/>
                  </a:lnTo>
                  <a:lnTo>
                    <a:pt x="717475" y="619242"/>
                  </a:lnTo>
                  <a:lnTo>
                    <a:pt x="741906" y="579355"/>
                  </a:lnTo>
                  <a:lnTo>
                    <a:pt x="761551" y="536526"/>
                  </a:lnTo>
                  <a:lnTo>
                    <a:pt x="776039" y="491124"/>
                  </a:lnTo>
                  <a:lnTo>
                    <a:pt x="785003" y="443520"/>
                  </a:lnTo>
                  <a:lnTo>
                    <a:pt x="788073" y="394081"/>
                  </a:lnTo>
                  <a:lnTo>
                    <a:pt x="785003" y="344641"/>
                  </a:lnTo>
                  <a:lnTo>
                    <a:pt x="776039" y="297037"/>
                  </a:lnTo>
                  <a:lnTo>
                    <a:pt x="761551" y="251635"/>
                  </a:lnTo>
                  <a:lnTo>
                    <a:pt x="741906" y="208806"/>
                  </a:lnTo>
                  <a:lnTo>
                    <a:pt x="717475" y="168919"/>
                  </a:lnTo>
                  <a:lnTo>
                    <a:pt x="688627" y="132342"/>
                  </a:lnTo>
                  <a:lnTo>
                    <a:pt x="655730" y="99445"/>
                  </a:lnTo>
                  <a:lnTo>
                    <a:pt x="619153" y="70597"/>
                  </a:lnTo>
                  <a:lnTo>
                    <a:pt x="579266" y="46166"/>
                  </a:lnTo>
                  <a:lnTo>
                    <a:pt x="536437" y="26522"/>
                  </a:lnTo>
                  <a:lnTo>
                    <a:pt x="491036" y="12033"/>
                  </a:lnTo>
                  <a:lnTo>
                    <a:pt x="443431" y="3069"/>
                  </a:lnTo>
                  <a:lnTo>
                    <a:pt x="393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03439" y="4342384"/>
              <a:ext cx="788670" cy="788670"/>
            </a:xfrm>
            <a:custGeom>
              <a:avLst/>
              <a:gdLst/>
              <a:ahLst/>
              <a:cxnLst/>
              <a:rect l="l" t="t" r="r" b="b"/>
              <a:pathLst>
                <a:path w="788669" h="788670">
                  <a:moveTo>
                    <a:pt x="0" y="394081"/>
                  </a:moveTo>
                  <a:lnTo>
                    <a:pt x="3070" y="344641"/>
                  </a:lnTo>
                  <a:lnTo>
                    <a:pt x="12034" y="297037"/>
                  </a:lnTo>
                  <a:lnTo>
                    <a:pt x="26524" y="251635"/>
                  </a:lnTo>
                  <a:lnTo>
                    <a:pt x="46168" y="208806"/>
                  </a:lnTo>
                  <a:lnTo>
                    <a:pt x="70599" y="168919"/>
                  </a:lnTo>
                  <a:lnTo>
                    <a:pt x="99445" y="132342"/>
                  </a:lnTo>
                  <a:lnTo>
                    <a:pt x="132339" y="99445"/>
                  </a:lnTo>
                  <a:lnTo>
                    <a:pt x="168909" y="70597"/>
                  </a:lnTo>
                  <a:lnTo>
                    <a:pt x="208788" y="46166"/>
                  </a:lnTo>
                  <a:lnTo>
                    <a:pt x="251605" y="26522"/>
                  </a:lnTo>
                  <a:lnTo>
                    <a:pt x="296991" y="12033"/>
                  </a:lnTo>
                  <a:lnTo>
                    <a:pt x="344576" y="3069"/>
                  </a:lnTo>
                  <a:lnTo>
                    <a:pt x="393992" y="0"/>
                  </a:lnTo>
                  <a:lnTo>
                    <a:pt x="443431" y="3069"/>
                  </a:lnTo>
                  <a:lnTo>
                    <a:pt x="491036" y="12033"/>
                  </a:lnTo>
                  <a:lnTo>
                    <a:pt x="536437" y="26522"/>
                  </a:lnTo>
                  <a:lnTo>
                    <a:pt x="579266" y="46166"/>
                  </a:lnTo>
                  <a:lnTo>
                    <a:pt x="619153" y="70597"/>
                  </a:lnTo>
                  <a:lnTo>
                    <a:pt x="655730" y="99445"/>
                  </a:lnTo>
                  <a:lnTo>
                    <a:pt x="688627" y="132342"/>
                  </a:lnTo>
                  <a:lnTo>
                    <a:pt x="717475" y="168919"/>
                  </a:lnTo>
                  <a:lnTo>
                    <a:pt x="741906" y="208806"/>
                  </a:lnTo>
                  <a:lnTo>
                    <a:pt x="761551" y="251635"/>
                  </a:lnTo>
                  <a:lnTo>
                    <a:pt x="776039" y="297037"/>
                  </a:lnTo>
                  <a:lnTo>
                    <a:pt x="785003" y="344641"/>
                  </a:lnTo>
                  <a:lnTo>
                    <a:pt x="788073" y="394081"/>
                  </a:lnTo>
                  <a:lnTo>
                    <a:pt x="785003" y="443520"/>
                  </a:lnTo>
                  <a:lnTo>
                    <a:pt x="776039" y="491124"/>
                  </a:lnTo>
                  <a:lnTo>
                    <a:pt x="761551" y="536526"/>
                  </a:lnTo>
                  <a:lnTo>
                    <a:pt x="741906" y="579355"/>
                  </a:lnTo>
                  <a:lnTo>
                    <a:pt x="717475" y="619242"/>
                  </a:lnTo>
                  <a:lnTo>
                    <a:pt x="688627" y="655819"/>
                  </a:lnTo>
                  <a:lnTo>
                    <a:pt x="655730" y="688716"/>
                  </a:lnTo>
                  <a:lnTo>
                    <a:pt x="619153" y="717564"/>
                  </a:lnTo>
                  <a:lnTo>
                    <a:pt x="579266" y="741995"/>
                  </a:lnTo>
                  <a:lnTo>
                    <a:pt x="536437" y="761639"/>
                  </a:lnTo>
                  <a:lnTo>
                    <a:pt x="491036" y="776128"/>
                  </a:lnTo>
                  <a:lnTo>
                    <a:pt x="443431" y="785092"/>
                  </a:lnTo>
                  <a:lnTo>
                    <a:pt x="393992" y="788162"/>
                  </a:lnTo>
                  <a:lnTo>
                    <a:pt x="344576" y="785092"/>
                  </a:lnTo>
                  <a:lnTo>
                    <a:pt x="296991" y="776128"/>
                  </a:lnTo>
                  <a:lnTo>
                    <a:pt x="251605" y="761639"/>
                  </a:lnTo>
                  <a:lnTo>
                    <a:pt x="208788" y="741995"/>
                  </a:lnTo>
                  <a:lnTo>
                    <a:pt x="168909" y="717564"/>
                  </a:lnTo>
                  <a:lnTo>
                    <a:pt x="132339" y="688716"/>
                  </a:lnTo>
                  <a:lnTo>
                    <a:pt x="99445" y="655819"/>
                  </a:lnTo>
                  <a:lnTo>
                    <a:pt x="70599" y="619242"/>
                  </a:lnTo>
                  <a:lnTo>
                    <a:pt x="46168" y="579355"/>
                  </a:lnTo>
                  <a:lnTo>
                    <a:pt x="26524" y="536526"/>
                  </a:lnTo>
                  <a:lnTo>
                    <a:pt x="12034" y="491124"/>
                  </a:lnTo>
                  <a:lnTo>
                    <a:pt x="3070" y="443520"/>
                  </a:lnTo>
                  <a:lnTo>
                    <a:pt x="0" y="394081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1156" y="525843"/>
            <a:ext cx="3067692" cy="955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68879"/>
            <a:ext cx="658490" cy="209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0957" y="5290347"/>
            <a:ext cx="2013585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64"/>
              </a:lnSpc>
            </a:pPr>
            <a:r>
              <a:rPr dirty="0" sz="1700" spc="-20" b="1">
                <a:latin typeface="Arial"/>
                <a:cs typeface="Arial"/>
              </a:rPr>
              <a:t>Année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Universitaire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ts val="2035"/>
              </a:lnSpc>
            </a:pPr>
            <a:r>
              <a:rPr dirty="0" sz="1700" spc="-10" b="1">
                <a:latin typeface="Arial"/>
                <a:cs typeface="Arial"/>
              </a:rPr>
              <a:t>2015-2016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452" y="2357501"/>
            <a:ext cx="3226054" cy="2338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79391" y="2958083"/>
            <a:ext cx="4658867" cy="694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23409" y="2904185"/>
            <a:ext cx="4377055" cy="772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900" spc="-5" b="1">
                <a:latin typeface="Arial"/>
                <a:cs typeface="Arial"/>
              </a:rPr>
              <a:t>1-</a:t>
            </a:r>
            <a:r>
              <a:rPr dirty="0" sz="4900" spc="-65" b="1">
                <a:latin typeface="Arial"/>
                <a:cs typeface="Arial"/>
              </a:rPr>
              <a:t> </a:t>
            </a:r>
            <a:r>
              <a:rPr dirty="0" sz="4900" spc="-5" b="1">
                <a:latin typeface="Arial"/>
                <a:cs typeface="Arial"/>
              </a:rPr>
              <a:t>Introduction</a:t>
            </a:r>
            <a:endParaRPr sz="4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3734" y="3874770"/>
            <a:ext cx="311340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290" indent="-262890">
              <a:lnSpc>
                <a:spcPct val="100000"/>
              </a:lnSpc>
              <a:spcBef>
                <a:spcPts val="100"/>
              </a:spcBef>
              <a:buSzPct val="83333"/>
              <a:buFont typeface="Wingdings"/>
              <a:buChar char=""/>
              <a:tabLst>
                <a:tab pos="288925" algn="l"/>
              </a:tabLst>
            </a:pPr>
            <a:r>
              <a:rPr dirty="0" sz="2400" spc="-175">
                <a:solidFill>
                  <a:srgbClr val="C00000"/>
                </a:solidFill>
                <a:latin typeface="Arimo"/>
                <a:cs typeface="Arimo"/>
              </a:rPr>
              <a:t>Système</a:t>
            </a:r>
            <a:r>
              <a:rPr dirty="0" sz="2400" spc="-165">
                <a:solidFill>
                  <a:srgbClr val="C00000"/>
                </a:solidFill>
                <a:latin typeface="Arimo"/>
                <a:cs typeface="Arimo"/>
              </a:rPr>
              <a:t> </a:t>
            </a:r>
            <a:r>
              <a:rPr dirty="0" sz="2400" spc="-35">
                <a:solidFill>
                  <a:srgbClr val="C00000"/>
                </a:solidFill>
                <a:latin typeface="Arimo"/>
                <a:cs typeface="Arimo"/>
              </a:rPr>
              <a:t>d’information</a:t>
            </a:r>
            <a:endParaRPr sz="2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3500">
              <a:latin typeface="Arimo"/>
              <a:cs typeface="Arimo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22580" algn="l"/>
              </a:tabLst>
            </a:pPr>
            <a:r>
              <a:rPr dirty="0" sz="2400" spc="-10">
                <a:solidFill>
                  <a:srgbClr val="C00000"/>
                </a:solidFill>
                <a:latin typeface="Carlito"/>
                <a:cs typeface="Carlito"/>
              </a:rPr>
              <a:t>Cycle </a:t>
            </a:r>
            <a:r>
              <a:rPr dirty="0" sz="2400" spc="-5">
                <a:solidFill>
                  <a:srgbClr val="C00000"/>
                </a:solidFill>
                <a:latin typeface="Carlito"/>
                <a:cs typeface="Carlito"/>
              </a:rPr>
              <a:t>de </a:t>
            </a:r>
            <a:r>
              <a:rPr dirty="0" sz="2400">
                <a:solidFill>
                  <a:srgbClr val="C00000"/>
                </a:solidFill>
                <a:latin typeface="Carlito"/>
                <a:cs typeface="Carlito"/>
              </a:rPr>
              <a:t>vie </a:t>
            </a:r>
            <a:r>
              <a:rPr dirty="0" sz="2400" spc="-5">
                <a:solidFill>
                  <a:srgbClr val="C00000"/>
                </a:solidFill>
                <a:latin typeface="Carlito"/>
                <a:cs typeface="Carlito"/>
              </a:rPr>
              <a:t>du</a:t>
            </a:r>
            <a:r>
              <a:rPr dirty="0" sz="2400" spc="-45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Carlito"/>
                <a:cs typeface="Carlito"/>
              </a:rPr>
              <a:t>logiciel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8225" y="5192725"/>
            <a:ext cx="3352800" cy="781050"/>
          </a:xfrm>
          <a:custGeom>
            <a:avLst/>
            <a:gdLst/>
            <a:ahLst/>
            <a:cxnLst/>
            <a:rect l="l" t="t" r="r" b="b"/>
            <a:pathLst>
              <a:path w="3352800" h="781050">
                <a:moveTo>
                  <a:pt x="3352800" y="781050"/>
                </a:moveTo>
                <a:lnTo>
                  <a:pt x="0" y="781050"/>
                </a:lnTo>
                <a:lnTo>
                  <a:pt x="0" y="0"/>
                </a:lnTo>
                <a:lnTo>
                  <a:pt x="3352800" y="0"/>
                </a:lnTo>
                <a:lnTo>
                  <a:pt x="3352800" y="781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585923"/>
            <a:ext cx="8072120" cy="50825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dirty="0" sz="1800" spc="-105">
                <a:latin typeface="Arimo"/>
                <a:cs typeface="Arimo"/>
              </a:rPr>
              <a:t>L’</a:t>
            </a:r>
            <a:r>
              <a:rPr dirty="0" sz="1800" spc="-105" b="1">
                <a:latin typeface="Arial"/>
                <a:cs typeface="Arial"/>
              </a:rPr>
              <a:t>information </a:t>
            </a:r>
            <a:r>
              <a:rPr dirty="0" sz="1800" spc="-10">
                <a:latin typeface="Carlito"/>
                <a:cs typeface="Carlito"/>
              </a:rPr>
              <a:t>est </a:t>
            </a:r>
            <a:r>
              <a:rPr dirty="0" sz="1800" spc="-45">
                <a:latin typeface="Arimo"/>
                <a:cs typeface="Arimo"/>
              </a:rPr>
              <a:t>l’une </a:t>
            </a:r>
            <a:r>
              <a:rPr dirty="0" sz="1800">
                <a:latin typeface="Carlito"/>
                <a:cs typeface="Carlito"/>
              </a:rPr>
              <a:t>des </a:t>
            </a:r>
            <a:r>
              <a:rPr dirty="0" sz="1800" spc="-5">
                <a:latin typeface="Carlito"/>
                <a:cs typeface="Carlito"/>
              </a:rPr>
              <a:t>plus grandes richesses </a:t>
            </a:r>
            <a:r>
              <a:rPr dirty="0" sz="1800" spc="-60">
                <a:latin typeface="Arimo"/>
                <a:cs typeface="Arimo"/>
              </a:rPr>
              <a:t>d’une</a:t>
            </a:r>
            <a:r>
              <a:rPr dirty="0" sz="1800" spc="-75">
                <a:latin typeface="Arimo"/>
                <a:cs typeface="Arimo"/>
              </a:rPr>
              <a:t> </a:t>
            </a:r>
            <a:r>
              <a:rPr dirty="0" sz="1800" spc="-10">
                <a:latin typeface="Carlito"/>
                <a:cs typeface="Carlito"/>
              </a:rPr>
              <a:t>entreprise</a:t>
            </a: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350" spc="15">
                <a:latin typeface="Carlito"/>
                <a:cs typeface="Carlito"/>
              </a:rPr>
              <a:t>Une </a:t>
            </a:r>
            <a:r>
              <a:rPr dirty="0" sz="2350">
                <a:latin typeface="Carlito"/>
                <a:cs typeface="Carlito"/>
              </a:rPr>
              <a:t>entreprise crée </a:t>
            </a:r>
            <a:r>
              <a:rPr dirty="0" sz="2350" spc="10">
                <a:latin typeface="Carlito"/>
                <a:cs typeface="Carlito"/>
              </a:rPr>
              <a:t>de </a:t>
            </a:r>
            <a:r>
              <a:rPr dirty="0" sz="2350" spc="5">
                <a:latin typeface="Carlito"/>
                <a:cs typeface="Carlito"/>
              </a:rPr>
              <a:t>la </a:t>
            </a:r>
            <a:r>
              <a:rPr dirty="0" sz="2350">
                <a:latin typeface="Carlito"/>
                <a:cs typeface="Carlito"/>
              </a:rPr>
              <a:t>valeur </a:t>
            </a:r>
            <a:r>
              <a:rPr dirty="0" sz="2350" spc="10">
                <a:latin typeface="Carlito"/>
                <a:cs typeface="Carlito"/>
              </a:rPr>
              <a:t>en </a:t>
            </a:r>
            <a:r>
              <a:rPr dirty="0" sz="2350" spc="-5">
                <a:latin typeface="Carlito"/>
                <a:cs typeface="Carlito"/>
              </a:rPr>
              <a:t>traitant </a:t>
            </a:r>
            <a:r>
              <a:rPr dirty="0" sz="2350" spc="10">
                <a:latin typeface="Carlito"/>
                <a:cs typeface="Carlito"/>
              </a:rPr>
              <a:t>de</a:t>
            </a:r>
            <a:r>
              <a:rPr dirty="0" sz="2350" spc="-10">
                <a:latin typeface="Carlito"/>
                <a:cs typeface="Carlito"/>
              </a:rPr>
              <a:t> </a:t>
            </a:r>
            <a:r>
              <a:rPr dirty="0" sz="2350" spc="-5">
                <a:latin typeface="Carlito"/>
                <a:cs typeface="Carlito"/>
              </a:rPr>
              <a:t>l'information</a:t>
            </a:r>
            <a:endParaRPr sz="235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350">
              <a:latin typeface="Carlito"/>
              <a:cs typeface="Carlito"/>
            </a:endParaRPr>
          </a:p>
          <a:p>
            <a:pPr algn="just" marL="302260" marR="5080" indent="-289560">
              <a:lnSpc>
                <a:spcPts val="1939"/>
              </a:lnSpc>
              <a:buFont typeface="Arial"/>
              <a:buChar char="•"/>
              <a:tabLst>
                <a:tab pos="302260" algn="l"/>
              </a:tabLst>
            </a:pPr>
            <a:r>
              <a:rPr dirty="0" sz="1800" spc="-5">
                <a:latin typeface="Carlito"/>
                <a:cs typeface="Carlito"/>
              </a:rPr>
              <a:t>Un </a:t>
            </a:r>
            <a:r>
              <a:rPr dirty="0" sz="1800" spc="-170" b="1">
                <a:latin typeface="Arial"/>
                <a:cs typeface="Arial"/>
              </a:rPr>
              <a:t>Système </a:t>
            </a:r>
            <a:r>
              <a:rPr dirty="0" sz="1800" spc="-90" b="1">
                <a:latin typeface="Arial"/>
                <a:cs typeface="Arial"/>
              </a:rPr>
              <a:t>d'Information </a:t>
            </a:r>
            <a:r>
              <a:rPr dirty="0" sz="1800" spc="-10">
                <a:latin typeface="Carlito"/>
                <a:cs typeface="Carlito"/>
              </a:rPr>
              <a:t>représente </a:t>
            </a:r>
            <a:r>
              <a:rPr dirty="0" sz="1800">
                <a:latin typeface="Carlito"/>
                <a:cs typeface="Carlito"/>
              </a:rPr>
              <a:t>l'ensemble des éléments </a:t>
            </a:r>
            <a:r>
              <a:rPr dirty="0" sz="1800" spc="-5">
                <a:latin typeface="Carlito"/>
                <a:cs typeface="Carlito"/>
              </a:rPr>
              <a:t>participant </a:t>
            </a:r>
            <a:r>
              <a:rPr dirty="0" sz="1800">
                <a:latin typeface="Carlito"/>
                <a:cs typeface="Carlito"/>
              </a:rPr>
              <a:t>à </a:t>
            </a:r>
            <a:r>
              <a:rPr dirty="0" sz="1800" spc="-10">
                <a:latin typeface="Carlito"/>
                <a:cs typeface="Carlito"/>
              </a:rPr>
              <a:t>la  gestion, </a:t>
            </a:r>
            <a:r>
              <a:rPr dirty="0" sz="1800">
                <a:latin typeface="Carlito"/>
                <a:cs typeface="Carlito"/>
              </a:rPr>
              <a:t>au </a:t>
            </a:r>
            <a:r>
              <a:rPr dirty="0" sz="1800" spc="-10">
                <a:latin typeface="Carlito"/>
                <a:cs typeface="Carlito"/>
              </a:rPr>
              <a:t>traitement, </a:t>
            </a:r>
            <a:r>
              <a:rPr dirty="0" sz="1800">
                <a:latin typeface="Carlito"/>
                <a:cs typeface="Carlito"/>
              </a:rPr>
              <a:t>au </a:t>
            </a:r>
            <a:r>
              <a:rPr dirty="0" sz="1800" spc="-10">
                <a:latin typeface="Carlito"/>
                <a:cs typeface="Carlito"/>
              </a:rPr>
              <a:t>transport </a:t>
            </a:r>
            <a:r>
              <a:rPr dirty="0" sz="1800" spc="-5">
                <a:latin typeface="Carlito"/>
                <a:cs typeface="Carlito"/>
              </a:rPr>
              <a:t>et </a:t>
            </a:r>
            <a:r>
              <a:rPr dirty="0" sz="1800">
                <a:latin typeface="Carlito"/>
                <a:cs typeface="Carlito"/>
              </a:rPr>
              <a:t>à </a:t>
            </a:r>
            <a:r>
              <a:rPr dirty="0" sz="1800" spc="-5">
                <a:latin typeface="Carlito"/>
                <a:cs typeface="Carlito"/>
              </a:rPr>
              <a:t>la diffusion </a:t>
            </a:r>
            <a:r>
              <a:rPr dirty="0" sz="1800">
                <a:latin typeface="Carlito"/>
                <a:cs typeface="Carlito"/>
              </a:rPr>
              <a:t>de </a:t>
            </a:r>
            <a:r>
              <a:rPr dirty="0" sz="1800" spc="-10">
                <a:latin typeface="Carlito"/>
                <a:cs typeface="Carlito"/>
              </a:rPr>
              <a:t>l'information </a:t>
            </a:r>
            <a:r>
              <a:rPr dirty="0" sz="1800">
                <a:latin typeface="Carlito"/>
                <a:cs typeface="Carlito"/>
              </a:rPr>
              <a:t>au </a:t>
            </a:r>
            <a:r>
              <a:rPr dirty="0" sz="1800" spc="-5">
                <a:latin typeface="Carlito"/>
                <a:cs typeface="Carlito"/>
              </a:rPr>
              <a:t>sein </a:t>
            </a:r>
            <a:r>
              <a:rPr dirty="0" sz="1800">
                <a:latin typeface="Carlito"/>
                <a:cs typeface="Carlito"/>
              </a:rPr>
              <a:t>de  </a:t>
            </a:r>
            <a:r>
              <a:rPr dirty="0" sz="1800" spc="-10">
                <a:latin typeface="Carlito"/>
                <a:cs typeface="Carlito"/>
              </a:rPr>
              <a:t>l'organisation.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118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350">
                <a:latin typeface="Carlito"/>
                <a:cs typeface="Carlito"/>
              </a:rPr>
              <a:t>Application </a:t>
            </a:r>
            <a:r>
              <a:rPr dirty="0" sz="2350" spc="10">
                <a:latin typeface="Carlito"/>
                <a:cs typeface="Carlito"/>
              </a:rPr>
              <a:t>de </a:t>
            </a:r>
            <a:r>
              <a:rPr dirty="0" sz="2350">
                <a:latin typeface="Carlito"/>
                <a:cs typeface="Carlito"/>
              </a:rPr>
              <a:t>gestion </a:t>
            </a:r>
            <a:r>
              <a:rPr dirty="0" sz="2350" spc="10">
                <a:latin typeface="Carlito"/>
                <a:cs typeface="Carlito"/>
              </a:rPr>
              <a:t>de </a:t>
            </a:r>
            <a:r>
              <a:rPr dirty="0" sz="2350" spc="-5">
                <a:latin typeface="Carlito"/>
                <a:cs typeface="Carlito"/>
              </a:rPr>
              <a:t>stock</a:t>
            </a:r>
            <a:endParaRPr sz="235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350" spc="10">
                <a:latin typeface="Carlito"/>
                <a:cs typeface="Carlito"/>
              </a:rPr>
              <a:t>Un </a:t>
            </a:r>
            <a:r>
              <a:rPr dirty="0" sz="2350" spc="-5">
                <a:latin typeface="Carlito"/>
                <a:cs typeface="Carlito"/>
              </a:rPr>
              <a:t>site </a:t>
            </a:r>
            <a:r>
              <a:rPr dirty="0" sz="2350" spc="5">
                <a:latin typeface="Carlito"/>
                <a:cs typeface="Carlito"/>
              </a:rPr>
              <a:t>web </a:t>
            </a:r>
            <a:r>
              <a:rPr dirty="0" sz="2350" spc="10">
                <a:latin typeface="Carlito"/>
                <a:cs typeface="Carlito"/>
              </a:rPr>
              <a:t>de </a:t>
            </a:r>
            <a:r>
              <a:rPr dirty="0" sz="2350" spc="-5">
                <a:latin typeface="Carlito"/>
                <a:cs typeface="Carlito"/>
              </a:rPr>
              <a:t>vente </a:t>
            </a:r>
            <a:r>
              <a:rPr dirty="0" sz="2350" spc="15">
                <a:latin typeface="Carlito"/>
                <a:cs typeface="Carlito"/>
              </a:rPr>
              <a:t>en</a:t>
            </a:r>
            <a:r>
              <a:rPr dirty="0" sz="2350" spc="-20">
                <a:latin typeface="Carlito"/>
                <a:cs typeface="Carlito"/>
              </a:rPr>
              <a:t> </a:t>
            </a:r>
            <a:r>
              <a:rPr dirty="0" sz="2350" spc="5">
                <a:latin typeface="Carlito"/>
                <a:cs typeface="Carlito"/>
              </a:rPr>
              <a:t>ligne</a:t>
            </a:r>
            <a:endParaRPr sz="235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350" spc="15">
                <a:latin typeface="Carlito"/>
                <a:cs typeface="Carlito"/>
              </a:rPr>
              <a:t>Une </a:t>
            </a:r>
            <a:r>
              <a:rPr dirty="0" sz="2350" spc="5">
                <a:latin typeface="Carlito"/>
                <a:cs typeface="Carlito"/>
              </a:rPr>
              <a:t>bibliothèque</a:t>
            </a:r>
            <a:r>
              <a:rPr dirty="0" sz="2350" spc="-5">
                <a:latin typeface="Carlito"/>
                <a:cs typeface="Carlito"/>
              </a:rPr>
              <a:t> </a:t>
            </a:r>
            <a:r>
              <a:rPr dirty="0" sz="2350" spc="5">
                <a:latin typeface="Carlito"/>
                <a:cs typeface="Carlito"/>
              </a:rPr>
              <a:t>numérique</a:t>
            </a:r>
            <a:endParaRPr sz="2350">
              <a:latin typeface="Carlito"/>
              <a:cs typeface="Carlito"/>
            </a:endParaRPr>
          </a:p>
          <a:p>
            <a:pPr lvl="1" marL="641985" indent="-243204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642620" algn="l"/>
              </a:tabLst>
            </a:pPr>
            <a:r>
              <a:rPr dirty="0" sz="2350" spc="10">
                <a:latin typeface="Carlito"/>
                <a:cs typeface="Carlito"/>
              </a:rPr>
              <a:t>Un </a:t>
            </a:r>
            <a:r>
              <a:rPr dirty="0" sz="2350">
                <a:latin typeface="Carlito"/>
                <a:cs typeface="Carlito"/>
              </a:rPr>
              <a:t>portail </a:t>
            </a:r>
            <a:r>
              <a:rPr dirty="0" sz="2350" spc="-10">
                <a:latin typeface="Carlito"/>
                <a:cs typeface="Carlito"/>
              </a:rPr>
              <a:t>avec </a:t>
            </a:r>
            <a:r>
              <a:rPr dirty="0" sz="2350">
                <a:latin typeface="Carlito"/>
                <a:cs typeface="Carlito"/>
              </a:rPr>
              <a:t>intranet </a:t>
            </a:r>
            <a:r>
              <a:rPr dirty="0" sz="2350" spc="5">
                <a:latin typeface="Carlito"/>
                <a:cs typeface="Carlito"/>
              </a:rPr>
              <a:t>pour </a:t>
            </a:r>
            <a:r>
              <a:rPr dirty="0" sz="2350" spc="10">
                <a:latin typeface="Carlito"/>
                <a:cs typeface="Carlito"/>
              </a:rPr>
              <a:t>une</a:t>
            </a:r>
            <a:r>
              <a:rPr dirty="0" sz="2350" spc="20">
                <a:latin typeface="Carlito"/>
                <a:cs typeface="Carlito"/>
              </a:rPr>
              <a:t> </a:t>
            </a:r>
            <a:r>
              <a:rPr dirty="0" sz="2350">
                <a:latin typeface="Carlito"/>
                <a:cs typeface="Carlito"/>
              </a:rPr>
              <a:t>école</a:t>
            </a:r>
            <a:endParaRPr sz="2350">
              <a:latin typeface="Carlito"/>
              <a:cs typeface="Carlito"/>
            </a:endParaRPr>
          </a:p>
          <a:p>
            <a:pPr marL="399415">
              <a:lnSpc>
                <a:spcPct val="100000"/>
              </a:lnSpc>
              <a:spcBef>
                <a:spcPts val="310"/>
              </a:spcBef>
            </a:pPr>
            <a:r>
              <a:rPr dirty="0" sz="2350" spc="10">
                <a:latin typeface="Arial"/>
                <a:cs typeface="Arial"/>
              </a:rPr>
              <a:t>–</a:t>
            </a:r>
            <a:r>
              <a:rPr dirty="0" sz="2350" spc="-75">
                <a:latin typeface="Arial"/>
                <a:cs typeface="Arial"/>
              </a:rPr>
              <a:t> </a:t>
            </a:r>
            <a:r>
              <a:rPr dirty="0" sz="2350" spc="-710">
                <a:latin typeface="Arimo"/>
                <a:cs typeface="Arimo"/>
              </a:rPr>
              <a:t>…</a:t>
            </a:r>
            <a:endParaRPr sz="235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700">
              <a:latin typeface="Arimo"/>
              <a:cs typeface="Arimo"/>
            </a:endParaRPr>
          </a:p>
          <a:p>
            <a:pPr algn="r" marR="86360">
              <a:lnSpc>
                <a:spcPct val="100000"/>
              </a:lnSpc>
              <a:spcBef>
                <a:spcPts val="1815"/>
              </a:spcBef>
            </a:pPr>
            <a:r>
              <a:rPr dirty="0" sz="1700" spc="-5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9354" y="685800"/>
            <a:ext cx="6149340" cy="681990"/>
          </a:xfrm>
          <a:custGeom>
            <a:avLst/>
            <a:gdLst/>
            <a:ahLst/>
            <a:cxnLst/>
            <a:rect l="l" t="t" r="r" b="b"/>
            <a:pathLst>
              <a:path w="6149340" h="681990">
                <a:moveTo>
                  <a:pt x="6149213" y="0"/>
                </a:moveTo>
                <a:lnTo>
                  <a:pt x="0" y="0"/>
                </a:lnTo>
                <a:lnTo>
                  <a:pt x="0" y="681609"/>
                </a:lnTo>
                <a:lnTo>
                  <a:pt x="6149213" y="681609"/>
                </a:lnTo>
                <a:lnTo>
                  <a:pt x="61492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0161" y="766952"/>
            <a:ext cx="3846829" cy="4902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225">
                <a:latin typeface="Arimo"/>
                <a:cs typeface="Arimo"/>
              </a:rPr>
              <a:t>Système </a:t>
            </a:r>
            <a:r>
              <a:rPr dirty="0" sz="3050" spc="-40">
                <a:latin typeface="Arimo"/>
                <a:cs typeface="Arimo"/>
              </a:rPr>
              <a:t>d’information</a:t>
            </a:r>
            <a:r>
              <a:rPr dirty="0" sz="3050" spc="-170">
                <a:latin typeface="Arimo"/>
                <a:cs typeface="Arimo"/>
              </a:rPr>
              <a:t> </a:t>
            </a:r>
            <a:r>
              <a:rPr dirty="0" sz="3050" spc="-285">
                <a:latin typeface="Arimo"/>
                <a:cs typeface="Arimo"/>
              </a:rPr>
              <a:t>?</a:t>
            </a:r>
            <a:endParaRPr sz="305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ESSADDI</dc:creator>
  <dc:title>Langage de Modélisation UML</dc:title>
  <dcterms:created xsi:type="dcterms:W3CDTF">2021-10-05T08:06:03Z</dcterms:created>
  <dcterms:modified xsi:type="dcterms:W3CDTF">2021-10-05T08:06:03Z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2021-10-05T00:00:00Z</vt:filetime>
  </property>
</Properties>
</file>