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59" r:id="rId5"/>
    <p:sldId id="305" r:id="rId6"/>
    <p:sldId id="299" r:id="rId7"/>
    <p:sldId id="307" r:id="rId8"/>
    <p:sldId id="308" r:id="rId9"/>
    <p:sldId id="262" r:id="rId10"/>
    <p:sldId id="309" r:id="rId11"/>
    <p:sldId id="264" r:id="rId12"/>
    <p:sldId id="265" r:id="rId13"/>
    <p:sldId id="266" r:id="rId14"/>
    <p:sldId id="267" r:id="rId15"/>
    <p:sldId id="301" r:id="rId16"/>
    <p:sldId id="268" r:id="rId17"/>
    <p:sldId id="310" r:id="rId18"/>
    <p:sldId id="311" r:id="rId19"/>
    <p:sldId id="269" r:id="rId20"/>
    <p:sldId id="312" r:id="rId21"/>
    <p:sldId id="270" r:id="rId22"/>
    <p:sldId id="272" r:id="rId23"/>
    <p:sldId id="273" r:id="rId24"/>
    <p:sldId id="274" r:id="rId25"/>
    <p:sldId id="275" r:id="rId26"/>
    <p:sldId id="314" r:id="rId27"/>
    <p:sldId id="304"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Lst>
  <p:sldSz cx="10807700" cy="6858000"/>
  <p:notesSz cx="108077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20" autoAdjust="0"/>
    <p:restoredTop sz="92294" autoAdjust="0"/>
  </p:normalViewPr>
  <p:slideViewPr>
    <p:cSldViewPr>
      <p:cViewPr varScale="1">
        <p:scale>
          <a:sx n="64" d="100"/>
          <a:sy n="64" d="100"/>
        </p:scale>
        <p:origin x="-1320"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BB9F4-EA6B-4D35-A5D4-FB90476D01C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fr-FR"/>
        </a:p>
      </dgm:t>
    </dgm:pt>
    <dgm:pt modelId="{6B0969F4-B559-44A1-BAE2-FAD9755EEE31}">
      <dgm:prSet phldrT="[Texte]" custT="1">
        <dgm:style>
          <a:lnRef idx="1">
            <a:schemeClr val="accent2"/>
          </a:lnRef>
          <a:fillRef idx="2">
            <a:schemeClr val="accent2"/>
          </a:fillRef>
          <a:effectRef idx="1">
            <a:schemeClr val="accent2"/>
          </a:effectRef>
          <a:fontRef idx="minor">
            <a:schemeClr val="dk1"/>
          </a:fontRef>
        </dgm:style>
      </dgm:prSet>
      <dgm:spPr/>
      <dgm:t>
        <a:bodyPr/>
        <a:lstStyle/>
        <a:p>
          <a:r>
            <a:rPr lang="fr-FR" sz="2800" b="1" dirty="0" smtClean="0"/>
            <a:t>Structure </a:t>
          </a:r>
          <a:r>
            <a:rPr lang="fr-FR" sz="2800" b="1" dirty="0" err="1" smtClean="0"/>
            <a:t>diagram</a:t>
          </a:r>
          <a:endParaRPr lang="fr-FR" sz="2800" b="1" dirty="0"/>
        </a:p>
      </dgm:t>
    </dgm:pt>
    <dgm:pt modelId="{B6FF0695-EC21-4AB2-B50B-C9A9EF416C53}" type="parTrans" cxnId="{4FD620E1-7557-4A93-A482-CE9E0B7F6915}">
      <dgm:prSet/>
      <dgm:spPr/>
      <dgm:t>
        <a:bodyPr/>
        <a:lstStyle/>
        <a:p>
          <a:endParaRPr lang="fr-FR"/>
        </a:p>
      </dgm:t>
    </dgm:pt>
    <dgm:pt modelId="{10DEF3FE-07D7-4FF6-B4D7-F4E349146020}" type="sibTrans" cxnId="{4FD620E1-7557-4A93-A482-CE9E0B7F6915}">
      <dgm:prSet/>
      <dgm:spPr/>
      <dgm:t>
        <a:bodyPr/>
        <a:lstStyle/>
        <a:p>
          <a:endParaRPr lang="fr-FR"/>
        </a:p>
      </dgm:t>
    </dgm:pt>
    <dgm:pt modelId="{DD2C3E03-FE4F-4049-84FD-5F20FFD88B1D}">
      <dgm:prSet phldrT="[Texte]" custT="1"/>
      <dgm:spPr>
        <a:ln>
          <a:solidFill>
            <a:srgbClr val="FF0000"/>
          </a:solidFill>
        </a:ln>
      </dgm:spPr>
      <dgm:t>
        <a:bodyPr/>
        <a:lstStyle/>
        <a:p>
          <a:r>
            <a:rPr lang="fr-FR" sz="2000" dirty="0" smtClean="0"/>
            <a:t>Class </a:t>
          </a:r>
          <a:r>
            <a:rPr lang="fr-FR" sz="2000" dirty="0" err="1" smtClean="0"/>
            <a:t>diagram</a:t>
          </a:r>
          <a:endParaRPr lang="fr-FR" sz="2000" dirty="0"/>
        </a:p>
      </dgm:t>
    </dgm:pt>
    <dgm:pt modelId="{4149FC81-5AC0-4949-A887-AA51682171AB}" type="parTrans" cxnId="{B4F765D9-C74A-46DD-93B8-F316DD31275C}">
      <dgm:prSet>
        <dgm:style>
          <a:lnRef idx="3">
            <a:schemeClr val="accent2"/>
          </a:lnRef>
          <a:fillRef idx="0">
            <a:schemeClr val="accent2"/>
          </a:fillRef>
          <a:effectRef idx="2">
            <a:schemeClr val="accent2"/>
          </a:effectRef>
          <a:fontRef idx="minor">
            <a:schemeClr val="tx1"/>
          </a:fontRef>
        </dgm:style>
      </dgm:prSet>
      <dgm:spPr/>
      <dgm:t>
        <a:bodyPr/>
        <a:lstStyle/>
        <a:p>
          <a:endParaRPr lang="fr-FR"/>
        </a:p>
      </dgm:t>
    </dgm:pt>
    <dgm:pt modelId="{197871DD-767D-42B5-A58C-D5AE340A4AB2}" type="sibTrans" cxnId="{B4F765D9-C74A-46DD-93B8-F316DD31275C}">
      <dgm:prSet/>
      <dgm:spPr/>
      <dgm:t>
        <a:bodyPr/>
        <a:lstStyle/>
        <a:p>
          <a:endParaRPr lang="fr-FR"/>
        </a:p>
      </dgm:t>
    </dgm:pt>
    <dgm:pt modelId="{30615D82-1248-4739-9100-D35BC618D98B}">
      <dgm:prSet phldrT="[Texte]" custT="1"/>
      <dgm:spPr>
        <a:ln>
          <a:solidFill>
            <a:srgbClr val="FF0000"/>
          </a:solidFill>
        </a:ln>
      </dgm:spPr>
      <dgm:t>
        <a:bodyPr/>
        <a:lstStyle/>
        <a:p>
          <a:r>
            <a:rPr lang="fr-FR" sz="2000" dirty="0" smtClean="0"/>
            <a:t>Object </a:t>
          </a:r>
          <a:r>
            <a:rPr lang="fr-FR" sz="2000" dirty="0" err="1" smtClean="0"/>
            <a:t>diagram</a:t>
          </a:r>
          <a:endParaRPr lang="fr-FR" sz="2000" dirty="0"/>
        </a:p>
      </dgm:t>
    </dgm:pt>
    <dgm:pt modelId="{BBCA8089-DFBD-4996-B77E-109946C22CB2}" type="parTrans" cxnId="{562209A9-FFF6-4350-B347-1000DDD51F1A}">
      <dgm:prSet>
        <dgm:style>
          <a:lnRef idx="3">
            <a:schemeClr val="accent2"/>
          </a:lnRef>
          <a:fillRef idx="0">
            <a:schemeClr val="accent2"/>
          </a:fillRef>
          <a:effectRef idx="2">
            <a:schemeClr val="accent2"/>
          </a:effectRef>
          <a:fontRef idx="minor">
            <a:schemeClr val="tx1"/>
          </a:fontRef>
        </dgm:style>
      </dgm:prSet>
      <dgm:spPr/>
      <dgm:t>
        <a:bodyPr/>
        <a:lstStyle/>
        <a:p>
          <a:endParaRPr lang="fr-FR"/>
        </a:p>
      </dgm:t>
    </dgm:pt>
    <dgm:pt modelId="{55DA9AAA-4D70-493F-93C2-465DF37FB3ED}" type="sibTrans" cxnId="{562209A9-FFF6-4350-B347-1000DDD51F1A}">
      <dgm:prSet/>
      <dgm:spPr/>
      <dgm:t>
        <a:bodyPr/>
        <a:lstStyle/>
        <a:p>
          <a:endParaRPr lang="fr-FR"/>
        </a:p>
      </dgm:t>
    </dgm:pt>
    <dgm:pt modelId="{09779218-8EEE-4789-B3CC-C57B674B61E2}">
      <dgm:prSet phldrT="[Texte]" custT="1"/>
      <dgm:spPr>
        <a:ln>
          <a:solidFill>
            <a:srgbClr val="FF0000"/>
          </a:solidFill>
        </a:ln>
      </dgm:spPr>
      <dgm:t>
        <a:bodyPr/>
        <a:lstStyle/>
        <a:p>
          <a:r>
            <a:rPr lang="fr-FR" sz="2000" dirty="0" smtClean="0"/>
            <a:t>Package </a:t>
          </a:r>
          <a:r>
            <a:rPr lang="fr-FR" sz="2000" dirty="0" err="1" smtClean="0"/>
            <a:t>diagram</a:t>
          </a:r>
          <a:endParaRPr lang="fr-FR" sz="2000" dirty="0"/>
        </a:p>
      </dgm:t>
    </dgm:pt>
    <dgm:pt modelId="{11F21D3D-90E9-4851-9792-7F29A3DE162E}" type="parTrans" cxnId="{47D5810D-9B76-4F5D-8322-8FC823B9AE15}">
      <dgm:prSet>
        <dgm:style>
          <a:lnRef idx="3">
            <a:schemeClr val="accent2"/>
          </a:lnRef>
          <a:fillRef idx="0">
            <a:schemeClr val="accent2"/>
          </a:fillRef>
          <a:effectRef idx="2">
            <a:schemeClr val="accent2"/>
          </a:effectRef>
          <a:fontRef idx="minor">
            <a:schemeClr val="tx1"/>
          </a:fontRef>
        </dgm:style>
      </dgm:prSet>
      <dgm:spPr/>
      <dgm:t>
        <a:bodyPr/>
        <a:lstStyle/>
        <a:p>
          <a:endParaRPr lang="fr-FR"/>
        </a:p>
      </dgm:t>
    </dgm:pt>
    <dgm:pt modelId="{0A9F1ED6-DED1-4199-AE31-EBFC6306A8E8}" type="sibTrans" cxnId="{47D5810D-9B76-4F5D-8322-8FC823B9AE15}">
      <dgm:prSet/>
      <dgm:spPr/>
      <dgm:t>
        <a:bodyPr/>
        <a:lstStyle/>
        <a:p>
          <a:endParaRPr lang="fr-FR"/>
        </a:p>
      </dgm:t>
    </dgm:pt>
    <dgm:pt modelId="{23240C0F-98C0-4C84-A5AD-88133A5F3B29}" type="pres">
      <dgm:prSet presAssocID="{76ABB9F4-EA6B-4D35-A5D4-FB90476D01C7}" presName="diagram" presStyleCnt="0">
        <dgm:presLayoutVars>
          <dgm:chPref val="1"/>
          <dgm:dir/>
          <dgm:animOne val="branch"/>
          <dgm:animLvl val="lvl"/>
          <dgm:resizeHandles/>
        </dgm:presLayoutVars>
      </dgm:prSet>
      <dgm:spPr/>
      <dgm:t>
        <a:bodyPr/>
        <a:lstStyle/>
        <a:p>
          <a:endParaRPr lang="fr-FR"/>
        </a:p>
      </dgm:t>
    </dgm:pt>
    <dgm:pt modelId="{3EA271AD-71A8-4686-B35A-BEE0A8590B10}" type="pres">
      <dgm:prSet presAssocID="{6B0969F4-B559-44A1-BAE2-FAD9755EEE31}" presName="root" presStyleCnt="0"/>
      <dgm:spPr/>
    </dgm:pt>
    <dgm:pt modelId="{33CA4B15-EA9F-44F5-AF34-3D8B543ACD55}" type="pres">
      <dgm:prSet presAssocID="{6B0969F4-B559-44A1-BAE2-FAD9755EEE31}" presName="rootComposite" presStyleCnt="0"/>
      <dgm:spPr/>
    </dgm:pt>
    <dgm:pt modelId="{BFC31274-8A49-454B-9B13-A89E070F8772}" type="pres">
      <dgm:prSet presAssocID="{6B0969F4-B559-44A1-BAE2-FAD9755EEE31}" presName="rootText" presStyleLbl="node1" presStyleIdx="0" presStyleCnt="1" custScaleX="173931"/>
      <dgm:spPr/>
      <dgm:t>
        <a:bodyPr/>
        <a:lstStyle/>
        <a:p>
          <a:endParaRPr lang="fr-FR"/>
        </a:p>
      </dgm:t>
    </dgm:pt>
    <dgm:pt modelId="{06641C4E-8352-469F-8EBE-14F490D28F3C}" type="pres">
      <dgm:prSet presAssocID="{6B0969F4-B559-44A1-BAE2-FAD9755EEE31}" presName="rootConnector" presStyleLbl="node1" presStyleIdx="0" presStyleCnt="1"/>
      <dgm:spPr/>
      <dgm:t>
        <a:bodyPr/>
        <a:lstStyle/>
        <a:p>
          <a:endParaRPr lang="fr-FR"/>
        </a:p>
      </dgm:t>
    </dgm:pt>
    <dgm:pt modelId="{3F750CBC-D121-4E7A-A6BD-56FB4D4167DC}" type="pres">
      <dgm:prSet presAssocID="{6B0969F4-B559-44A1-BAE2-FAD9755EEE31}" presName="childShape" presStyleCnt="0"/>
      <dgm:spPr/>
    </dgm:pt>
    <dgm:pt modelId="{7E0A50E5-BA0F-44CD-81DB-1503C42AD8E6}" type="pres">
      <dgm:prSet presAssocID="{4149FC81-5AC0-4949-A887-AA51682171AB}" presName="Name13" presStyleLbl="parChTrans1D2" presStyleIdx="0" presStyleCnt="3"/>
      <dgm:spPr/>
      <dgm:t>
        <a:bodyPr/>
        <a:lstStyle/>
        <a:p>
          <a:endParaRPr lang="fr-FR"/>
        </a:p>
      </dgm:t>
    </dgm:pt>
    <dgm:pt modelId="{A01E9EC5-3E02-4ED0-A1C5-5D1F2C564BD6}" type="pres">
      <dgm:prSet presAssocID="{DD2C3E03-FE4F-4049-84FD-5F20FFD88B1D}" presName="childText" presStyleLbl="bgAcc1" presStyleIdx="0" presStyleCnt="3" custScaleX="170206">
        <dgm:presLayoutVars>
          <dgm:bulletEnabled val="1"/>
        </dgm:presLayoutVars>
      </dgm:prSet>
      <dgm:spPr/>
      <dgm:t>
        <a:bodyPr/>
        <a:lstStyle/>
        <a:p>
          <a:endParaRPr lang="fr-FR"/>
        </a:p>
      </dgm:t>
    </dgm:pt>
    <dgm:pt modelId="{C4CDAA6C-53EE-4E10-8950-9E1F91C55010}" type="pres">
      <dgm:prSet presAssocID="{BBCA8089-DFBD-4996-B77E-109946C22CB2}" presName="Name13" presStyleLbl="parChTrans1D2" presStyleIdx="1" presStyleCnt="3"/>
      <dgm:spPr/>
      <dgm:t>
        <a:bodyPr/>
        <a:lstStyle/>
        <a:p>
          <a:endParaRPr lang="fr-FR"/>
        </a:p>
      </dgm:t>
    </dgm:pt>
    <dgm:pt modelId="{A6D8D944-2A65-4F11-8346-33E6AB08E8FB}" type="pres">
      <dgm:prSet presAssocID="{30615D82-1248-4739-9100-D35BC618D98B}" presName="childText" presStyleLbl="bgAcc1" presStyleIdx="1" presStyleCnt="3" custScaleX="171312">
        <dgm:presLayoutVars>
          <dgm:bulletEnabled val="1"/>
        </dgm:presLayoutVars>
      </dgm:prSet>
      <dgm:spPr/>
      <dgm:t>
        <a:bodyPr/>
        <a:lstStyle/>
        <a:p>
          <a:endParaRPr lang="fr-FR"/>
        </a:p>
      </dgm:t>
    </dgm:pt>
    <dgm:pt modelId="{60422E1F-EEA4-4D67-9676-4F6A4D72F61B}" type="pres">
      <dgm:prSet presAssocID="{11F21D3D-90E9-4851-9792-7F29A3DE162E}" presName="Name13" presStyleLbl="parChTrans1D2" presStyleIdx="2" presStyleCnt="3"/>
      <dgm:spPr/>
      <dgm:t>
        <a:bodyPr/>
        <a:lstStyle/>
        <a:p>
          <a:endParaRPr lang="fr-FR"/>
        </a:p>
      </dgm:t>
    </dgm:pt>
    <dgm:pt modelId="{43A59B53-D318-48A1-BA6C-17B481DE0042}" type="pres">
      <dgm:prSet presAssocID="{09779218-8EEE-4789-B3CC-C57B674B61E2}" presName="childText" presStyleLbl="bgAcc1" presStyleIdx="2" presStyleCnt="3" custScaleX="179639">
        <dgm:presLayoutVars>
          <dgm:bulletEnabled val="1"/>
        </dgm:presLayoutVars>
      </dgm:prSet>
      <dgm:spPr/>
      <dgm:t>
        <a:bodyPr/>
        <a:lstStyle/>
        <a:p>
          <a:endParaRPr lang="fr-FR"/>
        </a:p>
      </dgm:t>
    </dgm:pt>
  </dgm:ptLst>
  <dgm:cxnLst>
    <dgm:cxn modelId="{47D5810D-9B76-4F5D-8322-8FC823B9AE15}" srcId="{6B0969F4-B559-44A1-BAE2-FAD9755EEE31}" destId="{09779218-8EEE-4789-B3CC-C57B674B61E2}" srcOrd="2" destOrd="0" parTransId="{11F21D3D-90E9-4851-9792-7F29A3DE162E}" sibTransId="{0A9F1ED6-DED1-4199-AE31-EBFC6306A8E8}"/>
    <dgm:cxn modelId="{26EDE0BA-7F18-4CC0-BEB3-CA33C6931746}" type="presOf" srcId="{BBCA8089-DFBD-4996-B77E-109946C22CB2}" destId="{C4CDAA6C-53EE-4E10-8950-9E1F91C55010}" srcOrd="0" destOrd="0" presId="urn:microsoft.com/office/officeart/2005/8/layout/hierarchy3"/>
    <dgm:cxn modelId="{4FD620E1-7557-4A93-A482-CE9E0B7F6915}" srcId="{76ABB9F4-EA6B-4D35-A5D4-FB90476D01C7}" destId="{6B0969F4-B559-44A1-BAE2-FAD9755EEE31}" srcOrd="0" destOrd="0" parTransId="{B6FF0695-EC21-4AB2-B50B-C9A9EF416C53}" sibTransId="{10DEF3FE-07D7-4FF6-B4D7-F4E349146020}"/>
    <dgm:cxn modelId="{B9AFF7C8-A3DA-44EE-BD63-C82C367E7DF7}" type="presOf" srcId="{09779218-8EEE-4789-B3CC-C57B674B61E2}" destId="{43A59B53-D318-48A1-BA6C-17B481DE0042}" srcOrd="0" destOrd="0" presId="urn:microsoft.com/office/officeart/2005/8/layout/hierarchy3"/>
    <dgm:cxn modelId="{980450BC-2A62-496E-8A27-A8C57A470332}" type="presOf" srcId="{6B0969F4-B559-44A1-BAE2-FAD9755EEE31}" destId="{BFC31274-8A49-454B-9B13-A89E070F8772}" srcOrd="0" destOrd="0" presId="urn:microsoft.com/office/officeart/2005/8/layout/hierarchy3"/>
    <dgm:cxn modelId="{2FD4F40B-5461-425D-AB83-FB87C6C36AE6}" type="presOf" srcId="{11F21D3D-90E9-4851-9792-7F29A3DE162E}" destId="{60422E1F-EEA4-4D67-9676-4F6A4D72F61B}" srcOrd="0" destOrd="0" presId="urn:microsoft.com/office/officeart/2005/8/layout/hierarchy3"/>
    <dgm:cxn modelId="{C384773A-204D-4371-942E-3D1B0F004AD7}" type="presOf" srcId="{4149FC81-5AC0-4949-A887-AA51682171AB}" destId="{7E0A50E5-BA0F-44CD-81DB-1503C42AD8E6}" srcOrd="0" destOrd="0" presId="urn:microsoft.com/office/officeart/2005/8/layout/hierarchy3"/>
    <dgm:cxn modelId="{B4F765D9-C74A-46DD-93B8-F316DD31275C}" srcId="{6B0969F4-B559-44A1-BAE2-FAD9755EEE31}" destId="{DD2C3E03-FE4F-4049-84FD-5F20FFD88B1D}" srcOrd="0" destOrd="0" parTransId="{4149FC81-5AC0-4949-A887-AA51682171AB}" sibTransId="{197871DD-767D-42B5-A58C-D5AE340A4AB2}"/>
    <dgm:cxn modelId="{FF9168A7-CEFF-4CF9-986D-4394184E0617}" type="presOf" srcId="{DD2C3E03-FE4F-4049-84FD-5F20FFD88B1D}" destId="{A01E9EC5-3E02-4ED0-A1C5-5D1F2C564BD6}" srcOrd="0" destOrd="0" presId="urn:microsoft.com/office/officeart/2005/8/layout/hierarchy3"/>
    <dgm:cxn modelId="{6755E936-F33B-4025-9A00-E3FE582FA984}" type="presOf" srcId="{6B0969F4-B559-44A1-BAE2-FAD9755EEE31}" destId="{06641C4E-8352-469F-8EBE-14F490D28F3C}" srcOrd="1" destOrd="0" presId="urn:microsoft.com/office/officeart/2005/8/layout/hierarchy3"/>
    <dgm:cxn modelId="{562209A9-FFF6-4350-B347-1000DDD51F1A}" srcId="{6B0969F4-B559-44A1-BAE2-FAD9755EEE31}" destId="{30615D82-1248-4739-9100-D35BC618D98B}" srcOrd="1" destOrd="0" parTransId="{BBCA8089-DFBD-4996-B77E-109946C22CB2}" sibTransId="{55DA9AAA-4D70-493F-93C2-465DF37FB3ED}"/>
    <dgm:cxn modelId="{6EBC38C2-76AE-439E-AB6C-5E2EE19BA4B4}" type="presOf" srcId="{30615D82-1248-4739-9100-D35BC618D98B}" destId="{A6D8D944-2A65-4F11-8346-33E6AB08E8FB}" srcOrd="0" destOrd="0" presId="urn:microsoft.com/office/officeart/2005/8/layout/hierarchy3"/>
    <dgm:cxn modelId="{8EFB14DE-0F58-43AF-8615-912C7591334F}" type="presOf" srcId="{76ABB9F4-EA6B-4D35-A5D4-FB90476D01C7}" destId="{23240C0F-98C0-4C84-A5AD-88133A5F3B29}" srcOrd="0" destOrd="0" presId="urn:microsoft.com/office/officeart/2005/8/layout/hierarchy3"/>
    <dgm:cxn modelId="{03C61207-DF77-4D20-85B2-E6E69458286F}" type="presParOf" srcId="{23240C0F-98C0-4C84-A5AD-88133A5F3B29}" destId="{3EA271AD-71A8-4686-B35A-BEE0A8590B10}" srcOrd="0" destOrd="0" presId="urn:microsoft.com/office/officeart/2005/8/layout/hierarchy3"/>
    <dgm:cxn modelId="{C41B1CB4-ED33-4254-BECA-23106D42473A}" type="presParOf" srcId="{3EA271AD-71A8-4686-B35A-BEE0A8590B10}" destId="{33CA4B15-EA9F-44F5-AF34-3D8B543ACD55}" srcOrd="0" destOrd="0" presId="urn:microsoft.com/office/officeart/2005/8/layout/hierarchy3"/>
    <dgm:cxn modelId="{BCE39531-3BB0-432D-B35A-2AAC7253C9C3}" type="presParOf" srcId="{33CA4B15-EA9F-44F5-AF34-3D8B543ACD55}" destId="{BFC31274-8A49-454B-9B13-A89E070F8772}" srcOrd="0" destOrd="0" presId="urn:microsoft.com/office/officeart/2005/8/layout/hierarchy3"/>
    <dgm:cxn modelId="{DEAC59EE-5893-457E-AC6B-0880A60A8AE0}" type="presParOf" srcId="{33CA4B15-EA9F-44F5-AF34-3D8B543ACD55}" destId="{06641C4E-8352-469F-8EBE-14F490D28F3C}" srcOrd="1" destOrd="0" presId="urn:microsoft.com/office/officeart/2005/8/layout/hierarchy3"/>
    <dgm:cxn modelId="{3D6A3239-88FF-4A42-B0EF-23326DB28DD0}" type="presParOf" srcId="{3EA271AD-71A8-4686-B35A-BEE0A8590B10}" destId="{3F750CBC-D121-4E7A-A6BD-56FB4D4167DC}" srcOrd="1" destOrd="0" presId="urn:microsoft.com/office/officeart/2005/8/layout/hierarchy3"/>
    <dgm:cxn modelId="{3C1E4845-509F-4AF2-8CB5-8366DC8184E3}" type="presParOf" srcId="{3F750CBC-D121-4E7A-A6BD-56FB4D4167DC}" destId="{7E0A50E5-BA0F-44CD-81DB-1503C42AD8E6}" srcOrd="0" destOrd="0" presId="urn:microsoft.com/office/officeart/2005/8/layout/hierarchy3"/>
    <dgm:cxn modelId="{AF7438B8-3696-43D1-AC0F-9F206E21D733}" type="presParOf" srcId="{3F750CBC-D121-4E7A-A6BD-56FB4D4167DC}" destId="{A01E9EC5-3E02-4ED0-A1C5-5D1F2C564BD6}" srcOrd="1" destOrd="0" presId="urn:microsoft.com/office/officeart/2005/8/layout/hierarchy3"/>
    <dgm:cxn modelId="{34D92D1D-A1EF-44D2-81AD-4D0BE3E8C395}" type="presParOf" srcId="{3F750CBC-D121-4E7A-A6BD-56FB4D4167DC}" destId="{C4CDAA6C-53EE-4E10-8950-9E1F91C55010}" srcOrd="2" destOrd="0" presId="urn:microsoft.com/office/officeart/2005/8/layout/hierarchy3"/>
    <dgm:cxn modelId="{B4865D84-D3D6-4C03-ACB9-AF83BA63F9F8}" type="presParOf" srcId="{3F750CBC-D121-4E7A-A6BD-56FB4D4167DC}" destId="{A6D8D944-2A65-4F11-8346-33E6AB08E8FB}" srcOrd="3" destOrd="0" presId="urn:microsoft.com/office/officeart/2005/8/layout/hierarchy3"/>
    <dgm:cxn modelId="{30A6C1EF-B4A3-47C4-A4BC-CB1B3350A9D3}" type="presParOf" srcId="{3F750CBC-D121-4E7A-A6BD-56FB4D4167DC}" destId="{60422E1F-EEA4-4D67-9676-4F6A4D72F61B}" srcOrd="4" destOrd="0" presId="urn:microsoft.com/office/officeart/2005/8/layout/hierarchy3"/>
    <dgm:cxn modelId="{FEFB6FFF-761F-4B46-B605-8AE92A2DF4E0}" type="presParOf" srcId="{3F750CBC-D121-4E7A-A6BD-56FB4D4167DC}" destId="{43A59B53-D318-48A1-BA6C-17B481DE0042}" srcOrd="5" destOrd="0" presId="urn:microsoft.com/office/officeart/2005/8/layout/hierarchy3"/>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C31274-8A49-454B-9B13-A89E070F8772}">
      <dsp:nvSpPr>
        <dsp:cNvPr id="0" name=""/>
        <dsp:cNvSpPr/>
      </dsp:nvSpPr>
      <dsp:spPr>
        <a:xfrm>
          <a:off x="1800271" y="3664"/>
          <a:ext cx="3512375" cy="1009703"/>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fr-FR" sz="2800" b="1" kern="1200" dirty="0" smtClean="0"/>
            <a:t>Structure </a:t>
          </a:r>
          <a:r>
            <a:rPr lang="fr-FR" sz="2800" b="1" kern="1200" dirty="0" err="1" smtClean="0"/>
            <a:t>diagram</a:t>
          </a:r>
          <a:endParaRPr lang="fr-FR" sz="2800" b="1" kern="1200" dirty="0"/>
        </a:p>
      </dsp:txBody>
      <dsp:txXfrm>
        <a:off x="1800271" y="3664"/>
        <a:ext cx="3512375" cy="1009703"/>
      </dsp:txXfrm>
    </dsp:sp>
    <dsp:sp modelId="{7E0A50E5-BA0F-44CD-81DB-1503C42AD8E6}">
      <dsp:nvSpPr>
        <dsp:cNvPr id="0" name=""/>
        <dsp:cNvSpPr/>
      </dsp:nvSpPr>
      <dsp:spPr>
        <a:xfrm>
          <a:off x="2151509" y="1013368"/>
          <a:ext cx="351237" cy="757277"/>
        </a:xfrm>
        <a:custGeom>
          <a:avLst/>
          <a:gdLst/>
          <a:ahLst/>
          <a:cxnLst/>
          <a:rect l="0" t="0" r="0" b="0"/>
          <a:pathLst>
            <a:path>
              <a:moveTo>
                <a:pt x="0" y="0"/>
              </a:moveTo>
              <a:lnTo>
                <a:pt x="0" y="757277"/>
              </a:lnTo>
              <a:lnTo>
                <a:pt x="351237" y="757277"/>
              </a:lnTo>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 modelId="{A01E9EC5-3E02-4ED0-A1C5-5D1F2C564BD6}">
      <dsp:nvSpPr>
        <dsp:cNvPr id="0" name=""/>
        <dsp:cNvSpPr/>
      </dsp:nvSpPr>
      <dsp:spPr>
        <a:xfrm>
          <a:off x="2502746" y="1265794"/>
          <a:ext cx="2749722" cy="1009703"/>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kern="1200" dirty="0" smtClean="0"/>
            <a:t>Class </a:t>
          </a:r>
          <a:r>
            <a:rPr lang="fr-FR" sz="2000" kern="1200" dirty="0" err="1" smtClean="0"/>
            <a:t>diagram</a:t>
          </a:r>
          <a:endParaRPr lang="fr-FR" sz="2000" kern="1200" dirty="0"/>
        </a:p>
      </dsp:txBody>
      <dsp:txXfrm>
        <a:off x="2502746" y="1265794"/>
        <a:ext cx="2749722" cy="1009703"/>
      </dsp:txXfrm>
    </dsp:sp>
    <dsp:sp modelId="{C4CDAA6C-53EE-4E10-8950-9E1F91C55010}">
      <dsp:nvSpPr>
        <dsp:cNvPr id="0" name=""/>
        <dsp:cNvSpPr/>
      </dsp:nvSpPr>
      <dsp:spPr>
        <a:xfrm>
          <a:off x="2151509" y="1013368"/>
          <a:ext cx="351237" cy="2019407"/>
        </a:xfrm>
        <a:custGeom>
          <a:avLst/>
          <a:gdLst/>
          <a:ahLst/>
          <a:cxnLst/>
          <a:rect l="0" t="0" r="0" b="0"/>
          <a:pathLst>
            <a:path>
              <a:moveTo>
                <a:pt x="0" y="0"/>
              </a:moveTo>
              <a:lnTo>
                <a:pt x="0" y="2019407"/>
              </a:lnTo>
              <a:lnTo>
                <a:pt x="351237" y="2019407"/>
              </a:lnTo>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 modelId="{A6D8D944-2A65-4F11-8346-33E6AB08E8FB}">
      <dsp:nvSpPr>
        <dsp:cNvPr id="0" name=""/>
        <dsp:cNvSpPr/>
      </dsp:nvSpPr>
      <dsp:spPr>
        <a:xfrm>
          <a:off x="2502746" y="2527923"/>
          <a:ext cx="2767589" cy="1009703"/>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kern="1200" dirty="0" smtClean="0"/>
            <a:t>Object </a:t>
          </a:r>
          <a:r>
            <a:rPr lang="fr-FR" sz="2000" kern="1200" dirty="0" err="1" smtClean="0"/>
            <a:t>diagram</a:t>
          </a:r>
          <a:endParaRPr lang="fr-FR" sz="2000" kern="1200" dirty="0"/>
        </a:p>
      </dsp:txBody>
      <dsp:txXfrm>
        <a:off x="2502746" y="2527923"/>
        <a:ext cx="2767589" cy="1009703"/>
      </dsp:txXfrm>
    </dsp:sp>
    <dsp:sp modelId="{60422E1F-EEA4-4D67-9676-4F6A4D72F61B}">
      <dsp:nvSpPr>
        <dsp:cNvPr id="0" name=""/>
        <dsp:cNvSpPr/>
      </dsp:nvSpPr>
      <dsp:spPr>
        <a:xfrm>
          <a:off x="2151509" y="1013368"/>
          <a:ext cx="351237" cy="3281537"/>
        </a:xfrm>
        <a:custGeom>
          <a:avLst/>
          <a:gdLst/>
          <a:ahLst/>
          <a:cxnLst/>
          <a:rect l="0" t="0" r="0" b="0"/>
          <a:pathLst>
            <a:path>
              <a:moveTo>
                <a:pt x="0" y="0"/>
              </a:moveTo>
              <a:lnTo>
                <a:pt x="0" y="3281537"/>
              </a:lnTo>
              <a:lnTo>
                <a:pt x="351237" y="3281537"/>
              </a:lnTo>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 modelId="{43A59B53-D318-48A1-BA6C-17B481DE0042}">
      <dsp:nvSpPr>
        <dsp:cNvPr id="0" name=""/>
        <dsp:cNvSpPr/>
      </dsp:nvSpPr>
      <dsp:spPr>
        <a:xfrm>
          <a:off x="2502746" y="3790053"/>
          <a:ext cx="2902114" cy="1009703"/>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kern="1200" dirty="0" smtClean="0"/>
            <a:t>Package </a:t>
          </a:r>
          <a:r>
            <a:rPr lang="fr-FR" sz="2000" kern="1200" dirty="0" err="1" smtClean="0"/>
            <a:t>diagram</a:t>
          </a:r>
          <a:endParaRPr lang="fr-FR" sz="2000" kern="1200" dirty="0"/>
        </a:p>
      </dsp:txBody>
      <dsp:txXfrm>
        <a:off x="2502746" y="3790053"/>
        <a:ext cx="2902114" cy="10097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683125" cy="3429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121400" y="0"/>
            <a:ext cx="4683125" cy="342900"/>
          </a:xfrm>
          <a:prstGeom prst="rect">
            <a:avLst/>
          </a:prstGeom>
        </p:spPr>
        <p:txBody>
          <a:bodyPr vert="horz" lIns="91440" tIns="45720" rIns="91440" bIns="45720" rtlCol="0"/>
          <a:lstStyle>
            <a:lvl1pPr algn="r">
              <a:defRPr sz="1200"/>
            </a:lvl1pPr>
          </a:lstStyle>
          <a:p>
            <a:fld id="{9F79100C-B10C-4181-9180-9034FD508A2B}" type="datetimeFigureOut">
              <a:rPr lang="fr-FR" smtClean="0"/>
              <a:pPr/>
              <a:t>16/10/2023</a:t>
            </a:fld>
            <a:endParaRPr lang="fr-FR"/>
          </a:p>
        </p:txBody>
      </p:sp>
      <p:sp>
        <p:nvSpPr>
          <p:cNvPr id="4" name="Espace réservé de l'image des diapositives 3"/>
          <p:cNvSpPr>
            <a:spLocks noGrp="1" noRot="1" noChangeAspect="1"/>
          </p:cNvSpPr>
          <p:nvPr>
            <p:ph type="sldImg" idx="2"/>
          </p:nvPr>
        </p:nvSpPr>
        <p:spPr>
          <a:xfrm>
            <a:off x="3376613" y="514350"/>
            <a:ext cx="4054475"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1081088" y="3257550"/>
            <a:ext cx="8645525" cy="30861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513"/>
            <a:ext cx="4683125" cy="3429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121400" y="6513513"/>
            <a:ext cx="4683125" cy="342900"/>
          </a:xfrm>
          <a:prstGeom prst="rect">
            <a:avLst/>
          </a:prstGeom>
        </p:spPr>
        <p:txBody>
          <a:bodyPr vert="horz" lIns="91440" tIns="45720" rIns="91440" bIns="45720" rtlCol="0" anchor="b"/>
          <a:lstStyle>
            <a:lvl1pPr algn="r">
              <a:defRPr sz="1200"/>
            </a:lvl1pPr>
          </a:lstStyle>
          <a:p>
            <a:fld id="{892389B4-0D6C-452B-A0FE-C082880F392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92389B4-0D6C-452B-A0FE-C082880F392E}" type="slidenum">
              <a:rPr lang="fr-FR" smtClean="0"/>
              <a:pPr/>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92389B4-0D6C-452B-A0FE-C082880F392E}" type="slidenum">
              <a:rPr lang="fr-FR" smtClean="0"/>
              <a:pPr/>
              <a:t>50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39750" y="6430962"/>
            <a:ext cx="841212" cy="221414"/>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921625" y="6399212"/>
            <a:ext cx="439737" cy="269875"/>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3461000" y="178307"/>
            <a:ext cx="7327398" cy="868679"/>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2835782" y="308863"/>
            <a:ext cx="5136134" cy="513715"/>
          </a:xfrm>
          <a:prstGeom prst="rect">
            <a:avLst/>
          </a:prstGeom>
        </p:spPr>
        <p:txBody>
          <a:bodyPr wrap="square" lIns="0" tIns="0" rIns="0" bIns="0">
            <a:spAutoFit/>
          </a:bodyPr>
          <a:lstStyle>
            <a:lvl1pPr>
              <a:defRPr sz="3200" b="1"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621155" y="3840480"/>
            <a:ext cx="756539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9EB3FA8-5FF0-42D1-93CB-65EBB76AA947}" type="datetime1">
              <a:rPr lang="en-US" smtClean="0"/>
              <a:pPr/>
              <a:t>10/16/2023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Arial"/>
                <a:cs typeface="Arial"/>
              </a:defRPr>
            </a:lvl1pPr>
          </a:lstStyle>
          <a:p>
            <a:pPr marL="38100">
              <a:lnSpc>
                <a:spcPts val="1240"/>
              </a:lnSpc>
            </a:pPr>
            <a:fld id="{81D60167-4931-47E6-BA6A-407CBD079E47}" type="slidenum">
              <a:rPr spc="-30" dirty="0"/>
              <a:pPr marL="38100">
                <a:lnSpc>
                  <a:spcPts val="1240"/>
                </a:lnSpc>
              </a:pPr>
              <a:t>‹N°›</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8E0868B-F467-4865-8151-6B8DC72EDD44}" type="datetime1">
              <a:rPr lang="en-US" smtClean="0"/>
              <a:pPr/>
              <a:t>10/16/2023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Arial"/>
                <a:cs typeface="Arial"/>
              </a:defRPr>
            </a:lvl1pPr>
          </a:lstStyle>
          <a:p>
            <a:pPr marL="38100">
              <a:lnSpc>
                <a:spcPts val="1240"/>
              </a:lnSpc>
            </a:pPr>
            <a:fld id="{81D60167-4931-47E6-BA6A-407CBD079E47}" type="slidenum">
              <a:rPr spc="-30" dirty="0"/>
              <a:pPr marL="38100">
                <a:lnSpc>
                  <a:spcPts val="1240"/>
                </a:lnSpc>
              </a:pPr>
              <a:t>‹N°›</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sz="half" idx="2"/>
          </p:nvPr>
        </p:nvSpPr>
        <p:spPr>
          <a:xfrm>
            <a:off x="540385" y="1577340"/>
            <a:ext cx="4701349"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65965" y="1577340"/>
            <a:ext cx="4701349"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C6D0836-8B44-4E8F-B58E-5C1B1B768C9F}" type="datetime1">
              <a:rPr lang="en-US" smtClean="0"/>
              <a:pPr/>
              <a:t>10/16/2023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Arial"/>
                <a:cs typeface="Arial"/>
              </a:defRPr>
            </a:lvl1pPr>
          </a:lstStyle>
          <a:p>
            <a:pPr marL="38100">
              <a:lnSpc>
                <a:spcPts val="1240"/>
              </a:lnSpc>
            </a:pPr>
            <a:fld id="{81D60167-4931-47E6-BA6A-407CBD079E47}" type="slidenum">
              <a:rPr spc="-30" dirty="0"/>
              <a:pPr marL="38100">
                <a:lnSpc>
                  <a:spcPts val="1240"/>
                </a:lnSpc>
              </a:pPr>
              <a:t>‹N°›</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385E4E3-6B2F-4C41-98BF-9705BAA0421A}" type="datetime1">
              <a:rPr lang="en-US" smtClean="0"/>
              <a:pPr/>
              <a:t>10/16/2023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Arial"/>
                <a:cs typeface="Arial"/>
              </a:defRPr>
            </a:lvl1pPr>
          </a:lstStyle>
          <a:p>
            <a:pPr marL="38100">
              <a:lnSpc>
                <a:spcPts val="1240"/>
              </a:lnSpc>
            </a:pPr>
            <a:fld id="{81D60167-4931-47E6-BA6A-407CBD079E47}" type="slidenum">
              <a:rPr spc="-30" dirty="0"/>
              <a:pPr marL="38100">
                <a:lnSpc>
                  <a:spcPts val="1240"/>
                </a:lnSpc>
              </a:pPr>
              <a:t>‹N°›</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3CFADD4-473A-437C-BDDD-E8C41D1464BE}" type="datetime1">
              <a:rPr lang="en-US" smtClean="0"/>
              <a:pPr/>
              <a:t>10/16/2023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Arial"/>
                <a:cs typeface="Arial"/>
              </a:defRPr>
            </a:lvl1pPr>
          </a:lstStyle>
          <a:p>
            <a:pPr marL="38100">
              <a:lnSpc>
                <a:spcPts val="1240"/>
              </a:lnSpc>
            </a:pPr>
            <a:fld id="{81D60167-4931-47E6-BA6A-407CBD079E47}" type="slidenum">
              <a:rPr spc="-30" dirty="0"/>
              <a:pPr marL="38100">
                <a:lnSpc>
                  <a:spcPts val="1240"/>
                </a:lnSpc>
              </a:pPr>
              <a:t>‹N°›</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39750" y="6430962"/>
            <a:ext cx="841212" cy="221414"/>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7921625" y="6399212"/>
            <a:ext cx="439737" cy="269875"/>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977263" y="308863"/>
            <a:ext cx="6853173" cy="513715"/>
          </a:xfrm>
          <a:prstGeom prst="rect">
            <a:avLst/>
          </a:prstGeom>
        </p:spPr>
        <p:txBody>
          <a:bodyPr wrap="square" lIns="0" tIns="0" rIns="0" bIns="0">
            <a:spAutoFit/>
          </a:bodyPr>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a:xfrm>
            <a:off x="678814" y="2011807"/>
            <a:ext cx="9450070" cy="185483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74618" y="6377940"/>
            <a:ext cx="3458464"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0385" y="6377940"/>
            <a:ext cx="2485771" cy="342900"/>
          </a:xfrm>
          <a:prstGeom prst="rect">
            <a:avLst/>
          </a:prstGeom>
        </p:spPr>
        <p:txBody>
          <a:bodyPr wrap="square" lIns="0" tIns="0" rIns="0" bIns="0">
            <a:spAutoFit/>
          </a:bodyPr>
          <a:lstStyle>
            <a:lvl1pPr algn="l">
              <a:defRPr>
                <a:solidFill>
                  <a:schemeClr val="tx1">
                    <a:tint val="75000"/>
                  </a:schemeClr>
                </a:solidFill>
              </a:defRPr>
            </a:lvl1pPr>
          </a:lstStyle>
          <a:p>
            <a:fld id="{CCF8B2F0-D8C9-4F5A-A8BE-D90BC5AD3961}" type="datetime1">
              <a:rPr lang="en-US" smtClean="0"/>
              <a:pPr/>
              <a:t>10/16/2023</a:t>
            </a:fld>
            <a:endParaRPr lang="en-US"/>
          </a:p>
        </p:txBody>
      </p:sp>
      <p:sp>
        <p:nvSpPr>
          <p:cNvPr id="6" name="Holder 6"/>
          <p:cNvSpPr>
            <a:spLocks noGrp="1"/>
          </p:cNvSpPr>
          <p:nvPr>
            <p:ph type="sldNum" sz="quarter" idx="7"/>
          </p:nvPr>
        </p:nvSpPr>
        <p:spPr>
          <a:xfrm>
            <a:off x="9968738" y="6465065"/>
            <a:ext cx="241934" cy="178434"/>
          </a:xfrm>
          <a:prstGeom prst="rect">
            <a:avLst/>
          </a:prstGeom>
        </p:spPr>
        <p:txBody>
          <a:bodyPr wrap="square" lIns="0" tIns="0" rIns="0" bIns="0">
            <a:spAutoFit/>
          </a:bodyPr>
          <a:lstStyle>
            <a:lvl1pPr>
              <a:defRPr sz="1200" b="0" i="0">
                <a:solidFill>
                  <a:srgbClr val="045C75"/>
                </a:solidFill>
                <a:latin typeface="Arial"/>
                <a:cs typeface="Arial"/>
              </a:defRPr>
            </a:lvl1pPr>
          </a:lstStyle>
          <a:p>
            <a:pPr marL="38100">
              <a:lnSpc>
                <a:spcPts val="1240"/>
              </a:lnSpc>
            </a:pPr>
            <a:fld id="{81D60167-4931-47E6-BA6A-407CBD079E47}" type="slidenum">
              <a:rPr spc="-30" dirty="0"/>
              <a:pPr marL="38100">
                <a:lnSpc>
                  <a:spcPts val="1240"/>
                </a:lnSpc>
              </a:pPr>
              <a:t>‹N°›</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9.jpe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8.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68879"/>
            <a:ext cx="772747" cy="209397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069338" y="5597405"/>
            <a:ext cx="1219200" cy="285115"/>
          </a:xfrm>
          <a:prstGeom prst="rect">
            <a:avLst/>
          </a:prstGeom>
        </p:spPr>
        <p:txBody>
          <a:bodyPr vert="horz" wrap="square" lIns="0" tIns="0" rIns="0" bIns="0" rtlCol="0">
            <a:spAutoFit/>
          </a:bodyPr>
          <a:lstStyle/>
          <a:p>
            <a:pPr>
              <a:lnSpc>
                <a:spcPts val="2215"/>
              </a:lnSpc>
            </a:pPr>
            <a:r>
              <a:rPr sz="2000" b="1" dirty="0">
                <a:latin typeface="Arial"/>
                <a:cs typeface="Arial"/>
              </a:rPr>
              <a:t>201</a:t>
            </a:r>
            <a:r>
              <a:rPr sz="2000" b="1" spc="-4465" dirty="0">
                <a:latin typeface="Arial"/>
                <a:cs typeface="Arial"/>
              </a:rPr>
              <a:t>5</a:t>
            </a:r>
            <a:r>
              <a:rPr sz="2000" b="1" dirty="0">
                <a:latin typeface="Arial"/>
                <a:cs typeface="Arial"/>
              </a:rPr>
              <a:t>2015</a:t>
            </a:r>
            <a:r>
              <a:rPr sz="2000" b="1" spc="-670" dirty="0">
                <a:latin typeface="Arial"/>
                <a:cs typeface="Arial"/>
              </a:rPr>
              <a:t>-</a:t>
            </a:r>
            <a:r>
              <a:rPr sz="2000" b="1" dirty="0" smtClean="0">
                <a:latin typeface="Arial"/>
                <a:cs typeface="Arial"/>
              </a:rPr>
              <a:t>-</a:t>
            </a:r>
            <a:endParaRPr sz="2000" dirty="0">
              <a:latin typeface="Arial"/>
              <a:cs typeface="Arial"/>
            </a:endParaRPr>
          </a:p>
        </p:txBody>
      </p:sp>
      <p:sp>
        <p:nvSpPr>
          <p:cNvPr id="4" name="object 4"/>
          <p:cNvSpPr/>
          <p:nvPr/>
        </p:nvSpPr>
        <p:spPr>
          <a:xfrm>
            <a:off x="1028700" y="525526"/>
            <a:ext cx="3862451" cy="1031875"/>
          </a:xfrm>
          <a:prstGeom prst="rect">
            <a:avLst/>
          </a:prstGeom>
          <a:blipFill>
            <a:blip r:embed="rId3" cstate="print"/>
            <a:stretch>
              <a:fillRect/>
            </a:stretch>
          </a:blipFill>
        </p:spPr>
        <p:txBody>
          <a:bodyPr wrap="square" lIns="0" tIns="0" rIns="0" bIns="0" rtlCol="0"/>
          <a:lstStyle/>
          <a:p>
            <a:endParaRPr/>
          </a:p>
        </p:txBody>
      </p:sp>
      <p:grpSp>
        <p:nvGrpSpPr>
          <p:cNvPr id="5" name="object 5"/>
          <p:cNvGrpSpPr/>
          <p:nvPr/>
        </p:nvGrpSpPr>
        <p:grpSpPr>
          <a:xfrm>
            <a:off x="5010150" y="2349500"/>
            <a:ext cx="5749925" cy="2232025"/>
            <a:chOff x="5010150" y="2349500"/>
            <a:chExt cx="5749925" cy="2232025"/>
          </a:xfrm>
        </p:grpSpPr>
        <p:sp>
          <p:nvSpPr>
            <p:cNvPr id="6" name="object 6"/>
            <p:cNvSpPr/>
            <p:nvPr/>
          </p:nvSpPr>
          <p:spPr>
            <a:xfrm>
              <a:off x="5010150" y="2565272"/>
              <a:ext cx="5749925" cy="187172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010150" y="2349500"/>
              <a:ext cx="5749925" cy="2232025"/>
            </a:xfrm>
            <a:custGeom>
              <a:avLst/>
              <a:gdLst/>
              <a:ahLst/>
              <a:cxnLst/>
              <a:rect l="l" t="t" r="r" b="b"/>
              <a:pathLst>
                <a:path w="5749925" h="2232025">
                  <a:moveTo>
                    <a:pt x="5749925" y="0"/>
                  </a:moveTo>
                  <a:lnTo>
                    <a:pt x="0" y="0"/>
                  </a:lnTo>
                  <a:lnTo>
                    <a:pt x="0" y="2232025"/>
                  </a:lnTo>
                  <a:lnTo>
                    <a:pt x="5749925" y="2232025"/>
                  </a:lnTo>
                  <a:lnTo>
                    <a:pt x="5749925" y="0"/>
                  </a:lnTo>
                  <a:close/>
                </a:path>
              </a:pathLst>
            </a:custGeom>
            <a:solidFill>
              <a:srgbClr val="C00000"/>
            </a:solidFill>
          </p:spPr>
          <p:txBody>
            <a:bodyPr wrap="square" lIns="0" tIns="0" rIns="0" bIns="0" rtlCol="0"/>
            <a:lstStyle/>
            <a:p>
              <a:endParaRPr/>
            </a:p>
          </p:txBody>
        </p:sp>
      </p:grpSp>
      <p:sp>
        <p:nvSpPr>
          <p:cNvPr id="8" name="object 8"/>
          <p:cNvSpPr txBox="1"/>
          <p:nvPr/>
        </p:nvSpPr>
        <p:spPr>
          <a:xfrm>
            <a:off x="5529198" y="3078606"/>
            <a:ext cx="4711065" cy="75946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Arial"/>
                <a:cs typeface="Arial"/>
              </a:rPr>
              <a:t>Chapitre 3:Analyse</a:t>
            </a:r>
            <a:r>
              <a:rPr sz="2800" b="1" spc="30" dirty="0">
                <a:solidFill>
                  <a:srgbClr val="FFFFFF"/>
                </a:solidFill>
                <a:latin typeface="Arial"/>
                <a:cs typeface="Arial"/>
              </a:rPr>
              <a:t> </a:t>
            </a:r>
            <a:r>
              <a:rPr sz="2800" b="1" spc="-5" dirty="0">
                <a:solidFill>
                  <a:srgbClr val="FFFFFF"/>
                </a:solidFill>
                <a:latin typeface="Arial"/>
                <a:cs typeface="Arial"/>
              </a:rPr>
              <a:t>statique</a:t>
            </a:r>
            <a:endParaRPr sz="2800">
              <a:latin typeface="Arial"/>
              <a:cs typeface="Arial"/>
            </a:endParaRPr>
          </a:p>
          <a:p>
            <a:pPr marL="42545">
              <a:lnSpc>
                <a:spcPct val="100000"/>
              </a:lnSpc>
              <a:spcBef>
                <a:spcPts val="20"/>
              </a:spcBef>
            </a:pPr>
            <a:r>
              <a:rPr sz="2000" b="1" dirty="0">
                <a:solidFill>
                  <a:srgbClr val="FFFFFF"/>
                </a:solidFill>
                <a:latin typeface="Arial"/>
                <a:cs typeface="Arial"/>
              </a:rPr>
              <a:t>Module Langage de modélisation</a:t>
            </a:r>
            <a:r>
              <a:rPr sz="2000" b="1" spc="-145" dirty="0">
                <a:solidFill>
                  <a:srgbClr val="FFFFFF"/>
                </a:solidFill>
                <a:latin typeface="Arial"/>
                <a:cs typeface="Arial"/>
              </a:rPr>
              <a:t> </a:t>
            </a:r>
            <a:r>
              <a:rPr sz="2000" b="1" dirty="0">
                <a:solidFill>
                  <a:srgbClr val="FFFFFF"/>
                </a:solidFill>
                <a:latin typeface="Arial"/>
                <a:cs typeface="Arial"/>
              </a:rPr>
              <a:t>UML</a:t>
            </a:r>
            <a:endParaRPr sz="2000">
              <a:latin typeface="Arial"/>
              <a:cs typeface="Arial"/>
            </a:endParaRPr>
          </a:p>
        </p:txBody>
      </p:sp>
      <p:sp>
        <p:nvSpPr>
          <p:cNvPr id="9" name="object 9"/>
          <p:cNvSpPr/>
          <p:nvPr/>
        </p:nvSpPr>
        <p:spPr>
          <a:xfrm>
            <a:off x="971550" y="2357501"/>
            <a:ext cx="3810000" cy="233832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0" y="2349500"/>
            <a:ext cx="739775" cy="2232025"/>
          </a:xfrm>
          <a:custGeom>
            <a:avLst/>
            <a:gdLst/>
            <a:ahLst/>
            <a:cxnLst/>
            <a:rect l="l" t="t" r="r" b="b"/>
            <a:pathLst>
              <a:path w="739775" h="2232025">
                <a:moveTo>
                  <a:pt x="739775" y="0"/>
                </a:moveTo>
                <a:lnTo>
                  <a:pt x="0" y="0"/>
                </a:lnTo>
                <a:lnTo>
                  <a:pt x="0" y="2232025"/>
                </a:lnTo>
                <a:lnTo>
                  <a:pt x="739775" y="2232025"/>
                </a:lnTo>
                <a:lnTo>
                  <a:pt x="739775" y="0"/>
                </a:lnTo>
                <a:close/>
              </a:path>
            </a:pathLst>
          </a:custGeom>
          <a:solidFill>
            <a:srgbClr val="C00000"/>
          </a:solidFill>
        </p:spPr>
        <p:txBody>
          <a:bodyPr wrap="square" lIns="0" tIns="0" rIns="0" bIns="0" rtlCol="0"/>
          <a:lstStyle/>
          <a:p>
            <a:endParaRPr/>
          </a:p>
        </p:txBody>
      </p:sp>
      <p:sp>
        <p:nvSpPr>
          <p:cNvPr id="11" name="object 11"/>
          <p:cNvSpPr/>
          <p:nvPr/>
        </p:nvSpPr>
        <p:spPr>
          <a:xfrm>
            <a:off x="1800225" y="5589231"/>
            <a:ext cx="1908810" cy="400685"/>
          </a:xfrm>
          <a:custGeom>
            <a:avLst/>
            <a:gdLst/>
            <a:ahLst/>
            <a:cxnLst/>
            <a:rect l="l" t="t" r="r" b="b"/>
            <a:pathLst>
              <a:path w="1908810" h="400685">
                <a:moveTo>
                  <a:pt x="1908810" y="0"/>
                </a:moveTo>
                <a:lnTo>
                  <a:pt x="0" y="0"/>
                </a:lnTo>
                <a:lnTo>
                  <a:pt x="0" y="400113"/>
                </a:lnTo>
                <a:lnTo>
                  <a:pt x="1908810" y="400113"/>
                </a:lnTo>
                <a:lnTo>
                  <a:pt x="1908810" y="0"/>
                </a:lnTo>
                <a:close/>
              </a:path>
            </a:pathLst>
          </a:custGeom>
          <a:solidFill>
            <a:srgbClr val="FFFFFF"/>
          </a:solidFill>
        </p:spPr>
        <p:txBody>
          <a:bodyPr wrap="square" lIns="0" tIns="0" rIns="0" bIns="0" rtlCol="0"/>
          <a:lstStyle/>
          <a:p>
            <a:endParaRPr/>
          </a:p>
        </p:txBody>
      </p:sp>
      <p:sp>
        <p:nvSpPr>
          <p:cNvPr id="12" name="Espace réservé du numéro de diapositive 11"/>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a:t>
            </a:fld>
            <a:endParaRPr lang="fr-FR" spc="-3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438013" y="308863"/>
            <a:ext cx="3380104" cy="513715"/>
          </a:xfrm>
          <a:prstGeom prst="rect">
            <a:avLst/>
          </a:prstGeom>
        </p:spPr>
        <p:txBody>
          <a:bodyPr vert="horz" wrap="square" lIns="0" tIns="12700" rIns="0" bIns="0" rtlCol="0">
            <a:spAutoFit/>
          </a:bodyPr>
          <a:lstStyle/>
          <a:p>
            <a:pPr marL="12700">
              <a:lnSpc>
                <a:spcPct val="100000"/>
              </a:lnSpc>
              <a:spcBef>
                <a:spcPts val="100"/>
              </a:spcBef>
            </a:pPr>
            <a:r>
              <a:rPr spc="-185" dirty="0">
                <a:latin typeface="Trebuchet MS"/>
                <a:cs typeface="Trebuchet MS"/>
              </a:rPr>
              <a:t>Classe:</a:t>
            </a:r>
            <a:r>
              <a:rPr spc="-300" dirty="0">
                <a:latin typeface="Trebuchet MS"/>
                <a:cs typeface="Trebuchet MS"/>
              </a:rPr>
              <a:t> </a:t>
            </a:r>
            <a:r>
              <a:rPr spc="-170" dirty="0">
                <a:latin typeface="Trebuchet MS"/>
                <a:cs typeface="Trebuchet MS"/>
              </a:rPr>
              <a:t>Déclarations</a:t>
            </a:r>
          </a:p>
        </p:txBody>
      </p:sp>
      <p:sp>
        <p:nvSpPr>
          <p:cNvPr id="5" name="object 5"/>
          <p:cNvSpPr txBox="1"/>
          <p:nvPr/>
        </p:nvSpPr>
        <p:spPr>
          <a:xfrm>
            <a:off x="10054081" y="6465214"/>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10</a:t>
            </a:fld>
            <a:endParaRPr sz="1200">
              <a:latin typeface="Arial"/>
              <a:cs typeface="Arial"/>
            </a:endParaRPr>
          </a:p>
        </p:txBody>
      </p:sp>
      <p:sp>
        <p:nvSpPr>
          <p:cNvPr id="4" name="object 4"/>
          <p:cNvSpPr txBox="1"/>
          <p:nvPr/>
        </p:nvSpPr>
        <p:spPr>
          <a:xfrm>
            <a:off x="222251" y="990600"/>
            <a:ext cx="10363200" cy="5016117"/>
          </a:xfrm>
          <a:prstGeom prst="rect">
            <a:avLst/>
          </a:prstGeom>
        </p:spPr>
        <p:txBody>
          <a:bodyPr vert="horz" wrap="square" lIns="0" tIns="12065" rIns="0" bIns="0" rtlCol="0">
            <a:spAutoFit/>
          </a:bodyPr>
          <a:lstStyle/>
          <a:p>
            <a:pPr marL="355600" marR="33655" indent="-342900">
              <a:lnSpc>
                <a:spcPct val="150000"/>
              </a:lnSpc>
              <a:spcBef>
                <a:spcPts val="95"/>
              </a:spcBef>
              <a:buFont typeface="Wingdings" pitchFamily="2" charset="2"/>
              <a:buChar char="v"/>
              <a:tabLst>
                <a:tab pos="354965" algn="l"/>
                <a:tab pos="355600" algn="l"/>
              </a:tabLst>
            </a:pPr>
            <a:r>
              <a:rPr sz="2200" spc="-95" dirty="0">
                <a:latin typeface="Times New Roman"/>
                <a:cs typeface="Times New Roman"/>
              </a:rPr>
              <a:t>Le </a:t>
            </a:r>
            <a:r>
              <a:rPr sz="2200" spc="5" dirty="0">
                <a:latin typeface="Times New Roman"/>
                <a:cs typeface="Times New Roman"/>
              </a:rPr>
              <a:t>nom </a:t>
            </a:r>
            <a:r>
              <a:rPr sz="2200" spc="-40" dirty="0">
                <a:latin typeface="Times New Roman"/>
                <a:cs typeface="Times New Roman"/>
              </a:rPr>
              <a:t>de </a:t>
            </a:r>
            <a:r>
              <a:rPr sz="2200" spc="-60" dirty="0">
                <a:latin typeface="Times New Roman"/>
                <a:cs typeface="Times New Roman"/>
              </a:rPr>
              <a:t>l’attribut </a:t>
            </a:r>
            <a:r>
              <a:rPr sz="2200" spc="-20" dirty="0">
                <a:latin typeface="Times New Roman"/>
                <a:cs typeface="Times New Roman"/>
              </a:rPr>
              <a:t>doit </a:t>
            </a:r>
            <a:r>
              <a:rPr sz="2200" spc="-30" dirty="0">
                <a:latin typeface="Times New Roman"/>
                <a:cs typeface="Times New Roman"/>
              </a:rPr>
              <a:t>être </a:t>
            </a:r>
            <a:r>
              <a:rPr sz="2200" spc="-50" dirty="0">
                <a:latin typeface="Times New Roman"/>
                <a:cs typeface="Times New Roman"/>
              </a:rPr>
              <a:t>unique </a:t>
            </a:r>
            <a:r>
              <a:rPr sz="2200" spc="-40" dirty="0">
                <a:latin typeface="Times New Roman"/>
                <a:cs typeface="Times New Roman"/>
              </a:rPr>
              <a:t>dans </a:t>
            </a:r>
            <a:r>
              <a:rPr sz="2200" spc="-125" dirty="0">
                <a:latin typeface="Times New Roman"/>
                <a:cs typeface="Times New Roman"/>
              </a:rPr>
              <a:t>la </a:t>
            </a:r>
            <a:r>
              <a:rPr sz="2200" spc="-105" dirty="0">
                <a:latin typeface="Times New Roman"/>
                <a:cs typeface="Times New Roman"/>
              </a:rPr>
              <a:t>classe. </a:t>
            </a:r>
            <a:r>
              <a:rPr sz="2200" spc="-114" dirty="0">
                <a:latin typeface="Times New Roman"/>
                <a:cs typeface="Times New Roman"/>
              </a:rPr>
              <a:t>La </a:t>
            </a:r>
            <a:r>
              <a:rPr sz="2200" spc="-85" dirty="0">
                <a:latin typeface="Times New Roman"/>
                <a:cs typeface="Times New Roman"/>
              </a:rPr>
              <a:t>syntaxe </a:t>
            </a:r>
            <a:r>
              <a:rPr sz="2200" spc="-45" dirty="0">
                <a:latin typeface="Times New Roman"/>
                <a:cs typeface="Times New Roman"/>
              </a:rPr>
              <a:t>de  </a:t>
            </a:r>
            <a:r>
              <a:rPr sz="2200" spc="-125" dirty="0">
                <a:latin typeface="Times New Roman"/>
                <a:cs typeface="Times New Roman"/>
              </a:rPr>
              <a:t>la </a:t>
            </a:r>
            <a:r>
              <a:rPr sz="2200" spc="-55" dirty="0">
                <a:latin typeface="Times New Roman"/>
                <a:cs typeface="Times New Roman"/>
              </a:rPr>
              <a:t>déclaration </a:t>
            </a:r>
            <a:r>
              <a:rPr sz="2200" spc="-85" dirty="0">
                <a:latin typeface="Times New Roman"/>
                <a:cs typeface="Times New Roman"/>
              </a:rPr>
              <a:t>d’un </a:t>
            </a:r>
            <a:r>
              <a:rPr sz="2200" spc="-20" dirty="0">
                <a:latin typeface="Times New Roman"/>
                <a:cs typeface="Times New Roman"/>
              </a:rPr>
              <a:t>attribut </a:t>
            </a:r>
            <a:r>
              <a:rPr sz="2200" spc="-40" dirty="0">
                <a:latin typeface="Times New Roman"/>
                <a:cs typeface="Times New Roman"/>
              </a:rPr>
              <a:t>est </a:t>
            </a:r>
            <a:r>
              <a:rPr sz="2200" spc="-125" dirty="0">
                <a:latin typeface="Times New Roman"/>
                <a:cs typeface="Times New Roman"/>
              </a:rPr>
              <a:t>la </a:t>
            </a:r>
            <a:r>
              <a:rPr sz="2200" spc="-85">
                <a:latin typeface="Times New Roman"/>
                <a:cs typeface="Times New Roman"/>
              </a:rPr>
              <a:t>suivante</a:t>
            </a:r>
            <a:r>
              <a:rPr sz="2200" spc="-85" smtClean="0">
                <a:latin typeface="Times New Roman"/>
                <a:cs typeface="Times New Roman"/>
              </a:rPr>
              <a:t>:</a:t>
            </a:r>
            <a:endParaRPr lang="fr-FR" sz="2200" spc="-85" dirty="0" smtClean="0">
              <a:latin typeface="Times New Roman"/>
              <a:cs typeface="Times New Roman"/>
            </a:endParaRPr>
          </a:p>
          <a:p>
            <a:pPr marL="355600" marR="33655" indent="-342900">
              <a:lnSpc>
                <a:spcPct val="150000"/>
              </a:lnSpc>
              <a:spcBef>
                <a:spcPts val="95"/>
              </a:spcBef>
              <a:tabLst>
                <a:tab pos="354965" algn="l"/>
                <a:tab pos="355600" algn="l"/>
              </a:tabLst>
            </a:pPr>
            <a:r>
              <a:rPr lang="fr-FR" sz="2200" b="1" dirty="0" smtClean="0">
                <a:solidFill>
                  <a:schemeClr val="accent1"/>
                </a:solidFill>
                <a:latin typeface="Times New Roman" pitchFamily="18" charset="0"/>
                <a:cs typeface="Times New Roman" pitchFamily="18" charset="0"/>
              </a:rPr>
              <a:t>      </a:t>
            </a:r>
            <a:r>
              <a:rPr lang="fr-FR" sz="2400" b="1" dirty="0" smtClean="0">
                <a:latin typeface="Times New Roman" pitchFamily="18" charset="0"/>
                <a:cs typeface="Times New Roman" pitchFamily="18" charset="0"/>
              </a:rPr>
              <a:t>visibilité nom : type = </a:t>
            </a:r>
            <a:r>
              <a:rPr lang="fr-FR" sz="2400" b="1" dirty="0" err="1" smtClean="0">
                <a:latin typeface="Times New Roman" pitchFamily="18" charset="0"/>
                <a:cs typeface="Times New Roman" pitchFamily="18" charset="0"/>
              </a:rPr>
              <a:t>valeur_initiale</a:t>
            </a:r>
            <a:r>
              <a:rPr lang="fr-FR" sz="2400" b="1" dirty="0" smtClean="0">
                <a:latin typeface="Times New Roman" pitchFamily="18" charset="0"/>
                <a:cs typeface="Times New Roman" pitchFamily="18" charset="0"/>
              </a:rPr>
              <a:t> </a:t>
            </a:r>
          </a:p>
          <a:p>
            <a:pPr marL="355600" marR="33655" indent="-342900">
              <a:spcBef>
                <a:spcPts val="95"/>
              </a:spcBef>
              <a:tabLst>
                <a:tab pos="354965" algn="l"/>
                <a:tab pos="355600" algn="l"/>
              </a:tabLst>
            </a:pPr>
            <a:r>
              <a:rPr lang="fr-FR" sz="2400" b="1" dirty="0" smtClean="0">
                <a:latin typeface="Times New Roman" pitchFamily="18" charset="0"/>
                <a:cs typeface="Times New Roman" pitchFamily="18" charset="0"/>
              </a:rPr>
              <a:t>                                      </a:t>
            </a:r>
            <a:endParaRPr lang="fr-FR" sz="2000" dirty="0" smtClean="0">
              <a:latin typeface="Times New Roman" pitchFamily="18" charset="0"/>
              <a:cs typeface="Times New Roman" pitchFamily="18" charset="0"/>
            </a:endParaRPr>
          </a:p>
          <a:p>
            <a:pPr marL="355600" marR="33655" indent="-342900">
              <a:spcBef>
                <a:spcPts val="95"/>
              </a:spcBef>
              <a:tabLst>
                <a:tab pos="354965" algn="l"/>
                <a:tab pos="355600" algn="l"/>
              </a:tabLst>
            </a:pPr>
            <a:r>
              <a:rPr lang="fr-FR" sz="2000" dirty="0" smtClean="0">
                <a:latin typeface="Times New Roman" pitchFamily="18" charset="0"/>
                <a:cs typeface="Times New Roman" pitchFamily="18" charset="0"/>
              </a:rPr>
              <a:t>                                             </a:t>
            </a:r>
          </a:p>
          <a:p>
            <a:pPr marL="355600" marR="33655" indent="-342900">
              <a:spcBef>
                <a:spcPts val="95"/>
              </a:spcBef>
              <a:tabLst>
                <a:tab pos="354965" algn="l"/>
                <a:tab pos="355600" algn="l"/>
              </a:tabLst>
            </a:pPr>
            <a:r>
              <a:rPr lang="fr-FR" sz="2000" dirty="0" smtClean="0">
                <a:latin typeface="Times New Roman" pitchFamily="18" charset="0"/>
                <a:cs typeface="Times New Roman" pitchFamily="18" charset="0"/>
              </a:rPr>
              <a:t>                                              </a:t>
            </a:r>
          </a:p>
          <a:p>
            <a:pPr marL="355600" marR="33655" indent="-342900">
              <a:spcBef>
                <a:spcPts val="95"/>
              </a:spcBef>
              <a:tabLst>
                <a:tab pos="354965" algn="l"/>
                <a:tab pos="355600" algn="l"/>
              </a:tabLst>
            </a:pPr>
            <a:r>
              <a:rPr lang="fr-FR" sz="2000" dirty="0" smtClean="0">
                <a:latin typeface="Times New Roman" pitchFamily="18" charset="0"/>
                <a:cs typeface="Times New Roman" pitchFamily="18" charset="0"/>
              </a:rPr>
              <a:t>                     </a:t>
            </a:r>
          </a:p>
          <a:p>
            <a:pPr marL="355600" marR="5080" indent="-342900">
              <a:lnSpc>
                <a:spcPct val="150000"/>
              </a:lnSpc>
              <a:tabLst>
                <a:tab pos="354965" algn="l"/>
                <a:tab pos="355600" algn="l"/>
              </a:tabLst>
            </a:pPr>
            <a:endParaRPr lang="fr-FR" sz="2200" spc="-120" dirty="0" smtClean="0">
              <a:latin typeface="Times New Roman"/>
              <a:cs typeface="Times New Roman"/>
            </a:endParaRPr>
          </a:p>
          <a:p>
            <a:pPr marL="355600" marR="5080" indent="-342900">
              <a:lnSpc>
                <a:spcPct val="150000"/>
              </a:lnSpc>
              <a:buFont typeface="Wingdings" pitchFamily="2" charset="2"/>
              <a:buChar char="v"/>
              <a:tabLst>
                <a:tab pos="354965" algn="l"/>
                <a:tab pos="355600" algn="l"/>
              </a:tabLst>
            </a:pPr>
            <a:r>
              <a:rPr sz="2200" spc="-120" smtClean="0">
                <a:latin typeface="Times New Roman"/>
                <a:cs typeface="Times New Roman"/>
              </a:rPr>
              <a:t>La </a:t>
            </a:r>
            <a:r>
              <a:rPr sz="2200" spc="-60" dirty="0">
                <a:latin typeface="Times New Roman"/>
                <a:cs typeface="Times New Roman"/>
              </a:rPr>
              <a:t>déclaration </a:t>
            </a:r>
            <a:r>
              <a:rPr sz="2200" spc="-90" dirty="0">
                <a:latin typeface="Times New Roman"/>
                <a:cs typeface="Times New Roman"/>
              </a:rPr>
              <a:t>d’une </a:t>
            </a:r>
            <a:r>
              <a:rPr sz="2200" spc="-25" dirty="0">
                <a:latin typeface="Times New Roman"/>
                <a:cs typeface="Times New Roman"/>
              </a:rPr>
              <a:t>opération </a:t>
            </a:r>
            <a:r>
              <a:rPr sz="2200" spc="-20" dirty="0">
                <a:latin typeface="Times New Roman"/>
                <a:cs typeface="Times New Roman"/>
              </a:rPr>
              <a:t>contient </a:t>
            </a:r>
            <a:r>
              <a:rPr sz="2200" spc="-110" dirty="0">
                <a:latin typeface="Times New Roman"/>
                <a:cs typeface="Times New Roman"/>
              </a:rPr>
              <a:t>les </a:t>
            </a:r>
            <a:r>
              <a:rPr sz="2200" spc="-70" dirty="0">
                <a:latin typeface="Times New Roman"/>
                <a:cs typeface="Times New Roman"/>
              </a:rPr>
              <a:t>types </a:t>
            </a:r>
            <a:r>
              <a:rPr sz="2200" spc="-55" dirty="0">
                <a:latin typeface="Times New Roman"/>
                <a:cs typeface="Times New Roman"/>
              </a:rPr>
              <a:t>des  </a:t>
            </a:r>
            <a:r>
              <a:rPr sz="2200" spc="-45" dirty="0">
                <a:latin typeface="Times New Roman"/>
                <a:cs typeface="Times New Roman"/>
              </a:rPr>
              <a:t>paramètres </a:t>
            </a:r>
            <a:r>
              <a:rPr sz="2200" spc="-30" dirty="0">
                <a:latin typeface="Times New Roman"/>
                <a:cs typeface="Times New Roman"/>
              </a:rPr>
              <a:t>et </a:t>
            </a:r>
            <a:r>
              <a:rPr sz="2200" spc="-125" dirty="0">
                <a:latin typeface="Times New Roman"/>
                <a:cs typeface="Times New Roman"/>
              </a:rPr>
              <a:t>le </a:t>
            </a:r>
            <a:r>
              <a:rPr sz="2200" spc="-70" dirty="0">
                <a:latin typeface="Times New Roman"/>
                <a:cs typeface="Times New Roman"/>
              </a:rPr>
              <a:t>type </a:t>
            </a:r>
            <a:r>
              <a:rPr sz="2200" spc="-45" dirty="0">
                <a:latin typeface="Times New Roman"/>
                <a:cs typeface="Times New Roman"/>
              </a:rPr>
              <a:t>de </a:t>
            </a:r>
            <a:r>
              <a:rPr sz="2200" spc="-140" dirty="0">
                <a:latin typeface="Times New Roman"/>
                <a:cs typeface="Times New Roman"/>
              </a:rPr>
              <a:t>la </a:t>
            </a:r>
            <a:r>
              <a:rPr sz="2200" spc="-100" dirty="0">
                <a:latin typeface="Times New Roman"/>
                <a:cs typeface="Times New Roman"/>
              </a:rPr>
              <a:t>valeur </a:t>
            </a:r>
            <a:r>
              <a:rPr sz="2200" spc="-40" dirty="0">
                <a:latin typeface="Times New Roman"/>
                <a:cs typeface="Times New Roman"/>
              </a:rPr>
              <a:t>de </a:t>
            </a:r>
            <a:r>
              <a:rPr sz="2200" spc="-35" dirty="0">
                <a:latin typeface="Times New Roman"/>
                <a:cs typeface="Times New Roman"/>
              </a:rPr>
              <a:t>retour, </a:t>
            </a:r>
            <a:r>
              <a:rPr sz="2200" spc="-100" dirty="0">
                <a:latin typeface="Times New Roman"/>
                <a:cs typeface="Times New Roman"/>
              </a:rPr>
              <a:t>sa syntaxe </a:t>
            </a:r>
            <a:r>
              <a:rPr sz="2200" spc="-40" dirty="0">
                <a:latin typeface="Times New Roman"/>
                <a:cs typeface="Times New Roman"/>
              </a:rPr>
              <a:t>est  </a:t>
            </a:r>
            <a:r>
              <a:rPr sz="2200" spc="-140" dirty="0">
                <a:latin typeface="Times New Roman"/>
                <a:cs typeface="Times New Roman"/>
              </a:rPr>
              <a:t>la </a:t>
            </a:r>
            <a:r>
              <a:rPr sz="2200" spc="-80">
                <a:latin typeface="Times New Roman"/>
                <a:cs typeface="Times New Roman"/>
              </a:rPr>
              <a:t>suivante </a:t>
            </a:r>
            <a:r>
              <a:rPr sz="2200" spc="-190" smtClean="0">
                <a:latin typeface="Times New Roman"/>
                <a:cs typeface="Times New Roman"/>
              </a:rPr>
              <a:t>:</a:t>
            </a:r>
            <a:endParaRPr lang="fr-FR" sz="2200" spc="-190" dirty="0" smtClean="0">
              <a:latin typeface="Times New Roman"/>
              <a:cs typeface="Times New Roman"/>
            </a:endParaRPr>
          </a:p>
          <a:p>
            <a:pPr marL="355600" marR="5080" indent="-342900">
              <a:lnSpc>
                <a:spcPct val="150000"/>
              </a:lnSpc>
              <a:tabLst>
                <a:tab pos="354965" algn="l"/>
                <a:tab pos="355600" algn="l"/>
              </a:tabLst>
            </a:pPr>
            <a:r>
              <a:rPr lang="fr-FR" sz="2400" b="1" dirty="0" smtClean="0">
                <a:solidFill>
                  <a:schemeClr val="accent1"/>
                </a:solidFill>
                <a:latin typeface="Times New Roman" pitchFamily="18" charset="0"/>
                <a:cs typeface="Times New Roman" pitchFamily="18" charset="0"/>
              </a:rPr>
              <a:t>     </a:t>
            </a:r>
            <a:r>
              <a:rPr lang="fr-FR" sz="2400" b="1" dirty="0" smtClean="0">
                <a:latin typeface="Times New Roman" pitchFamily="18" charset="0"/>
                <a:cs typeface="Times New Roman" pitchFamily="18" charset="0"/>
              </a:rPr>
              <a:t>visibilité nom (liste paramètres) : type-retour {propriétés}</a:t>
            </a:r>
            <a:endParaRPr sz="2200" b="1"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10</a:t>
            </a:fld>
            <a:endParaRPr lang="fr-FR" spc="-30" dirty="0"/>
          </a:p>
        </p:txBody>
      </p:sp>
      <p:sp>
        <p:nvSpPr>
          <p:cNvPr id="7" name="Rectangle 6"/>
          <p:cNvSpPr/>
          <p:nvPr/>
        </p:nvSpPr>
        <p:spPr>
          <a:xfrm>
            <a:off x="450850" y="2819400"/>
            <a:ext cx="1426994" cy="1600438"/>
          </a:xfrm>
          <a:prstGeom prst="rect">
            <a:avLst/>
          </a:prstGeom>
        </p:spPr>
        <p:txBody>
          <a:bodyPr wrap="none">
            <a:spAutoFit/>
          </a:bodyPr>
          <a:lstStyle/>
          <a:p>
            <a:endParaRPr lang="fr-FR" dirty="0" smtClean="0"/>
          </a:p>
          <a:p>
            <a:r>
              <a:rPr lang="fr-FR" sz="2000" dirty="0" smtClean="0">
                <a:latin typeface="Times New Roman" pitchFamily="18" charset="0"/>
                <a:cs typeface="Times New Roman" pitchFamily="18" charset="0"/>
              </a:rPr>
              <a:t>public + </a:t>
            </a:r>
          </a:p>
          <a:p>
            <a:r>
              <a:rPr lang="fr-FR" sz="2000" dirty="0" smtClean="0">
                <a:latin typeface="Times New Roman" pitchFamily="18" charset="0"/>
                <a:cs typeface="Times New Roman" pitchFamily="18" charset="0"/>
              </a:rPr>
              <a:t>privé – </a:t>
            </a:r>
          </a:p>
          <a:p>
            <a:r>
              <a:rPr lang="fr-FR" sz="2000" dirty="0" smtClean="0">
                <a:latin typeface="Times New Roman" pitchFamily="18" charset="0"/>
                <a:cs typeface="Times New Roman" pitchFamily="18" charset="0"/>
              </a:rPr>
              <a:t>protégé #</a:t>
            </a:r>
          </a:p>
          <a:p>
            <a:r>
              <a:rPr lang="fr-FR" sz="2000" dirty="0" smtClean="0">
                <a:latin typeface="Times New Roman" pitchFamily="18" charset="0"/>
                <a:cs typeface="Times New Roman" pitchFamily="18" charset="0"/>
              </a:rPr>
              <a:t>paquetage ~</a:t>
            </a:r>
            <a:endParaRPr lang="fr-FR" sz="2000" dirty="0">
              <a:latin typeface="Times New Roman" pitchFamily="18" charset="0"/>
              <a:cs typeface="Times New Roman" pitchFamily="18" charset="0"/>
            </a:endParaRPr>
          </a:p>
        </p:txBody>
      </p:sp>
      <p:cxnSp>
        <p:nvCxnSpPr>
          <p:cNvPr id="9" name="Connecteur droit avec flèche 8"/>
          <p:cNvCxnSpPr/>
          <p:nvPr/>
        </p:nvCxnSpPr>
        <p:spPr>
          <a:xfrm rot="5400000" flipH="1" flipV="1">
            <a:off x="679450" y="2667000"/>
            <a:ext cx="685800" cy="228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Connecteur droit avec flèche 10"/>
          <p:cNvCxnSpPr/>
          <p:nvPr/>
        </p:nvCxnSpPr>
        <p:spPr>
          <a:xfrm rot="5400000" flipH="1" flipV="1">
            <a:off x="6546850" y="6096000"/>
            <a:ext cx="685800" cy="228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ZoneTexte 19"/>
          <p:cNvSpPr txBox="1"/>
          <p:nvPr/>
        </p:nvSpPr>
        <p:spPr>
          <a:xfrm>
            <a:off x="5022850" y="6248400"/>
            <a:ext cx="1596912" cy="400110"/>
          </a:xfrm>
          <a:prstGeom prst="rect">
            <a:avLst/>
          </a:prstGeom>
          <a:noFill/>
        </p:spPr>
        <p:txBody>
          <a:bodyPr wrap="none" rtlCol="0">
            <a:spAutoFit/>
          </a:bodyPr>
          <a:lstStyle/>
          <a:p>
            <a:r>
              <a:rPr lang="fr-FR" sz="2000" dirty="0" smtClean="0">
                <a:latin typeface="Times New Roman" pitchFamily="18" charset="0"/>
                <a:cs typeface="Times New Roman" pitchFamily="18" charset="0"/>
              </a:rPr>
              <a:t>ex. {abstract}</a:t>
            </a: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658992" y="308863"/>
            <a:ext cx="2938145" cy="513715"/>
          </a:xfrm>
          <a:prstGeom prst="rect">
            <a:avLst/>
          </a:prstGeom>
        </p:spPr>
        <p:txBody>
          <a:bodyPr vert="horz" wrap="square" lIns="0" tIns="12700" rIns="0" bIns="0" rtlCol="0">
            <a:spAutoFit/>
          </a:bodyPr>
          <a:lstStyle/>
          <a:p>
            <a:pPr marL="12700">
              <a:lnSpc>
                <a:spcPct val="100000"/>
              </a:lnSpc>
              <a:spcBef>
                <a:spcPts val="100"/>
              </a:spcBef>
            </a:pPr>
            <a:r>
              <a:rPr spc="-185" dirty="0">
                <a:latin typeface="Trebuchet MS"/>
                <a:cs typeface="Trebuchet MS"/>
              </a:rPr>
              <a:t>Classe:</a:t>
            </a:r>
            <a:r>
              <a:rPr spc="-305" dirty="0">
                <a:latin typeface="Trebuchet MS"/>
                <a:cs typeface="Trebuchet MS"/>
              </a:rPr>
              <a:t> </a:t>
            </a:r>
            <a:r>
              <a:rPr spc="-160" dirty="0">
                <a:latin typeface="Trebuchet MS"/>
                <a:cs typeface="Trebuchet MS"/>
              </a:rPr>
              <a:t>VISIBILITE</a:t>
            </a:r>
          </a:p>
        </p:txBody>
      </p:sp>
      <p:sp>
        <p:nvSpPr>
          <p:cNvPr id="4" name="object 4"/>
          <p:cNvSpPr txBox="1"/>
          <p:nvPr/>
        </p:nvSpPr>
        <p:spPr>
          <a:xfrm>
            <a:off x="788618" y="1213917"/>
            <a:ext cx="9111031" cy="4867999"/>
          </a:xfrm>
          <a:prstGeom prst="rect">
            <a:avLst/>
          </a:prstGeom>
        </p:spPr>
        <p:txBody>
          <a:bodyPr vert="horz" wrap="square" lIns="0" tIns="101600" rIns="0" bIns="0" rtlCol="0">
            <a:spAutoFit/>
          </a:bodyPr>
          <a:lstStyle/>
          <a:p>
            <a:pPr marL="12700" algn="just">
              <a:lnSpc>
                <a:spcPct val="100000"/>
              </a:lnSpc>
              <a:spcBef>
                <a:spcPts val="800"/>
              </a:spcBef>
              <a:buFont typeface="Wingdings" pitchFamily="2" charset="2"/>
              <a:buChar char="v"/>
            </a:pPr>
            <a:r>
              <a:rPr lang="fr-FR" sz="2200" dirty="0" smtClean="0">
                <a:latin typeface="Times New Roman" pitchFamily="18" charset="0"/>
                <a:cs typeface="Times New Roman" pitchFamily="18" charset="0"/>
              </a:rPr>
              <a:t>Dans </a:t>
            </a:r>
            <a:r>
              <a:rPr lang="fr-FR" sz="2200" dirty="0">
                <a:latin typeface="Times New Roman" pitchFamily="18" charset="0"/>
                <a:cs typeface="Times New Roman" pitchFamily="18" charset="0"/>
              </a:rPr>
              <a:t>une classe, le marqueur de visibilité se situe au niveau de chacune de ses caractéristiques (attributs, terminaisons d'association et opération). Il permet d'indiquer si une autre classe peut y accéder</a:t>
            </a:r>
            <a:r>
              <a:rPr lang="fr-FR" sz="2200" dirty="0" smtClean="0">
                <a:latin typeface="Times New Roman" pitchFamily="18" charset="0"/>
                <a:cs typeface="Times New Roman" pitchFamily="18" charset="0"/>
              </a:rPr>
              <a:t>.</a:t>
            </a:r>
          </a:p>
          <a:p>
            <a:pPr marL="12700" algn="just">
              <a:spcBef>
                <a:spcPts val="800"/>
              </a:spcBef>
              <a:buFont typeface="Wingdings" pitchFamily="2" charset="2"/>
              <a:buChar char="v"/>
            </a:pPr>
            <a:r>
              <a:rPr lang="fr-FR" sz="2200" spc="-80" dirty="0" smtClean="0">
                <a:latin typeface="Times New Roman" pitchFamily="18" charset="0"/>
                <a:cs typeface="Times New Roman" pitchFamily="18" charset="0"/>
              </a:rPr>
              <a:t>La </a:t>
            </a:r>
            <a:r>
              <a:rPr lang="fr-FR" sz="2200" spc="-10" dirty="0" smtClean="0">
                <a:latin typeface="Times New Roman" pitchFamily="18" charset="0"/>
                <a:cs typeface="Times New Roman" pitchFamily="18" charset="0"/>
              </a:rPr>
              <a:t>visibilité </a:t>
            </a:r>
            <a:r>
              <a:rPr lang="fr-FR" sz="2200" spc="10" dirty="0" smtClean="0">
                <a:latin typeface="Times New Roman" pitchFamily="18" charset="0"/>
                <a:cs typeface="Times New Roman" pitchFamily="18" charset="0"/>
              </a:rPr>
              <a:t>concerne </a:t>
            </a:r>
            <a:r>
              <a:rPr lang="fr-FR" sz="2200" spc="25" dirty="0" smtClean="0">
                <a:latin typeface="Times New Roman" pitchFamily="18" charset="0"/>
                <a:cs typeface="Times New Roman" pitchFamily="18" charset="0"/>
              </a:rPr>
              <a:t>les </a:t>
            </a:r>
            <a:r>
              <a:rPr lang="fr-FR" sz="2200" spc="-55" dirty="0" smtClean="0">
                <a:latin typeface="Times New Roman" pitchFamily="18" charset="0"/>
                <a:cs typeface="Times New Roman" pitchFamily="18" charset="0"/>
              </a:rPr>
              <a:t>attributs </a:t>
            </a:r>
            <a:r>
              <a:rPr lang="fr-FR" sz="2200" dirty="0" smtClean="0">
                <a:latin typeface="Times New Roman" pitchFamily="18" charset="0"/>
                <a:cs typeface="Times New Roman" pitchFamily="18" charset="0"/>
              </a:rPr>
              <a:t>et </a:t>
            </a:r>
            <a:r>
              <a:rPr lang="fr-FR" sz="2200" spc="25" dirty="0" smtClean="0">
                <a:latin typeface="Times New Roman" pitchFamily="18" charset="0"/>
                <a:cs typeface="Times New Roman" pitchFamily="18" charset="0"/>
              </a:rPr>
              <a:t>les</a:t>
            </a:r>
            <a:r>
              <a:rPr lang="fr-FR" sz="2200" spc="140" dirty="0" smtClean="0">
                <a:latin typeface="Times New Roman" pitchFamily="18" charset="0"/>
                <a:cs typeface="Times New Roman" pitchFamily="18" charset="0"/>
              </a:rPr>
              <a:t> </a:t>
            </a:r>
            <a:r>
              <a:rPr lang="fr-FR" sz="2200" spc="25" dirty="0" smtClean="0">
                <a:latin typeface="Times New Roman" pitchFamily="18" charset="0"/>
                <a:cs typeface="Times New Roman" pitchFamily="18" charset="0"/>
              </a:rPr>
              <a:t>méthodes:</a:t>
            </a:r>
            <a:endParaRPr sz="2200" dirty="0">
              <a:latin typeface="Times New Roman" pitchFamily="18" charset="0"/>
              <a:cs typeface="Times New Roman" pitchFamily="18" charset="0"/>
            </a:endParaRPr>
          </a:p>
          <a:p>
            <a:pPr marL="698500" indent="-229235" algn="just">
              <a:lnSpc>
                <a:spcPct val="100000"/>
              </a:lnSpc>
              <a:spcBef>
                <a:spcPts val="605"/>
              </a:spcBef>
              <a:buFont typeface="Courier New"/>
              <a:buChar char="o"/>
              <a:tabLst>
                <a:tab pos="699135" algn="l"/>
              </a:tabLst>
            </a:pPr>
            <a:r>
              <a:rPr sz="2200" spc="-50" dirty="0">
                <a:latin typeface="Times New Roman" pitchFamily="18" charset="0"/>
                <a:cs typeface="Times New Roman" pitchFamily="18" charset="0"/>
              </a:rPr>
              <a:t>Public </a:t>
            </a:r>
            <a:r>
              <a:rPr sz="2200" spc="10" dirty="0">
                <a:latin typeface="Times New Roman" pitchFamily="18" charset="0"/>
                <a:cs typeface="Times New Roman" pitchFamily="18" charset="0"/>
              </a:rPr>
              <a:t>(+) </a:t>
            </a:r>
            <a:r>
              <a:rPr sz="2200" spc="-145" dirty="0">
                <a:latin typeface="Times New Roman" pitchFamily="18" charset="0"/>
                <a:cs typeface="Times New Roman" pitchFamily="18" charset="0"/>
              </a:rPr>
              <a:t>: </a:t>
            </a:r>
            <a:r>
              <a:rPr sz="2200" spc="-80" dirty="0">
                <a:latin typeface="Times New Roman" pitchFamily="18" charset="0"/>
                <a:cs typeface="Times New Roman" pitchFamily="18" charset="0"/>
              </a:rPr>
              <a:t>visible </a:t>
            </a:r>
            <a:r>
              <a:rPr sz="2200" dirty="0">
                <a:latin typeface="Times New Roman" pitchFamily="18" charset="0"/>
                <a:cs typeface="Times New Roman" pitchFamily="18" charset="0"/>
              </a:rPr>
              <a:t>pour </a:t>
            </a:r>
            <a:r>
              <a:rPr sz="2200" spc="-15" dirty="0">
                <a:latin typeface="Times New Roman" pitchFamily="18" charset="0"/>
                <a:cs typeface="Times New Roman" pitchFamily="18" charset="0"/>
              </a:rPr>
              <a:t>toutes </a:t>
            </a:r>
            <a:r>
              <a:rPr sz="2200" spc="-85" dirty="0">
                <a:latin typeface="Times New Roman" pitchFamily="18" charset="0"/>
                <a:cs typeface="Times New Roman" pitchFamily="18" charset="0"/>
              </a:rPr>
              <a:t>les</a:t>
            </a:r>
            <a:r>
              <a:rPr sz="2200" spc="265" dirty="0">
                <a:latin typeface="Times New Roman" pitchFamily="18" charset="0"/>
                <a:cs typeface="Times New Roman" pitchFamily="18" charset="0"/>
              </a:rPr>
              <a:t> </a:t>
            </a:r>
            <a:r>
              <a:rPr sz="2200" spc="-90" dirty="0">
                <a:latin typeface="Times New Roman" pitchFamily="18" charset="0"/>
                <a:cs typeface="Times New Roman" pitchFamily="18" charset="0"/>
              </a:rPr>
              <a:t>classes.</a:t>
            </a:r>
            <a:endParaRPr sz="2200" dirty="0">
              <a:latin typeface="Times New Roman" pitchFamily="18" charset="0"/>
              <a:cs typeface="Times New Roman" pitchFamily="18" charset="0"/>
            </a:endParaRPr>
          </a:p>
          <a:p>
            <a:pPr marL="698500" indent="-229235" algn="just">
              <a:lnSpc>
                <a:spcPct val="100000"/>
              </a:lnSpc>
              <a:spcBef>
                <a:spcPts val="575"/>
              </a:spcBef>
              <a:buFont typeface="Courier New"/>
              <a:buChar char="o"/>
              <a:tabLst>
                <a:tab pos="699135" algn="l"/>
              </a:tabLst>
            </a:pPr>
            <a:r>
              <a:rPr sz="2200" spc="-55" dirty="0">
                <a:latin typeface="Times New Roman" pitchFamily="18" charset="0"/>
                <a:cs typeface="Times New Roman" pitchFamily="18" charset="0"/>
              </a:rPr>
              <a:t>Privé </a:t>
            </a:r>
            <a:r>
              <a:rPr sz="2200" spc="-85" dirty="0">
                <a:latin typeface="Times New Roman" pitchFamily="18" charset="0"/>
                <a:cs typeface="Times New Roman" pitchFamily="18" charset="0"/>
              </a:rPr>
              <a:t>(-) </a:t>
            </a:r>
            <a:r>
              <a:rPr sz="2200" spc="-145" dirty="0">
                <a:latin typeface="Times New Roman" pitchFamily="18" charset="0"/>
                <a:cs typeface="Times New Roman" pitchFamily="18" charset="0"/>
              </a:rPr>
              <a:t>: </a:t>
            </a:r>
            <a:r>
              <a:rPr sz="2200" spc="-20" dirty="0">
                <a:latin typeface="Times New Roman" pitchFamily="18" charset="0"/>
                <a:cs typeface="Times New Roman" pitchFamily="18" charset="0"/>
              </a:rPr>
              <a:t>n'est </a:t>
            </a:r>
            <a:r>
              <a:rPr sz="2200" spc="-80" dirty="0">
                <a:latin typeface="Times New Roman" pitchFamily="18" charset="0"/>
                <a:cs typeface="Times New Roman" pitchFamily="18" charset="0"/>
              </a:rPr>
              <a:t>visible </a:t>
            </a:r>
            <a:r>
              <a:rPr sz="2200" spc="-40" dirty="0">
                <a:latin typeface="Times New Roman" pitchFamily="18" charset="0"/>
                <a:cs typeface="Times New Roman" pitchFamily="18" charset="0"/>
              </a:rPr>
              <a:t>que </a:t>
            </a:r>
            <a:r>
              <a:rPr sz="2200" dirty="0">
                <a:latin typeface="Times New Roman" pitchFamily="18" charset="0"/>
                <a:cs typeface="Times New Roman" pitchFamily="18" charset="0"/>
              </a:rPr>
              <a:t>pour </a:t>
            </a:r>
            <a:r>
              <a:rPr sz="2200" spc="-105" dirty="0">
                <a:latin typeface="Times New Roman" pitchFamily="18" charset="0"/>
                <a:cs typeface="Times New Roman" pitchFamily="18" charset="0"/>
              </a:rPr>
              <a:t>la </a:t>
            </a:r>
            <a:r>
              <a:rPr sz="2200" spc="-80" dirty="0">
                <a:latin typeface="Times New Roman" pitchFamily="18" charset="0"/>
                <a:cs typeface="Times New Roman" pitchFamily="18" charset="0"/>
              </a:rPr>
              <a:t>classe</a:t>
            </a:r>
            <a:r>
              <a:rPr sz="2200" spc="-20" dirty="0">
                <a:latin typeface="Times New Roman" pitchFamily="18" charset="0"/>
                <a:cs typeface="Times New Roman" pitchFamily="18" charset="0"/>
              </a:rPr>
              <a:t> </a:t>
            </a:r>
            <a:r>
              <a:rPr sz="2200" spc="-75" dirty="0">
                <a:latin typeface="Times New Roman" pitchFamily="18" charset="0"/>
                <a:cs typeface="Times New Roman" pitchFamily="18" charset="0"/>
              </a:rPr>
              <a:t>elle-même.</a:t>
            </a:r>
            <a:endParaRPr sz="2200" dirty="0">
              <a:latin typeface="Times New Roman" pitchFamily="18" charset="0"/>
              <a:cs typeface="Times New Roman" pitchFamily="18" charset="0"/>
            </a:endParaRPr>
          </a:p>
          <a:p>
            <a:pPr marL="698500" indent="-229235" algn="just">
              <a:lnSpc>
                <a:spcPct val="100000"/>
              </a:lnSpc>
              <a:spcBef>
                <a:spcPts val="580"/>
              </a:spcBef>
              <a:buFont typeface="Courier New"/>
              <a:buChar char="o"/>
              <a:tabLst>
                <a:tab pos="699135" algn="l"/>
                <a:tab pos="2357755" algn="l"/>
              </a:tabLst>
            </a:pPr>
            <a:r>
              <a:rPr sz="2200" spc="-30" dirty="0">
                <a:latin typeface="Times New Roman" pitchFamily="18" charset="0"/>
                <a:cs typeface="Times New Roman" pitchFamily="18" charset="0"/>
              </a:rPr>
              <a:t>Protégé</a:t>
            </a:r>
            <a:r>
              <a:rPr sz="2200" spc="-5" dirty="0">
                <a:latin typeface="Times New Roman" pitchFamily="18" charset="0"/>
                <a:cs typeface="Times New Roman" pitchFamily="18" charset="0"/>
              </a:rPr>
              <a:t> </a:t>
            </a:r>
            <a:r>
              <a:rPr sz="2200" spc="60" dirty="0">
                <a:latin typeface="Times New Roman" pitchFamily="18" charset="0"/>
                <a:cs typeface="Times New Roman" pitchFamily="18" charset="0"/>
              </a:rPr>
              <a:t>(#)</a:t>
            </a:r>
            <a:r>
              <a:rPr sz="2200" spc="20" dirty="0">
                <a:latin typeface="Times New Roman" pitchFamily="18" charset="0"/>
                <a:cs typeface="Times New Roman" pitchFamily="18" charset="0"/>
              </a:rPr>
              <a:t> </a:t>
            </a:r>
            <a:r>
              <a:rPr sz="2200" spc="-145" dirty="0">
                <a:latin typeface="Times New Roman" pitchFamily="18" charset="0"/>
                <a:cs typeface="Times New Roman" pitchFamily="18" charset="0"/>
              </a:rPr>
              <a:t>:	</a:t>
            </a:r>
            <a:r>
              <a:rPr sz="2200" spc="-80" dirty="0">
                <a:latin typeface="Times New Roman" pitchFamily="18" charset="0"/>
                <a:cs typeface="Times New Roman" pitchFamily="18" charset="0"/>
              </a:rPr>
              <a:t>visible </a:t>
            </a:r>
            <a:r>
              <a:rPr sz="2200" dirty="0">
                <a:latin typeface="Times New Roman" pitchFamily="18" charset="0"/>
                <a:cs typeface="Times New Roman" pitchFamily="18" charset="0"/>
              </a:rPr>
              <a:t>pour </a:t>
            </a:r>
            <a:r>
              <a:rPr sz="2200" spc="-105" dirty="0">
                <a:latin typeface="Times New Roman" pitchFamily="18" charset="0"/>
                <a:cs typeface="Times New Roman" pitchFamily="18" charset="0"/>
              </a:rPr>
              <a:t>la </a:t>
            </a:r>
            <a:r>
              <a:rPr sz="2200" spc="-80" dirty="0">
                <a:latin typeface="Times New Roman" pitchFamily="18" charset="0"/>
                <a:cs typeface="Times New Roman" pitchFamily="18" charset="0"/>
              </a:rPr>
              <a:t>classe </a:t>
            </a:r>
            <a:r>
              <a:rPr sz="2200" spc="-20" dirty="0">
                <a:latin typeface="Times New Roman" pitchFamily="18" charset="0"/>
                <a:cs typeface="Times New Roman" pitchFamily="18" charset="0"/>
              </a:rPr>
              <a:t>et </a:t>
            </a:r>
            <a:r>
              <a:rPr sz="2200" spc="-15" dirty="0">
                <a:latin typeface="Times New Roman" pitchFamily="18" charset="0"/>
                <a:cs typeface="Times New Roman" pitchFamily="18" charset="0"/>
              </a:rPr>
              <a:t>toutes </a:t>
            </a:r>
            <a:r>
              <a:rPr sz="2200" spc="-85" dirty="0">
                <a:latin typeface="Times New Roman" pitchFamily="18" charset="0"/>
                <a:cs typeface="Times New Roman" pitchFamily="18" charset="0"/>
              </a:rPr>
              <a:t>les</a:t>
            </a:r>
            <a:r>
              <a:rPr sz="2200" spc="315" dirty="0">
                <a:latin typeface="Times New Roman" pitchFamily="18" charset="0"/>
                <a:cs typeface="Times New Roman" pitchFamily="18" charset="0"/>
              </a:rPr>
              <a:t> </a:t>
            </a:r>
            <a:r>
              <a:rPr sz="2200" spc="-70" dirty="0" err="1">
                <a:latin typeface="Times New Roman" pitchFamily="18" charset="0"/>
                <a:cs typeface="Times New Roman" pitchFamily="18" charset="0"/>
              </a:rPr>
              <a:t>sous</a:t>
            </a:r>
            <a:r>
              <a:rPr sz="2200" spc="-70" dirty="0">
                <a:latin typeface="Times New Roman" pitchFamily="18" charset="0"/>
                <a:cs typeface="Times New Roman" pitchFamily="18" charset="0"/>
              </a:rPr>
              <a:t>-classes</a:t>
            </a:r>
            <a:r>
              <a:rPr sz="2200" spc="-70" dirty="0" smtClean="0">
                <a:latin typeface="Times New Roman" pitchFamily="18" charset="0"/>
                <a:cs typeface="Times New Roman" pitchFamily="18" charset="0"/>
              </a:rPr>
              <a:t>.</a:t>
            </a:r>
            <a:endParaRPr lang="fr-FR" sz="2200" spc="-70" dirty="0" smtClean="0">
              <a:latin typeface="Times New Roman" pitchFamily="18" charset="0"/>
              <a:cs typeface="Times New Roman" pitchFamily="18" charset="0"/>
            </a:endParaRPr>
          </a:p>
          <a:p>
            <a:pPr marL="698500" indent="-229235" algn="just">
              <a:spcBef>
                <a:spcPts val="580"/>
              </a:spcBef>
              <a:buFont typeface="Courier New"/>
              <a:buChar char="o"/>
              <a:tabLst>
                <a:tab pos="699135" algn="l"/>
                <a:tab pos="2357755" algn="l"/>
              </a:tabLst>
            </a:pPr>
            <a:r>
              <a:rPr lang="fr-FR" sz="2200" spc="-80" dirty="0">
                <a:latin typeface="Times New Roman" pitchFamily="18" charset="0"/>
                <a:cs typeface="Times New Roman" pitchFamily="18" charset="0"/>
              </a:rPr>
              <a:t>Package ou ∼ ou rien : visible </a:t>
            </a:r>
            <a:r>
              <a:rPr lang="fr-FR" sz="2200" spc="-80" dirty="0" smtClean="0">
                <a:latin typeface="Times New Roman" pitchFamily="18" charset="0"/>
                <a:cs typeface="Times New Roman" pitchFamily="18" charset="0"/>
              </a:rPr>
              <a:t>seulement par </a:t>
            </a:r>
            <a:r>
              <a:rPr lang="fr-FR" sz="2200" spc="-80" dirty="0">
                <a:latin typeface="Times New Roman" pitchFamily="18" charset="0"/>
                <a:cs typeface="Times New Roman" pitchFamily="18" charset="0"/>
              </a:rPr>
              <a:t>les classes déclarées  dans le même paquetage</a:t>
            </a:r>
            <a:r>
              <a:rPr lang="fr-FR" sz="2200" spc="-80" dirty="0" smtClean="0">
                <a:solidFill>
                  <a:srgbClr val="244060"/>
                </a:solidFill>
                <a:latin typeface="Times New Roman" pitchFamily="18" charset="0"/>
                <a:cs typeface="Times New Roman" pitchFamily="18" charset="0"/>
              </a:rPr>
              <a:t>.</a:t>
            </a:r>
          </a:p>
          <a:p>
            <a:pPr marL="698500" indent="-229235" algn="just">
              <a:spcBef>
                <a:spcPts val="580"/>
              </a:spcBef>
              <a:tabLst>
                <a:tab pos="699135" algn="l"/>
                <a:tab pos="2357755" algn="l"/>
              </a:tabLst>
            </a:pPr>
            <a:r>
              <a:rPr lang="fr-FR" sz="2000" i="1" spc="-80" dirty="0" smtClean="0">
                <a:solidFill>
                  <a:srgbClr val="C00000"/>
                </a:solidFill>
                <a:latin typeface="Times New Roman" pitchFamily="18" charset="0"/>
                <a:cs typeface="Times New Roman" pitchFamily="18" charset="0"/>
              </a:rPr>
              <a:t>NB: D</a:t>
            </a:r>
            <a:r>
              <a:rPr lang="fr-FR" sz="2000" i="1" dirty="0" smtClean="0">
                <a:solidFill>
                  <a:srgbClr val="C00000"/>
                </a:solidFill>
                <a:latin typeface="Times New Roman" pitchFamily="18" charset="0"/>
                <a:cs typeface="Times New Roman" pitchFamily="18" charset="0"/>
              </a:rPr>
              <a:t>ans </a:t>
            </a:r>
            <a:r>
              <a:rPr lang="fr-FR" sz="2000" i="1" dirty="0">
                <a:solidFill>
                  <a:srgbClr val="C00000"/>
                </a:solidFill>
                <a:latin typeface="Times New Roman" pitchFamily="18" charset="0"/>
                <a:cs typeface="Times New Roman" pitchFamily="18" charset="0"/>
              </a:rPr>
              <a:t>un paquetage, le marqueur de visibilité se situe sur des éléments contenus directement dans le paquetage, comme les classes, les paquetages imbriqués, etc. Il indique si un autre paquetage susceptible d'accéder au premier paquetage peut voir les éléments.</a:t>
            </a:r>
            <a:endParaRPr sz="2000" i="1" spc="-80" dirty="0">
              <a:solidFill>
                <a:srgbClr val="C00000"/>
              </a:solidFill>
              <a:latin typeface="Times New Roman" pitchFamily="18" charset="0"/>
              <a:cs typeface="Times New Roman" pitchFamily="18" charset="0"/>
            </a:endParaRPr>
          </a:p>
        </p:txBody>
      </p:sp>
      <p:sp>
        <p:nvSpPr>
          <p:cNvPr id="5" name="object 5"/>
          <p:cNvSpPr/>
          <p:nvPr/>
        </p:nvSpPr>
        <p:spPr>
          <a:xfrm>
            <a:off x="5022850" y="1371600"/>
            <a:ext cx="5605200" cy="3200400"/>
          </a:xfrm>
          <a:prstGeom prst="rect">
            <a:avLst/>
          </a:prstGeom>
          <a:blipFill>
            <a:blip r:embed="rId3" cstate="print"/>
            <a:stretch>
              <a:fillRect/>
            </a:stretch>
          </a:blipFill>
        </p:spPr>
        <p:txBody>
          <a:bodyPr wrap="square" lIns="0" tIns="0" rIns="0" bIns="0" rtlCol="0"/>
          <a:lstStyle/>
          <a:p>
            <a:endParaRPr/>
          </a:p>
        </p:txBody>
      </p:sp>
      <p:sp>
        <p:nvSpPr>
          <p:cNvPr id="6" name="Espace réservé du numéro de diapositive 5"/>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11</a:t>
            </a:fld>
            <a:endParaRPr lang="fr-FR" spc="-3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heckerboard(across)">
                                      <p:cBhvr>
                                        <p:cTn id="12" dur="500"/>
                                        <p:tgtEl>
                                          <p:spTgt spid="4">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heckerboard(across)">
                                      <p:cBhvr>
                                        <p:cTn id="15" dur="500"/>
                                        <p:tgtEl>
                                          <p:spTgt spid="4">
                                            <p:txEl>
                                              <p:pRg st="1" end="1"/>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heckerboard(across)">
                                      <p:cBhvr>
                                        <p:cTn id="18" dur="500"/>
                                        <p:tgtEl>
                                          <p:spTgt spid="4">
                                            <p:txEl>
                                              <p:pRg st="2" end="2"/>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checkerboard(across)">
                                      <p:cBhvr>
                                        <p:cTn id="21" dur="500"/>
                                        <p:tgtEl>
                                          <p:spTgt spid="4">
                                            <p:txEl>
                                              <p:pRg st="3" end="3"/>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checkerboard(across)">
                                      <p:cBhvr>
                                        <p:cTn id="24" dur="500"/>
                                        <p:tgtEl>
                                          <p:spTgt spid="4">
                                            <p:txEl>
                                              <p:pRg st="4" end="4"/>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heckerboard(across)">
                                      <p:cBhvr>
                                        <p:cTn id="27" dur="500"/>
                                        <p:tgtEl>
                                          <p:spTgt spid="4">
                                            <p:txEl>
                                              <p:pRg st="5" end="5"/>
                                            </p:txEl>
                                          </p:spTgt>
                                        </p:tgtEl>
                                      </p:cBhvr>
                                    </p:animEffect>
                                  </p:childTnLst>
                                </p:cTn>
                              </p:par>
                              <p:par>
                                <p:cTn id="28" presetID="5" presetClass="exit" presetSubtype="10" fill="hold" grpId="1" nodeType="withEffect">
                                  <p:stCondLst>
                                    <p:cond delay="0"/>
                                  </p:stCondLst>
                                  <p:childTnLst>
                                    <p:animEffect transition="out" filter="checkerboard(across)">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p:cTn id="35"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906136" y="308813"/>
            <a:ext cx="4444365" cy="514350"/>
          </a:xfrm>
          <a:prstGeom prst="rect">
            <a:avLst/>
          </a:prstGeom>
        </p:spPr>
        <p:txBody>
          <a:bodyPr vert="horz" wrap="square" lIns="0" tIns="13335" rIns="0" bIns="0" rtlCol="0">
            <a:spAutoFit/>
          </a:bodyPr>
          <a:lstStyle/>
          <a:p>
            <a:pPr marL="12700">
              <a:lnSpc>
                <a:spcPct val="100000"/>
              </a:lnSpc>
              <a:spcBef>
                <a:spcPts val="105"/>
              </a:spcBef>
            </a:pPr>
            <a:r>
              <a:rPr spc="-185" dirty="0">
                <a:latin typeface="Trebuchet MS"/>
                <a:cs typeface="Trebuchet MS"/>
              </a:rPr>
              <a:t>Classe: </a:t>
            </a:r>
            <a:r>
              <a:rPr spc="-130" dirty="0">
                <a:latin typeface="Trebuchet MS"/>
                <a:cs typeface="Trebuchet MS"/>
              </a:rPr>
              <a:t>Notation</a:t>
            </a:r>
            <a:r>
              <a:rPr spc="-380" dirty="0">
                <a:latin typeface="Trebuchet MS"/>
                <a:cs typeface="Trebuchet MS"/>
              </a:rPr>
              <a:t> </a:t>
            </a:r>
            <a:r>
              <a:rPr spc="-195" dirty="0">
                <a:latin typeface="Trebuchet MS"/>
                <a:cs typeface="Trebuchet MS"/>
              </a:rPr>
              <a:t>complète</a:t>
            </a:r>
          </a:p>
        </p:txBody>
      </p:sp>
      <p:sp>
        <p:nvSpPr>
          <p:cNvPr id="4" name="object 4"/>
          <p:cNvSpPr/>
          <p:nvPr/>
        </p:nvSpPr>
        <p:spPr>
          <a:xfrm>
            <a:off x="2203450" y="1219200"/>
            <a:ext cx="6172200" cy="50292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976357"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12</a:t>
            </a:fld>
            <a:endParaRPr sz="1200">
              <a:latin typeface="Arial"/>
              <a:cs typeface="Arial"/>
            </a:endParaRPr>
          </a:p>
        </p:txBody>
      </p:sp>
      <p:sp>
        <p:nvSpPr>
          <p:cNvPr id="6" name="Espace réservé du numéro de diapositive 5"/>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12</a:t>
            </a:fld>
            <a:endParaRPr lang="fr-FR" spc="-3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706236" y="308863"/>
            <a:ext cx="2844800" cy="513715"/>
          </a:xfrm>
          <a:prstGeom prst="rect">
            <a:avLst/>
          </a:prstGeom>
        </p:spPr>
        <p:txBody>
          <a:bodyPr vert="horz" wrap="square" lIns="0" tIns="12700" rIns="0" bIns="0" rtlCol="0">
            <a:spAutoFit/>
          </a:bodyPr>
          <a:lstStyle/>
          <a:p>
            <a:pPr marL="12700">
              <a:lnSpc>
                <a:spcPct val="100000"/>
              </a:lnSpc>
              <a:spcBef>
                <a:spcPts val="100"/>
              </a:spcBef>
            </a:pPr>
            <a:r>
              <a:rPr spc="-185" dirty="0">
                <a:latin typeface="Trebuchet MS"/>
                <a:cs typeface="Trebuchet MS"/>
              </a:rPr>
              <a:t>Classe:</a:t>
            </a:r>
            <a:r>
              <a:rPr spc="-340" dirty="0">
                <a:latin typeface="Trebuchet MS"/>
                <a:cs typeface="Trebuchet MS"/>
              </a:rPr>
              <a:t> </a:t>
            </a:r>
            <a:r>
              <a:rPr spc="-200" dirty="0">
                <a:latin typeface="Trebuchet MS"/>
                <a:cs typeface="Trebuchet MS"/>
              </a:rPr>
              <a:t>Structure</a:t>
            </a:r>
          </a:p>
        </p:txBody>
      </p:sp>
      <p:sp>
        <p:nvSpPr>
          <p:cNvPr id="4" name="object 4"/>
          <p:cNvSpPr/>
          <p:nvPr/>
        </p:nvSpPr>
        <p:spPr>
          <a:xfrm>
            <a:off x="1670050" y="1752600"/>
            <a:ext cx="7239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976357"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13</a:t>
            </a:fld>
            <a:endParaRPr sz="1200">
              <a:latin typeface="Arial"/>
              <a:cs typeface="Arial"/>
            </a:endParaRPr>
          </a:p>
        </p:txBody>
      </p:sp>
      <p:sp>
        <p:nvSpPr>
          <p:cNvPr id="6" name="Espace réservé du numéro de diapositive 5"/>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13</a:t>
            </a:fld>
            <a:endParaRPr lang="fr-FR" spc="-3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99913" y="308863"/>
            <a:ext cx="3454400" cy="513715"/>
          </a:xfrm>
          <a:prstGeom prst="rect">
            <a:avLst/>
          </a:prstGeom>
        </p:spPr>
        <p:txBody>
          <a:bodyPr vert="horz" wrap="square" lIns="0" tIns="12700" rIns="0" bIns="0" rtlCol="0">
            <a:spAutoFit/>
          </a:bodyPr>
          <a:lstStyle/>
          <a:p>
            <a:pPr marL="12700">
              <a:lnSpc>
                <a:spcPct val="100000"/>
              </a:lnSpc>
              <a:spcBef>
                <a:spcPts val="100"/>
              </a:spcBef>
            </a:pPr>
            <a:r>
              <a:rPr spc="-185" dirty="0">
                <a:latin typeface="Trebuchet MS"/>
                <a:cs typeface="Trebuchet MS"/>
              </a:rPr>
              <a:t>Classe:</a:t>
            </a:r>
            <a:r>
              <a:rPr spc="-335" dirty="0">
                <a:latin typeface="Trebuchet MS"/>
                <a:cs typeface="Trebuchet MS"/>
              </a:rPr>
              <a:t> </a:t>
            </a:r>
            <a:r>
              <a:rPr spc="-185" dirty="0">
                <a:latin typeface="Trebuchet MS"/>
                <a:cs typeface="Trebuchet MS"/>
              </a:rPr>
              <a:t>Enumération</a:t>
            </a:r>
          </a:p>
        </p:txBody>
      </p:sp>
      <p:sp>
        <p:nvSpPr>
          <p:cNvPr id="4" name="object 4"/>
          <p:cNvSpPr/>
          <p:nvPr/>
        </p:nvSpPr>
        <p:spPr>
          <a:xfrm>
            <a:off x="1497624" y="1676400"/>
            <a:ext cx="7785643" cy="41148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976357"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14</a:t>
            </a:fld>
            <a:endParaRPr sz="1200">
              <a:latin typeface="Arial"/>
              <a:cs typeface="Arial"/>
            </a:endParaRPr>
          </a:p>
        </p:txBody>
      </p:sp>
      <p:sp>
        <p:nvSpPr>
          <p:cNvPr id="6" name="Espace réservé du numéro de diapositive 5"/>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14</a:t>
            </a:fld>
            <a:endParaRPr lang="fr-FR" spc="-3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a:spLocks noGrp="1"/>
          </p:cNvSpPr>
          <p:nvPr>
            <p:ph type="title"/>
          </p:nvPr>
        </p:nvSpPr>
        <p:spPr>
          <a:xfrm>
            <a:off x="4870450" y="457200"/>
            <a:ext cx="5334000" cy="492443"/>
          </a:xfrm>
          <a:prstGeom prst="rect">
            <a:avLst/>
          </a:prstGeom>
          <a:blipFill>
            <a:blip r:embed="rId2" cstate="print"/>
            <a:stretch>
              <a:fillRect/>
            </a:stretch>
          </a:blipFill>
        </p:spPr>
        <p:txBody>
          <a:bodyPr wrap="square" lIns="0" tIns="0" rIns="0" bIns="0" rtlCol="0"/>
          <a:lstStyle/>
          <a:p>
            <a:r>
              <a:rPr lang="fr-FR" dirty="0" smtClean="0">
                <a:latin typeface="Times New Roman" pitchFamily="18" charset="0"/>
                <a:cs typeface="Times New Roman" pitchFamily="18" charset="0"/>
              </a:rPr>
              <a:t>Classe: Attribut dérivé</a:t>
            </a:r>
            <a:endParaRPr lang="fr-FR" dirty="0">
              <a:latin typeface="Times New Roman" pitchFamily="18" charset="0"/>
              <a:cs typeface="Times New Roman" pitchFamily="18" charset="0"/>
            </a:endParaRPr>
          </a:p>
        </p:txBody>
      </p:sp>
      <p:sp>
        <p:nvSpPr>
          <p:cNvPr id="4" name="Rectangle 3"/>
          <p:cNvSpPr/>
          <p:nvPr/>
        </p:nvSpPr>
        <p:spPr>
          <a:xfrm>
            <a:off x="679450" y="1524000"/>
            <a:ext cx="9525000" cy="1615827"/>
          </a:xfrm>
          <a:prstGeom prst="rect">
            <a:avLst/>
          </a:prstGeom>
        </p:spPr>
        <p:txBody>
          <a:bodyPr wrap="square">
            <a:spAutoFit/>
          </a:bodyPr>
          <a:lstStyle/>
          <a:p>
            <a:pPr>
              <a:lnSpc>
                <a:spcPct val="150000"/>
              </a:lnSpc>
              <a:buFont typeface="Wingdings" pitchFamily="2" charset="2"/>
              <a:buChar char="v"/>
            </a:pPr>
            <a:r>
              <a:rPr lang="fr-FR" sz="2200" dirty="0">
                <a:latin typeface="Times New Roman" pitchFamily="18" charset="0"/>
                <a:cs typeface="Times New Roman" pitchFamily="18" charset="0"/>
              </a:rPr>
              <a:t>Les attributs dérivés peuvent être calculés à partir d'autres attributs et de formules de calcul</a:t>
            </a:r>
            <a:r>
              <a:rPr lang="fr-FR" sz="2200" dirty="0" smtClean="0">
                <a:latin typeface="Times New Roman" pitchFamily="18" charset="0"/>
                <a:cs typeface="Times New Roman" pitchFamily="18" charset="0"/>
              </a:rPr>
              <a:t>..</a:t>
            </a:r>
            <a:endParaRPr lang="fr-FR" sz="2200" dirty="0">
              <a:latin typeface="Times New Roman" pitchFamily="18" charset="0"/>
              <a:cs typeface="Times New Roman" pitchFamily="18" charset="0"/>
            </a:endParaRPr>
          </a:p>
          <a:p>
            <a:pPr>
              <a:lnSpc>
                <a:spcPct val="150000"/>
              </a:lnSpc>
              <a:buFont typeface="Wingdings" pitchFamily="2" charset="2"/>
              <a:buChar char="v"/>
            </a:pPr>
            <a:r>
              <a:rPr lang="fr-FR" sz="2200" dirty="0">
                <a:latin typeface="Times New Roman" pitchFamily="18" charset="0"/>
                <a:cs typeface="Times New Roman" pitchFamily="18" charset="0"/>
              </a:rPr>
              <a:t>Les attributs dérivés sont symbolisés par l'ajout d'un « / » devant leur nom.</a:t>
            </a: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15</a:t>
            </a:fld>
            <a:endParaRPr lang="fr-FR" spc="-30" dirty="0"/>
          </a:p>
        </p:txBody>
      </p:sp>
      <p:pic>
        <p:nvPicPr>
          <p:cNvPr id="1026" name="Picture 2"/>
          <p:cNvPicPr>
            <a:picLocks noChangeAspect="1" noChangeArrowheads="1"/>
          </p:cNvPicPr>
          <p:nvPr/>
        </p:nvPicPr>
        <p:blipFill>
          <a:blip r:embed="rId3"/>
          <a:srcRect/>
          <a:stretch>
            <a:fillRect/>
          </a:stretch>
        </p:blipFill>
        <p:spPr bwMode="auto">
          <a:xfrm>
            <a:off x="3041650" y="3429000"/>
            <a:ext cx="35814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02148" y="557783"/>
            <a:ext cx="7299963" cy="87325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246623" y="691718"/>
            <a:ext cx="3844925" cy="514350"/>
          </a:xfrm>
          <a:prstGeom prst="rect">
            <a:avLst/>
          </a:prstGeom>
        </p:spPr>
        <p:txBody>
          <a:bodyPr vert="horz" wrap="square" lIns="0" tIns="13335" rIns="0" bIns="0" rtlCol="0">
            <a:spAutoFit/>
          </a:bodyPr>
          <a:lstStyle/>
          <a:p>
            <a:pPr marL="12700">
              <a:lnSpc>
                <a:spcPct val="100000"/>
              </a:lnSpc>
              <a:spcBef>
                <a:spcPts val="105"/>
              </a:spcBef>
            </a:pPr>
            <a:r>
              <a:rPr spc="-160" dirty="0">
                <a:latin typeface="Trebuchet MS"/>
                <a:cs typeface="Trebuchet MS"/>
              </a:rPr>
              <a:t>Association:</a:t>
            </a:r>
            <a:r>
              <a:rPr spc="-310" dirty="0">
                <a:latin typeface="Trebuchet MS"/>
                <a:cs typeface="Trebuchet MS"/>
              </a:rPr>
              <a:t> </a:t>
            </a:r>
            <a:r>
              <a:rPr spc="-160" dirty="0">
                <a:latin typeface="Trebuchet MS"/>
                <a:cs typeface="Trebuchet MS"/>
              </a:rPr>
              <a:t>Définition</a:t>
            </a:r>
          </a:p>
        </p:txBody>
      </p:sp>
      <p:sp>
        <p:nvSpPr>
          <p:cNvPr id="4" name="object 4"/>
          <p:cNvSpPr txBox="1"/>
          <p:nvPr/>
        </p:nvSpPr>
        <p:spPr>
          <a:xfrm>
            <a:off x="374650" y="1524000"/>
            <a:ext cx="9860280" cy="1367682"/>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pitchFamily="2" charset="2"/>
              <a:buChar char="v"/>
              <a:tabLst>
                <a:tab pos="355600" algn="l"/>
              </a:tabLst>
            </a:pPr>
            <a:r>
              <a:rPr lang="fr-FR" sz="2200" dirty="0">
                <a:latin typeface="Times New Roman" pitchFamily="18" charset="0"/>
                <a:cs typeface="Times New Roman" pitchFamily="18" charset="0"/>
              </a:rPr>
              <a:t>Une association est une relation entre deux classes (association binaire) ou plus (association </a:t>
            </a:r>
            <a:r>
              <a:rPr lang="fr-FR" sz="2200" dirty="0" err="1">
                <a:latin typeface="Times New Roman" pitchFamily="18" charset="0"/>
                <a:cs typeface="Times New Roman" pitchFamily="18" charset="0"/>
              </a:rPr>
              <a:t>n‑aire</a:t>
            </a:r>
            <a:r>
              <a:rPr lang="fr-FR" sz="2200" dirty="0">
                <a:latin typeface="Times New Roman" pitchFamily="18" charset="0"/>
                <a:cs typeface="Times New Roman" pitchFamily="18" charset="0"/>
              </a:rPr>
              <a:t>), qui décrit les connexions structurelles entre leurs instances</a:t>
            </a:r>
            <a:r>
              <a:rPr lang="fr-FR" sz="2200" dirty="0" smtClean="0">
                <a:latin typeface="Times New Roman" pitchFamily="18" charset="0"/>
                <a:cs typeface="Times New Roman" pitchFamily="18" charset="0"/>
              </a:rPr>
              <a:t>.</a:t>
            </a:r>
          </a:p>
          <a:p>
            <a:pPr marL="355600" marR="5080" indent="-342900">
              <a:lnSpc>
                <a:spcPct val="100000"/>
              </a:lnSpc>
              <a:spcBef>
                <a:spcPts val="105"/>
              </a:spcBef>
              <a:buFont typeface="Wingdings" pitchFamily="2" charset="2"/>
              <a:buChar char="v"/>
              <a:tabLst>
                <a:tab pos="355600" algn="l"/>
              </a:tabLst>
            </a:pPr>
            <a:r>
              <a:rPr lang="fr-FR" sz="2200" dirty="0" smtClean="0">
                <a:latin typeface="Times New Roman" pitchFamily="18" charset="0"/>
                <a:cs typeface="Times New Roman" pitchFamily="18" charset="0"/>
              </a:rPr>
              <a:t> </a:t>
            </a:r>
            <a:r>
              <a:rPr lang="fr-FR" sz="2200" dirty="0">
                <a:latin typeface="Times New Roman" pitchFamily="18" charset="0"/>
                <a:cs typeface="Times New Roman" pitchFamily="18" charset="0"/>
              </a:rPr>
              <a:t>Une association indique donc qu'il peut y avoir des liens entre des instances des classes associées.</a:t>
            </a:r>
            <a:endParaRPr sz="2200" dirty="0">
              <a:latin typeface="Times New Roman" pitchFamily="18" charset="0"/>
              <a:cs typeface="Times New Roman" pitchFamily="18" charset="0"/>
            </a:endParaRPr>
          </a:p>
        </p:txBody>
      </p:sp>
      <p:sp>
        <p:nvSpPr>
          <p:cNvPr id="5" name="object 5"/>
          <p:cNvSpPr/>
          <p:nvPr/>
        </p:nvSpPr>
        <p:spPr>
          <a:xfrm>
            <a:off x="8608863" y="3886200"/>
            <a:ext cx="2198837" cy="1162050"/>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450850" y="3200400"/>
            <a:ext cx="6496050" cy="2342515"/>
            <a:chOff x="551418" y="2729756"/>
            <a:chExt cx="6496050" cy="2342515"/>
          </a:xfrm>
        </p:grpSpPr>
        <p:sp>
          <p:nvSpPr>
            <p:cNvPr id="7" name="object 7"/>
            <p:cNvSpPr/>
            <p:nvPr/>
          </p:nvSpPr>
          <p:spPr>
            <a:xfrm>
              <a:off x="5257799" y="3643248"/>
              <a:ext cx="1789176" cy="115252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51418" y="2729756"/>
              <a:ext cx="1755219" cy="234224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328925" y="4000499"/>
              <a:ext cx="2929255" cy="73025"/>
            </a:xfrm>
            <a:custGeom>
              <a:avLst/>
              <a:gdLst/>
              <a:ahLst/>
              <a:cxnLst/>
              <a:rect l="l" t="t" r="r" b="b"/>
              <a:pathLst>
                <a:path w="2929254" h="73025">
                  <a:moveTo>
                    <a:pt x="2928874" y="73025"/>
                  </a:moveTo>
                  <a:lnTo>
                    <a:pt x="0" y="0"/>
                  </a:lnTo>
                </a:path>
              </a:pathLst>
            </a:custGeom>
            <a:ln w="9525">
              <a:solidFill>
                <a:srgbClr val="497DBA"/>
              </a:solidFill>
            </a:ln>
          </p:spPr>
          <p:txBody>
            <a:bodyPr wrap="square" lIns="0" tIns="0" rIns="0" bIns="0" rtlCol="0"/>
            <a:lstStyle/>
            <a:p>
              <a:endParaRPr/>
            </a:p>
          </p:txBody>
        </p:sp>
      </p:grpSp>
      <p:sp>
        <p:nvSpPr>
          <p:cNvPr id="10" name="object 10"/>
          <p:cNvSpPr txBox="1"/>
          <p:nvPr/>
        </p:nvSpPr>
        <p:spPr>
          <a:xfrm>
            <a:off x="2976498" y="3531234"/>
            <a:ext cx="685165" cy="208279"/>
          </a:xfrm>
          <a:prstGeom prst="rect">
            <a:avLst/>
          </a:prstGeom>
        </p:spPr>
        <p:txBody>
          <a:bodyPr vert="horz" wrap="square" lIns="0" tIns="12700" rIns="0" bIns="0" rtlCol="0">
            <a:spAutoFit/>
          </a:bodyPr>
          <a:lstStyle/>
          <a:p>
            <a:pPr marL="12700">
              <a:lnSpc>
                <a:spcPct val="100000"/>
              </a:lnSpc>
              <a:spcBef>
                <a:spcPts val="100"/>
              </a:spcBef>
            </a:pPr>
            <a:r>
              <a:rPr sz="1200" spc="110" dirty="0">
                <a:solidFill>
                  <a:srgbClr val="1F487C"/>
                </a:solidFill>
                <a:latin typeface="Times New Roman"/>
                <a:cs typeface="Times New Roman"/>
              </a:rPr>
              <a:t>U</a:t>
            </a:r>
            <a:r>
              <a:rPr sz="1200" spc="65" dirty="0">
                <a:solidFill>
                  <a:srgbClr val="1F487C"/>
                </a:solidFill>
                <a:latin typeface="Times New Roman"/>
                <a:cs typeface="Times New Roman"/>
              </a:rPr>
              <a:t>T</a:t>
            </a:r>
            <a:r>
              <a:rPr sz="1200" spc="50" dirty="0">
                <a:solidFill>
                  <a:srgbClr val="1F487C"/>
                </a:solidFill>
                <a:latin typeface="Times New Roman"/>
                <a:cs typeface="Times New Roman"/>
              </a:rPr>
              <a:t>I</a:t>
            </a:r>
            <a:r>
              <a:rPr sz="1200" spc="105" dirty="0">
                <a:solidFill>
                  <a:srgbClr val="1F487C"/>
                </a:solidFill>
                <a:latin typeface="Times New Roman"/>
                <a:cs typeface="Times New Roman"/>
              </a:rPr>
              <a:t>L</a:t>
            </a:r>
            <a:r>
              <a:rPr sz="1200" spc="60" dirty="0">
                <a:solidFill>
                  <a:srgbClr val="1F487C"/>
                </a:solidFill>
                <a:latin typeface="Times New Roman"/>
                <a:cs typeface="Times New Roman"/>
              </a:rPr>
              <a:t>I</a:t>
            </a:r>
            <a:r>
              <a:rPr sz="1200" spc="110" dirty="0">
                <a:solidFill>
                  <a:srgbClr val="1F487C"/>
                </a:solidFill>
                <a:latin typeface="Times New Roman"/>
                <a:cs typeface="Times New Roman"/>
              </a:rPr>
              <a:t>S</a:t>
            </a:r>
            <a:r>
              <a:rPr sz="1200" spc="130" dirty="0">
                <a:solidFill>
                  <a:srgbClr val="1F487C"/>
                </a:solidFill>
                <a:latin typeface="Times New Roman"/>
                <a:cs typeface="Times New Roman"/>
              </a:rPr>
              <a:t>E</a:t>
            </a:r>
            <a:endParaRPr sz="1200">
              <a:latin typeface="Times New Roman"/>
              <a:cs typeface="Times New Roman"/>
            </a:endParaRPr>
          </a:p>
        </p:txBody>
      </p:sp>
      <p:sp>
        <p:nvSpPr>
          <p:cNvPr id="11" name="object 11"/>
          <p:cNvSpPr txBox="1"/>
          <p:nvPr/>
        </p:nvSpPr>
        <p:spPr>
          <a:xfrm>
            <a:off x="4664202" y="3669538"/>
            <a:ext cx="216535" cy="177800"/>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1F487C"/>
                </a:solidFill>
                <a:latin typeface="Arial"/>
                <a:cs typeface="Arial"/>
              </a:rPr>
              <a:t>0..*</a:t>
            </a:r>
            <a:endParaRPr sz="1000">
              <a:latin typeface="Arial"/>
              <a:cs typeface="Arial"/>
            </a:endParaRPr>
          </a:p>
        </p:txBody>
      </p:sp>
      <p:sp>
        <p:nvSpPr>
          <p:cNvPr id="12" name="object 12"/>
          <p:cNvSpPr txBox="1"/>
          <p:nvPr/>
        </p:nvSpPr>
        <p:spPr>
          <a:xfrm>
            <a:off x="2385822" y="3526663"/>
            <a:ext cx="216535" cy="177800"/>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1F487C"/>
                </a:solidFill>
                <a:latin typeface="Arial"/>
                <a:cs typeface="Arial"/>
              </a:rPr>
              <a:t>0..*</a:t>
            </a:r>
            <a:endParaRPr sz="1000">
              <a:latin typeface="Arial"/>
              <a:cs typeface="Arial"/>
            </a:endParaRPr>
          </a:p>
        </p:txBody>
      </p:sp>
      <p:grpSp>
        <p:nvGrpSpPr>
          <p:cNvPr id="13" name="object 13"/>
          <p:cNvGrpSpPr/>
          <p:nvPr/>
        </p:nvGrpSpPr>
        <p:grpSpPr>
          <a:xfrm>
            <a:off x="7461250" y="4648200"/>
            <a:ext cx="769620" cy="193675"/>
            <a:chOff x="7209790" y="3760851"/>
            <a:chExt cx="769620" cy="193675"/>
          </a:xfrm>
        </p:grpSpPr>
        <p:sp>
          <p:nvSpPr>
            <p:cNvPr id="14" name="object 14"/>
            <p:cNvSpPr/>
            <p:nvPr/>
          </p:nvSpPr>
          <p:spPr>
            <a:xfrm>
              <a:off x="7222490" y="3773550"/>
              <a:ext cx="744220" cy="168275"/>
            </a:xfrm>
            <a:custGeom>
              <a:avLst/>
              <a:gdLst/>
              <a:ahLst/>
              <a:cxnLst/>
              <a:rect l="l" t="t" r="r" b="b"/>
              <a:pathLst>
                <a:path w="744220" h="168275">
                  <a:moveTo>
                    <a:pt x="744220" y="100838"/>
                  </a:moveTo>
                  <a:lnTo>
                    <a:pt x="0" y="100838"/>
                  </a:lnTo>
                  <a:lnTo>
                    <a:pt x="0" y="168148"/>
                  </a:lnTo>
                  <a:lnTo>
                    <a:pt x="744220" y="168148"/>
                  </a:lnTo>
                  <a:lnTo>
                    <a:pt x="744220" y="100838"/>
                  </a:lnTo>
                  <a:close/>
                </a:path>
                <a:path w="744220" h="168275">
                  <a:moveTo>
                    <a:pt x="744220" y="0"/>
                  </a:moveTo>
                  <a:lnTo>
                    <a:pt x="0" y="0"/>
                  </a:lnTo>
                  <a:lnTo>
                    <a:pt x="0" y="67310"/>
                  </a:lnTo>
                  <a:lnTo>
                    <a:pt x="744220" y="67310"/>
                  </a:lnTo>
                  <a:lnTo>
                    <a:pt x="744220" y="0"/>
                  </a:lnTo>
                  <a:close/>
                </a:path>
              </a:pathLst>
            </a:custGeom>
            <a:solidFill>
              <a:srgbClr val="4F81BC"/>
            </a:solidFill>
          </p:spPr>
          <p:txBody>
            <a:bodyPr wrap="square" lIns="0" tIns="0" rIns="0" bIns="0" rtlCol="0"/>
            <a:lstStyle/>
            <a:p>
              <a:endParaRPr/>
            </a:p>
          </p:txBody>
        </p:sp>
        <p:sp>
          <p:nvSpPr>
            <p:cNvPr id="15" name="object 15"/>
            <p:cNvSpPr/>
            <p:nvPr/>
          </p:nvSpPr>
          <p:spPr>
            <a:xfrm>
              <a:off x="7222490" y="3773551"/>
              <a:ext cx="744220" cy="168275"/>
            </a:xfrm>
            <a:custGeom>
              <a:avLst/>
              <a:gdLst/>
              <a:ahLst/>
              <a:cxnLst/>
              <a:rect l="l" t="t" r="r" b="b"/>
              <a:pathLst>
                <a:path w="744220" h="168275">
                  <a:moveTo>
                    <a:pt x="0" y="0"/>
                  </a:moveTo>
                  <a:lnTo>
                    <a:pt x="744219" y="0"/>
                  </a:lnTo>
                  <a:lnTo>
                    <a:pt x="744219" y="67310"/>
                  </a:lnTo>
                  <a:lnTo>
                    <a:pt x="0" y="67310"/>
                  </a:lnTo>
                  <a:lnTo>
                    <a:pt x="0" y="0"/>
                  </a:lnTo>
                  <a:close/>
                </a:path>
                <a:path w="744220" h="168275">
                  <a:moveTo>
                    <a:pt x="0" y="100837"/>
                  </a:moveTo>
                  <a:lnTo>
                    <a:pt x="744219" y="100837"/>
                  </a:lnTo>
                  <a:lnTo>
                    <a:pt x="744219" y="168148"/>
                  </a:lnTo>
                  <a:lnTo>
                    <a:pt x="0" y="168148"/>
                  </a:lnTo>
                  <a:lnTo>
                    <a:pt x="0" y="100837"/>
                  </a:lnTo>
                  <a:close/>
                </a:path>
              </a:pathLst>
            </a:custGeom>
            <a:ln w="25400">
              <a:solidFill>
                <a:srgbClr val="385D89"/>
              </a:solidFill>
            </a:ln>
          </p:spPr>
          <p:txBody>
            <a:bodyPr wrap="square" lIns="0" tIns="0" rIns="0" bIns="0" rtlCol="0"/>
            <a:lstStyle/>
            <a:p>
              <a:endParaRPr/>
            </a:p>
          </p:txBody>
        </p:sp>
      </p:grpSp>
      <p:sp>
        <p:nvSpPr>
          <p:cNvPr id="16" name="object 16"/>
          <p:cNvSpPr txBox="1"/>
          <p:nvPr/>
        </p:nvSpPr>
        <p:spPr>
          <a:xfrm>
            <a:off x="527050" y="5410200"/>
            <a:ext cx="7117080" cy="857286"/>
          </a:xfrm>
          <a:prstGeom prst="rect">
            <a:avLst/>
          </a:prstGeom>
        </p:spPr>
        <p:txBody>
          <a:bodyPr vert="horz" wrap="square" lIns="0" tIns="13335" rIns="0" bIns="0" rtlCol="0">
            <a:spAutoFit/>
          </a:bodyPr>
          <a:lstStyle/>
          <a:p>
            <a:pPr marL="12700">
              <a:lnSpc>
                <a:spcPct val="100000"/>
              </a:lnSpc>
              <a:spcBef>
                <a:spcPts val="105"/>
              </a:spcBef>
            </a:pPr>
            <a:endParaRPr lang="fr-FR" sz="3200" spc="-35" dirty="0" smtClean="0">
              <a:latin typeface="Times New Roman"/>
              <a:cs typeface="Times New Roman"/>
            </a:endParaRPr>
          </a:p>
          <a:p>
            <a:pPr marL="12700">
              <a:lnSpc>
                <a:spcPct val="100000"/>
              </a:lnSpc>
              <a:spcBef>
                <a:spcPts val="105"/>
              </a:spcBef>
              <a:buFont typeface="Wingdings" pitchFamily="2" charset="2"/>
              <a:buChar char="v"/>
            </a:pPr>
            <a:r>
              <a:rPr sz="2200" spc="-35" dirty="0" err="1" smtClean="0">
                <a:latin typeface="Times New Roman"/>
                <a:cs typeface="Times New Roman"/>
              </a:rPr>
              <a:t>Une</a:t>
            </a:r>
            <a:r>
              <a:rPr sz="2200" spc="-35" dirty="0" smtClean="0">
                <a:latin typeface="Times New Roman"/>
                <a:cs typeface="Times New Roman"/>
              </a:rPr>
              <a:t> </a:t>
            </a:r>
            <a:r>
              <a:rPr sz="2200" spc="-65" dirty="0">
                <a:latin typeface="Times New Roman"/>
                <a:cs typeface="Times New Roman"/>
              </a:rPr>
              <a:t>association </a:t>
            </a:r>
            <a:r>
              <a:rPr sz="2200" spc="-15" dirty="0">
                <a:latin typeface="Times New Roman"/>
                <a:cs typeface="Times New Roman"/>
              </a:rPr>
              <a:t>peut </a:t>
            </a:r>
            <a:r>
              <a:rPr sz="2200" spc="-35" dirty="0" err="1">
                <a:latin typeface="Times New Roman"/>
                <a:cs typeface="Times New Roman"/>
              </a:rPr>
              <a:t>être</a:t>
            </a:r>
            <a:r>
              <a:rPr sz="2200" spc="150" dirty="0">
                <a:latin typeface="Times New Roman"/>
                <a:cs typeface="Times New Roman"/>
              </a:rPr>
              <a:t> </a:t>
            </a:r>
            <a:r>
              <a:rPr sz="2200" spc="-65" dirty="0" err="1" smtClean="0">
                <a:latin typeface="Times New Roman"/>
                <a:cs typeface="Times New Roman"/>
              </a:rPr>
              <a:t>nommée</a:t>
            </a:r>
            <a:r>
              <a:rPr lang="fr-FR" sz="2200" spc="-65" dirty="0" smtClean="0">
                <a:latin typeface="Times New Roman"/>
                <a:cs typeface="Times New Roman"/>
              </a:rPr>
              <a:t>  </a:t>
            </a:r>
            <a:r>
              <a:rPr sz="2200" spc="-65" dirty="0" smtClean="0">
                <a:latin typeface="Times New Roman"/>
                <a:cs typeface="Times New Roman"/>
              </a:rPr>
              <a:t>(</a:t>
            </a:r>
            <a:r>
              <a:rPr sz="2200" spc="-65" dirty="0">
                <a:latin typeface="Times New Roman"/>
                <a:cs typeface="Times New Roman"/>
              </a:rPr>
              <a:t>facultatif)</a:t>
            </a:r>
            <a:endParaRPr sz="2200" dirty="0">
              <a:latin typeface="Times New Roman"/>
              <a:cs typeface="Times New Roman"/>
            </a:endParaRPr>
          </a:p>
        </p:txBody>
      </p:sp>
      <p:sp>
        <p:nvSpPr>
          <p:cNvPr id="17" name="Espace réservé du numéro de diapositive 16"/>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16</a:t>
            </a:fld>
            <a:endParaRPr lang="fr-FR" spc="-3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10" grpId="0"/>
      <p:bldP spid="11" grpId="0"/>
      <p:bldP spid="12"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a:spLocks noGrp="1"/>
          </p:cNvSpPr>
          <p:nvPr>
            <p:ph type="title"/>
          </p:nvPr>
        </p:nvSpPr>
        <p:spPr>
          <a:xfrm>
            <a:off x="3651250" y="228600"/>
            <a:ext cx="6853173" cy="492443"/>
          </a:xfrm>
          <a:prstGeom prst="rect">
            <a:avLst/>
          </a:prstGeom>
          <a:blipFill>
            <a:blip r:embed="rId2" cstate="print"/>
            <a:stretch>
              <a:fillRect/>
            </a:stretch>
          </a:blipFill>
        </p:spPr>
        <p:txBody>
          <a:bodyPr wrap="square" lIns="0" tIns="0" rIns="0" bIns="0" rtlCol="0"/>
          <a:lstStyle/>
          <a:p>
            <a:r>
              <a:rPr lang="fr-FR" dirty="0" smtClean="0">
                <a:latin typeface="Times New Roman" pitchFamily="18" charset="0"/>
                <a:cs typeface="Times New Roman" pitchFamily="18" charset="0"/>
              </a:rPr>
              <a:t>   Association: Nommage</a:t>
            </a:r>
            <a:endParaRPr lang="fr-FR"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17</a:t>
            </a:fld>
            <a:endParaRPr lang="fr-FR" spc="-30" dirty="0"/>
          </a:p>
        </p:txBody>
      </p:sp>
      <p:sp>
        <p:nvSpPr>
          <p:cNvPr id="6" name="Espace réservé du texte 5"/>
          <p:cNvSpPr>
            <a:spLocks noGrp="1"/>
          </p:cNvSpPr>
          <p:nvPr>
            <p:ph type="body" idx="1"/>
          </p:nvPr>
        </p:nvSpPr>
        <p:spPr>
          <a:xfrm>
            <a:off x="222250" y="990600"/>
            <a:ext cx="9450070" cy="738664"/>
          </a:xfrm>
        </p:spPr>
        <p:txBody>
          <a:bodyPr/>
          <a:lstStyle/>
          <a:p>
            <a:r>
              <a:rPr lang="fr-FR" dirty="0" smtClean="0"/>
              <a:t>Généralement, on note les associations par une forme verbale, soit active, soit passive</a:t>
            </a:r>
            <a:endParaRPr lang="fr-FR" dirty="0"/>
          </a:p>
        </p:txBody>
      </p:sp>
      <p:pic>
        <p:nvPicPr>
          <p:cNvPr id="4098" name="Picture 2"/>
          <p:cNvPicPr>
            <a:picLocks noChangeAspect="1" noChangeArrowheads="1"/>
          </p:cNvPicPr>
          <p:nvPr/>
        </p:nvPicPr>
        <p:blipFill>
          <a:blip r:embed="rId3"/>
          <a:srcRect/>
          <a:stretch>
            <a:fillRect/>
          </a:stretch>
        </p:blipFill>
        <p:spPr bwMode="auto">
          <a:xfrm>
            <a:off x="2279649" y="1676400"/>
            <a:ext cx="6104355" cy="456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a:spLocks noGrp="1"/>
          </p:cNvSpPr>
          <p:nvPr>
            <p:ph type="title"/>
          </p:nvPr>
        </p:nvSpPr>
        <p:spPr>
          <a:xfrm>
            <a:off x="3651250" y="228600"/>
            <a:ext cx="6853173" cy="492443"/>
          </a:xfrm>
          <a:prstGeom prst="rect">
            <a:avLst/>
          </a:prstGeom>
          <a:blipFill>
            <a:blip r:embed="rId2" cstate="print"/>
            <a:stretch>
              <a:fillRect/>
            </a:stretch>
          </a:blipFill>
        </p:spPr>
        <p:txBody>
          <a:bodyPr wrap="square" lIns="0" tIns="0" rIns="0" bIns="0" rtlCol="0"/>
          <a:lstStyle/>
          <a:p>
            <a:r>
              <a:rPr lang="fr-FR" dirty="0" smtClean="0">
                <a:latin typeface="Times New Roman" pitchFamily="18" charset="0"/>
                <a:cs typeface="Times New Roman" pitchFamily="18" charset="0"/>
              </a:rPr>
              <a:t>   Association: </a:t>
            </a:r>
            <a:r>
              <a:rPr lang="fr-FR" spc="-175" dirty="0" smtClean="0">
                <a:latin typeface="Trebuchet MS"/>
                <a:cs typeface="Trebuchet MS"/>
              </a:rPr>
              <a:t>Rôle</a:t>
            </a:r>
            <a:endParaRPr lang="fr-FR"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18</a:t>
            </a:fld>
            <a:endParaRPr lang="fr-FR" spc="-30" dirty="0"/>
          </a:p>
        </p:txBody>
      </p:sp>
      <p:sp>
        <p:nvSpPr>
          <p:cNvPr id="8" name="Rectangle 7"/>
          <p:cNvSpPr/>
          <p:nvPr/>
        </p:nvSpPr>
        <p:spPr>
          <a:xfrm>
            <a:off x="298450" y="1066800"/>
            <a:ext cx="9906000" cy="1659429"/>
          </a:xfrm>
          <a:prstGeom prst="rect">
            <a:avLst/>
          </a:prstGeom>
        </p:spPr>
        <p:txBody>
          <a:bodyPr wrap="square">
            <a:spAutoFit/>
          </a:bodyPr>
          <a:lstStyle/>
          <a:p>
            <a:pPr marL="355600" indent="-342900">
              <a:lnSpc>
                <a:spcPct val="100000"/>
              </a:lnSpc>
              <a:spcBef>
                <a:spcPts val="775"/>
              </a:spcBef>
              <a:buFont typeface="Wingdings" pitchFamily="2" charset="2"/>
              <a:buChar char="v"/>
              <a:tabLst>
                <a:tab pos="355600" algn="l"/>
              </a:tabLst>
            </a:pPr>
            <a:r>
              <a:rPr lang="fr-FR" sz="2400" b="1" spc="-5" dirty="0" smtClean="0">
                <a:latin typeface="Times New Roman"/>
                <a:cs typeface="Times New Roman"/>
              </a:rPr>
              <a:t>Rôles </a:t>
            </a:r>
            <a:r>
              <a:rPr lang="fr-FR" sz="2400" spc="-5" dirty="0" smtClean="0">
                <a:latin typeface="Times New Roman"/>
                <a:cs typeface="Times New Roman"/>
              </a:rPr>
              <a:t>: spécifie la fonction d'une classe</a:t>
            </a:r>
            <a:r>
              <a:rPr lang="fr-FR" sz="2400" spc="-55" dirty="0" smtClean="0">
                <a:latin typeface="Times New Roman"/>
                <a:cs typeface="Times New Roman"/>
              </a:rPr>
              <a:t> </a:t>
            </a:r>
            <a:r>
              <a:rPr lang="fr-FR" sz="2400" spc="-5" dirty="0" smtClean="0">
                <a:latin typeface="Times New Roman"/>
                <a:cs typeface="Times New Roman"/>
              </a:rPr>
              <a:t>pour</a:t>
            </a:r>
            <a:r>
              <a:rPr lang="fr-FR" sz="2400" dirty="0" smtClean="0">
                <a:latin typeface="Times New Roman"/>
                <a:cs typeface="Times New Roman"/>
              </a:rPr>
              <a:t> </a:t>
            </a:r>
            <a:r>
              <a:rPr lang="fr-FR" sz="2400" spc="-5" dirty="0" smtClean="0">
                <a:latin typeface="Times New Roman"/>
                <a:cs typeface="Times New Roman"/>
              </a:rPr>
              <a:t>une association donnée (indispensable pour les associations  réflexives)</a:t>
            </a:r>
            <a:endParaRPr lang="fr-FR" sz="2400" dirty="0" smtClean="0">
              <a:latin typeface="Times New Roman"/>
              <a:cs typeface="Times New Roman"/>
            </a:endParaRPr>
          </a:p>
          <a:p>
            <a:pPr marL="355600" marR="552450" indent="-342900">
              <a:lnSpc>
                <a:spcPct val="100000"/>
              </a:lnSpc>
              <a:spcBef>
                <a:spcPts val="675"/>
              </a:spcBef>
              <a:buFont typeface="Wingdings" pitchFamily="2" charset="2"/>
              <a:buChar char="v"/>
              <a:tabLst>
                <a:tab pos="355600" algn="l"/>
                <a:tab pos="906144" algn="l"/>
              </a:tabLst>
            </a:pPr>
            <a:r>
              <a:rPr lang="fr-FR" sz="2400" spc="-5" dirty="0" smtClean="0">
                <a:latin typeface="Times New Roman"/>
                <a:cs typeface="Times New Roman"/>
              </a:rPr>
              <a:t>Le	rôle définit la </a:t>
            </a:r>
            <a:r>
              <a:rPr lang="fr-FR" sz="2400" spc="-10" dirty="0" smtClean="0">
                <a:latin typeface="Times New Roman"/>
                <a:cs typeface="Times New Roman"/>
              </a:rPr>
              <a:t>manière </a:t>
            </a:r>
            <a:r>
              <a:rPr lang="fr-FR" sz="2400" dirty="0" smtClean="0">
                <a:latin typeface="Times New Roman"/>
                <a:cs typeface="Times New Roman"/>
              </a:rPr>
              <a:t>dont </a:t>
            </a:r>
            <a:r>
              <a:rPr lang="fr-FR" sz="2400" spc="-5" dirty="0" smtClean="0">
                <a:latin typeface="Times New Roman"/>
                <a:cs typeface="Times New Roman"/>
              </a:rPr>
              <a:t>une classe intervient dans une  relation</a:t>
            </a:r>
            <a:endParaRPr lang="fr-FR" sz="2400" dirty="0" smtClean="0">
              <a:latin typeface="Times New Roman"/>
              <a:cs typeface="Times New Roman"/>
            </a:endParaRPr>
          </a:p>
          <a:p>
            <a:endParaRPr lang="fr-FR" sz="24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srcRect/>
          <a:stretch>
            <a:fillRect/>
          </a:stretch>
        </p:blipFill>
        <p:spPr bwMode="auto">
          <a:xfrm>
            <a:off x="1593850" y="2514600"/>
            <a:ext cx="7448550" cy="1104900"/>
          </a:xfrm>
          <a:prstGeom prst="rect">
            <a:avLst/>
          </a:prstGeom>
          <a:noFill/>
          <a:ln w="9525">
            <a:noFill/>
            <a:miter lim="800000"/>
            <a:headEnd/>
            <a:tailEnd/>
          </a:ln>
          <a:effectLst/>
        </p:spPr>
      </p:pic>
      <p:sp>
        <p:nvSpPr>
          <p:cNvPr id="9" name="Rectangle 8"/>
          <p:cNvSpPr/>
          <p:nvPr/>
        </p:nvSpPr>
        <p:spPr>
          <a:xfrm>
            <a:off x="374650" y="3657600"/>
            <a:ext cx="10058400" cy="830997"/>
          </a:xfrm>
          <a:prstGeom prst="rect">
            <a:avLst/>
          </a:prstGeom>
        </p:spPr>
        <p:txBody>
          <a:bodyPr wrap="square">
            <a:spAutoFit/>
          </a:bodyPr>
          <a:lstStyle/>
          <a:p>
            <a:pPr>
              <a:buFont typeface="Wingdings" pitchFamily="2" charset="2"/>
              <a:buChar char="v"/>
            </a:pPr>
            <a:r>
              <a:rPr lang="fr-FR" sz="2400" dirty="0" smtClean="0">
                <a:latin typeface="Times New Roman" pitchFamily="18" charset="0"/>
                <a:cs typeface="Times New Roman" pitchFamily="18" charset="0"/>
              </a:rPr>
              <a:t>Intérêt des rôles dans le cas où plusieurs associations lient deux classes : distinction des concepts attachés aux associations</a:t>
            </a:r>
            <a:endParaRPr lang="fr-FR" sz="24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4"/>
          <a:srcRect/>
          <a:stretch>
            <a:fillRect/>
          </a:stretch>
        </p:blipFill>
        <p:spPr bwMode="auto">
          <a:xfrm>
            <a:off x="1517650" y="4648200"/>
            <a:ext cx="7048500" cy="130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073522" y="308863"/>
            <a:ext cx="4108450" cy="513715"/>
          </a:xfrm>
          <a:prstGeom prst="rect">
            <a:avLst/>
          </a:prstGeom>
        </p:spPr>
        <p:txBody>
          <a:bodyPr vert="horz" wrap="square" lIns="0" tIns="12700" rIns="0" bIns="0" rtlCol="0">
            <a:spAutoFit/>
          </a:bodyPr>
          <a:lstStyle/>
          <a:p>
            <a:pPr marL="12700">
              <a:lnSpc>
                <a:spcPct val="100000"/>
              </a:lnSpc>
              <a:spcBef>
                <a:spcPts val="100"/>
              </a:spcBef>
            </a:pPr>
            <a:r>
              <a:rPr spc="-160" dirty="0">
                <a:latin typeface="Trebuchet MS"/>
                <a:cs typeface="Trebuchet MS"/>
              </a:rPr>
              <a:t>Association:</a:t>
            </a:r>
            <a:r>
              <a:rPr spc="-270" dirty="0">
                <a:latin typeface="Trebuchet MS"/>
                <a:cs typeface="Trebuchet MS"/>
              </a:rPr>
              <a:t> </a:t>
            </a:r>
            <a:r>
              <a:rPr spc="-140" dirty="0">
                <a:latin typeface="Trebuchet MS"/>
                <a:cs typeface="Trebuchet MS"/>
              </a:rPr>
              <a:t>Multiplicité</a:t>
            </a:r>
          </a:p>
        </p:txBody>
      </p:sp>
      <p:sp>
        <p:nvSpPr>
          <p:cNvPr id="4" name="object 4"/>
          <p:cNvSpPr txBox="1"/>
          <p:nvPr/>
        </p:nvSpPr>
        <p:spPr>
          <a:xfrm>
            <a:off x="298451" y="1143000"/>
            <a:ext cx="10210800" cy="2382704"/>
          </a:xfrm>
          <a:prstGeom prst="rect">
            <a:avLst/>
          </a:prstGeom>
        </p:spPr>
        <p:txBody>
          <a:bodyPr vert="horz" wrap="square" lIns="0" tIns="12700" rIns="0" bIns="0" rtlCol="0">
            <a:spAutoFit/>
          </a:bodyPr>
          <a:lstStyle/>
          <a:p>
            <a:pPr marL="12700" marR="575310" algn="just">
              <a:lnSpc>
                <a:spcPct val="100000"/>
              </a:lnSpc>
              <a:buSzPct val="95833"/>
              <a:buFont typeface="Wingdings" pitchFamily="2" charset="2"/>
              <a:buChar char="v"/>
              <a:tabLst>
                <a:tab pos="255904" algn="l"/>
              </a:tabLst>
            </a:pPr>
            <a:r>
              <a:rPr sz="2200" spc="-35" smtClean="0">
                <a:latin typeface="Times New Roman" pitchFamily="18" charset="0"/>
                <a:cs typeface="Times New Roman" pitchFamily="18" charset="0"/>
              </a:rPr>
              <a:t>Aux</a:t>
            </a:r>
            <a:r>
              <a:rPr sz="2200" spc="-190" smtClean="0">
                <a:latin typeface="Times New Roman" pitchFamily="18" charset="0"/>
                <a:cs typeface="Times New Roman" pitchFamily="18" charset="0"/>
              </a:rPr>
              <a:t> </a:t>
            </a:r>
            <a:r>
              <a:rPr sz="2200" spc="-140" dirty="0">
                <a:latin typeface="Times New Roman" pitchFamily="18" charset="0"/>
                <a:cs typeface="Times New Roman" pitchFamily="18" charset="0"/>
              </a:rPr>
              <a:t>deux</a:t>
            </a:r>
            <a:r>
              <a:rPr sz="2200" spc="-185" dirty="0">
                <a:latin typeface="Times New Roman" pitchFamily="18" charset="0"/>
                <a:cs typeface="Times New Roman" pitchFamily="18" charset="0"/>
              </a:rPr>
              <a:t> </a:t>
            </a:r>
            <a:r>
              <a:rPr sz="2200" spc="-105" dirty="0">
                <a:latin typeface="Times New Roman" pitchFamily="18" charset="0"/>
                <a:cs typeface="Times New Roman" pitchFamily="18" charset="0"/>
              </a:rPr>
              <a:t>extrémités</a:t>
            </a:r>
            <a:r>
              <a:rPr sz="2200" spc="-165" dirty="0">
                <a:latin typeface="Times New Roman" pitchFamily="18" charset="0"/>
                <a:cs typeface="Times New Roman" pitchFamily="18" charset="0"/>
              </a:rPr>
              <a:t> </a:t>
            </a:r>
            <a:r>
              <a:rPr sz="2200" spc="-130" dirty="0">
                <a:latin typeface="Times New Roman" pitchFamily="18" charset="0"/>
                <a:cs typeface="Times New Roman" pitchFamily="18" charset="0"/>
              </a:rPr>
              <a:t>d’une</a:t>
            </a:r>
            <a:r>
              <a:rPr sz="2200" spc="-195" dirty="0">
                <a:latin typeface="Times New Roman" pitchFamily="18" charset="0"/>
                <a:cs typeface="Times New Roman" pitchFamily="18" charset="0"/>
              </a:rPr>
              <a:t> </a:t>
            </a:r>
            <a:r>
              <a:rPr sz="2200" spc="-110" dirty="0">
                <a:latin typeface="Times New Roman" pitchFamily="18" charset="0"/>
                <a:cs typeface="Times New Roman" pitchFamily="18" charset="0"/>
              </a:rPr>
              <a:t>association,</a:t>
            </a:r>
            <a:r>
              <a:rPr sz="2200" spc="-204" dirty="0">
                <a:latin typeface="Times New Roman" pitchFamily="18" charset="0"/>
                <a:cs typeface="Times New Roman" pitchFamily="18" charset="0"/>
              </a:rPr>
              <a:t> </a:t>
            </a:r>
            <a:r>
              <a:rPr sz="2200" spc="-155" dirty="0">
                <a:latin typeface="Times New Roman" pitchFamily="18" charset="0"/>
                <a:cs typeface="Times New Roman" pitchFamily="18" charset="0"/>
              </a:rPr>
              <a:t>on</a:t>
            </a:r>
            <a:r>
              <a:rPr sz="2200" spc="-185" dirty="0">
                <a:latin typeface="Times New Roman" pitchFamily="18" charset="0"/>
                <a:cs typeface="Times New Roman" pitchFamily="18" charset="0"/>
              </a:rPr>
              <a:t> </a:t>
            </a:r>
            <a:r>
              <a:rPr sz="2200" spc="-80" dirty="0">
                <a:latin typeface="Times New Roman" pitchFamily="18" charset="0"/>
                <a:cs typeface="Times New Roman" pitchFamily="18" charset="0"/>
              </a:rPr>
              <a:t>doit</a:t>
            </a:r>
            <a:r>
              <a:rPr sz="2200" spc="-175" dirty="0">
                <a:latin typeface="Times New Roman" pitchFamily="18" charset="0"/>
                <a:cs typeface="Times New Roman" pitchFamily="18" charset="0"/>
              </a:rPr>
              <a:t> </a:t>
            </a:r>
            <a:r>
              <a:rPr sz="2200" spc="-50" dirty="0">
                <a:latin typeface="Times New Roman" pitchFamily="18" charset="0"/>
                <a:cs typeface="Times New Roman" pitchFamily="18" charset="0"/>
              </a:rPr>
              <a:t>faire</a:t>
            </a:r>
            <a:r>
              <a:rPr sz="2200" spc="-195" dirty="0">
                <a:latin typeface="Times New Roman" pitchFamily="18" charset="0"/>
                <a:cs typeface="Times New Roman" pitchFamily="18" charset="0"/>
              </a:rPr>
              <a:t> </a:t>
            </a:r>
            <a:r>
              <a:rPr sz="2200" spc="-55" dirty="0">
                <a:latin typeface="Times New Roman" pitchFamily="18" charset="0"/>
                <a:cs typeface="Times New Roman" pitchFamily="18" charset="0"/>
              </a:rPr>
              <a:t>figurer</a:t>
            </a:r>
            <a:r>
              <a:rPr sz="2200" spc="-190" dirty="0">
                <a:latin typeface="Times New Roman" pitchFamily="18" charset="0"/>
                <a:cs typeface="Times New Roman" pitchFamily="18" charset="0"/>
              </a:rPr>
              <a:t> </a:t>
            </a:r>
            <a:r>
              <a:rPr sz="2200" spc="-114" dirty="0">
                <a:latin typeface="Times New Roman" pitchFamily="18" charset="0"/>
                <a:cs typeface="Times New Roman" pitchFamily="18" charset="0"/>
              </a:rPr>
              <a:t>une  </a:t>
            </a:r>
            <a:r>
              <a:rPr sz="2200" spc="150" dirty="0">
                <a:latin typeface="Times New Roman" pitchFamily="18" charset="0"/>
                <a:cs typeface="Times New Roman" pitchFamily="18" charset="0"/>
              </a:rPr>
              <a:t>indication de </a:t>
            </a:r>
            <a:r>
              <a:rPr sz="2200" spc="135" dirty="0">
                <a:latin typeface="Times New Roman" pitchFamily="18" charset="0"/>
                <a:cs typeface="Times New Roman" pitchFamily="18" charset="0"/>
              </a:rPr>
              <a:t>multiplicité:</a:t>
            </a:r>
            <a:r>
              <a:rPr sz="2200" spc="-204" dirty="0">
                <a:latin typeface="Times New Roman" pitchFamily="18" charset="0"/>
                <a:cs typeface="Times New Roman" pitchFamily="18" charset="0"/>
              </a:rPr>
              <a:t> </a:t>
            </a:r>
            <a:r>
              <a:rPr sz="2200" spc="80" dirty="0">
                <a:latin typeface="Times New Roman" pitchFamily="18" charset="0"/>
                <a:cs typeface="Times New Roman" pitchFamily="18" charset="0"/>
              </a:rPr>
              <a:t>(q1..q2)</a:t>
            </a:r>
            <a:endParaRPr sz="2200" dirty="0">
              <a:latin typeface="Times New Roman" pitchFamily="18" charset="0"/>
              <a:cs typeface="Times New Roman" pitchFamily="18" charset="0"/>
            </a:endParaRPr>
          </a:p>
          <a:p>
            <a:pPr algn="just">
              <a:lnSpc>
                <a:spcPct val="100000"/>
              </a:lnSpc>
              <a:spcBef>
                <a:spcPts val="5"/>
              </a:spcBef>
              <a:buFont typeface="Wingdings" pitchFamily="2" charset="2"/>
              <a:buChar char="v"/>
            </a:pPr>
            <a:endParaRPr sz="2200" dirty="0">
              <a:latin typeface="Times New Roman" pitchFamily="18" charset="0"/>
              <a:cs typeface="Times New Roman" pitchFamily="18" charset="0"/>
            </a:endParaRPr>
          </a:p>
          <a:p>
            <a:pPr marL="255270" indent="-243204" algn="just">
              <a:lnSpc>
                <a:spcPct val="100000"/>
              </a:lnSpc>
              <a:buSzPct val="95833"/>
              <a:buFont typeface="Wingdings" pitchFamily="2" charset="2"/>
              <a:buChar char="v"/>
              <a:tabLst>
                <a:tab pos="255904" algn="l"/>
              </a:tabLst>
            </a:pPr>
            <a:r>
              <a:rPr sz="2200" spc="40" dirty="0">
                <a:latin typeface="Times New Roman" pitchFamily="18" charset="0"/>
                <a:cs typeface="Times New Roman" pitchFamily="18" charset="0"/>
              </a:rPr>
              <a:t>Elle</a:t>
            </a:r>
            <a:r>
              <a:rPr sz="2200" spc="-204" dirty="0">
                <a:latin typeface="Times New Roman" pitchFamily="18" charset="0"/>
                <a:cs typeface="Times New Roman" pitchFamily="18" charset="0"/>
              </a:rPr>
              <a:t> </a:t>
            </a:r>
            <a:r>
              <a:rPr sz="2200" spc="-95" dirty="0">
                <a:latin typeface="Times New Roman" pitchFamily="18" charset="0"/>
                <a:cs typeface="Times New Roman" pitchFamily="18" charset="0"/>
              </a:rPr>
              <a:t>spécifie</a:t>
            </a:r>
            <a:r>
              <a:rPr sz="2200" spc="-204" dirty="0">
                <a:latin typeface="Times New Roman" pitchFamily="18" charset="0"/>
                <a:cs typeface="Times New Roman" pitchFamily="18" charset="0"/>
              </a:rPr>
              <a:t> </a:t>
            </a:r>
            <a:r>
              <a:rPr sz="2200" spc="-150" dirty="0">
                <a:latin typeface="Times New Roman" pitchFamily="18" charset="0"/>
                <a:cs typeface="Times New Roman" pitchFamily="18" charset="0"/>
              </a:rPr>
              <a:t>sous</a:t>
            </a:r>
            <a:r>
              <a:rPr sz="2200" spc="-195" dirty="0">
                <a:latin typeface="Times New Roman" pitchFamily="18" charset="0"/>
                <a:cs typeface="Times New Roman" pitchFamily="18" charset="0"/>
              </a:rPr>
              <a:t> </a:t>
            </a:r>
            <a:r>
              <a:rPr sz="2200" spc="-5" dirty="0">
                <a:latin typeface="Times New Roman" pitchFamily="18" charset="0"/>
                <a:cs typeface="Times New Roman" pitchFamily="18" charset="0"/>
              </a:rPr>
              <a:t>la</a:t>
            </a:r>
            <a:r>
              <a:rPr sz="2200" spc="-185" dirty="0">
                <a:latin typeface="Times New Roman" pitchFamily="18" charset="0"/>
                <a:cs typeface="Times New Roman" pitchFamily="18" charset="0"/>
              </a:rPr>
              <a:t> </a:t>
            </a:r>
            <a:r>
              <a:rPr sz="2200" spc="-140" dirty="0">
                <a:latin typeface="Times New Roman" pitchFamily="18" charset="0"/>
                <a:cs typeface="Times New Roman" pitchFamily="18" charset="0"/>
              </a:rPr>
              <a:t>forme</a:t>
            </a:r>
            <a:r>
              <a:rPr sz="2200" spc="-180" dirty="0">
                <a:latin typeface="Times New Roman" pitchFamily="18" charset="0"/>
                <a:cs typeface="Times New Roman" pitchFamily="18" charset="0"/>
              </a:rPr>
              <a:t> </a:t>
            </a:r>
            <a:r>
              <a:rPr sz="2200" spc="-100" dirty="0">
                <a:latin typeface="Times New Roman" pitchFamily="18" charset="0"/>
                <a:cs typeface="Times New Roman" pitchFamily="18" charset="0"/>
              </a:rPr>
              <a:t>d’un</a:t>
            </a:r>
            <a:r>
              <a:rPr sz="2200" spc="-200" dirty="0">
                <a:latin typeface="Times New Roman" pitchFamily="18" charset="0"/>
                <a:cs typeface="Times New Roman" pitchFamily="18" charset="0"/>
              </a:rPr>
              <a:t> </a:t>
            </a:r>
            <a:r>
              <a:rPr sz="2200" spc="-45" dirty="0">
                <a:latin typeface="Times New Roman" pitchFamily="18" charset="0"/>
                <a:cs typeface="Times New Roman" pitchFamily="18" charset="0"/>
              </a:rPr>
              <a:t>intervalle</a:t>
            </a:r>
            <a:r>
              <a:rPr sz="2200" spc="-200" dirty="0">
                <a:latin typeface="Times New Roman" pitchFamily="18" charset="0"/>
                <a:cs typeface="Times New Roman" pitchFamily="18" charset="0"/>
              </a:rPr>
              <a:t> </a:t>
            </a:r>
            <a:r>
              <a:rPr sz="2200" spc="-95">
                <a:latin typeface="Times New Roman" pitchFamily="18" charset="0"/>
                <a:cs typeface="Times New Roman" pitchFamily="18" charset="0"/>
              </a:rPr>
              <a:t>d’entiers</a:t>
            </a:r>
            <a:r>
              <a:rPr sz="2200" spc="-204">
                <a:latin typeface="Times New Roman" pitchFamily="18" charset="0"/>
                <a:cs typeface="Times New Roman" pitchFamily="18" charset="0"/>
              </a:rPr>
              <a:t> </a:t>
            </a:r>
            <a:r>
              <a:rPr lang="fr-FR" sz="2200" spc="-204" dirty="0" smtClean="0">
                <a:latin typeface="Times New Roman" pitchFamily="18" charset="0"/>
                <a:cs typeface="Times New Roman" pitchFamily="18" charset="0"/>
              </a:rPr>
              <a:t> </a:t>
            </a:r>
            <a:r>
              <a:rPr sz="2200" spc="-70" smtClean="0">
                <a:latin typeface="Times New Roman" pitchFamily="18" charset="0"/>
                <a:cs typeface="Times New Roman" pitchFamily="18" charset="0"/>
              </a:rPr>
              <a:t>positifs</a:t>
            </a:r>
            <a:r>
              <a:rPr sz="2200" spc="-200" smtClean="0">
                <a:latin typeface="Times New Roman" pitchFamily="18" charset="0"/>
                <a:cs typeface="Times New Roman" pitchFamily="18" charset="0"/>
              </a:rPr>
              <a:t> </a:t>
            </a:r>
            <a:r>
              <a:rPr sz="2200" spc="-155" err="1">
                <a:latin typeface="Times New Roman" pitchFamily="18" charset="0"/>
                <a:cs typeface="Times New Roman" pitchFamily="18" charset="0"/>
              </a:rPr>
              <a:t>ou</a:t>
            </a:r>
            <a:r>
              <a:rPr sz="2200" spc="-190">
                <a:latin typeface="Times New Roman" pitchFamily="18" charset="0"/>
                <a:cs typeface="Times New Roman" pitchFamily="18" charset="0"/>
              </a:rPr>
              <a:t> </a:t>
            </a:r>
            <a:r>
              <a:rPr lang="fr-FR" sz="2200" spc="-190" dirty="0" smtClean="0">
                <a:latin typeface="Times New Roman" pitchFamily="18" charset="0"/>
                <a:cs typeface="Times New Roman" pitchFamily="18" charset="0"/>
              </a:rPr>
              <a:t> </a:t>
            </a:r>
            <a:r>
              <a:rPr sz="2200" spc="-40" smtClean="0">
                <a:latin typeface="Times New Roman" pitchFamily="18" charset="0"/>
                <a:cs typeface="Times New Roman" pitchFamily="18" charset="0"/>
              </a:rPr>
              <a:t>nuls</a:t>
            </a:r>
            <a:r>
              <a:rPr lang="fr-FR" sz="2200" spc="-40" dirty="0" smtClean="0">
                <a:latin typeface="Times New Roman" pitchFamily="18" charset="0"/>
                <a:cs typeface="Times New Roman" pitchFamily="18" charset="0"/>
              </a:rPr>
              <a:t>.</a:t>
            </a:r>
          </a:p>
          <a:p>
            <a:pPr marL="255270" indent="-243204" algn="just">
              <a:lnSpc>
                <a:spcPct val="100000"/>
              </a:lnSpc>
              <a:buSzPct val="95833"/>
              <a:tabLst>
                <a:tab pos="255904" algn="l"/>
              </a:tabLst>
            </a:pPr>
            <a:endParaRPr sz="2200" dirty="0">
              <a:latin typeface="Times New Roman" pitchFamily="18" charset="0"/>
              <a:cs typeface="Times New Roman" pitchFamily="18" charset="0"/>
            </a:endParaRPr>
          </a:p>
          <a:p>
            <a:pPr marL="12700" marR="5080" algn="just">
              <a:lnSpc>
                <a:spcPct val="100000"/>
              </a:lnSpc>
              <a:buFont typeface="Wingdings" pitchFamily="2" charset="2"/>
              <a:buChar char="v"/>
            </a:pPr>
            <a:r>
              <a:rPr sz="2200" spc="-70" dirty="0">
                <a:latin typeface="Times New Roman" pitchFamily="18" charset="0"/>
                <a:cs typeface="Times New Roman" pitchFamily="18" charset="0"/>
              </a:rPr>
              <a:t>le</a:t>
            </a:r>
            <a:r>
              <a:rPr sz="2200" spc="-200" dirty="0">
                <a:latin typeface="Times New Roman" pitchFamily="18" charset="0"/>
                <a:cs typeface="Times New Roman" pitchFamily="18" charset="0"/>
              </a:rPr>
              <a:t> </a:t>
            </a:r>
            <a:r>
              <a:rPr sz="2200" spc="-145" dirty="0">
                <a:latin typeface="Times New Roman" pitchFamily="18" charset="0"/>
                <a:cs typeface="Times New Roman" pitchFamily="18" charset="0"/>
              </a:rPr>
              <a:t>nombre</a:t>
            </a:r>
            <a:r>
              <a:rPr sz="2200" spc="-180" dirty="0">
                <a:latin typeface="Times New Roman" pitchFamily="18" charset="0"/>
                <a:cs typeface="Times New Roman" pitchFamily="18" charset="0"/>
              </a:rPr>
              <a:t> </a:t>
            </a:r>
            <a:r>
              <a:rPr sz="2200" spc="-155" dirty="0">
                <a:latin typeface="Times New Roman" pitchFamily="18" charset="0"/>
                <a:cs typeface="Times New Roman" pitchFamily="18" charset="0"/>
              </a:rPr>
              <a:t>d’objets</a:t>
            </a:r>
            <a:r>
              <a:rPr sz="2200" spc="-175" dirty="0">
                <a:latin typeface="Times New Roman" pitchFamily="18" charset="0"/>
                <a:cs typeface="Times New Roman" pitchFamily="18" charset="0"/>
              </a:rPr>
              <a:t> </a:t>
            </a:r>
            <a:r>
              <a:rPr sz="2200" spc="-45" dirty="0">
                <a:latin typeface="Times New Roman" pitchFamily="18" charset="0"/>
                <a:cs typeface="Times New Roman" pitchFamily="18" charset="0"/>
              </a:rPr>
              <a:t>qui</a:t>
            </a:r>
            <a:r>
              <a:rPr sz="2200" spc="-190" dirty="0">
                <a:latin typeface="Times New Roman" pitchFamily="18" charset="0"/>
                <a:cs typeface="Times New Roman" pitchFamily="18" charset="0"/>
              </a:rPr>
              <a:t> </a:t>
            </a:r>
            <a:r>
              <a:rPr sz="2200" spc="-125" dirty="0">
                <a:latin typeface="Times New Roman" pitchFamily="18" charset="0"/>
                <a:cs typeface="Times New Roman" pitchFamily="18" charset="0"/>
              </a:rPr>
              <a:t>peuvent</a:t>
            </a:r>
            <a:r>
              <a:rPr sz="2200" spc="-175" dirty="0">
                <a:latin typeface="Times New Roman" pitchFamily="18" charset="0"/>
                <a:cs typeface="Times New Roman" pitchFamily="18" charset="0"/>
              </a:rPr>
              <a:t> </a:t>
            </a:r>
            <a:r>
              <a:rPr sz="2200" spc="-55" dirty="0">
                <a:latin typeface="Times New Roman" pitchFamily="18" charset="0"/>
                <a:cs typeface="Times New Roman" pitchFamily="18" charset="0"/>
              </a:rPr>
              <a:t>participer</a:t>
            </a:r>
            <a:r>
              <a:rPr sz="2200" spc="-204" dirty="0">
                <a:latin typeface="Times New Roman" pitchFamily="18" charset="0"/>
                <a:cs typeface="Times New Roman" pitchFamily="18" charset="0"/>
              </a:rPr>
              <a:t> </a:t>
            </a:r>
            <a:r>
              <a:rPr sz="2200" spc="-110" dirty="0">
                <a:latin typeface="Times New Roman" pitchFamily="18" charset="0"/>
                <a:cs typeface="Times New Roman" pitchFamily="18" charset="0"/>
              </a:rPr>
              <a:t>à</a:t>
            </a:r>
            <a:r>
              <a:rPr sz="2200" spc="-185" dirty="0">
                <a:latin typeface="Times New Roman" pitchFamily="18" charset="0"/>
                <a:cs typeface="Times New Roman" pitchFamily="18" charset="0"/>
              </a:rPr>
              <a:t> </a:t>
            </a:r>
            <a:r>
              <a:rPr sz="2200" spc="-114" dirty="0">
                <a:latin typeface="Times New Roman" pitchFamily="18" charset="0"/>
                <a:cs typeface="Times New Roman" pitchFamily="18" charset="0"/>
              </a:rPr>
              <a:t>une</a:t>
            </a:r>
            <a:r>
              <a:rPr sz="2200" spc="-190" dirty="0">
                <a:latin typeface="Times New Roman" pitchFamily="18" charset="0"/>
                <a:cs typeface="Times New Roman" pitchFamily="18" charset="0"/>
              </a:rPr>
              <a:t> </a:t>
            </a:r>
            <a:r>
              <a:rPr sz="2200" spc="-55" dirty="0">
                <a:latin typeface="Times New Roman" pitchFamily="18" charset="0"/>
                <a:cs typeface="Times New Roman" pitchFamily="18" charset="0"/>
              </a:rPr>
              <a:t>relation</a:t>
            </a:r>
            <a:r>
              <a:rPr sz="2200" spc="-195" dirty="0">
                <a:latin typeface="Times New Roman" pitchFamily="18" charset="0"/>
                <a:cs typeface="Times New Roman" pitchFamily="18" charset="0"/>
              </a:rPr>
              <a:t> </a:t>
            </a:r>
            <a:r>
              <a:rPr sz="2200" spc="-170" dirty="0">
                <a:latin typeface="Times New Roman" pitchFamily="18" charset="0"/>
                <a:cs typeface="Times New Roman" pitchFamily="18" charset="0"/>
              </a:rPr>
              <a:t>avec</a:t>
            </a:r>
            <a:r>
              <a:rPr sz="2200" spc="-175" dirty="0">
                <a:latin typeface="Times New Roman" pitchFamily="18" charset="0"/>
                <a:cs typeface="Times New Roman" pitchFamily="18" charset="0"/>
              </a:rPr>
              <a:t> </a:t>
            </a:r>
            <a:r>
              <a:rPr sz="2200" spc="-55" dirty="0">
                <a:latin typeface="Times New Roman" pitchFamily="18" charset="0"/>
                <a:cs typeface="Times New Roman" pitchFamily="18" charset="0"/>
              </a:rPr>
              <a:t>un</a:t>
            </a:r>
            <a:r>
              <a:rPr sz="2200" spc="-190" dirty="0">
                <a:latin typeface="Times New Roman" pitchFamily="18" charset="0"/>
                <a:cs typeface="Times New Roman" pitchFamily="18" charset="0"/>
              </a:rPr>
              <a:t> </a:t>
            </a:r>
            <a:r>
              <a:rPr sz="2200" spc="-155" dirty="0">
                <a:latin typeface="Times New Roman" pitchFamily="18" charset="0"/>
                <a:cs typeface="Times New Roman" pitchFamily="18" charset="0"/>
              </a:rPr>
              <a:t>objet  </a:t>
            </a:r>
            <a:r>
              <a:rPr sz="2200" spc="-175" dirty="0">
                <a:latin typeface="Times New Roman" pitchFamily="18" charset="0"/>
                <a:cs typeface="Times New Roman" pitchFamily="18" charset="0"/>
              </a:rPr>
              <a:t>de</a:t>
            </a:r>
            <a:r>
              <a:rPr sz="2200" spc="-204" dirty="0">
                <a:latin typeface="Times New Roman" pitchFamily="18" charset="0"/>
                <a:cs typeface="Times New Roman" pitchFamily="18" charset="0"/>
              </a:rPr>
              <a:t> </a:t>
            </a:r>
            <a:r>
              <a:rPr sz="2200" spc="-60" dirty="0">
                <a:latin typeface="Times New Roman" pitchFamily="18" charset="0"/>
                <a:cs typeface="Times New Roman" pitchFamily="18" charset="0"/>
              </a:rPr>
              <a:t>l’autre</a:t>
            </a:r>
            <a:r>
              <a:rPr sz="2200" spc="-200" dirty="0">
                <a:latin typeface="Times New Roman" pitchFamily="18" charset="0"/>
                <a:cs typeface="Times New Roman" pitchFamily="18" charset="0"/>
              </a:rPr>
              <a:t> </a:t>
            </a:r>
            <a:r>
              <a:rPr sz="2200" spc="-130" dirty="0">
                <a:latin typeface="Times New Roman" pitchFamily="18" charset="0"/>
                <a:cs typeface="Times New Roman" pitchFamily="18" charset="0"/>
              </a:rPr>
              <a:t>classe,</a:t>
            </a:r>
            <a:r>
              <a:rPr sz="2200" spc="-200" dirty="0">
                <a:latin typeface="Times New Roman" pitchFamily="18" charset="0"/>
                <a:cs typeface="Times New Roman" pitchFamily="18" charset="0"/>
              </a:rPr>
              <a:t> </a:t>
            </a:r>
            <a:r>
              <a:rPr sz="2200" spc="-110" dirty="0">
                <a:latin typeface="Times New Roman" pitchFamily="18" charset="0"/>
                <a:cs typeface="Times New Roman" pitchFamily="18" charset="0"/>
              </a:rPr>
              <a:t>dans</a:t>
            </a:r>
            <a:r>
              <a:rPr sz="2200" spc="-190" dirty="0">
                <a:latin typeface="Times New Roman" pitchFamily="18" charset="0"/>
                <a:cs typeface="Times New Roman" pitchFamily="18" charset="0"/>
              </a:rPr>
              <a:t> </a:t>
            </a:r>
            <a:r>
              <a:rPr sz="2200" spc="-70" dirty="0">
                <a:latin typeface="Times New Roman" pitchFamily="18" charset="0"/>
                <a:cs typeface="Times New Roman" pitchFamily="18" charset="0"/>
              </a:rPr>
              <a:t>le</a:t>
            </a:r>
            <a:r>
              <a:rPr sz="2200" spc="-190" dirty="0">
                <a:latin typeface="Times New Roman" pitchFamily="18" charset="0"/>
                <a:cs typeface="Times New Roman" pitchFamily="18" charset="0"/>
              </a:rPr>
              <a:t> </a:t>
            </a:r>
            <a:r>
              <a:rPr sz="2200" spc="-120" dirty="0">
                <a:latin typeface="Times New Roman" pitchFamily="18" charset="0"/>
                <a:cs typeface="Times New Roman" pitchFamily="18" charset="0"/>
              </a:rPr>
              <a:t>cadre</a:t>
            </a:r>
            <a:r>
              <a:rPr sz="2200" spc="-204" dirty="0">
                <a:latin typeface="Times New Roman" pitchFamily="18" charset="0"/>
                <a:cs typeface="Times New Roman" pitchFamily="18" charset="0"/>
              </a:rPr>
              <a:t> </a:t>
            </a:r>
            <a:r>
              <a:rPr sz="2200" spc="-125" dirty="0">
                <a:latin typeface="Times New Roman" pitchFamily="18" charset="0"/>
                <a:cs typeface="Times New Roman" pitchFamily="18" charset="0"/>
              </a:rPr>
              <a:t>d’une</a:t>
            </a:r>
            <a:r>
              <a:rPr sz="2200" spc="-195" dirty="0">
                <a:latin typeface="Times New Roman" pitchFamily="18" charset="0"/>
                <a:cs typeface="Times New Roman" pitchFamily="18" charset="0"/>
              </a:rPr>
              <a:t> </a:t>
            </a:r>
            <a:r>
              <a:rPr sz="2200" spc="-110" dirty="0">
                <a:latin typeface="Times New Roman" pitchFamily="18" charset="0"/>
                <a:cs typeface="Times New Roman" pitchFamily="18" charset="0"/>
              </a:rPr>
              <a:t>association.</a:t>
            </a:r>
            <a:endParaRPr sz="2200" dirty="0">
              <a:latin typeface="Times New Roman" pitchFamily="18" charset="0"/>
              <a:cs typeface="Times New Roman" pitchFamily="18" charset="0"/>
            </a:endParaRPr>
          </a:p>
        </p:txBody>
      </p:sp>
      <p:sp>
        <p:nvSpPr>
          <p:cNvPr id="6" name="object 6"/>
          <p:cNvSpPr txBox="1"/>
          <p:nvPr/>
        </p:nvSpPr>
        <p:spPr>
          <a:xfrm>
            <a:off x="9976357"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19</a:t>
            </a:fld>
            <a:endParaRPr sz="1200">
              <a:latin typeface="Arial"/>
              <a:cs typeface="Arial"/>
            </a:endParaRPr>
          </a:p>
        </p:txBody>
      </p:sp>
      <p:sp>
        <p:nvSpPr>
          <p:cNvPr id="7" name="Espace réservé du numéro de diapositive 6"/>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19</a:t>
            </a:fld>
            <a:endParaRPr lang="fr-FR" spc="-30" dirty="0"/>
          </a:p>
        </p:txBody>
      </p:sp>
      <p:pic>
        <p:nvPicPr>
          <p:cNvPr id="2050" name="Picture 2"/>
          <p:cNvPicPr>
            <a:picLocks noChangeAspect="1" noChangeArrowheads="1"/>
          </p:cNvPicPr>
          <p:nvPr/>
        </p:nvPicPr>
        <p:blipFill>
          <a:blip r:embed="rId3"/>
          <a:srcRect/>
          <a:stretch>
            <a:fillRect/>
          </a:stretch>
        </p:blipFill>
        <p:spPr bwMode="auto">
          <a:xfrm>
            <a:off x="3270250" y="3429000"/>
            <a:ext cx="5572125"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27666" y="6358534"/>
            <a:ext cx="154940" cy="330835"/>
          </a:xfrm>
          <a:prstGeom prst="rect">
            <a:avLst/>
          </a:prstGeom>
        </p:spPr>
        <p:txBody>
          <a:bodyPr vert="horz" wrap="square" lIns="0" tIns="12700" rIns="0" bIns="0" rtlCol="0">
            <a:spAutoFit/>
          </a:bodyPr>
          <a:lstStyle/>
          <a:p>
            <a:pPr marL="12700">
              <a:lnSpc>
                <a:spcPct val="100000"/>
              </a:lnSpc>
              <a:spcBef>
                <a:spcPts val="100"/>
              </a:spcBef>
            </a:pPr>
            <a:r>
              <a:rPr sz="2000" spc="-100" dirty="0">
                <a:solidFill>
                  <a:srgbClr val="888888"/>
                </a:solidFill>
                <a:latin typeface="Arial"/>
                <a:cs typeface="Arial"/>
              </a:rPr>
              <a:t>2</a:t>
            </a:r>
            <a:endParaRPr sz="2000">
              <a:latin typeface="Arial"/>
              <a:cs typeface="Arial"/>
            </a:endParaRPr>
          </a:p>
        </p:txBody>
      </p:sp>
      <p:grpSp>
        <p:nvGrpSpPr>
          <p:cNvPr id="3" name="object 3"/>
          <p:cNvGrpSpPr/>
          <p:nvPr/>
        </p:nvGrpSpPr>
        <p:grpSpPr>
          <a:xfrm>
            <a:off x="1861947" y="2054351"/>
            <a:ext cx="7119493" cy="3870325"/>
            <a:chOff x="1861947" y="2054351"/>
            <a:chExt cx="7119493" cy="3870325"/>
          </a:xfrm>
        </p:grpSpPr>
        <p:sp>
          <p:nvSpPr>
            <p:cNvPr id="4" name="object 4"/>
            <p:cNvSpPr/>
            <p:nvPr/>
          </p:nvSpPr>
          <p:spPr>
            <a:xfrm>
              <a:off x="1861947" y="2054351"/>
              <a:ext cx="817244" cy="3870325"/>
            </a:xfrm>
            <a:custGeom>
              <a:avLst/>
              <a:gdLst/>
              <a:ahLst/>
              <a:cxnLst/>
              <a:rect l="l" t="t" r="r" b="b"/>
              <a:pathLst>
                <a:path w="817244" h="3870325">
                  <a:moveTo>
                    <a:pt x="15239" y="0"/>
                  </a:moveTo>
                  <a:lnTo>
                    <a:pt x="48984" y="34327"/>
                  </a:lnTo>
                  <a:lnTo>
                    <a:pt x="82003" y="69096"/>
                  </a:lnTo>
                  <a:lnTo>
                    <a:pt x="114297" y="104296"/>
                  </a:lnTo>
                  <a:lnTo>
                    <a:pt x="145864" y="139919"/>
                  </a:lnTo>
                  <a:lnTo>
                    <a:pt x="176706" y="175954"/>
                  </a:lnTo>
                  <a:lnTo>
                    <a:pt x="206823" y="212392"/>
                  </a:lnTo>
                  <a:lnTo>
                    <a:pt x="236213" y="249224"/>
                  </a:lnTo>
                  <a:lnTo>
                    <a:pt x="264878" y="286439"/>
                  </a:lnTo>
                  <a:lnTo>
                    <a:pt x="292817" y="324029"/>
                  </a:lnTo>
                  <a:lnTo>
                    <a:pt x="320031" y="361983"/>
                  </a:lnTo>
                  <a:lnTo>
                    <a:pt x="346519" y="400292"/>
                  </a:lnTo>
                  <a:lnTo>
                    <a:pt x="372281" y="438947"/>
                  </a:lnTo>
                  <a:lnTo>
                    <a:pt x="397317" y="477937"/>
                  </a:lnTo>
                  <a:lnTo>
                    <a:pt x="421628" y="517254"/>
                  </a:lnTo>
                  <a:lnTo>
                    <a:pt x="445213" y="556887"/>
                  </a:lnTo>
                  <a:lnTo>
                    <a:pt x="468072" y="596827"/>
                  </a:lnTo>
                  <a:lnTo>
                    <a:pt x="490206" y="637065"/>
                  </a:lnTo>
                  <a:lnTo>
                    <a:pt x="511614" y="677590"/>
                  </a:lnTo>
                  <a:lnTo>
                    <a:pt x="532296" y="718394"/>
                  </a:lnTo>
                  <a:lnTo>
                    <a:pt x="552253" y="759466"/>
                  </a:lnTo>
                  <a:lnTo>
                    <a:pt x="571484" y="800798"/>
                  </a:lnTo>
                  <a:lnTo>
                    <a:pt x="589989" y="842379"/>
                  </a:lnTo>
                  <a:lnTo>
                    <a:pt x="607768" y="884199"/>
                  </a:lnTo>
                  <a:lnTo>
                    <a:pt x="624822" y="926250"/>
                  </a:lnTo>
                  <a:lnTo>
                    <a:pt x="641150" y="968522"/>
                  </a:lnTo>
                  <a:lnTo>
                    <a:pt x="656753" y="1011005"/>
                  </a:lnTo>
                  <a:lnTo>
                    <a:pt x="671629" y="1053689"/>
                  </a:lnTo>
                  <a:lnTo>
                    <a:pt x="685781" y="1096566"/>
                  </a:lnTo>
                  <a:lnTo>
                    <a:pt x="699206" y="1139624"/>
                  </a:lnTo>
                  <a:lnTo>
                    <a:pt x="711906" y="1182855"/>
                  </a:lnTo>
                  <a:lnTo>
                    <a:pt x="723879" y="1226250"/>
                  </a:lnTo>
                  <a:lnTo>
                    <a:pt x="735128" y="1269798"/>
                  </a:lnTo>
                  <a:lnTo>
                    <a:pt x="745650" y="1313489"/>
                  </a:lnTo>
                  <a:lnTo>
                    <a:pt x="755447" y="1357315"/>
                  </a:lnTo>
                  <a:lnTo>
                    <a:pt x="764518" y="1401266"/>
                  </a:lnTo>
                  <a:lnTo>
                    <a:pt x="772864" y="1445332"/>
                  </a:lnTo>
                  <a:lnTo>
                    <a:pt x="780484" y="1489504"/>
                  </a:lnTo>
                  <a:lnTo>
                    <a:pt x="787378" y="1533771"/>
                  </a:lnTo>
                  <a:lnTo>
                    <a:pt x="793546" y="1578125"/>
                  </a:lnTo>
                  <a:lnTo>
                    <a:pt x="798989" y="1622556"/>
                  </a:lnTo>
                  <a:lnTo>
                    <a:pt x="803706" y="1667054"/>
                  </a:lnTo>
                  <a:lnTo>
                    <a:pt x="807697" y="1711609"/>
                  </a:lnTo>
                  <a:lnTo>
                    <a:pt x="810963" y="1756213"/>
                  </a:lnTo>
                  <a:lnTo>
                    <a:pt x="813503" y="1800855"/>
                  </a:lnTo>
                  <a:lnTo>
                    <a:pt x="815317" y="1845525"/>
                  </a:lnTo>
                  <a:lnTo>
                    <a:pt x="816405" y="1890215"/>
                  </a:lnTo>
                  <a:lnTo>
                    <a:pt x="816768" y="1934914"/>
                  </a:lnTo>
                  <a:lnTo>
                    <a:pt x="816405" y="1979614"/>
                  </a:lnTo>
                  <a:lnTo>
                    <a:pt x="815317" y="2024304"/>
                  </a:lnTo>
                  <a:lnTo>
                    <a:pt x="813503" y="2068974"/>
                  </a:lnTo>
                  <a:lnTo>
                    <a:pt x="810963" y="2113616"/>
                  </a:lnTo>
                  <a:lnTo>
                    <a:pt x="807697" y="2158220"/>
                  </a:lnTo>
                  <a:lnTo>
                    <a:pt x="803706" y="2202775"/>
                  </a:lnTo>
                  <a:lnTo>
                    <a:pt x="798989" y="2247274"/>
                  </a:lnTo>
                  <a:lnTo>
                    <a:pt x="793546" y="2291704"/>
                  </a:lnTo>
                  <a:lnTo>
                    <a:pt x="787378" y="2336059"/>
                  </a:lnTo>
                  <a:lnTo>
                    <a:pt x="780484" y="2380326"/>
                  </a:lnTo>
                  <a:lnTo>
                    <a:pt x="772864" y="2424498"/>
                  </a:lnTo>
                  <a:lnTo>
                    <a:pt x="764518" y="2468565"/>
                  </a:lnTo>
                  <a:lnTo>
                    <a:pt x="755447" y="2512516"/>
                  </a:lnTo>
                  <a:lnTo>
                    <a:pt x="745650" y="2556343"/>
                  </a:lnTo>
                  <a:lnTo>
                    <a:pt x="735128" y="2600035"/>
                  </a:lnTo>
                  <a:lnTo>
                    <a:pt x="723879" y="2643583"/>
                  </a:lnTo>
                  <a:lnTo>
                    <a:pt x="711906" y="2686978"/>
                  </a:lnTo>
                  <a:lnTo>
                    <a:pt x="699206" y="2730210"/>
                  </a:lnTo>
                  <a:lnTo>
                    <a:pt x="685781" y="2773269"/>
                  </a:lnTo>
                  <a:lnTo>
                    <a:pt x="671629" y="2816146"/>
                  </a:lnTo>
                  <a:lnTo>
                    <a:pt x="656753" y="2858831"/>
                  </a:lnTo>
                  <a:lnTo>
                    <a:pt x="641150" y="2901315"/>
                  </a:lnTo>
                  <a:lnTo>
                    <a:pt x="624822" y="2943587"/>
                  </a:lnTo>
                  <a:lnTo>
                    <a:pt x="607768" y="2985639"/>
                  </a:lnTo>
                  <a:lnTo>
                    <a:pt x="589989" y="3027461"/>
                  </a:lnTo>
                  <a:lnTo>
                    <a:pt x="571484" y="3069043"/>
                  </a:lnTo>
                  <a:lnTo>
                    <a:pt x="552253" y="3110375"/>
                  </a:lnTo>
                  <a:lnTo>
                    <a:pt x="532296" y="3151448"/>
                  </a:lnTo>
                  <a:lnTo>
                    <a:pt x="511614" y="3192253"/>
                  </a:lnTo>
                  <a:lnTo>
                    <a:pt x="490206" y="3232780"/>
                  </a:lnTo>
                  <a:lnTo>
                    <a:pt x="468072" y="3273018"/>
                  </a:lnTo>
                  <a:lnTo>
                    <a:pt x="445213" y="3312960"/>
                  </a:lnTo>
                  <a:lnTo>
                    <a:pt x="421628" y="3352594"/>
                  </a:lnTo>
                  <a:lnTo>
                    <a:pt x="397317" y="3391912"/>
                  </a:lnTo>
                  <a:lnTo>
                    <a:pt x="372281" y="3430903"/>
                  </a:lnTo>
                  <a:lnTo>
                    <a:pt x="346519" y="3469559"/>
                  </a:lnTo>
                  <a:lnTo>
                    <a:pt x="320031" y="3507869"/>
                  </a:lnTo>
                  <a:lnTo>
                    <a:pt x="292817" y="3545825"/>
                  </a:lnTo>
                  <a:lnTo>
                    <a:pt x="264878" y="3583416"/>
                  </a:lnTo>
                  <a:lnTo>
                    <a:pt x="236213" y="3620632"/>
                  </a:lnTo>
                  <a:lnTo>
                    <a:pt x="206823" y="3657465"/>
                  </a:lnTo>
                  <a:lnTo>
                    <a:pt x="176706" y="3693905"/>
                  </a:lnTo>
                  <a:lnTo>
                    <a:pt x="145864" y="3729942"/>
                  </a:lnTo>
                  <a:lnTo>
                    <a:pt x="114297" y="3765566"/>
                  </a:lnTo>
                  <a:lnTo>
                    <a:pt x="82003" y="3800768"/>
                  </a:lnTo>
                  <a:lnTo>
                    <a:pt x="48984" y="3835538"/>
                  </a:lnTo>
                  <a:lnTo>
                    <a:pt x="15239" y="3869867"/>
                  </a:lnTo>
                  <a:lnTo>
                    <a:pt x="0" y="3854589"/>
                  </a:lnTo>
                  <a:lnTo>
                    <a:pt x="33832" y="3820150"/>
                  </a:lnTo>
                  <a:lnTo>
                    <a:pt x="66928" y="3785276"/>
                  </a:lnTo>
                  <a:lnTo>
                    <a:pt x="99289" y="3749965"/>
                  </a:lnTo>
                  <a:lnTo>
                    <a:pt x="130915" y="3714226"/>
                  </a:lnTo>
                  <a:lnTo>
                    <a:pt x="161805" y="3678070"/>
                  </a:lnTo>
                  <a:lnTo>
                    <a:pt x="191960" y="3641505"/>
                  </a:lnTo>
                  <a:lnTo>
                    <a:pt x="221379" y="3604543"/>
                  </a:lnTo>
                  <a:lnTo>
                    <a:pt x="250063" y="3567193"/>
                  </a:lnTo>
                  <a:lnTo>
                    <a:pt x="278011" y="3529464"/>
                  </a:lnTo>
                  <a:lnTo>
                    <a:pt x="305224" y="3491366"/>
                  </a:lnTo>
                  <a:lnTo>
                    <a:pt x="331701" y="3452910"/>
                  </a:lnTo>
                  <a:lnTo>
                    <a:pt x="357443" y="3414105"/>
                  </a:lnTo>
                  <a:lnTo>
                    <a:pt x="382450" y="3374961"/>
                  </a:lnTo>
                  <a:lnTo>
                    <a:pt x="406721" y="3335488"/>
                  </a:lnTo>
                  <a:lnTo>
                    <a:pt x="430256" y="3295695"/>
                  </a:lnTo>
                  <a:lnTo>
                    <a:pt x="453056" y="3255593"/>
                  </a:lnTo>
                  <a:lnTo>
                    <a:pt x="475120" y="3215191"/>
                  </a:lnTo>
                  <a:lnTo>
                    <a:pt x="496449" y="3174499"/>
                  </a:lnTo>
                  <a:lnTo>
                    <a:pt x="517043" y="3133527"/>
                  </a:lnTo>
                  <a:lnTo>
                    <a:pt x="536901" y="3092285"/>
                  </a:lnTo>
                  <a:lnTo>
                    <a:pt x="556023" y="3050782"/>
                  </a:lnTo>
                  <a:lnTo>
                    <a:pt x="574410" y="3009029"/>
                  </a:lnTo>
                  <a:lnTo>
                    <a:pt x="592062" y="2967035"/>
                  </a:lnTo>
                  <a:lnTo>
                    <a:pt x="608978" y="2924810"/>
                  </a:lnTo>
                  <a:lnTo>
                    <a:pt x="625158" y="2882364"/>
                  </a:lnTo>
                  <a:lnTo>
                    <a:pt x="640604" y="2839706"/>
                  </a:lnTo>
                  <a:lnTo>
                    <a:pt x="655313" y="2796847"/>
                  </a:lnTo>
                  <a:lnTo>
                    <a:pt x="669287" y="2753797"/>
                  </a:lnTo>
                  <a:lnTo>
                    <a:pt x="682526" y="2710565"/>
                  </a:lnTo>
                  <a:lnTo>
                    <a:pt x="695029" y="2667160"/>
                  </a:lnTo>
                  <a:lnTo>
                    <a:pt x="706797" y="2623594"/>
                  </a:lnTo>
                  <a:lnTo>
                    <a:pt x="717829" y="2579875"/>
                  </a:lnTo>
                  <a:lnTo>
                    <a:pt x="728126" y="2536014"/>
                  </a:lnTo>
                  <a:lnTo>
                    <a:pt x="737687" y="2492020"/>
                  </a:lnTo>
                  <a:lnTo>
                    <a:pt x="746513" y="2447903"/>
                  </a:lnTo>
                  <a:lnTo>
                    <a:pt x="754603" y="2403673"/>
                  </a:lnTo>
                  <a:lnTo>
                    <a:pt x="761958" y="2359340"/>
                  </a:lnTo>
                  <a:lnTo>
                    <a:pt x="768577" y="2314913"/>
                  </a:lnTo>
                  <a:lnTo>
                    <a:pt x="774461" y="2270403"/>
                  </a:lnTo>
                  <a:lnTo>
                    <a:pt x="779609" y="2225820"/>
                  </a:lnTo>
                  <a:lnTo>
                    <a:pt x="784022" y="2181172"/>
                  </a:lnTo>
                  <a:lnTo>
                    <a:pt x="787700" y="2136471"/>
                  </a:lnTo>
                  <a:lnTo>
                    <a:pt x="790642" y="2091725"/>
                  </a:lnTo>
                  <a:lnTo>
                    <a:pt x="792848" y="2046945"/>
                  </a:lnTo>
                  <a:lnTo>
                    <a:pt x="794319" y="2002140"/>
                  </a:lnTo>
                  <a:lnTo>
                    <a:pt x="795055" y="1957320"/>
                  </a:lnTo>
                  <a:lnTo>
                    <a:pt x="795055" y="1912496"/>
                  </a:lnTo>
                  <a:lnTo>
                    <a:pt x="794319" y="1867676"/>
                  </a:lnTo>
                  <a:lnTo>
                    <a:pt x="792848" y="1822871"/>
                  </a:lnTo>
                  <a:lnTo>
                    <a:pt x="790642" y="1778091"/>
                  </a:lnTo>
                  <a:lnTo>
                    <a:pt x="787700" y="1733345"/>
                  </a:lnTo>
                  <a:lnTo>
                    <a:pt x="784022" y="1688644"/>
                  </a:lnTo>
                  <a:lnTo>
                    <a:pt x="779609" y="1643996"/>
                  </a:lnTo>
                  <a:lnTo>
                    <a:pt x="774461" y="1599413"/>
                  </a:lnTo>
                  <a:lnTo>
                    <a:pt x="768577" y="1554903"/>
                  </a:lnTo>
                  <a:lnTo>
                    <a:pt x="761958" y="1510476"/>
                  </a:lnTo>
                  <a:lnTo>
                    <a:pt x="754603" y="1466143"/>
                  </a:lnTo>
                  <a:lnTo>
                    <a:pt x="746513" y="1421913"/>
                  </a:lnTo>
                  <a:lnTo>
                    <a:pt x="737687" y="1377796"/>
                  </a:lnTo>
                  <a:lnTo>
                    <a:pt x="728126" y="1333802"/>
                  </a:lnTo>
                  <a:lnTo>
                    <a:pt x="717829" y="1289941"/>
                  </a:lnTo>
                  <a:lnTo>
                    <a:pt x="706797" y="1246222"/>
                  </a:lnTo>
                  <a:lnTo>
                    <a:pt x="695029" y="1202656"/>
                  </a:lnTo>
                  <a:lnTo>
                    <a:pt x="682526" y="1159251"/>
                  </a:lnTo>
                  <a:lnTo>
                    <a:pt x="669287" y="1116019"/>
                  </a:lnTo>
                  <a:lnTo>
                    <a:pt x="655313" y="1072969"/>
                  </a:lnTo>
                  <a:lnTo>
                    <a:pt x="640604" y="1030110"/>
                  </a:lnTo>
                  <a:lnTo>
                    <a:pt x="625158" y="987452"/>
                  </a:lnTo>
                  <a:lnTo>
                    <a:pt x="608978" y="945006"/>
                  </a:lnTo>
                  <a:lnTo>
                    <a:pt x="592062" y="902781"/>
                  </a:lnTo>
                  <a:lnTo>
                    <a:pt x="574410" y="860787"/>
                  </a:lnTo>
                  <a:lnTo>
                    <a:pt x="556023" y="819034"/>
                  </a:lnTo>
                  <a:lnTo>
                    <a:pt x="536901" y="777531"/>
                  </a:lnTo>
                  <a:lnTo>
                    <a:pt x="517043" y="736289"/>
                  </a:lnTo>
                  <a:lnTo>
                    <a:pt x="496449" y="695317"/>
                  </a:lnTo>
                  <a:lnTo>
                    <a:pt x="475120" y="654625"/>
                  </a:lnTo>
                  <a:lnTo>
                    <a:pt x="453056" y="614223"/>
                  </a:lnTo>
                  <a:lnTo>
                    <a:pt x="430256" y="574121"/>
                  </a:lnTo>
                  <a:lnTo>
                    <a:pt x="406721" y="534328"/>
                  </a:lnTo>
                  <a:lnTo>
                    <a:pt x="382450" y="494855"/>
                  </a:lnTo>
                  <a:lnTo>
                    <a:pt x="357443" y="455711"/>
                  </a:lnTo>
                  <a:lnTo>
                    <a:pt x="331701" y="416906"/>
                  </a:lnTo>
                  <a:lnTo>
                    <a:pt x="305224" y="378450"/>
                  </a:lnTo>
                  <a:lnTo>
                    <a:pt x="278011" y="340352"/>
                  </a:lnTo>
                  <a:lnTo>
                    <a:pt x="250063" y="302623"/>
                  </a:lnTo>
                  <a:lnTo>
                    <a:pt x="221379" y="265273"/>
                  </a:lnTo>
                  <a:lnTo>
                    <a:pt x="191960" y="228311"/>
                  </a:lnTo>
                  <a:lnTo>
                    <a:pt x="161805" y="191746"/>
                  </a:lnTo>
                  <a:lnTo>
                    <a:pt x="130915" y="155590"/>
                  </a:lnTo>
                  <a:lnTo>
                    <a:pt x="99289" y="119851"/>
                  </a:lnTo>
                  <a:lnTo>
                    <a:pt x="66928" y="84540"/>
                  </a:lnTo>
                  <a:lnTo>
                    <a:pt x="33832" y="49666"/>
                  </a:lnTo>
                  <a:lnTo>
                    <a:pt x="0" y="15239"/>
                  </a:lnTo>
                  <a:lnTo>
                    <a:pt x="15239" y="0"/>
                  </a:lnTo>
                  <a:close/>
                </a:path>
              </a:pathLst>
            </a:custGeom>
            <a:ln w="25400">
              <a:solidFill>
                <a:srgbClr val="8063A1"/>
              </a:solidFill>
            </a:ln>
          </p:spPr>
          <p:txBody>
            <a:bodyPr wrap="square" lIns="0" tIns="0" rIns="0" bIns="0" rtlCol="0"/>
            <a:lstStyle/>
            <a:p>
              <a:endParaRPr/>
            </a:p>
          </p:txBody>
        </p:sp>
        <p:sp>
          <p:nvSpPr>
            <p:cNvPr id="5" name="object 5"/>
            <p:cNvSpPr/>
            <p:nvPr/>
          </p:nvSpPr>
          <p:spPr>
            <a:xfrm>
              <a:off x="2184781" y="2211158"/>
              <a:ext cx="6761480" cy="508634"/>
            </a:xfrm>
            <a:custGeom>
              <a:avLst/>
              <a:gdLst/>
              <a:ahLst/>
              <a:cxnLst/>
              <a:rect l="l" t="t" r="r" b="b"/>
              <a:pathLst>
                <a:path w="6761480" h="508635">
                  <a:moveTo>
                    <a:pt x="6761226" y="0"/>
                  </a:moveTo>
                  <a:lnTo>
                    <a:pt x="0" y="0"/>
                  </a:lnTo>
                  <a:lnTo>
                    <a:pt x="0" y="508165"/>
                  </a:lnTo>
                  <a:lnTo>
                    <a:pt x="6761226" y="508165"/>
                  </a:lnTo>
                  <a:lnTo>
                    <a:pt x="6761226" y="0"/>
                  </a:lnTo>
                  <a:close/>
                </a:path>
              </a:pathLst>
            </a:custGeom>
            <a:solidFill>
              <a:srgbClr val="EDC100"/>
            </a:solidFill>
          </p:spPr>
          <p:txBody>
            <a:bodyPr wrap="square" lIns="0" tIns="0" rIns="0" bIns="0" rtlCol="0"/>
            <a:lstStyle/>
            <a:p>
              <a:endParaRPr/>
            </a:p>
          </p:txBody>
        </p:sp>
        <p:sp>
          <p:nvSpPr>
            <p:cNvPr id="6" name="object 6"/>
            <p:cNvSpPr/>
            <p:nvPr/>
          </p:nvSpPr>
          <p:spPr>
            <a:xfrm>
              <a:off x="2184781" y="2211158"/>
              <a:ext cx="6761480" cy="508634"/>
            </a:xfrm>
            <a:custGeom>
              <a:avLst/>
              <a:gdLst/>
              <a:ahLst/>
              <a:cxnLst/>
              <a:rect l="l" t="t" r="r" b="b"/>
              <a:pathLst>
                <a:path w="6761480" h="508635">
                  <a:moveTo>
                    <a:pt x="0" y="508165"/>
                  </a:moveTo>
                  <a:lnTo>
                    <a:pt x="6761226" y="508165"/>
                  </a:lnTo>
                  <a:lnTo>
                    <a:pt x="6761226" y="0"/>
                  </a:lnTo>
                  <a:lnTo>
                    <a:pt x="0" y="0"/>
                  </a:lnTo>
                  <a:lnTo>
                    <a:pt x="0" y="508165"/>
                  </a:lnTo>
                  <a:close/>
                </a:path>
              </a:pathLst>
            </a:custGeom>
            <a:ln w="25400">
              <a:solidFill>
                <a:srgbClr val="FFFFFF"/>
              </a:solidFill>
            </a:ln>
          </p:spPr>
          <p:txBody>
            <a:bodyPr wrap="square" lIns="0" tIns="0" rIns="0" bIns="0" rtlCol="0"/>
            <a:lstStyle/>
            <a:p>
              <a:endParaRPr/>
            </a:p>
          </p:txBody>
        </p:sp>
        <p:sp>
          <p:nvSpPr>
            <p:cNvPr id="7" name="object 7"/>
            <p:cNvSpPr/>
            <p:nvPr/>
          </p:nvSpPr>
          <p:spPr>
            <a:xfrm>
              <a:off x="1867154" y="2147696"/>
              <a:ext cx="635635" cy="635635"/>
            </a:xfrm>
            <a:custGeom>
              <a:avLst/>
              <a:gdLst/>
              <a:ahLst/>
              <a:cxnLst/>
              <a:rect l="l" t="t" r="r" b="b"/>
              <a:pathLst>
                <a:path w="635635" h="635635">
                  <a:moveTo>
                    <a:pt x="317626" y="0"/>
                  </a:moveTo>
                  <a:lnTo>
                    <a:pt x="270697" y="3444"/>
                  </a:lnTo>
                  <a:lnTo>
                    <a:pt x="225904" y="13450"/>
                  </a:lnTo>
                  <a:lnTo>
                    <a:pt x="183737" y="29526"/>
                  </a:lnTo>
                  <a:lnTo>
                    <a:pt x="144690" y="51180"/>
                  </a:lnTo>
                  <a:lnTo>
                    <a:pt x="109253" y="77919"/>
                  </a:lnTo>
                  <a:lnTo>
                    <a:pt x="77919" y="109253"/>
                  </a:lnTo>
                  <a:lnTo>
                    <a:pt x="51180" y="144690"/>
                  </a:lnTo>
                  <a:lnTo>
                    <a:pt x="29526" y="183737"/>
                  </a:lnTo>
                  <a:lnTo>
                    <a:pt x="13450" y="225904"/>
                  </a:lnTo>
                  <a:lnTo>
                    <a:pt x="3444" y="270697"/>
                  </a:lnTo>
                  <a:lnTo>
                    <a:pt x="0" y="317626"/>
                  </a:lnTo>
                  <a:lnTo>
                    <a:pt x="3444" y="364556"/>
                  </a:lnTo>
                  <a:lnTo>
                    <a:pt x="13450" y="409349"/>
                  </a:lnTo>
                  <a:lnTo>
                    <a:pt x="29526" y="451516"/>
                  </a:lnTo>
                  <a:lnTo>
                    <a:pt x="51180" y="490563"/>
                  </a:lnTo>
                  <a:lnTo>
                    <a:pt x="77919" y="526000"/>
                  </a:lnTo>
                  <a:lnTo>
                    <a:pt x="109253" y="557334"/>
                  </a:lnTo>
                  <a:lnTo>
                    <a:pt x="144690" y="584073"/>
                  </a:lnTo>
                  <a:lnTo>
                    <a:pt x="183737" y="605727"/>
                  </a:lnTo>
                  <a:lnTo>
                    <a:pt x="225904" y="621803"/>
                  </a:lnTo>
                  <a:lnTo>
                    <a:pt x="270697" y="631809"/>
                  </a:lnTo>
                  <a:lnTo>
                    <a:pt x="317626" y="635253"/>
                  </a:lnTo>
                  <a:lnTo>
                    <a:pt x="364556" y="631809"/>
                  </a:lnTo>
                  <a:lnTo>
                    <a:pt x="409349" y="621803"/>
                  </a:lnTo>
                  <a:lnTo>
                    <a:pt x="451516" y="605727"/>
                  </a:lnTo>
                  <a:lnTo>
                    <a:pt x="490563" y="584073"/>
                  </a:lnTo>
                  <a:lnTo>
                    <a:pt x="526000" y="557334"/>
                  </a:lnTo>
                  <a:lnTo>
                    <a:pt x="557334" y="526000"/>
                  </a:lnTo>
                  <a:lnTo>
                    <a:pt x="584073" y="490563"/>
                  </a:lnTo>
                  <a:lnTo>
                    <a:pt x="605727" y="451516"/>
                  </a:lnTo>
                  <a:lnTo>
                    <a:pt x="621803" y="409349"/>
                  </a:lnTo>
                  <a:lnTo>
                    <a:pt x="631809" y="364556"/>
                  </a:lnTo>
                  <a:lnTo>
                    <a:pt x="635253" y="317626"/>
                  </a:lnTo>
                  <a:lnTo>
                    <a:pt x="631809" y="270697"/>
                  </a:lnTo>
                  <a:lnTo>
                    <a:pt x="621803" y="225904"/>
                  </a:lnTo>
                  <a:lnTo>
                    <a:pt x="605727" y="183737"/>
                  </a:lnTo>
                  <a:lnTo>
                    <a:pt x="584073" y="144690"/>
                  </a:lnTo>
                  <a:lnTo>
                    <a:pt x="557334" y="109253"/>
                  </a:lnTo>
                  <a:lnTo>
                    <a:pt x="526000" y="77919"/>
                  </a:lnTo>
                  <a:lnTo>
                    <a:pt x="490563" y="51180"/>
                  </a:lnTo>
                  <a:lnTo>
                    <a:pt x="451516" y="29526"/>
                  </a:lnTo>
                  <a:lnTo>
                    <a:pt x="409349" y="13450"/>
                  </a:lnTo>
                  <a:lnTo>
                    <a:pt x="364556" y="3444"/>
                  </a:lnTo>
                  <a:lnTo>
                    <a:pt x="317626" y="0"/>
                  </a:lnTo>
                  <a:close/>
                </a:path>
              </a:pathLst>
            </a:custGeom>
            <a:solidFill>
              <a:srgbClr val="FFFFFF"/>
            </a:solidFill>
          </p:spPr>
          <p:txBody>
            <a:bodyPr wrap="square" lIns="0" tIns="0" rIns="0" bIns="0" rtlCol="0"/>
            <a:lstStyle/>
            <a:p>
              <a:endParaRPr/>
            </a:p>
          </p:txBody>
        </p:sp>
        <p:sp>
          <p:nvSpPr>
            <p:cNvPr id="8" name="object 8"/>
            <p:cNvSpPr/>
            <p:nvPr/>
          </p:nvSpPr>
          <p:spPr>
            <a:xfrm>
              <a:off x="1867154" y="2147696"/>
              <a:ext cx="635635" cy="635635"/>
            </a:xfrm>
            <a:custGeom>
              <a:avLst/>
              <a:gdLst/>
              <a:ahLst/>
              <a:cxnLst/>
              <a:rect l="l" t="t" r="r" b="b"/>
              <a:pathLst>
                <a:path w="635635" h="635635">
                  <a:moveTo>
                    <a:pt x="0" y="317626"/>
                  </a:moveTo>
                  <a:lnTo>
                    <a:pt x="3444" y="270697"/>
                  </a:lnTo>
                  <a:lnTo>
                    <a:pt x="13450" y="225904"/>
                  </a:lnTo>
                  <a:lnTo>
                    <a:pt x="29526" y="183737"/>
                  </a:lnTo>
                  <a:lnTo>
                    <a:pt x="51180" y="144690"/>
                  </a:lnTo>
                  <a:lnTo>
                    <a:pt x="77919" y="109253"/>
                  </a:lnTo>
                  <a:lnTo>
                    <a:pt x="109253" y="77919"/>
                  </a:lnTo>
                  <a:lnTo>
                    <a:pt x="144690" y="51180"/>
                  </a:lnTo>
                  <a:lnTo>
                    <a:pt x="183737" y="29526"/>
                  </a:lnTo>
                  <a:lnTo>
                    <a:pt x="225904" y="13450"/>
                  </a:lnTo>
                  <a:lnTo>
                    <a:pt x="270697" y="3444"/>
                  </a:lnTo>
                  <a:lnTo>
                    <a:pt x="317626" y="0"/>
                  </a:lnTo>
                  <a:lnTo>
                    <a:pt x="364556" y="3444"/>
                  </a:lnTo>
                  <a:lnTo>
                    <a:pt x="409349" y="13450"/>
                  </a:lnTo>
                  <a:lnTo>
                    <a:pt x="451516" y="29526"/>
                  </a:lnTo>
                  <a:lnTo>
                    <a:pt x="490563" y="51180"/>
                  </a:lnTo>
                  <a:lnTo>
                    <a:pt x="526000" y="77919"/>
                  </a:lnTo>
                  <a:lnTo>
                    <a:pt x="557334" y="109253"/>
                  </a:lnTo>
                  <a:lnTo>
                    <a:pt x="584073" y="144690"/>
                  </a:lnTo>
                  <a:lnTo>
                    <a:pt x="605727" y="183737"/>
                  </a:lnTo>
                  <a:lnTo>
                    <a:pt x="621803" y="225904"/>
                  </a:lnTo>
                  <a:lnTo>
                    <a:pt x="631809" y="270697"/>
                  </a:lnTo>
                  <a:lnTo>
                    <a:pt x="635253" y="317626"/>
                  </a:lnTo>
                  <a:lnTo>
                    <a:pt x="631809" y="364556"/>
                  </a:lnTo>
                  <a:lnTo>
                    <a:pt x="621803" y="409349"/>
                  </a:lnTo>
                  <a:lnTo>
                    <a:pt x="605727" y="451516"/>
                  </a:lnTo>
                  <a:lnTo>
                    <a:pt x="584073" y="490563"/>
                  </a:lnTo>
                  <a:lnTo>
                    <a:pt x="557334" y="526000"/>
                  </a:lnTo>
                  <a:lnTo>
                    <a:pt x="526000" y="557334"/>
                  </a:lnTo>
                  <a:lnTo>
                    <a:pt x="490563" y="584073"/>
                  </a:lnTo>
                  <a:lnTo>
                    <a:pt x="451516" y="605727"/>
                  </a:lnTo>
                  <a:lnTo>
                    <a:pt x="409349" y="621803"/>
                  </a:lnTo>
                  <a:lnTo>
                    <a:pt x="364556" y="631809"/>
                  </a:lnTo>
                  <a:lnTo>
                    <a:pt x="317626" y="635253"/>
                  </a:lnTo>
                  <a:lnTo>
                    <a:pt x="270697" y="631809"/>
                  </a:lnTo>
                  <a:lnTo>
                    <a:pt x="225904" y="621803"/>
                  </a:lnTo>
                  <a:lnTo>
                    <a:pt x="183737" y="605727"/>
                  </a:lnTo>
                  <a:lnTo>
                    <a:pt x="144690" y="584073"/>
                  </a:lnTo>
                  <a:lnTo>
                    <a:pt x="109253" y="557334"/>
                  </a:lnTo>
                  <a:lnTo>
                    <a:pt x="77919" y="526000"/>
                  </a:lnTo>
                  <a:lnTo>
                    <a:pt x="51180" y="490563"/>
                  </a:lnTo>
                  <a:lnTo>
                    <a:pt x="29526" y="451516"/>
                  </a:lnTo>
                  <a:lnTo>
                    <a:pt x="13450" y="409349"/>
                  </a:lnTo>
                  <a:lnTo>
                    <a:pt x="3444" y="364556"/>
                  </a:lnTo>
                  <a:lnTo>
                    <a:pt x="0" y="317626"/>
                  </a:lnTo>
                  <a:close/>
                </a:path>
              </a:pathLst>
            </a:custGeom>
            <a:ln w="25400">
              <a:solidFill>
                <a:srgbClr val="EDC100"/>
              </a:solidFill>
            </a:ln>
          </p:spPr>
          <p:txBody>
            <a:bodyPr wrap="square" lIns="0" tIns="0" rIns="0" bIns="0" rtlCol="0"/>
            <a:lstStyle/>
            <a:p>
              <a:endParaRPr/>
            </a:p>
          </p:txBody>
        </p:sp>
        <p:sp>
          <p:nvSpPr>
            <p:cNvPr id="9" name="object 9"/>
            <p:cNvSpPr/>
            <p:nvPr/>
          </p:nvSpPr>
          <p:spPr>
            <a:xfrm>
              <a:off x="2471801" y="2928962"/>
              <a:ext cx="6396990" cy="508634"/>
            </a:xfrm>
            <a:custGeom>
              <a:avLst/>
              <a:gdLst/>
              <a:ahLst/>
              <a:cxnLst/>
              <a:rect l="l" t="t" r="r" b="b"/>
              <a:pathLst>
                <a:path w="6396990" h="508635">
                  <a:moveTo>
                    <a:pt x="6396989" y="0"/>
                  </a:moveTo>
                  <a:lnTo>
                    <a:pt x="0" y="0"/>
                  </a:lnTo>
                  <a:lnTo>
                    <a:pt x="0" y="508165"/>
                  </a:lnTo>
                  <a:lnTo>
                    <a:pt x="6396989" y="508165"/>
                  </a:lnTo>
                  <a:lnTo>
                    <a:pt x="6396989" y="0"/>
                  </a:lnTo>
                  <a:close/>
                </a:path>
              </a:pathLst>
            </a:custGeom>
            <a:solidFill>
              <a:srgbClr val="4EDD17"/>
            </a:solidFill>
          </p:spPr>
          <p:txBody>
            <a:bodyPr wrap="square" lIns="0" tIns="0" rIns="0" bIns="0" rtlCol="0"/>
            <a:lstStyle/>
            <a:p>
              <a:endParaRPr/>
            </a:p>
          </p:txBody>
        </p:sp>
        <p:sp>
          <p:nvSpPr>
            <p:cNvPr id="10" name="object 10"/>
            <p:cNvSpPr/>
            <p:nvPr/>
          </p:nvSpPr>
          <p:spPr>
            <a:xfrm>
              <a:off x="2471801" y="2928962"/>
              <a:ext cx="6396990" cy="508634"/>
            </a:xfrm>
            <a:custGeom>
              <a:avLst/>
              <a:gdLst/>
              <a:ahLst/>
              <a:cxnLst/>
              <a:rect l="l" t="t" r="r" b="b"/>
              <a:pathLst>
                <a:path w="6396990" h="508635">
                  <a:moveTo>
                    <a:pt x="0" y="508165"/>
                  </a:moveTo>
                  <a:lnTo>
                    <a:pt x="6396989" y="508165"/>
                  </a:lnTo>
                  <a:lnTo>
                    <a:pt x="6396989" y="0"/>
                  </a:lnTo>
                  <a:lnTo>
                    <a:pt x="0" y="0"/>
                  </a:lnTo>
                  <a:lnTo>
                    <a:pt x="0" y="508165"/>
                  </a:lnTo>
                  <a:close/>
                </a:path>
              </a:pathLst>
            </a:custGeom>
            <a:ln w="25400">
              <a:solidFill>
                <a:srgbClr val="FFFFFF"/>
              </a:solidFill>
            </a:ln>
          </p:spPr>
          <p:txBody>
            <a:bodyPr wrap="square" lIns="0" tIns="0" rIns="0" bIns="0" rtlCol="0"/>
            <a:lstStyle/>
            <a:p>
              <a:endParaRPr/>
            </a:p>
          </p:txBody>
        </p:sp>
        <p:sp>
          <p:nvSpPr>
            <p:cNvPr id="11" name="object 11"/>
            <p:cNvSpPr/>
            <p:nvPr/>
          </p:nvSpPr>
          <p:spPr>
            <a:xfrm>
              <a:off x="2231263" y="2909696"/>
              <a:ext cx="635635" cy="635635"/>
            </a:xfrm>
            <a:custGeom>
              <a:avLst/>
              <a:gdLst/>
              <a:ahLst/>
              <a:cxnLst/>
              <a:rect l="l" t="t" r="r" b="b"/>
              <a:pathLst>
                <a:path w="635635" h="635635">
                  <a:moveTo>
                    <a:pt x="317626" y="0"/>
                  </a:moveTo>
                  <a:lnTo>
                    <a:pt x="270697" y="3444"/>
                  </a:lnTo>
                  <a:lnTo>
                    <a:pt x="225904" y="13450"/>
                  </a:lnTo>
                  <a:lnTo>
                    <a:pt x="183737" y="29526"/>
                  </a:lnTo>
                  <a:lnTo>
                    <a:pt x="144690" y="51180"/>
                  </a:lnTo>
                  <a:lnTo>
                    <a:pt x="109253" y="77919"/>
                  </a:lnTo>
                  <a:lnTo>
                    <a:pt x="77919" y="109253"/>
                  </a:lnTo>
                  <a:lnTo>
                    <a:pt x="51180" y="144690"/>
                  </a:lnTo>
                  <a:lnTo>
                    <a:pt x="29526" y="183737"/>
                  </a:lnTo>
                  <a:lnTo>
                    <a:pt x="13450" y="225904"/>
                  </a:lnTo>
                  <a:lnTo>
                    <a:pt x="3444" y="270697"/>
                  </a:lnTo>
                  <a:lnTo>
                    <a:pt x="0" y="317626"/>
                  </a:lnTo>
                  <a:lnTo>
                    <a:pt x="3444" y="364556"/>
                  </a:lnTo>
                  <a:lnTo>
                    <a:pt x="13450" y="409349"/>
                  </a:lnTo>
                  <a:lnTo>
                    <a:pt x="29526" y="451516"/>
                  </a:lnTo>
                  <a:lnTo>
                    <a:pt x="51180" y="490563"/>
                  </a:lnTo>
                  <a:lnTo>
                    <a:pt x="77919" y="526000"/>
                  </a:lnTo>
                  <a:lnTo>
                    <a:pt x="109253" y="557334"/>
                  </a:lnTo>
                  <a:lnTo>
                    <a:pt x="144690" y="584073"/>
                  </a:lnTo>
                  <a:lnTo>
                    <a:pt x="183737" y="605727"/>
                  </a:lnTo>
                  <a:lnTo>
                    <a:pt x="225904" y="621803"/>
                  </a:lnTo>
                  <a:lnTo>
                    <a:pt x="270697" y="631809"/>
                  </a:lnTo>
                  <a:lnTo>
                    <a:pt x="317626" y="635253"/>
                  </a:lnTo>
                  <a:lnTo>
                    <a:pt x="364556" y="631809"/>
                  </a:lnTo>
                  <a:lnTo>
                    <a:pt x="409349" y="621803"/>
                  </a:lnTo>
                  <a:lnTo>
                    <a:pt x="451516" y="605727"/>
                  </a:lnTo>
                  <a:lnTo>
                    <a:pt x="490563" y="584073"/>
                  </a:lnTo>
                  <a:lnTo>
                    <a:pt x="526000" y="557334"/>
                  </a:lnTo>
                  <a:lnTo>
                    <a:pt x="557334" y="526000"/>
                  </a:lnTo>
                  <a:lnTo>
                    <a:pt x="584073" y="490563"/>
                  </a:lnTo>
                  <a:lnTo>
                    <a:pt x="605727" y="451516"/>
                  </a:lnTo>
                  <a:lnTo>
                    <a:pt x="621803" y="409349"/>
                  </a:lnTo>
                  <a:lnTo>
                    <a:pt x="631809" y="364556"/>
                  </a:lnTo>
                  <a:lnTo>
                    <a:pt x="635254" y="317626"/>
                  </a:lnTo>
                  <a:lnTo>
                    <a:pt x="631809" y="270697"/>
                  </a:lnTo>
                  <a:lnTo>
                    <a:pt x="621803" y="225904"/>
                  </a:lnTo>
                  <a:lnTo>
                    <a:pt x="605727" y="183737"/>
                  </a:lnTo>
                  <a:lnTo>
                    <a:pt x="584073" y="144690"/>
                  </a:lnTo>
                  <a:lnTo>
                    <a:pt x="557334" y="109253"/>
                  </a:lnTo>
                  <a:lnTo>
                    <a:pt x="526000" y="77919"/>
                  </a:lnTo>
                  <a:lnTo>
                    <a:pt x="490563" y="51180"/>
                  </a:lnTo>
                  <a:lnTo>
                    <a:pt x="451516" y="29526"/>
                  </a:lnTo>
                  <a:lnTo>
                    <a:pt x="409349" y="13450"/>
                  </a:lnTo>
                  <a:lnTo>
                    <a:pt x="364556" y="3444"/>
                  </a:lnTo>
                  <a:lnTo>
                    <a:pt x="317626" y="0"/>
                  </a:lnTo>
                  <a:close/>
                </a:path>
              </a:pathLst>
            </a:custGeom>
            <a:solidFill>
              <a:srgbClr val="FFFFFF"/>
            </a:solidFill>
          </p:spPr>
          <p:txBody>
            <a:bodyPr wrap="square" lIns="0" tIns="0" rIns="0" bIns="0" rtlCol="0"/>
            <a:lstStyle/>
            <a:p>
              <a:endParaRPr/>
            </a:p>
          </p:txBody>
        </p:sp>
        <p:sp>
          <p:nvSpPr>
            <p:cNvPr id="12" name="object 12"/>
            <p:cNvSpPr/>
            <p:nvPr/>
          </p:nvSpPr>
          <p:spPr>
            <a:xfrm>
              <a:off x="2231263" y="2909696"/>
              <a:ext cx="635635" cy="635635"/>
            </a:xfrm>
            <a:custGeom>
              <a:avLst/>
              <a:gdLst/>
              <a:ahLst/>
              <a:cxnLst/>
              <a:rect l="l" t="t" r="r" b="b"/>
              <a:pathLst>
                <a:path w="635635" h="635635">
                  <a:moveTo>
                    <a:pt x="0" y="317626"/>
                  </a:moveTo>
                  <a:lnTo>
                    <a:pt x="3444" y="270697"/>
                  </a:lnTo>
                  <a:lnTo>
                    <a:pt x="13450" y="225904"/>
                  </a:lnTo>
                  <a:lnTo>
                    <a:pt x="29526" y="183737"/>
                  </a:lnTo>
                  <a:lnTo>
                    <a:pt x="51180" y="144690"/>
                  </a:lnTo>
                  <a:lnTo>
                    <a:pt x="77919" y="109253"/>
                  </a:lnTo>
                  <a:lnTo>
                    <a:pt x="109253" y="77919"/>
                  </a:lnTo>
                  <a:lnTo>
                    <a:pt x="144690" y="51180"/>
                  </a:lnTo>
                  <a:lnTo>
                    <a:pt x="183737" y="29526"/>
                  </a:lnTo>
                  <a:lnTo>
                    <a:pt x="225904" y="13450"/>
                  </a:lnTo>
                  <a:lnTo>
                    <a:pt x="270697" y="3444"/>
                  </a:lnTo>
                  <a:lnTo>
                    <a:pt x="317626" y="0"/>
                  </a:lnTo>
                  <a:lnTo>
                    <a:pt x="364556" y="3444"/>
                  </a:lnTo>
                  <a:lnTo>
                    <a:pt x="409349" y="13450"/>
                  </a:lnTo>
                  <a:lnTo>
                    <a:pt x="451516" y="29526"/>
                  </a:lnTo>
                  <a:lnTo>
                    <a:pt x="490563" y="51180"/>
                  </a:lnTo>
                  <a:lnTo>
                    <a:pt x="526000" y="77919"/>
                  </a:lnTo>
                  <a:lnTo>
                    <a:pt x="557334" y="109253"/>
                  </a:lnTo>
                  <a:lnTo>
                    <a:pt x="584073" y="144690"/>
                  </a:lnTo>
                  <a:lnTo>
                    <a:pt x="605727" y="183737"/>
                  </a:lnTo>
                  <a:lnTo>
                    <a:pt x="621803" y="225904"/>
                  </a:lnTo>
                  <a:lnTo>
                    <a:pt x="631809" y="270697"/>
                  </a:lnTo>
                  <a:lnTo>
                    <a:pt x="635254" y="317626"/>
                  </a:lnTo>
                  <a:lnTo>
                    <a:pt x="631809" y="364556"/>
                  </a:lnTo>
                  <a:lnTo>
                    <a:pt x="621803" y="409349"/>
                  </a:lnTo>
                  <a:lnTo>
                    <a:pt x="605727" y="451516"/>
                  </a:lnTo>
                  <a:lnTo>
                    <a:pt x="584073" y="490563"/>
                  </a:lnTo>
                  <a:lnTo>
                    <a:pt x="557334" y="526000"/>
                  </a:lnTo>
                  <a:lnTo>
                    <a:pt x="526000" y="557334"/>
                  </a:lnTo>
                  <a:lnTo>
                    <a:pt x="490563" y="584073"/>
                  </a:lnTo>
                  <a:lnTo>
                    <a:pt x="451516" y="605727"/>
                  </a:lnTo>
                  <a:lnTo>
                    <a:pt x="409349" y="621803"/>
                  </a:lnTo>
                  <a:lnTo>
                    <a:pt x="364556" y="631809"/>
                  </a:lnTo>
                  <a:lnTo>
                    <a:pt x="317626" y="635253"/>
                  </a:lnTo>
                  <a:lnTo>
                    <a:pt x="270697" y="631809"/>
                  </a:lnTo>
                  <a:lnTo>
                    <a:pt x="225904" y="621803"/>
                  </a:lnTo>
                  <a:lnTo>
                    <a:pt x="183737" y="605727"/>
                  </a:lnTo>
                  <a:lnTo>
                    <a:pt x="144690" y="584073"/>
                  </a:lnTo>
                  <a:lnTo>
                    <a:pt x="109253" y="557334"/>
                  </a:lnTo>
                  <a:lnTo>
                    <a:pt x="77919" y="526000"/>
                  </a:lnTo>
                  <a:lnTo>
                    <a:pt x="51180" y="490563"/>
                  </a:lnTo>
                  <a:lnTo>
                    <a:pt x="29526" y="451516"/>
                  </a:lnTo>
                  <a:lnTo>
                    <a:pt x="13450" y="409349"/>
                  </a:lnTo>
                  <a:lnTo>
                    <a:pt x="3444" y="364556"/>
                  </a:lnTo>
                  <a:lnTo>
                    <a:pt x="0" y="317626"/>
                  </a:lnTo>
                  <a:close/>
                </a:path>
              </a:pathLst>
            </a:custGeom>
            <a:ln w="25400">
              <a:solidFill>
                <a:srgbClr val="4EDD17"/>
              </a:solidFill>
            </a:ln>
          </p:spPr>
          <p:txBody>
            <a:bodyPr wrap="square" lIns="0" tIns="0" rIns="0" bIns="0" rtlCol="0"/>
            <a:lstStyle/>
            <a:p>
              <a:endParaRPr/>
            </a:p>
          </p:txBody>
        </p:sp>
        <p:sp>
          <p:nvSpPr>
            <p:cNvPr id="13" name="object 13"/>
            <p:cNvSpPr/>
            <p:nvPr/>
          </p:nvSpPr>
          <p:spPr>
            <a:xfrm>
              <a:off x="2660650" y="3657600"/>
              <a:ext cx="6285230" cy="586192"/>
            </a:xfrm>
            <a:custGeom>
              <a:avLst/>
              <a:gdLst/>
              <a:ahLst/>
              <a:cxnLst/>
              <a:rect l="l" t="t" r="r" b="b"/>
              <a:pathLst>
                <a:path w="6285230" h="508635">
                  <a:moveTo>
                    <a:pt x="6285230" y="0"/>
                  </a:moveTo>
                  <a:lnTo>
                    <a:pt x="0" y="0"/>
                  </a:lnTo>
                  <a:lnTo>
                    <a:pt x="0" y="508165"/>
                  </a:lnTo>
                  <a:lnTo>
                    <a:pt x="6285230" y="508165"/>
                  </a:lnTo>
                  <a:lnTo>
                    <a:pt x="6285230" y="0"/>
                  </a:lnTo>
                  <a:close/>
                </a:path>
              </a:pathLst>
            </a:custGeom>
            <a:solidFill>
              <a:srgbClr val="2ECA92"/>
            </a:solidFill>
          </p:spPr>
          <p:txBody>
            <a:bodyPr wrap="square" lIns="0" tIns="0" rIns="0" bIns="0" rtlCol="0"/>
            <a:lstStyle/>
            <a:p>
              <a:endParaRPr/>
            </a:p>
          </p:txBody>
        </p:sp>
        <p:sp>
          <p:nvSpPr>
            <p:cNvPr id="14" name="object 14"/>
            <p:cNvSpPr/>
            <p:nvPr/>
          </p:nvSpPr>
          <p:spPr>
            <a:xfrm>
              <a:off x="2584450" y="3657600"/>
              <a:ext cx="6285230" cy="609600"/>
            </a:xfrm>
            <a:custGeom>
              <a:avLst/>
              <a:gdLst/>
              <a:ahLst/>
              <a:cxnLst/>
              <a:rect l="l" t="t" r="r" b="b"/>
              <a:pathLst>
                <a:path w="6285230" h="508635">
                  <a:moveTo>
                    <a:pt x="0" y="508165"/>
                  </a:moveTo>
                  <a:lnTo>
                    <a:pt x="6285230" y="508165"/>
                  </a:lnTo>
                  <a:lnTo>
                    <a:pt x="6285230" y="0"/>
                  </a:lnTo>
                  <a:lnTo>
                    <a:pt x="0" y="0"/>
                  </a:lnTo>
                  <a:lnTo>
                    <a:pt x="0" y="508165"/>
                  </a:lnTo>
                  <a:close/>
                </a:path>
              </a:pathLst>
            </a:custGeom>
            <a:ln w="25399">
              <a:solidFill>
                <a:srgbClr val="FFFFFF"/>
              </a:solidFill>
            </a:ln>
          </p:spPr>
          <p:txBody>
            <a:bodyPr wrap="square" lIns="0" tIns="0" rIns="0" bIns="0" rtlCol="0"/>
            <a:lstStyle/>
            <a:p>
              <a:endParaRPr/>
            </a:p>
          </p:txBody>
        </p:sp>
        <p:sp>
          <p:nvSpPr>
            <p:cNvPr id="15" name="object 15"/>
            <p:cNvSpPr/>
            <p:nvPr/>
          </p:nvSpPr>
          <p:spPr>
            <a:xfrm>
              <a:off x="2343023" y="3671697"/>
              <a:ext cx="635635" cy="635635"/>
            </a:xfrm>
            <a:custGeom>
              <a:avLst/>
              <a:gdLst/>
              <a:ahLst/>
              <a:cxnLst/>
              <a:rect l="l" t="t" r="r" b="b"/>
              <a:pathLst>
                <a:path w="635635" h="635635">
                  <a:moveTo>
                    <a:pt x="317626" y="0"/>
                  </a:moveTo>
                  <a:lnTo>
                    <a:pt x="270697" y="3444"/>
                  </a:lnTo>
                  <a:lnTo>
                    <a:pt x="225904" y="13450"/>
                  </a:lnTo>
                  <a:lnTo>
                    <a:pt x="183737" y="29526"/>
                  </a:lnTo>
                  <a:lnTo>
                    <a:pt x="144690" y="51180"/>
                  </a:lnTo>
                  <a:lnTo>
                    <a:pt x="109253" y="77919"/>
                  </a:lnTo>
                  <a:lnTo>
                    <a:pt x="77919" y="109253"/>
                  </a:lnTo>
                  <a:lnTo>
                    <a:pt x="51180" y="144690"/>
                  </a:lnTo>
                  <a:lnTo>
                    <a:pt x="29526" y="183737"/>
                  </a:lnTo>
                  <a:lnTo>
                    <a:pt x="13450" y="225904"/>
                  </a:lnTo>
                  <a:lnTo>
                    <a:pt x="3444" y="270697"/>
                  </a:lnTo>
                  <a:lnTo>
                    <a:pt x="0" y="317626"/>
                  </a:lnTo>
                  <a:lnTo>
                    <a:pt x="3444" y="364556"/>
                  </a:lnTo>
                  <a:lnTo>
                    <a:pt x="13450" y="409349"/>
                  </a:lnTo>
                  <a:lnTo>
                    <a:pt x="29526" y="451516"/>
                  </a:lnTo>
                  <a:lnTo>
                    <a:pt x="51180" y="490563"/>
                  </a:lnTo>
                  <a:lnTo>
                    <a:pt x="77919" y="526000"/>
                  </a:lnTo>
                  <a:lnTo>
                    <a:pt x="109253" y="557334"/>
                  </a:lnTo>
                  <a:lnTo>
                    <a:pt x="144690" y="584073"/>
                  </a:lnTo>
                  <a:lnTo>
                    <a:pt x="183737" y="605727"/>
                  </a:lnTo>
                  <a:lnTo>
                    <a:pt x="225904" y="621803"/>
                  </a:lnTo>
                  <a:lnTo>
                    <a:pt x="270697" y="631809"/>
                  </a:lnTo>
                  <a:lnTo>
                    <a:pt x="317626" y="635253"/>
                  </a:lnTo>
                  <a:lnTo>
                    <a:pt x="364556" y="631809"/>
                  </a:lnTo>
                  <a:lnTo>
                    <a:pt x="409349" y="621803"/>
                  </a:lnTo>
                  <a:lnTo>
                    <a:pt x="451516" y="605727"/>
                  </a:lnTo>
                  <a:lnTo>
                    <a:pt x="490563" y="584073"/>
                  </a:lnTo>
                  <a:lnTo>
                    <a:pt x="526000" y="557334"/>
                  </a:lnTo>
                  <a:lnTo>
                    <a:pt x="557334" y="526000"/>
                  </a:lnTo>
                  <a:lnTo>
                    <a:pt x="584073" y="490563"/>
                  </a:lnTo>
                  <a:lnTo>
                    <a:pt x="605727" y="451516"/>
                  </a:lnTo>
                  <a:lnTo>
                    <a:pt x="621803" y="409349"/>
                  </a:lnTo>
                  <a:lnTo>
                    <a:pt x="631809" y="364556"/>
                  </a:lnTo>
                  <a:lnTo>
                    <a:pt x="635253" y="317626"/>
                  </a:lnTo>
                  <a:lnTo>
                    <a:pt x="631809" y="270697"/>
                  </a:lnTo>
                  <a:lnTo>
                    <a:pt x="621803" y="225904"/>
                  </a:lnTo>
                  <a:lnTo>
                    <a:pt x="605727" y="183737"/>
                  </a:lnTo>
                  <a:lnTo>
                    <a:pt x="584073" y="144690"/>
                  </a:lnTo>
                  <a:lnTo>
                    <a:pt x="557334" y="109253"/>
                  </a:lnTo>
                  <a:lnTo>
                    <a:pt x="526000" y="77919"/>
                  </a:lnTo>
                  <a:lnTo>
                    <a:pt x="490563" y="51180"/>
                  </a:lnTo>
                  <a:lnTo>
                    <a:pt x="451516" y="29526"/>
                  </a:lnTo>
                  <a:lnTo>
                    <a:pt x="409349" y="13450"/>
                  </a:lnTo>
                  <a:lnTo>
                    <a:pt x="364556" y="3444"/>
                  </a:lnTo>
                  <a:lnTo>
                    <a:pt x="317626" y="0"/>
                  </a:lnTo>
                  <a:close/>
                </a:path>
              </a:pathLst>
            </a:custGeom>
            <a:solidFill>
              <a:srgbClr val="FFFFFF"/>
            </a:solidFill>
          </p:spPr>
          <p:txBody>
            <a:bodyPr wrap="square" lIns="0" tIns="0" rIns="0" bIns="0" rtlCol="0"/>
            <a:lstStyle/>
            <a:p>
              <a:endParaRPr/>
            </a:p>
          </p:txBody>
        </p:sp>
        <p:sp>
          <p:nvSpPr>
            <p:cNvPr id="16" name="object 16"/>
            <p:cNvSpPr/>
            <p:nvPr/>
          </p:nvSpPr>
          <p:spPr>
            <a:xfrm>
              <a:off x="2343023" y="3671697"/>
              <a:ext cx="635635" cy="635635"/>
            </a:xfrm>
            <a:custGeom>
              <a:avLst/>
              <a:gdLst/>
              <a:ahLst/>
              <a:cxnLst/>
              <a:rect l="l" t="t" r="r" b="b"/>
              <a:pathLst>
                <a:path w="635635" h="635635">
                  <a:moveTo>
                    <a:pt x="0" y="317626"/>
                  </a:moveTo>
                  <a:lnTo>
                    <a:pt x="3444" y="270697"/>
                  </a:lnTo>
                  <a:lnTo>
                    <a:pt x="13450" y="225904"/>
                  </a:lnTo>
                  <a:lnTo>
                    <a:pt x="29526" y="183737"/>
                  </a:lnTo>
                  <a:lnTo>
                    <a:pt x="51180" y="144690"/>
                  </a:lnTo>
                  <a:lnTo>
                    <a:pt x="77919" y="109253"/>
                  </a:lnTo>
                  <a:lnTo>
                    <a:pt x="109253" y="77919"/>
                  </a:lnTo>
                  <a:lnTo>
                    <a:pt x="144690" y="51180"/>
                  </a:lnTo>
                  <a:lnTo>
                    <a:pt x="183737" y="29526"/>
                  </a:lnTo>
                  <a:lnTo>
                    <a:pt x="225904" y="13450"/>
                  </a:lnTo>
                  <a:lnTo>
                    <a:pt x="270697" y="3444"/>
                  </a:lnTo>
                  <a:lnTo>
                    <a:pt x="317626" y="0"/>
                  </a:lnTo>
                  <a:lnTo>
                    <a:pt x="364556" y="3444"/>
                  </a:lnTo>
                  <a:lnTo>
                    <a:pt x="409349" y="13450"/>
                  </a:lnTo>
                  <a:lnTo>
                    <a:pt x="451516" y="29526"/>
                  </a:lnTo>
                  <a:lnTo>
                    <a:pt x="490563" y="51180"/>
                  </a:lnTo>
                  <a:lnTo>
                    <a:pt x="526000" y="77919"/>
                  </a:lnTo>
                  <a:lnTo>
                    <a:pt x="557334" y="109253"/>
                  </a:lnTo>
                  <a:lnTo>
                    <a:pt x="584073" y="144690"/>
                  </a:lnTo>
                  <a:lnTo>
                    <a:pt x="605727" y="183737"/>
                  </a:lnTo>
                  <a:lnTo>
                    <a:pt x="621803" y="225904"/>
                  </a:lnTo>
                  <a:lnTo>
                    <a:pt x="631809" y="270697"/>
                  </a:lnTo>
                  <a:lnTo>
                    <a:pt x="635253" y="317626"/>
                  </a:lnTo>
                  <a:lnTo>
                    <a:pt x="631809" y="364556"/>
                  </a:lnTo>
                  <a:lnTo>
                    <a:pt x="621803" y="409349"/>
                  </a:lnTo>
                  <a:lnTo>
                    <a:pt x="605727" y="451516"/>
                  </a:lnTo>
                  <a:lnTo>
                    <a:pt x="584073" y="490563"/>
                  </a:lnTo>
                  <a:lnTo>
                    <a:pt x="557334" y="526000"/>
                  </a:lnTo>
                  <a:lnTo>
                    <a:pt x="526000" y="557334"/>
                  </a:lnTo>
                  <a:lnTo>
                    <a:pt x="490563" y="584073"/>
                  </a:lnTo>
                  <a:lnTo>
                    <a:pt x="451516" y="605727"/>
                  </a:lnTo>
                  <a:lnTo>
                    <a:pt x="409349" y="621803"/>
                  </a:lnTo>
                  <a:lnTo>
                    <a:pt x="364556" y="631809"/>
                  </a:lnTo>
                  <a:lnTo>
                    <a:pt x="317626" y="635253"/>
                  </a:lnTo>
                  <a:lnTo>
                    <a:pt x="270697" y="631809"/>
                  </a:lnTo>
                  <a:lnTo>
                    <a:pt x="225904" y="621803"/>
                  </a:lnTo>
                  <a:lnTo>
                    <a:pt x="183737" y="605727"/>
                  </a:lnTo>
                  <a:lnTo>
                    <a:pt x="144690" y="584073"/>
                  </a:lnTo>
                  <a:lnTo>
                    <a:pt x="109253" y="557334"/>
                  </a:lnTo>
                  <a:lnTo>
                    <a:pt x="77919" y="526000"/>
                  </a:lnTo>
                  <a:lnTo>
                    <a:pt x="51180" y="490563"/>
                  </a:lnTo>
                  <a:lnTo>
                    <a:pt x="29526" y="451516"/>
                  </a:lnTo>
                  <a:lnTo>
                    <a:pt x="13450" y="409349"/>
                  </a:lnTo>
                  <a:lnTo>
                    <a:pt x="3444" y="364556"/>
                  </a:lnTo>
                  <a:lnTo>
                    <a:pt x="0" y="317626"/>
                  </a:lnTo>
                  <a:close/>
                </a:path>
              </a:pathLst>
            </a:custGeom>
            <a:ln w="25400">
              <a:solidFill>
                <a:srgbClr val="2ECA92"/>
              </a:solidFill>
            </a:ln>
          </p:spPr>
          <p:txBody>
            <a:bodyPr wrap="square" lIns="0" tIns="0" rIns="0" bIns="0" rtlCol="0"/>
            <a:lstStyle/>
            <a:p>
              <a:endParaRPr/>
            </a:p>
          </p:txBody>
        </p:sp>
        <p:sp>
          <p:nvSpPr>
            <p:cNvPr id="17" name="object 17"/>
            <p:cNvSpPr/>
            <p:nvPr/>
          </p:nvSpPr>
          <p:spPr>
            <a:xfrm>
              <a:off x="2584450" y="4419600"/>
              <a:ext cx="6396990" cy="508634"/>
            </a:xfrm>
            <a:custGeom>
              <a:avLst/>
              <a:gdLst/>
              <a:ahLst/>
              <a:cxnLst/>
              <a:rect l="l" t="t" r="r" b="b"/>
              <a:pathLst>
                <a:path w="6396990" h="508635">
                  <a:moveTo>
                    <a:pt x="6396990" y="0"/>
                  </a:moveTo>
                  <a:lnTo>
                    <a:pt x="0" y="0"/>
                  </a:lnTo>
                  <a:lnTo>
                    <a:pt x="0" y="508165"/>
                  </a:lnTo>
                  <a:lnTo>
                    <a:pt x="6396990" y="508165"/>
                  </a:lnTo>
                  <a:lnTo>
                    <a:pt x="6396990" y="0"/>
                  </a:lnTo>
                  <a:close/>
                </a:path>
              </a:pathLst>
            </a:custGeom>
            <a:solidFill>
              <a:srgbClr val="477AB8"/>
            </a:solidFill>
          </p:spPr>
          <p:txBody>
            <a:bodyPr wrap="square" lIns="0" tIns="0" rIns="0" bIns="0" rtlCol="0"/>
            <a:lstStyle/>
            <a:p>
              <a:endParaRPr/>
            </a:p>
          </p:txBody>
        </p:sp>
        <p:sp>
          <p:nvSpPr>
            <p:cNvPr id="18" name="object 18"/>
            <p:cNvSpPr/>
            <p:nvPr/>
          </p:nvSpPr>
          <p:spPr>
            <a:xfrm>
              <a:off x="2584450" y="4343400"/>
              <a:ext cx="6396990" cy="508634"/>
            </a:xfrm>
            <a:custGeom>
              <a:avLst/>
              <a:gdLst/>
              <a:ahLst/>
              <a:cxnLst/>
              <a:rect l="l" t="t" r="r" b="b"/>
              <a:pathLst>
                <a:path w="6396990" h="508635">
                  <a:moveTo>
                    <a:pt x="0" y="508165"/>
                  </a:moveTo>
                  <a:lnTo>
                    <a:pt x="6396990" y="508165"/>
                  </a:lnTo>
                  <a:lnTo>
                    <a:pt x="6396990" y="0"/>
                  </a:lnTo>
                  <a:lnTo>
                    <a:pt x="0" y="0"/>
                  </a:lnTo>
                  <a:lnTo>
                    <a:pt x="0" y="508165"/>
                  </a:lnTo>
                  <a:close/>
                </a:path>
              </a:pathLst>
            </a:custGeom>
            <a:ln w="25400">
              <a:solidFill>
                <a:srgbClr val="FFFFFF"/>
              </a:solidFill>
            </a:ln>
          </p:spPr>
          <p:txBody>
            <a:bodyPr wrap="square" lIns="0" tIns="0" rIns="0" bIns="0" rtlCol="0"/>
            <a:lstStyle/>
            <a:p>
              <a:endParaRPr/>
            </a:p>
          </p:txBody>
        </p:sp>
        <p:sp>
          <p:nvSpPr>
            <p:cNvPr id="19" name="object 19"/>
            <p:cNvSpPr/>
            <p:nvPr/>
          </p:nvSpPr>
          <p:spPr>
            <a:xfrm>
              <a:off x="2231263" y="4433697"/>
              <a:ext cx="635635" cy="635635"/>
            </a:xfrm>
            <a:custGeom>
              <a:avLst/>
              <a:gdLst/>
              <a:ahLst/>
              <a:cxnLst/>
              <a:rect l="l" t="t" r="r" b="b"/>
              <a:pathLst>
                <a:path w="635635" h="635635">
                  <a:moveTo>
                    <a:pt x="317626" y="0"/>
                  </a:moveTo>
                  <a:lnTo>
                    <a:pt x="270697" y="3444"/>
                  </a:lnTo>
                  <a:lnTo>
                    <a:pt x="225904" y="13450"/>
                  </a:lnTo>
                  <a:lnTo>
                    <a:pt x="183737" y="29526"/>
                  </a:lnTo>
                  <a:lnTo>
                    <a:pt x="144690" y="51180"/>
                  </a:lnTo>
                  <a:lnTo>
                    <a:pt x="109253" y="77919"/>
                  </a:lnTo>
                  <a:lnTo>
                    <a:pt x="77919" y="109253"/>
                  </a:lnTo>
                  <a:lnTo>
                    <a:pt x="51180" y="144690"/>
                  </a:lnTo>
                  <a:lnTo>
                    <a:pt x="29526" y="183737"/>
                  </a:lnTo>
                  <a:lnTo>
                    <a:pt x="13450" y="225904"/>
                  </a:lnTo>
                  <a:lnTo>
                    <a:pt x="3444" y="270697"/>
                  </a:lnTo>
                  <a:lnTo>
                    <a:pt x="0" y="317626"/>
                  </a:lnTo>
                  <a:lnTo>
                    <a:pt x="3444" y="364556"/>
                  </a:lnTo>
                  <a:lnTo>
                    <a:pt x="13450" y="409349"/>
                  </a:lnTo>
                  <a:lnTo>
                    <a:pt x="29526" y="451516"/>
                  </a:lnTo>
                  <a:lnTo>
                    <a:pt x="51180" y="490563"/>
                  </a:lnTo>
                  <a:lnTo>
                    <a:pt x="77919" y="526000"/>
                  </a:lnTo>
                  <a:lnTo>
                    <a:pt x="109253" y="557334"/>
                  </a:lnTo>
                  <a:lnTo>
                    <a:pt x="144690" y="584073"/>
                  </a:lnTo>
                  <a:lnTo>
                    <a:pt x="183737" y="605727"/>
                  </a:lnTo>
                  <a:lnTo>
                    <a:pt x="225904" y="621803"/>
                  </a:lnTo>
                  <a:lnTo>
                    <a:pt x="270697" y="631809"/>
                  </a:lnTo>
                  <a:lnTo>
                    <a:pt x="317626" y="635253"/>
                  </a:lnTo>
                  <a:lnTo>
                    <a:pt x="364556" y="631809"/>
                  </a:lnTo>
                  <a:lnTo>
                    <a:pt x="409349" y="621803"/>
                  </a:lnTo>
                  <a:lnTo>
                    <a:pt x="451516" y="605727"/>
                  </a:lnTo>
                  <a:lnTo>
                    <a:pt x="490563" y="584073"/>
                  </a:lnTo>
                  <a:lnTo>
                    <a:pt x="526000" y="557334"/>
                  </a:lnTo>
                  <a:lnTo>
                    <a:pt x="557334" y="526000"/>
                  </a:lnTo>
                  <a:lnTo>
                    <a:pt x="584073" y="490563"/>
                  </a:lnTo>
                  <a:lnTo>
                    <a:pt x="605727" y="451516"/>
                  </a:lnTo>
                  <a:lnTo>
                    <a:pt x="621803" y="409349"/>
                  </a:lnTo>
                  <a:lnTo>
                    <a:pt x="631809" y="364556"/>
                  </a:lnTo>
                  <a:lnTo>
                    <a:pt x="635254" y="317626"/>
                  </a:lnTo>
                  <a:lnTo>
                    <a:pt x="631809" y="270697"/>
                  </a:lnTo>
                  <a:lnTo>
                    <a:pt x="621803" y="225904"/>
                  </a:lnTo>
                  <a:lnTo>
                    <a:pt x="605727" y="183737"/>
                  </a:lnTo>
                  <a:lnTo>
                    <a:pt x="584073" y="144690"/>
                  </a:lnTo>
                  <a:lnTo>
                    <a:pt x="557334" y="109253"/>
                  </a:lnTo>
                  <a:lnTo>
                    <a:pt x="526000" y="77919"/>
                  </a:lnTo>
                  <a:lnTo>
                    <a:pt x="490563" y="51180"/>
                  </a:lnTo>
                  <a:lnTo>
                    <a:pt x="451516" y="29526"/>
                  </a:lnTo>
                  <a:lnTo>
                    <a:pt x="409349" y="13450"/>
                  </a:lnTo>
                  <a:lnTo>
                    <a:pt x="364556" y="3444"/>
                  </a:lnTo>
                  <a:lnTo>
                    <a:pt x="317626" y="0"/>
                  </a:lnTo>
                  <a:close/>
                </a:path>
              </a:pathLst>
            </a:custGeom>
            <a:solidFill>
              <a:srgbClr val="FFFFFF"/>
            </a:solidFill>
          </p:spPr>
          <p:txBody>
            <a:bodyPr wrap="square" lIns="0" tIns="0" rIns="0" bIns="0" rtlCol="0"/>
            <a:lstStyle/>
            <a:p>
              <a:endParaRPr/>
            </a:p>
          </p:txBody>
        </p:sp>
        <p:sp>
          <p:nvSpPr>
            <p:cNvPr id="20" name="object 20"/>
            <p:cNvSpPr/>
            <p:nvPr/>
          </p:nvSpPr>
          <p:spPr>
            <a:xfrm>
              <a:off x="2231263" y="4433697"/>
              <a:ext cx="635635" cy="635635"/>
            </a:xfrm>
            <a:custGeom>
              <a:avLst/>
              <a:gdLst/>
              <a:ahLst/>
              <a:cxnLst/>
              <a:rect l="l" t="t" r="r" b="b"/>
              <a:pathLst>
                <a:path w="635635" h="635635">
                  <a:moveTo>
                    <a:pt x="0" y="317626"/>
                  </a:moveTo>
                  <a:lnTo>
                    <a:pt x="3444" y="270697"/>
                  </a:lnTo>
                  <a:lnTo>
                    <a:pt x="13450" y="225904"/>
                  </a:lnTo>
                  <a:lnTo>
                    <a:pt x="29526" y="183737"/>
                  </a:lnTo>
                  <a:lnTo>
                    <a:pt x="51180" y="144690"/>
                  </a:lnTo>
                  <a:lnTo>
                    <a:pt x="77919" y="109253"/>
                  </a:lnTo>
                  <a:lnTo>
                    <a:pt x="109253" y="77919"/>
                  </a:lnTo>
                  <a:lnTo>
                    <a:pt x="144690" y="51180"/>
                  </a:lnTo>
                  <a:lnTo>
                    <a:pt x="183737" y="29526"/>
                  </a:lnTo>
                  <a:lnTo>
                    <a:pt x="225904" y="13450"/>
                  </a:lnTo>
                  <a:lnTo>
                    <a:pt x="270697" y="3444"/>
                  </a:lnTo>
                  <a:lnTo>
                    <a:pt x="317626" y="0"/>
                  </a:lnTo>
                  <a:lnTo>
                    <a:pt x="364556" y="3444"/>
                  </a:lnTo>
                  <a:lnTo>
                    <a:pt x="409349" y="13450"/>
                  </a:lnTo>
                  <a:lnTo>
                    <a:pt x="451516" y="29526"/>
                  </a:lnTo>
                  <a:lnTo>
                    <a:pt x="490563" y="51180"/>
                  </a:lnTo>
                  <a:lnTo>
                    <a:pt x="526000" y="77919"/>
                  </a:lnTo>
                  <a:lnTo>
                    <a:pt x="557334" y="109253"/>
                  </a:lnTo>
                  <a:lnTo>
                    <a:pt x="584073" y="144690"/>
                  </a:lnTo>
                  <a:lnTo>
                    <a:pt x="605727" y="183737"/>
                  </a:lnTo>
                  <a:lnTo>
                    <a:pt x="621803" y="225904"/>
                  </a:lnTo>
                  <a:lnTo>
                    <a:pt x="631809" y="270697"/>
                  </a:lnTo>
                  <a:lnTo>
                    <a:pt x="635254" y="317626"/>
                  </a:lnTo>
                  <a:lnTo>
                    <a:pt x="631809" y="364556"/>
                  </a:lnTo>
                  <a:lnTo>
                    <a:pt x="621803" y="409349"/>
                  </a:lnTo>
                  <a:lnTo>
                    <a:pt x="605727" y="451516"/>
                  </a:lnTo>
                  <a:lnTo>
                    <a:pt x="584073" y="490563"/>
                  </a:lnTo>
                  <a:lnTo>
                    <a:pt x="557334" y="526000"/>
                  </a:lnTo>
                  <a:lnTo>
                    <a:pt x="526000" y="557334"/>
                  </a:lnTo>
                  <a:lnTo>
                    <a:pt x="490563" y="584073"/>
                  </a:lnTo>
                  <a:lnTo>
                    <a:pt x="451516" y="605727"/>
                  </a:lnTo>
                  <a:lnTo>
                    <a:pt x="409349" y="621803"/>
                  </a:lnTo>
                  <a:lnTo>
                    <a:pt x="364556" y="631809"/>
                  </a:lnTo>
                  <a:lnTo>
                    <a:pt x="317626" y="635253"/>
                  </a:lnTo>
                  <a:lnTo>
                    <a:pt x="270697" y="631809"/>
                  </a:lnTo>
                  <a:lnTo>
                    <a:pt x="225904" y="621803"/>
                  </a:lnTo>
                  <a:lnTo>
                    <a:pt x="183737" y="605727"/>
                  </a:lnTo>
                  <a:lnTo>
                    <a:pt x="144690" y="584073"/>
                  </a:lnTo>
                  <a:lnTo>
                    <a:pt x="109253" y="557334"/>
                  </a:lnTo>
                  <a:lnTo>
                    <a:pt x="77919" y="526000"/>
                  </a:lnTo>
                  <a:lnTo>
                    <a:pt x="51180" y="490563"/>
                  </a:lnTo>
                  <a:lnTo>
                    <a:pt x="29526" y="451516"/>
                  </a:lnTo>
                  <a:lnTo>
                    <a:pt x="13450" y="409349"/>
                  </a:lnTo>
                  <a:lnTo>
                    <a:pt x="3444" y="364556"/>
                  </a:lnTo>
                  <a:lnTo>
                    <a:pt x="0" y="317626"/>
                  </a:lnTo>
                  <a:close/>
                </a:path>
              </a:pathLst>
            </a:custGeom>
            <a:ln w="25400">
              <a:solidFill>
                <a:srgbClr val="477AB8"/>
              </a:solidFill>
            </a:ln>
          </p:spPr>
          <p:txBody>
            <a:bodyPr wrap="square" lIns="0" tIns="0" rIns="0" bIns="0" rtlCol="0"/>
            <a:lstStyle/>
            <a:p>
              <a:endParaRPr/>
            </a:p>
          </p:txBody>
        </p:sp>
        <p:sp>
          <p:nvSpPr>
            <p:cNvPr id="21" name="object 21"/>
            <p:cNvSpPr/>
            <p:nvPr/>
          </p:nvSpPr>
          <p:spPr>
            <a:xfrm>
              <a:off x="2184781" y="5259197"/>
              <a:ext cx="6761480" cy="508634"/>
            </a:xfrm>
            <a:custGeom>
              <a:avLst/>
              <a:gdLst/>
              <a:ahLst/>
              <a:cxnLst/>
              <a:rect l="l" t="t" r="r" b="b"/>
              <a:pathLst>
                <a:path w="6761480" h="508635">
                  <a:moveTo>
                    <a:pt x="6761226" y="0"/>
                  </a:moveTo>
                  <a:lnTo>
                    <a:pt x="0" y="0"/>
                  </a:lnTo>
                  <a:lnTo>
                    <a:pt x="0" y="508165"/>
                  </a:lnTo>
                  <a:lnTo>
                    <a:pt x="6761226" y="508165"/>
                  </a:lnTo>
                  <a:lnTo>
                    <a:pt x="6761226" y="0"/>
                  </a:lnTo>
                  <a:close/>
                </a:path>
              </a:pathLst>
            </a:custGeom>
            <a:solidFill>
              <a:srgbClr val="8063A1"/>
            </a:solidFill>
          </p:spPr>
          <p:txBody>
            <a:bodyPr wrap="square" lIns="0" tIns="0" rIns="0" bIns="0" rtlCol="0"/>
            <a:lstStyle/>
            <a:p>
              <a:endParaRPr/>
            </a:p>
          </p:txBody>
        </p:sp>
        <p:sp>
          <p:nvSpPr>
            <p:cNvPr id="22" name="object 22"/>
            <p:cNvSpPr/>
            <p:nvPr/>
          </p:nvSpPr>
          <p:spPr>
            <a:xfrm>
              <a:off x="2184781" y="5259197"/>
              <a:ext cx="6761480" cy="508634"/>
            </a:xfrm>
            <a:custGeom>
              <a:avLst/>
              <a:gdLst/>
              <a:ahLst/>
              <a:cxnLst/>
              <a:rect l="l" t="t" r="r" b="b"/>
              <a:pathLst>
                <a:path w="6761480" h="508635">
                  <a:moveTo>
                    <a:pt x="0" y="508165"/>
                  </a:moveTo>
                  <a:lnTo>
                    <a:pt x="6761226" y="508165"/>
                  </a:lnTo>
                  <a:lnTo>
                    <a:pt x="6761226" y="0"/>
                  </a:lnTo>
                  <a:lnTo>
                    <a:pt x="0" y="0"/>
                  </a:lnTo>
                  <a:lnTo>
                    <a:pt x="0" y="508165"/>
                  </a:lnTo>
                  <a:close/>
                </a:path>
              </a:pathLst>
            </a:custGeom>
            <a:ln w="25400">
              <a:solidFill>
                <a:srgbClr val="FFFFFF"/>
              </a:solidFill>
            </a:ln>
          </p:spPr>
          <p:txBody>
            <a:bodyPr wrap="square" lIns="0" tIns="0" rIns="0" bIns="0" rtlCol="0"/>
            <a:lstStyle/>
            <a:p>
              <a:endParaRPr/>
            </a:p>
          </p:txBody>
        </p:sp>
      </p:grpSp>
      <p:sp>
        <p:nvSpPr>
          <p:cNvPr id="23" name="object 23"/>
          <p:cNvSpPr txBox="1"/>
          <p:nvPr/>
        </p:nvSpPr>
        <p:spPr>
          <a:xfrm>
            <a:off x="2575941" y="2215388"/>
            <a:ext cx="4809109" cy="3511987"/>
          </a:xfrm>
          <a:prstGeom prst="rect">
            <a:avLst/>
          </a:prstGeom>
        </p:spPr>
        <p:txBody>
          <a:bodyPr vert="horz" wrap="square" lIns="0" tIns="13335" rIns="0" bIns="0" rtlCol="0">
            <a:spAutoFit/>
          </a:bodyPr>
          <a:lstStyle/>
          <a:p>
            <a:pPr marL="12700">
              <a:lnSpc>
                <a:spcPct val="100000"/>
              </a:lnSpc>
              <a:spcBef>
                <a:spcPts val="105"/>
              </a:spcBef>
            </a:pPr>
            <a:r>
              <a:rPr sz="2600" spc="-40" dirty="0">
                <a:solidFill>
                  <a:srgbClr val="FFFFFF"/>
                </a:solidFill>
                <a:latin typeface="Arial"/>
                <a:cs typeface="Arial"/>
              </a:rPr>
              <a:t>Introduction</a:t>
            </a:r>
            <a:endParaRPr sz="2600" dirty="0">
              <a:latin typeface="Arial"/>
              <a:cs typeface="Arial"/>
            </a:endParaRPr>
          </a:p>
          <a:p>
            <a:pPr>
              <a:lnSpc>
                <a:spcPct val="100000"/>
              </a:lnSpc>
            </a:pPr>
            <a:endParaRPr sz="2200" dirty="0">
              <a:latin typeface="Arial"/>
              <a:cs typeface="Arial"/>
            </a:endParaRPr>
          </a:p>
          <a:p>
            <a:pPr marL="488315" indent="-189230">
              <a:lnSpc>
                <a:spcPct val="100000"/>
              </a:lnSpc>
            </a:pPr>
            <a:r>
              <a:rPr sz="2600" spc="-140" dirty="0">
                <a:solidFill>
                  <a:srgbClr val="FFFFFF"/>
                </a:solidFill>
                <a:latin typeface="Arial"/>
                <a:cs typeface="Arial"/>
              </a:rPr>
              <a:t>Diagramme </a:t>
            </a:r>
            <a:r>
              <a:rPr sz="2600" spc="-120" dirty="0">
                <a:solidFill>
                  <a:srgbClr val="FFFFFF"/>
                </a:solidFill>
                <a:latin typeface="Arial"/>
                <a:cs typeface="Arial"/>
              </a:rPr>
              <a:t>de</a:t>
            </a:r>
            <a:r>
              <a:rPr sz="2600" spc="-190" dirty="0">
                <a:solidFill>
                  <a:srgbClr val="FFFFFF"/>
                </a:solidFill>
                <a:latin typeface="Arial"/>
                <a:cs typeface="Arial"/>
              </a:rPr>
              <a:t> </a:t>
            </a:r>
            <a:r>
              <a:rPr sz="2600" spc="-200" dirty="0" smtClean="0">
                <a:solidFill>
                  <a:srgbClr val="FFFFFF"/>
                </a:solidFill>
                <a:latin typeface="Arial"/>
                <a:cs typeface="Arial"/>
              </a:rPr>
              <a:t>classes</a:t>
            </a:r>
            <a:r>
              <a:rPr lang="fr-FR" sz="2600" spc="-200" dirty="0" smtClean="0">
                <a:solidFill>
                  <a:srgbClr val="FFFFFF"/>
                </a:solidFill>
                <a:latin typeface="Arial"/>
                <a:cs typeface="Arial"/>
              </a:rPr>
              <a:t>  d’analyse</a:t>
            </a:r>
            <a:endParaRPr sz="2600" dirty="0">
              <a:latin typeface="Arial"/>
              <a:cs typeface="Arial"/>
            </a:endParaRPr>
          </a:p>
          <a:p>
            <a:pPr marL="376555" marR="5080" indent="111760">
              <a:lnSpc>
                <a:spcPct val="192400"/>
              </a:lnSpc>
              <a:spcBef>
                <a:spcPts val="345"/>
              </a:spcBef>
            </a:pPr>
            <a:r>
              <a:rPr sz="2600" spc="-140" dirty="0" err="1" smtClean="0">
                <a:solidFill>
                  <a:srgbClr val="FFFFFF"/>
                </a:solidFill>
                <a:latin typeface="Arial"/>
                <a:cs typeface="Arial"/>
              </a:rPr>
              <a:t>Diagramme</a:t>
            </a:r>
            <a:r>
              <a:rPr sz="2600" spc="-140" dirty="0" smtClean="0">
                <a:solidFill>
                  <a:srgbClr val="FFFFFF"/>
                </a:solidFill>
                <a:latin typeface="Arial"/>
                <a:cs typeface="Arial"/>
              </a:rPr>
              <a:t> </a:t>
            </a:r>
            <a:r>
              <a:rPr sz="2600" spc="-80" dirty="0">
                <a:solidFill>
                  <a:srgbClr val="FFFFFF"/>
                </a:solidFill>
                <a:latin typeface="Arial"/>
                <a:cs typeface="Arial"/>
              </a:rPr>
              <a:t>d’objets  </a:t>
            </a:r>
            <a:r>
              <a:rPr sz="2600" spc="-135" dirty="0">
                <a:solidFill>
                  <a:srgbClr val="FFFFFF"/>
                </a:solidFill>
                <a:latin typeface="Arial"/>
                <a:cs typeface="Arial"/>
              </a:rPr>
              <a:t>Diagramme </a:t>
            </a:r>
            <a:r>
              <a:rPr sz="2600" spc="-120" dirty="0">
                <a:solidFill>
                  <a:srgbClr val="FFFFFF"/>
                </a:solidFill>
                <a:latin typeface="Arial"/>
                <a:cs typeface="Arial"/>
              </a:rPr>
              <a:t>de</a:t>
            </a:r>
            <a:r>
              <a:rPr sz="2600" spc="-275" dirty="0">
                <a:solidFill>
                  <a:srgbClr val="FFFFFF"/>
                </a:solidFill>
                <a:latin typeface="Arial"/>
                <a:cs typeface="Arial"/>
              </a:rPr>
              <a:t> </a:t>
            </a:r>
            <a:r>
              <a:rPr sz="2600" spc="-180" dirty="0">
                <a:solidFill>
                  <a:srgbClr val="FFFFFF"/>
                </a:solidFill>
                <a:latin typeface="Arial"/>
                <a:cs typeface="Arial"/>
              </a:rPr>
              <a:t>package</a:t>
            </a:r>
            <a:endParaRPr sz="2600" dirty="0">
              <a:latin typeface="Arial"/>
              <a:cs typeface="Arial"/>
            </a:endParaRPr>
          </a:p>
          <a:p>
            <a:pPr>
              <a:lnSpc>
                <a:spcPct val="100000"/>
              </a:lnSpc>
              <a:spcBef>
                <a:spcPts val="5"/>
              </a:spcBef>
            </a:pPr>
            <a:endParaRPr sz="2500" dirty="0">
              <a:latin typeface="Arial"/>
              <a:cs typeface="Arial"/>
            </a:endParaRPr>
          </a:p>
          <a:p>
            <a:pPr marL="12700">
              <a:lnSpc>
                <a:spcPct val="100000"/>
              </a:lnSpc>
            </a:pPr>
            <a:r>
              <a:rPr sz="2600" spc="-135" dirty="0">
                <a:solidFill>
                  <a:srgbClr val="FFFFFF"/>
                </a:solidFill>
                <a:latin typeface="Arial"/>
                <a:cs typeface="Arial"/>
              </a:rPr>
              <a:t>Etude </a:t>
            </a:r>
            <a:r>
              <a:rPr sz="2600" spc="-120" dirty="0">
                <a:solidFill>
                  <a:srgbClr val="FFFFFF"/>
                </a:solidFill>
                <a:latin typeface="Arial"/>
                <a:cs typeface="Arial"/>
              </a:rPr>
              <a:t>de</a:t>
            </a:r>
            <a:r>
              <a:rPr sz="2600" spc="-170" dirty="0">
                <a:solidFill>
                  <a:srgbClr val="FFFFFF"/>
                </a:solidFill>
                <a:latin typeface="Arial"/>
                <a:cs typeface="Arial"/>
              </a:rPr>
              <a:t> </a:t>
            </a:r>
            <a:r>
              <a:rPr sz="2600" spc="-235" dirty="0">
                <a:solidFill>
                  <a:srgbClr val="FFFFFF"/>
                </a:solidFill>
                <a:latin typeface="Arial"/>
                <a:cs typeface="Arial"/>
              </a:rPr>
              <a:t>cas</a:t>
            </a:r>
            <a:endParaRPr sz="2600" dirty="0">
              <a:latin typeface="Arial"/>
              <a:cs typeface="Arial"/>
            </a:endParaRPr>
          </a:p>
        </p:txBody>
      </p:sp>
      <p:grpSp>
        <p:nvGrpSpPr>
          <p:cNvPr id="24" name="object 24"/>
          <p:cNvGrpSpPr/>
          <p:nvPr/>
        </p:nvGrpSpPr>
        <p:grpSpPr>
          <a:xfrm>
            <a:off x="1854454" y="5182996"/>
            <a:ext cx="661035" cy="661035"/>
            <a:chOff x="1854454" y="5182996"/>
            <a:chExt cx="661035" cy="661035"/>
          </a:xfrm>
        </p:grpSpPr>
        <p:sp>
          <p:nvSpPr>
            <p:cNvPr id="25" name="object 25"/>
            <p:cNvSpPr/>
            <p:nvPr/>
          </p:nvSpPr>
          <p:spPr>
            <a:xfrm>
              <a:off x="1867154" y="5195696"/>
              <a:ext cx="635635" cy="635635"/>
            </a:xfrm>
            <a:custGeom>
              <a:avLst/>
              <a:gdLst/>
              <a:ahLst/>
              <a:cxnLst/>
              <a:rect l="l" t="t" r="r" b="b"/>
              <a:pathLst>
                <a:path w="635635" h="635635">
                  <a:moveTo>
                    <a:pt x="317626" y="0"/>
                  </a:moveTo>
                  <a:lnTo>
                    <a:pt x="270697" y="3444"/>
                  </a:lnTo>
                  <a:lnTo>
                    <a:pt x="225904" y="13450"/>
                  </a:lnTo>
                  <a:lnTo>
                    <a:pt x="183737" y="29526"/>
                  </a:lnTo>
                  <a:lnTo>
                    <a:pt x="144690" y="51180"/>
                  </a:lnTo>
                  <a:lnTo>
                    <a:pt x="109253" y="77919"/>
                  </a:lnTo>
                  <a:lnTo>
                    <a:pt x="77919" y="109253"/>
                  </a:lnTo>
                  <a:lnTo>
                    <a:pt x="51180" y="144690"/>
                  </a:lnTo>
                  <a:lnTo>
                    <a:pt x="29526" y="183737"/>
                  </a:lnTo>
                  <a:lnTo>
                    <a:pt x="13450" y="225904"/>
                  </a:lnTo>
                  <a:lnTo>
                    <a:pt x="3444" y="270697"/>
                  </a:lnTo>
                  <a:lnTo>
                    <a:pt x="0" y="317626"/>
                  </a:lnTo>
                  <a:lnTo>
                    <a:pt x="3444" y="364551"/>
                  </a:lnTo>
                  <a:lnTo>
                    <a:pt x="13450" y="409339"/>
                  </a:lnTo>
                  <a:lnTo>
                    <a:pt x="29526" y="451498"/>
                  </a:lnTo>
                  <a:lnTo>
                    <a:pt x="51180" y="490538"/>
                  </a:lnTo>
                  <a:lnTo>
                    <a:pt x="77919" y="525967"/>
                  </a:lnTo>
                  <a:lnTo>
                    <a:pt x="109253" y="557293"/>
                  </a:lnTo>
                  <a:lnTo>
                    <a:pt x="144690" y="584026"/>
                  </a:lnTo>
                  <a:lnTo>
                    <a:pt x="183737" y="605673"/>
                  </a:lnTo>
                  <a:lnTo>
                    <a:pt x="225904" y="621744"/>
                  </a:lnTo>
                  <a:lnTo>
                    <a:pt x="270697" y="631747"/>
                  </a:lnTo>
                  <a:lnTo>
                    <a:pt x="317626" y="635190"/>
                  </a:lnTo>
                  <a:lnTo>
                    <a:pt x="364556" y="631747"/>
                  </a:lnTo>
                  <a:lnTo>
                    <a:pt x="409349" y="621744"/>
                  </a:lnTo>
                  <a:lnTo>
                    <a:pt x="451516" y="605673"/>
                  </a:lnTo>
                  <a:lnTo>
                    <a:pt x="490563" y="584026"/>
                  </a:lnTo>
                  <a:lnTo>
                    <a:pt x="526000" y="557293"/>
                  </a:lnTo>
                  <a:lnTo>
                    <a:pt x="557334" y="525967"/>
                  </a:lnTo>
                  <a:lnTo>
                    <a:pt x="584073" y="490538"/>
                  </a:lnTo>
                  <a:lnTo>
                    <a:pt x="605727" y="451498"/>
                  </a:lnTo>
                  <a:lnTo>
                    <a:pt x="621803" y="409339"/>
                  </a:lnTo>
                  <a:lnTo>
                    <a:pt x="631809" y="364551"/>
                  </a:lnTo>
                  <a:lnTo>
                    <a:pt x="635253" y="317626"/>
                  </a:lnTo>
                  <a:lnTo>
                    <a:pt x="631809" y="270697"/>
                  </a:lnTo>
                  <a:lnTo>
                    <a:pt x="621803" y="225904"/>
                  </a:lnTo>
                  <a:lnTo>
                    <a:pt x="605727" y="183737"/>
                  </a:lnTo>
                  <a:lnTo>
                    <a:pt x="584073" y="144690"/>
                  </a:lnTo>
                  <a:lnTo>
                    <a:pt x="557334" y="109253"/>
                  </a:lnTo>
                  <a:lnTo>
                    <a:pt x="526000" y="77919"/>
                  </a:lnTo>
                  <a:lnTo>
                    <a:pt x="490563" y="51180"/>
                  </a:lnTo>
                  <a:lnTo>
                    <a:pt x="451516" y="29526"/>
                  </a:lnTo>
                  <a:lnTo>
                    <a:pt x="409349" y="13450"/>
                  </a:lnTo>
                  <a:lnTo>
                    <a:pt x="364556" y="3444"/>
                  </a:lnTo>
                  <a:lnTo>
                    <a:pt x="317626" y="0"/>
                  </a:lnTo>
                  <a:close/>
                </a:path>
              </a:pathLst>
            </a:custGeom>
            <a:solidFill>
              <a:srgbClr val="FFFFFF"/>
            </a:solidFill>
          </p:spPr>
          <p:txBody>
            <a:bodyPr wrap="square" lIns="0" tIns="0" rIns="0" bIns="0" rtlCol="0"/>
            <a:lstStyle/>
            <a:p>
              <a:endParaRPr/>
            </a:p>
          </p:txBody>
        </p:sp>
        <p:sp>
          <p:nvSpPr>
            <p:cNvPr id="26" name="object 26"/>
            <p:cNvSpPr/>
            <p:nvPr/>
          </p:nvSpPr>
          <p:spPr>
            <a:xfrm>
              <a:off x="1867154" y="5195696"/>
              <a:ext cx="635635" cy="635635"/>
            </a:xfrm>
            <a:custGeom>
              <a:avLst/>
              <a:gdLst/>
              <a:ahLst/>
              <a:cxnLst/>
              <a:rect l="l" t="t" r="r" b="b"/>
              <a:pathLst>
                <a:path w="635635" h="635635">
                  <a:moveTo>
                    <a:pt x="0" y="317626"/>
                  </a:moveTo>
                  <a:lnTo>
                    <a:pt x="3444" y="270697"/>
                  </a:lnTo>
                  <a:lnTo>
                    <a:pt x="13450" y="225904"/>
                  </a:lnTo>
                  <a:lnTo>
                    <a:pt x="29526" y="183737"/>
                  </a:lnTo>
                  <a:lnTo>
                    <a:pt x="51180" y="144690"/>
                  </a:lnTo>
                  <a:lnTo>
                    <a:pt x="77919" y="109253"/>
                  </a:lnTo>
                  <a:lnTo>
                    <a:pt x="109253" y="77919"/>
                  </a:lnTo>
                  <a:lnTo>
                    <a:pt x="144690" y="51180"/>
                  </a:lnTo>
                  <a:lnTo>
                    <a:pt x="183737" y="29526"/>
                  </a:lnTo>
                  <a:lnTo>
                    <a:pt x="225904" y="13450"/>
                  </a:lnTo>
                  <a:lnTo>
                    <a:pt x="270697" y="3444"/>
                  </a:lnTo>
                  <a:lnTo>
                    <a:pt x="317626" y="0"/>
                  </a:lnTo>
                  <a:lnTo>
                    <a:pt x="364556" y="3444"/>
                  </a:lnTo>
                  <a:lnTo>
                    <a:pt x="409349" y="13450"/>
                  </a:lnTo>
                  <a:lnTo>
                    <a:pt x="451516" y="29526"/>
                  </a:lnTo>
                  <a:lnTo>
                    <a:pt x="490563" y="51180"/>
                  </a:lnTo>
                  <a:lnTo>
                    <a:pt x="526000" y="77919"/>
                  </a:lnTo>
                  <a:lnTo>
                    <a:pt x="557334" y="109253"/>
                  </a:lnTo>
                  <a:lnTo>
                    <a:pt x="584073" y="144690"/>
                  </a:lnTo>
                  <a:lnTo>
                    <a:pt x="605727" y="183737"/>
                  </a:lnTo>
                  <a:lnTo>
                    <a:pt x="621803" y="225904"/>
                  </a:lnTo>
                  <a:lnTo>
                    <a:pt x="631809" y="270697"/>
                  </a:lnTo>
                  <a:lnTo>
                    <a:pt x="635253" y="317626"/>
                  </a:lnTo>
                  <a:lnTo>
                    <a:pt x="631809" y="364551"/>
                  </a:lnTo>
                  <a:lnTo>
                    <a:pt x="621803" y="409339"/>
                  </a:lnTo>
                  <a:lnTo>
                    <a:pt x="605727" y="451498"/>
                  </a:lnTo>
                  <a:lnTo>
                    <a:pt x="584073" y="490538"/>
                  </a:lnTo>
                  <a:lnTo>
                    <a:pt x="557334" y="525967"/>
                  </a:lnTo>
                  <a:lnTo>
                    <a:pt x="526000" y="557293"/>
                  </a:lnTo>
                  <a:lnTo>
                    <a:pt x="490563" y="584026"/>
                  </a:lnTo>
                  <a:lnTo>
                    <a:pt x="451516" y="605673"/>
                  </a:lnTo>
                  <a:lnTo>
                    <a:pt x="409349" y="621744"/>
                  </a:lnTo>
                  <a:lnTo>
                    <a:pt x="364556" y="631747"/>
                  </a:lnTo>
                  <a:lnTo>
                    <a:pt x="317626" y="635190"/>
                  </a:lnTo>
                  <a:lnTo>
                    <a:pt x="270697" y="631747"/>
                  </a:lnTo>
                  <a:lnTo>
                    <a:pt x="225904" y="621744"/>
                  </a:lnTo>
                  <a:lnTo>
                    <a:pt x="183737" y="605673"/>
                  </a:lnTo>
                  <a:lnTo>
                    <a:pt x="144690" y="584026"/>
                  </a:lnTo>
                  <a:lnTo>
                    <a:pt x="109253" y="557293"/>
                  </a:lnTo>
                  <a:lnTo>
                    <a:pt x="77919" y="525967"/>
                  </a:lnTo>
                  <a:lnTo>
                    <a:pt x="51180" y="490538"/>
                  </a:lnTo>
                  <a:lnTo>
                    <a:pt x="29526" y="451498"/>
                  </a:lnTo>
                  <a:lnTo>
                    <a:pt x="13450" y="409339"/>
                  </a:lnTo>
                  <a:lnTo>
                    <a:pt x="3444" y="364551"/>
                  </a:lnTo>
                  <a:lnTo>
                    <a:pt x="0" y="317626"/>
                  </a:lnTo>
                  <a:close/>
                </a:path>
              </a:pathLst>
            </a:custGeom>
            <a:ln w="25399">
              <a:solidFill>
                <a:srgbClr val="8063A1"/>
              </a:solidFill>
            </a:ln>
          </p:spPr>
          <p:txBody>
            <a:bodyPr wrap="square" lIns="0" tIns="0" rIns="0" bIns="0" rtlCol="0"/>
            <a:lstStyle/>
            <a:p>
              <a:endParaRPr/>
            </a:p>
          </p:txBody>
        </p:sp>
      </p:grpSp>
      <p:sp>
        <p:nvSpPr>
          <p:cNvPr id="27" name="object 27"/>
          <p:cNvSpPr/>
          <p:nvPr/>
        </p:nvSpPr>
        <p:spPr>
          <a:xfrm>
            <a:off x="3495675" y="188912"/>
            <a:ext cx="7264400" cy="805180"/>
          </a:xfrm>
          <a:custGeom>
            <a:avLst/>
            <a:gdLst/>
            <a:ahLst/>
            <a:cxnLst/>
            <a:rect l="l" t="t" r="r" b="b"/>
            <a:pathLst>
              <a:path w="7264400" h="805180">
                <a:moveTo>
                  <a:pt x="7264400" y="0"/>
                </a:moveTo>
                <a:lnTo>
                  <a:pt x="0" y="0"/>
                </a:lnTo>
                <a:lnTo>
                  <a:pt x="0" y="804862"/>
                </a:lnTo>
                <a:lnTo>
                  <a:pt x="7264400" y="804862"/>
                </a:lnTo>
                <a:lnTo>
                  <a:pt x="7264400" y="0"/>
                </a:lnTo>
                <a:close/>
              </a:path>
            </a:pathLst>
          </a:custGeom>
          <a:solidFill>
            <a:srgbClr val="C00000"/>
          </a:solidFill>
        </p:spPr>
        <p:txBody>
          <a:bodyPr wrap="square" lIns="0" tIns="0" rIns="0" bIns="0" rtlCol="0"/>
          <a:lstStyle/>
          <a:p>
            <a:endParaRPr/>
          </a:p>
        </p:txBody>
      </p:sp>
      <p:sp>
        <p:nvSpPr>
          <p:cNvPr id="28" name="object 28"/>
          <p:cNvSpPr txBox="1">
            <a:spLocks noGrp="1"/>
          </p:cNvSpPr>
          <p:nvPr>
            <p:ph type="title"/>
          </p:nvPr>
        </p:nvSpPr>
        <p:spPr>
          <a:xfrm>
            <a:off x="6597777" y="278714"/>
            <a:ext cx="1015365" cy="574675"/>
          </a:xfrm>
          <a:prstGeom prst="rect">
            <a:avLst/>
          </a:prstGeom>
        </p:spPr>
        <p:txBody>
          <a:bodyPr vert="horz" wrap="square" lIns="0" tIns="12700" rIns="0" bIns="0" rtlCol="0">
            <a:spAutoFit/>
          </a:bodyPr>
          <a:lstStyle/>
          <a:p>
            <a:pPr marL="12700">
              <a:lnSpc>
                <a:spcPct val="100000"/>
              </a:lnSpc>
              <a:spcBef>
                <a:spcPts val="100"/>
              </a:spcBef>
            </a:pPr>
            <a:r>
              <a:rPr sz="3600" b="0" spc="-405" dirty="0">
                <a:latin typeface="Arial"/>
                <a:cs typeface="Arial"/>
              </a:rPr>
              <a:t>PLAN</a:t>
            </a:r>
            <a:endParaRPr sz="3600">
              <a:latin typeface="Arial"/>
              <a:cs typeface="Arial"/>
            </a:endParaRPr>
          </a:p>
        </p:txBody>
      </p:sp>
      <p:sp>
        <p:nvSpPr>
          <p:cNvPr id="29" name="Espace réservé du numéro de diapositive 28"/>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a:t>
            </a:fld>
            <a:endParaRPr lang="fr-FR" spc="-3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073522" y="308863"/>
            <a:ext cx="4108450" cy="513715"/>
          </a:xfrm>
          <a:prstGeom prst="rect">
            <a:avLst/>
          </a:prstGeom>
        </p:spPr>
        <p:txBody>
          <a:bodyPr vert="horz" wrap="square" lIns="0" tIns="12700" rIns="0" bIns="0" rtlCol="0">
            <a:spAutoFit/>
          </a:bodyPr>
          <a:lstStyle/>
          <a:p>
            <a:pPr marL="12700">
              <a:lnSpc>
                <a:spcPct val="100000"/>
              </a:lnSpc>
              <a:spcBef>
                <a:spcPts val="100"/>
              </a:spcBef>
            </a:pPr>
            <a:r>
              <a:rPr spc="-160" dirty="0">
                <a:latin typeface="Trebuchet MS"/>
                <a:cs typeface="Trebuchet MS"/>
              </a:rPr>
              <a:t>Association:</a:t>
            </a:r>
            <a:r>
              <a:rPr spc="-270" dirty="0">
                <a:latin typeface="Trebuchet MS"/>
                <a:cs typeface="Trebuchet MS"/>
              </a:rPr>
              <a:t> </a:t>
            </a:r>
            <a:r>
              <a:rPr spc="-140" dirty="0">
                <a:latin typeface="Trebuchet MS"/>
                <a:cs typeface="Trebuchet MS"/>
              </a:rPr>
              <a:t>Multiplicité</a:t>
            </a:r>
          </a:p>
        </p:txBody>
      </p:sp>
      <p:sp>
        <p:nvSpPr>
          <p:cNvPr id="6" name="object 6"/>
          <p:cNvSpPr txBox="1"/>
          <p:nvPr/>
        </p:nvSpPr>
        <p:spPr>
          <a:xfrm>
            <a:off x="9976357"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20</a:t>
            </a:fld>
            <a:endParaRPr sz="1200">
              <a:latin typeface="Arial"/>
              <a:cs typeface="Arial"/>
            </a:endParaRPr>
          </a:p>
        </p:txBody>
      </p:sp>
      <p:sp>
        <p:nvSpPr>
          <p:cNvPr id="7" name="Espace réservé du numéro de diapositive 6"/>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20</a:t>
            </a:fld>
            <a:endParaRPr lang="fr-FR" spc="-30" dirty="0"/>
          </a:p>
        </p:txBody>
      </p:sp>
      <p:sp>
        <p:nvSpPr>
          <p:cNvPr id="8" name="Rectangle 7"/>
          <p:cNvSpPr/>
          <p:nvPr/>
        </p:nvSpPr>
        <p:spPr>
          <a:xfrm>
            <a:off x="374650" y="1371600"/>
            <a:ext cx="9988550" cy="1569660"/>
          </a:xfrm>
          <a:prstGeom prst="rect">
            <a:avLst/>
          </a:prstGeom>
        </p:spPr>
        <p:txBody>
          <a:bodyPr wrap="square">
            <a:spAutoFit/>
          </a:bodyPr>
          <a:lstStyle/>
          <a:p>
            <a:pPr>
              <a:buFont typeface="Arial" pitchFamily="34" charset="0"/>
              <a:buChar char="•"/>
            </a:pPr>
            <a:r>
              <a:rPr lang="fr-FR" sz="2400" dirty="0" smtClean="0">
                <a:latin typeface="Times New Roman" pitchFamily="18" charset="0"/>
                <a:cs typeface="Times New Roman" pitchFamily="18" charset="0"/>
              </a:rPr>
              <a:t> 1 : Chaque personne travaille pour une et une seule société (toute les personnes ont un emploi)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 0 .. * : Une société emploie de zéro à plusieurs personnes </a:t>
            </a:r>
            <a:endParaRPr lang="fr-FR" sz="24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srcRect/>
          <a:stretch>
            <a:fillRect/>
          </a:stretch>
        </p:blipFill>
        <p:spPr bwMode="auto">
          <a:xfrm>
            <a:off x="809124" y="3352800"/>
            <a:ext cx="9090526"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309998" y="308863"/>
            <a:ext cx="5637530" cy="513715"/>
          </a:xfrm>
          <a:prstGeom prst="rect">
            <a:avLst/>
          </a:prstGeom>
        </p:spPr>
        <p:txBody>
          <a:bodyPr vert="horz" wrap="square" lIns="0" tIns="12700" rIns="0" bIns="0" rtlCol="0">
            <a:spAutoFit/>
          </a:bodyPr>
          <a:lstStyle/>
          <a:p>
            <a:pPr marL="12700">
              <a:lnSpc>
                <a:spcPct val="100000"/>
              </a:lnSpc>
              <a:spcBef>
                <a:spcPts val="100"/>
              </a:spcBef>
            </a:pPr>
            <a:r>
              <a:rPr spc="-160" dirty="0">
                <a:latin typeface="Trebuchet MS"/>
                <a:cs typeface="Trebuchet MS"/>
              </a:rPr>
              <a:t>Association: </a:t>
            </a:r>
            <a:r>
              <a:rPr spc="-145" dirty="0">
                <a:latin typeface="Trebuchet MS"/>
                <a:cs typeface="Trebuchet MS"/>
              </a:rPr>
              <a:t>Association</a:t>
            </a:r>
            <a:r>
              <a:rPr spc="-380" dirty="0">
                <a:latin typeface="Trebuchet MS"/>
                <a:cs typeface="Trebuchet MS"/>
              </a:rPr>
              <a:t> </a:t>
            </a:r>
            <a:r>
              <a:rPr spc="-229" dirty="0">
                <a:latin typeface="Trebuchet MS"/>
                <a:cs typeface="Trebuchet MS"/>
              </a:rPr>
              <a:t>réflexive</a:t>
            </a:r>
          </a:p>
        </p:txBody>
      </p:sp>
      <p:sp>
        <p:nvSpPr>
          <p:cNvPr id="4" name="object 4"/>
          <p:cNvSpPr txBox="1"/>
          <p:nvPr/>
        </p:nvSpPr>
        <p:spPr>
          <a:xfrm>
            <a:off x="618540" y="1676400"/>
            <a:ext cx="9053195" cy="1002030"/>
          </a:xfrm>
          <a:prstGeom prst="rect">
            <a:avLst/>
          </a:prstGeom>
        </p:spPr>
        <p:txBody>
          <a:bodyPr vert="horz" wrap="square" lIns="0" tIns="13335" rIns="0" bIns="0" rtlCol="0">
            <a:spAutoFit/>
          </a:bodyPr>
          <a:lstStyle/>
          <a:p>
            <a:pPr marL="354965" marR="5080" indent="-342900">
              <a:lnSpc>
                <a:spcPct val="100000"/>
              </a:lnSpc>
              <a:spcBef>
                <a:spcPts val="105"/>
              </a:spcBef>
              <a:buFont typeface="Arial"/>
              <a:buChar char="•"/>
              <a:tabLst>
                <a:tab pos="354965" algn="l"/>
                <a:tab pos="355600" algn="l"/>
              </a:tabLst>
            </a:pPr>
            <a:r>
              <a:rPr sz="3200" spc="-35" dirty="0">
                <a:latin typeface="Times New Roman"/>
                <a:cs typeface="Times New Roman"/>
              </a:rPr>
              <a:t>Une </a:t>
            </a:r>
            <a:r>
              <a:rPr sz="3200" spc="-65" dirty="0">
                <a:latin typeface="Times New Roman"/>
                <a:cs typeface="Times New Roman"/>
              </a:rPr>
              <a:t>association </a:t>
            </a:r>
            <a:r>
              <a:rPr sz="3200" spc="-40" dirty="0">
                <a:latin typeface="Times New Roman"/>
                <a:cs typeface="Times New Roman"/>
              </a:rPr>
              <a:t>est </a:t>
            </a:r>
            <a:r>
              <a:rPr sz="3200" spc="-50" dirty="0">
                <a:latin typeface="Times New Roman"/>
                <a:cs typeface="Times New Roman"/>
              </a:rPr>
              <a:t>dite </a:t>
            </a:r>
            <a:r>
              <a:rPr sz="3200" spc="-105" dirty="0">
                <a:latin typeface="Times New Roman"/>
                <a:cs typeface="Times New Roman"/>
              </a:rPr>
              <a:t>réflexive </a:t>
            </a:r>
            <a:r>
              <a:rPr sz="3200" spc="-120" dirty="0">
                <a:latin typeface="Times New Roman"/>
                <a:cs typeface="Times New Roman"/>
              </a:rPr>
              <a:t>si </a:t>
            </a:r>
            <a:r>
              <a:rPr sz="3200" spc="-125" dirty="0">
                <a:latin typeface="Times New Roman"/>
                <a:cs typeface="Times New Roman"/>
              </a:rPr>
              <a:t>elle </a:t>
            </a:r>
            <a:r>
              <a:rPr sz="3200" spc="-100" dirty="0">
                <a:latin typeface="Times New Roman"/>
                <a:cs typeface="Times New Roman"/>
              </a:rPr>
              <a:t>s’applique </a:t>
            </a:r>
            <a:r>
              <a:rPr sz="3200" spc="-120" dirty="0">
                <a:latin typeface="Times New Roman"/>
                <a:cs typeface="Times New Roman"/>
              </a:rPr>
              <a:t>a </a:t>
            </a:r>
            <a:r>
              <a:rPr sz="3200" spc="-55" dirty="0">
                <a:latin typeface="Times New Roman"/>
                <a:cs typeface="Times New Roman"/>
              </a:rPr>
              <a:t>des  </a:t>
            </a:r>
            <a:r>
              <a:rPr sz="3200" spc="-40" dirty="0">
                <a:latin typeface="Times New Roman"/>
                <a:cs typeface="Times New Roman"/>
              </a:rPr>
              <a:t>objets </a:t>
            </a:r>
            <a:r>
              <a:rPr sz="3200" spc="-90" dirty="0">
                <a:latin typeface="Times New Roman"/>
                <a:cs typeface="Times New Roman"/>
              </a:rPr>
              <a:t>d’une </a:t>
            </a:r>
            <a:r>
              <a:rPr sz="3200" spc="-55" dirty="0">
                <a:latin typeface="Times New Roman"/>
                <a:cs typeface="Times New Roman"/>
              </a:rPr>
              <a:t>même</a:t>
            </a:r>
            <a:r>
              <a:rPr sz="3200" spc="95" dirty="0">
                <a:latin typeface="Times New Roman"/>
                <a:cs typeface="Times New Roman"/>
              </a:rPr>
              <a:t> </a:t>
            </a:r>
            <a:r>
              <a:rPr sz="3200" spc="-114" dirty="0">
                <a:latin typeface="Times New Roman"/>
                <a:cs typeface="Times New Roman"/>
              </a:rPr>
              <a:t>classe.</a:t>
            </a:r>
            <a:endParaRPr sz="3200">
              <a:latin typeface="Times New Roman"/>
              <a:cs typeface="Times New Roman"/>
            </a:endParaRPr>
          </a:p>
        </p:txBody>
      </p:sp>
      <p:sp>
        <p:nvSpPr>
          <p:cNvPr id="6" name="object 6"/>
          <p:cNvSpPr txBox="1"/>
          <p:nvPr/>
        </p:nvSpPr>
        <p:spPr>
          <a:xfrm>
            <a:off x="9976357"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21</a:t>
            </a:fld>
            <a:endParaRPr sz="1200">
              <a:latin typeface="Arial"/>
              <a:cs typeface="Arial"/>
            </a:endParaRPr>
          </a:p>
        </p:txBody>
      </p:sp>
      <p:sp>
        <p:nvSpPr>
          <p:cNvPr id="7" name="Espace réservé du numéro de diapositive 6"/>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21</a:t>
            </a:fld>
            <a:endParaRPr lang="fr-FR" spc="-30" dirty="0"/>
          </a:p>
        </p:txBody>
      </p:sp>
      <p:pic>
        <p:nvPicPr>
          <p:cNvPr id="3074" name="Picture 2"/>
          <p:cNvPicPr>
            <a:picLocks noChangeAspect="1" noChangeArrowheads="1"/>
          </p:cNvPicPr>
          <p:nvPr/>
        </p:nvPicPr>
        <p:blipFill>
          <a:blip r:embed="rId3"/>
          <a:srcRect/>
          <a:stretch>
            <a:fillRect/>
          </a:stretch>
        </p:blipFill>
        <p:spPr bwMode="auto">
          <a:xfrm>
            <a:off x="1365250" y="2819400"/>
            <a:ext cx="3429000" cy="3124200"/>
          </a:xfrm>
          <a:prstGeom prst="rect">
            <a:avLst/>
          </a:prstGeom>
          <a:noFill/>
          <a:ln w="9525">
            <a:noFill/>
            <a:miter lim="800000"/>
            <a:headEnd/>
            <a:tailEnd/>
          </a:ln>
          <a:effectLst/>
        </p:spPr>
      </p:pic>
      <p:graphicFrame>
        <p:nvGraphicFramePr>
          <p:cNvPr id="9" name="Tableau 8"/>
          <p:cNvGraphicFramePr>
            <a:graphicFrameLocks noGrp="1"/>
          </p:cNvGraphicFramePr>
          <p:nvPr/>
        </p:nvGraphicFramePr>
        <p:xfrm>
          <a:off x="6927850" y="3200400"/>
          <a:ext cx="1981199" cy="2209800"/>
        </p:xfrm>
        <a:graphic>
          <a:graphicData uri="http://schemas.openxmlformats.org/drawingml/2006/table">
            <a:tbl>
              <a:tblPr firstRow="1" bandRow="1">
                <a:tableStyleId>{5940675A-B579-460E-94D1-54222C63F5DA}</a:tableStyleId>
              </a:tblPr>
              <a:tblGrid>
                <a:gridCol w="1981199"/>
              </a:tblGrid>
              <a:tr h="600002">
                <a:tc>
                  <a:txBody>
                    <a:bodyPr/>
                    <a:lstStyle/>
                    <a:p>
                      <a:r>
                        <a:rPr lang="fr-FR" b="1" baseline="0" dirty="0" smtClean="0"/>
                        <a:t>     </a:t>
                      </a:r>
                      <a:r>
                        <a:rPr lang="fr-FR" sz="2000" b="0" baseline="0" dirty="0" smtClean="0"/>
                        <a:t>   </a:t>
                      </a:r>
                      <a:r>
                        <a:rPr lang="fr-FR" sz="2000" b="0" dirty="0" smtClean="0"/>
                        <a:t>Employé</a:t>
                      </a:r>
                      <a:endParaRPr lang="fr-FR" b="0" dirty="0"/>
                    </a:p>
                  </a:txBody>
                  <a:tcPr>
                    <a:solidFill>
                      <a:schemeClr val="tx2">
                        <a:lumMod val="60000"/>
                        <a:lumOff val="40000"/>
                      </a:schemeClr>
                    </a:solidFill>
                  </a:tcPr>
                </a:tc>
              </a:tr>
              <a:tr h="534126">
                <a:tc>
                  <a:txBody>
                    <a:bodyPr/>
                    <a:lstStyle/>
                    <a:p>
                      <a:endParaRPr lang="fr-FR" dirty="0"/>
                    </a:p>
                  </a:txBody>
                  <a:tcPr>
                    <a:solidFill>
                      <a:schemeClr val="tx2">
                        <a:lumMod val="60000"/>
                        <a:lumOff val="40000"/>
                      </a:schemeClr>
                    </a:solidFill>
                  </a:tcPr>
                </a:tc>
              </a:tr>
              <a:tr h="1075672">
                <a:tc>
                  <a:txBody>
                    <a:bodyPr/>
                    <a:lstStyle/>
                    <a:p>
                      <a:endParaRPr lang="fr-FR" dirty="0"/>
                    </a:p>
                  </a:txBody>
                  <a:tcPr>
                    <a:solidFill>
                      <a:schemeClr val="tx2">
                        <a:lumMod val="60000"/>
                        <a:lumOff val="40000"/>
                      </a:schemeClr>
                    </a:solidFill>
                  </a:tcPr>
                </a:tc>
              </a:tr>
            </a:tbl>
          </a:graphicData>
        </a:graphic>
      </p:graphicFrame>
      <p:cxnSp>
        <p:nvCxnSpPr>
          <p:cNvPr id="25" name="Connecteur droit 24"/>
          <p:cNvCxnSpPr/>
          <p:nvPr/>
        </p:nvCxnSpPr>
        <p:spPr>
          <a:xfrm rot="5400000" flipH="1" flipV="1">
            <a:off x="7500144" y="2857500"/>
            <a:ext cx="685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7842250" y="2513012"/>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rot="5400000">
            <a:off x="7727950" y="4229100"/>
            <a:ext cx="3505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rot="10800000" flipV="1">
            <a:off x="7842250" y="6019798"/>
            <a:ext cx="16002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rot="5400000" flipH="1" flipV="1">
            <a:off x="7538244" y="5714206"/>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318250" y="2662535"/>
            <a:ext cx="1676400" cy="461665"/>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s</a:t>
            </a:r>
            <a:r>
              <a:rPr lang="fr-FR" sz="2400" dirty="0" smtClean="0">
                <a:latin typeface="+mj-lt"/>
                <a:cs typeface="Times New Roman" pitchFamily="18" charset="0"/>
              </a:rPr>
              <a:t>uperviseur</a:t>
            </a:r>
            <a:endParaRPr lang="fr-FR" sz="2400" dirty="0">
              <a:latin typeface="+mj-lt"/>
              <a:cs typeface="Times New Roman" pitchFamily="18" charset="0"/>
            </a:endParaRPr>
          </a:p>
        </p:txBody>
      </p:sp>
      <p:sp>
        <p:nvSpPr>
          <p:cNvPr id="37" name="ZoneTexte 36"/>
          <p:cNvSpPr txBox="1"/>
          <p:nvPr/>
        </p:nvSpPr>
        <p:spPr>
          <a:xfrm>
            <a:off x="6775450" y="5486400"/>
            <a:ext cx="1295400" cy="461665"/>
          </a:xfrm>
          <a:prstGeom prst="rect">
            <a:avLst/>
          </a:prstGeom>
          <a:noFill/>
        </p:spPr>
        <p:txBody>
          <a:bodyPr wrap="square" rtlCol="0">
            <a:spAutoFit/>
          </a:bodyPr>
          <a:lstStyle/>
          <a:p>
            <a:r>
              <a:rPr lang="fr-FR" sz="2400" dirty="0" smtClean="0">
                <a:latin typeface="+mj-lt"/>
                <a:cs typeface="Times New Roman" pitchFamily="18" charset="0"/>
              </a:rPr>
              <a:t>ouvrier</a:t>
            </a:r>
            <a:endParaRPr lang="fr-FR" sz="2400" dirty="0">
              <a:latin typeface="+mj-lt"/>
              <a:cs typeface="Times New Roman" pitchFamily="18" charset="0"/>
            </a:endParaRPr>
          </a:p>
        </p:txBody>
      </p:sp>
      <p:sp>
        <p:nvSpPr>
          <p:cNvPr id="38" name="ZoneTexte 37"/>
          <p:cNvSpPr txBox="1"/>
          <p:nvPr/>
        </p:nvSpPr>
        <p:spPr>
          <a:xfrm>
            <a:off x="7918450" y="5486400"/>
            <a:ext cx="1295400" cy="461665"/>
          </a:xfrm>
          <a:prstGeom prst="rect">
            <a:avLst/>
          </a:prstGeom>
          <a:noFill/>
        </p:spPr>
        <p:txBody>
          <a:bodyPr wrap="square" rtlCol="0">
            <a:spAutoFit/>
          </a:bodyPr>
          <a:lstStyle/>
          <a:p>
            <a:r>
              <a:rPr lang="fr-FR" sz="2400" dirty="0" smtClean="0">
                <a:latin typeface="+mj-lt"/>
                <a:cs typeface="Times New Roman" pitchFamily="18" charset="0"/>
              </a:rPr>
              <a:t>*</a:t>
            </a:r>
            <a:endParaRPr lang="fr-FR" sz="2400" dirty="0">
              <a:latin typeface="+mj-lt"/>
              <a:cs typeface="Times New Roman" pitchFamily="18" charset="0"/>
            </a:endParaRPr>
          </a:p>
        </p:txBody>
      </p:sp>
      <p:sp>
        <p:nvSpPr>
          <p:cNvPr id="39" name="ZoneTexte 38"/>
          <p:cNvSpPr txBox="1"/>
          <p:nvPr/>
        </p:nvSpPr>
        <p:spPr>
          <a:xfrm>
            <a:off x="7918450" y="2590800"/>
            <a:ext cx="1295400" cy="461665"/>
          </a:xfrm>
          <a:prstGeom prst="rect">
            <a:avLst/>
          </a:prstGeom>
          <a:noFill/>
        </p:spPr>
        <p:txBody>
          <a:bodyPr wrap="square" rtlCol="0">
            <a:spAutoFit/>
          </a:bodyPr>
          <a:lstStyle/>
          <a:p>
            <a:r>
              <a:rPr lang="fr-FR" sz="2400" dirty="0" smtClean="0">
                <a:latin typeface="+mj-lt"/>
                <a:cs typeface="Times New Roman" pitchFamily="18" charset="0"/>
              </a:rPr>
              <a:t>1..*</a:t>
            </a:r>
            <a:endParaRPr lang="fr-FR" sz="2400"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383151" y="308863"/>
            <a:ext cx="5490210" cy="513715"/>
          </a:xfrm>
          <a:prstGeom prst="rect">
            <a:avLst/>
          </a:prstGeom>
        </p:spPr>
        <p:txBody>
          <a:bodyPr vert="horz" wrap="square" lIns="0" tIns="12700" rIns="0" bIns="0" rtlCol="0">
            <a:spAutoFit/>
          </a:bodyPr>
          <a:lstStyle/>
          <a:p>
            <a:pPr marL="12700">
              <a:lnSpc>
                <a:spcPct val="100000"/>
              </a:lnSpc>
              <a:spcBef>
                <a:spcPts val="100"/>
              </a:spcBef>
            </a:pPr>
            <a:r>
              <a:rPr spc="-160" dirty="0">
                <a:latin typeface="Trebuchet MS"/>
                <a:cs typeface="Trebuchet MS"/>
              </a:rPr>
              <a:t>Association: </a:t>
            </a:r>
            <a:r>
              <a:rPr spc="-165" dirty="0">
                <a:latin typeface="Trebuchet MS"/>
                <a:cs typeface="Trebuchet MS"/>
              </a:rPr>
              <a:t>Classe</a:t>
            </a:r>
            <a:r>
              <a:rPr spc="-370" dirty="0">
                <a:latin typeface="Trebuchet MS"/>
                <a:cs typeface="Trebuchet MS"/>
              </a:rPr>
              <a:t> </a:t>
            </a:r>
            <a:r>
              <a:rPr spc="-250" dirty="0"/>
              <a:t>d’association</a:t>
            </a:r>
          </a:p>
        </p:txBody>
      </p:sp>
      <p:sp>
        <p:nvSpPr>
          <p:cNvPr id="4" name="object 4"/>
          <p:cNvSpPr txBox="1"/>
          <p:nvPr/>
        </p:nvSpPr>
        <p:spPr>
          <a:xfrm>
            <a:off x="298450" y="1295400"/>
            <a:ext cx="10287000" cy="2255105"/>
          </a:xfrm>
          <a:prstGeom prst="rect">
            <a:avLst/>
          </a:prstGeom>
        </p:spPr>
        <p:txBody>
          <a:bodyPr vert="horz" wrap="square" lIns="0" tIns="13335" rIns="0" bIns="0" rtlCol="0">
            <a:spAutoFit/>
          </a:bodyPr>
          <a:lstStyle/>
          <a:p>
            <a:pPr marL="12700" marR="5080">
              <a:lnSpc>
                <a:spcPct val="100000"/>
              </a:lnSpc>
              <a:spcBef>
                <a:spcPts val="105"/>
              </a:spcBef>
              <a:buFont typeface="Wingdings" pitchFamily="2" charset="2"/>
              <a:buChar char="v"/>
            </a:pPr>
            <a:r>
              <a:rPr sz="2400" dirty="0">
                <a:latin typeface="Times New Roman" pitchFamily="18" charset="0"/>
                <a:cs typeface="Times New Roman" pitchFamily="18" charset="0"/>
              </a:rPr>
              <a:t>Une association </a:t>
            </a:r>
            <a:r>
              <a:rPr sz="2400" spc="5" dirty="0">
                <a:latin typeface="Times New Roman" pitchFamily="18" charset="0"/>
                <a:cs typeface="Times New Roman" pitchFamily="18" charset="0"/>
              </a:rPr>
              <a:t>qui </a:t>
            </a:r>
            <a:r>
              <a:rPr sz="2400" dirty="0">
                <a:latin typeface="Times New Roman" pitchFamily="18" charset="0"/>
                <a:cs typeface="Times New Roman" pitchFamily="18" charset="0"/>
              </a:rPr>
              <a:t>contient des attributs et qui ne </a:t>
            </a:r>
            <a:r>
              <a:rPr sz="2400" spc="-5" dirty="0">
                <a:latin typeface="Times New Roman" pitchFamily="18" charset="0"/>
                <a:cs typeface="Times New Roman" pitchFamily="18" charset="0"/>
              </a:rPr>
              <a:t>participe </a:t>
            </a:r>
            <a:r>
              <a:rPr sz="2400" dirty="0">
                <a:latin typeface="Times New Roman" pitchFamily="18" charset="0"/>
                <a:cs typeface="Times New Roman" pitchFamily="18" charset="0"/>
              </a:rPr>
              <a:t>pas à des relations </a:t>
            </a:r>
            <a:r>
              <a:rPr sz="2400">
                <a:latin typeface="Times New Roman" pitchFamily="18" charset="0"/>
                <a:cs typeface="Times New Roman" pitchFamily="18" charset="0"/>
              </a:rPr>
              <a:t>avec</a:t>
            </a:r>
            <a:r>
              <a:rPr sz="2400" spc="-280">
                <a:latin typeface="Times New Roman" pitchFamily="18" charset="0"/>
                <a:cs typeface="Times New Roman" pitchFamily="18" charset="0"/>
              </a:rPr>
              <a:t> </a:t>
            </a:r>
            <a:r>
              <a:rPr sz="2400" spc="-135" smtClean="0">
                <a:latin typeface="Times New Roman" pitchFamily="18" charset="0"/>
                <a:cs typeface="Times New Roman" pitchFamily="18" charset="0"/>
              </a:rPr>
              <a:t>d</a:t>
            </a:r>
            <a:r>
              <a:rPr lang="fr-FR" sz="2400" spc="-135" dirty="0" smtClean="0">
                <a:latin typeface="Times New Roman" pitchFamily="18" charset="0"/>
                <a:cs typeface="Times New Roman" pitchFamily="18" charset="0"/>
              </a:rPr>
              <a:t>'</a:t>
            </a:r>
            <a:r>
              <a:rPr sz="2400" spc="-135" smtClean="0">
                <a:latin typeface="Times New Roman" pitchFamily="18" charset="0"/>
                <a:cs typeface="Times New Roman" pitchFamily="18" charset="0"/>
              </a:rPr>
              <a:t>autres  </a:t>
            </a:r>
            <a:r>
              <a:rPr sz="2400" spc="-5" dirty="0">
                <a:latin typeface="Times New Roman" pitchFamily="18" charset="0"/>
                <a:cs typeface="Times New Roman" pitchFamily="18" charset="0"/>
              </a:rPr>
              <a:t>classe </a:t>
            </a:r>
            <a:r>
              <a:rPr sz="2400" dirty="0">
                <a:latin typeface="Times New Roman" pitchFamily="18" charset="0"/>
                <a:cs typeface="Times New Roman" pitchFamily="18" charset="0"/>
              </a:rPr>
              <a:t>est appelée </a:t>
            </a:r>
            <a:r>
              <a:rPr sz="2400" b="1" spc="-5">
                <a:latin typeface="Times New Roman" pitchFamily="18" charset="0"/>
                <a:cs typeface="Times New Roman" pitchFamily="18" charset="0"/>
              </a:rPr>
              <a:t>classe</a:t>
            </a:r>
            <a:r>
              <a:rPr sz="2400" b="1" spc="-85">
                <a:latin typeface="Times New Roman" pitchFamily="18" charset="0"/>
                <a:cs typeface="Times New Roman" pitchFamily="18" charset="0"/>
              </a:rPr>
              <a:t> </a:t>
            </a:r>
            <a:r>
              <a:rPr sz="2400" b="1" spc="-5" smtClean="0">
                <a:latin typeface="Times New Roman" pitchFamily="18" charset="0"/>
                <a:cs typeface="Times New Roman" pitchFamily="18" charset="0"/>
              </a:rPr>
              <a:t>d’association</a:t>
            </a:r>
            <a:endParaRPr lang="fr-FR" sz="2400" b="1" spc="-5" dirty="0" smtClean="0">
              <a:latin typeface="Times New Roman" pitchFamily="18" charset="0"/>
              <a:cs typeface="Times New Roman" pitchFamily="18" charset="0"/>
            </a:endParaRPr>
          </a:p>
          <a:p>
            <a:pPr marL="12700" marR="5080">
              <a:lnSpc>
                <a:spcPct val="100000"/>
              </a:lnSpc>
              <a:spcBef>
                <a:spcPts val="105"/>
              </a:spcBef>
            </a:pPr>
            <a:endParaRPr lang="fr-FR" sz="2400" b="1" spc="-5" dirty="0" smtClean="0">
              <a:latin typeface="Times New Roman" pitchFamily="18" charset="0"/>
              <a:cs typeface="Times New Roman" pitchFamily="18" charset="0"/>
            </a:endParaRPr>
          </a:p>
          <a:p>
            <a:pPr marL="12700" marR="5080">
              <a:lnSpc>
                <a:spcPct val="100000"/>
              </a:lnSpc>
              <a:spcBef>
                <a:spcPts val="105"/>
              </a:spcBef>
            </a:pPr>
            <a:endParaRPr sz="2400" dirty="0">
              <a:latin typeface="Times New Roman" pitchFamily="18" charset="0"/>
              <a:cs typeface="Times New Roman" pitchFamily="18" charset="0"/>
            </a:endParaRPr>
          </a:p>
          <a:p>
            <a:pPr marL="12700" marR="1334770">
              <a:lnSpc>
                <a:spcPct val="100000"/>
              </a:lnSpc>
              <a:buFont typeface="Wingdings" pitchFamily="2" charset="2"/>
              <a:buChar char="v"/>
            </a:pPr>
            <a:r>
              <a:rPr sz="2400" dirty="0">
                <a:latin typeface="Times New Roman" pitchFamily="18" charset="0"/>
                <a:cs typeface="Times New Roman" pitchFamily="18" charset="0"/>
              </a:rPr>
              <a:t>Il </a:t>
            </a:r>
            <a:r>
              <a:rPr sz="2400" spc="-5" dirty="0">
                <a:latin typeface="Times New Roman" pitchFamily="18" charset="0"/>
                <a:cs typeface="Times New Roman" pitchFamily="18" charset="0"/>
              </a:rPr>
              <a:t>s'agit </a:t>
            </a:r>
            <a:r>
              <a:rPr sz="2400" dirty="0">
                <a:latin typeface="Times New Roman" pitchFamily="18" charset="0"/>
                <a:cs typeface="Times New Roman" pitchFamily="18" charset="0"/>
              </a:rPr>
              <a:t>d'une </a:t>
            </a:r>
            <a:r>
              <a:rPr sz="2400" spc="-5" dirty="0">
                <a:latin typeface="Times New Roman" pitchFamily="18" charset="0"/>
                <a:cs typeface="Times New Roman" pitchFamily="18" charset="0"/>
              </a:rPr>
              <a:t>classe </a:t>
            </a:r>
            <a:r>
              <a:rPr sz="2400" spc="5" dirty="0">
                <a:latin typeface="Times New Roman" pitchFamily="18" charset="0"/>
                <a:cs typeface="Times New Roman" pitchFamily="18" charset="0"/>
              </a:rPr>
              <a:t>qui </a:t>
            </a:r>
            <a:r>
              <a:rPr sz="2400" dirty="0">
                <a:latin typeface="Times New Roman" pitchFamily="18" charset="0"/>
                <a:cs typeface="Times New Roman" pitchFamily="18" charset="0"/>
              </a:rPr>
              <a:t>réalise la navigation entre </a:t>
            </a:r>
            <a:r>
              <a:rPr sz="2400" spc="-5">
                <a:latin typeface="Times New Roman" pitchFamily="18" charset="0"/>
                <a:cs typeface="Times New Roman" pitchFamily="18" charset="0"/>
              </a:rPr>
              <a:t>les </a:t>
            </a:r>
            <a:r>
              <a:rPr sz="2400" smtClean="0">
                <a:latin typeface="Times New Roman" pitchFamily="18" charset="0"/>
                <a:cs typeface="Times New Roman" pitchFamily="18" charset="0"/>
              </a:rPr>
              <a:t>instances</a:t>
            </a:r>
            <a:r>
              <a:rPr lang="fr-FR" sz="2400" dirty="0" smtClean="0">
                <a:latin typeface="Times New Roman" pitchFamily="18" charset="0"/>
                <a:cs typeface="Times New Roman" pitchFamily="18" charset="0"/>
              </a:rPr>
              <a:t>       </a:t>
            </a:r>
            <a:r>
              <a:rPr sz="2400" smtClean="0">
                <a:latin typeface="Times New Roman" pitchFamily="18" charset="0"/>
                <a:cs typeface="Times New Roman" pitchFamily="18" charset="0"/>
              </a:rPr>
              <a:t>d'autres</a:t>
            </a:r>
            <a:r>
              <a:rPr sz="2400" spc="-235" smtClean="0">
                <a:latin typeface="Times New Roman" pitchFamily="18" charset="0"/>
                <a:cs typeface="Times New Roman" pitchFamily="18" charset="0"/>
              </a:rPr>
              <a:t> </a:t>
            </a:r>
            <a:r>
              <a:rPr sz="2400" dirty="0">
                <a:latin typeface="Times New Roman" pitchFamily="18" charset="0"/>
                <a:cs typeface="Times New Roman" pitchFamily="18" charset="0"/>
              </a:rPr>
              <a:t>classes.  </a:t>
            </a:r>
            <a:r>
              <a:rPr sz="2400" spc="-5" dirty="0">
                <a:latin typeface="Times New Roman" pitchFamily="18" charset="0"/>
                <a:cs typeface="Times New Roman" pitchFamily="18" charset="0"/>
              </a:rPr>
              <a:t>Elle </a:t>
            </a:r>
            <a:r>
              <a:rPr sz="2400" dirty="0">
                <a:latin typeface="Times New Roman" pitchFamily="18" charset="0"/>
                <a:cs typeface="Times New Roman" pitchFamily="18" charset="0"/>
              </a:rPr>
              <a:t>sert connecter </a:t>
            </a:r>
            <a:r>
              <a:rPr sz="2400" spc="-5" dirty="0">
                <a:latin typeface="Times New Roman" pitchFamily="18" charset="0"/>
                <a:cs typeface="Times New Roman" pitchFamily="18" charset="0"/>
              </a:rPr>
              <a:t>les </a:t>
            </a:r>
            <a:r>
              <a:rPr sz="2400" dirty="0">
                <a:latin typeface="Times New Roman" pitchFamily="18" charset="0"/>
                <a:cs typeface="Times New Roman" pitchFamily="18" charset="0"/>
              </a:rPr>
              <a:t>classes </a:t>
            </a:r>
            <a:r>
              <a:rPr sz="2400">
                <a:latin typeface="Times New Roman" pitchFamily="18" charset="0"/>
                <a:cs typeface="Times New Roman" pitchFamily="18" charset="0"/>
              </a:rPr>
              <a:t>entre</a:t>
            </a:r>
            <a:r>
              <a:rPr sz="2400" spc="-130">
                <a:latin typeface="Times New Roman" pitchFamily="18" charset="0"/>
                <a:cs typeface="Times New Roman" pitchFamily="18" charset="0"/>
              </a:rPr>
              <a:t> </a:t>
            </a:r>
            <a:r>
              <a:rPr sz="2400" spc="-5" smtClean="0">
                <a:latin typeface="Times New Roman" pitchFamily="18" charset="0"/>
                <a:cs typeface="Times New Roman" pitchFamily="18" charset="0"/>
              </a:rPr>
              <a:t>elles</a:t>
            </a:r>
            <a:r>
              <a:rPr lang="fr-FR" sz="2400" spc="-5" dirty="0" smtClean="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
        <p:nvSpPr>
          <p:cNvPr id="5" name="object 5"/>
          <p:cNvSpPr/>
          <p:nvPr/>
        </p:nvSpPr>
        <p:spPr>
          <a:xfrm>
            <a:off x="1685925" y="3981199"/>
            <a:ext cx="7502674" cy="2343401"/>
          </a:xfrm>
          <a:prstGeom prst="rect">
            <a:avLst/>
          </a:prstGeom>
          <a:blipFill>
            <a:blip r:embed="rId3" cstate="print"/>
            <a:stretch>
              <a:fillRect/>
            </a:stretch>
          </a:blipFill>
        </p:spPr>
        <p:txBody>
          <a:bodyPr wrap="square" lIns="0" tIns="0" rIns="0" bIns="0" rtlCol="0"/>
          <a:lstStyle/>
          <a:p>
            <a:endParaRPr/>
          </a:p>
        </p:txBody>
      </p:sp>
      <p:sp>
        <p:nvSpPr>
          <p:cNvPr id="6" name="Espace réservé du numéro de diapositive 5"/>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22</a:t>
            </a:fld>
            <a:endParaRPr lang="fr-FR" spc="-3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076571" y="308863"/>
            <a:ext cx="4102735" cy="513715"/>
          </a:xfrm>
          <a:prstGeom prst="rect">
            <a:avLst/>
          </a:prstGeom>
        </p:spPr>
        <p:txBody>
          <a:bodyPr vert="horz" wrap="square" lIns="0" tIns="12700" rIns="0" bIns="0" rtlCol="0">
            <a:spAutoFit/>
          </a:bodyPr>
          <a:lstStyle/>
          <a:p>
            <a:pPr marL="12700">
              <a:lnSpc>
                <a:spcPct val="100000"/>
              </a:lnSpc>
              <a:spcBef>
                <a:spcPts val="100"/>
              </a:spcBef>
            </a:pPr>
            <a:r>
              <a:rPr spc="-145" dirty="0">
                <a:latin typeface="Trebuchet MS"/>
                <a:cs typeface="Trebuchet MS"/>
              </a:rPr>
              <a:t>Association </a:t>
            </a:r>
            <a:r>
              <a:rPr spc="-295" dirty="0">
                <a:latin typeface="Trebuchet MS"/>
                <a:cs typeface="Trebuchet MS"/>
              </a:rPr>
              <a:t>:</a:t>
            </a:r>
            <a:r>
              <a:rPr spc="-430" dirty="0">
                <a:latin typeface="Trebuchet MS"/>
                <a:cs typeface="Trebuchet MS"/>
              </a:rPr>
              <a:t> </a:t>
            </a:r>
            <a:r>
              <a:rPr spc="-155" dirty="0">
                <a:latin typeface="Trebuchet MS"/>
                <a:cs typeface="Trebuchet MS"/>
              </a:rPr>
              <a:t>Agrégation</a:t>
            </a:r>
          </a:p>
        </p:txBody>
      </p:sp>
      <p:sp>
        <p:nvSpPr>
          <p:cNvPr id="4" name="object 4"/>
          <p:cNvSpPr txBox="1"/>
          <p:nvPr/>
        </p:nvSpPr>
        <p:spPr>
          <a:xfrm>
            <a:off x="535940" y="1519504"/>
            <a:ext cx="9004935" cy="2395528"/>
          </a:xfrm>
          <a:prstGeom prst="rect">
            <a:avLst/>
          </a:prstGeom>
        </p:spPr>
        <p:txBody>
          <a:bodyPr vert="horz" wrap="square" lIns="0" tIns="12700" rIns="0" bIns="0" rtlCol="0">
            <a:spAutoFit/>
          </a:bodyPr>
          <a:lstStyle/>
          <a:p>
            <a:pPr marL="12700" algn="just">
              <a:lnSpc>
                <a:spcPct val="100000"/>
              </a:lnSpc>
              <a:spcBef>
                <a:spcPts val="100"/>
              </a:spcBef>
              <a:buFont typeface="Wingdings" pitchFamily="2" charset="2"/>
              <a:buChar char="v"/>
            </a:pPr>
            <a:r>
              <a:rPr lang="fr-FR" sz="2200" dirty="0">
                <a:latin typeface="Times New Roman" pitchFamily="18" charset="0"/>
                <a:cs typeface="Times New Roman" pitchFamily="18" charset="0"/>
              </a:rPr>
              <a:t>Lorsque l'on souhaite modéliser une relation </a:t>
            </a:r>
            <a:r>
              <a:rPr lang="fr-FR" sz="2200" i="1" dirty="0">
                <a:latin typeface="Times New Roman" pitchFamily="18" charset="0"/>
                <a:cs typeface="Times New Roman" pitchFamily="18" charset="0"/>
              </a:rPr>
              <a:t>tout/partie</a:t>
            </a:r>
            <a:r>
              <a:rPr lang="fr-FR" sz="2200" dirty="0">
                <a:latin typeface="Times New Roman" pitchFamily="18" charset="0"/>
                <a:cs typeface="Times New Roman" pitchFamily="18" charset="0"/>
              </a:rPr>
              <a:t> où une classe constitue un élément plus grand (</a:t>
            </a:r>
            <a:r>
              <a:rPr lang="fr-FR" sz="2200" i="1" dirty="0">
                <a:latin typeface="Times New Roman" pitchFamily="18" charset="0"/>
                <a:cs typeface="Times New Roman" pitchFamily="18" charset="0"/>
              </a:rPr>
              <a:t>tout</a:t>
            </a:r>
            <a:r>
              <a:rPr lang="fr-FR" sz="2200" dirty="0">
                <a:latin typeface="Times New Roman" pitchFamily="18" charset="0"/>
                <a:cs typeface="Times New Roman" pitchFamily="18" charset="0"/>
              </a:rPr>
              <a:t>) composé d'éléments plus petits (</a:t>
            </a:r>
            <a:r>
              <a:rPr lang="fr-FR" sz="2200" i="1" dirty="0">
                <a:latin typeface="Times New Roman" pitchFamily="18" charset="0"/>
                <a:cs typeface="Times New Roman" pitchFamily="18" charset="0"/>
              </a:rPr>
              <a:t>partie</a:t>
            </a:r>
            <a:r>
              <a:rPr lang="fr-FR" sz="2200" dirty="0">
                <a:latin typeface="Times New Roman" pitchFamily="18" charset="0"/>
                <a:cs typeface="Times New Roman" pitchFamily="18" charset="0"/>
              </a:rPr>
              <a:t>), il faut utiliser une agrégation</a:t>
            </a:r>
            <a:r>
              <a:rPr lang="fr-FR" sz="2200" dirty="0" smtClean="0">
                <a:latin typeface="Times New Roman" pitchFamily="18" charset="0"/>
                <a:cs typeface="Times New Roman" pitchFamily="18" charset="0"/>
              </a:rPr>
              <a:t>. </a:t>
            </a:r>
          </a:p>
          <a:p>
            <a:pPr marL="12700" algn="just">
              <a:lnSpc>
                <a:spcPct val="100000"/>
              </a:lnSpc>
              <a:spcBef>
                <a:spcPts val="100"/>
              </a:spcBef>
              <a:buFont typeface="Wingdings" pitchFamily="2" charset="2"/>
              <a:buChar char="v"/>
            </a:pPr>
            <a:r>
              <a:rPr lang="fr-FR" sz="2200" dirty="0">
                <a:latin typeface="Times New Roman" pitchFamily="18" charset="0"/>
                <a:cs typeface="Times New Roman" pitchFamily="18" charset="0"/>
              </a:rPr>
              <a:t>Une agrégation est une association qui représente une relation d'inclusion </a:t>
            </a:r>
            <a:r>
              <a:rPr lang="fr-FR" sz="2200" dirty="0" smtClean="0">
                <a:latin typeface="Times New Roman" pitchFamily="18" charset="0"/>
                <a:cs typeface="Times New Roman" pitchFamily="18" charset="0"/>
              </a:rPr>
              <a:t>structurelle (contenance) </a:t>
            </a:r>
            <a:r>
              <a:rPr lang="fr-FR" sz="2200" dirty="0">
                <a:latin typeface="Times New Roman" pitchFamily="18" charset="0"/>
                <a:cs typeface="Times New Roman" pitchFamily="18" charset="0"/>
              </a:rPr>
              <a:t>ou comportementale d'un élément dans un ensemble. Graphiquement, on ajoute un losange vide </a:t>
            </a:r>
            <a:r>
              <a:rPr lang="fr-FR" sz="2200" dirty="0" smtClean="0">
                <a:latin typeface="Times New Roman" pitchFamily="18" charset="0"/>
                <a:cs typeface="Times New Roman" pitchFamily="18" charset="0"/>
              </a:rPr>
              <a:t>du </a:t>
            </a:r>
            <a:r>
              <a:rPr lang="fr-FR" sz="2200" dirty="0">
                <a:latin typeface="Times New Roman" pitchFamily="18" charset="0"/>
                <a:cs typeface="Times New Roman" pitchFamily="18" charset="0"/>
              </a:rPr>
              <a:t>côté de </a:t>
            </a:r>
            <a:r>
              <a:rPr lang="fr-FR" sz="2200" dirty="0" smtClean="0">
                <a:latin typeface="Times New Roman" pitchFamily="18" charset="0"/>
                <a:cs typeface="Times New Roman" pitchFamily="18" charset="0"/>
              </a:rPr>
              <a:t>l'agrégat.</a:t>
            </a:r>
            <a:endParaRPr lang="fr-FR" sz="2200" dirty="0">
              <a:latin typeface="Times New Roman" pitchFamily="18" charset="0"/>
              <a:cs typeface="Times New Roman" pitchFamily="18" charset="0"/>
            </a:endParaRPr>
          </a:p>
          <a:p>
            <a:pPr marL="12700" algn="just">
              <a:lnSpc>
                <a:spcPct val="100000"/>
              </a:lnSpc>
              <a:spcBef>
                <a:spcPts val="100"/>
              </a:spcBef>
              <a:buFont typeface="Wingdings" pitchFamily="2" charset="2"/>
              <a:buChar char="v"/>
            </a:pPr>
            <a:r>
              <a:rPr sz="2200" spc="-55" dirty="0" smtClean="0">
                <a:latin typeface="Times New Roman" pitchFamily="18" charset="0"/>
                <a:cs typeface="Times New Roman" pitchFamily="18" charset="0"/>
              </a:rPr>
              <a:t>Elle </a:t>
            </a:r>
            <a:r>
              <a:rPr sz="2200" spc="-40" dirty="0">
                <a:latin typeface="Times New Roman" pitchFamily="18" charset="0"/>
                <a:cs typeface="Times New Roman" pitchFamily="18" charset="0"/>
              </a:rPr>
              <a:t>définit </a:t>
            </a:r>
            <a:r>
              <a:rPr sz="2200" spc="-105" dirty="0">
                <a:latin typeface="Times New Roman" pitchFamily="18" charset="0"/>
                <a:cs typeface="Times New Roman" pitchFamily="18" charset="0"/>
              </a:rPr>
              <a:t>la </a:t>
            </a:r>
            <a:r>
              <a:rPr sz="2200" spc="-45" dirty="0">
                <a:latin typeface="Times New Roman" pitchFamily="18" charset="0"/>
                <a:cs typeface="Times New Roman" pitchFamily="18" charset="0"/>
              </a:rPr>
              <a:t>relation </a:t>
            </a:r>
            <a:r>
              <a:rPr sz="2200" spc="-75" dirty="0">
                <a:latin typeface="Times New Roman" pitchFamily="18" charset="0"/>
                <a:cs typeface="Times New Roman" pitchFamily="18" charset="0"/>
              </a:rPr>
              <a:t>«partie </a:t>
            </a:r>
            <a:r>
              <a:rPr sz="2200" spc="-35" dirty="0">
                <a:latin typeface="Times New Roman" pitchFamily="18" charset="0"/>
                <a:cs typeface="Times New Roman" pitchFamily="18" charset="0"/>
              </a:rPr>
              <a:t>de</a:t>
            </a:r>
            <a:r>
              <a:rPr sz="2200" spc="320" dirty="0">
                <a:latin typeface="Times New Roman" pitchFamily="18" charset="0"/>
                <a:cs typeface="Times New Roman" pitchFamily="18" charset="0"/>
              </a:rPr>
              <a:t> </a:t>
            </a:r>
            <a:r>
              <a:rPr sz="2200" spc="-135"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5" name="object 5"/>
          <p:cNvSpPr/>
          <p:nvPr/>
        </p:nvSpPr>
        <p:spPr>
          <a:xfrm>
            <a:off x="1898650" y="4419600"/>
            <a:ext cx="6391275" cy="1371600"/>
          </a:xfrm>
          <a:prstGeom prst="rect">
            <a:avLst/>
          </a:prstGeom>
          <a:blipFill>
            <a:blip r:embed="rId3" cstate="print"/>
            <a:stretch>
              <a:fillRect/>
            </a:stretch>
          </a:blipFill>
        </p:spPr>
        <p:txBody>
          <a:bodyPr wrap="square" lIns="0" tIns="0" rIns="0" bIns="0" rtlCol="0"/>
          <a:lstStyle/>
          <a:p>
            <a:endParaRPr/>
          </a:p>
        </p:txBody>
      </p:sp>
      <p:sp>
        <p:nvSpPr>
          <p:cNvPr id="6" name="Espace réservé du numéro de diapositive 5"/>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23</a:t>
            </a:fld>
            <a:endParaRPr lang="fr-FR" spc="-30" dirty="0"/>
          </a:p>
        </p:txBody>
      </p:sp>
      <p:sp>
        <p:nvSpPr>
          <p:cNvPr id="7" name="Rectangle 6"/>
          <p:cNvSpPr/>
          <p:nvPr/>
        </p:nvSpPr>
        <p:spPr>
          <a:xfrm>
            <a:off x="1670050" y="5715000"/>
            <a:ext cx="2514599" cy="646331"/>
          </a:xfrm>
          <a:prstGeom prst="rect">
            <a:avLst/>
          </a:prstGeom>
          <a:noFill/>
        </p:spPr>
        <p:txBody>
          <a:bodyPr wrap="square" lIns="91440" tIns="45720" rIns="91440" bIns="45720">
            <a:spAutoFit/>
          </a:bodyPr>
          <a:lstStyle/>
          <a:p>
            <a:pPr algn="ctr"/>
            <a:r>
              <a:rPr lang="fr-FR"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Agrégat</a:t>
            </a:r>
            <a:endParaRPr lang="fr-FR"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Rectangle 7"/>
          <p:cNvSpPr/>
          <p:nvPr/>
        </p:nvSpPr>
        <p:spPr>
          <a:xfrm>
            <a:off x="5861050" y="5638800"/>
            <a:ext cx="2514599" cy="1200329"/>
          </a:xfrm>
          <a:prstGeom prst="rect">
            <a:avLst/>
          </a:prstGeom>
          <a:noFill/>
        </p:spPr>
        <p:txBody>
          <a:bodyPr wrap="square" lIns="91440" tIns="45720" rIns="91440" bIns="45720">
            <a:spAutoFit/>
          </a:bodyPr>
          <a:lstStyle/>
          <a:p>
            <a:pPr algn="ctr"/>
            <a:r>
              <a:rPr lang="fr-FR"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Agrégée</a:t>
            </a:r>
          </a:p>
          <a:p>
            <a:pPr algn="ctr"/>
            <a:endParaRPr lang="fr-FR"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Losange 8"/>
          <p:cNvSpPr/>
          <p:nvPr/>
        </p:nvSpPr>
        <p:spPr>
          <a:xfrm>
            <a:off x="3651250" y="2209800"/>
            <a:ext cx="685800" cy="381000"/>
          </a:xfrm>
          <a:prstGeom prst="diamon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2000"/>
                                        <p:tgtEl>
                                          <p:spTgt spid="7">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animBg="1"/>
      <p:bldP spid="7" grpId="0" build="allAtOnce"/>
      <p:bldP spid="8" grpId="0" build="allAtOnce"/>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928742" y="308863"/>
            <a:ext cx="4396105" cy="513715"/>
          </a:xfrm>
          <a:prstGeom prst="rect">
            <a:avLst/>
          </a:prstGeom>
        </p:spPr>
        <p:txBody>
          <a:bodyPr vert="horz" wrap="square" lIns="0" tIns="12700" rIns="0" bIns="0" rtlCol="0">
            <a:spAutoFit/>
          </a:bodyPr>
          <a:lstStyle/>
          <a:p>
            <a:pPr marL="12700">
              <a:lnSpc>
                <a:spcPct val="100000"/>
              </a:lnSpc>
              <a:spcBef>
                <a:spcPts val="100"/>
              </a:spcBef>
            </a:pPr>
            <a:r>
              <a:rPr spc="-145" dirty="0">
                <a:latin typeface="Trebuchet MS"/>
                <a:cs typeface="Trebuchet MS"/>
              </a:rPr>
              <a:t>Association </a:t>
            </a:r>
            <a:r>
              <a:rPr spc="-295" dirty="0">
                <a:latin typeface="Trebuchet MS"/>
                <a:cs typeface="Trebuchet MS"/>
              </a:rPr>
              <a:t>:</a:t>
            </a:r>
            <a:r>
              <a:rPr spc="-420" dirty="0">
                <a:latin typeface="Trebuchet MS"/>
                <a:cs typeface="Trebuchet MS"/>
              </a:rPr>
              <a:t> </a:t>
            </a:r>
            <a:r>
              <a:rPr spc="-150" dirty="0">
                <a:latin typeface="Trebuchet MS"/>
                <a:cs typeface="Trebuchet MS"/>
              </a:rPr>
              <a:t>Composition</a:t>
            </a:r>
          </a:p>
        </p:txBody>
      </p:sp>
      <p:sp>
        <p:nvSpPr>
          <p:cNvPr id="4" name="object 4"/>
          <p:cNvSpPr/>
          <p:nvPr/>
        </p:nvSpPr>
        <p:spPr>
          <a:xfrm>
            <a:off x="3727450" y="2895600"/>
            <a:ext cx="6637820" cy="11430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60450" y="1295400"/>
            <a:ext cx="8134350" cy="1564531"/>
          </a:xfrm>
          <a:prstGeom prst="rect">
            <a:avLst/>
          </a:prstGeom>
        </p:spPr>
        <p:txBody>
          <a:bodyPr vert="horz" wrap="square" lIns="0" tIns="12700" rIns="0" bIns="0" rtlCol="0">
            <a:spAutoFit/>
          </a:bodyPr>
          <a:lstStyle/>
          <a:p>
            <a:pPr marL="12700" algn="just">
              <a:lnSpc>
                <a:spcPct val="100000"/>
              </a:lnSpc>
              <a:spcBef>
                <a:spcPts val="100"/>
              </a:spcBef>
              <a:buFont typeface="Arial" pitchFamily="34" charset="0"/>
              <a:buChar char="•"/>
            </a:pPr>
            <a:r>
              <a:rPr sz="2000" spc="155" dirty="0">
                <a:latin typeface="Times New Roman" pitchFamily="18" charset="0"/>
                <a:cs typeface="Times New Roman" pitchFamily="18" charset="0"/>
              </a:rPr>
              <a:t>Une</a:t>
            </a:r>
            <a:r>
              <a:rPr sz="2000" spc="35" dirty="0">
                <a:latin typeface="Times New Roman" pitchFamily="18" charset="0"/>
                <a:cs typeface="Times New Roman" pitchFamily="18" charset="0"/>
              </a:rPr>
              <a:t> </a:t>
            </a:r>
            <a:r>
              <a:rPr sz="2000" spc="85" dirty="0">
                <a:latin typeface="Times New Roman" pitchFamily="18" charset="0"/>
                <a:cs typeface="Times New Roman" pitchFamily="18" charset="0"/>
              </a:rPr>
              <a:t>composition</a:t>
            </a:r>
            <a:r>
              <a:rPr sz="2000" spc="70" dirty="0">
                <a:latin typeface="Times New Roman" pitchFamily="18" charset="0"/>
                <a:cs typeface="Times New Roman" pitchFamily="18" charset="0"/>
              </a:rPr>
              <a:t> </a:t>
            </a:r>
            <a:r>
              <a:rPr sz="2000" spc="140" dirty="0">
                <a:latin typeface="Times New Roman" pitchFamily="18" charset="0"/>
                <a:cs typeface="Times New Roman" pitchFamily="18" charset="0"/>
              </a:rPr>
              <a:t>est</a:t>
            </a:r>
            <a:r>
              <a:rPr sz="2000" spc="60" dirty="0">
                <a:latin typeface="Times New Roman" pitchFamily="18" charset="0"/>
                <a:cs typeface="Times New Roman" pitchFamily="18" charset="0"/>
              </a:rPr>
              <a:t> </a:t>
            </a:r>
            <a:r>
              <a:rPr sz="2000" spc="165" dirty="0">
                <a:latin typeface="Times New Roman" pitchFamily="18" charset="0"/>
                <a:cs typeface="Times New Roman" pitchFamily="18" charset="0"/>
              </a:rPr>
              <a:t>une</a:t>
            </a:r>
            <a:r>
              <a:rPr sz="2000" spc="45" dirty="0">
                <a:latin typeface="Times New Roman" pitchFamily="18" charset="0"/>
                <a:cs typeface="Times New Roman" pitchFamily="18" charset="0"/>
              </a:rPr>
              <a:t> </a:t>
            </a:r>
            <a:r>
              <a:rPr sz="2000" spc="125" dirty="0">
                <a:latin typeface="Times New Roman" pitchFamily="18" charset="0"/>
                <a:cs typeface="Times New Roman" pitchFamily="18" charset="0"/>
              </a:rPr>
              <a:t>agrégation</a:t>
            </a:r>
            <a:r>
              <a:rPr sz="2000" spc="35" dirty="0">
                <a:latin typeface="Times New Roman" pitchFamily="18" charset="0"/>
                <a:cs typeface="Times New Roman" pitchFamily="18" charset="0"/>
              </a:rPr>
              <a:t> </a:t>
            </a:r>
            <a:r>
              <a:rPr sz="2000" spc="90" dirty="0">
                <a:latin typeface="Times New Roman" pitchFamily="18" charset="0"/>
                <a:cs typeface="Times New Roman" pitchFamily="18" charset="0"/>
              </a:rPr>
              <a:t>forte,</a:t>
            </a:r>
            <a:r>
              <a:rPr sz="2000" spc="45" dirty="0">
                <a:latin typeface="Times New Roman" pitchFamily="18" charset="0"/>
                <a:cs typeface="Times New Roman" pitchFamily="18" charset="0"/>
              </a:rPr>
              <a:t> </a:t>
            </a:r>
            <a:r>
              <a:rPr sz="2000" spc="80" dirty="0">
                <a:latin typeface="Times New Roman" pitchFamily="18" charset="0"/>
                <a:cs typeface="Times New Roman" pitchFamily="18" charset="0"/>
              </a:rPr>
              <a:t>elle</a:t>
            </a:r>
            <a:r>
              <a:rPr sz="2000" spc="55" dirty="0">
                <a:latin typeface="Times New Roman" pitchFamily="18" charset="0"/>
                <a:cs typeface="Times New Roman" pitchFamily="18" charset="0"/>
              </a:rPr>
              <a:t> </a:t>
            </a:r>
            <a:r>
              <a:rPr sz="2000" spc="140" dirty="0">
                <a:latin typeface="Times New Roman" pitchFamily="18" charset="0"/>
                <a:cs typeface="Times New Roman" pitchFamily="18" charset="0"/>
              </a:rPr>
              <a:t>est</a:t>
            </a:r>
            <a:r>
              <a:rPr sz="2000" spc="60" dirty="0">
                <a:latin typeface="Times New Roman" pitchFamily="18" charset="0"/>
                <a:cs typeface="Times New Roman" pitchFamily="18" charset="0"/>
              </a:rPr>
              <a:t> </a:t>
            </a:r>
            <a:r>
              <a:rPr sz="2000" spc="140" dirty="0">
                <a:latin typeface="Times New Roman" pitchFamily="18" charset="0"/>
                <a:cs typeface="Times New Roman" pitchFamily="18" charset="0"/>
              </a:rPr>
              <a:t>représentée</a:t>
            </a:r>
            <a:r>
              <a:rPr sz="2000" spc="55" dirty="0">
                <a:latin typeface="Times New Roman" pitchFamily="18" charset="0"/>
                <a:cs typeface="Times New Roman" pitchFamily="18" charset="0"/>
              </a:rPr>
              <a:t> </a:t>
            </a:r>
            <a:r>
              <a:rPr sz="2000" spc="175" dirty="0">
                <a:latin typeface="Times New Roman" pitchFamily="18" charset="0"/>
                <a:cs typeface="Times New Roman" pitchFamily="18" charset="0"/>
              </a:rPr>
              <a:t>par</a:t>
            </a:r>
            <a:r>
              <a:rPr sz="2000" spc="55" dirty="0">
                <a:latin typeface="Times New Roman" pitchFamily="18" charset="0"/>
                <a:cs typeface="Times New Roman" pitchFamily="18" charset="0"/>
              </a:rPr>
              <a:t> </a:t>
            </a:r>
            <a:r>
              <a:rPr sz="2000" spc="80" dirty="0">
                <a:latin typeface="Times New Roman" pitchFamily="18" charset="0"/>
                <a:cs typeface="Times New Roman" pitchFamily="18" charset="0"/>
              </a:rPr>
              <a:t>le</a:t>
            </a:r>
            <a:r>
              <a:rPr sz="2000" spc="40" dirty="0">
                <a:latin typeface="Times New Roman" pitchFamily="18" charset="0"/>
                <a:cs typeface="Times New Roman" pitchFamily="18" charset="0"/>
              </a:rPr>
              <a:t> </a:t>
            </a:r>
            <a:r>
              <a:rPr sz="2000" spc="90" dirty="0" err="1" smtClean="0">
                <a:latin typeface="Times New Roman" pitchFamily="18" charset="0"/>
                <a:cs typeface="Times New Roman" pitchFamily="18" charset="0"/>
              </a:rPr>
              <a:t>symbole</a:t>
            </a:r>
            <a:r>
              <a:rPr lang="fr-FR" sz="2000" spc="90" dirty="0" smtClean="0">
                <a:latin typeface="Times New Roman" pitchFamily="18" charset="0"/>
                <a:cs typeface="Times New Roman" pitchFamily="18" charset="0"/>
              </a:rPr>
              <a:t> </a:t>
            </a:r>
          </a:p>
          <a:p>
            <a:pPr marL="12700" algn="just">
              <a:lnSpc>
                <a:spcPct val="100000"/>
              </a:lnSpc>
              <a:spcBef>
                <a:spcPts val="100"/>
              </a:spcBef>
              <a:buFont typeface="Arial" pitchFamily="34" charset="0"/>
              <a:buChar char="•"/>
            </a:pPr>
            <a:r>
              <a:rPr lang="fr-FR" sz="2000" dirty="0" err="1" smtClean="0">
                <a:latin typeface="Times New Roman" pitchFamily="18" charset="0"/>
                <a:cs typeface="Times New Roman" pitchFamily="18" charset="0"/>
              </a:rPr>
              <a:t>Egalement</a:t>
            </a:r>
            <a:r>
              <a:rPr lang="fr-FR" sz="2000" dirty="0" smtClean="0">
                <a:latin typeface="Times New Roman" pitchFamily="18" charset="0"/>
                <a:cs typeface="Times New Roman" pitchFamily="18" charset="0"/>
              </a:rPr>
              <a:t>, appelée </a:t>
            </a:r>
            <a:r>
              <a:rPr lang="fr-FR" sz="2000" dirty="0">
                <a:latin typeface="Times New Roman" pitchFamily="18" charset="0"/>
                <a:cs typeface="Times New Roman" pitchFamily="18" charset="0"/>
              </a:rPr>
              <a:t>agrégation composite, décrit une contenance structurelle entre instances. Ainsi, la destruction de l'objet composite implique la destruction de ses composants</a:t>
            </a:r>
            <a:r>
              <a:rPr lang="fr-FR" dirty="0"/>
              <a:t>.</a:t>
            </a:r>
            <a:endParaRPr sz="1800" dirty="0">
              <a:latin typeface="Times New Roman"/>
              <a:cs typeface="Times New Roman"/>
            </a:endParaRPr>
          </a:p>
        </p:txBody>
      </p:sp>
      <p:sp>
        <p:nvSpPr>
          <p:cNvPr id="6" name="object 6"/>
          <p:cNvSpPr txBox="1"/>
          <p:nvPr/>
        </p:nvSpPr>
        <p:spPr>
          <a:xfrm>
            <a:off x="831850" y="4419600"/>
            <a:ext cx="9152890" cy="1551707"/>
          </a:xfrm>
          <a:prstGeom prst="rect">
            <a:avLst/>
          </a:prstGeom>
        </p:spPr>
        <p:txBody>
          <a:bodyPr vert="horz" wrap="square" lIns="0" tIns="12700" rIns="0" bIns="0" rtlCol="0">
            <a:spAutoFit/>
          </a:bodyPr>
          <a:lstStyle/>
          <a:p>
            <a:pPr marL="12700" marR="2456815" algn="just">
              <a:lnSpc>
                <a:spcPct val="100000"/>
              </a:lnSpc>
              <a:spcBef>
                <a:spcPts val="100"/>
              </a:spcBef>
            </a:pPr>
            <a:r>
              <a:rPr sz="2000" u="heavy" spc="-35" dirty="0">
                <a:uFill>
                  <a:solidFill>
                    <a:srgbClr val="000000"/>
                  </a:solidFill>
                </a:uFill>
                <a:latin typeface="Times New Roman"/>
                <a:cs typeface="Times New Roman"/>
              </a:rPr>
              <a:t>Différences </a:t>
            </a:r>
            <a:r>
              <a:rPr sz="2000" u="heavy" spc="-20" dirty="0">
                <a:uFill>
                  <a:solidFill>
                    <a:srgbClr val="000000"/>
                  </a:solidFill>
                </a:uFill>
                <a:latin typeface="Times New Roman"/>
                <a:cs typeface="Times New Roman"/>
              </a:rPr>
              <a:t>entre </a:t>
            </a:r>
            <a:r>
              <a:rPr sz="2000" u="heavy" spc="-25" dirty="0">
                <a:uFill>
                  <a:solidFill>
                    <a:srgbClr val="000000"/>
                  </a:solidFill>
                </a:uFill>
                <a:latin typeface="Times New Roman"/>
                <a:cs typeface="Times New Roman"/>
              </a:rPr>
              <a:t>une </a:t>
            </a:r>
            <a:r>
              <a:rPr sz="2000" u="heavy" spc="-50" dirty="0">
                <a:uFill>
                  <a:solidFill>
                    <a:srgbClr val="000000"/>
                  </a:solidFill>
                </a:uFill>
                <a:latin typeface="Times New Roman"/>
                <a:cs typeface="Times New Roman"/>
              </a:rPr>
              <a:t>agrégation </a:t>
            </a:r>
            <a:r>
              <a:rPr sz="2000" u="heavy" spc="-25" dirty="0">
                <a:uFill>
                  <a:solidFill>
                    <a:srgbClr val="000000"/>
                  </a:solidFill>
                </a:uFill>
                <a:latin typeface="Times New Roman"/>
                <a:cs typeface="Times New Roman"/>
              </a:rPr>
              <a:t>et une </a:t>
            </a:r>
            <a:r>
              <a:rPr sz="2000" u="heavy" spc="-20" dirty="0">
                <a:uFill>
                  <a:solidFill>
                    <a:srgbClr val="000000"/>
                  </a:solidFill>
                </a:uFill>
                <a:latin typeface="Times New Roman"/>
                <a:cs typeface="Times New Roman"/>
              </a:rPr>
              <a:t>composition </a:t>
            </a:r>
            <a:r>
              <a:rPr sz="2000" u="heavy" spc="-145" dirty="0">
                <a:uFill>
                  <a:solidFill>
                    <a:srgbClr val="000000"/>
                  </a:solidFill>
                </a:uFill>
                <a:latin typeface="Times New Roman"/>
                <a:cs typeface="Times New Roman"/>
              </a:rPr>
              <a:t>: </a:t>
            </a:r>
            <a:endParaRPr lang="fr-FR" sz="2000" u="heavy" spc="-145" dirty="0" smtClean="0">
              <a:uFill>
                <a:solidFill>
                  <a:srgbClr val="000000"/>
                </a:solidFill>
              </a:uFill>
              <a:latin typeface="Times New Roman"/>
              <a:cs typeface="Times New Roman"/>
            </a:endParaRPr>
          </a:p>
          <a:p>
            <a:pPr marL="12700" marR="2456815" algn="just">
              <a:lnSpc>
                <a:spcPct val="100000"/>
              </a:lnSpc>
              <a:spcBef>
                <a:spcPts val="100"/>
              </a:spcBef>
            </a:pPr>
            <a:r>
              <a:rPr sz="2000" spc="-145" dirty="0" smtClean="0">
                <a:latin typeface="Times New Roman"/>
                <a:cs typeface="Times New Roman"/>
              </a:rPr>
              <a:t> </a:t>
            </a:r>
            <a:r>
              <a:rPr sz="2000" spc="-25" dirty="0">
                <a:latin typeface="Times New Roman"/>
                <a:cs typeface="Times New Roman"/>
              </a:rPr>
              <a:t>Pour </a:t>
            </a:r>
            <a:r>
              <a:rPr sz="2000" spc="-105" dirty="0" smtClean="0">
                <a:latin typeface="Times New Roman"/>
                <a:cs typeface="Times New Roman"/>
              </a:rPr>
              <a:t>la</a:t>
            </a:r>
            <a:r>
              <a:rPr lang="fr-FR" sz="2000" spc="-105" dirty="0" smtClean="0">
                <a:latin typeface="Times New Roman"/>
                <a:cs typeface="Times New Roman"/>
              </a:rPr>
              <a:t> r</a:t>
            </a:r>
            <a:r>
              <a:rPr sz="2000" spc="-45" dirty="0" smtClean="0">
                <a:latin typeface="Times New Roman"/>
                <a:cs typeface="Times New Roman"/>
              </a:rPr>
              <a:t>elation </a:t>
            </a:r>
            <a:r>
              <a:rPr sz="2000" spc="-35" dirty="0">
                <a:latin typeface="Times New Roman"/>
                <a:cs typeface="Times New Roman"/>
              </a:rPr>
              <a:t>de </a:t>
            </a:r>
            <a:r>
              <a:rPr sz="2000" spc="-25" dirty="0">
                <a:latin typeface="Times New Roman"/>
                <a:cs typeface="Times New Roman"/>
              </a:rPr>
              <a:t>composition</a:t>
            </a:r>
            <a:r>
              <a:rPr sz="2000" spc="200" dirty="0">
                <a:latin typeface="Times New Roman"/>
                <a:cs typeface="Times New Roman"/>
              </a:rPr>
              <a:t> </a:t>
            </a:r>
            <a:r>
              <a:rPr sz="2000" spc="-145" dirty="0">
                <a:latin typeface="Times New Roman"/>
                <a:cs typeface="Times New Roman"/>
              </a:rPr>
              <a:t>:</a:t>
            </a:r>
            <a:endParaRPr sz="2000" dirty="0">
              <a:latin typeface="Times New Roman"/>
              <a:cs typeface="Times New Roman"/>
            </a:endParaRPr>
          </a:p>
          <a:p>
            <a:pPr marL="12700" marR="904240" algn="just">
              <a:lnSpc>
                <a:spcPct val="100000"/>
              </a:lnSpc>
              <a:buChar char="•"/>
              <a:tabLst>
                <a:tab pos="195580" algn="l"/>
              </a:tabLst>
            </a:pPr>
            <a:r>
              <a:rPr sz="2000" spc="-95" dirty="0">
                <a:latin typeface="Times New Roman"/>
                <a:cs typeface="Times New Roman"/>
              </a:rPr>
              <a:t>La </a:t>
            </a:r>
            <a:r>
              <a:rPr sz="2000" spc="-20" dirty="0">
                <a:latin typeface="Times New Roman"/>
                <a:cs typeface="Times New Roman"/>
              </a:rPr>
              <a:t>destruction </a:t>
            </a:r>
            <a:r>
              <a:rPr sz="2000" spc="-35" dirty="0">
                <a:latin typeface="Times New Roman"/>
                <a:cs typeface="Times New Roman"/>
              </a:rPr>
              <a:t>de </a:t>
            </a:r>
            <a:r>
              <a:rPr sz="2000" spc="-75" dirty="0">
                <a:latin typeface="Times New Roman"/>
                <a:cs typeface="Times New Roman"/>
              </a:rPr>
              <a:t>l’objet </a:t>
            </a:r>
            <a:r>
              <a:rPr sz="2000" spc="-30" dirty="0">
                <a:latin typeface="Times New Roman"/>
                <a:cs typeface="Times New Roman"/>
              </a:rPr>
              <a:t>composite </a:t>
            </a:r>
            <a:r>
              <a:rPr sz="2000" spc="-60" dirty="0">
                <a:latin typeface="Times New Roman"/>
                <a:cs typeface="Times New Roman"/>
              </a:rPr>
              <a:t>implique </a:t>
            </a:r>
            <a:r>
              <a:rPr sz="2000" spc="-105" dirty="0">
                <a:latin typeface="Times New Roman"/>
                <a:cs typeface="Times New Roman"/>
              </a:rPr>
              <a:t>la </a:t>
            </a:r>
            <a:r>
              <a:rPr sz="2000" spc="-20" dirty="0">
                <a:latin typeface="Times New Roman"/>
                <a:cs typeface="Times New Roman"/>
              </a:rPr>
              <a:t>destruction </a:t>
            </a:r>
            <a:r>
              <a:rPr sz="2000" spc="-35" dirty="0">
                <a:latin typeface="Times New Roman"/>
                <a:cs typeface="Times New Roman"/>
              </a:rPr>
              <a:t>de </a:t>
            </a:r>
            <a:r>
              <a:rPr sz="2000" spc="-65" dirty="0">
                <a:latin typeface="Times New Roman"/>
                <a:cs typeface="Times New Roman"/>
              </a:rPr>
              <a:t>ses  </a:t>
            </a:r>
            <a:r>
              <a:rPr sz="2000" spc="-35" dirty="0">
                <a:latin typeface="Times New Roman"/>
                <a:cs typeface="Times New Roman"/>
              </a:rPr>
              <a:t>composants.</a:t>
            </a:r>
            <a:endParaRPr sz="2000" dirty="0">
              <a:latin typeface="Times New Roman"/>
              <a:cs typeface="Times New Roman"/>
            </a:endParaRPr>
          </a:p>
          <a:p>
            <a:pPr marL="12700" marR="5080" algn="just">
              <a:lnSpc>
                <a:spcPct val="100000"/>
              </a:lnSpc>
              <a:buChar char="•"/>
              <a:tabLst>
                <a:tab pos="195580" algn="l"/>
              </a:tabLst>
            </a:pPr>
            <a:r>
              <a:rPr sz="2000" spc="-95" dirty="0">
                <a:latin typeface="Times New Roman"/>
                <a:cs typeface="Times New Roman"/>
              </a:rPr>
              <a:t>La </a:t>
            </a:r>
            <a:r>
              <a:rPr sz="2000" spc="-60" dirty="0">
                <a:latin typeface="Times New Roman"/>
                <a:cs typeface="Times New Roman"/>
              </a:rPr>
              <a:t>multiplicité </a:t>
            </a:r>
            <a:r>
              <a:rPr sz="2000" spc="-15" dirty="0">
                <a:latin typeface="Times New Roman"/>
                <a:cs typeface="Times New Roman"/>
              </a:rPr>
              <a:t>du </a:t>
            </a:r>
            <a:r>
              <a:rPr sz="2000" spc="-25" dirty="0">
                <a:latin typeface="Times New Roman"/>
                <a:cs typeface="Times New Roman"/>
              </a:rPr>
              <a:t>côté composite ne </a:t>
            </a:r>
            <a:r>
              <a:rPr sz="2000" spc="-15" dirty="0">
                <a:latin typeface="Times New Roman"/>
                <a:cs typeface="Times New Roman"/>
              </a:rPr>
              <a:t>doit </a:t>
            </a:r>
            <a:r>
              <a:rPr sz="2000" spc="-45" dirty="0">
                <a:latin typeface="Times New Roman"/>
                <a:cs typeface="Times New Roman"/>
              </a:rPr>
              <a:t>pas </a:t>
            </a:r>
            <a:r>
              <a:rPr sz="2000" spc="-30" dirty="0">
                <a:latin typeface="Times New Roman"/>
                <a:cs typeface="Times New Roman"/>
              </a:rPr>
              <a:t>être </a:t>
            </a:r>
            <a:r>
              <a:rPr sz="2000" spc="-45" dirty="0">
                <a:latin typeface="Times New Roman"/>
                <a:cs typeface="Times New Roman"/>
              </a:rPr>
              <a:t>supérieure </a:t>
            </a:r>
            <a:r>
              <a:rPr sz="2000" spc="-95" dirty="0">
                <a:latin typeface="Times New Roman"/>
                <a:cs typeface="Times New Roman"/>
              </a:rPr>
              <a:t>à </a:t>
            </a:r>
            <a:r>
              <a:rPr sz="2000" spc="-75" dirty="0">
                <a:latin typeface="Times New Roman"/>
                <a:cs typeface="Times New Roman"/>
              </a:rPr>
              <a:t>1 </a:t>
            </a:r>
            <a:r>
              <a:rPr sz="2000" spc="-100" dirty="0">
                <a:latin typeface="Times New Roman"/>
                <a:cs typeface="Times New Roman"/>
              </a:rPr>
              <a:t>(i.e. </a:t>
            </a:r>
            <a:r>
              <a:rPr sz="2000" spc="-75" dirty="0">
                <a:latin typeface="Times New Roman"/>
                <a:cs typeface="Times New Roman"/>
              </a:rPr>
              <a:t>1 </a:t>
            </a:r>
            <a:r>
              <a:rPr sz="2000" spc="-5" dirty="0">
                <a:latin typeface="Times New Roman"/>
                <a:cs typeface="Times New Roman"/>
              </a:rPr>
              <a:t>ou  </a:t>
            </a:r>
            <a:r>
              <a:rPr sz="2000" spc="-80" dirty="0">
                <a:latin typeface="Times New Roman"/>
                <a:cs typeface="Times New Roman"/>
              </a:rPr>
              <a:t>0..1).</a:t>
            </a:r>
            <a:endParaRPr sz="2000" dirty="0">
              <a:latin typeface="Times New Roman"/>
              <a:cs typeface="Times New Roman"/>
            </a:endParaRPr>
          </a:p>
          <a:p>
            <a:pPr marL="194945" indent="-182880" algn="just">
              <a:lnSpc>
                <a:spcPct val="100000"/>
              </a:lnSpc>
              <a:spcBef>
                <a:spcPts val="5"/>
              </a:spcBef>
              <a:buChar char="•"/>
              <a:tabLst>
                <a:tab pos="195580" algn="l"/>
              </a:tabLst>
            </a:pPr>
            <a:r>
              <a:rPr sz="2000" spc="-90" dirty="0">
                <a:latin typeface="Times New Roman"/>
                <a:cs typeface="Times New Roman"/>
              </a:rPr>
              <a:t>La </a:t>
            </a:r>
            <a:r>
              <a:rPr sz="2000" spc="-25" dirty="0">
                <a:latin typeface="Times New Roman"/>
                <a:cs typeface="Times New Roman"/>
              </a:rPr>
              <a:t>composition </a:t>
            </a:r>
            <a:r>
              <a:rPr sz="2000" spc="-30" dirty="0">
                <a:latin typeface="Times New Roman"/>
                <a:cs typeface="Times New Roman"/>
              </a:rPr>
              <a:t>est </a:t>
            </a:r>
            <a:r>
              <a:rPr sz="2000" spc="-25" dirty="0">
                <a:latin typeface="Times New Roman"/>
                <a:cs typeface="Times New Roman"/>
              </a:rPr>
              <a:t>une </a:t>
            </a:r>
            <a:r>
              <a:rPr sz="2000" spc="-50" dirty="0">
                <a:latin typeface="Times New Roman"/>
                <a:cs typeface="Times New Roman"/>
              </a:rPr>
              <a:t>agrégation </a:t>
            </a:r>
            <a:r>
              <a:rPr sz="2000" spc="20" dirty="0">
                <a:latin typeface="Times New Roman"/>
                <a:cs typeface="Times New Roman"/>
              </a:rPr>
              <a:t>non</a:t>
            </a:r>
            <a:r>
              <a:rPr sz="2000" spc="215" dirty="0">
                <a:latin typeface="Times New Roman"/>
                <a:cs typeface="Times New Roman"/>
              </a:rPr>
              <a:t> </a:t>
            </a:r>
            <a:r>
              <a:rPr sz="2000" spc="-55" dirty="0">
                <a:latin typeface="Times New Roman"/>
                <a:cs typeface="Times New Roman"/>
              </a:rPr>
              <a:t>partagée.</a:t>
            </a:r>
            <a:endParaRPr sz="2000" dirty="0">
              <a:latin typeface="Times New Roman"/>
              <a:cs typeface="Times New Roman"/>
            </a:endParaRPr>
          </a:p>
        </p:txBody>
      </p:sp>
      <p:sp>
        <p:nvSpPr>
          <p:cNvPr id="7" name="Espace réservé du numéro de diapositive 6"/>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24</a:t>
            </a:fld>
            <a:endParaRPr lang="fr-FR" spc="-30" dirty="0"/>
          </a:p>
        </p:txBody>
      </p:sp>
      <p:sp>
        <p:nvSpPr>
          <p:cNvPr id="8" name="Losange 7"/>
          <p:cNvSpPr/>
          <p:nvPr/>
        </p:nvSpPr>
        <p:spPr>
          <a:xfrm>
            <a:off x="2127250" y="1600200"/>
            <a:ext cx="457200" cy="3810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 calcmode="lin" valueType="num">
                                      <p:cBhvr additive="base">
                                        <p:cTn id="4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 calcmode="lin" valueType="num">
                                      <p:cBhvr additive="base">
                                        <p:cTn id="5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P spid="6" grpId="0" build="p"/>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3462020">
              <a:lnSpc>
                <a:spcPct val="100000"/>
              </a:lnSpc>
              <a:spcBef>
                <a:spcPts val="100"/>
              </a:spcBef>
            </a:pPr>
            <a:r>
              <a:rPr spc="-195" dirty="0"/>
              <a:t>HE</a:t>
            </a:r>
            <a:r>
              <a:rPr spc="-204" dirty="0"/>
              <a:t>R</a:t>
            </a:r>
            <a:r>
              <a:rPr spc="-40" dirty="0"/>
              <a:t>I</a:t>
            </a:r>
            <a:r>
              <a:rPr spc="-630" dirty="0"/>
              <a:t>T</a:t>
            </a:r>
            <a:r>
              <a:rPr spc="-125" dirty="0"/>
              <a:t>A</a:t>
            </a:r>
            <a:r>
              <a:rPr spc="-190" dirty="0"/>
              <a:t>GE</a:t>
            </a:r>
          </a:p>
        </p:txBody>
      </p:sp>
      <p:sp>
        <p:nvSpPr>
          <p:cNvPr id="3" name="object 3"/>
          <p:cNvSpPr txBox="1"/>
          <p:nvPr/>
        </p:nvSpPr>
        <p:spPr>
          <a:xfrm>
            <a:off x="693216" y="2161413"/>
            <a:ext cx="9508490" cy="4165243"/>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pitchFamily="34" charset="0"/>
              <a:buChar char="•"/>
            </a:pPr>
            <a:r>
              <a:rPr lang="fr-FR" sz="2400" spc="-45" dirty="0" smtClean="0">
                <a:latin typeface="Times New Roman"/>
                <a:cs typeface="Times New Roman"/>
              </a:rPr>
              <a:t>Jusqu’à maintenant chaque classe d’objets est introduite séparément des autres classes  </a:t>
            </a:r>
          </a:p>
          <a:p>
            <a:pPr marL="355600" marR="5080" indent="-342900" algn="just">
              <a:lnSpc>
                <a:spcPct val="100000"/>
              </a:lnSpc>
              <a:spcBef>
                <a:spcPts val="100"/>
              </a:spcBef>
              <a:buFont typeface="Arial" pitchFamily="34" charset="0"/>
              <a:buChar char="•"/>
            </a:pPr>
            <a:r>
              <a:rPr lang="fr-FR" sz="2400" spc="-45" dirty="0" smtClean="0">
                <a:latin typeface="Times New Roman"/>
                <a:cs typeface="Times New Roman"/>
              </a:rPr>
              <a:t>Dans le monde réel, il existe  des objets qui appartiennent à plusieurs classes</a:t>
            </a:r>
          </a:p>
          <a:p>
            <a:pPr marL="355600" marR="5080" indent="-342900" algn="just">
              <a:lnSpc>
                <a:spcPct val="100000"/>
              </a:lnSpc>
              <a:spcBef>
                <a:spcPts val="100"/>
              </a:spcBef>
            </a:pPr>
            <a:endParaRPr lang="fr-FR" sz="2400" spc="-45" dirty="0" smtClean="0">
              <a:latin typeface="Times New Roman"/>
              <a:cs typeface="Times New Roman"/>
            </a:endParaRPr>
          </a:p>
          <a:p>
            <a:pPr marL="355600" marR="5080" indent="-342900" algn="just">
              <a:lnSpc>
                <a:spcPct val="100000"/>
              </a:lnSpc>
              <a:spcBef>
                <a:spcPts val="100"/>
              </a:spcBef>
              <a:buFont typeface="Arial" pitchFamily="34" charset="0"/>
              <a:buChar char="•"/>
            </a:pPr>
            <a:r>
              <a:rPr lang="fr-FR" sz="2400" b="1" spc="-45" dirty="0" smtClean="0">
                <a:latin typeface="Times New Roman"/>
                <a:cs typeface="Times New Roman"/>
              </a:rPr>
              <a:t>Exemple:</a:t>
            </a:r>
          </a:p>
          <a:p>
            <a:pPr marL="355600" marR="5080" indent="-342900" algn="just">
              <a:lnSpc>
                <a:spcPct val="100000"/>
              </a:lnSpc>
              <a:spcBef>
                <a:spcPts val="100"/>
              </a:spcBef>
              <a:buFont typeface="Arial" pitchFamily="34" charset="0"/>
              <a:buChar char="•"/>
            </a:pPr>
            <a:r>
              <a:rPr lang="fr-FR" sz="2400" b="1" spc="-45" dirty="0" smtClean="0">
                <a:latin typeface="Times New Roman"/>
                <a:cs typeface="Times New Roman"/>
              </a:rPr>
              <a:t>Mon chat appartient à la classe  des chats , à la classe des mammifères , à la classe des animaux , à la classe des êtres vivants .</a:t>
            </a:r>
          </a:p>
          <a:p>
            <a:pPr marL="355600" marR="5080" indent="-342900" algn="just">
              <a:lnSpc>
                <a:spcPct val="100000"/>
              </a:lnSpc>
              <a:spcBef>
                <a:spcPts val="100"/>
              </a:spcBef>
              <a:buFont typeface="Arial" pitchFamily="34" charset="0"/>
              <a:buChar char="•"/>
            </a:pPr>
            <a:r>
              <a:rPr lang="fr-FR" sz="2400" b="1" spc="-45" dirty="0" smtClean="0">
                <a:latin typeface="Times New Roman"/>
                <a:cs typeface="Times New Roman"/>
              </a:rPr>
              <a:t>La classe des êtres vivants est plus générale que celles des animaux , elle-même plus générale que celle des mammifères , etc.</a:t>
            </a:r>
          </a:p>
          <a:p>
            <a:pPr marL="355600" marR="5080" indent="-342900">
              <a:lnSpc>
                <a:spcPct val="100000"/>
              </a:lnSpc>
              <a:spcBef>
                <a:spcPts val="100"/>
              </a:spcBef>
              <a:buFont typeface="Arial" pitchFamily="34" charset="0"/>
              <a:buChar char="•"/>
            </a:pPr>
            <a:endParaRPr lang="fr-FR" sz="2400" spc="-45" dirty="0" smtClean="0">
              <a:latin typeface="Times New Roman"/>
              <a:cs typeface="Times New Roman"/>
            </a:endParaRPr>
          </a:p>
          <a:p>
            <a:pPr marL="355600" marR="5080" indent="-342900">
              <a:lnSpc>
                <a:spcPct val="100000"/>
              </a:lnSpc>
              <a:spcBef>
                <a:spcPts val="100"/>
              </a:spcBef>
            </a:pPr>
            <a:endParaRPr sz="2400" dirty="0">
              <a:latin typeface="Times New Roman"/>
              <a:cs typeface="Times New Roman"/>
            </a:endParaRP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25</a:t>
            </a:fld>
            <a:endParaRPr lang="fr-FR" spc="-3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3462020">
              <a:lnSpc>
                <a:spcPct val="100000"/>
              </a:lnSpc>
              <a:spcBef>
                <a:spcPts val="100"/>
              </a:spcBef>
            </a:pPr>
            <a:r>
              <a:rPr spc="-195" dirty="0"/>
              <a:t>HE</a:t>
            </a:r>
            <a:r>
              <a:rPr spc="-204" dirty="0"/>
              <a:t>R</a:t>
            </a:r>
            <a:r>
              <a:rPr spc="-40" dirty="0"/>
              <a:t>I</a:t>
            </a:r>
            <a:r>
              <a:rPr spc="-630" dirty="0"/>
              <a:t>T</a:t>
            </a:r>
            <a:r>
              <a:rPr spc="-125" dirty="0"/>
              <a:t>A</a:t>
            </a:r>
            <a:r>
              <a:rPr spc="-190" dirty="0"/>
              <a:t>GE</a:t>
            </a: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26</a:t>
            </a:fld>
            <a:endParaRPr lang="fr-FR" spc="-30" dirty="0"/>
          </a:p>
        </p:txBody>
      </p:sp>
      <p:sp>
        <p:nvSpPr>
          <p:cNvPr id="6" name="Rectangle à coins arrondis 5"/>
          <p:cNvSpPr/>
          <p:nvPr/>
        </p:nvSpPr>
        <p:spPr>
          <a:xfrm>
            <a:off x="2355850" y="1905000"/>
            <a:ext cx="495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t>CLASSE mère</a:t>
            </a:r>
            <a:endParaRPr lang="fr-FR" sz="3200" b="1" dirty="0"/>
          </a:p>
        </p:txBody>
      </p:sp>
      <p:sp>
        <p:nvSpPr>
          <p:cNvPr id="7" name="Rectangle à coins arrondis 6"/>
          <p:cNvSpPr/>
          <p:nvPr/>
        </p:nvSpPr>
        <p:spPr>
          <a:xfrm>
            <a:off x="2279650" y="4495800"/>
            <a:ext cx="495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t>CLASSE fille </a:t>
            </a:r>
            <a:endParaRPr lang="fr-FR" sz="3200" b="1" dirty="0"/>
          </a:p>
        </p:txBody>
      </p:sp>
      <p:sp>
        <p:nvSpPr>
          <p:cNvPr id="8" name="Flèche vers le bas 7"/>
          <p:cNvSpPr/>
          <p:nvPr/>
        </p:nvSpPr>
        <p:spPr>
          <a:xfrm>
            <a:off x="2736850" y="2819400"/>
            <a:ext cx="533400" cy="167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rot="10800000">
            <a:off x="6546850" y="2819400"/>
            <a:ext cx="457200" cy="167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64418" y="3200400"/>
            <a:ext cx="2236381" cy="52322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fr-FR"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Spécialisation</a:t>
            </a:r>
            <a:endParaRPr lang="fr-FR"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7156450" y="3352800"/>
            <a:ext cx="2537874" cy="52322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fr-FR"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Généralisation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3462020">
              <a:lnSpc>
                <a:spcPct val="100000"/>
              </a:lnSpc>
              <a:spcBef>
                <a:spcPts val="100"/>
              </a:spcBef>
            </a:pPr>
            <a:r>
              <a:rPr spc="-195" dirty="0"/>
              <a:t>HE</a:t>
            </a:r>
            <a:r>
              <a:rPr spc="-204" dirty="0"/>
              <a:t>R</a:t>
            </a:r>
            <a:r>
              <a:rPr spc="-40" dirty="0"/>
              <a:t>I</a:t>
            </a:r>
            <a:r>
              <a:rPr spc="-630" dirty="0"/>
              <a:t>T</a:t>
            </a:r>
            <a:r>
              <a:rPr spc="-125" dirty="0"/>
              <a:t>A</a:t>
            </a:r>
            <a:r>
              <a:rPr spc="-190" dirty="0"/>
              <a:t>GE</a:t>
            </a:r>
          </a:p>
        </p:txBody>
      </p:sp>
      <p:sp>
        <p:nvSpPr>
          <p:cNvPr id="3" name="object 3"/>
          <p:cNvSpPr txBox="1"/>
          <p:nvPr/>
        </p:nvSpPr>
        <p:spPr>
          <a:xfrm>
            <a:off x="693216" y="2161413"/>
            <a:ext cx="9508490" cy="1123315"/>
          </a:xfrm>
          <a:prstGeom prst="rect">
            <a:avLst/>
          </a:prstGeom>
        </p:spPr>
        <p:txBody>
          <a:bodyPr vert="horz" wrap="square" lIns="0" tIns="12700" rIns="0" bIns="0" rtlCol="0">
            <a:spAutoFit/>
          </a:bodyPr>
          <a:lstStyle/>
          <a:p>
            <a:pPr marL="355600" marR="5080" indent="-342900">
              <a:lnSpc>
                <a:spcPct val="100000"/>
              </a:lnSpc>
              <a:spcBef>
                <a:spcPts val="100"/>
              </a:spcBef>
            </a:pPr>
            <a:r>
              <a:rPr sz="2400" b="1" spc="-45" dirty="0">
                <a:latin typeface="Times New Roman"/>
                <a:cs typeface="Times New Roman"/>
              </a:rPr>
              <a:t>L’héritage </a:t>
            </a:r>
            <a:r>
              <a:rPr sz="2400" b="1" spc="-175" dirty="0">
                <a:latin typeface="Times New Roman"/>
                <a:cs typeface="Times New Roman"/>
              </a:rPr>
              <a:t>: </a:t>
            </a:r>
            <a:r>
              <a:rPr sz="2400" spc="-55" dirty="0">
                <a:latin typeface="Times New Roman"/>
                <a:cs typeface="Times New Roman"/>
              </a:rPr>
              <a:t>mécanisme basé </a:t>
            </a:r>
            <a:r>
              <a:rPr sz="2400" spc="-30" dirty="0">
                <a:latin typeface="Times New Roman"/>
                <a:cs typeface="Times New Roman"/>
              </a:rPr>
              <a:t>sur </a:t>
            </a:r>
            <a:r>
              <a:rPr sz="2400" spc="-105" dirty="0">
                <a:latin typeface="Times New Roman"/>
                <a:cs typeface="Times New Roman"/>
              </a:rPr>
              <a:t>la </a:t>
            </a:r>
            <a:r>
              <a:rPr sz="2400" spc="-55" dirty="0">
                <a:latin typeface="Times New Roman"/>
                <a:cs typeface="Times New Roman"/>
              </a:rPr>
              <a:t>généralisation </a:t>
            </a:r>
            <a:r>
              <a:rPr sz="2400" spc="-20" dirty="0">
                <a:latin typeface="Times New Roman"/>
                <a:cs typeface="Times New Roman"/>
              </a:rPr>
              <a:t>et </a:t>
            </a:r>
            <a:r>
              <a:rPr sz="2400" spc="-60" dirty="0">
                <a:latin typeface="Times New Roman"/>
                <a:cs typeface="Times New Roman"/>
              </a:rPr>
              <a:t>qui </a:t>
            </a:r>
            <a:r>
              <a:rPr sz="2400" spc="-5" dirty="0">
                <a:latin typeface="Times New Roman"/>
                <a:cs typeface="Times New Roman"/>
              </a:rPr>
              <a:t>permet </a:t>
            </a:r>
            <a:r>
              <a:rPr sz="2400" spc="-75" dirty="0">
                <a:latin typeface="Times New Roman"/>
                <a:cs typeface="Times New Roman"/>
              </a:rPr>
              <a:t>aux </a:t>
            </a:r>
            <a:r>
              <a:rPr sz="2400" spc="-60" dirty="0">
                <a:latin typeface="Times New Roman"/>
                <a:cs typeface="Times New Roman"/>
              </a:rPr>
              <a:t>sous-classes  </a:t>
            </a:r>
            <a:r>
              <a:rPr sz="2400" spc="-40" dirty="0">
                <a:latin typeface="Times New Roman"/>
                <a:cs typeface="Times New Roman"/>
              </a:rPr>
              <a:t>d'hériter, </a:t>
            </a:r>
            <a:r>
              <a:rPr sz="2400" spc="-35" dirty="0">
                <a:latin typeface="Times New Roman"/>
                <a:cs typeface="Times New Roman"/>
              </a:rPr>
              <a:t>c'est </a:t>
            </a:r>
            <a:r>
              <a:rPr sz="2400" spc="-95" dirty="0">
                <a:latin typeface="Times New Roman"/>
                <a:cs typeface="Times New Roman"/>
              </a:rPr>
              <a:t>à </a:t>
            </a:r>
            <a:r>
              <a:rPr sz="2400" spc="-50" dirty="0">
                <a:latin typeface="Times New Roman"/>
                <a:cs typeface="Times New Roman"/>
              </a:rPr>
              <a:t>dire </a:t>
            </a:r>
            <a:r>
              <a:rPr sz="2400" spc="-55" dirty="0">
                <a:latin typeface="Times New Roman"/>
                <a:cs typeface="Times New Roman"/>
              </a:rPr>
              <a:t>d'avoir </a:t>
            </a:r>
            <a:r>
              <a:rPr sz="2400" spc="-85" dirty="0">
                <a:latin typeface="Times New Roman"/>
                <a:cs typeface="Times New Roman"/>
              </a:rPr>
              <a:t>les </a:t>
            </a:r>
            <a:r>
              <a:rPr sz="2400" spc="-50" dirty="0">
                <a:latin typeface="Times New Roman"/>
                <a:cs typeface="Times New Roman"/>
              </a:rPr>
              <a:t>mêmes </a:t>
            </a:r>
            <a:r>
              <a:rPr sz="2400" spc="-35" dirty="0">
                <a:latin typeface="Times New Roman"/>
                <a:cs typeface="Times New Roman"/>
              </a:rPr>
              <a:t>attributs, </a:t>
            </a:r>
            <a:r>
              <a:rPr sz="2400" spc="-25" dirty="0">
                <a:latin typeface="Times New Roman"/>
                <a:cs typeface="Times New Roman"/>
              </a:rPr>
              <a:t>opérations </a:t>
            </a:r>
            <a:r>
              <a:rPr sz="2400" spc="-20" dirty="0">
                <a:latin typeface="Times New Roman"/>
                <a:cs typeface="Times New Roman"/>
              </a:rPr>
              <a:t>et </a:t>
            </a:r>
            <a:r>
              <a:rPr sz="2400" spc="-50" dirty="0">
                <a:latin typeface="Times New Roman"/>
                <a:cs typeface="Times New Roman"/>
              </a:rPr>
              <a:t>associations  </a:t>
            </a:r>
            <a:r>
              <a:rPr sz="2400" spc="-40" dirty="0">
                <a:latin typeface="Times New Roman"/>
                <a:cs typeface="Times New Roman"/>
              </a:rPr>
              <a:t>que </a:t>
            </a:r>
            <a:r>
              <a:rPr sz="2400" spc="-105" dirty="0">
                <a:latin typeface="Times New Roman"/>
                <a:cs typeface="Times New Roman"/>
              </a:rPr>
              <a:t>la</a:t>
            </a:r>
            <a:r>
              <a:rPr sz="2400" spc="15" dirty="0">
                <a:latin typeface="Times New Roman"/>
                <a:cs typeface="Times New Roman"/>
              </a:rPr>
              <a:t> </a:t>
            </a:r>
            <a:r>
              <a:rPr sz="2400" spc="-65" dirty="0">
                <a:latin typeface="Times New Roman"/>
                <a:cs typeface="Times New Roman"/>
              </a:rPr>
              <a:t>super-classe.</a:t>
            </a:r>
            <a:endParaRPr sz="2400" dirty="0">
              <a:latin typeface="Times New Roman"/>
              <a:cs typeface="Times New Roman"/>
            </a:endParaRPr>
          </a:p>
        </p:txBody>
      </p:sp>
      <p:sp>
        <p:nvSpPr>
          <p:cNvPr id="4" name="object 4"/>
          <p:cNvSpPr/>
          <p:nvPr/>
        </p:nvSpPr>
        <p:spPr>
          <a:xfrm>
            <a:off x="2171902" y="3500437"/>
            <a:ext cx="5288160" cy="2755075"/>
          </a:xfrm>
          <a:prstGeom prst="rect">
            <a:avLst/>
          </a:prstGeom>
          <a:blipFill>
            <a:blip r:embed="rId2" cstate="print"/>
            <a:stretch>
              <a:fillRect/>
            </a:stretch>
          </a:blipFill>
        </p:spPr>
        <p:txBody>
          <a:bodyPr wrap="square" lIns="0" tIns="0" rIns="0" bIns="0" rtlCol="0"/>
          <a:lstStyle/>
          <a:p>
            <a:endParaRP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27</a:t>
            </a:fld>
            <a:endParaRPr lang="fr-FR" spc="-3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244" y="2862072"/>
            <a:ext cx="9262872" cy="14356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31265" y="2881122"/>
            <a:ext cx="9120785" cy="627736"/>
          </a:xfrm>
          <a:prstGeom prst="rect">
            <a:avLst/>
          </a:prstGeom>
        </p:spPr>
        <p:txBody>
          <a:bodyPr vert="horz" wrap="square" lIns="0" tIns="12065" rIns="0" bIns="0" rtlCol="0">
            <a:spAutoFit/>
          </a:bodyPr>
          <a:lstStyle/>
          <a:p>
            <a:pPr marL="12700">
              <a:lnSpc>
                <a:spcPct val="100000"/>
              </a:lnSpc>
              <a:spcBef>
                <a:spcPts val="95"/>
              </a:spcBef>
            </a:pPr>
            <a:r>
              <a:rPr lang="fr-FR" sz="4000" spc="-5" dirty="0" smtClean="0">
                <a:latin typeface="Trebuchet MS"/>
                <a:cs typeface="Trebuchet MS"/>
              </a:rPr>
              <a:t>SECTION 2: </a:t>
            </a:r>
            <a:r>
              <a:rPr sz="4000" spc="-5" dirty="0" smtClean="0">
                <a:latin typeface="Trebuchet MS"/>
                <a:cs typeface="Trebuchet MS"/>
              </a:rPr>
              <a:t>DIAGRAMME </a:t>
            </a:r>
            <a:r>
              <a:rPr sz="4000" spc="-195" dirty="0">
                <a:latin typeface="Trebuchet MS"/>
                <a:cs typeface="Trebuchet MS"/>
              </a:rPr>
              <a:t>DE</a:t>
            </a:r>
            <a:r>
              <a:rPr sz="4000" spc="-625" dirty="0">
                <a:latin typeface="Trebuchet MS"/>
                <a:cs typeface="Trebuchet MS"/>
              </a:rPr>
              <a:t> </a:t>
            </a:r>
            <a:r>
              <a:rPr sz="4000" spc="-250" dirty="0">
                <a:latin typeface="Trebuchet MS"/>
                <a:cs typeface="Trebuchet MS"/>
              </a:rPr>
              <a:t>PACQUAGE</a:t>
            </a:r>
            <a:endParaRPr sz="4000" dirty="0">
              <a:latin typeface="Trebuchet MS"/>
              <a:cs typeface="Trebuchet MS"/>
            </a:endParaRPr>
          </a:p>
        </p:txBody>
      </p:sp>
      <p:sp>
        <p:nvSpPr>
          <p:cNvPr id="4" name="object 4"/>
          <p:cNvSpPr txBox="1"/>
          <p:nvPr/>
        </p:nvSpPr>
        <p:spPr>
          <a:xfrm>
            <a:off x="100017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888888"/>
                </a:solidFill>
                <a:latin typeface="Arial"/>
                <a:cs typeface="Arial"/>
              </a:rPr>
              <a:t>21</a:t>
            </a:r>
            <a:endParaRPr sz="1200">
              <a:latin typeface="Arial"/>
              <a:cs typeface="Arial"/>
            </a:endParaRP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28</a:t>
            </a:fld>
            <a:endParaRPr lang="fr-FR" spc="-3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98126" y="6358534"/>
            <a:ext cx="284480" cy="330835"/>
          </a:xfrm>
          <a:prstGeom prst="rect">
            <a:avLst/>
          </a:prstGeom>
        </p:spPr>
        <p:txBody>
          <a:bodyPr vert="horz" wrap="square" lIns="0" tIns="12700" rIns="0" bIns="0" rtlCol="0">
            <a:spAutoFit/>
          </a:bodyPr>
          <a:lstStyle/>
          <a:p>
            <a:pPr marL="12700">
              <a:lnSpc>
                <a:spcPct val="100000"/>
              </a:lnSpc>
              <a:spcBef>
                <a:spcPts val="100"/>
              </a:spcBef>
            </a:pPr>
            <a:r>
              <a:rPr sz="2000" spc="-100" dirty="0">
                <a:solidFill>
                  <a:srgbClr val="888888"/>
                </a:solidFill>
                <a:latin typeface="Arial"/>
                <a:cs typeface="Arial"/>
              </a:rPr>
              <a:t>22</a:t>
            </a:r>
            <a:endParaRPr sz="2000">
              <a:latin typeface="Arial"/>
              <a:cs typeface="Arial"/>
            </a:endParaRPr>
          </a:p>
        </p:txBody>
      </p:sp>
      <p:sp>
        <p:nvSpPr>
          <p:cNvPr id="3" name="object 3"/>
          <p:cNvSpPr/>
          <p:nvPr/>
        </p:nvSpPr>
        <p:spPr>
          <a:xfrm>
            <a:off x="3536950" y="285813"/>
            <a:ext cx="7264400" cy="805180"/>
          </a:xfrm>
          <a:custGeom>
            <a:avLst/>
            <a:gdLst/>
            <a:ahLst/>
            <a:cxnLst/>
            <a:rect l="l" t="t" r="r" b="b"/>
            <a:pathLst>
              <a:path w="7264400" h="805180">
                <a:moveTo>
                  <a:pt x="7264400" y="0"/>
                </a:moveTo>
                <a:lnTo>
                  <a:pt x="0" y="0"/>
                </a:lnTo>
                <a:lnTo>
                  <a:pt x="0" y="804862"/>
                </a:lnTo>
                <a:lnTo>
                  <a:pt x="7264400" y="804862"/>
                </a:lnTo>
                <a:lnTo>
                  <a:pt x="7264400" y="0"/>
                </a:lnTo>
                <a:close/>
              </a:path>
            </a:pathLst>
          </a:custGeom>
          <a:solidFill>
            <a:srgbClr val="C00000"/>
          </a:solidFill>
        </p:spPr>
        <p:txBody>
          <a:bodyPr wrap="square" lIns="0" tIns="0" rIns="0" bIns="0" rtlCol="0"/>
          <a:lstStyle/>
          <a:p>
            <a:endParaRPr/>
          </a:p>
        </p:txBody>
      </p:sp>
      <p:sp>
        <p:nvSpPr>
          <p:cNvPr id="4" name="object 4"/>
          <p:cNvSpPr txBox="1">
            <a:spLocks noGrp="1"/>
          </p:cNvSpPr>
          <p:nvPr>
            <p:ph type="title"/>
          </p:nvPr>
        </p:nvSpPr>
        <p:spPr>
          <a:xfrm>
            <a:off x="5075046" y="278714"/>
            <a:ext cx="4059554" cy="574675"/>
          </a:xfrm>
          <a:prstGeom prst="rect">
            <a:avLst/>
          </a:prstGeom>
        </p:spPr>
        <p:txBody>
          <a:bodyPr vert="horz" wrap="square" lIns="0" tIns="12700" rIns="0" bIns="0" rtlCol="0">
            <a:spAutoFit/>
          </a:bodyPr>
          <a:lstStyle/>
          <a:p>
            <a:pPr marL="12700">
              <a:lnSpc>
                <a:spcPct val="100000"/>
              </a:lnSpc>
              <a:spcBef>
                <a:spcPts val="100"/>
              </a:spcBef>
            </a:pPr>
            <a:r>
              <a:rPr sz="3600" spc="-210" dirty="0">
                <a:latin typeface="Trebuchet MS"/>
                <a:cs typeface="Trebuchet MS"/>
              </a:rPr>
              <a:t>Pacquage </a:t>
            </a:r>
            <a:r>
              <a:rPr sz="3600" spc="-330" dirty="0">
                <a:latin typeface="Trebuchet MS"/>
                <a:cs typeface="Trebuchet MS"/>
              </a:rPr>
              <a:t>:</a:t>
            </a:r>
            <a:r>
              <a:rPr sz="3600" spc="-395" dirty="0">
                <a:latin typeface="Trebuchet MS"/>
                <a:cs typeface="Trebuchet MS"/>
              </a:rPr>
              <a:t> </a:t>
            </a:r>
            <a:r>
              <a:rPr sz="3600" spc="-180" dirty="0">
                <a:latin typeface="Trebuchet MS"/>
                <a:cs typeface="Trebuchet MS"/>
              </a:rPr>
              <a:t>Définition</a:t>
            </a:r>
            <a:endParaRPr sz="3600">
              <a:latin typeface="Trebuchet MS"/>
              <a:cs typeface="Trebuchet MS"/>
            </a:endParaRPr>
          </a:p>
        </p:txBody>
      </p:sp>
      <p:sp>
        <p:nvSpPr>
          <p:cNvPr id="5" name="object 5"/>
          <p:cNvSpPr txBox="1">
            <a:spLocks noGrp="1"/>
          </p:cNvSpPr>
          <p:nvPr>
            <p:ph type="body" idx="1"/>
          </p:nvPr>
        </p:nvSpPr>
        <p:spPr>
          <a:xfrm>
            <a:off x="298450" y="1345565"/>
            <a:ext cx="10287000" cy="2228815"/>
          </a:xfrm>
          <a:prstGeom prst="rect">
            <a:avLst/>
          </a:prstGeom>
        </p:spPr>
        <p:txBody>
          <a:bodyPr vert="horz" wrap="square" lIns="0" tIns="12700" rIns="0" bIns="0" rtlCol="0">
            <a:spAutoFit/>
          </a:bodyPr>
          <a:lstStyle/>
          <a:p>
            <a:pPr marL="205740" indent="-107950">
              <a:lnSpc>
                <a:spcPct val="150000"/>
              </a:lnSpc>
              <a:spcBef>
                <a:spcPts val="100"/>
              </a:spcBef>
              <a:buSzPct val="95833"/>
              <a:buFont typeface="Wingdings" pitchFamily="2" charset="2"/>
              <a:buChar char="v"/>
              <a:tabLst>
                <a:tab pos="206375" algn="l"/>
              </a:tabLst>
            </a:pPr>
            <a:r>
              <a:rPr spc="-5" dirty="0"/>
              <a:t>Un </a:t>
            </a:r>
            <a:r>
              <a:rPr dirty="0"/>
              <a:t>package (ou paquetage) est un </a:t>
            </a:r>
            <a:r>
              <a:rPr spc="-5" dirty="0"/>
              <a:t>regroupement</a:t>
            </a:r>
            <a:r>
              <a:rPr spc="-80" dirty="0"/>
              <a:t> </a:t>
            </a:r>
            <a:r>
              <a:rPr spc="-5" dirty="0"/>
              <a:t>d’éléments.</a:t>
            </a:r>
          </a:p>
          <a:p>
            <a:pPr marL="98425" marR="5080">
              <a:lnSpc>
                <a:spcPct val="150000"/>
              </a:lnSpc>
              <a:buFont typeface="Wingdings" pitchFamily="2" charset="2"/>
              <a:buChar char="v"/>
              <a:tabLst>
                <a:tab pos="280035" algn="l"/>
              </a:tabLst>
            </a:pPr>
            <a:r>
              <a:rPr dirty="0"/>
              <a:t>Le </a:t>
            </a:r>
            <a:r>
              <a:rPr spc="-5" dirty="0"/>
              <a:t>regroupement </a:t>
            </a:r>
            <a:r>
              <a:rPr dirty="0"/>
              <a:t>peut être pour des raisons </a:t>
            </a:r>
            <a:r>
              <a:rPr spc="-5" dirty="0"/>
              <a:t>sémantiques, </a:t>
            </a:r>
            <a:r>
              <a:rPr dirty="0"/>
              <a:t>d’usage, de</a:t>
            </a:r>
            <a:r>
              <a:rPr spc="-120" dirty="0"/>
              <a:t> </a:t>
            </a:r>
            <a:r>
              <a:rPr dirty="0"/>
              <a:t>lieux,  </a:t>
            </a:r>
            <a:r>
              <a:rPr spc="-10" dirty="0"/>
              <a:t>etc</a:t>
            </a:r>
            <a:r>
              <a:rPr sz="1800" spc="-10" dirty="0">
                <a:latin typeface="Arial"/>
                <a:cs typeface="Arial"/>
              </a:rPr>
              <a:t>.</a:t>
            </a:r>
            <a:endParaRPr sz="1800" dirty="0">
              <a:latin typeface="Arial"/>
              <a:cs typeface="Arial"/>
            </a:endParaRPr>
          </a:p>
          <a:p>
            <a:pPr marL="205740" indent="-107950">
              <a:lnSpc>
                <a:spcPct val="150000"/>
              </a:lnSpc>
              <a:buSzPct val="95833"/>
              <a:buFont typeface="Wingdings" pitchFamily="2" charset="2"/>
              <a:buChar char="v"/>
              <a:tabLst>
                <a:tab pos="206375" algn="l"/>
              </a:tabLst>
            </a:pPr>
            <a:r>
              <a:rPr spc="-5" dirty="0" smtClean="0"/>
              <a:t>Un </a:t>
            </a:r>
            <a:r>
              <a:rPr dirty="0" err="1" smtClean="0"/>
              <a:t>paquetage</a:t>
            </a:r>
            <a:r>
              <a:rPr dirty="0" smtClean="0"/>
              <a:t> </a:t>
            </a:r>
            <a:r>
              <a:rPr dirty="0" err="1" smtClean="0"/>
              <a:t>est</a:t>
            </a:r>
            <a:r>
              <a:rPr dirty="0" smtClean="0"/>
              <a:t> </a:t>
            </a:r>
            <a:r>
              <a:rPr spc="-5" dirty="0" smtClean="0"/>
              <a:t>susceptible </a:t>
            </a:r>
            <a:r>
              <a:rPr dirty="0" smtClean="0"/>
              <a:t>de </a:t>
            </a:r>
            <a:r>
              <a:rPr dirty="0" err="1" smtClean="0"/>
              <a:t>contenir</a:t>
            </a:r>
            <a:r>
              <a:rPr dirty="0" smtClean="0"/>
              <a:t> </a:t>
            </a:r>
            <a:r>
              <a:rPr spc="-5" dirty="0" err="1" smtClean="0"/>
              <a:t>n’importe</a:t>
            </a:r>
            <a:r>
              <a:rPr spc="-5" dirty="0" smtClean="0"/>
              <a:t> </a:t>
            </a:r>
            <a:r>
              <a:rPr spc="-5" dirty="0" err="1" smtClean="0"/>
              <a:t>quel</a:t>
            </a:r>
            <a:r>
              <a:rPr spc="-5" dirty="0" smtClean="0"/>
              <a:t> </a:t>
            </a:r>
            <a:r>
              <a:rPr spc="-5" dirty="0" err="1" smtClean="0"/>
              <a:t>élément</a:t>
            </a:r>
            <a:r>
              <a:rPr spc="-120" dirty="0" smtClean="0"/>
              <a:t> </a:t>
            </a:r>
            <a:r>
              <a:rPr dirty="0" smtClean="0"/>
              <a:t>de</a:t>
            </a:r>
            <a:r>
              <a:rPr lang="fr-FR" dirty="0" smtClean="0"/>
              <a:t> </a:t>
            </a:r>
            <a:r>
              <a:rPr spc="-5" err="1" smtClean="0"/>
              <a:t>modélisation</a:t>
            </a:r>
            <a:r>
              <a:rPr spc="-55" smtClean="0"/>
              <a:t> </a:t>
            </a:r>
            <a:r>
              <a:rPr spc="-5" smtClean="0"/>
              <a:t>UML</a:t>
            </a:r>
            <a:r>
              <a:rPr lang="fr-FR" spc="-5" dirty="0" smtClean="0"/>
              <a:t>.</a:t>
            </a:r>
            <a:endParaRPr spc="-5" dirty="0"/>
          </a:p>
        </p:txBody>
      </p:sp>
      <p:pic>
        <p:nvPicPr>
          <p:cNvPr id="8" name="Image 7"/>
          <p:cNvPicPr>
            <a:picLocks noChangeAspect="1"/>
          </p:cNvPicPr>
          <p:nvPr/>
        </p:nvPicPr>
        <p:blipFill>
          <a:blip r:embed="rId2" cstate="print"/>
          <a:stretch>
            <a:fillRect/>
          </a:stretch>
        </p:blipFill>
        <p:spPr>
          <a:xfrm>
            <a:off x="1212850" y="3886200"/>
            <a:ext cx="8346656" cy="2073128"/>
          </a:xfrm>
          <a:prstGeom prst="rect">
            <a:avLst/>
          </a:prstGeom>
        </p:spPr>
      </p:pic>
      <p:sp>
        <p:nvSpPr>
          <p:cNvPr id="7" name="Espace réservé du numéro de diapositive 6"/>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29</a:t>
            </a:fld>
            <a:endParaRPr lang="fr-FR" spc="-3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444234" y="308813"/>
            <a:ext cx="1368425" cy="514350"/>
          </a:xfrm>
          <a:prstGeom prst="rect">
            <a:avLst/>
          </a:prstGeom>
        </p:spPr>
        <p:txBody>
          <a:bodyPr vert="horz" wrap="square" lIns="0" tIns="13335" rIns="0" bIns="0" rtlCol="0">
            <a:spAutoFit/>
          </a:bodyPr>
          <a:lstStyle/>
          <a:p>
            <a:pPr marL="12700">
              <a:lnSpc>
                <a:spcPct val="100000"/>
              </a:lnSpc>
              <a:spcBef>
                <a:spcPts val="105"/>
              </a:spcBef>
            </a:pPr>
            <a:r>
              <a:rPr spc="-204" dirty="0">
                <a:latin typeface="Trebuchet MS"/>
                <a:cs typeface="Trebuchet MS"/>
              </a:rPr>
              <a:t>Objectif</a:t>
            </a:r>
          </a:p>
        </p:txBody>
      </p:sp>
      <p:grpSp>
        <p:nvGrpSpPr>
          <p:cNvPr id="4" name="object 4"/>
          <p:cNvGrpSpPr/>
          <p:nvPr/>
        </p:nvGrpSpPr>
        <p:grpSpPr>
          <a:xfrm>
            <a:off x="4794250" y="1981200"/>
            <a:ext cx="5181600" cy="4191000"/>
            <a:chOff x="2675733" y="1625600"/>
            <a:chExt cx="5028565" cy="3317875"/>
          </a:xfrm>
        </p:grpSpPr>
        <p:sp>
          <p:nvSpPr>
            <p:cNvPr id="5" name="object 5"/>
            <p:cNvSpPr/>
            <p:nvPr/>
          </p:nvSpPr>
          <p:spPr>
            <a:xfrm>
              <a:off x="2675733" y="1976605"/>
              <a:ext cx="5028406" cy="296636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235450" y="1654175"/>
              <a:ext cx="1885950" cy="1919605"/>
            </a:xfrm>
            <a:custGeom>
              <a:avLst/>
              <a:gdLst/>
              <a:ahLst/>
              <a:cxnLst/>
              <a:rect l="l" t="t" r="r" b="b"/>
              <a:pathLst>
                <a:path w="1885950" h="1919604">
                  <a:moveTo>
                    <a:pt x="0" y="959612"/>
                  </a:moveTo>
                  <a:lnTo>
                    <a:pt x="1153" y="911718"/>
                  </a:lnTo>
                  <a:lnTo>
                    <a:pt x="4579" y="864432"/>
                  </a:lnTo>
                  <a:lnTo>
                    <a:pt x="10223" y="817809"/>
                  </a:lnTo>
                  <a:lnTo>
                    <a:pt x="18031" y="771903"/>
                  </a:lnTo>
                  <a:lnTo>
                    <a:pt x="27948" y="726771"/>
                  </a:lnTo>
                  <a:lnTo>
                    <a:pt x="39921" y="682466"/>
                  </a:lnTo>
                  <a:lnTo>
                    <a:pt x="53896" y="639043"/>
                  </a:lnTo>
                  <a:lnTo>
                    <a:pt x="69819" y="596559"/>
                  </a:lnTo>
                  <a:lnTo>
                    <a:pt x="87636" y="555067"/>
                  </a:lnTo>
                  <a:lnTo>
                    <a:pt x="107293" y="514622"/>
                  </a:lnTo>
                  <a:lnTo>
                    <a:pt x="128735" y="475281"/>
                  </a:lnTo>
                  <a:lnTo>
                    <a:pt x="151909" y="437096"/>
                  </a:lnTo>
                  <a:lnTo>
                    <a:pt x="176762" y="400125"/>
                  </a:lnTo>
                  <a:lnTo>
                    <a:pt x="203237" y="364420"/>
                  </a:lnTo>
                  <a:lnTo>
                    <a:pt x="231283" y="330039"/>
                  </a:lnTo>
                  <a:lnTo>
                    <a:pt x="260845" y="297035"/>
                  </a:lnTo>
                  <a:lnTo>
                    <a:pt x="291868" y="265463"/>
                  </a:lnTo>
                  <a:lnTo>
                    <a:pt x="324299" y="235379"/>
                  </a:lnTo>
                  <a:lnTo>
                    <a:pt x="358084" y="206837"/>
                  </a:lnTo>
                  <a:lnTo>
                    <a:pt x="393168" y="179893"/>
                  </a:lnTo>
                  <a:lnTo>
                    <a:pt x="429499" y="154601"/>
                  </a:lnTo>
                  <a:lnTo>
                    <a:pt x="467021" y="131016"/>
                  </a:lnTo>
                  <a:lnTo>
                    <a:pt x="505681" y="109194"/>
                  </a:lnTo>
                  <a:lnTo>
                    <a:pt x="545424" y="89190"/>
                  </a:lnTo>
                  <a:lnTo>
                    <a:pt x="586198" y="71057"/>
                  </a:lnTo>
                  <a:lnTo>
                    <a:pt x="627947" y="54852"/>
                  </a:lnTo>
                  <a:lnTo>
                    <a:pt x="670618" y="40629"/>
                  </a:lnTo>
                  <a:lnTo>
                    <a:pt x="714156" y="28444"/>
                  </a:lnTo>
                  <a:lnTo>
                    <a:pt x="758508" y="18350"/>
                  </a:lnTo>
                  <a:lnTo>
                    <a:pt x="803620" y="10404"/>
                  </a:lnTo>
                  <a:lnTo>
                    <a:pt x="849438" y="4661"/>
                  </a:lnTo>
                  <a:lnTo>
                    <a:pt x="895907" y="1174"/>
                  </a:lnTo>
                  <a:lnTo>
                    <a:pt x="942975" y="0"/>
                  </a:lnTo>
                  <a:lnTo>
                    <a:pt x="990042" y="1174"/>
                  </a:lnTo>
                  <a:lnTo>
                    <a:pt x="1036511" y="4661"/>
                  </a:lnTo>
                  <a:lnTo>
                    <a:pt x="1082329" y="10404"/>
                  </a:lnTo>
                  <a:lnTo>
                    <a:pt x="1127441" y="18350"/>
                  </a:lnTo>
                  <a:lnTo>
                    <a:pt x="1171793" y="28444"/>
                  </a:lnTo>
                  <a:lnTo>
                    <a:pt x="1215331" y="40629"/>
                  </a:lnTo>
                  <a:lnTo>
                    <a:pt x="1258002" y="54852"/>
                  </a:lnTo>
                  <a:lnTo>
                    <a:pt x="1299751" y="71057"/>
                  </a:lnTo>
                  <a:lnTo>
                    <a:pt x="1340525" y="89190"/>
                  </a:lnTo>
                  <a:lnTo>
                    <a:pt x="1380268" y="109194"/>
                  </a:lnTo>
                  <a:lnTo>
                    <a:pt x="1418928" y="131016"/>
                  </a:lnTo>
                  <a:lnTo>
                    <a:pt x="1456450" y="154601"/>
                  </a:lnTo>
                  <a:lnTo>
                    <a:pt x="1492781" y="179893"/>
                  </a:lnTo>
                  <a:lnTo>
                    <a:pt x="1527865" y="206837"/>
                  </a:lnTo>
                  <a:lnTo>
                    <a:pt x="1561650" y="235379"/>
                  </a:lnTo>
                  <a:lnTo>
                    <a:pt x="1594081" y="265463"/>
                  </a:lnTo>
                  <a:lnTo>
                    <a:pt x="1625104" y="297035"/>
                  </a:lnTo>
                  <a:lnTo>
                    <a:pt x="1654666" y="330039"/>
                  </a:lnTo>
                  <a:lnTo>
                    <a:pt x="1682712" y="364420"/>
                  </a:lnTo>
                  <a:lnTo>
                    <a:pt x="1709187" y="400125"/>
                  </a:lnTo>
                  <a:lnTo>
                    <a:pt x="1734040" y="437096"/>
                  </a:lnTo>
                  <a:lnTo>
                    <a:pt x="1757214" y="475281"/>
                  </a:lnTo>
                  <a:lnTo>
                    <a:pt x="1778656" y="514622"/>
                  </a:lnTo>
                  <a:lnTo>
                    <a:pt x="1798313" y="555067"/>
                  </a:lnTo>
                  <a:lnTo>
                    <a:pt x="1816130" y="596559"/>
                  </a:lnTo>
                  <a:lnTo>
                    <a:pt x="1832053" y="639043"/>
                  </a:lnTo>
                  <a:lnTo>
                    <a:pt x="1846028" y="682466"/>
                  </a:lnTo>
                  <a:lnTo>
                    <a:pt x="1858001" y="726771"/>
                  </a:lnTo>
                  <a:lnTo>
                    <a:pt x="1867918" y="771903"/>
                  </a:lnTo>
                  <a:lnTo>
                    <a:pt x="1875726" y="817809"/>
                  </a:lnTo>
                  <a:lnTo>
                    <a:pt x="1881370" y="864432"/>
                  </a:lnTo>
                  <a:lnTo>
                    <a:pt x="1884796" y="911718"/>
                  </a:lnTo>
                  <a:lnTo>
                    <a:pt x="1885950" y="959612"/>
                  </a:lnTo>
                  <a:lnTo>
                    <a:pt x="1884796" y="1007505"/>
                  </a:lnTo>
                  <a:lnTo>
                    <a:pt x="1881370" y="1054792"/>
                  </a:lnTo>
                  <a:lnTo>
                    <a:pt x="1875726" y="1101417"/>
                  </a:lnTo>
                  <a:lnTo>
                    <a:pt x="1867918" y="1147325"/>
                  </a:lnTo>
                  <a:lnTo>
                    <a:pt x="1858001" y="1192460"/>
                  </a:lnTo>
                  <a:lnTo>
                    <a:pt x="1846028" y="1236768"/>
                  </a:lnTo>
                  <a:lnTo>
                    <a:pt x="1832053" y="1280194"/>
                  </a:lnTo>
                  <a:lnTo>
                    <a:pt x="1816130" y="1322683"/>
                  </a:lnTo>
                  <a:lnTo>
                    <a:pt x="1798313" y="1364179"/>
                  </a:lnTo>
                  <a:lnTo>
                    <a:pt x="1778656" y="1404629"/>
                  </a:lnTo>
                  <a:lnTo>
                    <a:pt x="1757214" y="1443975"/>
                  </a:lnTo>
                  <a:lnTo>
                    <a:pt x="1734040" y="1482165"/>
                  </a:lnTo>
                  <a:lnTo>
                    <a:pt x="1709187" y="1519142"/>
                  </a:lnTo>
                  <a:lnTo>
                    <a:pt x="1682712" y="1554852"/>
                  </a:lnTo>
                  <a:lnTo>
                    <a:pt x="1654666" y="1589239"/>
                  </a:lnTo>
                  <a:lnTo>
                    <a:pt x="1625104" y="1622249"/>
                  </a:lnTo>
                  <a:lnTo>
                    <a:pt x="1594081" y="1653826"/>
                  </a:lnTo>
                  <a:lnTo>
                    <a:pt x="1561650" y="1683916"/>
                  </a:lnTo>
                  <a:lnTo>
                    <a:pt x="1527865" y="1712464"/>
                  </a:lnTo>
                  <a:lnTo>
                    <a:pt x="1492781" y="1739414"/>
                  </a:lnTo>
                  <a:lnTo>
                    <a:pt x="1456450" y="1764711"/>
                  </a:lnTo>
                  <a:lnTo>
                    <a:pt x="1418928" y="1788301"/>
                  </a:lnTo>
                  <a:lnTo>
                    <a:pt x="1380268" y="1810128"/>
                  </a:lnTo>
                  <a:lnTo>
                    <a:pt x="1340525" y="1830137"/>
                  </a:lnTo>
                  <a:lnTo>
                    <a:pt x="1299751" y="1848274"/>
                  </a:lnTo>
                  <a:lnTo>
                    <a:pt x="1258002" y="1864483"/>
                  </a:lnTo>
                  <a:lnTo>
                    <a:pt x="1215331" y="1878710"/>
                  </a:lnTo>
                  <a:lnTo>
                    <a:pt x="1171793" y="1890898"/>
                  </a:lnTo>
                  <a:lnTo>
                    <a:pt x="1127441" y="1900994"/>
                  </a:lnTo>
                  <a:lnTo>
                    <a:pt x="1082329" y="1908943"/>
                  </a:lnTo>
                  <a:lnTo>
                    <a:pt x="1036511" y="1914688"/>
                  </a:lnTo>
                  <a:lnTo>
                    <a:pt x="990042" y="1918176"/>
                  </a:lnTo>
                  <a:lnTo>
                    <a:pt x="942975" y="1919351"/>
                  </a:lnTo>
                  <a:lnTo>
                    <a:pt x="895907" y="1918176"/>
                  </a:lnTo>
                  <a:lnTo>
                    <a:pt x="849438" y="1914688"/>
                  </a:lnTo>
                  <a:lnTo>
                    <a:pt x="803620" y="1908943"/>
                  </a:lnTo>
                  <a:lnTo>
                    <a:pt x="758508" y="1900994"/>
                  </a:lnTo>
                  <a:lnTo>
                    <a:pt x="714156" y="1890898"/>
                  </a:lnTo>
                  <a:lnTo>
                    <a:pt x="670618" y="1878710"/>
                  </a:lnTo>
                  <a:lnTo>
                    <a:pt x="627947" y="1864483"/>
                  </a:lnTo>
                  <a:lnTo>
                    <a:pt x="586198" y="1848274"/>
                  </a:lnTo>
                  <a:lnTo>
                    <a:pt x="545424" y="1830137"/>
                  </a:lnTo>
                  <a:lnTo>
                    <a:pt x="505681" y="1810128"/>
                  </a:lnTo>
                  <a:lnTo>
                    <a:pt x="467021" y="1788301"/>
                  </a:lnTo>
                  <a:lnTo>
                    <a:pt x="429499" y="1764711"/>
                  </a:lnTo>
                  <a:lnTo>
                    <a:pt x="393168" y="1739414"/>
                  </a:lnTo>
                  <a:lnTo>
                    <a:pt x="358084" y="1712464"/>
                  </a:lnTo>
                  <a:lnTo>
                    <a:pt x="324299" y="1683916"/>
                  </a:lnTo>
                  <a:lnTo>
                    <a:pt x="291868" y="1653826"/>
                  </a:lnTo>
                  <a:lnTo>
                    <a:pt x="260845" y="1622249"/>
                  </a:lnTo>
                  <a:lnTo>
                    <a:pt x="231283" y="1589239"/>
                  </a:lnTo>
                  <a:lnTo>
                    <a:pt x="203237" y="1554852"/>
                  </a:lnTo>
                  <a:lnTo>
                    <a:pt x="176762" y="1519142"/>
                  </a:lnTo>
                  <a:lnTo>
                    <a:pt x="151909" y="1482165"/>
                  </a:lnTo>
                  <a:lnTo>
                    <a:pt x="128735" y="1443975"/>
                  </a:lnTo>
                  <a:lnTo>
                    <a:pt x="107293" y="1404629"/>
                  </a:lnTo>
                  <a:lnTo>
                    <a:pt x="87636" y="1364179"/>
                  </a:lnTo>
                  <a:lnTo>
                    <a:pt x="69819" y="1322683"/>
                  </a:lnTo>
                  <a:lnTo>
                    <a:pt x="53896" y="1280194"/>
                  </a:lnTo>
                  <a:lnTo>
                    <a:pt x="39921" y="1236768"/>
                  </a:lnTo>
                  <a:lnTo>
                    <a:pt x="27948" y="1192460"/>
                  </a:lnTo>
                  <a:lnTo>
                    <a:pt x="18031" y="1147325"/>
                  </a:lnTo>
                  <a:lnTo>
                    <a:pt x="10223" y="1101417"/>
                  </a:lnTo>
                  <a:lnTo>
                    <a:pt x="4579" y="1054792"/>
                  </a:lnTo>
                  <a:lnTo>
                    <a:pt x="1153" y="1007505"/>
                  </a:lnTo>
                  <a:lnTo>
                    <a:pt x="0" y="959612"/>
                  </a:lnTo>
                  <a:close/>
                </a:path>
              </a:pathLst>
            </a:custGeom>
            <a:ln w="57150">
              <a:solidFill>
                <a:srgbClr val="FF0000"/>
              </a:solidFill>
            </a:ln>
          </p:spPr>
          <p:txBody>
            <a:bodyPr wrap="square" lIns="0" tIns="0" rIns="0" bIns="0" rtlCol="0"/>
            <a:lstStyle/>
            <a:p>
              <a:endParaRPr/>
            </a:p>
          </p:txBody>
        </p:sp>
      </p:grpSp>
      <p:sp>
        <p:nvSpPr>
          <p:cNvPr id="7" name="object 7"/>
          <p:cNvSpPr txBox="1"/>
          <p:nvPr/>
        </p:nvSpPr>
        <p:spPr>
          <a:xfrm>
            <a:off x="10054081" y="6465214"/>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3</a:t>
            </a:fld>
            <a:endParaRPr sz="1200">
              <a:latin typeface="Arial"/>
              <a:cs typeface="Arial"/>
            </a:endParaRPr>
          </a:p>
        </p:txBody>
      </p:sp>
      <p:graphicFrame>
        <p:nvGraphicFramePr>
          <p:cNvPr id="10" name="Diagramme 9"/>
          <p:cNvGraphicFramePr/>
          <p:nvPr/>
        </p:nvGraphicFramePr>
        <p:xfrm>
          <a:off x="-1606550" y="1219200"/>
          <a:ext cx="7205133" cy="48034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Espace réservé du numéro de diapositive 10"/>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3</a:t>
            </a:fld>
            <a:endParaRPr lang="fr-FR" spc="-3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9808" y="2619755"/>
            <a:ext cx="9262872" cy="143560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70915" y="2638501"/>
            <a:ext cx="7360920" cy="635000"/>
          </a:xfrm>
          <a:prstGeom prst="rect">
            <a:avLst/>
          </a:prstGeom>
        </p:spPr>
        <p:txBody>
          <a:bodyPr vert="horz" wrap="square" lIns="0" tIns="12065" rIns="0" bIns="0" rtlCol="0">
            <a:spAutoFit/>
          </a:bodyPr>
          <a:lstStyle/>
          <a:p>
            <a:pPr marL="12700">
              <a:lnSpc>
                <a:spcPct val="100000"/>
              </a:lnSpc>
              <a:spcBef>
                <a:spcPts val="95"/>
              </a:spcBef>
            </a:pPr>
            <a:r>
              <a:rPr sz="4000" spc="-505" dirty="0"/>
              <a:t>SECTION </a:t>
            </a:r>
            <a:r>
              <a:rPr sz="4000" spc="-215" dirty="0"/>
              <a:t>3: </a:t>
            </a:r>
            <a:r>
              <a:rPr sz="4000" spc="-340" dirty="0"/>
              <a:t>DIAGRAMME</a:t>
            </a:r>
            <a:r>
              <a:rPr sz="4000" spc="-505" dirty="0"/>
              <a:t> </a:t>
            </a:r>
            <a:r>
              <a:rPr sz="4000" spc="-570" dirty="0"/>
              <a:t>D’OBJETS</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30</a:t>
            </a:fld>
            <a:endParaRPr spc="-3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9750" y="6430962"/>
            <a:ext cx="841212" cy="22141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921625" y="6399212"/>
            <a:ext cx="439737" cy="2698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461000" y="178307"/>
            <a:ext cx="7327398" cy="86867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27051" y="308813"/>
            <a:ext cx="9483166" cy="2811667"/>
          </a:xfrm>
          <a:prstGeom prst="rect">
            <a:avLst/>
          </a:prstGeom>
        </p:spPr>
        <p:txBody>
          <a:bodyPr vert="horz" wrap="square" lIns="0" tIns="13335" rIns="0" bIns="0" rtlCol="0">
            <a:spAutoFit/>
          </a:bodyPr>
          <a:lstStyle/>
          <a:p>
            <a:pPr marL="3349625">
              <a:lnSpc>
                <a:spcPct val="100000"/>
              </a:lnSpc>
              <a:spcBef>
                <a:spcPts val="105"/>
              </a:spcBef>
            </a:pPr>
            <a:r>
              <a:rPr sz="3200" b="1" spc="-235" dirty="0">
                <a:solidFill>
                  <a:srgbClr val="FFFFFF"/>
                </a:solidFill>
                <a:latin typeface="Arial"/>
                <a:cs typeface="Arial"/>
              </a:rPr>
              <a:t>Diagramme </a:t>
            </a:r>
            <a:r>
              <a:rPr sz="3200" b="1" spc="-215" dirty="0">
                <a:solidFill>
                  <a:srgbClr val="FFFFFF"/>
                </a:solidFill>
                <a:latin typeface="Arial"/>
                <a:cs typeface="Arial"/>
              </a:rPr>
              <a:t>d’objets</a:t>
            </a:r>
            <a:r>
              <a:rPr sz="3200" b="1" spc="-215">
                <a:solidFill>
                  <a:srgbClr val="FFFFFF"/>
                </a:solidFill>
                <a:latin typeface="Arial"/>
                <a:cs typeface="Arial"/>
              </a:rPr>
              <a:t>:</a:t>
            </a:r>
            <a:r>
              <a:rPr sz="3200" b="1" spc="-160">
                <a:solidFill>
                  <a:srgbClr val="FFFFFF"/>
                </a:solidFill>
                <a:latin typeface="Arial"/>
                <a:cs typeface="Arial"/>
              </a:rPr>
              <a:t> </a:t>
            </a:r>
            <a:r>
              <a:rPr sz="3200" b="1" spc="-204" smtClean="0">
                <a:solidFill>
                  <a:srgbClr val="FFFFFF"/>
                </a:solidFill>
                <a:latin typeface="Arial"/>
                <a:cs typeface="Arial"/>
              </a:rPr>
              <a:t>Présentation</a:t>
            </a:r>
            <a:endParaRPr sz="3200" smtClean="0">
              <a:latin typeface="Arial"/>
              <a:cs typeface="Arial"/>
            </a:endParaRPr>
          </a:p>
          <a:p>
            <a:pPr>
              <a:lnSpc>
                <a:spcPct val="100000"/>
              </a:lnSpc>
              <a:spcBef>
                <a:spcPts val="45"/>
              </a:spcBef>
            </a:pPr>
            <a:endParaRPr sz="4050" smtClean="0">
              <a:latin typeface="Arial"/>
              <a:cs typeface="Arial"/>
            </a:endParaRPr>
          </a:p>
          <a:p>
            <a:pPr marL="12700">
              <a:lnSpc>
                <a:spcPct val="100000"/>
              </a:lnSpc>
            </a:pPr>
            <a:r>
              <a:rPr sz="2400" spc="-5" smtClean="0">
                <a:latin typeface="Times New Roman" pitchFamily="18" charset="0"/>
                <a:cs typeface="Times New Roman" pitchFamily="18" charset="0"/>
              </a:rPr>
              <a:t>Un </a:t>
            </a:r>
            <a:r>
              <a:rPr sz="2400" smtClean="0">
                <a:latin typeface="Times New Roman" pitchFamily="18" charset="0"/>
                <a:cs typeface="Times New Roman" pitchFamily="18" charset="0"/>
              </a:rPr>
              <a:t>diagramme de d’objets</a:t>
            </a:r>
            <a:r>
              <a:rPr sz="2400" spc="-85" smtClean="0">
                <a:latin typeface="Times New Roman" pitchFamily="18" charset="0"/>
                <a:cs typeface="Times New Roman" pitchFamily="18" charset="0"/>
              </a:rPr>
              <a:t> </a:t>
            </a:r>
            <a:r>
              <a:rPr sz="2400" smtClean="0">
                <a:latin typeface="Times New Roman" pitchFamily="18" charset="0"/>
                <a:cs typeface="Times New Roman" pitchFamily="18" charset="0"/>
              </a:rPr>
              <a:t>:</a:t>
            </a:r>
          </a:p>
          <a:p>
            <a:pPr marL="355600" marR="721995" indent="-342900">
              <a:lnSpc>
                <a:spcPct val="150000"/>
              </a:lnSpc>
              <a:spcBef>
                <a:spcPts val="770"/>
              </a:spcBef>
              <a:buFont typeface="Arial" pitchFamily="34" charset="0"/>
              <a:buChar char="•"/>
              <a:tabLst>
                <a:tab pos="355600" algn="l"/>
              </a:tabLst>
            </a:pPr>
            <a:r>
              <a:rPr sz="2400" smtClean="0">
                <a:latin typeface="Times New Roman" pitchFamily="18" charset="0"/>
                <a:cs typeface="Times New Roman" pitchFamily="18" charset="0"/>
              </a:rPr>
              <a:t>Représente </a:t>
            </a:r>
            <a:r>
              <a:rPr sz="2400" dirty="0">
                <a:latin typeface="Times New Roman" pitchFamily="18" charset="0"/>
                <a:cs typeface="Times New Roman" pitchFamily="18" charset="0"/>
              </a:rPr>
              <a:t>les liens structurels entre instances</a:t>
            </a:r>
            <a:r>
              <a:rPr sz="2400" spc="-95" dirty="0">
                <a:latin typeface="Times New Roman" pitchFamily="18" charset="0"/>
                <a:cs typeface="Times New Roman" pitchFamily="18" charset="0"/>
              </a:rPr>
              <a:t> </a:t>
            </a:r>
            <a:r>
              <a:rPr sz="2400">
                <a:latin typeface="Times New Roman" pitchFamily="18" charset="0"/>
                <a:cs typeface="Times New Roman" pitchFamily="18" charset="0"/>
              </a:rPr>
              <a:t>de  </a:t>
            </a:r>
            <a:r>
              <a:rPr sz="2400" smtClean="0">
                <a:latin typeface="Times New Roman" pitchFamily="18" charset="0"/>
                <a:cs typeface="Times New Roman" pitchFamily="18" charset="0"/>
              </a:rPr>
              <a:t>classes</a:t>
            </a:r>
            <a:r>
              <a:rPr lang="fr-FR" sz="2400" dirty="0" smtClean="0">
                <a:latin typeface="Times New Roman" pitchFamily="18" charset="0"/>
                <a:cs typeface="Times New Roman" pitchFamily="18" charset="0"/>
              </a:rPr>
              <a:t>.</a:t>
            </a:r>
            <a:endParaRPr sz="2400">
              <a:latin typeface="Times New Roman" pitchFamily="18" charset="0"/>
              <a:cs typeface="Times New Roman" pitchFamily="18" charset="0"/>
            </a:endParaRPr>
          </a:p>
          <a:p>
            <a:pPr marL="355600" indent="-342900">
              <a:lnSpc>
                <a:spcPct val="150000"/>
              </a:lnSpc>
              <a:spcBef>
                <a:spcPts val="770"/>
              </a:spcBef>
              <a:buFont typeface="Arial" pitchFamily="34" charset="0"/>
              <a:buChar char="•"/>
              <a:tabLst>
                <a:tab pos="355600" algn="l"/>
              </a:tabLst>
            </a:pPr>
            <a:r>
              <a:rPr sz="2400" dirty="0">
                <a:latin typeface="Times New Roman" pitchFamily="18" charset="0"/>
                <a:cs typeface="Times New Roman" pitchFamily="18" charset="0"/>
              </a:rPr>
              <a:t>Facilite la compréhension de </a:t>
            </a:r>
            <a:r>
              <a:rPr sz="2400">
                <a:latin typeface="Times New Roman" pitchFamily="18" charset="0"/>
                <a:cs typeface="Times New Roman" pitchFamily="18" charset="0"/>
              </a:rPr>
              <a:t>structures</a:t>
            </a:r>
            <a:r>
              <a:rPr sz="2400" spc="-100">
                <a:latin typeface="Times New Roman" pitchFamily="18" charset="0"/>
                <a:cs typeface="Times New Roman" pitchFamily="18" charset="0"/>
              </a:rPr>
              <a:t> </a:t>
            </a:r>
            <a:r>
              <a:rPr sz="2400" smtClean="0">
                <a:latin typeface="Times New Roman" pitchFamily="18" charset="0"/>
                <a:cs typeface="Times New Roman" pitchFamily="18" charset="0"/>
              </a:rPr>
              <a:t>complexes</a:t>
            </a:r>
            <a:r>
              <a:rPr lang="fr-FR" sz="2400" dirty="0" smtClean="0">
                <a:latin typeface="Times New Roman" pitchFamily="18" charset="0"/>
                <a:cs typeface="Times New Roman" pitchFamily="18" charset="0"/>
              </a:rPr>
              <a:t>.</a:t>
            </a:r>
            <a:endParaRPr sz="2400">
              <a:latin typeface="Times New Roman" pitchFamily="18" charset="0"/>
              <a:cs typeface="Times New Roman"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31</a:t>
            </a:fld>
            <a:endParaRPr spc="-30" dirty="0"/>
          </a:p>
        </p:txBody>
      </p:sp>
      <p:pic>
        <p:nvPicPr>
          <p:cNvPr id="7" name="Picture 2"/>
          <p:cNvPicPr>
            <a:picLocks noChangeAspect="1" noChangeArrowheads="1"/>
          </p:cNvPicPr>
          <p:nvPr/>
        </p:nvPicPr>
        <p:blipFill>
          <a:blip r:embed="rId5"/>
          <a:srcRect l="25805" t="16394" r="19256" b="13876"/>
          <a:stretch>
            <a:fillRect/>
          </a:stretch>
        </p:blipFill>
        <p:spPr bwMode="auto">
          <a:xfrm>
            <a:off x="1822450" y="3048000"/>
            <a:ext cx="6261130" cy="3443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3460750">
              <a:lnSpc>
                <a:spcPct val="100000"/>
              </a:lnSpc>
              <a:spcBef>
                <a:spcPts val="100"/>
              </a:spcBef>
            </a:pPr>
            <a:r>
              <a:rPr spc="-235" dirty="0"/>
              <a:t>Diagramme</a:t>
            </a:r>
            <a:r>
              <a:rPr spc="-270" dirty="0"/>
              <a:t> </a:t>
            </a:r>
            <a:r>
              <a:rPr spc="-215" dirty="0"/>
              <a:t>d’objets</a:t>
            </a:r>
          </a:p>
        </p:txBody>
      </p:sp>
      <p:sp>
        <p:nvSpPr>
          <p:cNvPr id="4" name="object 4"/>
          <p:cNvSpPr/>
          <p:nvPr/>
        </p:nvSpPr>
        <p:spPr>
          <a:xfrm>
            <a:off x="673812" y="1497835"/>
            <a:ext cx="8370564" cy="413198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32</a:t>
            </a:fld>
            <a:endParaRPr spc="-3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3460750">
              <a:lnSpc>
                <a:spcPct val="100000"/>
              </a:lnSpc>
              <a:spcBef>
                <a:spcPts val="100"/>
              </a:spcBef>
            </a:pPr>
            <a:r>
              <a:rPr spc="-235" dirty="0"/>
              <a:t>Diagramme</a:t>
            </a:r>
            <a:r>
              <a:rPr spc="-270" dirty="0"/>
              <a:t> </a:t>
            </a:r>
            <a:r>
              <a:rPr spc="-215" dirty="0"/>
              <a:t>d’objets</a:t>
            </a:r>
          </a:p>
        </p:txBody>
      </p:sp>
      <p:sp>
        <p:nvSpPr>
          <p:cNvPr id="4" name="object 4"/>
          <p:cNvSpPr/>
          <p:nvPr/>
        </p:nvSpPr>
        <p:spPr>
          <a:xfrm>
            <a:off x="542925" y="1714500"/>
            <a:ext cx="9572625" cy="428625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33</a:t>
            </a:fld>
            <a:endParaRPr spc="-3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493776"/>
            <a:ext cx="9788651" cy="7772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546861"/>
            <a:ext cx="4519295" cy="574040"/>
          </a:xfrm>
          <a:prstGeom prst="rect">
            <a:avLst/>
          </a:prstGeom>
        </p:spPr>
        <p:txBody>
          <a:bodyPr vert="horz" wrap="square" lIns="0" tIns="12700" rIns="0" bIns="0" rtlCol="0">
            <a:spAutoFit/>
          </a:bodyPr>
          <a:lstStyle/>
          <a:p>
            <a:pPr marL="12700">
              <a:lnSpc>
                <a:spcPct val="100000"/>
              </a:lnSpc>
              <a:spcBef>
                <a:spcPts val="100"/>
              </a:spcBef>
            </a:pPr>
            <a:r>
              <a:rPr sz="3600" spc="-245" dirty="0">
                <a:latin typeface="Trebuchet MS"/>
                <a:cs typeface="Trebuchet MS"/>
              </a:rPr>
              <a:t>D. </a:t>
            </a:r>
            <a:r>
              <a:rPr sz="3600" spc="-229" dirty="0">
                <a:latin typeface="Trebuchet MS"/>
                <a:cs typeface="Trebuchet MS"/>
              </a:rPr>
              <a:t>ETUDE </a:t>
            </a:r>
            <a:r>
              <a:rPr sz="3600" spc="-175" dirty="0">
                <a:latin typeface="Trebuchet MS"/>
                <a:cs typeface="Trebuchet MS"/>
              </a:rPr>
              <a:t>DE </a:t>
            </a:r>
            <a:r>
              <a:rPr sz="3600" spc="-185" dirty="0">
                <a:latin typeface="Trebuchet MS"/>
                <a:cs typeface="Trebuchet MS"/>
              </a:rPr>
              <a:t>CAS</a:t>
            </a:r>
            <a:r>
              <a:rPr sz="3600" spc="-495" dirty="0">
                <a:latin typeface="Trebuchet MS"/>
                <a:cs typeface="Trebuchet MS"/>
              </a:rPr>
              <a:t> </a:t>
            </a:r>
            <a:r>
              <a:rPr sz="3600" spc="-190" dirty="0">
                <a:latin typeface="Trebuchet MS"/>
                <a:cs typeface="Trebuchet MS"/>
              </a:rPr>
              <a:t>(1/17)</a:t>
            </a:r>
            <a:endParaRPr sz="3600">
              <a:latin typeface="Trebuchet MS"/>
              <a:cs typeface="Trebuchet MS"/>
            </a:endParaRPr>
          </a:p>
        </p:txBody>
      </p:sp>
      <p:sp>
        <p:nvSpPr>
          <p:cNvPr id="4" name="object 4"/>
          <p:cNvSpPr/>
          <p:nvPr/>
        </p:nvSpPr>
        <p:spPr>
          <a:xfrm>
            <a:off x="715023" y="1368425"/>
            <a:ext cx="9789463" cy="503237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34</a:t>
            </a:fld>
            <a:endParaRPr spc="-3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313385"/>
            <a:ext cx="4519930"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500" dirty="0">
                <a:latin typeface="Trebuchet MS"/>
                <a:cs typeface="Trebuchet MS"/>
              </a:rPr>
              <a:t> </a:t>
            </a:r>
            <a:r>
              <a:rPr sz="3600" spc="-190" dirty="0">
                <a:latin typeface="Trebuchet MS"/>
                <a:cs typeface="Trebuchet MS"/>
              </a:rPr>
              <a:t>(2/17)</a:t>
            </a:r>
            <a:endParaRPr sz="3600">
              <a:latin typeface="Trebuchet MS"/>
              <a:cs typeface="Trebuchet MS"/>
            </a:endParaRPr>
          </a:p>
        </p:txBody>
      </p:sp>
      <p:sp>
        <p:nvSpPr>
          <p:cNvPr id="4" name="object 4"/>
          <p:cNvSpPr/>
          <p:nvPr/>
        </p:nvSpPr>
        <p:spPr>
          <a:xfrm>
            <a:off x="527050" y="1600200"/>
            <a:ext cx="9923583" cy="4724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35</a:t>
            </a:fld>
            <a:endParaRPr spc="-3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313385"/>
            <a:ext cx="4519930"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500" dirty="0">
                <a:latin typeface="Trebuchet MS"/>
                <a:cs typeface="Trebuchet MS"/>
              </a:rPr>
              <a:t> </a:t>
            </a:r>
            <a:r>
              <a:rPr sz="3600" spc="-190" dirty="0">
                <a:latin typeface="Trebuchet MS"/>
                <a:cs typeface="Trebuchet MS"/>
              </a:rPr>
              <a:t>(3/17)</a:t>
            </a:r>
            <a:endParaRPr sz="3600">
              <a:latin typeface="Trebuchet MS"/>
              <a:cs typeface="Trebuchet MS"/>
            </a:endParaRPr>
          </a:p>
        </p:txBody>
      </p:sp>
      <p:sp>
        <p:nvSpPr>
          <p:cNvPr id="4" name="object 4"/>
          <p:cNvSpPr/>
          <p:nvPr/>
        </p:nvSpPr>
        <p:spPr>
          <a:xfrm>
            <a:off x="755650" y="1614550"/>
            <a:ext cx="9291361" cy="432905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36</a:t>
            </a:fld>
            <a:endParaRPr spc="-3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313385"/>
            <a:ext cx="4519930"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500" dirty="0">
                <a:latin typeface="Trebuchet MS"/>
                <a:cs typeface="Trebuchet MS"/>
              </a:rPr>
              <a:t> </a:t>
            </a:r>
            <a:r>
              <a:rPr sz="3600" spc="-190" dirty="0">
                <a:latin typeface="Trebuchet MS"/>
                <a:cs typeface="Trebuchet MS"/>
              </a:rPr>
              <a:t>(4/17)</a:t>
            </a:r>
            <a:endParaRPr sz="3600">
              <a:latin typeface="Trebuchet MS"/>
              <a:cs typeface="Trebuchet MS"/>
            </a:endParaRPr>
          </a:p>
        </p:txBody>
      </p:sp>
      <p:sp>
        <p:nvSpPr>
          <p:cNvPr id="4" name="object 4"/>
          <p:cNvSpPr/>
          <p:nvPr/>
        </p:nvSpPr>
        <p:spPr>
          <a:xfrm>
            <a:off x="755650" y="1538350"/>
            <a:ext cx="9438146" cy="455765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37</a:t>
            </a:fld>
            <a:endParaRPr spc="-3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313385"/>
            <a:ext cx="4519930"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500" dirty="0">
                <a:latin typeface="Trebuchet MS"/>
                <a:cs typeface="Trebuchet MS"/>
              </a:rPr>
              <a:t> </a:t>
            </a:r>
            <a:r>
              <a:rPr sz="3600" spc="-190" dirty="0">
                <a:latin typeface="Trebuchet MS"/>
                <a:cs typeface="Trebuchet MS"/>
              </a:rPr>
              <a:t>(5/17)</a:t>
            </a:r>
            <a:endParaRPr sz="3600">
              <a:latin typeface="Trebuchet MS"/>
              <a:cs typeface="Trebuchet MS"/>
            </a:endParaRPr>
          </a:p>
        </p:txBody>
      </p:sp>
      <p:sp>
        <p:nvSpPr>
          <p:cNvPr id="4" name="object 4"/>
          <p:cNvSpPr/>
          <p:nvPr/>
        </p:nvSpPr>
        <p:spPr>
          <a:xfrm>
            <a:off x="298450" y="1501775"/>
            <a:ext cx="10286999" cy="489902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38</a:t>
            </a:fld>
            <a:endParaRPr spc="-3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313385"/>
            <a:ext cx="4519930"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500" dirty="0">
                <a:latin typeface="Trebuchet MS"/>
                <a:cs typeface="Trebuchet MS"/>
              </a:rPr>
              <a:t> </a:t>
            </a:r>
            <a:r>
              <a:rPr sz="3600" spc="-190" dirty="0">
                <a:latin typeface="Trebuchet MS"/>
                <a:cs typeface="Trebuchet MS"/>
              </a:rPr>
              <a:t>(6/17)</a:t>
            </a:r>
            <a:endParaRPr sz="3600">
              <a:latin typeface="Trebuchet MS"/>
              <a:cs typeface="Trebuchet MS"/>
            </a:endParaRPr>
          </a:p>
        </p:txBody>
      </p:sp>
      <p:sp>
        <p:nvSpPr>
          <p:cNvPr id="4" name="object 4"/>
          <p:cNvSpPr/>
          <p:nvPr/>
        </p:nvSpPr>
        <p:spPr>
          <a:xfrm>
            <a:off x="603250" y="1452625"/>
            <a:ext cx="9196323" cy="479577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39</a:t>
            </a:fld>
            <a:endParaRPr spc="-3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4963" y="3200400"/>
            <a:ext cx="9267444" cy="143560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79119" y="3216351"/>
            <a:ext cx="7937500" cy="1243289"/>
          </a:xfrm>
          <a:prstGeom prst="rect">
            <a:avLst/>
          </a:prstGeom>
        </p:spPr>
        <p:txBody>
          <a:bodyPr vert="horz" wrap="square" lIns="0" tIns="12065" rIns="0" bIns="0" rtlCol="0">
            <a:spAutoFit/>
          </a:bodyPr>
          <a:lstStyle/>
          <a:p>
            <a:pPr marL="12700">
              <a:lnSpc>
                <a:spcPct val="100000"/>
              </a:lnSpc>
              <a:spcBef>
                <a:spcPts val="95"/>
              </a:spcBef>
            </a:pPr>
            <a:r>
              <a:rPr sz="4000" spc="-225" dirty="0">
                <a:latin typeface="Trebuchet MS"/>
                <a:cs typeface="Trebuchet MS"/>
              </a:rPr>
              <a:t>SECTION </a:t>
            </a:r>
            <a:r>
              <a:rPr sz="4000" spc="-320" dirty="0">
                <a:latin typeface="Trebuchet MS"/>
                <a:cs typeface="Trebuchet MS"/>
              </a:rPr>
              <a:t>1 </a:t>
            </a:r>
            <a:r>
              <a:rPr sz="4000" spc="-370" dirty="0">
                <a:latin typeface="Trebuchet MS"/>
                <a:cs typeface="Trebuchet MS"/>
              </a:rPr>
              <a:t>: </a:t>
            </a:r>
            <a:r>
              <a:rPr sz="4000" spc="-5" dirty="0">
                <a:latin typeface="Trebuchet MS"/>
                <a:cs typeface="Trebuchet MS"/>
              </a:rPr>
              <a:t>DIAGRAMME </a:t>
            </a:r>
            <a:r>
              <a:rPr sz="4000" spc="-190" dirty="0">
                <a:latin typeface="Trebuchet MS"/>
                <a:cs typeface="Trebuchet MS"/>
              </a:rPr>
              <a:t>DE</a:t>
            </a:r>
            <a:r>
              <a:rPr sz="4000" spc="-630" dirty="0">
                <a:latin typeface="Trebuchet MS"/>
                <a:cs typeface="Trebuchet MS"/>
              </a:rPr>
              <a:t> </a:t>
            </a:r>
            <a:r>
              <a:rPr sz="4000" spc="-265" dirty="0" smtClean="0">
                <a:latin typeface="Trebuchet MS"/>
                <a:cs typeface="Trebuchet MS"/>
              </a:rPr>
              <a:t>CLASSES</a:t>
            </a:r>
            <a:r>
              <a:rPr lang="fr-FR" sz="4000" spc="-265" dirty="0" smtClean="0">
                <a:latin typeface="Trebuchet MS"/>
                <a:cs typeface="Trebuchet MS"/>
              </a:rPr>
              <a:t> D’ANALYSE</a:t>
            </a:r>
            <a:endParaRPr sz="4000" dirty="0">
              <a:latin typeface="Trebuchet MS"/>
              <a:cs typeface="Trebuchet MS"/>
            </a:endParaRPr>
          </a:p>
        </p:txBody>
      </p:sp>
      <p:sp>
        <p:nvSpPr>
          <p:cNvPr id="4" name="object 4"/>
          <p:cNvSpPr txBox="1"/>
          <p:nvPr/>
        </p:nvSpPr>
        <p:spPr>
          <a:xfrm>
            <a:off x="10054081" y="6465214"/>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4</a:t>
            </a:fld>
            <a:endParaRPr sz="1200">
              <a:latin typeface="Arial"/>
              <a:cs typeface="Arial"/>
            </a:endParaRP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4</a:t>
            </a:fld>
            <a:endParaRPr lang="fr-FR" spc="-3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313385"/>
            <a:ext cx="4519930"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500" dirty="0">
                <a:latin typeface="Trebuchet MS"/>
                <a:cs typeface="Trebuchet MS"/>
              </a:rPr>
              <a:t> </a:t>
            </a:r>
            <a:r>
              <a:rPr sz="3600" spc="-190" dirty="0">
                <a:latin typeface="Trebuchet MS"/>
                <a:cs typeface="Trebuchet MS"/>
              </a:rPr>
              <a:t>(7/17)</a:t>
            </a:r>
            <a:endParaRPr sz="3600">
              <a:latin typeface="Trebuchet MS"/>
              <a:cs typeface="Trebuchet MS"/>
            </a:endParaRPr>
          </a:p>
        </p:txBody>
      </p:sp>
      <p:sp>
        <p:nvSpPr>
          <p:cNvPr id="4" name="object 4"/>
          <p:cNvSpPr/>
          <p:nvPr/>
        </p:nvSpPr>
        <p:spPr>
          <a:xfrm>
            <a:off x="908050" y="1719326"/>
            <a:ext cx="8942048" cy="460527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40</a:t>
            </a:fld>
            <a:endParaRPr spc="-3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313385"/>
            <a:ext cx="4519930"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500" dirty="0">
                <a:latin typeface="Trebuchet MS"/>
                <a:cs typeface="Trebuchet MS"/>
              </a:rPr>
              <a:t> </a:t>
            </a:r>
            <a:r>
              <a:rPr sz="3600" spc="-190" dirty="0">
                <a:latin typeface="Trebuchet MS"/>
                <a:cs typeface="Trebuchet MS"/>
              </a:rPr>
              <a:t>(8/17)</a:t>
            </a:r>
            <a:endParaRPr sz="3600">
              <a:latin typeface="Trebuchet MS"/>
              <a:cs typeface="Trebuchet MS"/>
            </a:endParaRPr>
          </a:p>
        </p:txBody>
      </p:sp>
      <p:sp>
        <p:nvSpPr>
          <p:cNvPr id="4" name="object 4"/>
          <p:cNvSpPr/>
          <p:nvPr/>
        </p:nvSpPr>
        <p:spPr>
          <a:xfrm>
            <a:off x="908049" y="1876424"/>
            <a:ext cx="8136011" cy="391477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41</a:t>
            </a:fld>
            <a:endParaRPr spc="-30" dirty="0"/>
          </a:p>
        </p:txBody>
      </p:sp>
      <p:sp>
        <p:nvSpPr>
          <p:cNvPr id="6" name="Rectangle 5"/>
          <p:cNvSpPr/>
          <p:nvPr/>
        </p:nvSpPr>
        <p:spPr>
          <a:xfrm>
            <a:off x="2432050" y="2667000"/>
            <a:ext cx="685800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1979" y="313385"/>
            <a:ext cx="4519930"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500" dirty="0">
                <a:latin typeface="Trebuchet MS"/>
                <a:cs typeface="Trebuchet MS"/>
              </a:rPr>
              <a:t> </a:t>
            </a:r>
            <a:r>
              <a:rPr sz="3600" spc="-190" dirty="0">
                <a:latin typeface="Trebuchet MS"/>
                <a:cs typeface="Trebuchet MS"/>
              </a:rPr>
              <a:t>(9/17)</a:t>
            </a:r>
            <a:endParaRPr sz="3600">
              <a:latin typeface="Trebuchet MS"/>
              <a:cs typeface="Trebuchet MS"/>
            </a:endParaRPr>
          </a:p>
        </p:txBody>
      </p:sp>
      <p:sp>
        <p:nvSpPr>
          <p:cNvPr id="4" name="object 4"/>
          <p:cNvSpPr/>
          <p:nvPr/>
        </p:nvSpPr>
        <p:spPr>
          <a:xfrm>
            <a:off x="670425" y="1539875"/>
            <a:ext cx="9383929" cy="455295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42</a:t>
            </a:fld>
            <a:endParaRPr spc="-3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26155" y="313385"/>
            <a:ext cx="4751705"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490" dirty="0">
                <a:latin typeface="Trebuchet MS"/>
                <a:cs typeface="Trebuchet MS"/>
              </a:rPr>
              <a:t> </a:t>
            </a:r>
            <a:r>
              <a:rPr sz="3600" spc="-204" dirty="0">
                <a:latin typeface="Trebuchet MS"/>
                <a:cs typeface="Trebuchet MS"/>
              </a:rPr>
              <a:t>(10/17)</a:t>
            </a:r>
            <a:endParaRPr sz="3600">
              <a:latin typeface="Trebuchet MS"/>
              <a:cs typeface="Trebuchet MS"/>
            </a:endParaRPr>
          </a:p>
        </p:txBody>
      </p:sp>
      <p:sp>
        <p:nvSpPr>
          <p:cNvPr id="4" name="object 4"/>
          <p:cNvSpPr/>
          <p:nvPr/>
        </p:nvSpPr>
        <p:spPr>
          <a:xfrm>
            <a:off x="703907" y="1676400"/>
            <a:ext cx="9733004" cy="420052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43</a:t>
            </a:fld>
            <a:endParaRPr spc="-3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26155" y="313385"/>
            <a:ext cx="4751705"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490" dirty="0">
                <a:latin typeface="Trebuchet MS"/>
                <a:cs typeface="Trebuchet MS"/>
              </a:rPr>
              <a:t> </a:t>
            </a:r>
            <a:r>
              <a:rPr sz="3600" spc="-204" dirty="0">
                <a:latin typeface="Trebuchet MS"/>
                <a:cs typeface="Trebuchet MS"/>
              </a:rPr>
              <a:t>(11/17)</a:t>
            </a:r>
            <a:endParaRPr sz="3600">
              <a:latin typeface="Trebuchet MS"/>
              <a:cs typeface="Trebuchet MS"/>
            </a:endParaRPr>
          </a:p>
        </p:txBody>
      </p:sp>
      <p:sp>
        <p:nvSpPr>
          <p:cNvPr id="4" name="object 4"/>
          <p:cNvSpPr/>
          <p:nvPr/>
        </p:nvSpPr>
        <p:spPr>
          <a:xfrm>
            <a:off x="1018684" y="1512887"/>
            <a:ext cx="8842733" cy="412432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44</a:t>
            </a:fld>
            <a:endParaRPr spc="-3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26155" y="313385"/>
            <a:ext cx="4751705"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490" dirty="0">
                <a:latin typeface="Trebuchet MS"/>
                <a:cs typeface="Trebuchet MS"/>
              </a:rPr>
              <a:t> </a:t>
            </a:r>
            <a:r>
              <a:rPr sz="3600" spc="-204" dirty="0">
                <a:latin typeface="Trebuchet MS"/>
                <a:cs typeface="Trebuchet MS"/>
              </a:rPr>
              <a:t>(12/17)</a:t>
            </a:r>
            <a:endParaRPr sz="3600">
              <a:latin typeface="Trebuchet MS"/>
              <a:cs typeface="Trebuchet MS"/>
            </a:endParaRPr>
          </a:p>
        </p:txBody>
      </p:sp>
      <p:sp>
        <p:nvSpPr>
          <p:cNvPr id="4" name="object 4"/>
          <p:cNvSpPr/>
          <p:nvPr/>
        </p:nvSpPr>
        <p:spPr>
          <a:xfrm>
            <a:off x="685618" y="1501775"/>
            <a:ext cx="9171290" cy="439102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45</a:t>
            </a:fld>
            <a:endParaRPr spc="-3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26155" y="313385"/>
            <a:ext cx="4751705"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490" dirty="0">
                <a:latin typeface="Trebuchet MS"/>
                <a:cs typeface="Trebuchet MS"/>
              </a:rPr>
              <a:t> </a:t>
            </a:r>
            <a:r>
              <a:rPr sz="3600" spc="-204" dirty="0">
                <a:latin typeface="Trebuchet MS"/>
                <a:cs typeface="Trebuchet MS"/>
              </a:rPr>
              <a:t>(13/17)</a:t>
            </a:r>
            <a:endParaRPr sz="3600">
              <a:latin typeface="Trebuchet MS"/>
              <a:cs typeface="Trebuchet MS"/>
            </a:endParaRPr>
          </a:p>
        </p:txBody>
      </p:sp>
      <p:sp>
        <p:nvSpPr>
          <p:cNvPr id="4" name="object 4"/>
          <p:cNvSpPr/>
          <p:nvPr/>
        </p:nvSpPr>
        <p:spPr>
          <a:xfrm>
            <a:off x="1004494" y="1590611"/>
            <a:ext cx="9414204" cy="4105682"/>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46</a:t>
            </a:fld>
            <a:endParaRPr spc="-3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26155" y="313385"/>
            <a:ext cx="4751705"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490" dirty="0">
                <a:latin typeface="Trebuchet MS"/>
                <a:cs typeface="Trebuchet MS"/>
              </a:rPr>
              <a:t> </a:t>
            </a:r>
            <a:r>
              <a:rPr sz="3600" spc="-204" dirty="0">
                <a:latin typeface="Trebuchet MS"/>
                <a:cs typeface="Trebuchet MS"/>
              </a:rPr>
              <a:t>(14/17)</a:t>
            </a:r>
            <a:endParaRPr sz="3600">
              <a:latin typeface="Trebuchet MS"/>
              <a:cs typeface="Trebuchet MS"/>
            </a:endParaRPr>
          </a:p>
        </p:txBody>
      </p:sp>
      <p:sp>
        <p:nvSpPr>
          <p:cNvPr id="4" name="object 4"/>
          <p:cNvSpPr/>
          <p:nvPr/>
        </p:nvSpPr>
        <p:spPr>
          <a:xfrm>
            <a:off x="450851" y="1382775"/>
            <a:ext cx="9557956" cy="492594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47</a:t>
            </a:fld>
            <a:endParaRPr spc="-3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26155" y="313385"/>
            <a:ext cx="4751705"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490" dirty="0">
                <a:latin typeface="Trebuchet MS"/>
                <a:cs typeface="Trebuchet MS"/>
              </a:rPr>
              <a:t> </a:t>
            </a:r>
            <a:r>
              <a:rPr sz="3600" spc="-204" dirty="0">
                <a:latin typeface="Trebuchet MS"/>
                <a:cs typeface="Trebuchet MS"/>
              </a:rPr>
              <a:t>(15/17)</a:t>
            </a:r>
            <a:endParaRPr sz="3600">
              <a:latin typeface="Trebuchet MS"/>
              <a:cs typeface="Trebuchet MS"/>
            </a:endParaRPr>
          </a:p>
        </p:txBody>
      </p:sp>
      <p:sp>
        <p:nvSpPr>
          <p:cNvPr id="4" name="object 4"/>
          <p:cNvSpPr/>
          <p:nvPr/>
        </p:nvSpPr>
        <p:spPr>
          <a:xfrm>
            <a:off x="636587" y="1309750"/>
            <a:ext cx="9528175" cy="521487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48</a:t>
            </a:fld>
            <a:endParaRPr spc="-3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26155" y="313385"/>
            <a:ext cx="4751705"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490" dirty="0">
                <a:latin typeface="Trebuchet MS"/>
                <a:cs typeface="Trebuchet MS"/>
              </a:rPr>
              <a:t> </a:t>
            </a:r>
            <a:r>
              <a:rPr sz="3600" spc="-204" dirty="0">
                <a:latin typeface="Trebuchet MS"/>
                <a:cs typeface="Trebuchet MS"/>
              </a:rPr>
              <a:t>(16/17)</a:t>
            </a:r>
            <a:endParaRPr sz="3600">
              <a:latin typeface="Trebuchet MS"/>
              <a:cs typeface="Trebuchet MS"/>
            </a:endParaRPr>
          </a:p>
        </p:txBody>
      </p:sp>
      <p:sp>
        <p:nvSpPr>
          <p:cNvPr id="4" name="object 4"/>
          <p:cNvSpPr/>
          <p:nvPr/>
        </p:nvSpPr>
        <p:spPr>
          <a:xfrm>
            <a:off x="552450" y="1295400"/>
            <a:ext cx="10036175" cy="530225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49</a:t>
            </a:fld>
            <a:endParaRPr spc="-3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02148" y="489204"/>
            <a:ext cx="7299963"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90009" y="620395"/>
            <a:ext cx="6560184" cy="513715"/>
          </a:xfrm>
          <a:prstGeom prst="rect">
            <a:avLst/>
          </a:prstGeom>
        </p:spPr>
        <p:txBody>
          <a:bodyPr vert="horz" wrap="square" lIns="0" tIns="13335" rIns="0" bIns="0" rtlCol="0">
            <a:spAutoFit/>
          </a:bodyPr>
          <a:lstStyle/>
          <a:p>
            <a:pPr marL="12700">
              <a:lnSpc>
                <a:spcPct val="100000"/>
              </a:lnSpc>
              <a:spcBef>
                <a:spcPts val="105"/>
              </a:spcBef>
            </a:pPr>
            <a:r>
              <a:rPr spc="-180" dirty="0">
                <a:latin typeface="Trebuchet MS"/>
                <a:cs typeface="Trebuchet MS"/>
              </a:rPr>
              <a:t>Présentation </a:t>
            </a:r>
            <a:r>
              <a:rPr spc="-160" dirty="0">
                <a:latin typeface="Trebuchet MS"/>
                <a:cs typeface="Trebuchet MS"/>
              </a:rPr>
              <a:t>du </a:t>
            </a:r>
            <a:r>
              <a:rPr spc="-155" dirty="0">
                <a:latin typeface="Trebuchet MS"/>
                <a:cs typeface="Trebuchet MS"/>
              </a:rPr>
              <a:t>Diagramme </a:t>
            </a:r>
            <a:r>
              <a:rPr spc="-185" dirty="0">
                <a:latin typeface="Trebuchet MS"/>
                <a:cs typeface="Trebuchet MS"/>
              </a:rPr>
              <a:t>de</a:t>
            </a:r>
            <a:r>
              <a:rPr spc="-585" dirty="0">
                <a:latin typeface="Trebuchet MS"/>
                <a:cs typeface="Trebuchet MS"/>
              </a:rPr>
              <a:t> </a:t>
            </a:r>
            <a:r>
              <a:rPr spc="-160" dirty="0">
                <a:latin typeface="Trebuchet MS"/>
                <a:cs typeface="Trebuchet MS"/>
              </a:rPr>
              <a:t>Classes</a:t>
            </a: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5</a:t>
            </a:fld>
            <a:endParaRPr lang="fr-FR" spc="-30" dirty="0"/>
          </a:p>
        </p:txBody>
      </p:sp>
      <p:sp>
        <p:nvSpPr>
          <p:cNvPr id="7" name="Rectangle 6"/>
          <p:cNvSpPr/>
          <p:nvPr/>
        </p:nvSpPr>
        <p:spPr>
          <a:xfrm>
            <a:off x="0" y="1295400"/>
            <a:ext cx="10585449" cy="1615827"/>
          </a:xfrm>
          <a:prstGeom prst="rect">
            <a:avLst/>
          </a:prstGeom>
        </p:spPr>
        <p:txBody>
          <a:bodyPr wrap="square">
            <a:spAutoFit/>
          </a:bodyPr>
          <a:lstStyle/>
          <a:p>
            <a:pPr marL="527685" indent="-515620">
              <a:lnSpc>
                <a:spcPct val="150000"/>
              </a:lnSpc>
              <a:spcBef>
                <a:spcPts val="95"/>
              </a:spcBef>
              <a:buSzPct val="84090"/>
              <a:buFont typeface="Wingdings"/>
              <a:buChar char=""/>
              <a:tabLst>
                <a:tab pos="527685" algn="l"/>
                <a:tab pos="528320" algn="l"/>
              </a:tabLst>
            </a:pPr>
            <a:r>
              <a:rPr lang="fr-FR" sz="2200" b="1" dirty="0" smtClean="0">
                <a:latin typeface="Times New Roman" pitchFamily="18" charset="0"/>
                <a:cs typeface="Times New Roman" pitchFamily="18" charset="0"/>
              </a:rPr>
              <a:t>Le diagramme de cas d'utilisation </a:t>
            </a:r>
            <a:r>
              <a:rPr lang="fr-FR" sz="2200" dirty="0" smtClean="0">
                <a:latin typeface="Times New Roman" pitchFamily="18" charset="0"/>
                <a:cs typeface="Times New Roman" pitchFamily="18" charset="0"/>
              </a:rPr>
              <a:t>montre le système du point de vue </a:t>
            </a:r>
            <a:r>
              <a:rPr lang="fr-FR" sz="2200" b="1" dirty="0" smtClean="0">
                <a:latin typeface="Times New Roman" pitchFamily="18" charset="0"/>
                <a:cs typeface="Times New Roman" pitchFamily="18" charset="0"/>
              </a:rPr>
              <a:t>acteurs et les cas réalisés </a:t>
            </a:r>
            <a:r>
              <a:rPr lang="fr-FR" sz="2200" dirty="0" smtClean="0">
                <a:latin typeface="Times New Roman" pitchFamily="18" charset="0"/>
                <a:cs typeface="Times New Roman" pitchFamily="18" charset="0"/>
              </a:rPr>
              <a:t>par chacun</a:t>
            </a:r>
            <a:r>
              <a:rPr lang="fr-FR" sz="2200" b="1" dirty="0" smtClean="0">
                <a:latin typeface="Times New Roman" pitchFamily="18" charset="0"/>
                <a:cs typeface="Times New Roman" pitchFamily="18" charset="0"/>
              </a:rPr>
              <a:t>, le diagramme de classes </a:t>
            </a:r>
            <a:r>
              <a:rPr lang="fr-FR" sz="2200" dirty="0" smtClean="0">
                <a:latin typeface="Times New Roman" pitchFamily="18" charset="0"/>
                <a:cs typeface="Times New Roman" pitchFamily="18" charset="0"/>
              </a:rPr>
              <a:t>montre </a:t>
            </a:r>
            <a:r>
              <a:rPr lang="fr-FR" sz="2200" b="1" dirty="0" smtClean="0">
                <a:latin typeface="Times New Roman" pitchFamily="18" charset="0"/>
                <a:cs typeface="Times New Roman" pitchFamily="18" charset="0"/>
              </a:rPr>
              <a:t>la structure interne pour réaliser ces cas d'utilisation.</a:t>
            </a:r>
          </a:p>
        </p:txBody>
      </p:sp>
      <p:sp>
        <p:nvSpPr>
          <p:cNvPr id="8" name="Rectangle 7"/>
          <p:cNvSpPr/>
          <p:nvPr/>
        </p:nvSpPr>
        <p:spPr>
          <a:xfrm>
            <a:off x="0" y="2759586"/>
            <a:ext cx="10807700" cy="1107996"/>
          </a:xfrm>
          <a:prstGeom prst="rect">
            <a:avLst/>
          </a:prstGeom>
        </p:spPr>
        <p:txBody>
          <a:bodyPr wrap="square">
            <a:spAutoFit/>
          </a:bodyPr>
          <a:lstStyle/>
          <a:p>
            <a:pPr marL="527685" indent="-515620">
              <a:lnSpc>
                <a:spcPct val="150000"/>
              </a:lnSpc>
              <a:spcBef>
                <a:spcPts val="95"/>
              </a:spcBef>
              <a:buSzPct val="84090"/>
              <a:buFont typeface="Wingdings"/>
              <a:buChar char=""/>
              <a:tabLst>
                <a:tab pos="527685" algn="l"/>
                <a:tab pos="528320" algn="l"/>
              </a:tabLst>
            </a:pPr>
            <a:r>
              <a:rPr lang="fr-FR" sz="2200" dirty="0" smtClean="0">
                <a:latin typeface="Times New Roman" pitchFamily="18" charset="0"/>
                <a:cs typeface="Times New Roman" pitchFamily="18" charset="0"/>
              </a:rPr>
              <a:t>Le diagramme de classes  d’analyse est considéré </a:t>
            </a:r>
            <a:r>
              <a:rPr lang="fr-FR" sz="2200" b="1" dirty="0" smtClean="0">
                <a:latin typeface="Times New Roman" pitchFamily="18" charset="0"/>
                <a:cs typeface="Times New Roman" pitchFamily="18" charset="0"/>
              </a:rPr>
              <a:t>comme le plus important de la modélisation </a:t>
            </a:r>
            <a:r>
              <a:rPr lang="fr-FR" sz="2200" dirty="0" smtClean="0">
                <a:latin typeface="Times New Roman" pitchFamily="18" charset="0"/>
                <a:cs typeface="Times New Roman" pitchFamily="18" charset="0"/>
              </a:rPr>
              <a:t>orientée objet.</a:t>
            </a:r>
          </a:p>
        </p:txBody>
      </p:sp>
      <p:sp>
        <p:nvSpPr>
          <p:cNvPr id="9" name="Rectangle 8"/>
          <p:cNvSpPr/>
          <p:nvPr/>
        </p:nvSpPr>
        <p:spPr>
          <a:xfrm>
            <a:off x="0" y="3733800"/>
            <a:ext cx="10807700" cy="1107996"/>
          </a:xfrm>
          <a:prstGeom prst="rect">
            <a:avLst/>
          </a:prstGeom>
        </p:spPr>
        <p:txBody>
          <a:bodyPr wrap="square">
            <a:spAutoFit/>
          </a:bodyPr>
          <a:lstStyle/>
          <a:p>
            <a:pPr marL="527685" indent="-515620">
              <a:lnSpc>
                <a:spcPct val="150000"/>
              </a:lnSpc>
              <a:spcBef>
                <a:spcPts val="95"/>
              </a:spcBef>
              <a:buSzPct val="84090"/>
              <a:buFont typeface="Wingdings"/>
              <a:buChar char=""/>
              <a:tabLst>
                <a:tab pos="527685" algn="l"/>
                <a:tab pos="528320" algn="l"/>
              </a:tabLst>
            </a:pPr>
            <a:r>
              <a:rPr lang="fr-FR" sz="2200" dirty="0" smtClean="0">
                <a:latin typeface="Times New Roman" pitchFamily="18" charset="0"/>
                <a:cs typeface="Times New Roman" pitchFamily="18" charset="0"/>
              </a:rPr>
              <a:t>Il s'agit </a:t>
            </a:r>
            <a:r>
              <a:rPr lang="fr-FR" sz="2200" b="1" dirty="0" smtClean="0">
                <a:latin typeface="Times New Roman" pitchFamily="18" charset="0"/>
                <a:cs typeface="Times New Roman" pitchFamily="18" charset="0"/>
              </a:rPr>
              <a:t>d'une vue statique</a:t>
            </a:r>
            <a:r>
              <a:rPr lang="fr-FR" sz="2200" dirty="0" smtClean="0">
                <a:latin typeface="Times New Roman" pitchFamily="18" charset="0"/>
                <a:cs typeface="Times New Roman" pitchFamily="18" charset="0"/>
              </a:rPr>
              <a:t>, car on ne tient pas compte du facteur temporel dans le comportement du système.</a:t>
            </a:r>
          </a:p>
        </p:txBody>
      </p:sp>
      <p:sp>
        <p:nvSpPr>
          <p:cNvPr id="10" name="Rectangle 9"/>
          <p:cNvSpPr/>
          <p:nvPr/>
        </p:nvSpPr>
        <p:spPr>
          <a:xfrm>
            <a:off x="0" y="4724400"/>
            <a:ext cx="10807700" cy="1615827"/>
          </a:xfrm>
          <a:prstGeom prst="rect">
            <a:avLst/>
          </a:prstGeom>
        </p:spPr>
        <p:txBody>
          <a:bodyPr wrap="square">
            <a:spAutoFit/>
          </a:bodyPr>
          <a:lstStyle/>
          <a:p>
            <a:pPr marL="527685" indent="-515620">
              <a:lnSpc>
                <a:spcPct val="150000"/>
              </a:lnSpc>
              <a:spcBef>
                <a:spcPts val="95"/>
              </a:spcBef>
              <a:buSzPct val="84090"/>
              <a:buFont typeface="Wingdings"/>
              <a:buChar char=""/>
              <a:tabLst>
                <a:tab pos="527685" algn="l"/>
                <a:tab pos="528320" algn="l"/>
              </a:tabLst>
            </a:pPr>
            <a:r>
              <a:rPr lang="fr-FR" sz="2200" dirty="0" smtClean="0">
                <a:latin typeface="Times New Roman" pitchFamily="18" charset="0"/>
                <a:cs typeface="Times New Roman" pitchFamily="18" charset="0"/>
              </a:rPr>
              <a:t>Le diagramme de classes modélise </a:t>
            </a:r>
            <a:r>
              <a:rPr lang="fr-FR" sz="2200" b="1" dirty="0" smtClean="0">
                <a:latin typeface="Times New Roman" pitchFamily="18" charset="0"/>
                <a:cs typeface="Times New Roman" pitchFamily="18" charset="0"/>
              </a:rPr>
              <a:t>les concepts du domaine </a:t>
            </a:r>
            <a:r>
              <a:rPr lang="fr-FR" sz="2200" dirty="0" smtClean="0">
                <a:latin typeface="Times New Roman" pitchFamily="18" charset="0"/>
                <a:cs typeface="Times New Roman" pitchFamily="18" charset="0"/>
              </a:rPr>
              <a:t>d'application ainsi que </a:t>
            </a:r>
            <a:r>
              <a:rPr lang="fr-FR" sz="2200" b="1" dirty="0" smtClean="0">
                <a:latin typeface="Times New Roman" pitchFamily="18" charset="0"/>
                <a:cs typeface="Times New Roman" pitchFamily="18" charset="0"/>
              </a:rPr>
              <a:t>les concepts internes créés </a:t>
            </a:r>
            <a:r>
              <a:rPr lang="fr-FR" sz="2200" dirty="0" smtClean="0">
                <a:latin typeface="Times New Roman" pitchFamily="18" charset="0"/>
                <a:cs typeface="Times New Roman" pitchFamily="18" charset="0"/>
              </a:rPr>
              <a:t>de toutes pièces dans le cadre de l'implémentation d'une application.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919" y="260604"/>
            <a:ext cx="9788651" cy="777239"/>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26155" y="313385"/>
            <a:ext cx="4751705" cy="574675"/>
          </a:xfrm>
          <a:prstGeom prst="rect">
            <a:avLst/>
          </a:prstGeom>
        </p:spPr>
        <p:txBody>
          <a:bodyPr vert="horz" wrap="square" lIns="0" tIns="12700" rIns="0" bIns="0" rtlCol="0">
            <a:spAutoFit/>
          </a:bodyPr>
          <a:lstStyle/>
          <a:p>
            <a:pPr marL="12700">
              <a:lnSpc>
                <a:spcPct val="100000"/>
              </a:lnSpc>
              <a:spcBef>
                <a:spcPts val="100"/>
              </a:spcBef>
            </a:pPr>
            <a:r>
              <a:rPr sz="3600" spc="-250" dirty="0">
                <a:latin typeface="Trebuchet MS"/>
                <a:cs typeface="Trebuchet MS"/>
              </a:rPr>
              <a:t>D. </a:t>
            </a:r>
            <a:r>
              <a:rPr sz="3600" spc="-229" dirty="0">
                <a:latin typeface="Trebuchet MS"/>
                <a:cs typeface="Trebuchet MS"/>
              </a:rPr>
              <a:t>ETUDE </a:t>
            </a:r>
            <a:r>
              <a:rPr sz="3600" spc="-170" dirty="0">
                <a:latin typeface="Trebuchet MS"/>
                <a:cs typeface="Trebuchet MS"/>
              </a:rPr>
              <a:t>DE </a:t>
            </a:r>
            <a:r>
              <a:rPr sz="3600" spc="-185" dirty="0">
                <a:latin typeface="Trebuchet MS"/>
                <a:cs typeface="Trebuchet MS"/>
              </a:rPr>
              <a:t>CAS</a:t>
            </a:r>
            <a:r>
              <a:rPr sz="3600" spc="-490" dirty="0">
                <a:latin typeface="Trebuchet MS"/>
                <a:cs typeface="Trebuchet MS"/>
              </a:rPr>
              <a:t> </a:t>
            </a:r>
            <a:r>
              <a:rPr sz="3600" spc="-204" dirty="0">
                <a:latin typeface="Trebuchet MS"/>
                <a:cs typeface="Trebuchet MS"/>
              </a:rPr>
              <a:t>(17/17)</a:t>
            </a:r>
            <a:endParaRPr sz="3600">
              <a:latin typeface="Trebuchet MS"/>
              <a:cs typeface="Trebuchet MS"/>
            </a:endParaRPr>
          </a:p>
        </p:txBody>
      </p:sp>
      <p:sp>
        <p:nvSpPr>
          <p:cNvPr id="4" name="object 4"/>
          <p:cNvSpPr/>
          <p:nvPr/>
        </p:nvSpPr>
        <p:spPr>
          <a:xfrm>
            <a:off x="245467" y="1295400"/>
            <a:ext cx="10187583" cy="5029200"/>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50</a:t>
            </a:fld>
            <a:endParaRPr spc="-3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98450" y="1675686"/>
            <a:ext cx="10134600" cy="4801314"/>
          </a:xfrm>
        </p:spPr>
        <p:txBody>
          <a:bodyPr/>
          <a:lstStyle/>
          <a:p>
            <a:pPr marL="527685" indent="-515620" algn="just">
              <a:spcBef>
                <a:spcPts val="95"/>
              </a:spcBef>
              <a:buSzPct val="84090"/>
              <a:buFont typeface="Wingdings"/>
              <a:buChar char=""/>
              <a:tabLst>
                <a:tab pos="527685" algn="l"/>
                <a:tab pos="528320" algn="l"/>
              </a:tabLst>
            </a:pPr>
            <a:r>
              <a:rPr lang="fr-FR" sz="2200" dirty="0" smtClean="0"/>
              <a:t>Chaque langage de Programmation orienté objet donne un moyen spécifique d'implémenter le paradigme objet (pointeurs ou pas, héritage multiple ou pas, etc.), </a:t>
            </a:r>
            <a:r>
              <a:rPr lang="fr-FR" sz="2200" b="1" dirty="0" smtClean="0"/>
              <a:t>mais le diagramme de classes permet de modéliser les classes du système et leurs relations indépendamment d'un langage de programmation particulier</a:t>
            </a:r>
            <a:r>
              <a:rPr lang="fr-FR" sz="2200" dirty="0" smtClean="0"/>
              <a:t>.</a:t>
            </a:r>
          </a:p>
          <a:p>
            <a:pPr marL="527685" indent="-515620" algn="just">
              <a:spcBef>
                <a:spcPts val="95"/>
              </a:spcBef>
              <a:buSzPct val="84090"/>
              <a:tabLst>
                <a:tab pos="527685" algn="l"/>
                <a:tab pos="528320" algn="l"/>
              </a:tabLst>
            </a:pPr>
            <a:endParaRPr lang="fr-FR" sz="2200" spc="-35" dirty="0" smtClean="0"/>
          </a:p>
          <a:p>
            <a:pPr marL="527685" indent="-515620">
              <a:spcBef>
                <a:spcPts val="95"/>
              </a:spcBef>
              <a:buSzPct val="84090"/>
              <a:buFont typeface="Wingdings"/>
              <a:buChar char=""/>
              <a:tabLst>
                <a:tab pos="527685" algn="l"/>
                <a:tab pos="528320" algn="l"/>
              </a:tabLst>
            </a:pPr>
            <a:r>
              <a:rPr lang="fr-FR" sz="2200" spc="-35" dirty="0" smtClean="0"/>
              <a:t>Il </a:t>
            </a:r>
            <a:r>
              <a:rPr lang="fr-FR" sz="2200" spc="-15" dirty="0" smtClean="0"/>
              <a:t>peut </a:t>
            </a:r>
            <a:r>
              <a:rPr lang="fr-FR" sz="2200" spc="-30" dirty="0" smtClean="0"/>
              <a:t>être </a:t>
            </a:r>
            <a:r>
              <a:rPr lang="fr-FR" sz="2200" spc="-65" dirty="0" smtClean="0"/>
              <a:t>utilisé </a:t>
            </a:r>
            <a:r>
              <a:rPr lang="fr-FR" sz="2200" spc="-25" dirty="0" smtClean="0"/>
              <a:t>en </a:t>
            </a:r>
            <a:r>
              <a:rPr lang="fr-FR" sz="2200" spc="-45" dirty="0" smtClean="0"/>
              <a:t>phases </a:t>
            </a:r>
            <a:r>
              <a:rPr lang="fr-FR" sz="2200" spc="-95" dirty="0" smtClean="0"/>
              <a:t>d’analyse </a:t>
            </a:r>
            <a:r>
              <a:rPr lang="fr-FR" sz="2200" spc="-20" dirty="0" smtClean="0"/>
              <a:t>et </a:t>
            </a:r>
            <a:r>
              <a:rPr lang="fr-FR" sz="2200" spc="-30" dirty="0" smtClean="0"/>
              <a:t>de </a:t>
            </a:r>
            <a:r>
              <a:rPr lang="fr-FR" sz="2200" spc="-20" dirty="0" smtClean="0"/>
              <a:t>conception</a:t>
            </a:r>
            <a:r>
              <a:rPr lang="fr-FR" sz="2200" spc="409" dirty="0" smtClean="0"/>
              <a:t> </a:t>
            </a:r>
            <a:r>
              <a:rPr lang="fr-FR" sz="2200" spc="-135" dirty="0" smtClean="0"/>
              <a:t>:</a:t>
            </a:r>
            <a:endParaRPr lang="fr-FR" sz="2200" dirty="0" smtClean="0"/>
          </a:p>
          <a:p>
            <a:pPr marL="984885" marR="6350" lvl="1" indent="-515620" algn="just"/>
            <a:r>
              <a:rPr lang="fr-FR" sz="2200" spc="-90" dirty="0" smtClean="0">
                <a:latin typeface="Times New Roman" pitchFamily="18" charset="0"/>
                <a:cs typeface="Times New Roman" pitchFamily="18" charset="0"/>
              </a:rPr>
              <a:t>1. </a:t>
            </a:r>
            <a:r>
              <a:rPr lang="fr-FR" sz="2200" b="1" u="sng" spc="-90" dirty="0" smtClean="0">
                <a:latin typeface="Times New Roman" pitchFamily="18" charset="0"/>
                <a:cs typeface="Times New Roman" pitchFamily="18" charset="0"/>
              </a:rPr>
              <a:t>Analyse </a:t>
            </a:r>
            <a:r>
              <a:rPr lang="fr-FR" sz="2200" spc="-135" dirty="0" smtClean="0">
                <a:latin typeface="Times New Roman" pitchFamily="18" charset="0"/>
                <a:cs typeface="Times New Roman" pitchFamily="18" charset="0"/>
              </a:rPr>
              <a:t>: </a:t>
            </a:r>
            <a:r>
              <a:rPr lang="fr-FR" sz="2200" spc="-30" dirty="0" smtClean="0">
                <a:latin typeface="Times New Roman" pitchFamily="18" charset="0"/>
                <a:cs typeface="Times New Roman" pitchFamily="18" charset="0"/>
              </a:rPr>
              <a:t>description </a:t>
            </a:r>
            <a:r>
              <a:rPr lang="fr-FR" sz="2200" spc="-55" dirty="0" smtClean="0">
                <a:latin typeface="Times New Roman" pitchFamily="18" charset="0"/>
                <a:cs typeface="Times New Roman" pitchFamily="18" charset="0"/>
              </a:rPr>
              <a:t>préliminaire </a:t>
            </a:r>
            <a:r>
              <a:rPr lang="fr-FR" sz="2200" spc="-30" dirty="0" smtClean="0">
                <a:latin typeface="Times New Roman" pitchFamily="18" charset="0"/>
                <a:cs typeface="Times New Roman" pitchFamily="18" charset="0"/>
              </a:rPr>
              <a:t>de </a:t>
            </a:r>
            <a:r>
              <a:rPr lang="fr-FR" sz="2200" spc="-100" dirty="0" smtClean="0">
                <a:latin typeface="Times New Roman" pitchFamily="18" charset="0"/>
                <a:cs typeface="Times New Roman" pitchFamily="18" charset="0"/>
              </a:rPr>
              <a:t>la </a:t>
            </a:r>
            <a:r>
              <a:rPr lang="fr-FR" sz="2200" spc="-10" dirty="0" smtClean="0">
                <a:latin typeface="Times New Roman" pitchFamily="18" charset="0"/>
                <a:cs typeface="Times New Roman" pitchFamily="18" charset="0"/>
              </a:rPr>
              <a:t>structure </a:t>
            </a:r>
            <a:r>
              <a:rPr lang="fr-FR" sz="2200" spc="-40" dirty="0" smtClean="0">
                <a:latin typeface="Times New Roman" pitchFamily="18" charset="0"/>
                <a:cs typeface="Times New Roman" pitchFamily="18" charset="0"/>
              </a:rPr>
              <a:t>des </a:t>
            </a:r>
            <a:r>
              <a:rPr lang="fr-FR" sz="2200" spc="-35" dirty="0" smtClean="0">
                <a:latin typeface="Times New Roman" pitchFamily="18" charset="0"/>
                <a:cs typeface="Times New Roman" pitchFamily="18" charset="0"/>
              </a:rPr>
              <a:t>entités </a:t>
            </a:r>
            <a:r>
              <a:rPr lang="fr-FR" sz="2200" spc="-20" dirty="0" smtClean="0">
                <a:latin typeface="Times New Roman" pitchFamily="18" charset="0"/>
                <a:cs typeface="Times New Roman" pitchFamily="18" charset="0"/>
              </a:rPr>
              <a:t>et </a:t>
            </a:r>
            <a:r>
              <a:rPr lang="fr-FR" sz="2200" spc="-15" dirty="0" smtClean="0">
                <a:latin typeface="Times New Roman" pitchFamily="18" charset="0"/>
                <a:cs typeface="Times New Roman" pitchFamily="18" charset="0"/>
              </a:rPr>
              <a:t>du </a:t>
            </a:r>
            <a:r>
              <a:rPr lang="fr-FR" sz="2200" dirty="0" smtClean="0">
                <a:latin typeface="Times New Roman" pitchFamily="18" charset="0"/>
                <a:cs typeface="Times New Roman" pitchFamily="18" charset="0"/>
              </a:rPr>
              <a:t>nom </a:t>
            </a:r>
            <a:r>
              <a:rPr lang="fr-FR" sz="2200" spc="-30" dirty="0" smtClean="0">
                <a:latin typeface="Times New Roman" pitchFamily="18" charset="0"/>
                <a:cs typeface="Times New Roman" pitchFamily="18" charset="0"/>
              </a:rPr>
              <a:t>de </a:t>
            </a:r>
            <a:r>
              <a:rPr lang="fr-FR" sz="2200" spc="-50" dirty="0" smtClean="0">
                <a:latin typeface="Times New Roman" pitchFamily="18" charset="0"/>
                <a:cs typeface="Times New Roman" pitchFamily="18" charset="0"/>
              </a:rPr>
              <a:t>quelques  </a:t>
            </a:r>
            <a:r>
              <a:rPr lang="fr-FR" sz="2200" spc="-25" dirty="0" smtClean="0">
                <a:latin typeface="Times New Roman" pitchFamily="18" charset="0"/>
                <a:cs typeface="Times New Roman" pitchFamily="18" charset="0"/>
              </a:rPr>
              <a:t>attributs </a:t>
            </a:r>
            <a:r>
              <a:rPr lang="fr-FR" sz="2200" spc="-20" dirty="0" smtClean="0">
                <a:latin typeface="Times New Roman" pitchFamily="18" charset="0"/>
                <a:cs typeface="Times New Roman" pitchFamily="18" charset="0"/>
              </a:rPr>
              <a:t>et</a:t>
            </a:r>
            <a:r>
              <a:rPr lang="fr-FR" sz="2200" spc="15" dirty="0" smtClean="0">
                <a:latin typeface="Times New Roman" pitchFamily="18" charset="0"/>
                <a:cs typeface="Times New Roman" pitchFamily="18" charset="0"/>
              </a:rPr>
              <a:t> </a:t>
            </a:r>
            <a:r>
              <a:rPr lang="fr-FR" sz="2200" spc="-35" dirty="0" smtClean="0">
                <a:latin typeface="Times New Roman" pitchFamily="18" charset="0"/>
                <a:cs typeface="Times New Roman" pitchFamily="18" charset="0"/>
              </a:rPr>
              <a:t>méthodes.</a:t>
            </a:r>
            <a:endParaRPr lang="fr-FR" sz="2200" dirty="0" smtClean="0">
              <a:latin typeface="Times New Roman" pitchFamily="18" charset="0"/>
              <a:cs typeface="Times New Roman" pitchFamily="18" charset="0"/>
            </a:endParaRPr>
          </a:p>
          <a:p>
            <a:pPr marL="984885" marR="5080" lvl="1" indent="-515620" algn="just">
              <a:spcBef>
                <a:spcPts val="530"/>
              </a:spcBef>
            </a:pPr>
            <a:r>
              <a:rPr lang="fr-FR" sz="2200" spc="-20" dirty="0" smtClean="0">
                <a:latin typeface="Times New Roman" pitchFamily="18" charset="0"/>
                <a:cs typeface="Times New Roman" pitchFamily="18" charset="0"/>
              </a:rPr>
              <a:t>2. </a:t>
            </a:r>
            <a:r>
              <a:rPr lang="fr-FR" sz="2200" b="1" u="sng" spc="-20" dirty="0" smtClean="0">
                <a:latin typeface="Times New Roman" pitchFamily="18" charset="0"/>
                <a:cs typeface="Times New Roman" pitchFamily="18" charset="0"/>
              </a:rPr>
              <a:t>Conception </a:t>
            </a:r>
            <a:r>
              <a:rPr lang="fr-FR" sz="2200" b="1" u="sng" spc="-135" dirty="0" smtClean="0">
                <a:latin typeface="Times New Roman" pitchFamily="18" charset="0"/>
                <a:cs typeface="Times New Roman" pitchFamily="18" charset="0"/>
              </a:rPr>
              <a:t>: </a:t>
            </a:r>
            <a:r>
              <a:rPr lang="fr-FR" sz="2200" spc="-30" dirty="0" smtClean="0">
                <a:latin typeface="Times New Roman" pitchFamily="18" charset="0"/>
                <a:cs typeface="Times New Roman" pitchFamily="18" charset="0"/>
              </a:rPr>
              <a:t>description </a:t>
            </a:r>
            <a:r>
              <a:rPr lang="fr-FR" sz="2200" spc="-65" dirty="0" smtClean="0">
                <a:latin typeface="Times New Roman" pitchFamily="18" charset="0"/>
                <a:cs typeface="Times New Roman" pitchFamily="18" charset="0"/>
              </a:rPr>
              <a:t>détaillée </a:t>
            </a:r>
            <a:r>
              <a:rPr lang="fr-FR" sz="2200" spc="-30" dirty="0" smtClean="0">
                <a:latin typeface="Times New Roman" pitchFamily="18" charset="0"/>
                <a:cs typeface="Times New Roman" pitchFamily="18" charset="0"/>
              </a:rPr>
              <a:t>de </a:t>
            </a:r>
            <a:r>
              <a:rPr lang="fr-FR" sz="2200" spc="-75" dirty="0" smtClean="0">
                <a:latin typeface="Times New Roman" pitchFamily="18" charset="0"/>
                <a:cs typeface="Times New Roman" pitchFamily="18" charset="0"/>
              </a:rPr>
              <a:t>l’ensemble </a:t>
            </a:r>
            <a:r>
              <a:rPr lang="fr-FR" sz="2200" spc="-45" dirty="0" smtClean="0">
                <a:latin typeface="Times New Roman" pitchFamily="18" charset="0"/>
                <a:cs typeface="Times New Roman" pitchFamily="18" charset="0"/>
              </a:rPr>
              <a:t>des </a:t>
            </a:r>
            <a:r>
              <a:rPr lang="fr-FR" sz="2200" spc="-85" dirty="0" smtClean="0">
                <a:latin typeface="Times New Roman" pitchFamily="18" charset="0"/>
                <a:cs typeface="Times New Roman" pitchFamily="18" charset="0"/>
              </a:rPr>
              <a:t>classes. </a:t>
            </a:r>
            <a:r>
              <a:rPr lang="fr-FR" sz="2200" spc="-75" dirty="0" smtClean="0">
                <a:latin typeface="Times New Roman" pitchFamily="18" charset="0"/>
                <a:cs typeface="Times New Roman" pitchFamily="18" charset="0"/>
              </a:rPr>
              <a:t>Les </a:t>
            </a:r>
            <a:r>
              <a:rPr lang="fr-FR" sz="2200" spc="-25" dirty="0" smtClean="0">
                <a:latin typeface="Times New Roman" pitchFamily="18" charset="0"/>
                <a:cs typeface="Times New Roman" pitchFamily="18" charset="0"/>
              </a:rPr>
              <a:t>attributs et  </a:t>
            </a:r>
            <a:r>
              <a:rPr lang="fr-FR" sz="2200" spc="-20" dirty="0" smtClean="0">
                <a:latin typeface="Times New Roman" pitchFamily="18" charset="0"/>
                <a:cs typeface="Times New Roman" pitchFamily="18" charset="0"/>
              </a:rPr>
              <a:t>méthodes </a:t>
            </a:r>
            <a:r>
              <a:rPr lang="fr-FR" sz="2200" spc="-35" dirty="0" smtClean="0">
                <a:latin typeface="Times New Roman" pitchFamily="18" charset="0"/>
                <a:cs typeface="Times New Roman" pitchFamily="18" charset="0"/>
              </a:rPr>
              <a:t>doivent </a:t>
            </a:r>
            <a:r>
              <a:rPr lang="fr-FR" sz="2200" spc="-40" dirty="0" smtClean="0">
                <a:latin typeface="Times New Roman" pitchFamily="18" charset="0"/>
                <a:cs typeface="Times New Roman" pitchFamily="18" charset="0"/>
              </a:rPr>
              <a:t>apparaître </a:t>
            </a:r>
            <a:r>
              <a:rPr lang="fr-FR" sz="2200" spc="-30" dirty="0" smtClean="0">
                <a:latin typeface="Times New Roman" pitchFamily="18" charset="0"/>
                <a:cs typeface="Times New Roman" pitchFamily="18" charset="0"/>
              </a:rPr>
              <a:t>de façon </a:t>
            </a:r>
            <a:r>
              <a:rPr lang="fr-FR" sz="2200" spc="-65" dirty="0" smtClean="0">
                <a:latin typeface="Times New Roman" pitchFamily="18" charset="0"/>
                <a:cs typeface="Times New Roman" pitchFamily="18" charset="0"/>
              </a:rPr>
              <a:t>détaillée </a:t>
            </a:r>
            <a:r>
              <a:rPr lang="fr-FR" sz="2200" spc="-90" dirty="0" smtClean="0">
                <a:latin typeface="Times New Roman" pitchFamily="18" charset="0"/>
                <a:cs typeface="Times New Roman" pitchFamily="18" charset="0"/>
              </a:rPr>
              <a:t>avec </a:t>
            </a:r>
            <a:r>
              <a:rPr lang="fr-FR" sz="2200" spc="-15" dirty="0" smtClean="0">
                <a:latin typeface="Times New Roman" pitchFamily="18" charset="0"/>
                <a:cs typeface="Times New Roman" pitchFamily="18" charset="0"/>
              </a:rPr>
              <a:t>tous </a:t>
            </a:r>
            <a:r>
              <a:rPr lang="fr-FR" sz="2200" spc="-85" dirty="0" smtClean="0">
                <a:latin typeface="Times New Roman" pitchFamily="18" charset="0"/>
                <a:cs typeface="Times New Roman" pitchFamily="18" charset="0"/>
              </a:rPr>
              <a:t>les </a:t>
            </a:r>
            <a:r>
              <a:rPr lang="fr-FR" sz="2200" spc="-60" dirty="0" smtClean="0">
                <a:latin typeface="Times New Roman" pitchFamily="18" charset="0"/>
                <a:cs typeface="Times New Roman" pitchFamily="18" charset="0"/>
              </a:rPr>
              <a:t>types </a:t>
            </a:r>
            <a:r>
              <a:rPr lang="fr-FR" sz="2200" spc="-30" dirty="0" smtClean="0">
                <a:latin typeface="Times New Roman" pitchFamily="18" charset="0"/>
                <a:cs typeface="Times New Roman" pitchFamily="18" charset="0"/>
              </a:rPr>
              <a:t>de  </a:t>
            </a:r>
            <a:r>
              <a:rPr lang="fr-FR" sz="2200" spc="-40" dirty="0" smtClean="0">
                <a:latin typeface="Times New Roman" pitchFamily="18" charset="0"/>
                <a:cs typeface="Times New Roman" pitchFamily="18" charset="0"/>
              </a:rPr>
              <a:t>paramètres </a:t>
            </a:r>
            <a:r>
              <a:rPr lang="fr-FR" sz="2200" spc="-20" dirty="0" smtClean="0">
                <a:latin typeface="Times New Roman" pitchFamily="18" charset="0"/>
                <a:cs typeface="Times New Roman" pitchFamily="18" charset="0"/>
              </a:rPr>
              <a:t>et </a:t>
            </a:r>
            <a:r>
              <a:rPr lang="fr-FR" sz="2200" spc="-75" dirty="0" smtClean="0">
                <a:latin typeface="Times New Roman" pitchFamily="18" charset="0"/>
                <a:cs typeface="Times New Roman" pitchFamily="18" charset="0"/>
              </a:rPr>
              <a:t>les </a:t>
            </a:r>
            <a:r>
              <a:rPr lang="fr-FR" sz="2200" spc="-60" dirty="0" smtClean="0">
                <a:latin typeface="Times New Roman" pitchFamily="18" charset="0"/>
                <a:cs typeface="Times New Roman" pitchFamily="18" charset="0"/>
              </a:rPr>
              <a:t>types </a:t>
            </a:r>
            <a:r>
              <a:rPr lang="fr-FR" sz="2200" spc="-35" dirty="0" smtClean="0">
                <a:latin typeface="Times New Roman" pitchFamily="18" charset="0"/>
                <a:cs typeface="Times New Roman" pitchFamily="18" charset="0"/>
              </a:rPr>
              <a:t>de</a:t>
            </a:r>
            <a:r>
              <a:rPr lang="fr-FR" sz="2200" spc="210" dirty="0" smtClean="0">
                <a:latin typeface="Times New Roman" pitchFamily="18" charset="0"/>
                <a:cs typeface="Times New Roman" pitchFamily="18" charset="0"/>
              </a:rPr>
              <a:t> </a:t>
            </a:r>
            <a:r>
              <a:rPr lang="fr-FR" sz="2200" spc="-35" dirty="0" smtClean="0">
                <a:latin typeface="Times New Roman" pitchFamily="18" charset="0"/>
                <a:cs typeface="Times New Roman" pitchFamily="18" charset="0"/>
              </a:rPr>
              <a:t>retour.</a:t>
            </a:r>
          </a:p>
          <a:p>
            <a:pPr marL="984885" marR="5080" lvl="1" indent="-515620" algn="just">
              <a:spcBef>
                <a:spcPts val="530"/>
              </a:spcBef>
            </a:pPr>
            <a:endParaRPr lang="fr-FR" sz="1600" dirty="0" smtClean="0"/>
          </a:p>
          <a:p>
            <a:pPr marL="527685" indent="-515620">
              <a:buSzPct val="84090"/>
              <a:buFont typeface="Wingdings"/>
              <a:buChar char=""/>
              <a:tabLst>
                <a:tab pos="527685" algn="l"/>
                <a:tab pos="528320" algn="l"/>
              </a:tabLst>
            </a:pPr>
            <a:r>
              <a:rPr lang="fr-FR" sz="2000" dirty="0" smtClean="0"/>
              <a:t> </a:t>
            </a:r>
            <a:r>
              <a:rPr lang="fr-FR" sz="2200" spc="-20" dirty="0" smtClean="0"/>
              <a:t>Les principaux éléments de cette vue statique sont les classes et leurs relations.</a:t>
            </a:r>
            <a:endParaRPr lang="fr-FR" sz="2200" dirty="0"/>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6</a:t>
            </a:fld>
            <a:endParaRPr lang="fr-FR" spc="-30" dirty="0"/>
          </a:p>
        </p:txBody>
      </p:sp>
      <p:sp>
        <p:nvSpPr>
          <p:cNvPr id="7" name="object 2"/>
          <p:cNvSpPr/>
          <p:nvPr/>
        </p:nvSpPr>
        <p:spPr>
          <a:xfrm>
            <a:off x="3502148" y="489204"/>
            <a:ext cx="7299963" cy="868679"/>
          </a:xfrm>
          <a:prstGeom prst="rect">
            <a:avLst/>
          </a:prstGeom>
          <a:blipFill>
            <a:blip r:embed="rId2" cstate="print"/>
            <a:stretch>
              <a:fillRect/>
            </a:stretch>
          </a:blipFill>
        </p:spPr>
        <p:txBody>
          <a:bodyPr wrap="square" lIns="0" tIns="0" rIns="0" bIns="0" rtlCol="0"/>
          <a:lstStyle/>
          <a:p>
            <a:endParaRPr/>
          </a:p>
        </p:txBody>
      </p:sp>
      <p:sp>
        <p:nvSpPr>
          <p:cNvPr id="8" name="object 3"/>
          <p:cNvSpPr txBox="1">
            <a:spLocks noGrp="1"/>
          </p:cNvSpPr>
          <p:nvPr>
            <p:ph type="title"/>
          </p:nvPr>
        </p:nvSpPr>
        <p:spPr>
          <a:xfrm>
            <a:off x="3890009" y="620395"/>
            <a:ext cx="6560184" cy="513715"/>
          </a:xfrm>
          <a:prstGeom prst="rect">
            <a:avLst/>
          </a:prstGeom>
        </p:spPr>
        <p:txBody>
          <a:bodyPr vert="horz" wrap="square" lIns="0" tIns="13335" rIns="0" bIns="0" rtlCol="0">
            <a:spAutoFit/>
          </a:bodyPr>
          <a:lstStyle/>
          <a:p>
            <a:pPr marL="12700">
              <a:lnSpc>
                <a:spcPct val="100000"/>
              </a:lnSpc>
              <a:spcBef>
                <a:spcPts val="105"/>
              </a:spcBef>
            </a:pPr>
            <a:r>
              <a:rPr spc="-180" dirty="0">
                <a:latin typeface="Trebuchet MS"/>
                <a:cs typeface="Trebuchet MS"/>
              </a:rPr>
              <a:t>Présentation </a:t>
            </a:r>
            <a:r>
              <a:rPr spc="-160" dirty="0">
                <a:latin typeface="Trebuchet MS"/>
                <a:cs typeface="Trebuchet MS"/>
              </a:rPr>
              <a:t>du </a:t>
            </a:r>
            <a:r>
              <a:rPr spc="-155" dirty="0">
                <a:latin typeface="Trebuchet MS"/>
                <a:cs typeface="Trebuchet MS"/>
              </a:rPr>
              <a:t>Diagramme </a:t>
            </a:r>
            <a:r>
              <a:rPr spc="-185" dirty="0">
                <a:latin typeface="Trebuchet MS"/>
                <a:cs typeface="Trebuchet MS"/>
              </a:rPr>
              <a:t>de</a:t>
            </a:r>
            <a:r>
              <a:rPr spc="-585" dirty="0">
                <a:latin typeface="Trebuchet MS"/>
                <a:cs typeface="Trebuchet MS"/>
              </a:rPr>
              <a:t> </a:t>
            </a:r>
            <a:r>
              <a:rPr spc="-160" dirty="0">
                <a:latin typeface="Trebuchet MS"/>
                <a:cs typeface="Trebuchet MS"/>
              </a:rPr>
              <a:t>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02148" y="772668"/>
            <a:ext cx="7299963" cy="87325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691632" y="906271"/>
            <a:ext cx="2956560" cy="513715"/>
          </a:xfrm>
          <a:prstGeom prst="rect">
            <a:avLst/>
          </a:prstGeom>
        </p:spPr>
        <p:txBody>
          <a:bodyPr vert="horz" wrap="square" lIns="0" tIns="13335" rIns="0" bIns="0" rtlCol="0">
            <a:spAutoFit/>
          </a:bodyPr>
          <a:lstStyle/>
          <a:p>
            <a:pPr marL="12700">
              <a:lnSpc>
                <a:spcPct val="100000"/>
              </a:lnSpc>
              <a:spcBef>
                <a:spcPts val="105"/>
              </a:spcBef>
            </a:pPr>
            <a:r>
              <a:rPr spc="-185" dirty="0">
                <a:latin typeface="Trebuchet MS"/>
                <a:cs typeface="Trebuchet MS"/>
              </a:rPr>
              <a:t>Classe:</a:t>
            </a:r>
            <a:r>
              <a:rPr spc="-310" dirty="0">
                <a:latin typeface="Trebuchet MS"/>
                <a:cs typeface="Trebuchet MS"/>
              </a:rPr>
              <a:t> </a:t>
            </a:r>
            <a:r>
              <a:rPr spc="-160" dirty="0">
                <a:latin typeface="Trebuchet MS"/>
                <a:cs typeface="Trebuchet MS"/>
              </a:rPr>
              <a:t>Définition</a:t>
            </a:r>
          </a:p>
        </p:txBody>
      </p:sp>
      <p:sp>
        <p:nvSpPr>
          <p:cNvPr id="4" name="object 4"/>
          <p:cNvSpPr txBox="1"/>
          <p:nvPr/>
        </p:nvSpPr>
        <p:spPr>
          <a:xfrm>
            <a:off x="146051" y="1371600"/>
            <a:ext cx="8077199" cy="4413388"/>
          </a:xfrm>
          <a:prstGeom prst="rect">
            <a:avLst/>
          </a:prstGeom>
        </p:spPr>
        <p:txBody>
          <a:bodyPr vert="horz" wrap="square" lIns="0" tIns="12065" rIns="0" bIns="0" rtlCol="0">
            <a:spAutoFit/>
          </a:bodyPr>
          <a:lstStyle/>
          <a:p>
            <a:pPr>
              <a:lnSpc>
                <a:spcPct val="150000"/>
              </a:lnSpc>
              <a:buFont typeface="Wingdings" pitchFamily="2" charset="2"/>
              <a:buChar char="v"/>
            </a:pPr>
            <a:endParaRPr lang="fr-FR" sz="2200" dirty="0" smtClean="0">
              <a:latin typeface="Times New Roman" pitchFamily="18" charset="0"/>
              <a:cs typeface="Times New Roman" pitchFamily="18" charset="0"/>
            </a:endParaRPr>
          </a:p>
          <a:p>
            <a:pPr>
              <a:lnSpc>
                <a:spcPct val="150000"/>
              </a:lnSpc>
              <a:buFont typeface="Wingdings" pitchFamily="2" charset="2"/>
              <a:buChar char="v"/>
            </a:pPr>
            <a:r>
              <a:rPr lang="fr-FR" sz="2200" dirty="0" smtClean="0">
                <a:latin typeface="Times New Roman" pitchFamily="18" charset="0"/>
                <a:cs typeface="Times New Roman" pitchFamily="18" charset="0"/>
              </a:rPr>
              <a:t>Une </a:t>
            </a:r>
            <a:r>
              <a:rPr lang="fr-FR" sz="2200" b="1" dirty="0" smtClean="0">
                <a:latin typeface="Times New Roman" pitchFamily="18" charset="0"/>
                <a:cs typeface="Times New Roman" pitchFamily="18" charset="0"/>
              </a:rPr>
              <a:t>classe </a:t>
            </a:r>
            <a:r>
              <a:rPr lang="fr-FR" sz="2200" spc="-5" dirty="0" smtClean="0">
                <a:latin typeface="Times New Roman" pitchFamily="18" charset="0"/>
                <a:cs typeface="Times New Roman" pitchFamily="18" charset="0"/>
              </a:rPr>
              <a:t>est </a:t>
            </a:r>
            <a:r>
              <a:rPr lang="fr-FR" sz="2200" dirty="0" smtClean="0">
                <a:latin typeface="Times New Roman" pitchFamily="18" charset="0"/>
                <a:cs typeface="Times New Roman" pitchFamily="18" charset="0"/>
              </a:rPr>
              <a:t>une description </a:t>
            </a:r>
            <a:r>
              <a:rPr lang="fr-FR" sz="2200" spc="-5" dirty="0" smtClean="0">
                <a:latin typeface="Times New Roman" pitchFamily="18" charset="0"/>
                <a:cs typeface="Times New Roman" pitchFamily="18" charset="0"/>
              </a:rPr>
              <a:t>abstraite d’un ensemble</a:t>
            </a:r>
            <a:r>
              <a:rPr lang="fr-FR" sz="2200" spc="5" dirty="0" smtClean="0">
                <a:latin typeface="Times New Roman" pitchFamily="18" charset="0"/>
                <a:cs typeface="Times New Roman" pitchFamily="18" charset="0"/>
              </a:rPr>
              <a:t> </a:t>
            </a:r>
            <a:r>
              <a:rPr lang="fr-FR" sz="2200" spc="-5" dirty="0" smtClean="0">
                <a:latin typeface="Times New Roman" pitchFamily="18" charset="0"/>
                <a:cs typeface="Times New Roman" pitchFamily="18" charset="0"/>
              </a:rPr>
              <a:t>d’objets ayant:</a:t>
            </a:r>
          </a:p>
          <a:p>
            <a:pPr marL="756285" indent="-287020">
              <a:buFont typeface="Arial"/>
              <a:buChar char="–"/>
              <a:tabLst>
                <a:tab pos="756285" algn="l"/>
                <a:tab pos="756920" algn="l"/>
              </a:tabLst>
            </a:pPr>
            <a:r>
              <a:rPr lang="fr-FR" sz="2200" spc="-5" dirty="0" smtClean="0">
                <a:latin typeface="Times New Roman" pitchFamily="18" charset="0"/>
                <a:cs typeface="Times New Roman" pitchFamily="18" charset="0"/>
              </a:rPr>
              <a:t>des </a:t>
            </a:r>
            <a:r>
              <a:rPr lang="fr-FR" sz="2200" dirty="0" smtClean="0">
                <a:latin typeface="Times New Roman" pitchFamily="18" charset="0"/>
                <a:cs typeface="Times New Roman" pitchFamily="18" charset="0"/>
              </a:rPr>
              <a:t>propriétés</a:t>
            </a:r>
            <a:r>
              <a:rPr lang="fr-FR" sz="2200" spc="-1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similaires,</a:t>
            </a:r>
          </a:p>
          <a:p>
            <a:pPr marL="756285" indent="-287020">
              <a:buFont typeface="Arial"/>
              <a:buChar char="–"/>
              <a:tabLst>
                <a:tab pos="756285" algn="l"/>
                <a:tab pos="756920" algn="l"/>
              </a:tabLst>
            </a:pPr>
            <a:r>
              <a:rPr lang="fr-FR" sz="2200" spc="-5" dirty="0" smtClean="0">
                <a:latin typeface="Times New Roman" pitchFamily="18" charset="0"/>
                <a:cs typeface="Times New Roman" pitchFamily="18" charset="0"/>
              </a:rPr>
              <a:t>un </a:t>
            </a:r>
            <a:r>
              <a:rPr lang="fr-FR" sz="2200" dirty="0" smtClean="0">
                <a:latin typeface="Times New Roman" pitchFamily="18" charset="0"/>
                <a:cs typeface="Times New Roman" pitchFamily="18" charset="0"/>
              </a:rPr>
              <a:t>comportement</a:t>
            </a:r>
            <a:r>
              <a:rPr lang="fr-FR" sz="2200" spc="-5"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commun</a:t>
            </a:r>
          </a:p>
          <a:p>
            <a:pPr marL="756285" indent="-287020">
              <a:buFont typeface="Arial"/>
              <a:buChar char="–"/>
              <a:tabLst>
                <a:tab pos="756285" algn="l"/>
                <a:tab pos="756920" algn="l"/>
              </a:tabLst>
            </a:pPr>
            <a:r>
              <a:rPr lang="fr-FR" sz="2200" dirty="0" smtClean="0">
                <a:latin typeface="Times New Roman" pitchFamily="18" charset="0"/>
                <a:cs typeface="Times New Roman" pitchFamily="18" charset="0"/>
              </a:rPr>
              <a:t>des </a:t>
            </a:r>
            <a:r>
              <a:rPr lang="fr-FR" sz="2200" spc="-5" dirty="0" smtClean="0">
                <a:latin typeface="Times New Roman" pitchFamily="18" charset="0"/>
                <a:cs typeface="Times New Roman" pitchFamily="18" charset="0"/>
              </a:rPr>
              <a:t>relations </a:t>
            </a:r>
            <a:r>
              <a:rPr lang="fr-FR" sz="2200" dirty="0" smtClean="0">
                <a:latin typeface="Times New Roman" pitchFamily="18" charset="0"/>
                <a:cs typeface="Times New Roman" pitchFamily="18" charset="0"/>
              </a:rPr>
              <a:t>communes avec d’autres</a:t>
            </a:r>
            <a:r>
              <a:rPr lang="fr-FR" sz="2200" spc="5"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objets</a:t>
            </a:r>
          </a:p>
          <a:p>
            <a:pPr marL="756285" indent="-287020">
              <a:buFont typeface="Arial"/>
              <a:buChar char="–"/>
              <a:tabLst>
                <a:tab pos="756285" algn="l"/>
                <a:tab pos="756920" algn="l"/>
              </a:tabLst>
            </a:pPr>
            <a:r>
              <a:rPr lang="fr-FR" sz="2200" spc="-5" dirty="0" smtClean="0">
                <a:latin typeface="Times New Roman" pitchFamily="18" charset="0"/>
                <a:cs typeface="Times New Roman" pitchFamily="18" charset="0"/>
              </a:rPr>
              <a:t>des </a:t>
            </a:r>
            <a:r>
              <a:rPr lang="fr-FR" sz="2200" dirty="0" smtClean="0">
                <a:latin typeface="Times New Roman" pitchFamily="18" charset="0"/>
                <a:cs typeface="Times New Roman" pitchFamily="18" charset="0"/>
              </a:rPr>
              <a:t>sémantiques communes</a:t>
            </a:r>
            <a:endParaRPr lang="fr-FR" sz="2400" dirty="0" smtClean="0">
              <a:latin typeface="Comic Sans MS"/>
              <a:cs typeface="Comic Sans MS"/>
            </a:endParaRPr>
          </a:p>
          <a:p>
            <a:pPr>
              <a:lnSpc>
                <a:spcPct val="150000"/>
              </a:lnSpc>
              <a:buFont typeface="Wingdings" pitchFamily="2" charset="2"/>
              <a:buChar char="v"/>
            </a:pPr>
            <a:r>
              <a:rPr lang="fr-FR" sz="2200" dirty="0" smtClean="0">
                <a:latin typeface="Times New Roman" pitchFamily="18" charset="0"/>
                <a:cs typeface="Times New Roman" pitchFamily="18" charset="0"/>
              </a:rPr>
              <a:t>Tout </a:t>
            </a:r>
            <a:r>
              <a:rPr lang="fr-FR" sz="2200" dirty="0">
                <a:latin typeface="Times New Roman" pitchFamily="18" charset="0"/>
                <a:cs typeface="Times New Roman" pitchFamily="18" charset="0"/>
              </a:rPr>
              <a:t>système orienté objet est organisé autour des classes</a:t>
            </a:r>
            <a:r>
              <a:rPr lang="fr-FR" sz="2200" dirty="0" smtClean="0">
                <a:latin typeface="Times New Roman" pitchFamily="18" charset="0"/>
                <a:cs typeface="Times New Roman" pitchFamily="18" charset="0"/>
              </a:rPr>
              <a:t>.</a:t>
            </a:r>
          </a:p>
          <a:p>
            <a:pPr>
              <a:lnSpc>
                <a:spcPct val="150000"/>
              </a:lnSpc>
              <a:buFont typeface="Wingdings" pitchFamily="2" charset="2"/>
              <a:buChar char="v"/>
            </a:pPr>
            <a:r>
              <a:rPr lang="fr-FR" sz="2200" dirty="0">
                <a:latin typeface="Times New Roman" pitchFamily="18" charset="0"/>
                <a:cs typeface="Times New Roman" pitchFamily="18" charset="0"/>
              </a:rPr>
              <a:t>Une classe définit un jeu d'objets dotés de </a:t>
            </a:r>
            <a:r>
              <a:rPr lang="fr-FR" sz="2200" i="1" u="sng" dirty="0">
                <a:latin typeface="Times New Roman" pitchFamily="18" charset="0"/>
                <a:cs typeface="Times New Roman" pitchFamily="18" charset="0"/>
              </a:rPr>
              <a:t>caractéristiques </a:t>
            </a:r>
            <a:endParaRPr lang="fr-FR" sz="2200" i="1" u="sng" dirty="0" smtClean="0">
              <a:latin typeface="Times New Roman" pitchFamily="18" charset="0"/>
              <a:cs typeface="Times New Roman" pitchFamily="18" charset="0"/>
            </a:endParaRPr>
          </a:p>
          <a:p>
            <a:pPr>
              <a:lnSpc>
                <a:spcPct val="150000"/>
              </a:lnSpc>
            </a:pPr>
            <a:r>
              <a:rPr lang="fr-FR" sz="2200" i="1" u="sng" dirty="0" smtClean="0">
                <a:latin typeface="Times New Roman" pitchFamily="18" charset="0"/>
                <a:cs typeface="Times New Roman" pitchFamily="18" charset="0"/>
              </a:rPr>
              <a:t>communes</a:t>
            </a:r>
            <a:r>
              <a:rPr lang="fr-FR" sz="2200" b="1" i="1" dirty="0" smtClean="0">
                <a:latin typeface="Times New Roman" pitchFamily="18" charset="0"/>
                <a:cs typeface="Times New Roman" pitchFamily="18" charset="0"/>
              </a:rPr>
              <a:t> </a:t>
            </a:r>
            <a:r>
              <a:rPr lang="fr-FR" sz="2200" i="1" dirty="0" smtClean="0">
                <a:latin typeface="Times New Roman" pitchFamily="18" charset="0"/>
                <a:cs typeface="Times New Roman" pitchFamily="18" charset="0"/>
              </a:rPr>
              <a:t>qui</a:t>
            </a:r>
            <a:r>
              <a:rPr lang="fr-FR" sz="2200" b="1" i="1"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permettent </a:t>
            </a:r>
            <a:r>
              <a:rPr lang="fr-FR" sz="2200" dirty="0">
                <a:latin typeface="Times New Roman" pitchFamily="18" charset="0"/>
                <a:cs typeface="Times New Roman" pitchFamily="18" charset="0"/>
              </a:rPr>
              <a:t>de spécifier son </a:t>
            </a:r>
            <a:r>
              <a:rPr lang="fr-FR" sz="2200" i="1" dirty="0">
                <a:latin typeface="Times New Roman" pitchFamily="18" charset="0"/>
                <a:cs typeface="Times New Roman" pitchFamily="18" charset="0"/>
              </a:rPr>
              <a:t>état</a:t>
            </a:r>
            <a:r>
              <a:rPr lang="fr-FR" sz="2200" dirty="0">
                <a:latin typeface="Times New Roman" pitchFamily="18" charset="0"/>
                <a:cs typeface="Times New Roman" pitchFamily="18" charset="0"/>
              </a:rPr>
              <a:t> et son </a:t>
            </a:r>
            <a:r>
              <a:rPr lang="fr-FR" sz="2200" i="1" dirty="0" smtClean="0">
                <a:latin typeface="Times New Roman" pitchFamily="18" charset="0"/>
                <a:cs typeface="Times New Roman" pitchFamily="18" charset="0"/>
              </a:rPr>
              <a:t>comportement: </a:t>
            </a:r>
            <a:r>
              <a:rPr lang="fr-FR" sz="2200" i="1" u="sng" dirty="0" smtClean="0">
                <a:latin typeface="Times New Roman" pitchFamily="18" charset="0"/>
                <a:cs typeface="Times New Roman" pitchFamily="18" charset="0"/>
              </a:rPr>
              <a:t>soit </a:t>
            </a:r>
            <a:r>
              <a:rPr lang="fr-FR" sz="2200" b="1" i="1" u="sng" dirty="0" smtClean="0">
                <a:solidFill>
                  <a:schemeClr val="tx2">
                    <a:lumMod val="75000"/>
                  </a:schemeClr>
                </a:solidFill>
                <a:latin typeface="Times New Roman" pitchFamily="18" charset="0"/>
                <a:cs typeface="Times New Roman" pitchFamily="18" charset="0"/>
              </a:rPr>
              <a:t>des </a:t>
            </a:r>
            <a:r>
              <a:rPr lang="fr-FR" sz="2200" b="1" i="1" u="sng" dirty="0">
                <a:solidFill>
                  <a:schemeClr val="tx2">
                    <a:lumMod val="75000"/>
                  </a:schemeClr>
                </a:solidFill>
                <a:latin typeface="Times New Roman" pitchFamily="18" charset="0"/>
                <a:cs typeface="Times New Roman" pitchFamily="18" charset="0"/>
              </a:rPr>
              <a:t>attributs</a:t>
            </a:r>
            <a:r>
              <a:rPr lang="fr-FR" sz="2200" i="1" u="sng" dirty="0">
                <a:latin typeface="Times New Roman" pitchFamily="18" charset="0"/>
                <a:cs typeface="Times New Roman" pitchFamily="18" charset="0"/>
              </a:rPr>
              <a:t>, soit </a:t>
            </a:r>
            <a:r>
              <a:rPr lang="fr-FR" sz="2200" b="1" i="1" u="sng" dirty="0">
                <a:solidFill>
                  <a:schemeClr val="tx2">
                    <a:lumMod val="75000"/>
                  </a:schemeClr>
                </a:solidFill>
                <a:latin typeface="Times New Roman" pitchFamily="18" charset="0"/>
                <a:cs typeface="Times New Roman" pitchFamily="18" charset="0"/>
              </a:rPr>
              <a:t>des </a:t>
            </a:r>
            <a:r>
              <a:rPr lang="fr-FR" sz="2200" b="1" i="1" u="sng" dirty="0" smtClean="0">
                <a:solidFill>
                  <a:schemeClr val="tx2">
                    <a:lumMod val="75000"/>
                  </a:schemeClr>
                </a:solidFill>
                <a:latin typeface="Times New Roman" pitchFamily="18" charset="0"/>
                <a:cs typeface="Times New Roman" pitchFamily="18" charset="0"/>
              </a:rPr>
              <a:t>opérations (méthodes)</a:t>
            </a:r>
            <a:r>
              <a:rPr lang="fr-FR" sz="2200" i="1" u="sng" dirty="0" smtClean="0">
                <a:latin typeface="Times New Roman" pitchFamily="18" charset="0"/>
                <a:cs typeface="Times New Roman" pitchFamily="18" charset="0"/>
              </a:rPr>
              <a:t>.</a:t>
            </a: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7</a:t>
            </a:fld>
            <a:endParaRPr lang="fr-FR" spc="-30" dirty="0"/>
          </a:p>
        </p:txBody>
      </p:sp>
      <p:graphicFrame>
        <p:nvGraphicFramePr>
          <p:cNvPr id="7" name="object 6"/>
          <p:cNvGraphicFramePr>
            <a:graphicFrameLocks noGrp="1"/>
          </p:cNvGraphicFramePr>
          <p:nvPr/>
        </p:nvGraphicFramePr>
        <p:xfrm>
          <a:off x="7994650" y="4038600"/>
          <a:ext cx="2667000" cy="2218943"/>
        </p:xfrm>
        <a:graphic>
          <a:graphicData uri="http://schemas.openxmlformats.org/drawingml/2006/table">
            <a:tbl>
              <a:tblPr firstRow="1" bandRow="1">
                <a:tableStyleId>{2D5ABB26-0587-4C30-8999-92F81FD0307C}</a:tableStyleId>
              </a:tblPr>
              <a:tblGrid>
                <a:gridCol w="2667000"/>
              </a:tblGrid>
              <a:tr h="461771">
                <a:tc>
                  <a:txBody>
                    <a:bodyPr/>
                    <a:lstStyle/>
                    <a:p>
                      <a:pPr marL="1270" algn="ctr">
                        <a:lnSpc>
                          <a:spcPct val="100000"/>
                        </a:lnSpc>
                        <a:spcBef>
                          <a:spcPts val="610"/>
                        </a:spcBef>
                      </a:pPr>
                      <a:r>
                        <a:rPr sz="1800" dirty="0">
                          <a:latin typeface="Carlito"/>
                          <a:cs typeface="Carlito"/>
                        </a:rPr>
                        <a:t>Nom de </a:t>
                      </a:r>
                      <a:r>
                        <a:rPr sz="1800" spc="-5" dirty="0">
                          <a:latin typeface="Carlito"/>
                          <a:cs typeface="Carlito"/>
                        </a:rPr>
                        <a:t>la</a:t>
                      </a:r>
                      <a:r>
                        <a:rPr sz="1800" spc="-10" dirty="0">
                          <a:latin typeface="Carlito"/>
                          <a:cs typeface="Carlito"/>
                        </a:rPr>
                        <a:t> </a:t>
                      </a:r>
                      <a:r>
                        <a:rPr sz="1800" spc="-5" dirty="0">
                          <a:latin typeface="Carlito"/>
                          <a:cs typeface="Carlito"/>
                        </a:rPr>
                        <a:t>classe</a:t>
                      </a:r>
                      <a:endParaRPr sz="1800">
                        <a:latin typeface="Carlito"/>
                        <a:cs typeface="Carlito"/>
                      </a:endParaRPr>
                    </a:p>
                  </a:txBody>
                  <a:tcPr marL="0" marR="0" marT="77470" marB="0">
                    <a:lnL w="9525">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solidFill>
                      <a:srgbClr val="4F81BC"/>
                    </a:solidFill>
                  </a:tcPr>
                </a:tc>
              </a:tr>
              <a:tr h="918972">
                <a:tc>
                  <a:txBody>
                    <a:bodyPr/>
                    <a:lstStyle/>
                    <a:p>
                      <a:pPr>
                        <a:lnSpc>
                          <a:spcPct val="100000"/>
                        </a:lnSpc>
                        <a:spcBef>
                          <a:spcPts val="30"/>
                        </a:spcBef>
                      </a:pPr>
                      <a:endParaRPr sz="2100">
                        <a:latin typeface="Times New Roman"/>
                        <a:cs typeface="Times New Roman"/>
                      </a:endParaRPr>
                    </a:p>
                    <a:p>
                      <a:pPr marL="1270" algn="ctr">
                        <a:lnSpc>
                          <a:spcPct val="100000"/>
                        </a:lnSpc>
                      </a:pPr>
                      <a:r>
                        <a:rPr sz="1800" spc="-15" dirty="0">
                          <a:latin typeface="Carlito"/>
                          <a:cs typeface="Carlito"/>
                        </a:rPr>
                        <a:t>Liste </a:t>
                      </a:r>
                      <a:r>
                        <a:rPr sz="1800" spc="-5" dirty="0">
                          <a:latin typeface="Carlito"/>
                          <a:cs typeface="Carlito"/>
                        </a:rPr>
                        <a:t>des</a:t>
                      </a:r>
                      <a:r>
                        <a:rPr sz="1800" spc="20" dirty="0">
                          <a:latin typeface="Carlito"/>
                          <a:cs typeface="Carlito"/>
                        </a:rPr>
                        <a:t> </a:t>
                      </a:r>
                      <a:r>
                        <a:rPr sz="1800" spc="-10" dirty="0">
                          <a:latin typeface="Carlito"/>
                          <a:cs typeface="Carlito"/>
                        </a:rPr>
                        <a:t>attributs</a:t>
                      </a:r>
                      <a:endParaRPr sz="1800">
                        <a:latin typeface="Carlito"/>
                        <a:cs typeface="Carlito"/>
                      </a:endParaRPr>
                    </a:p>
                  </a:txBody>
                  <a:tcPr marL="0" marR="0" marT="381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4F81BC"/>
                    </a:solidFill>
                  </a:tcPr>
                </a:tc>
              </a:tr>
              <a:tr h="838200">
                <a:tc>
                  <a:txBody>
                    <a:bodyPr/>
                    <a:lstStyle/>
                    <a:p>
                      <a:pPr>
                        <a:lnSpc>
                          <a:spcPct val="100000"/>
                        </a:lnSpc>
                        <a:spcBef>
                          <a:spcPts val="35"/>
                        </a:spcBef>
                      </a:pPr>
                      <a:endParaRPr sz="1800">
                        <a:latin typeface="Times New Roman"/>
                        <a:cs typeface="Times New Roman"/>
                      </a:endParaRPr>
                    </a:p>
                    <a:p>
                      <a:pPr algn="ctr">
                        <a:lnSpc>
                          <a:spcPct val="100000"/>
                        </a:lnSpc>
                        <a:spcBef>
                          <a:spcPts val="5"/>
                        </a:spcBef>
                      </a:pPr>
                      <a:r>
                        <a:rPr sz="1800" spc="-15" dirty="0">
                          <a:latin typeface="Carlito"/>
                          <a:cs typeface="Carlito"/>
                        </a:rPr>
                        <a:t>Liste </a:t>
                      </a:r>
                      <a:r>
                        <a:rPr sz="1800" spc="-5" dirty="0">
                          <a:latin typeface="Carlito"/>
                          <a:cs typeface="Carlito"/>
                        </a:rPr>
                        <a:t>des</a:t>
                      </a:r>
                      <a:r>
                        <a:rPr sz="1800" spc="10" dirty="0">
                          <a:latin typeface="Carlito"/>
                          <a:cs typeface="Carlito"/>
                        </a:rPr>
                        <a:t> </a:t>
                      </a:r>
                      <a:r>
                        <a:rPr sz="1800" dirty="0">
                          <a:latin typeface="Carlito"/>
                          <a:cs typeface="Carlito"/>
                        </a:rPr>
                        <a:t>méthodes</a:t>
                      </a:r>
                      <a:endParaRPr sz="1800">
                        <a:latin typeface="Carlito"/>
                        <a:cs typeface="Carlito"/>
                      </a:endParaRPr>
                    </a:p>
                  </a:txBody>
                  <a:tcPr marL="0" marR="0" marT="444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2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02148" y="772668"/>
            <a:ext cx="7299963" cy="87325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565650" y="906271"/>
            <a:ext cx="5410200" cy="505908"/>
          </a:xfrm>
          <a:prstGeom prst="rect">
            <a:avLst/>
          </a:prstGeom>
        </p:spPr>
        <p:txBody>
          <a:bodyPr vert="horz" wrap="square" lIns="0" tIns="13335" rIns="0" bIns="0" rtlCol="0">
            <a:spAutoFit/>
          </a:bodyPr>
          <a:lstStyle/>
          <a:p>
            <a:pPr marL="12700">
              <a:lnSpc>
                <a:spcPct val="100000"/>
              </a:lnSpc>
              <a:spcBef>
                <a:spcPts val="105"/>
              </a:spcBef>
            </a:pPr>
            <a:r>
              <a:rPr spc="-185" dirty="0">
                <a:latin typeface="Trebuchet MS"/>
                <a:cs typeface="Trebuchet MS"/>
              </a:rPr>
              <a:t>Classe</a:t>
            </a:r>
            <a:r>
              <a:rPr spc="-185">
                <a:latin typeface="Trebuchet MS"/>
                <a:cs typeface="Trebuchet MS"/>
              </a:rPr>
              <a:t>:</a:t>
            </a:r>
            <a:r>
              <a:rPr spc="-310">
                <a:latin typeface="Trebuchet MS"/>
                <a:cs typeface="Trebuchet MS"/>
              </a:rPr>
              <a:t> </a:t>
            </a:r>
            <a:r>
              <a:rPr lang="fr-FR" spc="-160" dirty="0" smtClean="0">
                <a:latin typeface="Trebuchet MS"/>
                <a:cs typeface="Trebuchet MS"/>
              </a:rPr>
              <a:t>Attributs et méthodes</a:t>
            </a:r>
            <a:endParaRPr spc="-160" dirty="0">
              <a:latin typeface="Trebuchet MS"/>
              <a:cs typeface="Trebuchet MS"/>
            </a:endParaRPr>
          </a:p>
        </p:txBody>
      </p:sp>
      <p:sp>
        <p:nvSpPr>
          <p:cNvPr id="5" name="Espace réservé du numéro de diapositive 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8</a:t>
            </a:fld>
            <a:endParaRPr lang="fr-FR" spc="-30" dirty="0"/>
          </a:p>
        </p:txBody>
      </p:sp>
      <p:sp>
        <p:nvSpPr>
          <p:cNvPr id="8" name="object 28"/>
          <p:cNvSpPr txBox="1"/>
          <p:nvPr/>
        </p:nvSpPr>
        <p:spPr>
          <a:xfrm>
            <a:off x="256743" y="1711960"/>
            <a:ext cx="10252507" cy="351378"/>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pitchFamily="2" charset="2"/>
              <a:buChar char="v"/>
              <a:tabLst>
                <a:tab pos="354965" algn="l"/>
                <a:tab pos="355600" algn="l"/>
                <a:tab pos="4782185" algn="l"/>
              </a:tabLst>
            </a:pPr>
            <a:r>
              <a:rPr sz="2200" dirty="0">
                <a:latin typeface="Times New Roman" pitchFamily="18" charset="0"/>
                <a:cs typeface="Times New Roman" pitchFamily="18" charset="0"/>
              </a:rPr>
              <a:t>Un </a:t>
            </a:r>
            <a:r>
              <a:rPr sz="2200" spc="-5" dirty="0">
                <a:latin typeface="Times New Roman" pitchFamily="18" charset="0"/>
                <a:cs typeface="Times New Roman" pitchFamily="18" charset="0"/>
              </a:rPr>
              <a:t>attribut de </a:t>
            </a:r>
            <a:r>
              <a:rPr sz="2200" dirty="0">
                <a:latin typeface="Times New Roman" pitchFamily="18" charset="0"/>
                <a:cs typeface="Times New Roman" pitchFamily="18" charset="0"/>
              </a:rPr>
              <a:t>classe </a:t>
            </a:r>
            <a:r>
              <a:rPr sz="2200" spc="-5">
                <a:latin typeface="Times New Roman" pitchFamily="18" charset="0"/>
                <a:cs typeface="Times New Roman" pitchFamily="18" charset="0"/>
              </a:rPr>
              <a:t>définit </a:t>
            </a:r>
            <a:r>
              <a:rPr sz="2200" smtClean="0">
                <a:latin typeface="Times New Roman" pitchFamily="18" charset="0"/>
                <a:cs typeface="Times New Roman" pitchFamily="18" charset="0"/>
              </a:rPr>
              <a:t>un</a:t>
            </a:r>
            <a:r>
              <a:rPr lang="fr-FR" sz="2200" dirty="0" smtClean="0">
                <a:latin typeface="Times New Roman" pitchFamily="18" charset="0"/>
                <a:cs typeface="Times New Roman" pitchFamily="18" charset="0"/>
              </a:rPr>
              <a:t>e propriété commune aux objets d’une classe: </a:t>
            </a:r>
            <a:endParaRPr sz="2200" baseline="1543">
              <a:latin typeface="Times New Roman" pitchFamily="18" charset="0"/>
              <a:cs typeface="Times New Roman" pitchFamily="18" charset="0"/>
            </a:endParaRPr>
          </a:p>
        </p:txBody>
      </p:sp>
      <p:sp>
        <p:nvSpPr>
          <p:cNvPr id="9" name="object 3"/>
          <p:cNvSpPr txBox="1"/>
          <p:nvPr/>
        </p:nvSpPr>
        <p:spPr>
          <a:xfrm>
            <a:off x="256742" y="4272280"/>
            <a:ext cx="9795307" cy="351378"/>
          </a:xfrm>
          <a:prstGeom prst="rect">
            <a:avLst/>
          </a:prstGeom>
        </p:spPr>
        <p:txBody>
          <a:bodyPr vert="horz" wrap="square" lIns="0" tIns="12700" rIns="0" bIns="0" rtlCol="0">
            <a:spAutoFit/>
          </a:bodyPr>
          <a:lstStyle/>
          <a:p>
            <a:pPr marL="355600" indent="-342900">
              <a:lnSpc>
                <a:spcPct val="100000"/>
              </a:lnSpc>
              <a:spcBef>
                <a:spcPts val="100"/>
              </a:spcBef>
              <a:buFont typeface="Wingdings" pitchFamily="2" charset="2"/>
              <a:buChar char="v"/>
              <a:tabLst>
                <a:tab pos="354965" algn="l"/>
                <a:tab pos="355600" algn="l"/>
              </a:tabLst>
            </a:pPr>
            <a:r>
              <a:rPr sz="2200" dirty="0">
                <a:latin typeface="Times New Roman" pitchFamily="18" charset="0"/>
                <a:cs typeface="Times New Roman" pitchFamily="18" charset="0"/>
              </a:rPr>
              <a:t>Une opération </a:t>
            </a:r>
            <a:r>
              <a:rPr sz="2200" spc="-5" dirty="0">
                <a:latin typeface="Times New Roman" pitchFamily="18" charset="0"/>
                <a:cs typeface="Times New Roman" pitchFamily="18" charset="0"/>
              </a:rPr>
              <a:t>définit </a:t>
            </a:r>
            <a:r>
              <a:rPr sz="2200" dirty="0">
                <a:latin typeface="Times New Roman" pitchFamily="18" charset="0"/>
                <a:cs typeface="Times New Roman" pitchFamily="18" charset="0"/>
              </a:rPr>
              <a:t>une </a:t>
            </a:r>
            <a:r>
              <a:rPr sz="2200" spc="-5" dirty="0">
                <a:latin typeface="Times New Roman" pitchFamily="18" charset="0"/>
                <a:cs typeface="Times New Roman" pitchFamily="18" charset="0"/>
              </a:rPr>
              <a:t>fonction appliquée </a:t>
            </a:r>
            <a:r>
              <a:rPr sz="2200" dirty="0">
                <a:latin typeface="Times New Roman" pitchFamily="18" charset="0"/>
                <a:cs typeface="Times New Roman" pitchFamily="18" charset="0"/>
              </a:rPr>
              <a:t>à </a:t>
            </a:r>
            <a:r>
              <a:rPr sz="2200" spc="-5" dirty="0">
                <a:latin typeface="Times New Roman" pitchFamily="18" charset="0"/>
                <a:cs typeface="Times New Roman" pitchFamily="18" charset="0"/>
              </a:rPr>
              <a:t>des objets d’une </a:t>
            </a:r>
            <a:r>
              <a:rPr sz="2200" dirty="0">
                <a:latin typeface="Times New Roman" pitchFamily="18" charset="0"/>
                <a:cs typeface="Times New Roman" pitchFamily="18" charset="0"/>
              </a:rPr>
              <a:t>classe</a:t>
            </a:r>
            <a:r>
              <a:rPr sz="2200" spc="-45" dirty="0">
                <a:latin typeface="Times New Roman" pitchFamily="18" charset="0"/>
                <a:cs typeface="Times New Roman" pitchFamily="18" charset="0"/>
              </a:rPr>
              <a:t> </a:t>
            </a:r>
            <a:r>
              <a:rPr sz="2200" dirty="0">
                <a:latin typeface="Times New Roman" pitchFamily="18" charset="0"/>
                <a:cs typeface="Times New Roman" pitchFamily="18" charset="0"/>
              </a:rPr>
              <a:t>:</a:t>
            </a:r>
            <a:endParaRPr sz="2200">
              <a:latin typeface="Times New Roman" pitchFamily="18" charset="0"/>
              <a:cs typeface="Times New Roman" pitchFamily="18" charset="0"/>
            </a:endParaRPr>
          </a:p>
        </p:txBody>
      </p:sp>
      <p:graphicFrame>
        <p:nvGraphicFramePr>
          <p:cNvPr id="11" name="object 20"/>
          <p:cNvGraphicFramePr>
            <a:graphicFrameLocks noGrp="1"/>
          </p:cNvGraphicFramePr>
          <p:nvPr/>
        </p:nvGraphicFramePr>
        <p:xfrm>
          <a:off x="679450" y="4645154"/>
          <a:ext cx="7086600" cy="1641345"/>
        </p:xfrm>
        <a:graphic>
          <a:graphicData uri="http://schemas.openxmlformats.org/drawingml/2006/table">
            <a:tbl>
              <a:tblPr firstRow="1" bandRow="1">
                <a:tableStyleId>{2D5ABB26-0587-4C30-8999-92F81FD0307C}</a:tableStyleId>
              </a:tblPr>
              <a:tblGrid>
                <a:gridCol w="7086600"/>
              </a:tblGrid>
              <a:tr h="394715">
                <a:tc>
                  <a:txBody>
                    <a:bodyPr/>
                    <a:lstStyle/>
                    <a:p>
                      <a:pPr marL="635" algn="ctr">
                        <a:lnSpc>
                          <a:spcPct val="100000"/>
                        </a:lnSpc>
                        <a:spcBef>
                          <a:spcPts val="365"/>
                        </a:spcBef>
                      </a:pPr>
                      <a:r>
                        <a:rPr sz="1800" dirty="0">
                          <a:latin typeface="Carlito"/>
                          <a:cs typeface="Carlito"/>
                        </a:rPr>
                        <a:t>Nom </a:t>
                      </a:r>
                      <a:r>
                        <a:rPr sz="1800" spc="-5" dirty="0">
                          <a:latin typeface="Carlito"/>
                          <a:cs typeface="Carlito"/>
                        </a:rPr>
                        <a:t>de</a:t>
                      </a:r>
                      <a:r>
                        <a:rPr sz="1800" spc="5" dirty="0">
                          <a:latin typeface="Carlito"/>
                          <a:cs typeface="Carlito"/>
                        </a:rPr>
                        <a:t> </a:t>
                      </a:r>
                      <a:r>
                        <a:rPr sz="1800" spc="-5" dirty="0">
                          <a:latin typeface="Carlito"/>
                          <a:cs typeface="Carlito"/>
                        </a:rPr>
                        <a:t>classe</a:t>
                      </a:r>
                      <a:endParaRPr sz="1800">
                        <a:latin typeface="Carlito"/>
                        <a:cs typeface="Carlito"/>
                      </a:endParaRPr>
                    </a:p>
                  </a:txBody>
                  <a:tcPr marL="0" marR="0" marT="4635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r>
              <a:tr h="675131">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r>
              <a:tr h="571499">
                <a:tc>
                  <a:txBody>
                    <a:bodyPr/>
                    <a:lstStyle/>
                    <a:p>
                      <a:pPr marL="46990" algn="ctr">
                        <a:lnSpc>
                          <a:spcPct val="100000"/>
                        </a:lnSpc>
                        <a:spcBef>
                          <a:spcPts val="865"/>
                        </a:spcBef>
                      </a:pPr>
                      <a:r>
                        <a:rPr lang="fr-FR" sz="1600" spc="-5" dirty="0" smtClean="0">
                          <a:latin typeface="Comic Sans MS"/>
                          <a:cs typeface="Comic Sans MS"/>
                        </a:rPr>
                        <a:t>Visibilité(+ -/#) </a:t>
                      </a:r>
                      <a:r>
                        <a:rPr lang="fr-FR" sz="1600" spc="-5" baseline="0" dirty="0" smtClean="0">
                          <a:latin typeface="Comic Sans MS"/>
                          <a:cs typeface="Comic Sans MS"/>
                        </a:rPr>
                        <a:t> </a:t>
                      </a:r>
                      <a:r>
                        <a:rPr lang="fr-FR" sz="1600" spc="-5" dirty="0" smtClean="0">
                          <a:latin typeface="Comic Sans MS"/>
                          <a:cs typeface="Comic Sans MS"/>
                        </a:rPr>
                        <a:t> </a:t>
                      </a:r>
                      <a:r>
                        <a:rPr sz="1600" spc="-5" smtClean="0">
                          <a:latin typeface="Comic Sans MS"/>
                          <a:cs typeface="Comic Sans MS"/>
                        </a:rPr>
                        <a:t>Nom </a:t>
                      </a:r>
                      <a:r>
                        <a:rPr sz="1600" spc="-10" dirty="0">
                          <a:latin typeface="Comic Sans MS"/>
                          <a:cs typeface="Comic Sans MS"/>
                        </a:rPr>
                        <a:t>d’opération </a:t>
                      </a:r>
                      <a:r>
                        <a:rPr sz="1600" spc="-5" dirty="0">
                          <a:latin typeface="Comic Sans MS"/>
                          <a:cs typeface="Comic Sans MS"/>
                        </a:rPr>
                        <a:t>( </a:t>
                      </a:r>
                      <a:r>
                        <a:rPr sz="1600" spc="-10" dirty="0">
                          <a:latin typeface="Comic Sans MS"/>
                          <a:cs typeface="Comic Sans MS"/>
                        </a:rPr>
                        <a:t>liste </a:t>
                      </a:r>
                      <a:r>
                        <a:rPr sz="1600" spc="-5" dirty="0">
                          <a:latin typeface="Comic Sans MS"/>
                          <a:cs typeface="Comic Sans MS"/>
                        </a:rPr>
                        <a:t>d’arguments ) : type </a:t>
                      </a:r>
                      <a:r>
                        <a:rPr sz="1600" spc="-10" dirty="0">
                          <a:latin typeface="Comic Sans MS"/>
                          <a:cs typeface="Comic Sans MS"/>
                        </a:rPr>
                        <a:t>de</a:t>
                      </a:r>
                      <a:r>
                        <a:rPr sz="1600" spc="35" dirty="0">
                          <a:latin typeface="Comic Sans MS"/>
                          <a:cs typeface="Comic Sans MS"/>
                        </a:rPr>
                        <a:t> </a:t>
                      </a:r>
                      <a:r>
                        <a:rPr sz="1600" spc="-10" dirty="0">
                          <a:latin typeface="Comic Sans MS"/>
                          <a:cs typeface="Comic Sans MS"/>
                        </a:rPr>
                        <a:t>retour</a:t>
                      </a:r>
                      <a:endParaRPr sz="1600">
                        <a:latin typeface="Comic Sans MS"/>
                        <a:cs typeface="Comic Sans MS"/>
                      </a:endParaRPr>
                    </a:p>
                  </a:txBody>
                  <a:tcPr marL="0" marR="0" marT="10985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r>
            </a:tbl>
          </a:graphicData>
        </a:graphic>
      </p:graphicFrame>
      <p:graphicFrame>
        <p:nvGraphicFramePr>
          <p:cNvPr id="12" name="object 20"/>
          <p:cNvGraphicFramePr>
            <a:graphicFrameLocks noGrp="1"/>
          </p:cNvGraphicFramePr>
          <p:nvPr/>
        </p:nvGraphicFramePr>
        <p:xfrm>
          <a:off x="679450" y="2203706"/>
          <a:ext cx="7086600" cy="1911094"/>
        </p:xfrm>
        <a:graphic>
          <a:graphicData uri="http://schemas.openxmlformats.org/drawingml/2006/table">
            <a:tbl>
              <a:tblPr firstRow="1" bandRow="1">
                <a:tableStyleId>{2D5ABB26-0587-4C30-8999-92F81FD0307C}</a:tableStyleId>
              </a:tblPr>
              <a:tblGrid>
                <a:gridCol w="7086600"/>
              </a:tblGrid>
              <a:tr h="394715">
                <a:tc>
                  <a:txBody>
                    <a:bodyPr/>
                    <a:lstStyle/>
                    <a:p>
                      <a:pPr marL="635" algn="ctr">
                        <a:lnSpc>
                          <a:spcPct val="100000"/>
                        </a:lnSpc>
                        <a:spcBef>
                          <a:spcPts val="365"/>
                        </a:spcBef>
                      </a:pPr>
                      <a:r>
                        <a:rPr sz="1800" dirty="0">
                          <a:latin typeface="Carlito"/>
                          <a:cs typeface="Carlito"/>
                        </a:rPr>
                        <a:t>Nom </a:t>
                      </a:r>
                      <a:r>
                        <a:rPr sz="1800" spc="-5" dirty="0">
                          <a:latin typeface="Carlito"/>
                          <a:cs typeface="Carlito"/>
                        </a:rPr>
                        <a:t>de</a:t>
                      </a:r>
                      <a:r>
                        <a:rPr sz="1800" spc="5" dirty="0">
                          <a:latin typeface="Carlito"/>
                          <a:cs typeface="Carlito"/>
                        </a:rPr>
                        <a:t> </a:t>
                      </a:r>
                      <a:r>
                        <a:rPr sz="1800" spc="-5" dirty="0">
                          <a:latin typeface="Carlito"/>
                          <a:cs typeface="Carlito"/>
                        </a:rPr>
                        <a:t>classe</a:t>
                      </a:r>
                      <a:endParaRPr sz="1800">
                        <a:latin typeface="Carlito"/>
                        <a:cs typeface="Carlito"/>
                      </a:endParaRPr>
                    </a:p>
                  </a:txBody>
                  <a:tcPr marL="0" marR="0" marT="4635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r>
              <a:tr h="789432">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fr-FR" sz="1600" spc="-5" dirty="0" smtClean="0">
                        <a:latin typeface="Comic Sans MS"/>
                        <a:cs typeface="Comic Sans MS"/>
                      </a:endParaRPr>
                    </a:p>
                    <a:p>
                      <a:pPr marL="0" marR="0" indent="0" defTabSz="914400" eaLnBrk="1" fontAlgn="auto" latinLnBrk="0" hangingPunct="1">
                        <a:lnSpc>
                          <a:spcPct val="100000"/>
                        </a:lnSpc>
                        <a:spcBef>
                          <a:spcPts val="0"/>
                        </a:spcBef>
                        <a:spcAft>
                          <a:spcPts val="0"/>
                        </a:spcAft>
                        <a:buClrTx/>
                        <a:buSzTx/>
                        <a:buFontTx/>
                        <a:buNone/>
                        <a:tabLst/>
                        <a:defRPr/>
                      </a:pPr>
                      <a:r>
                        <a:rPr lang="fr-FR" sz="1600" spc="-5" dirty="0" smtClean="0">
                          <a:latin typeface="Comic Sans MS"/>
                          <a:cs typeface="Comic Sans MS"/>
                        </a:rPr>
                        <a:t>  Visibilité(+ -/#)   Nom </a:t>
                      </a:r>
                      <a:r>
                        <a:rPr lang="fr-FR" sz="1600" spc="-10" dirty="0" smtClean="0">
                          <a:latin typeface="Comic Sans MS"/>
                          <a:cs typeface="Comic Sans MS"/>
                        </a:rPr>
                        <a:t>d’attribut </a:t>
                      </a:r>
                      <a:r>
                        <a:rPr lang="fr-FR" sz="1600" spc="-5" dirty="0" smtClean="0">
                          <a:latin typeface="Comic Sans MS"/>
                          <a:cs typeface="Comic Sans MS"/>
                        </a:rPr>
                        <a:t>: </a:t>
                      </a:r>
                      <a:r>
                        <a:rPr lang="fr-FR" sz="1600" spc="-10" dirty="0" smtClean="0">
                          <a:latin typeface="Comic Sans MS"/>
                          <a:cs typeface="Comic Sans MS"/>
                        </a:rPr>
                        <a:t>type </a:t>
                      </a:r>
                      <a:r>
                        <a:rPr lang="fr-FR" sz="1600" spc="-5" dirty="0" smtClean="0">
                          <a:latin typeface="Comic Sans MS"/>
                          <a:cs typeface="Comic Sans MS"/>
                        </a:rPr>
                        <a:t>= </a:t>
                      </a:r>
                      <a:r>
                        <a:rPr lang="fr-FR" sz="1600" spc="-10" dirty="0" smtClean="0">
                          <a:latin typeface="Comic Sans MS"/>
                          <a:cs typeface="Comic Sans MS"/>
                        </a:rPr>
                        <a:t>valeur</a:t>
                      </a:r>
                      <a:r>
                        <a:rPr lang="fr-FR" sz="1600" spc="40" dirty="0" smtClean="0">
                          <a:latin typeface="Comic Sans MS"/>
                          <a:cs typeface="Comic Sans MS"/>
                        </a:rPr>
                        <a:t> </a:t>
                      </a:r>
                      <a:r>
                        <a:rPr lang="fr-FR" sz="1600" spc="-10" dirty="0" smtClean="0">
                          <a:latin typeface="Comic Sans MS"/>
                          <a:cs typeface="Comic Sans MS"/>
                        </a:rPr>
                        <a:t>initiale</a:t>
                      </a:r>
                      <a:endParaRPr lang="fr-FR" sz="1600" dirty="0" smtClean="0">
                        <a:latin typeface="Comic Sans MS"/>
                        <a:cs typeface="Comic Sans MS"/>
                      </a:endParaRPr>
                    </a:p>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r>
              <a:tr h="723899">
                <a:tc>
                  <a:txBody>
                    <a:bodyPr/>
                    <a:lstStyle/>
                    <a:p>
                      <a:pPr marL="46990" algn="ctr">
                        <a:lnSpc>
                          <a:spcPct val="100000"/>
                        </a:lnSpc>
                        <a:spcBef>
                          <a:spcPts val="865"/>
                        </a:spcBef>
                      </a:pPr>
                      <a:endParaRPr sz="1600">
                        <a:latin typeface="Comic Sans MS"/>
                        <a:cs typeface="Comic Sans MS"/>
                      </a:endParaRPr>
                    </a:p>
                  </a:txBody>
                  <a:tcPr marL="0" marR="0" marT="10985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4F81BC"/>
                    </a:solidFill>
                  </a:tcPr>
                </a:tc>
              </a:tr>
            </a:tbl>
          </a:graphicData>
        </a:graphic>
      </p:graphicFrame>
      <p:sp>
        <p:nvSpPr>
          <p:cNvPr id="13" name="Bulle ronde 12"/>
          <p:cNvSpPr/>
          <p:nvPr/>
        </p:nvSpPr>
        <p:spPr>
          <a:xfrm>
            <a:off x="6546850" y="2057400"/>
            <a:ext cx="4114800" cy="2209800"/>
          </a:xfrm>
          <a:prstGeom prst="wedgeEllipseCallout">
            <a:avLst>
              <a:gd name="adj1" fmla="val -55260"/>
              <a:gd name="adj2" fmla="val 30735"/>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dirty="0" smtClean="0">
                <a:solidFill>
                  <a:srgbClr val="C00000"/>
                </a:solidFill>
                <a:latin typeface="Times New Roman" pitchFamily="18" charset="0"/>
                <a:cs typeface="Times New Roman" pitchFamily="18" charset="0"/>
              </a:rPr>
              <a:t>Dans les classes d’analyse:  la visibilité, les types des attributs et l’initialisation ne sont pas obligatoires. De même pour les méthodes et leurs arguments. </a:t>
            </a:r>
            <a:endParaRPr lang="fr-FR" sz="20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61000" y="178307"/>
            <a:ext cx="7327398" cy="8686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69104" y="308813"/>
            <a:ext cx="5718810" cy="514350"/>
          </a:xfrm>
          <a:prstGeom prst="rect">
            <a:avLst/>
          </a:prstGeom>
        </p:spPr>
        <p:txBody>
          <a:bodyPr vert="horz" wrap="square" lIns="0" tIns="13335" rIns="0" bIns="0" rtlCol="0">
            <a:spAutoFit/>
          </a:bodyPr>
          <a:lstStyle/>
          <a:p>
            <a:pPr marL="12700">
              <a:lnSpc>
                <a:spcPct val="100000"/>
              </a:lnSpc>
              <a:spcBef>
                <a:spcPts val="105"/>
              </a:spcBef>
            </a:pPr>
            <a:r>
              <a:rPr spc="-185" dirty="0">
                <a:latin typeface="Trebuchet MS"/>
                <a:cs typeface="Trebuchet MS"/>
              </a:rPr>
              <a:t>Classe: Représentation</a:t>
            </a:r>
            <a:r>
              <a:rPr spc="-370" dirty="0">
                <a:latin typeface="Trebuchet MS"/>
                <a:cs typeface="Trebuchet MS"/>
              </a:rPr>
              <a:t> </a:t>
            </a:r>
            <a:r>
              <a:rPr spc="-180" dirty="0">
                <a:latin typeface="Trebuchet MS"/>
                <a:cs typeface="Trebuchet MS"/>
              </a:rPr>
              <a:t>Graphique</a:t>
            </a:r>
          </a:p>
        </p:txBody>
      </p:sp>
      <p:grpSp>
        <p:nvGrpSpPr>
          <p:cNvPr id="4" name="object 4"/>
          <p:cNvGrpSpPr/>
          <p:nvPr/>
        </p:nvGrpSpPr>
        <p:grpSpPr>
          <a:xfrm>
            <a:off x="4438080" y="1295400"/>
            <a:ext cx="3861370" cy="4266526"/>
            <a:chOff x="3907340" y="2374944"/>
            <a:chExt cx="3279590" cy="2697054"/>
          </a:xfrm>
        </p:grpSpPr>
        <p:sp>
          <p:nvSpPr>
            <p:cNvPr id="5" name="object 5"/>
            <p:cNvSpPr/>
            <p:nvPr/>
          </p:nvSpPr>
          <p:spPr>
            <a:xfrm>
              <a:off x="3907340" y="2374944"/>
              <a:ext cx="2716349" cy="269705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686550" y="2714625"/>
              <a:ext cx="428625" cy="1214755"/>
            </a:xfrm>
            <a:custGeom>
              <a:avLst/>
              <a:gdLst/>
              <a:ahLst/>
              <a:cxnLst/>
              <a:rect l="l" t="t" r="r" b="b"/>
              <a:pathLst>
                <a:path w="428625" h="1214754">
                  <a:moveTo>
                    <a:pt x="0" y="0"/>
                  </a:moveTo>
                  <a:lnTo>
                    <a:pt x="67746" y="1821"/>
                  </a:lnTo>
                  <a:lnTo>
                    <a:pt x="126593" y="6892"/>
                  </a:lnTo>
                  <a:lnTo>
                    <a:pt x="173004" y="14621"/>
                  </a:lnTo>
                  <a:lnTo>
                    <a:pt x="214375" y="35687"/>
                  </a:lnTo>
                  <a:lnTo>
                    <a:pt x="214375" y="571500"/>
                  </a:lnTo>
                  <a:lnTo>
                    <a:pt x="225246" y="582770"/>
                  </a:lnTo>
                  <a:lnTo>
                    <a:pt x="255647" y="592565"/>
                  </a:lnTo>
                  <a:lnTo>
                    <a:pt x="302039" y="600294"/>
                  </a:lnTo>
                  <a:lnTo>
                    <a:pt x="360879" y="605365"/>
                  </a:lnTo>
                  <a:lnTo>
                    <a:pt x="428625" y="607187"/>
                  </a:lnTo>
                  <a:lnTo>
                    <a:pt x="360891" y="609008"/>
                  </a:lnTo>
                  <a:lnTo>
                    <a:pt x="302076" y="614079"/>
                  </a:lnTo>
                  <a:lnTo>
                    <a:pt x="255702" y="621808"/>
                  </a:lnTo>
                  <a:lnTo>
                    <a:pt x="225294" y="631603"/>
                  </a:lnTo>
                  <a:lnTo>
                    <a:pt x="214375" y="642874"/>
                  </a:lnTo>
                  <a:lnTo>
                    <a:pt x="214375" y="1178687"/>
                  </a:lnTo>
                  <a:lnTo>
                    <a:pt x="203443" y="1190019"/>
                  </a:lnTo>
                  <a:lnTo>
                    <a:pt x="173004" y="1199852"/>
                  </a:lnTo>
                  <a:lnTo>
                    <a:pt x="126593" y="1207600"/>
                  </a:lnTo>
                  <a:lnTo>
                    <a:pt x="67746" y="1212678"/>
                  </a:lnTo>
                  <a:lnTo>
                    <a:pt x="0" y="1214501"/>
                  </a:lnTo>
                </a:path>
              </a:pathLst>
            </a:custGeom>
            <a:ln w="28575">
              <a:solidFill>
                <a:srgbClr val="FF0000"/>
              </a:solidFill>
            </a:ln>
          </p:spPr>
          <p:txBody>
            <a:bodyPr wrap="square" lIns="0" tIns="0" rIns="0" bIns="0" rtlCol="0"/>
            <a:lstStyle/>
            <a:p>
              <a:endParaRPr/>
            </a:p>
          </p:txBody>
        </p:sp>
        <p:sp>
          <p:nvSpPr>
            <p:cNvPr id="7" name="object 7"/>
            <p:cNvSpPr/>
            <p:nvPr/>
          </p:nvSpPr>
          <p:spPr>
            <a:xfrm>
              <a:off x="6686550" y="4000500"/>
              <a:ext cx="500380" cy="1000125"/>
            </a:xfrm>
            <a:custGeom>
              <a:avLst/>
              <a:gdLst/>
              <a:ahLst/>
              <a:cxnLst/>
              <a:rect l="l" t="t" r="r" b="b"/>
              <a:pathLst>
                <a:path w="500379" h="1000125">
                  <a:moveTo>
                    <a:pt x="0" y="0"/>
                  </a:moveTo>
                  <a:lnTo>
                    <a:pt x="79017" y="2125"/>
                  </a:lnTo>
                  <a:lnTo>
                    <a:pt x="147659" y="8042"/>
                  </a:lnTo>
                  <a:lnTo>
                    <a:pt x="201798" y="17062"/>
                  </a:lnTo>
                  <a:lnTo>
                    <a:pt x="250063" y="41656"/>
                  </a:lnTo>
                  <a:lnTo>
                    <a:pt x="250063" y="458343"/>
                  </a:lnTo>
                  <a:lnTo>
                    <a:pt x="262803" y="471550"/>
                  </a:lnTo>
                  <a:lnTo>
                    <a:pt x="298282" y="482991"/>
                  </a:lnTo>
                  <a:lnTo>
                    <a:pt x="352384" y="491992"/>
                  </a:lnTo>
                  <a:lnTo>
                    <a:pt x="420994" y="497885"/>
                  </a:lnTo>
                  <a:lnTo>
                    <a:pt x="499999" y="499999"/>
                  </a:lnTo>
                  <a:lnTo>
                    <a:pt x="421059" y="502125"/>
                  </a:lnTo>
                  <a:lnTo>
                    <a:pt x="352411" y="508049"/>
                  </a:lnTo>
                  <a:lnTo>
                    <a:pt x="298290" y="517089"/>
                  </a:lnTo>
                  <a:lnTo>
                    <a:pt x="262804" y="528560"/>
                  </a:lnTo>
                  <a:lnTo>
                    <a:pt x="250063" y="541782"/>
                  </a:lnTo>
                  <a:lnTo>
                    <a:pt x="250063" y="958469"/>
                  </a:lnTo>
                  <a:lnTo>
                    <a:pt x="201798" y="983062"/>
                  </a:lnTo>
                  <a:lnTo>
                    <a:pt x="147659" y="992082"/>
                  </a:lnTo>
                  <a:lnTo>
                    <a:pt x="79017" y="997999"/>
                  </a:lnTo>
                  <a:lnTo>
                    <a:pt x="0" y="1000125"/>
                  </a:lnTo>
                </a:path>
              </a:pathLst>
            </a:custGeom>
            <a:ln w="38100">
              <a:solidFill>
                <a:srgbClr val="1F487C"/>
              </a:solidFill>
            </a:ln>
          </p:spPr>
          <p:txBody>
            <a:bodyPr wrap="square" lIns="0" tIns="0" rIns="0" bIns="0" rtlCol="0"/>
            <a:lstStyle/>
            <a:p>
              <a:endParaRPr/>
            </a:p>
          </p:txBody>
        </p:sp>
        <p:sp>
          <p:nvSpPr>
            <p:cNvPr id="8" name="object 8"/>
            <p:cNvSpPr/>
            <p:nvPr/>
          </p:nvSpPr>
          <p:spPr>
            <a:xfrm>
              <a:off x="6672262" y="2414587"/>
              <a:ext cx="74675" cy="242950"/>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8223250" y="1295400"/>
            <a:ext cx="2286000" cy="370205"/>
          </a:xfrm>
          <a:prstGeom prst="rect">
            <a:avLst/>
          </a:prstGeom>
          <a:ln w="28575">
            <a:solidFill>
              <a:srgbClr val="5F497A"/>
            </a:solidFill>
          </a:ln>
        </p:spPr>
        <p:txBody>
          <a:bodyPr vert="horz" wrap="square" lIns="0" tIns="38100" rIns="0" bIns="0" rtlCol="0">
            <a:spAutoFit/>
          </a:bodyPr>
          <a:lstStyle/>
          <a:p>
            <a:pPr marL="92075">
              <a:lnSpc>
                <a:spcPct val="100000"/>
              </a:lnSpc>
              <a:spcBef>
                <a:spcPts val="300"/>
              </a:spcBef>
            </a:pPr>
            <a:r>
              <a:rPr sz="1800" b="1" spc="-5" dirty="0">
                <a:solidFill>
                  <a:srgbClr val="5F497A"/>
                </a:solidFill>
                <a:latin typeface="Times New Roman"/>
                <a:cs typeface="Times New Roman"/>
              </a:rPr>
              <a:t>Nom</a:t>
            </a:r>
            <a:endParaRPr sz="1800">
              <a:latin typeface="Times New Roman"/>
              <a:cs typeface="Times New Roman"/>
            </a:endParaRPr>
          </a:p>
        </p:txBody>
      </p:sp>
      <p:sp>
        <p:nvSpPr>
          <p:cNvPr id="12" name="object 12"/>
          <p:cNvSpPr txBox="1"/>
          <p:nvPr/>
        </p:nvSpPr>
        <p:spPr>
          <a:xfrm>
            <a:off x="10054081" y="6465214"/>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9</a:t>
            </a:fld>
            <a:endParaRPr sz="1200">
              <a:latin typeface="Arial"/>
              <a:cs typeface="Arial"/>
            </a:endParaRPr>
          </a:p>
        </p:txBody>
      </p:sp>
      <p:sp>
        <p:nvSpPr>
          <p:cNvPr id="10" name="object 10"/>
          <p:cNvSpPr txBox="1"/>
          <p:nvPr/>
        </p:nvSpPr>
        <p:spPr>
          <a:xfrm>
            <a:off x="8375650" y="2590800"/>
            <a:ext cx="2286000" cy="370205"/>
          </a:xfrm>
          <a:prstGeom prst="rect">
            <a:avLst/>
          </a:prstGeom>
          <a:ln w="28575">
            <a:solidFill>
              <a:srgbClr val="FF0000"/>
            </a:solidFill>
          </a:ln>
        </p:spPr>
        <p:txBody>
          <a:bodyPr vert="horz" wrap="square" lIns="0" tIns="38735" rIns="0" bIns="0" rtlCol="0">
            <a:spAutoFit/>
          </a:bodyPr>
          <a:lstStyle/>
          <a:p>
            <a:pPr marL="92075">
              <a:lnSpc>
                <a:spcPct val="100000"/>
              </a:lnSpc>
              <a:spcBef>
                <a:spcPts val="305"/>
              </a:spcBef>
            </a:pPr>
            <a:r>
              <a:rPr sz="1800" b="1" dirty="0">
                <a:solidFill>
                  <a:srgbClr val="FF0000"/>
                </a:solidFill>
                <a:latin typeface="Times New Roman"/>
                <a:cs typeface="Times New Roman"/>
              </a:rPr>
              <a:t>Attributs</a:t>
            </a:r>
            <a:endParaRPr sz="1800" dirty="0">
              <a:latin typeface="Times New Roman"/>
              <a:cs typeface="Times New Roman"/>
            </a:endParaRPr>
          </a:p>
        </p:txBody>
      </p:sp>
      <p:sp>
        <p:nvSpPr>
          <p:cNvPr id="11" name="object 11"/>
          <p:cNvSpPr txBox="1"/>
          <p:nvPr/>
        </p:nvSpPr>
        <p:spPr>
          <a:xfrm>
            <a:off x="8451850" y="4506595"/>
            <a:ext cx="2286000" cy="370205"/>
          </a:xfrm>
          <a:prstGeom prst="rect">
            <a:avLst/>
          </a:prstGeom>
          <a:ln w="38100">
            <a:solidFill>
              <a:srgbClr val="1F487C"/>
            </a:solidFill>
          </a:ln>
        </p:spPr>
        <p:txBody>
          <a:bodyPr vert="horz" wrap="square" lIns="0" tIns="38735" rIns="0" bIns="0" rtlCol="0">
            <a:spAutoFit/>
          </a:bodyPr>
          <a:lstStyle/>
          <a:p>
            <a:pPr marL="92075">
              <a:lnSpc>
                <a:spcPct val="100000"/>
              </a:lnSpc>
              <a:spcBef>
                <a:spcPts val="305"/>
              </a:spcBef>
            </a:pPr>
            <a:r>
              <a:rPr sz="1800" b="1" spc="-5" dirty="0">
                <a:solidFill>
                  <a:srgbClr val="001F5F"/>
                </a:solidFill>
                <a:latin typeface="Times New Roman"/>
                <a:cs typeface="Times New Roman"/>
              </a:rPr>
              <a:t>Méthodes</a:t>
            </a:r>
            <a:endParaRPr sz="1800">
              <a:latin typeface="Times New Roman"/>
              <a:cs typeface="Times New Roman"/>
            </a:endParaRPr>
          </a:p>
        </p:txBody>
      </p:sp>
      <p:sp>
        <p:nvSpPr>
          <p:cNvPr id="13" name="object 5"/>
          <p:cNvSpPr>
            <a:spLocks noGrp="1"/>
          </p:cNvSpPr>
          <p:nvPr>
            <p:ph type="body" idx="1"/>
          </p:nvPr>
        </p:nvSpPr>
        <p:spPr>
          <a:xfrm>
            <a:off x="298450" y="1143000"/>
            <a:ext cx="2972436" cy="2712593"/>
          </a:xfrm>
          <a:prstGeom prst="rect">
            <a:avLst/>
          </a:prstGeom>
          <a:blipFill>
            <a:blip r:embed="rId5" cstate="print"/>
            <a:stretch>
              <a:fillRect/>
            </a:stretch>
          </a:blipFill>
        </p:spPr>
        <p:txBody>
          <a:bodyPr wrap="square" lIns="0" tIns="0" rIns="0" bIns="0" rtlCol="0"/>
          <a:lstStyle/>
          <a:p>
            <a:endParaRPr lang="fr-FR" dirty="0"/>
          </a:p>
        </p:txBody>
      </p:sp>
      <p:sp>
        <p:nvSpPr>
          <p:cNvPr id="14" name="Flèche courbée vers la droite 13"/>
          <p:cNvSpPr/>
          <p:nvPr/>
        </p:nvSpPr>
        <p:spPr>
          <a:xfrm rot="18953512">
            <a:off x="1741595" y="4353633"/>
            <a:ext cx="2219109" cy="2637327"/>
          </a:xfrm>
          <a:prstGeom prst="curvedRightArrow">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ln w="18000">
                <a:solidFill>
                  <a:srgbClr val="FF0000"/>
                </a:solidFill>
                <a:prstDash val="solid"/>
                <a:miter lim="800000"/>
              </a:ln>
              <a:noFill/>
              <a:effectLst>
                <a:outerShdw blurRad="25500" dist="23000" dir="7020000" algn="tl">
                  <a:srgbClr val="000000">
                    <a:alpha val="50000"/>
                  </a:srgbClr>
                </a:outerShdw>
              </a:effectLst>
            </a:endParaRPr>
          </a:p>
        </p:txBody>
      </p:sp>
      <p:sp>
        <p:nvSpPr>
          <p:cNvPr id="15" name="Espace réservé du numéro de diapositive 14"/>
          <p:cNvSpPr>
            <a:spLocks noGrp="1"/>
          </p:cNvSpPr>
          <p:nvPr>
            <p:ph type="sldNum" sz="quarter" idx="7"/>
          </p:nvPr>
        </p:nvSpPr>
        <p:spPr/>
        <p:txBody>
          <a:bodyPr/>
          <a:lstStyle/>
          <a:p>
            <a:pPr marL="38100">
              <a:lnSpc>
                <a:spcPts val="1240"/>
              </a:lnSpc>
            </a:pPr>
            <a:fld id="{81D60167-4931-47E6-BA6A-407CBD079E47}" type="slidenum">
              <a:rPr lang="fr-FR" spc="-30" smtClean="0"/>
              <a:pPr marL="38100">
                <a:lnSpc>
                  <a:spcPts val="1240"/>
                </a:lnSpc>
              </a:pPr>
              <a:t>9</a:t>
            </a:fld>
            <a:endParaRPr lang="fr-FR" spc="-3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Effect transition="in" filter="fade">
                                      <p:cBhvr>
                                        <p:cTn id="7" dur="2000"/>
                                        <p:tgtEl>
                                          <p:spTgt spid="13">
                                            <p:bg/>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2000"/>
                                        <p:tgtEl>
                                          <p:spTgt spid="1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9">
                                            <p:bg/>
                                          </p:spTgt>
                                        </p:tgtEl>
                                        <p:attrNameLst>
                                          <p:attrName>style.visibility</p:attrName>
                                        </p:attrNameLst>
                                      </p:cBhvr>
                                      <p:to>
                                        <p:strVal val="visible"/>
                                      </p:to>
                                    </p:set>
                                    <p:animEffect transition="in" filter="fade">
                                      <p:cBhvr>
                                        <p:cTn id="22" dur="2000"/>
                                        <p:tgtEl>
                                          <p:spTgt spid="9">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2000"/>
                                        <p:tgtEl>
                                          <p:spTgt spid="9">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bg/>
                                          </p:spTgt>
                                        </p:tgtEl>
                                        <p:attrNameLst>
                                          <p:attrName>style.visibility</p:attrName>
                                        </p:attrNameLst>
                                      </p:cBhvr>
                                      <p:to>
                                        <p:strVal val="visible"/>
                                      </p:to>
                                    </p:set>
                                    <p:animEffect transition="in" filter="fade">
                                      <p:cBhvr>
                                        <p:cTn id="28" dur="2000"/>
                                        <p:tgtEl>
                                          <p:spTgt spid="10">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2000"/>
                                        <p:tgtEl>
                                          <p:spTgt spid="10">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bg/>
                                          </p:spTgt>
                                        </p:tgtEl>
                                        <p:attrNameLst>
                                          <p:attrName>style.visibility</p:attrName>
                                        </p:attrNameLst>
                                      </p:cBhvr>
                                      <p:to>
                                        <p:strVal val="visible"/>
                                      </p:to>
                                    </p:set>
                                    <p:animEffect transition="in" filter="fade">
                                      <p:cBhvr>
                                        <p:cTn id="34" dur="2000"/>
                                        <p:tgtEl>
                                          <p:spTgt spid="11">
                                            <p:bg/>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P spid="11" grpId="0" build="allAtOnce" animBg="1"/>
      <p:bldP spid="13" grpId="0" build="allAtOnce"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1082</TotalTime>
  <Words>1418</Words>
  <Application>Microsoft Office PowerPoint</Application>
  <PresentationFormat>Personnalisé</PresentationFormat>
  <Paragraphs>246</Paragraphs>
  <Slides>50</Slides>
  <Notes>2</Notes>
  <HiddenSlides>0</HiddenSlides>
  <MMClips>0</MMClips>
  <ScaleCrop>false</ScaleCrop>
  <HeadingPairs>
    <vt:vector size="4" baseType="variant">
      <vt:variant>
        <vt:lpstr>Thème</vt:lpstr>
      </vt:variant>
      <vt:variant>
        <vt:i4>1</vt:i4>
      </vt:variant>
      <vt:variant>
        <vt:lpstr>Titres des diapositives</vt:lpstr>
      </vt:variant>
      <vt:variant>
        <vt:i4>50</vt:i4>
      </vt:variant>
    </vt:vector>
  </HeadingPairs>
  <TitlesOfParts>
    <vt:vector size="51" baseType="lpstr">
      <vt:lpstr>Office Theme</vt:lpstr>
      <vt:lpstr>Diapositive 1</vt:lpstr>
      <vt:lpstr>PLAN</vt:lpstr>
      <vt:lpstr>Objectif</vt:lpstr>
      <vt:lpstr>SECTION 1 : DIAGRAMME DE CLASSES D’ANALYSE</vt:lpstr>
      <vt:lpstr>Présentation du Diagramme de Classes</vt:lpstr>
      <vt:lpstr>Présentation du Diagramme de Classes</vt:lpstr>
      <vt:lpstr>Classe: Définition</vt:lpstr>
      <vt:lpstr>Classe: Attributs et méthodes</vt:lpstr>
      <vt:lpstr>Classe: Représentation Graphique</vt:lpstr>
      <vt:lpstr>Classe: Déclarations</vt:lpstr>
      <vt:lpstr>Classe: VISIBILITE</vt:lpstr>
      <vt:lpstr>Classe: Notation complète</vt:lpstr>
      <vt:lpstr>Classe: Structure</vt:lpstr>
      <vt:lpstr>Classe: Enumération</vt:lpstr>
      <vt:lpstr>Classe: Attribut dérivé</vt:lpstr>
      <vt:lpstr>Association: Définition</vt:lpstr>
      <vt:lpstr>   Association: Nommage</vt:lpstr>
      <vt:lpstr>   Association: Rôle</vt:lpstr>
      <vt:lpstr>Association: Multiplicité</vt:lpstr>
      <vt:lpstr>Association: Multiplicité</vt:lpstr>
      <vt:lpstr>Association: Association réflexive</vt:lpstr>
      <vt:lpstr>Association: Classe d’association</vt:lpstr>
      <vt:lpstr>Association : Agrégation</vt:lpstr>
      <vt:lpstr>Association : Composition</vt:lpstr>
      <vt:lpstr>HERITAGE</vt:lpstr>
      <vt:lpstr>HERITAGE</vt:lpstr>
      <vt:lpstr>HERITAGE</vt:lpstr>
      <vt:lpstr>SECTION 2: DIAGRAMME DE PACQUAGE</vt:lpstr>
      <vt:lpstr>Pacquage : Définition</vt:lpstr>
      <vt:lpstr>SECTION 3: DIAGRAMME D’OBJETS</vt:lpstr>
      <vt:lpstr>Diapositive 31</vt:lpstr>
      <vt:lpstr>Diagramme d’objets</vt:lpstr>
      <vt:lpstr>Diagramme d’objets</vt:lpstr>
      <vt:lpstr>D. ETUDE DE CAS (1/17)</vt:lpstr>
      <vt:lpstr>D. ETUDE DE CAS (2/17)</vt:lpstr>
      <vt:lpstr>D. ETUDE DE CAS (3/17)</vt:lpstr>
      <vt:lpstr>D. ETUDE DE CAS (4/17)</vt:lpstr>
      <vt:lpstr>D. ETUDE DE CAS (5/17)</vt:lpstr>
      <vt:lpstr>D. ETUDE DE CAS (6/17)</vt:lpstr>
      <vt:lpstr>D. ETUDE DE CAS (7/17)</vt:lpstr>
      <vt:lpstr>D. ETUDE DE CAS (8/17)</vt:lpstr>
      <vt:lpstr>D. ETUDE DE CAS (9/17)</vt:lpstr>
      <vt:lpstr>D. ETUDE DE CAS (10/17)</vt:lpstr>
      <vt:lpstr>D. ETUDE DE CAS (11/17)</vt:lpstr>
      <vt:lpstr>D. ETUDE DE CAS (12/17)</vt:lpstr>
      <vt:lpstr>D. ETUDE DE CAS (13/17)</vt:lpstr>
      <vt:lpstr>D. ETUDE DE CAS (14/17)</vt:lpstr>
      <vt:lpstr>D. ETUDE DE CAS (15/17)</vt:lpstr>
      <vt:lpstr>D. ETUDE DE CAS (16/17)</vt:lpstr>
      <vt:lpstr>D. ETUDE DE CAS (17/17)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Administrateur</dc:creator>
  <cp:lastModifiedBy>king</cp:lastModifiedBy>
  <cp:revision>58</cp:revision>
  <dcterms:created xsi:type="dcterms:W3CDTF">2020-09-20T15:28:44Z</dcterms:created>
  <dcterms:modified xsi:type="dcterms:W3CDTF">2023-10-16T14:17:57Z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2016-12-17T00:00:00Z</vt:filetime>
  </property>
  <property fmtid="{D5CDD505-2E9C-101B-9397-08002B2CF9AE}" pid="3" name="Creator">
    <vt:lpwstr>Microsoft® Office PowerPoint® 2007</vt:lpwstr>
  </property>
  <property fmtid="{D5CDD505-2E9C-101B-9397-08002B2CF9AE}" pid="4" name="LastSaved">
    <vt:filetime>2020-09-20T00:00:00Z</vt:filetime>
  </property>
</Properties>
</file>