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</p:sldMasterIdLst>
  <p:notesMasterIdLst>
    <p:notesMasterId r:id="rId54"/>
  </p:notesMasterIdLst>
  <p:sldIdLst>
    <p:sldId id="256" r:id="rId2"/>
    <p:sldId id="320" r:id="rId3"/>
    <p:sldId id="258" r:id="rId4"/>
    <p:sldId id="259" r:id="rId5"/>
    <p:sldId id="261" r:id="rId6"/>
    <p:sldId id="260" r:id="rId7"/>
    <p:sldId id="307" r:id="rId8"/>
    <p:sldId id="295" r:id="rId9"/>
    <p:sldId id="262" r:id="rId10"/>
    <p:sldId id="280" r:id="rId11"/>
    <p:sldId id="264" r:id="rId12"/>
    <p:sldId id="267" r:id="rId13"/>
    <p:sldId id="269" r:id="rId14"/>
    <p:sldId id="268" r:id="rId15"/>
    <p:sldId id="265" r:id="rId16"/>
    <p:sldId id="290" r:id="rId17"/>
    <p:sldId id="272" r:id="rId18"/>
    <p:sldId id="311" r:id="rId19"/>
    <p:sldId id="287" r:id="rId20"/>
    <p:sldId id="293" r:id="rId21"/>
    <p:sldId id="285" r:id="rId22"/>
    <p:sldId id="294" r:id="rId23"/>
    <p:sldId id="286" r:id="rId24"/>
    <p:sldId id="314" r:id="rId25"/>
    <p:sldId id="315" r:id="rId26"/>
    <p:sldId id="316" r:id="rId27"/>
    <p:sldId id="304" r:id="rId28"/>
    <p:sldId id="309" r:id="rId29"/>
    <p:sldId id="305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342" r:id="rId52"/>
    <p:sldId id="343" r:id="rId5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da Sfaxi" initials="HS" lastIdx="1" clrIdx="0">
    <p:extLst>
      <p:ext uri="{19B8F6BF-5375-455C-9EA6-DF929625EA0E}">
        <p15:presenceInfo xmlns="" xmlns:p15="http://schemas.microsoft.com/office/powerpoint/2012/main" userId="Henda Sfax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15" autoAdjust="0"/>
    <p:restoredTop sz="90664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0D65F2-5331-423B-8C30-522BC547EBD4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1#3" csCatId="colorful" phldr="1"/>
      <dgm:spPr/>
      <dgm:t>
        <a:bodyPr/>
        <a:lstStyle/>
        <a:p>
          <a:endParaRPr lang="fr-FR"/>
        </a:p>
      </dgm:t>
    </dgm:pt>
    <dgm:pt modelId="{FDBAC139-6C95-456B-A705-EDD2CA60AF17}">
      <dgm:prSet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A67101BF-8C88-4112-9453-C5BB8DBBD82D}" type="parTrans" cxnId="{7EEA091F-1D39-42D4-BC1E-939C3992B74A}">
      <dgm:prSet/>
      <dgm:spPr/>
      <dgm:t>
        <a:bodyPr/>
        <a:lstStyle/>
        <a:p>
          <a:endParaRPr lang="fr-FR"/>
        </a:p>
      </dgm:t>
    </dgm:pt>
    <dgm:pt modelId="{9B27C541-689B-4E99-81D9-80C3AB042E44}" type="sibTrans" cxnId="{7EEA091F-1D39-42D4-BC1E-939C3992B74A}">
      <dgm:prSet/>
      <dgm:spPr/>
      <dgm:t>
        <a:bodyPr/>
        <a:lstStyle/>
        <a:p>
          <a:endParaRPr lang="fr-FR"/>
        </a:p>
      </dgm:t>
    </dgm:pt>
    <dgm:pt modelId="{F3FA512F-4A02-4741-BDA4-8259AB28BF03}">
      <dgm:prSet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FD84EF28-DDF2-4DFE-82B3-50BE277AB935}" type="parTrans" cxnId="{46AF8A99-14D0-46C9-BCDA-24588475C276}">
      <dgm:prSet/>
      <dgm:spPr/>
      <dgm:t>
        <a:bodyPr/>
        <a:lstStyle/>
        <a:p>
          <a:endParaRPr lang="fr-FR"/>
        </a:p>
      </dgm:t>
    </dgm:pt>
    <dgm:pt modelId="{69751650-9AFA-47B9-ACFE-059257D57ABC}" type="sibTrans" cxnId="{46AF8A99-14D0-46C9-BCDA-24588475C276}">
      <dgm:prSet/>
      <dgm:spPr/>
      <dgm:t>
        <a:bodyPr/>
        <a:lstStyle/>
        <a:p>
          <a:endParaRPr lang="fr-FR"/>
        </a:p>
      </dgm:t>
    </dgm:pt>
    <dgm:pt modelId="{D37DA6F0-F93C-41B3-BD49-82E32A5B58BE}">
      <dgm:prSet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7F371520-D8B9-42A2-AD72-D4E5F58B63EE}" type="parTrans" cxnId="{8B6DC48D-7256-470B-BFF1-F337179FE80B}">
      <dgm:prSet/>
      <dgm:spPr/>
      <dgm:t>
        <a:bodyPr/>
        <a:lstStyle/>
        <a:p>
          <a:endParaRPr lang="fr-FR"/>
        </a:p>
      </dgm:t>
    </dgm:pt>
    <dgm:pt modelId="{9F933B7C-009D-4D5C-9A6B-6786794403B4}" type="sibTrans" cxnId="{8B6DC48D-7256-470B-BFF1-F337179FE80B}">
      <dgm:prSet/>
      <dgm:spPr/>
      <dgm:t>
        <a:bodyPr/>
        <a:lstStyle/>
        <a:p>
          <a:endParaRPr lang="fr-FR"/>
        </a:p>
      </dgm:t>
    </dgm:pt>
    <dgm:pt modelId="{3F27D763-2CA9-439E-BD22-D9FC771FE476}">
      <dgm:prSet/>
      <dgm:spPr/>
      <dgm:t>
        <a:bodyPr/>
        <a:lstStyle/>
        <a:p>
          <a:r>
            <a:rPr lang="fr-FR" dirty="0" smtClean="0"/>
            <a:t>4</a:t>
          </a:r>
          <a:endParaRPr lang="fr-FR" dirty="0"/>
        </a:p>
      </dgm:t>
    </dgm:pt>
    <dgm:pt modelId="{FA78620D-4461-46AF-ACB8-8D37DDEB16CB}" type="parTrans" cxnId="{4B3A89F9-176B-4B5A-94A7-73995195CE68}">
      <dgm:prSet/>
      <dgm:spPr/>
      <dgm:t>
        <a:bodyPr/>
        <a:lstStyle/>
        <a:p>
          <a:endParaRPr lang="fr-FR"/>
        </a:p>
      </dgm:t>
    </dgm:pt>
    <dgm:pt modelId="{6BCA48E1-AEDB-456F-B530-28BA0205F36B}" type="sibTrans" cxnId="{4B3A89F9-176B-4B5A-94A7-73995195CE68}">
      <dgm:prSet/>
      <dgm:spPr/>
      <dgm:t>
        <a:bodyPr/>
        <a:lstStyle/>
        <a:p>
          <a:endParaRPr lang="fr-FR"/>
        </a:p>
      </dgm:t>
    </dgm:pt>
    <dgm:pt modelId="{D4013439-95D4-4A6E-B194-32874A50C693}" type="pres">
      <dgm:prSet presAssocID="{480D65F2-5331-423B-8C30-522BC547EBD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161FB560-7535-4743-9665-A92654C54869}" type="pres">
      <dgm:prSet presAssocID="{480D65F2-5331-423B-8C30-522BC547EBD4}" presName="Name1" presStyleCnt="0"/>
      <dgm:spPr/>
      <dgm:t>
        <a:bodyPr/>
        <a:lstStyle/>
        <a:p>
          <a:endParaRPr lang="fr-FR"/>
        </a:p>
      </dgm:t>
    </dgm:pt>
    <dgm:pt modelId="{14EAF7DC-3FA4-4555-B033-F41156C51386}" type="pres">
      <dgm:prSet presAssocID="{480D65F2-5331-423B-8C30-522BC547EBD4}" presName="cycle" presStyleCnt="0"/>
      <dgm:spPr/>
      <dgm:t>
        <a:bodyPr/>
        <a:lstStyle/>
        <a:p>
          <a:endParaRPr lang="fr-FR"/>
        </a:p>
      </dgm:t>
    </dgm:pt>
    <dgm:pt modelId="{4B6989F5-1BFD-48C4-B5B3-E789F909DA2E}" type="pres">
      <dgm:prSet presAssocID="{480D65F2-5331-423B-8C30-522BC547EBD4}" presName="srcNode" presStyleLbl="node1" presStyleIdx="0" presStyleCnt="4"/>
      <dgm:spPr/>
      <dgm:t>
        <a:bodyPr/>
        <a:lstStyle/>
        <a:p>
          <a:endParaRPr lang="fr-FR"/>
        </a:p>
      </dgm:t>
    </dgm:pt>
    <dgm:pt modelId="{BF1303DC-1D39-4990-98AE-FA7EDA5D3042}" type="pres">
      <dgm:prSet presAssocID="{480D65F2-5331-423B-8C30-522BC547EBD4}" presName="conn" presStyleLbl="parChTrans1D2" presStyleIdx="0" presStyleCnt="1"/>
      <dgm:spPr/>
      <dgm:t>
        <a:bodyPr/>
        <a:lstStyle/>
        <a:p>
          <a:endParaRPr lang="fr-FR"/>
        </a:p>
      </dgm:t>
    </dgm:pt>
    <dgm:pt modelId="{99BDBC4D-5D6C-48B0-90F6-8372A33BF0B0}" type="pres">
      <dgm:prSet presAssocID="{480D65F2-5331-423B-8C30-522BC547EBD4}" presName="extraNode" presStyleLbl="node1" presStyleIdx="0" presStyleCnt="4"/>
      <dgm:spPr/>
      <dgm:t>
        <a:bodyPr/>
        <a:lstStyle/>
        <a:p>
          <a:endParaRPr lang="fr-FR"/>
        </a:p>
      </dgm:t>
    </dgm:pt>
    <dgm:pt modelId="{DE53F5CC-D81D-4BEF-968E-85577F180BBC}" type="pres">
      <dgm:prSet presAssocID="{480D65F2-5331-423B-8C30-522BC547EBD4}" presName="dstNode" presStyleLbl="node1" presStyleIdx="0" presStyleCnt="4"/>
      <dgm:spPr/>
      <dgm:t>
        <a:bodyPr/>
        <a:lstStyle/>
        <a:p>
          <a:endParaRPr lang="fr-FR"/>
        </a:p>
      </dgm:t>
    </dgm:pt>
    <dgm:pt modelId="{6AE4A0CB-31C1-46A2-9B53-4A4FCEE337BE}" type="pres">
      <dgm:prSet presAssocID="{FDBAC139-6C95-456B-A705-EDD2CA60AF17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9EF0FF-1931-40CD-BD04-A5AB894F9EBF}" type="pres">
      <dgm:prSet presAssocID="{FDBAC139-6C95-456B-A705-EDD2CA60AF17}" presName="accent_1" presStyleCnt="0"/>
      <dgm:spPr/>
    </dgm:pt>
    <dgm:pt modelId="{43A50F78-A45E-4F89-9444-F4A04256304C}" type="pres">
      <dgm:prSet presAssocID="{FDBAC139-6C95-456B-A705-EDD2CA60AF17}" presName="accentRepeatNode" presStyleLbl="solidFgAcc1" presStyleIdx="0" presStyleCnt="4"/>
      <dgm:spPr/>
    </dgm:pt>
    <dgm:pt modelId="{514EB093-52AC-4379-918F-C7D950AB60C4}" type="pres">
      <dgm:prSet presAssocID="{F3FA512F-4A02-4741-BDA4-8259AB28BF0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76FA73-0085-47CF-9D44-6684E088FA51}" type="pres">
      <dgm:prSet presAssocID="{F3FA512F-4A02-4741-BDA4-8259AB28BF03}" presName="accent_2" presStyleCnt="0"/>
      <dgm:spPr/>
    </dgm:pt>
    <dgm:pt modelId="{057C8738-ECED-4AC5-B3F0-39EA8EF4605C}" type="pres">
      <dgm:prSet presAssocID="{F3FA512F-4A02-4741-BDA4-8259AB28BF03}" presName="accentRepeatNode" presStyleLbl="solidFgAcc1" presStyleIdx="1" presStyleCnt="4"/>
      <dgm:spPr/>
    </dgm:pt>
    <dgm:pt modelId="{B3E48290-9771-4436-A913-1A3C13748C41}" type="pres">
      <dgm:prSet presAssocID="{D37DA6F0-F93C-41B3-BD49-82E32A5B58B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DEBBFA-9DE1-44BB-8811-25901269480D}" type="pres">
      <dgm:prSet presAssocID="{D37DA6F0-F93C-41B3-BD49-82E32A5B58BE}" presName="accent_3" presStyleCnt="0"/>
      <dgm:spPr/>
    </dgm:pt>
    <dgm:pt modelId="{82655DBF-3243-4625-AECB-03A7E58F931C}" type="pres">
      <dgm:prSet presAssocID="{D37DA6F0-F93C-41B3-BD49-82E32A5B58BE}" presName="accentRepeatNode" presStyleLbl="solidFgAcc1" presStyleIdx="2" presStyleCnt="4"/>
      <dgm:spPr/>
    </dgm:pt>
    <dgm:pt modelId="{99E379D9-3CEF-4C2B-971B-4C040B0CC2A2}" type="pres">
      <dgm:prSet presAssocID="{3F27D763-2CA9-439E-BD22-D9FC771FE476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74D7B49-C53E-4102-ABDE-631FEBD18658}" type="pres">
      <dgm:prSet presAssocID="{3F27D763-2CA9-439E-BD22-D9FC771FE476}" presName="accent_4" presStyleCnt="0"/>
      <dgm:spPr/>
    </dgm:pt>
    <dgm:pt modelId="{3F35EE40-116F-4860-94B8-9DA3FC5D8D80}" type="pres">
      <dgm:prSet presAssocID="{3F27D763-2CA9-439E-BD22-D9FC771FE476}" presName="accentRepeatNode" presStyleLbl="solidFgAcc1" presStyleIdx="3" presStyleCnt="4"/>
      <dgm:spPr/>
    </dgm:pt>
  </dgm:ptLst>
  <dgm:cxnLst>
    <dgm:cxn modelId="{A0B27BBD-1E54-4BC6-B282-C2A5A6B131C2}" type="presOf" srcId="{480D65F2-5331-423B-8C30-522BC547EBD4}" destId="{D4013439-95D4-4A6E-B194-32874A50C693}" srcOrd="0" destOrd="0" presId="urn:microsoft.com/office/officeart/2008/layout/VerticalCurvedList"/>
    <dgm:cxn modelId="{4B3A89F9-176B-4B5A-94A7-73995195CE68}" srcId="{480D65F2-5331-423B-8C30-522BC547EBD4}" destId="{3F27D763-2CA9-439E-BD22-D9FC771FE476}" srcOrd="3" destOrd="0" parTransId="{FA78620D-4461-46AF-ACB8-8D37DDEB16CB}" sibTransId="{6BCA48E1-AEDB-456F-B530-28BA0205F36B}"/>
    <dgm:cxn modelId="{8B6DC48D-7256-470B-BFF1-F337179FE80B}" srcId="{480D65F2-5331-423B-8C30-522BC547EBD4}" destId="{D37DA6F0-F93C-41B3-BD49-82E32A5B58BE}" srcOrd="2" destOrd="0" parTransId="{7F371520-D8B9-42A2-AD72-D4E5F58B63EE}" sibTransId="{9F933B7C-009D-4D5C-9A6B-6786794403B4}"/>
    <dgm:cxn modelId="{6D7FABDC-91E1-4035-A632-6F1FEE135FD0}" type="presOf" srcId="{F3FA512F-4A02-4741-BDA4-8259AB28BF03}" destId="{514EB093-52AC-4379-918F-C7D950AB60C4}" srcOrd="0" destOrd="0" presId="urn:microsoft.com/office/officeart/2008/layout/VerticalCurvedList"/>
    <dgm:cxn modelId="{46AF8A99-14D0-46C9-BCDA-24588475C276}" srcId="{480D65F2-5331-423B-8C30-522BC547EBD4}" destId="{F3FA512F-4A02-4741-BDA4-8259AB28BF03}" srcOrd="1" destOrd="0" parTransId="{FD84EF28-DDF2-4DFE-82B3-50BE277AB935}" sibTransId="{69751650-9AFA-47B9-ACFE-059257D57ABC}"/>
    <dgm:cxn modelId="{291E5026-54E7-492A-AA8B-26476B96C6E1}" type="presOf" srcId="{9B27C541-689B-4E99-81D9-80C3AB042E44}" destId="{BF1303DC-1D39-4990-98AE-FA7EDA5D3042}" srcOrd="0" destOrd="0" presId="urn:microsoft.com/office/officeart/2008/layout/VerticalCurvedList"/>
    <dgm:cxn modelId="{7EEA091F-1D39-42D4-BC1E-939C3992B74A}" srcId="{480D65F2-5331-423B-8C30-522BC547EBD4}" destId="{FDBAC139-6C95-456B-A705-EDD2CA60AF17}" srcOrd="0" destOrd="0" parTransId="{A67101BF-8C88-4112-9453-C5BB8DBBD82D}" sibTransId="{9B27C541-689B-4E99-81D9-80C3AB042E44}"/>
    <dgm:cxn modelId="{CCC6BC8F-CE75-4077-8F87-C94F3DDDF6DF}" type="presOf" srcId="{FDBAC139-6C95-456B-A705-EDD2CA60AF17}" destId="{6AE4A0CB-31C1-46A2-9B53-4A4FCEE337BE}" srcOrd="0" destOrd="0" presId="urn:microsoft.com/office/officeart/2008/layout/VerticalCurvedList"/>
    <dgm:cxn modelId="{DD2E6788-6887-4F97-A327-4BC6A8607569}" type="presOf" srcId="{D37DA6F0-F93C-41B3-BD49-82E32A5B58BE}" destId="{B3E48290-9771-4436-A913-1A3C13748C41}" srcOrd="0" destOrd="0" presId="urn:microsoft.com/office/officeart/2008/layout/VerticalCurvedList"/>
    <dgm:cxn modelId="{1C386149-7934-4621-A46D-1DF4439A7230}" type="presOf" srcId="{3F27D763-2CA9-439E-BD22-D9FC771FE476}" destId="{99E379D9-3CEF-4C2B-971B-4C040B0CC2A2}" srcOrd="0" destOrd="0" presId="urn:microsoft.com/office/officeart/2008/layout/VerticalCurvedList"/>
    <dgm:cxn modelId="{C19C3166-2AB0-48B6-AAED-996A581BF734}" type="presParOf" srcId="{D4013439-95D4-4A6E-B194-32874A50C693}" destId="{161FB560-7535-4743-9665-A92654C54869}" srcOrd="0" destOrd="0" presId="urn:microsoft.com/office/officeart/2008/layout/VerticalCurvedList"/>
    <dgm:cxn modelId="{C49468B3-2DF4-45C7-9F80-158F39880A48}" type="presParOf" srcId="{161FB560-7535-4743-9665-A92654C54869}" destId="{14EAF7DC-3FA4-4555-B033-F41156C51386}" srcOrd="0" destOrd="0" presId="urn:microsoft.com/office/officeart/2008/layout/VerticalCurvedList"/>
    <dgm:cxn modelId="{CBD5E599-3323-41A5-82C3-9DA96EDA2008}" type="presParOf" srcId="{14EAF7DC-3FA4-4555-B033-F41156C51386}" destId="{4B6989F5-1BFD-48C4-B5B3-E789F909DA2E}" srcOrd="0" destOrd="0" presId="urn:microsoft.com/office/officeart/2008/layout/VerticalCurvedList"/>
    <dgm:cxn modelId="{3C32DEC9-1A9D-4948-9E99-8E7EB04220AA}" type="presParOf" srcId="{14EAF7DC-3FA4-4555-B033-F41156C51386}" destId="{BF1303DC-1D39-4990-98AE-FA7EDA5D3042}" srcOrd="1" destOrd="0" presId="urn:microsoft.com/office/officeart/2008/layout/VerticalCurvedList"/>
    <dgm:cxn modelId="{F15F0110-771E-44FE-9342-5E4916A45B75}" type="presParOf" srcId="{14EAF7DC-3FA4-4555-B033-F41156C51386}" destId="{99BDBC4D-5D6C-48B0-90F6-8372A33BF0B0}" srcOrd="2" destOrd="0" presId="urn:microsoft.com/office/officeart/2008/layout/VerticalCurvedList"/>
    <dgm:cxn modelId="{09457963-05F4-4077-AED5-4C1B6F8FCBBB}" type="presParOf" srcId="{14EAF7DC-3FA4-4555-B033-F41156C51386}" destId="{DE53F5CC-D81D-4BEF-968E-85577F180BBC}" srcOrd="3" destOrd="0" presId="urn:microsoft.com/office/officeart/2008/layout/VerticalCurvedList"/>
    <dgm:cxn modelId="{EE8E1E57-7677-44B3-A981-DE731B9BB7B1}" type="presParOf" srcId="{161FB560-7535-4743-9665-A92654C54869}" destId="{6AE4A0CB-31C1-46A2-9B53-4A4FCEE337BE}" srcOrd="1" destOrd="0" presId="urn:microsoft.com/office/officeart/2008/layout/VerticalCurvedList"/>
    <dgm:cxn modelId="{A78A6E93-D357-4A1B-A66A-679F10A00D0C}" type="presParOf" srcId="{161FB560-7535-4743-9665-A92654C54869}" destId="{9E9EF0FF-1931-40CD-BD04-A5AB894F9EBF}" srcOrd="2" destOrd="0" presId="urn:microsoft.com/office/officeart/2008/layout/VerticalCurvedList"/>
    <dgm:cxn modelId="{72215C2F-FAFC-4CE2-92B7-DC25F2152351}" type="presParOf" srcId="{9E9EF0FF-1931-40CD-BD04-A5AB894F9EBF}" destId="{43A50F78-A45E-4F89-9444-F4A04256304C}" srcOrd="0" destOrd="0" presId="urn:microsoft.com/office/officeart/2008/layout/VerticalCurvedList"/>
    <dgm:cxn modelId="{DD4A99E1-2991-4A1C-80FA-6D9487703EC3}" type="presParOf" srcId="{161FB560-7535-4743-9665-A92654C54869}" destId="{514EB093-52AC-4379-918F-C7D950AB60C4}" srcOrd="3" destOrd="0" presId="urn:microsoft.com/office/officeart/2008/layout/VerticalCurvedList"/>
    <dgm:cxn modelId="{F5FA0C7B-1C96-472D-9839-CDB5B80BCFC9}" type="presParOf" srcId="{161FB560-7535-4743-9665-A92654C54869}" destId="{5E76FA73-0085-47CF-9D44-6684E088FA51}" srcOrd="4" destOrd="0" presId="urn:microsoft.com/office/officeart/2008/layout/VerticalCurvedList"/>
    <dgm:cxn modelId="{2DA94D6A-8D59-42B2-8BCC-07792929479C}" type="presParOf" srcId="{5E76FA73-0085-47CF-9D44-6684E088FA51}" destId="{057C8738-ECED-4AC5-B3F0-39EA8EF4605C}" srcOrd="0" destOrd="0" presId="urn:microsoft.com/office/officeart/2008/layout/VerticalCurvedList"/>
    <dgm:cxn modelId="{6F87000E-E467-4B10-A54D-916EF4EF0B42}" type="presParOf" srcId="{161FB560-7535-4743-9665-A92654C54869}" destId="{B3E48290-9771-4436-A913-1A3C13748C41}" srcOrd="5" destOrd="0" presId="urn:microsoft.com/office/officeart/2008/layout/VerticalCurvedList"/>
    <dgm:cxn modelId="{F0E58E4A-0A16-427B-9343-D780E5004D55}" type="presParOf" srcId="{161FB560-7535-4743-9665-A92654C54869}" destId="{CBDEBBFA-9DE1-44BB-8811-25901269480D}" srcOrd="6" destOrd="0" presId="urn:microsoft.com/office/officeart/2008/layout/VerticalCurvedList"/>
    <dgm:cxn modelId="{DE910694-EB8F-4116-87FD-B1C2B719EE74}" type="presParOf" srcId="{CBDEBBFA-9DE1-44BB-8811-25901269480D}" destId="{82655DBF-3243-4625-AECB-03A7E58F931C}" srcOrd="0" destOrd="0" presId="urn:microsoft.com/office/officeart/2008/layout/VerticalCurvedList"/>
    <dgm:cxn modelId="{23645785-8C0D-4310-AFF2-117D7FB098C3}" type="presParOf" srcId="{161FB560-7535-4743-9665-A92654C54869}" destId="{99E379D9-3CEF-4C2B-971B-4C040B0CC2A2}" srcOrd="7" destOrd="0" presId="urn:microsoft.com/office/officeart/2008/layout/VerticalCurvedList"/>
    <dgm:cxn modelId="{C1B829BE-A97F-4F1B-A209-9DE3F51589F6}" type="presParOf" srcId="{161FB560-7535-4743-9665-A92654C54869}" destId="{474D7B49-C53E-4102-ABDE-631FEBD18658}" srcOrd="8" destOrd="0" presId="urn:microsoft.com/office/officeart/2008/layout/VerticalCurvedList"/>
    <dgm:cxn modelId="{5E04F190-EC9C-4578-B375-ADFF12D6C3A4}" type="presParOf" srcId="{474D7B49-C53E-4102-ABDE-631FEBD18658}" destId="{3F35EE40-116F-4860-94B8-9DA3FC5D8D80}" srcOrd="0" destOrd="0" presId="urn:microsoft.com/office/officeart/2008/layout/VerticalCurvedList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A3B7D-1144-42C3-93A7-EEC2DD18B7EB}" type="datetimeFigureOut">
              <a:rPr lang="fr-FR" smtClean="0"/>
              <a:pPr/>
              <a:t>07/04/2022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1E767-4DF5-46E2-BD2C-708C67C516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37685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1E767-4DF5-46E2-BD2C-708C67C5162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06141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C5743-1589-4297-9393-6CE3ECF24D18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6926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C5743-1589-4297-9393-6CE3ECF24D18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9946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139953" y="2480410"/>
            <a:ext cx="4867473" cy="2014024"/>
          </a:xfr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fr-FR" sz="2370" b="1" kern="1200" smtClean="0">
                <a:solidFill>
                  <a:schemeClr val="lt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algn="ctr"/>
            <a:r>
              <a:rPr lang="fr-FR" sz="2370" b="1" dirty="0" smtClean="0">
                <a:latin typeface="Arial" pitchFamily="34" charset="0"/>
                <a:cs typeface="Arial" pitchFamily="34" charset="0"/>
              </a:rPr>
              <a:t>….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139953" y="4784664"/>
            <a:ext cx="4766403" cy="648072"/>
          </a:xfrm>
        </p:spPr>
        <p:txBody>
          <a:bodyPr>
            <a:noAutofit/>
          </a:bodyPr>
          <a:lstStyle>
            <a:lvl1pPr marL="0" indent="0" algn="ctr">
              <a:buNone/>
              <a:defRPr sz="2032">
                <a:solidFill>
                  <a:srgbClr val="C00000"/>
                </a:solidFill>
              </a:defRPr>
            </a:lvl1pPr>
            <a:lvl2pPr marL="387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4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48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35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2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09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96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z="1693" b="1" dirty="0" smtClean="0">
                <a:latin typeface="Arial" pitchFamily="34" charset="0"/>
                <a:cs typeface="Arial" pitchFamily="34" charset="0"/>
              </a:rPr>
              <a:t>Module Langage de modélisation UML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A41-D88B-490F-A428-B5303559EC0B}" type="datetime1">
              <a:rPr lang="fr-FR" smtClean="0"/>
              <a:pPr/>
              <a:t>07/04/2022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Rectangle 11"/>
          <p:cNvSpPr txBox="1">
            <a:spLocks noChangeArrowheads="1"/>
          </p:cNvSpPr>
          <p:nvPr/>
        </p:nvSpPr>
        <p:spPr>
          <a:xfrm>
            <a:off x="4283968" y="2708920"/>
            <a:ext cx="4536505" cy="1800200"/>
          </a:xfrm>
          <a:prstGeom prst="rect">
            <a:avLst/>
          </a:prstGeom>
        </p:spPr>
        <p:txBody>
          <a:bodyPr vert="horz" lIns="77410" tIns="38705" rIns="77410" bIns="38705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fr-FR" sz="2709" b="1" dirty="0" smtClean="0">
              <a:solidFill>
                <a:schemeClr val="bg1"/>
              </a:solidFill>
            </a:endParaRPr>
          </a:p>
          <a:p>
            <a:endParaRPr lang="en-US" sz="3725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Administrateu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59" y="525868"/>
            <a:ext cx="3268794" cy="10309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-36511" y="2480410"/>
            <a:ext cx="662557" cy="202871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0"/>
              </a:spcBef>
              <a:buNone/>
            </a:pPr>
            <a:endParaRPr lang="fr-FR" sz="237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155054" y="5229201"/>
            <a:ext cx="2225289" cy="613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93" b="1" dirty="0" smtClean="0">
                <a:latin typeface="Arial" panose="020B0604020202020204" pitchFamily="34" charset="0"/>
                <a:cs typeface="Arial" panose="020B0604020202020204" pitchFamily="34" charset="0"/>
              </a:rPr>
              <a:t>Année Universitaire</a:t>
            </a:r>
          </a:p>
          <a:p>
            <a:pPr algn="ctr"/>
            <a:r>
              <a:rPr lang="fr-FR" sz="1693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2015-2016</a:t>
            </a:r>
            <a:endParaRPr lang="fr-FR" sz="1693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 descr="UML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450" y="2357430"/>
            <a:ext cx="3226020" cy="23388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9738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693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2207099"/>
            <a:ext cx="5486400" cy="926151"/>
          </a:xfrm>
        </p:spPr>
        <p:txBody>
          <a:bodyPr/>
          <a:lstStyle>
            <a:lvl1pPr marL="0" indent="0">
              <a:buNone/>
              <a:defRPr sz="2709"/>
            </a:lvl1pPr>
            <a:lvl2pPr marL="387066" indent="0">
              <a:buNone/>
              <a:defRPr sz="2370"/>
            </a:lvl2pPr>
            <a:lvl3pPr marL="774131" indent="0">
              <a:buNone/>
              <a:defRPr sz="2032"/>
            </a:lvl3pPr>
            <a:lvl4pPr marL="1161197" indent="0">
              <a:buNone/>
              <a:defRPr sz="1693"/>
            </a:lvl4pPr>
            <a:lvl5pPr marL="1548262" indent="0">
              <a:buNone/>
              <a:defRPr sz="1693"/>
            </a:lvl5pPr>
            <a:lvl6pPr marL="1935328" indent="0">
              <a:buNone/>
              <a:defRPr sz="1693"/>
            </a:lvl6pPr>
            <a:lvl7pPr marL="2322393" indent="0">
              <a:buNone/>
              <a:defRPr sz="1693"/>
            </a:lvl7pPr>
            <a:lvl8pPr marL="2709459" indent="0">
              <a:buNone/>
              <a:defRPr sz="1693"/>
            </a:lvl8pPr>
            <a:lvl9pPr marL="3096524" indent="0">
              <a:buNone/>
              <a:defRPr sz="1693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632423"/>
            <a:ext cx="5486400" cy="274691"/>
          </a:xfrm>
        </p:spPr>
        <p:txBody>
          <a:bodyPr/>
          <a:lstStyle>
            <a:lvl1pPr marL="0" indent="0">
              <a:buNone/>
              <a:defRPr sz="1185"/>
            </a:lvl1pPr>
            <a:lvl2pPr marL="387066" indent="0">
              <a:buNone/>
              <a:defRPr sz="1016"/>
            </a:lvl2pPr>
            <a:lvl3pPr marL="774131" indent="0">
              <a:buNone/>
              <a:defRPr sz="847"/>
            </a:lvl3pPr>
            <a:lvl4pPr marL="1161197" indent="0">
              <a:buNone/>
              <a:defRPr sz="762"/>
            </a:lvl4pPr>
            <a:lvl5pPr marL="1548262" indent="0">
              <a:buNone/>
              <a:defRPr sz="762"/>
            </a:lvl5pPr>
            <a:lvl6pPr marL="1935328" indent="0">
              <a:buNone/>
              <a:defRPr sz="762"/>
            </a:lvl6pPr>
            <a:lvl7pPr marL="2322393" indent="0">
              <a:buNone/>
              <a:defRPr sz="762"/>
            </a:lvl7pPr>
            <a:lvl8pPr marL="2709459" indent="0">
              <a:buNone/>
              <a:defRPr sz="762"/>
            </a:lvl8pPr>
            <a:lvl9pPr marL="3096524" indent="0">
              <a:buNone/>
              <a:defRPr sz="76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BD36-C424-4ED5-A674-5984B3D38312}" type="datetime1">
              <a:rPr lang="fr-FR" smtClean="0"/>
              <a:pPr/>
              <a:t>07/04/2022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8" name="Picture 2" descr="C:\Users\Administrateu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2" y="6430524"/>
            <a:ext cx="757288" cy="2388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UML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570" y="6398734"/>
            <a:ext cx="373276" cy="2706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86659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43349" y="2889455"/>
            <a:ext cx="8657306" cy="1947456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CD32-4709-4C5B-A003-A24284AFA4A4}" type="datetime1">
              <a:rPr lang="fr-FR" smtClean="0"/>
              <a:pPr/>
              <a:t>07/04/2022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7" name="Picture 2" descr="C:\Users\Administrateu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2" y="6430524"/>
            <a:ext cx="757288" cy="2388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UML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570" y="6398734"/>
            <a:ext cx="373276" cy="2706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72291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1" y="274641"/>
            <a:ext cx="2057399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1" y="274641"/>
            <a:ext cx="6019799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11A7-B05F-4B41-A6BE-A9A9DDDB46ED}" type="datetime1">
              <a:rPr lang="fr-FR" smtClean="0"/>
              <a:pPr/>
              <a:t>07/04/2022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7" name="Picture 2" descr="C:\Users\Administrateu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2" y="6430524"/>
            <a:ext cx="757288" cy="2388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UML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570" y="6398734"/>
            <a:ext cx="373276" cy="2706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475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9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7CAA97AA-91CE-4EF3-9D95-3EF276E6F628}" type="datetime1">
              <a:rPr lang="fr-FR" smtClean="0"/>
              <a:pPr/>
              <a:t>07/04/2022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7" name="Picture 2" descr="C:\Users\Administrateu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2" y="6430524"/>
            <a:ext cx="757288" cy="2388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UML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570" y="6398734"/>
            <a:ext cx="373276" cy="2706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8772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709">
                <a:latin typeface="+mj-lt"/>
              </a:defRPr>
            </a:lvl1pPr>
          </a:lstStyle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1EC43922-498E-4CFC-9681-D4C5A3E5FA4F}" type="datetime1">
              <a:rPr lang="fr-FR" smtClean="0"/>
              <a:pPr/>
              <a:t>07/04/2022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7" name="Picture 2" descr="C:\Users\Administrateu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2" y="6430524"/>
            <a:ext cx="757288" cy="2388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UML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570" y="6398734"/>
            <a:ext cx="373276" cy="270627"/>
          </a:xfrm>
          <a:prstGeom prst="rect">
            <a:avLst/>
          </a:prstGeom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="" xmlns:p14="http://schemas.microsoft.com/office/powerpoint/2010/main" val="3294250632"/>
              </p:ext>
            </p:extLst>
          </p:nvPr>
        </p:nvGraphicFramePr>
        <p:xfrm>
          <a:off x="1402124" y="164307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42066295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3386" b="1" cap="all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4054046"/>
            <a:ext cx="7772400" cy="352854"/>
          </a:xfrm>
        </p:spPr>
        <p:txBody>
          <a:bodyPr anchor="b"/>
          <a:lstStyle>
            <a:lvl1pPr marL="0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1pPr>
            <a:lvl2pPr marL="387066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2pPr>
            <a:lvl3pPr marL="774131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161197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4pPr>
            <a:lvl5pPr marL="1548262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5pPr>
            <a:lvl6pPr marL="1935328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6pPr>
            <a:lvl7pPr marL="2322393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7pPr>
            <a:lvl8pPr marL="2709459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8pPr>
            <a:lvl9pPr marL="3096524" indent="0">
              <a:buNone/>
              <a:defRPr sz="11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0A4-878A-4DE1-A25F-BBF4CC2935D6}" type="datetime1">
              <a:rPr lang="fr-FR" smtClean="0"/>
              <a:pPr/>
              <a:t>07/04/2022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="" xmlns:p14="http://schemas.microsoft.com/office/powerpoint/2010/main" val="230475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826875"/>
            <a:ext cx="4038601" cy="2072619"/>
          </a:xfrm>
        </p:spPr>
        <p:txBody>
          <a:bodyPr/>
          <a:lstStyle>
            <a:lvl1pPr>
              <a:defRPr sz="2370"/>
            </a:lvl1pPr>
            <a:lvl2pPr>
              <a:defRPr sz="2032"/>
            </a:lvl2pPr>
            <a:lvl3pPr>
              <a:defRPr sz="1693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1" y="2826875"/>
            <a:ext cx="4038601" cy="2072619"/>
          </a:xfrm>
        </p:spPr>
        <p:txBody>
          <a:bodyPr/>
          <a:lstStyle>
            <a:lvl1pPr>
              <a:defRPr sz="2370"/>
            </a:lvl1pPr>
            <a:lvl2pPr>
              <a:defRPr sz="2032"/>
            </a:lvl2pPr>
            <a:lvl3pPr>
              <a:defRPr sz="1693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C2E4-B551-439B-AB39-D27CEA3196C1}" type="datetime1">
              <a:rPr lang="fr-FR" smtClean="0"/>
              <a:pPr/>
              <a:t>07/04/2022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8" name="Picture 2" descr="C:\Users\Administrateu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2" y="6430524"/>
            <a:ext cx="757288" cy="2388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UML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570" y="6398734"/>
            <a:ext cx="373276" cy="2706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7782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457114"/>
            <a:ext cx="4040188" cy="717761"/>
          </a:xfrm>
        </p:spPr>
        <p:txBody>
          <a:bodyPr anchor="b"/>
          <a:lstStyle>
            <a:lvl1pPr marL="0" indent="0">
              <a:buNone/>
              <a:defRPr sz="2032" b="1"/>
            </a:lvl1pPr>
            <a:lvl2pPr marL="387066" indent="0">
              <a:buNone/>
              <a:defRPr sz="1693" b="1"/>
            </a:lvl2pPr>
            <a:lvl3pPr marL="774131" indent="0">
              <a:buNone/>
              <a:defRPr sz="1524" b="1"/>
            </a:lvl3pPr>
            <a:lvl4pPr marL="1161197" indent="0">
              <a:buNone/>
              <a:defRPr sz="1355" b="1"/>
            </a:lvl4pPr>
            <a:lvl5pPr marL="1548262" indent="0">
              <a:buNone/>
              <a:defRPr sz="1355" b="1"/>
            </a:lvl5pPr>
            <a:lvl6pPr marL="1935328" indent="0">
              <a:buNone/>
              <a:defRPr sz="1355" b="1"/>
            </a:lvl6pPr>
            <a:lvl7pPr marL="2322393" indent="0">
              <a:buNone/>
              <a:defRPr sz="1355" b="1"/>
            </a:lvl7pPr>
            <a:lvl8pPr marL="2709459" indent="0">
              <a:buNone/>
              <a:defRPr sz="1355" b="1"/>
            </a:lvl8pPr>
            <a:lvl9pPr marL="3096524" indent="0">
              <a:buNone/>
              <a:defRPr sz="1355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3244373"/>
            <a:ext cx="4040188" cy="1812291"/>
          </a:xfrm>
        </p:spPr>
        <p:txBody>
          <a:bodyPr/>
          <a:lstStyle>
            <a:lvl1pPr>
              <a:defRPr sz="2032"/>
            </a:lvl1pPr>
            <a:lvl2pPr>
              <a:defRPr sz="1693"/>
            </a:lvl2pPr>
            <a:lvl3pPr>
              <a:defRPr sz="1524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457114"/>
            <a:ext cx="4041774" cy="717761"/>
          </a:xfrm>
        </p:spPr>
        <p:txBody>
          <a:bodyPr anchor="b"/>
          <a:lstStyle>
            <a:lvl1pPr marL="0" indent="0">
              <a:buNone/>
              <a:defRPr sz="2032" b="1"/>
            </a:lvl1pPr>
            <a:lvl2pPr marL="387066" indent="0">
              <a:buNone/>
              <a:defRPr sz="1693" b="1"/>
            </a:lvl2pPr>
            <a:lvl3pPr marL="774131" indent="0">
              <a:buNone/>
              <a:defRPr sz="1524" b="1"/>
            </a:lvl3pPr>
            <a:lvl4pPr marL="1161197" indent="0">
              <a:buNone/>
              <a:defRPr sz="1355" b="1"/>
            </a:lvl4pPr>
            <a:lvl5pPr marL="1548262" indent="0">
              <a:buNone/>
              <a:defRPr sz="1355" b="1"/>
            </a:lvl5pPr>
            <a:lvl6pPr marL="1935328" indent="0">
              <a:buNone/>
              <a:defRPr sz="1355" b="1"/>
            </a:lvl6pPr>
            <a:lvl7pPr marL="2322393" indent="0">
              <a:buNone/>
              <a:defRPr sz="1355" b="1"/>
            </a:lvl7pPr>
            <a:lvl8pPr marL="2709459" indent="0">
              <a:buNone/>
              <a:defRPr sz="1355" b="1"/>
            </a:lvl8pPr>
            <a:lvl9pPr marL="3096524" indent="0">
              <a:buNone/>
              <a:defRPr sz="1355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3244373"/>
            <a:ext cx="4041774" cy="1812291"/>
          </a:xfrm>
        </p:spPr>
        <p:txBody>
          <a:bodyPr/>
          <a:lstStyle>
            <a:lvl1pPr>
              <a:defRPr sz="2032"/>
            </a:lvl1pPr>
            <a:lvl2pPr>
              <a:defRPr sz="1693"/>
            </a:lvl2pPr>
            <a:lvl3pPr>
              <a:defRPr sz="1524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31B-78FE-42AD-90E5-4E195086A094}" type="datetime1">
              <a:rPr lang="fr-FR" smtClean="0"/>
              <a:pPr/>
              <a:t>07/04/2022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10" name="Picture 2" descr="C:\Users\Administrateu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2" y="6430524"/>
            <a:ext cx="757288" cy="2388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 descr="UML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570" y="6398734"/>
            <a:ext cx="373276" cy="2706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6444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6039-4EA9-4217-A63E-8DB4AABA5167}" type="datetime1">
              <a:rPr lang="fr-FR" smtClean="0"/>
              <a:pPr/>
              <a:t>07/04/2022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6" name="Picture 2" descr="C:\Users\Administrateu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2" y="6430524"/>
            <a:ext cx="757288" cy="2388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ML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570" y="6398734"/>
            <a:ext cx="373276" cy="2706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07309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79D8-963D-45C6-8E9E-A53F863C5183}" type="datetime1">
              <a:rPr lang="fr-FR" smtClean="0"/>
              <a:pPr/>
              <a:t>07/04/2022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5" name="Picture 2" descr="C:\Users\Administrateu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2" y="6430524"/>
            <a:ext cx="757288" cy="2388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ML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570" y="6398734"/>
            <a:ext cx="373276" cy="2706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21161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693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17427"/>
            <a:ext cx="5111749" cy="2364365"/>
          </a:xfrm>
        </p:spPr>
        <p:txBody>
          <a:bodyPr/>
          <a:lstStyle>
            <a:lvl1pPr>
              <a:defRPr sz="2709"/>
            </a:lvl1pPr>
            <a:lvl2pPr>
              <a:defRPr sz="2370"/>
            </a:lvl2pPr>
            <a:lvl3pPr>
              <a:defRPr sz="2032"/>
            </a:lvl3pPr>
            <a:lvl4pPr>
              <a:defRPr sz="1693"/>
            </a:lvl4pPr>
            <a:lvl5pPr>
              <a:defRPr sz="1693"/>
            </a:lvl5pPr>
            <a:lvl6pPr>
              <a:defRPr sz="1693"/>
            </a:lvl6pPr>
            <a:lvl7pPr>
              <a:defRPr sz="1693"/>
            </a:lvl7pPr>
            <a:lvl8pPr>
              <a:defRPr sz="1693"/>
            </a:lvl8pPr>
            <a:lvl9pPr>
              <a:defRPr sz="1693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3643289"/>
            <a:ext cx="3008313" cy="274691"/>
          </a:xfrm>
        </p:spPr>
        <p:txBody>
          <a:bodyPr/>
          <a:lstStyle>
            <a:lvl1pPr marL="0" indent="0">
              <a:buNone/>
              <a:defRPr sz="1185"/>
            </a:lvl1pPr>
            <a:lvl2pPr marL="387066" indent="0">
              <a:buNone/>
              <a:defRPr sz="1016"/>
            </a:lvl2pPr>
            <a:lvl3pPr marL="774131" indent="0">
              <a:buNone/>
              <a:defRPr sz="847"/>
            </a:lvl3pPr>
            <a:lvl4pPr marL="1161197" indent="0">
              <a:buNone/>
              <a:defRPr sz="762"/>
            </a:lvl4pPr>
            <a:lvl5pPr marL="1548262" indent="0">
              <a:buNone/>
              <a:defRPr sz="762"/>
            </a:lvl5pPr>
            <a:lvl6pPr marL="1935328" indent="0">
              <a:buNone/>
              <a:defRPr sz="762"/>
            </a:lvl6pPr>
            <a:lvl7pPr marL="2322393" indent="0">
              <a:buNone/>
              <a:defRPr sz="762"/>
            </a:lvl7pPr>
            <a:lvl8pPr marL="2709459" indent="0">
              <a:buNone/>
              <a:defRPr sz="762"/>
            </a:lvl8pPr>
            <a:lvl9pPr marL="3096524" indent="0">
              <a:buNone/>
              <a:defRPr sz="76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779-5EB2-4806-B3AC-75A5959288DE}" type="datetime1">
              <a:rPr lang="fr-FR" smtClean="0"/>
              <a:pPr/>
              <a:t>07/04/2022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8" name="Picture 2" descr="C:\Users\Administrateur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2" y="6430524"/>
            <a:ext cx="757288" cy="2388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UML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570" y="6398734"/>
            <a:ext cx="373276" cy="2706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4233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959298" y="188642"/>
            <a:ext cx="6149206" cy="80515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none"/>
        </p:style>
        <p:txBody>
          <a:bodyPr rtlCol="0" anchor="ctr"/>
          <a:lstStyle/>
          <a:p>
            <a:pPr marL="0" lv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2" y="2889455"/>
            <a:ext cx="8229600" cy="194745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2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922-498E-4CFC-9681-D4C5A3E5FA4F}" type="datetime1">
              <a:rPr lang="fr-FR" smtClean="0"/>
              <a:pPr/>
              <a:t>07/04/2022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1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2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="" xmlns:p14="http://schemas.microsoft.com/office/powerpoint/2010/main" val="28824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74131" rtl="0" eaLnBrk="1" latinLnBrk="0" hangingPunct="1">
        <a:spcBef>
          <a:spcPct val="0"/>
        </a:spcBef>
        <a:buNone/>
        <a:defRPr lang="fr-FR" sz="2370" b="1" kern="1200" dirty="0">
          <a:solidFill>
            <a:schemeClr val="lt1"/>
          </a:solidFill>
          <a:latin typeface="+mn-lt"/>
          <a:ea typeface="+mn-ea"/>
          <a:cs typeface="Arial" pitchFamily="34" charset="0"/>
        </a:defRPr>
      </a:lvl1pPr>
    </p:titleStyle>
    <p:bodyStyle>
      <a:lvl1pPr marL="290299" indent="-290299" algn="l" defTabSz="7741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9" kern="1200">
          <a:solidFill>
            <a:schemeClr val="tx1"/>
          </a:solidFill>
          <a:latin typeface="+mn-lt"/>
          <a:ea typeface="+mn-ea"/>
          <a:cs typeface="+mn-cs"/>
        </a:defRPr>
      </a:lvl1pPr>
      <a:lvl2pPr marL="628981" indent="-241916" algn="l" defTabSz="774131" rtl="0" eaLnBrk="1" latinLnBrk="0" hangingPunct="1">
        <a:spcBef>
          <a:spcPct val="20000"/>
        </a:spcBef>
        <a:buFont typeface="Arial" panose="020B0604020202020204" pitchFamily="34" charset="0"/>
        <a:buChar char="–"/>
        <a:defRPr sz="2370" kern="1200">
          <a:solidFill>
            <a:schemeClr val="tx1"/>
          </a:solidFill>
          <a:latin typeface="+mn-lt"/>
          <a:ea typeface="+mn-ea"/>
          <a:cs typeface="+mn-cs"/>
        </a:defRPr>
      </a:lvl2pPr>
      <a:lvl3pPr marL="967664" indent="-193533" algn="l" defTabSz="774131" rtl="0" eaLnBrk="1" latinLnBrk="0" hangingPunct="1">
        <a:spcBef>
          <a:spcPct val="20000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3pPr>
      <a:lvl4pPr marL="1354729" indent="-193533" algn="l" defTabSz="774131" rtl="0" eaLnBrk="1" latinLnBrk="0" hangingPunct="1">
        <a:spcBef>
          <a:spcPct val="20000"/>
        </a:spcBef>
        <a:buFont typeface="Arial" panose="020B0604020202020204" pitchFamily="34" charset="0"/>
        <a:buChar char="–"/>
        <a:defRPr sz="1693" kern="1200">
          <a:solidFill>
            <a:schemeClr val="tx1"/>
          </a:solidFill>
          <a:latin typeface="+mn-lt"/>
          <a:ea typeface="+mn-ea"/>
          <a:cs typeface="+mn-cs"/>
        </a:defRPr>
      </a:lvl4pPr>
      <a:lvl5pPr marL="1741795" indent="-193533" algn="l" defTabSz="774131" rtl="0" eaLnBrk="1" latinLnBrk="0" hangingPunct="1">
        <a:spcBef>
          <a:spcPct val="20000"/>
        </a:spcBef>
        <a:buFont typeface="Arial" panose="020B0604020202020204" pitchFamily="34" charset="0"/>
        <a:buChar char="»"/>
        <a:defRPr sz="1693" kern="1200">
          <a:solidFill>
            <a:schemeClr val="tx1"/>
          </a:solidFill>
          <a:latin typeface="+mn-lt"/>
          <a:ea typeface="+mn-ea"/>
          <a:cs typeface="+mn-cs"/>
        </a:defRPr>
      </a:lvl5pPr>
      <a:lvl6pPr marL="2128860" indent="-193533" algn="l" defTabSz="7741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693" kern="1200">
          <a:solidFill>
            <a:schemeClr val="tx1"/>
          </a:solidFill>
          <a:latin typeface="+mn-lt"/>
          <a:ea typeface="+mn-ea"/>
          <a:cs typeface="+mn-cs"/>
        </a:defRPr>
      </a:lvl6pPr>
      <a:lvl7pPr marL="2515926" indent="-193533" algn="l" defTabSz="7741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693" kern="1200">
          <a:solidFill>
            <a:schemeClr val="tx1"/>
          </a:solidFill>
          <a:latin typeface="+mn-lt"/>
          <a:ea typeface="+mn-ea"/>
          <a:cs typeface="+mn-cs"/>
        </a:defRPr>
      </a:lvl7pPr>
      <a:lvl8pPr marL="2902991" indent="-193533" algn="l" defTabSz="7741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693" kern="1200">
          <a:solidFill>
            <a:schemeClr val="tx1"/>
          </a:solidFill>
          <a:latin typeface="+mn-lt"/>
          <a:ea typeface="+mn-ea"/>
          <a:cs typeface="+mn-cs"/>
        </a:defRPr>
      </a:lvl8pPr>
      <a:lvl9pPr marL="3290057" indent="-193533" algn="l" defTabSz="7741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6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74131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066" algn="l" defTabSz="774131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131" algn="l" defTabSz="774131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197" algn="l" defTabSz="774131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262" algn="l" defTabSz="774131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328" algn="l" defTabSz="774131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393" algn="l" defTabSz="774131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459" algn="l" defTabSz="774131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524" algn="l" defTabSz="774131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Chapitre 4:</a:t>
            </a:r>
            <a:br>
              <a:rPr lang="fr-FR" dirty="0" smtClean="0"/>
            </a:br>
            <a:r>
              <a:rPr lang="fr-FR" b="1" dirty="0" smtClean="0"/>
              <a:t>Conception dynamique</a:t>
            </a:r>
            <a:endParaRPr lang="fr-FR" b="1" dirty="0"/>
          </a:p>
        </p:txBody>
      </p:sp>
      <p:pic>
        <p:nvPicPr>
          <p:cNvPr id="5" name="Image 4" descr="esprit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6093296"/>
            <a:ext cx="899795" cy="26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251520" y="644404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AU 2015-2016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99592" y="602128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3</a:t>
            </a:r>
            <a:r>
              <a:rPr lang="fr-FR" baseline="30000" dirty="0" smtClean="0">
                <a:solidFill>
                  <a:schemeClr val="bg1"/>
                </a:solidFill>
              </a:rPr>
              <a:t>ème</a:t>
            </a:r>
            <a:r>
              <a:rPr lang="fr-FR" dirty="0" smtClean="0">
                <a:solidFill>
                  <a:schemeClr val="bg1"/>
                </a:solidFill>
              </a:rPr>
              <a:t> 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547664" y="5553552"/>
            <a:ext cx="15841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2020-2021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1333" y="2132856"/>
            <a:ext cx="3095163" cy="3107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Objet, ligne de vie et zone d’activation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1041181"/>
            <a:ext cx="6120680" cy="38279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Objet : </a:t>
            </a:r>
          </a:p>
          <a:p>
            <a:pPr lvl="1">
              <a:lnSpc>
                <a:spcPct val="150000"/>
              </a:lnSpc>
            </a:pPr>
            <a:r>
              <a:rPr lang="fr-FR" sz="2100" dirty="0" smtClean="0"/>
              <a:t>Représente une instance :</a:t>
            </a:r>
          </a:p>
          <a:p>
            <a:pPr lvl="2">
              <a:lnSpc>
                <a:spcPct val="150000"/>
              </a:lnSpc>
            </a:pPr>
            <a:r>
              <a:rPr lang="fr-FR" sz="1700" dirty="0" smtClean="0"/>
              <a:t>d’un acteur</a:t>
            </a:r>
          </a:p>
          <a:p>
            <a:pPr lvl="2">
              <a:lnSpc>
                <a:spcPct val="150000"/>
              </a:lnSpc>
            </a:pPr>
            <a:r>
              <a:rPr lang="fr-FR" sz="1700" dirty="0" smtClean="0"/>
              <a:t>d’une classe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Ligne de vie :</a:t>
            </a:r>
          </a:p>
          <a:p>
            <a:pPr lvl="1">
              <a:lnSpc>
                <a:spcPct val="150000"/>
              </a:lnSpc>
            </a:pPr>
            <a:r>
              <a:rPr lang="fr-FR" sz="2000" dirty="0" smtClean="0"/>
              <a:t>Traduit l'existence d'un objet pendant une période de temps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72200" y="-459432"/>
            <a:ext cx="2448272" cy="4572000"/>
          </a:xfrm>
        </p:spPr>
        <p:txBody>
          <a:bodyPr>
            <a:normAutofit/>
          </a:bodyPr>
          <a:lstStyle/>
          <a:p>
            <a:r>
              <a:rPr lang="fr-FR" dirty="0" smtClean="0"/>
              <a:t>Exemple :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780928"/>
            <a:ext cx="792088" cy="56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2694434"/>
            <a:ext cx="627935" cy="734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251519" y="4797152"/>
            <a:ext cx="8711787" cy="17609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2400" dirty="0" smtClean="0"/>
              <a:t>Zone d’activation :</a:t>
            </a:r>
          </a:p>
          <a:p>
            <a:pPr lvl="1">
              <a:lnSpc>
                <a:spcPct val="150000"/>
              </a:lnSpc>
            </a:pPr>
            <a:r>
              <a:rPr lang="fr-FR" sz="2000" dirty="0" smtClean="0"/>
              <a:t>Représente le temps durant lequel un objet est actif : en train d'exécuter une opération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Messages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95536" y="1340768"/>
            <a:ext cx="8370512" cy="499715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sz="2400" dirty="0" smtClean="0"/>
              <a:t>Les objets communiquent entre eux via des messages</a:t>
            </a:r>
          </a:p>
          <a:p>
            <a:pPr>
              <a:lnSpc>
                <a:spcPct val="170000"/>
              </a:lnSpc>
            </a:pPr>
            <a:r>
              <a:rPr lang="fr-FR" sz="2400" dirty="0" smtClean="0"/>
              <a:t>Types des messages:</a:t>
            </a:r>
          </a:p>
          <a:p>
            <a:pPr lvl="1">
              <a:lnSpc>
                <a:spcPct val="170000"/>
              </a:lnSpc>
            </a:pPr>
            <a:r>
              <a:rPr lang="fr-FR" sz="2100" dirty="0" smtClean="0"/>
              <a:t>Message synchrone</a:t>
            </a:r>
          </a:p>
          <a:p>
            <a:pPr lvl="1">
              <a:lnSpc>
                <a:spcPct val="170000"/>
              </a:lnSpc>
            </a:pPr>
            <a:r>
              <a:rPr lang="fr-FR" sz="2100" dirty="0" smtClean="0"/>
              <a:t>Message asynchrone</a:t>
            </a:r>
          </a:p>
          <a:p>
            <a:pPr lvl="1">
              <a:lnSpc>
                <a:spcPct val="170000"/>
              </a:lnSpc>
            </a:pPr>
            <a:r>
              <a:rPr lang="fr-FR" sz="2100" dirty="0" smtClean="0"/>
              <a:t>Message de retour</a:t>
            </a:r>
          </a:p>
          <a:p>
            <a:pPr lvl="1">
              <a:lnSpc>
                <a:spcPct val="170000"/>
              </a:lnSpc>
            </a:pPr>
            <a:r>
              <a:rPr lang="fr-FR" sz="2100" dirty="0" smtClean="0"/>
              <a:t>Message de création</a:t>
            </a:r>
          </a:p>
          <a:p>
            <a:pPr lvl="1">
              <a:lnSpc>
                <a:spcPct val="170000"/>
              </a:lnSpc>
            </a:pPr>
            <a:r>
              <a:rPr lang="fr-FR" sz="2100" dirty="0" smtClean="0"/>
              <a:t>Message de destruction</a:t>
            </a:r>
            <a:r>
              <a:rPr lang="fr-FR" sz="1800" dirty="0" smtClean="0"/>
              <a:t>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8028384" y="611396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(1/5)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933056"/>
            <a:ext cx="65722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356992"/>
            <a:ext cx="6667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4581128"/>
            <a:ext cx="542925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8766" y="5085184"/>
            <a:ext cx="8572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3212976"/>
            <a:ext cx="2476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67944" y="5678388"/>
            <a:ext cx="1028700" cy="34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Messages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95536" y="1340768"/>
            <a:ext cx="8496944" cy="499715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fr-FR" sz="2800" dirty="0" smtClean="0"/>
              <a:t>Un message </a:t>
            </a:r>
            <a:r>
              <a:rPr lang="fr-FR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synchrone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800" dirty="0" smtClean="0"/>
              <a:t>traduit l’invocation d’une opération:</a:t>
            </a:r>
          </a:p>
          <a:p>
            <a:pPr lvl="1">
              <a:lnSpc>
                <a:spcPct val="150000"/>
              </a:lnSpc>
            </a:pPr>
            <a:r>
              <a:rPr lang="fr-FR" sz="2400" dirty="0" smtClean="0"/>
              <a:t>Un objet demande à un objet appelé d’exécuter une opération</a:t>
            </a:r>
          </a:p>
          <a:p>
            <a:pPr lvl="1">
              <a:lnSpc>
                <a:spcPct val="150000"/>
              </a:lnSpc>
            </a:pPr>
            <a:r>
              <a:rPr lang="fr-FR" sz="2400" dirty="0" smtClean="0"/>
              <a:t>L’objet émetteur reste </a:t>
            </a:r>
            <a:r>
              <a:rPr lang="fr-F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bloqué</a:t>
            </a:r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dirty="0" smtClean="0"/>
              <a:t>le temps que dure l’invocation de la méthode</a:t>
            </a:r>
          </a:p>
          <a:p>
            <a:pPr lvl="1">
              <a:lnSpc>
                <a:spcPct val="150000"/>
              </a:lnSpc>
            </a:pPr>
            <a:r>
              <a:rPr lang="fr-FR" sz="2400" dirty="0" smtClean="0"/>
              <a:t>Un objet peut envoyer un message à lui-même pour invoquer une méthode locale : message réflexif</a:t>
            </a:r>
          </a:p>
          <a:p>
            <a:pPr>
              <a:lnSpc>
                <a:spcPct val="150000"/>
              </a:lnSpc>
            </a:pPr>
            <a:r>
              <a:rPr lang="fr-FR" sz="2800" dirty="0" smtClean="0"/>
              <a:t>Syntaxe :</a:t>
            </a:r>
          </a:p>
          <a:p>
            <a:pPr>
              <a:lnSpc>
                <a:spcPct val="150000"/>
              </a:lnSpc>
              <a:buNone/>
            </a:pPr>
            <a:r>
              <a:rPr lang="fr-FR" sz="2800" dirty="0" smtClean="0">
                <a:solidFill>
                  <a:srgbClr val="FF0000"/>
                </a:solidFill>
              </a:rPr>
              <a:t>   </a:t>
            </a:r>
            <a:r>
              <a:rPr lang="fr-FR" sz="2800" dirty="0" smtClean="0"/>
              <a:t>numéro : [résultat = ] </a:t>
            </a:r>
            <a:r>
              <a:rPr lang="fr-FR" sz="2800" dirty="0" err="1" smtClean="0"/>
              <a:t>nomOpération</a:t>
            </a:r>
            <a:r>
              <a:rPr lang="fr-FR" sz="2800" dirty="0" smtClean="0"/>
              <a:t>([paramètres])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8028384" y="62068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(2/5)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501008"/>
            <a:ext cx="6667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6438" y="4467969"/>
            <a:ext cx="2476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Messages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23528" y="260648"/>
            <a:ext cx="8442520" cy="49251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800" dirty="0" smtClean="0"/>
              <a:t>Remarque</a:t>
            </a:r>
          </a:p>
          <a:p>
            <a:pPr lvl="1">
              <a:lnSpc>
                <a:spcPct val="150000"/>
              </a:lnSpc>
            </a:pPr>
            <a:r>
              <a:rPr lang="fr-FR" sz="2400" dirty="0" smtClean="0"/>
              <a:t>L’opération invoquée doit être définie dans la classe relative à l’objet récepteur et visible dans la classe relative à l’objet émetteur</a:t>
            </a:r>
          </a:p>
          <a:p>
            <a:pPr>
              <a:lnSpc>
                <a:spcPct val="150000"/>
              </a:lnSpc>
            </a:pPr>
            <a:r>
              <a:rPr lang="fr-FR" sz="2800" dirty="0" smtClean="0"/>
              <a:t>Exemple :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293096"/>
            <a:ext cx="3954257" cy="1946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5202" y="4869160"/>
            <a:ext cx="3745270" cy="911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8028384" y="62068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(3/5)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Messages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95536" y="1196752"/>
            <a:ext cx="8496944" cy="50691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Message </a:t>
            </a:r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asynchrone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Envoyer un signal à un objet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Invoquer une méthode sans bloquer l’émetteur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Message </a:t>
            </a:r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retour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Renvoyer une valeur à l’objet appelant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Message de </a:t>
            </a:r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création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/>
              <a:t>d’instance (synchrone)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Invoquer l’opération de création d’un objet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Message de </a:t>
            </a:r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destruction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/>
              <a:t>d’instance (synchrone)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Invoquer l’opération de destruction d’un objet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8028384" y="611396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(4/5)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Messages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2" y="214290"/>
            <a:ext cx="8229600" cy="1947456"/>
          </a:xfrm>
        </p:spPr>
        <p:txBody>
          <a:bodyPr/>
          <a:lstStyle/>
          <a:p>
            <a:r>
              <a:rPr lang="fr-FR" sz="3200" dirty="0" smtClean="0"/>
              <a:t>Exemple :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7" name="ZoneTexte 6"/>
          <p:cNvSpPr txBox="1"/>
          <p:nvPr/>
        </p:nvSpPr>
        <p:spPr>
          <a:xfrm>
            <a:off x="8028384" y="62068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(5/5)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428736"/>
            <a:ext cx="602872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6353944"/>
            <a:ext cx="255716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6000768"/>
          </a:xfrm>
        </p:spPr>
        <p:txBody>
          <a:bodyPr>
            <a:normAutofit/>
          </a:bodyPr>
          <a:lstStyle/>
          <a:p>
            <a:r>
              <a:rPr lang="fr-FR" dirty="0" smtClean="0"/>
              <a:t>Exemple de traduction d’un diagramme de séquence objet en code java: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r>
              <a:rPr lang="fr-FR" sz="1200" dirty="0" smtClean="0"/>
              <a:t>				</a:t>
            </a:r>
          </a:p>
          <a:p>
            <a:pPr algn="ctr">
              <a:buNone/>
            </a:pPr>
            <a:r>
              <a:rPr lang="fr-FR" sz="1200" dirty="0" smtClean="0"/>
              <a:t>                                      Adapté à partir du lien : http://www.wiziq.com/tutorial/23674-Diagramme-de-S-233-quence-UML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4211960" y="3140969"/>
            <a:ext cx="28603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</a:t>
            </a:r>
            <a:r>
              <a:rPr lang="fr-FR" sz="2400" dirty="0" smtClean="0"/>
              <a:t>ublic </a:t>
            </a:r>
            <a:r>
              <a:rPr lang="fr-FR" sz="2400" dirty="0" err="1" smtClean="0"/>
              <a:t>int</a:t>
            </a:r>
            <a:r>
              <a:rPr lang="fr-FR" sz="2400" dirty="0" smtClean="0"/>
              <a:t> jouer()</a:t>
            </a:r>
          </a:p>
          <a:p>
            <a:r>
              <a:rPr lang="fr-FR" sz="2400" dirty="0" smtClean="0"/>
              <a:t>{</a:t>
            </a:r>
          </a:p>
          <a:p>
            <a:r>
              <a:rPr lang="fr-FR" sz="2400" dirty="0" smtClean="0"/>
              <a:t> de1.lancer();</a:t>
            </a:r>
          </a:p>
          <a:p>
            <a:r>
              <a:rPr lang="fr-FR" sz="2400" dirty="0" smtClean="0"/>
              <a:t>  v1=de1.lireValeur();</a:t>
            </a:r>
          </a:p>
          <a:p>
            <a:r>
              <a:rPr lang="fr-FR" sz="2400" dirty="0" smtClean="0"/>
              <a:t>  de2.lancer();</a:t>
            </a:r>
          </a:p>
          <a:p>
            <a:r>
              <a:rPr lang="fr-FR" sz="2400" dirty="0" smtClean="0"/>
              <a:t>  v2=de2.lireValeur();</a:t>
            </a:r>
          </a:p>
          <a:p>
            <a:r>
              <a:rPr lang="fr-FR" sz="2400" dirty="0" smtClean="0"/>
              <a:t>  v = v1 + v2;</a:t>
            </a:r>
          </a:p>
          <a:p>
            <a:r>
              <a:rPr lang="fr-FR" sz="2400" dirty="0" smtClean="0"/>
              <a:t>  return v;</a:t>
            </a:r>
          </a:p>
          <a:p>
            <a:r>
              <a:rPr lang="fr-FR" sz="2400" dirty="0" smtClean="0"/>
              <a:t>}</a:t>
            </a:r>
            <a:endParaRPr lang="fr-FR" sz="2400" dirty="0"/>
          </a:p>
        </p:txBody>
      </p:sp>
      <p:grpSp>
        <p:nvGrpSpPr>
          <p:cNvPr id="8" name="Groupe 7"/>
          <p:cNvGrpSpPr/>
          <p:nvPr/>
        </p:nvGrpSpPr>
        <p:grpSpPr>
          <a:xfrm>
            <a:off x="4929190" y="1571612"/>
            <a:ext cx="4004979" cy="1500198"/>
            <a:chOff x="5796136" y="2564904"/>
            <a:chExt cx="3138033" cy="86409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96136" y="2564904"/>
              <a:ext cx="3138033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à coins arrondis 6"/>
            <p:cNvSpPr/>
            <p:nvPr/>
          </p:nvSpPr>
          <p:spPr>
            <a:xfrm>
              <a:off x="7668344" y="3068960"/>
              <a:ext cx="216024" cy="72008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7668344" y="3212976"/>
              <a:ext cx="216024" cy="72008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5796136" y="3284984"/>
              <a:ext cx="216024" cy="125490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2000240"/>
            <a:ext cx="3381375" cy="4071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structures de contrôle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51520" y="116632"/>
            <a:ext cx="8514528" cy="4925144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fr-FR" sz="2600" dirty="0" smtClean="0"/>
              <a:t>Fragments combinés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fr-FR" sz="2400" dirty="0" smtClean="0"/>
              <a:t>Fragment d’interaction comportant un opérateur d’interaction (exemple : </a:t>
            </a:r>
            <a:r>
              <a:rPr lang="fr-FR" sz="2400" dirty="0" err="1" smtClean="0"/>
              <a:t>loop</a:t>
            </a:r>
            <a:r>
              <a:rPr lang="fr-FR" sz="2400" dirty="0" smtClean="0"/>
              <a:t>, </a:t>
            </a:r>
            <a:r>
              <a:rPr lang="fr-FR" sz="2400" dirty="0" err="1" smtClean="0"/>
              <a:t>opt</a:t>
            </a:r>
            <a:r>
              <a:rPr lang="fr-FR" sz="2400" dirty="0" smtClean="0"/>
              <a:t>, </a:t>
            </a:r>
            <a:r>
              <a:rPr lang="fr-FR" sz="2400" dirty="0" err="1" smtClean="0"/>
              <a:t>alt</a:t>
            </a:r>
            <a:r>
              <a:rPr lang="fr-FR" sz="2400" dirty="0" smtClean="0"/>
              <a:t>, </a:t>
            </a:r>
            <a:r>
              <a:rPr lang="fr-FR" sz="2400" dirty="0" err="1" smtClean="0"/>
              <a:t>ref</a:t>
            </a:r>
            <a:r>
              <a:rPr lang="fr-FR" sz="2400" dirty="0" smtClean="0"/>
              <a:t>…)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r>
              <a:rPr lang="fr-FR" sz="1800" dirty="0" smtClean="0"/>
              <a:t>Voir chapitre 2 : analyse dynamique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fr-FR" sz="2600" dirty="0" smtClean="0"/>
              <a:t>Exemple 1 :</a:t>
            </a:r>
            <a:endParaRPr lang="fr-FR" sz="2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sp>
        <p:nvSpPr>
          <p:cNvPr id="8" name="ZoneTexte 7"/>
          <p:cNvSpPr txBox="1"/>
          <p:nvPr/>
        </p:nvSpPr>
        <p:spPr>
          <a:xfrm>
            <a:off x="6480720" y="6608846"/>
            <a:ext cx="3059832" cy="276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Source : Livre UML2 analyse et conception</a:t>
            </a:r>
            <a:endParaRPr lang="fr-FR" sz="12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8973" y="3284984"/>
            <a:ext cx="5705475" cy="295275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028384" y="62068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(1/2)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structures de contrôle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23528" y="-531440"/>
            <a:ext cx="8153400" cy="4495800"/>
          </a:xfrm>
        </p:spPr>
        <p:txBody>
          <a:bodyPr/>
          <a:lstStyle/>
          <a:p>
            <a:r>
              <a:rPr lang="fr-FR" dirty="0" smtClean="0"/>
              <a:t>Exemple 2 :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6084168" y="6536377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Source : Livre UML2 analyse et conception</a:t>
            </a:r>
            <a:endParaRPr lang="fr-FR" sz="1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5503" y="1988840"/>
            <a:ext cx="5548825" cy="434387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028384" y="62068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(2/2)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46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de cas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722313" y="4054046"/>
            <a:ext cx="7772400" cy="352854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Etude d’un </a:t>
            </a:r>
            <a:r>
              <a:rPr lang="fr-FR" b="1" dirty="0" smtClean="0">
                <a:solidFill>
                  <a:schemeClr val="tx1"/>
                </a:solidFill>
              </a:rPr>
              <a:t> (</a:t>
            </a:r>
            <a:r>
              <a:rPr lang="fr-FR" b="1" dirty="0">
                <a:solidFill>
                  <a:schemeClr val="tx1"/>
                </a:solidFill>
              </a:rPr>
              <a:t>tirée du livre UML2 par la pratique</a:t>
            </a:r>
            <a:r>
              <a:rPr lang="fr-FR" b="1" dirty="0" smtClean="0">
                <a:solidFill>
                  <a:schemeClr val="tx1"/>
                </a:solidFill>
              </a:rPr>
              <a:t>)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 d’interaction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</p:spTree>
    <p:extLst>
      <p:ext uri="{BB962C8B-B14F-4D97-AF65-F5344CB8AC3E}">
        <p14:creationId xmlns="" xmlns:p14="http://schemas.microsoft.com/office/powerpoint/2010/main" val="373967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23528" y="1600200"/>
            <a:ext cx="8442520" cy="499715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S.I. d’une bibliothèque qui permet d’emprunter des livres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			</a:t>
            </a:r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r>
              <a:rPr lang="fr-FR" sz="2400" dirty="0" smtClean="0"/>
              <a:t>			   Diagramme de cas d’utilisation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376928"/>
            <a:ext cx="5942806" cy="3500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8028384" y="62068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(1/4)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707904" y="2348880"/>
            <a:ext cx="1800200" cy="93610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52736"/>
            <a:ext cx="8535892" cy="151216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200" dirty="0" smtClean="0"/>
              <a:t>Les opérations système du cas d’utilisation  «</a:t>
            </a:r>
            <a:r>
              <a:rPr lang="fr-FR" sz="2200" i="1" dirty="0" smtClean="0"/>
              <a:t>Enregistrer les emprunts » </a:t>
            </a:r>
            <a:r>
              <a:rPr lang="fr-FR" sz="2200" dirty="0" smtClean="0"/>
              <a:t>sont détaillées sur le diagramme de séquence système suivant :</a:t>
            </a:r>
            <a:endParaRPr lang="fr-FR" sz="2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EF7B067-AF25-44CF-BFB0-75D6025BCB0A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8028384" y="62068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(2/4)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492896"/>
            <a:ext cx="8748055" cy="35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à coins arrondis 7"/>
          <p:cNvSpPr/>
          <p:nvPr/>
        </p:nvSpPr>
        <p:spPr>
          <a:xfrm>
            <a:off x="1043608" y="4941168"/>
            <a:ext cx="6984776" cy="72008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5496" y="1196752"/>
            <a:ext cx="4536504" cy="1800200"/>
          </a:xfrm>
        </p:spPr>
        <p:txBody>
          <a:bodyPr>
            <a:normAutofit/>
          </a:bodyPr>
          <a:lstStyle/>
          <a:p>
            <a:r>
              <a:rPr lang="fr-FR" sz="1800" dirty="0" smtClean="0"/>
              <a:t>Pré-conditions</a:t>
            </a:r>
          </a:p>
          <a:p>
            <a:pPr lvl="1"/>
            <a:r>
              <a:rPr lang="fr-FR" sz="1600" dirty="0" smtClean="0"/>
              <a:t>le catalogue de livres existe et n’est pas vide ;</a:t>
            </a:r>
          </a:p>
          <a:p>
            <a:pPr lvl="1"/>
            <a:r>
              <a:rPr lang="fr-FR" sz="1600" dirty="0" smtClean="0"/>
              <a:t>l’adhérent a été reconnu par le système et n’a pas atteint le seuil maximal d’emprunts.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293096"/>
            <a:ext cx="7200800" cy="2536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8028384" y="62068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(3/4)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4283968" y="1124744"/>
            <a:ext cx="4860032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Post-conditions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 prêt p a été créé ;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l’attribut </a:t>
            </a:r>
            <a:r>
              <a:rPr kumimoji="0" lang="fr-FR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 de p a été positionné à la date du jour ;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l’attribut </a:t>
            </a:r>
            <a:r>
              <a:rPr kumimoji="0" lang="fr-FR" sz="1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dateRetour</a:t>
            </a:r>
            <a:r>
              <a:rPr kumimoji="0" lang="fr-FR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p a été positionné à (la date du jour + deux semaines) ;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a été lié au livre l dont l’attribut ISBN vaut l’ISBN passé en paramètre ;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a été lié à l’adhérent concerné et à la bibliothèque.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Nuage 8"/>
          <p:cNvSpPr/>
          <p:nvPr/>
        </p:nvSpPr>
        <p:spPr>
          <a:xfrm>
            <a:off x="179512" y="4077072"/>
            <a:ext cx="1584176" cy="576064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10" name="Nuage 9"/>
          <p:cNvSpPr/>
          <p:nvPr/>
        </p:nvSpPr>
        <p:spPr>
          <a:xfrm>
            <a:off x="7380312" y="4293096"/>
            <a:ext cx="1656184" cy="576064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28596" y="1516025"/>
            <a:ext cx="8535892" cy="9048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1700" dirty="0" smtClean="0"/>
              <a:t>	     Diagramme de séquence objet pour l’opération système « </a:t>
            </a:r>
            <a:r>
              <a:rPr lang="fr-FR" sz="1700" dirty="0" err="1" smtClean="0"/>
              <a:t>emprunterLivre</a:t>
            </a:r>
            <a:r>
              <a:rPr lang="fr-FR" sz="1700" dirty="0" smtClean="0"/>
              <a:t> » :</a:t>
            </a:r>
            <a:endParaRPr lang="fr-FR" sz="17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EF7B067-AF25-44CF-BFB0-75D6025BCB0A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8028384" y="62068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(4/4)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40" y="1268760"/>
            <a:ext cx="8316416" cy="495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90095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 logicielle - </a:t>
            </a:r>
            <a:r>
              <a:rPr lang="fr-FR" sz="2400" b="1" dirty="0" smtClean="0">
                <a:solidFill>
                  <a:schemeClr val="bg2"/>
                </a:solidFill>
              </a:rPr>
              <a:t>Bref aperçu</a:t>
            </a:r>
            <a:endParaRPr lang="fr-FR" sz="1800" b="1" dirty="0">
              <a:solidFill>
                <a:schemeClr val="bg2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23528" y="1124744"/>
            <a:ext cx="8442520" cy="49971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L’architecture logicielle est le processus de conception de l’organisation globale du système et </a:t>
            </a:r>
            <a:r>
              <a:rPr lang="fr-FR" dirty="0" smtClean="0"/>
              <a:t>incluant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 smtClean="0"/>
              <a:t>La </a:t>
            </a:r>
            <a:r>
              <a:rPr lang="fr-FR" dirty="0"/>
              <a:t>subdivision du logiciel en sous-systèmes.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Les </a:t>
            </a:r>
            <a:r>
              <a:rPr lang="fr-FR" dirty="0"/>
              <a:t>décisions à prendre concernant leur interactions.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La détermination </a:t>
            </a:r>
            <a:r>
              <a:rPr lang="fr-FR" dirty="0"/>
              <a:t>des interfaces (des contrats</a:t>
            </a:r>
            <a:r>
              <a:rPr lang="fr-FR" dirty="0" smtClean="0"/>
              <a:t>).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Modèle de référence : modèle en couches : 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S’applique </a:t>
            </a:r>
            <a:r>
              <a:rPr lang="fr-FR" dirty="0"/>
              <a:t>aux applications munies d’une interface graphique manipulant des données persistantes. 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Architecture </a:t>
            </a:r>
            <a:r>
              <a:rPr lang="fr-FR" dirty="0"/>
              <a:t>logique en 3 </a:t>
            </a:r>
            <a:r>
              <a:rPr lang="fr-FR" dirty="0" smtClean="0"/>
              <a:t>couches, 5 couches,…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/>
          </a:p>
        </p:txBody>
      </p:sp>
    </p:spTree>
    <p:extLst>
      <p:ext uri="{BB962C8B-B14F-4D97-AF65-F5344CB8AC3E}">
        <p14:creationId xmlns="" xmlns:p14="http://schemas.microsoft.com/office/powerpoint/2010/main" val="75265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928992" cy="990600"/>
          </a:xfrm>
        </p:spPr>
        <p:txBody>
          <a:bodyPr>
            <a:normAutofit/>
          </a:bodyPr>
          <a:lstStyle/>
          <a:p>
            <a:r>
              <a:rPr lang="fr-FR" dirty="0" smtClean="0"/>
              <a:t>Architecture logicielle – </a:t>
            </a:r>
            <a:r>
              <a:rPr lang="fr-FR" sz="2400" b="1" dirty="0" smtClean="0">
                <a:solidFill>
                  <a:schemeClr val="bg2"/>
                </a:solidFill>
              </a:rPr>
              <a:t>Modèle en 3 couches</a:t>
            </a:r>
            <a:endParaRPr lang="fr-FR" sz="1800" b="1" dirty="0">
              <a:solidFill>
                <a:schemeClr val="bg2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23528" y="1340768"/>
            <a:ext cx="8442520" cy="4997152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Modèle en 3 couches</a:t>
            </a:r>
          </a:p>
          <a:p>
            <a:pPr lvl="1"/>
            <a:r>
              <a:rPr lang="fr-FR" dirty="0" smtClean="0"/>
              <a:t>Couche présentation</a:t>
            </a:r>
          </a:p>
          <a:p>
            <a:pPr lvl="1"/>
            <a:r>
              <a:rPr lang="fr-FR" dirty="0" smtClean="0"/>
              <a:t>Couche métier</a:t>
            </a:r>
          </a:p>
          <a:p>
            <a:pPr lvl="1"/>
            <a:r>
              <a:rPr lang="fr-FR" dirty="0" smtClean="0"/>
              <a:t>Couche persistance</a:t>
            </a:r>
            <a:endParaRPr lang="fr-FR" dirty="0"/>
          </a:p>
          <a:p>
            <a:r>
              <a:rPr lang="fr-FR" dirty="0"/>
              <a:t>Couche présentation : </a:t>
            </a:r>
          </a:p>
          <a:p>
            <a:pPr lvl="1"/>
            <a:r>
              <a:rPr lang="fr-FR" dirty="0" smtClean="0"/>
              <a:t>Prend en charge les interactions entre les utilisateurs et le logiciel </a:t>
            </a:r>
          </a:p>
          <a:p>
            <a:pPr lvl="1"/>
            <a:r>
              <a:rPr lang="fr-FR" dirty="0" smtClean="0"/>
              <a:t>Permet de visualiser </a:t>
            </a:r>
            <a:r>
              <a:rPr lang="fr-FR" dirty="0"/>
              <a:t>les </a:t>
            </a:r>
            <a:r>
              <a:rPr lang="fr-FR" dirty="0" smtClean="0"/>
              <a:t>informations</a:t>
            </a:r>
            <a:endParaRPr lang="fr-FR" dirty="0"/>
          </a:p>
          <a:p>
            <a:pPr lvl="1"/>
            <a:r>
              <a:rPr lang="fr-FR" dirty="0" smtClean="0"/>
              <a:t>Traduit </a:t>
            </a:r>
            <a:r>
              <a:rPr lang="fr-FR" dirty="0"/>
              <a:t>les commandes de l’utilisateur en actions sur les autres </a:t>
            </a:r>
            <a:r>
              <a:rPr lang="fr-FR" dirty="0" smtClean="0"/>
              <a:t>couches</a:t>
            </a:r>
            <a:endParaRPr lang="fr-FR" dirty="0"/>
          </a:p>
          <a:p>
            <a:pPr lvl="2"/>
            <a:r>
              <a:rPr lang="fr-FR" dirty="0" smtClean="0"/>
              <a:t>Exemples : Une ligne </a:t>
            </a:r>
            <a:r>
              <a:rPr lang="fr-FR" dirty="0"/>
              <a:t>de </a:t>
            </a:r>
            <a:r>
              <a:rPr lang="fr-FR" dirty="0" smtClean="0"/>
              <a:t>commande, une </a:t>
            </a:r>
            <a:r>
              <a:rPr lang="fr-FR" dirty="0"/>
              <a:t>interface </a:t>
            </a:r>
            <a:r>
              <a:rPr lang="fr-FR" dirty="0" smtClean="0"/>
              <a:t>graphique, un </a:t>
            </a:r>
            <a:r>
              <a:rPr lang="fr-FR" dirty="0"/>
              <a:t>navigateur </a:t>
            </a:r>
            <a:r>
              <a:rPr lang="fr-FR" dirty="0" smtClean="0"/>
              <a:t>internet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8388424" y="908720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(1/2)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477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928992" cy="990600"/>
          </a:xfrm>
        </p:spPr>
        <p:txBody>
          <a:bodyPr>
            <a:normAutofit/>
          </a:bodyPr>
          <a:lstStyle/>
          <a:p>
            <a:r>
              <a:rPr lang="fr-FR" dirty="0" smtClean="0"/>
              <a:t>Architecture logicielle – </a:t>
            </a:r>
            <a:r>
              <a:rPr lang="fr-FR" sz="2400" b="1" dirty="0" smtClean="0">
                <a:solidFill>
                  <a:schemeClr val="bg2"/>
                </a:solidFill>
              </a:rPr>
              <a:t>Modèle en 3 couches</a:t>
            </a:r>
            <a:endParaRPr lang="fr-FR" sz="1800" b="1" dirty="0">
              <a:solidFill>
                <a:schemeClr val="bg2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23528" y="1268760"/>
            <a:ext cx="8442520" cy="499715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fr-FR" dirty="0" smtClean="0"/>
              <a:t>Couche métier: </a:t>
            </a:r>
            <a:endParaRPr lang="fr-FR" dirty="0"/>
          </a:p>
          <a:p>
            <a:pPr lvl="1">
              <a:lnSpc>
                <a:spcPct val="110000"/>
              </a:lnSpc>
            </a:pPr>
            <a:r>
              <a:rPr lang="fr-FR" dirty="0" smtClean="0"/>
              <a:t>Correspond </a:t>
            </a:r>
            <a:r>
              <a:rPr lang="fr-FR" dirty="0"/>
              <a:t>à la partie fonctionnelle de </a:t>
            </a:r>
            <a:r>
              <a:rPr lang="fr-FR" dirty="0" smtClean="0"/>
              <a:t>l'application</a:t>
            </a:r>
          </a:p>
          <a:p>
            <a:pPr lvl="1">
              <a:lnSpc>
                <a:spcPct val="110000"/>
              </a:lnSpc>
            </a:pPr>
            <a:r>
              <a:rPr lang="fr-FR" dirty="0" smtClean="0"/>
              <a:t>Décrit </a:t>
            </a:r>
            <a:r>
              <a:rPr lang="fr-FR" dirty="0"/>
              <a:t>les opérations que l'application opère sur les </a:t>
            </a:r>
            <a:r>
              <a:rPr lang="fr-FR" dirty="0" smtClean="0"/>
              <a:t>données </a:t>
            </a:r>
            <a:r>
              <a:rPr lang="fr-FR" dirty="0"/>
              <a:t>en fonction des requêtes des </a:t>
            </a:r>
            <a:r>
              <a:rPr lang="fr-FR" dirty="0" smtClean="0"/>
              <a:t>utilisateurs</a:t>
            </a:r>
          </a:p>
          <a:p>
            <a:pPr lvl="1">
              <a:lnSpc>
                <a:spcPct val="110000"/>
              </a:lnSpc>
            </a:pPr>
            <a:r>
              <a:rPr lang="fr-FR" dirty="0" smtClean="0"/>
              <a:t>Offre </a:t>
            </a:r>
            <a:r>
              <a:rPr lang="fr-FR" dirty="0"/>
              <a:t>des services applicatifs et métier à la couche </a:t>
            </a:r>
            <a:r>
              <a:rPr lang="fr-FR" dirty="0" smtClean="0"/>
              <a:t>présentation en s'appuyant sur </a:t>
            </a:r>
            <a:r>
              <a:rPr lang="fr-FR" dirty="0"/>
              <a:t>les données de la couche </a:t>
            </a:r>
            <a:r>
              <a:rPr lang="fr-FR" dirty="0" smtClean="0"/>
              <a:t>inférieure</a:t>
            </a:r>
          </a:p>
          <a:p>
            <a:pPr>
              <a:lnSpc>
                <a:spcPct val="110000"/>
              </a:lnSpc>
            </a:pPr>
            <a:r>
              <a:rPr lang="fr-FR" dirty="0" smtClean="0"/>
              <a:t>Couche persistance : </a:t>
            </a:r>
          </a:p>
          <a:p>
            <a:pPr lvl="1">
              <a:lnSpc>
                <a:spcPct val="110000"/>
              </a:lnSpc>
            </a:pPr>
            <a:r>
              <a:rPr lang="fr-FR" dirty="0" smtClean="0"/>
              <a:t>Permet le stockage et la récupération des données</a:t>
            </a:r>
          </a:p>
          <a:p>
            <a:pPr lvl="1">
              <a:lnSpc>
                <a:spcPct val="110000"/>
              </a:lnSpc>
            </a:pPr>
            <a:r>
              <a:rPr lang="fr-FR" dirty="0" smtClean="0"/>
              <a:t>Conserve </a:t>
            </a:r>
            <a:r>
              <a:rPr lang="fr-FR" dirty="0"/>
              <a:t>les données </a:t>
            </a:r>
            <a:r>
              <a:rPr lang="fr-FR" dirty="0" smtClean="0"/>
              <a:t>neutres </a:t>
            </a:r>
            <a:r>
              <a:rPr lang="fr-FR" dirty="0"/>
              <a:t>et </a:t>
            </a:r>
            <a:r>
              <a:rPr lang="fr-FR" dirty="0" smtClean="0"/>
              <a:t>indépendantes des </a:t>
            </a:r>
            <a:r>
              <a:rPr lang="fr-FR" dirty="0"/>
              <a:t>serveurs d'applications ou </a:t>
            </a:r>
            <a:r>
              <a:rPr lang="fr-FR" dirty="0" smtClean="0"/>
              <a:t>de la </a:t>
            </a:r>
            <a:r>
              <a:rPr lang="fr-FR" dirty="0"/>
              <a:t>logique </a:t>
            </a:r>
            <a:r>
              <a:rPr lang="fr-FR" dirty="0" smtClean="0"/>
              <a:t>métier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8244408" y="908720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(2/2)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48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Remarques 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95536" y="1528192"/>
            <a:ext cx="8496944" cy="499715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fr-FR" dirty="0" smtClean="0"/>
              <a:t>Communications entre les types de stéréotypes</a:t>
            </a:r>
          </a:p>
          <a:p>
            <a:pPr lvl="1">
              <a:lnSpc>
                <a:spcPct val="160000"/>
              </a:lnSpc>
            </a:pPr>
            <a:r>
              <a:rPr lang="fr-FR" dirty="0" smtClean="0"/>
              <a:t>Interface – Interface</a:t>
            </a:r>
          </a:p>
          <a:p>
            <a:pPr lvl="1">
              <a:lnSpc>
                <a:spcPct val="160000"/>
              </a:lnSpc>
            </a:pPr>
            <a:r>
              <a:rPr lang="fr-FR" dirty="0" smtClean="0"/>
              <a:t>Interface – Contrôleur</a:t>
            </a:r>
          </a:p>
          <a:p>
            <a:pPr lvl="1">
              <a:lnSpc>
                <a:spcPct val="160000"/>
              </a:lnSpc>
            </a:pPr>
            <a:r>
              <a:rPr lang="fr-FR" dirty="0" smtClean="0"/>
              <a:t>Contrôleur – Contrôleur</a:t>
            </a:r>
          </a:p>
          <a:p>
            <a:pPr lvl="1">
              <a:lnSpc>
                <a:spcPct val="160000"/>
              </a:lnSpc>
            </a:pPr>
            <a:r>
              <a:rPr lang="fr-FR" dirty="0" smtClean="0"/>
              <a:t>Contrôleur – Entité</a:t>
            </a:r>
          </a:p>
          <a:p>
            <a:pPr lvl="1">
              <a:lnSpc>
                <a:spcPct val="160000"/>
              </a:lnSpc>
            </a:pPr>
            <a:r>
              <a:rPr lang="fr-FR" dirty="0" smtClean="0"/>
              <a:t>Entité – Entité</a:t>
            </a:r>
          </a:p>
          <a:p>
            <a:pPr>
              <a:lnSpc>
                <a:spcPct val="160000"/>
              </a:lnSpc>
            </a:pPr>
            <a:r>
              <a:rPr lang="fr-FR" dirty="0" smtClean="0"/>
              <a:t>Ces stéréotypes peuvent être utilisés depuis la phase d’analyse</a:t>
            </a:r>
          </a:p>
          <a:p>
            <a:pPr>
              <a:lnSpc>
                <a:spcPct val="160000"/>
              </a:lnSpc>
            </a:pPr>
            <a:r>
              <a:rPr lang="fr-FR" dirty="0" smtClean="0"/>
              <a:t>Il n’est pas obligatoire de travailler avec ces stéréotypes (certaines méthodes de conception les préconisent)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4427984" y="2348880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0080" lvl="1" indent="-274320">
              <a:lnSpc>
                <a:spcPct val="14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lang="fr-FR" sz="2000" dirty="0" smtClean="0"/>
              <a:t>Interface   –   Entité</a:t>
            </a:r>
          </a:p>
        </p:txBody>
      </p:sp>
      <p:sp>
        <p:nvSpPr>
          <p:cNvPr id="6" name="Interdiction 5"/>
          <p:cNvSpPr/>
          <p:nvPr/>
        </p:nvSpPr>
        <p:spPr>
          <a:xfrm>
            <a:off x="6156176" y="2466474"/>
            <a:ext cx="288032" cy="288032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61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Représentation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142984"/>
            <a:ext cx="8643998" cy="49275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7699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5724128" y="5949280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Source : livre UML2 par la pratique</a:t>
            </a:r>
            <a:endParaRPr lang="fr-FR" sz="1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1428736"/>
            <a:ext cx="8705509" cy="41434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1519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Diagrammes d’interaction - </a:t>
            </a:r>
            <a:r>
              <a:rPr lang="fr-FR" sz="2400" b="1" dirty="0">
                <a:solidFill>
                  <a:schemeClr val="bg2"/>
                </a:solidFill>
              </a:rPr>
              <a:t>Objectifs</a:t>
            </a:r>
            <a:endParaRPr lang="fr-FR" sz="3600" b="1" dirty="0">
              <a:solidFill>
                <a:schemeClr val="bg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7952" y="1124744"/>
            <a:ext cx="8442520" cy="499715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Décrire </a:t>
            </a:r>
            <a:r>
              <a:rPr lang="fr-FR" b="1" dirty="0" smtClean="0">
                <a:solidFill>
                  <a:schemeClr val="accent2"/>
                </a:solidFill>
              </a:rPr>
              <a:t>comment</a:t>
            </a:r>
            <a:r>
              <a:rPr lang="fr-FR" dirty="0" smtClean="0">
                <a:solidFill>
                  <a:schemeClr val="accent2"/>
                </a:solidFill>
              </a:rPr>
              <a:t> </a:t>
            </a:r>
            <a:r>
              <a:rPr lang="fr-FR" dirty="0" smtClean="0"/>
              <a:t>les objets interagissent au sein du système…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Montrer les interactions entre les objets dans le temps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Présenter la séquence (l’ordre) </a:t>
            </a:r>
            <a:r>
              <a:rPr lang="fr-FR" dirty="0"/>
              <a:t>et la dépendance </a:t>
            </a:r>
            <a:r>
              <a:rPr lang="fr-FR" dirty="0" smtClean="0"/>
              <a:t>des messages échangés entre les objets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Représenter certains aspects dynamiques pour la réalisation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d’un cas d’utilisation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d’une opération relative à un cas d’utilisation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d’</a:t>
            </a:r>
            <a:r>
              <a:rPr lang="fr-FR" dirty="0" err="1" smtClean="0"/>
              <a:t>etat</a:t>
            </a:r>
            <a:r>
              <a:rPr lang="fr-FR" smtClean="0"/>
              <a:t>-transition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30</a:t>
            </a:fld>
            <a:endParaRPr lang="fr-BE"/>
          </a:p>
        </p:txBody>
      </p:sp>
    </p:spTree>
    <p:extLst>
      <p:ext uri="{BB962C8B-B14F-4D97-AF65-F5344CB8AC3E}">
        <p14:creationId xmlns="" xmlns:p14="http://schemas.microsoft.com/office/powerpoint/2010/main" val="31683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95536" y="1124744"/>
            <a:ext cx="8568952" cy="49251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fr-FR" sz="2000" dirty="0" smtClean="0"/>
              <a:t>Diagramme comportemental</a:t>
            </a:r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fr-FR" sz="2000" dirty="0" smtClean="0"/>
              <a:t>Utilisé pour les classes qui ont un comportement complexe</a:t>
            </a:r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fr-FR" sz="2000" dirty="0" smtClean="0"/>
              <a:t>Est associé à une instance d’une classe (objet) possédant plusieurs états</a:t>
            </a:r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fr-FR" sz="2000" dirty="0" smtClean="0"/>
              <a:t>Décrit comment un objet réagit à des événements en fonction de son état courant et comment il passe à un nouvel état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31</a:t>
            </a:fld>
            <a:endParaRPr lang="fr-BE"/>
          </a:p>
        </p:txBody>
      </p:sp>
    </p:spTree>
    <p:extLst>
      <p:ext uri="{BB962C8B-B14F-4D97-AF65-F5344CB8AC3E}">
        <p14:creationId xmlns="" xmlns:p14="http://schemas.microsoft.com/office/powerpoint/2010/main" val="394826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Représentation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95536" y="1268760"/>
            <a:ext cx="8568952" cy="51411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FR" sz="2800" dirty="0" smtClean="0"/>
              <a:t>Graphe orienté d’états et de transitions représentant un automate à états finis</a:t>
            </a:r>
          </a:p>
          <a:p>
            <a:pPr>
              <a:lnSpc>
                <a:spcPct val="150000"/>
              </a:lnSpc>
            </a:pPr>
            <a:endParaRPr lang="fr-FR" sz="2800" dirty="0" smtClean="0"/>
          </a:p>
          <a:p>
            <a:pPr>
              <a:lnSpc>
                <a:spcPct val="150000"/>
              </a:lnSpc>
            </a:pPr>
            <a:endParaRPr lang="fr-FR" sz="2800" dirty="0" smtClean="0"/>
          </a:p>
          <a:p>
            <a:pPr>
              <a:lnSpc>
                <a:spcPct val="150000"/>
              </a:lnSpc>
            </a:pPr>
            <a:endParaRPr lang="fr-FR" sz="2800" dirty="0" smtClean="0"/>
          </a:p>
          <a:p>
            <a:pPr>
              <a:lnSpc>
                <a:spcPct val="150000"/>
              </a:lnSpc>
            </a:pPr>
            <a:r>
              <a:rPr lang="fr-FR" sz="2800" dirty="0" smtClean="0"/>
              <a:t>Exemple : fonctionnement d’un bouton poussoir</a:t>
            </a:r>
          </a:p>
          <a:p>
            <a:pPr>
              <a:lnSpc>
                <a:spcPct val="150000"/>
              </a:lnSpc>
              <a:buNone/>
            </a:pPr>
            <a:endParaRPr lang="fr-FR" sz="2800" dirty="0" smtClean="0"/>
          </a:p>
          <a:p>
            <a:pPr lvl="1">
              <a:lnSpc>
                <a:spcPct val="150000"/>
              </a:lnSpc>
            </a:pPr>
            <a:endParaRPr lang="fr-FR" sz="2400" dirty="0" smtClean="0"/>
          </a:p>
          <a:p>
            <a:pPr lvl="1">
              <a:lnSpc>
                <a:spcPct val="150000"/>
              </a:lnSpc>
            </a:pPr>
            <a:r>
              <a:rPr lang="fr-FR" sz="2000" dirty="0" smtClean="0"/>
              <a:t>Suite à la pression sur le bouton poussoir la réaction de la machine dépend de son état  courant : si elle est en marche elle va s’arrêter et si elle est à l’arrêt elle se mettra en marche</a:t>
            </a:r>
            <a:endParaRPr lang="fr-FR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32</a:t>
            </a:fld>
            <a:endParaRPr lang="fr-BE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4005064"/>
            <a:ext cx="360040" cy="83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5108" y="4461867"/>
            <a:ext cx="2977012" cy="983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08118" y="2204864"/>
            <a:ext cx="373609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47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Concepts clés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23528" y="980728"/>
            <a:ext cx="8370512" cy="51411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État</a:t>
            </a:r>
          </a:p>
          <a:p>
            <a:pPr lvl="1">
              <a:lnSpc>
                <a:spcPct val="150000"/>
              </a:lnSpc>
            </a:pPr>
            <a:r>
              <a:rPr lang="fr-FR" sz="1800" dirty="0" smtClean="0"/>
              <a:t>Activité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Transition</a:t>
            </a:r>
          </a:p>
          <a:p>
            <a:pPr lvl="1">
              <a:lnSpc>
                <a:spcPct val="150000"/>
              </a:lnSpc>
            </a:pPr>
            <a:r>
              <a:rPr lang="fr-FR" sz="1800" dirty="0" smtClean="0"/>
              <a:t>Évènement</a:t>
            </a:r>
          </a:p>
          <a:p>
            <a:pPr lvl="1">
              <a:lnSpc>
                <a:spcPct val="150000"/>
              </a:lnSpc>
            </a:pPr>
            <a:r>
              <a:rPr lang="fr-FR" sz="1800" dirty="0" smtClean="0"/>
              <a:t>Condition de garde</a:t>
            </a:r>
          </a:p>
          <a:p>
            <a:pPr lvl="1">
              <a:lnSpc>
                <a:spcPct val="150000"/>
              </a:lnSpc>
            </a:pPr>
            <a:r>
              <a:rPr lang="fr-FR" sz="1800" dirty="0" smtClean="0"/>
              <a:t>Action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État composite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33</a:t>
            </a:fld>
            <a:endParaRPr lang="fr-BE"/>
          </a:p>
        </p:txBody>
      </p:sp>
    </p:spTree>
    <p:extLst>
      <p:ext uri="{BB962C8B-B14F-4D97-AF65-F5344CB8AC3E}">
        <p14:creationId xmlns="" xmlns:p14="http://schemas.microsoft.com/office/powerpoint/2010/main" val="167669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34</a:t>
            </a:fld>
            <a:endParaRPr lang="fr-BE"/>
          </a:p>
        </p:txBody>
      </p:sp>
    </p:spTree>
    <p:extLst>
      <p:ext uri="{BB962C8B-B14F-4D97-AF65-F5344CB8AC3E}">
        <p14:creationId xmlns="" xmlns:p14="http://schemas.microsoft.com/office/powerpoint/2010/main" val="310437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État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95536" y="1052736"/>
            <a:ext cx="8568952" cy="511378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Un objet passe par plusieurs états durant sa durée de vie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Un état : ensemble des valeurs des propriétés d’un objet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Un objet à un état donné: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Attend un évènement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Accomplit une activité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Etat initial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Etat final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Exemple :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35</a:t>
            </a:fld>
            <a:endParaRPr lang="fr-B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6412" y="4437112"/>
            <a:ext cx="2190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5085184"/>
            <a:ext cx="2667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7784" y="5508451"/>
            <a:ext cx="2686050" cy="1304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2175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Transition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36</a:t>
            </a:fld>
            <a:endParaRPr lang="fr-BE"/>
          </a:p>
        </p:txBody>
      </p:sp>
    </p:spTree>
    <p:extLst>
      <p:ext uri="{BB962C8B-B14F-4D97-AF65-F5344CB8AC3E}">
        <p14:creationId xmlns="" xmlns:p14="http://schemas.microsoft.com/office/powerpoint/2010/main" val="285790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6096" y="5373216"/>
            <a:ext cx="579240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Transition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23528" y="1052736"/>
            <a:ext cx="8442520" cy="507186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fr-FR" sz="3100" dirty="0" smtClean="0"/>
              <a:t>Décrit la réaction d’un objet lorsqu’un événement se produit</a:t>
            </a:r>
            <a:endParaRPr lang="fr-FR" dirty="0" smtClean="0"/>
          </a:p>
          <a:p>
            <a:pPr>
              <a:lnSpc>
                <a:spcPct val="160000"/>
              </a:lnSpc>
            </a:pPr>
            <a:r>
              <a:rPr lang="fr-FR" sz="3100" dirty="0" smtClean="0"/>
              <a:t>Permet le passage d’un état à un autre</a:t>
            </a:r>
          </a:p>
          <a:p>
            <a:pPr>
              <a:lnSpc>
                <a:spcPct val="160000"/>
              </a:lnSpc>
            </a:pPr>
            <a:r>
              <a:rPr lang="fr-FR" sz="3100" dirty="0" smtClean="0"/>
              <a:t>Une transition possède en général :</a:t>
            </a:r>
          </a:p>
          <a:p>
            <a:pPr lvl="1">
              <a:lnSpc>
                <a:spcPct val="160000"/>
              </a:lnSpc>
            </a:pPr>
            <a:r>
              <a:rPr lang="fr-FR" sz="2900" dirty="0" smtClean="0"/>
              <a:t>Un événement déclencheur</a:t>
            </a:r>
          </a:p>
          <a:p>
            <a:pPr lvl="1">
              <a:lnSpc>
                <a:spcPct val="160000"/>
              </a:lnSpc>
            </a:pPr>
            <a:r>
              <a:rPr lang="fr-FR" sz="2900" dirty="0" smtClean="0"/>
              <a:t>Une condition de garde</a:t>
            </a:r>
          </a:p>
          <a:p>
            <a:pPr lvl="1">
              <a:lnSpc>
                <a:spcPct val="160000"/>
              </a:lnSpc>
            </a:pPr>
            <a:r>
              <a:rPr lang="fr-FR" sz="2900" dirty="0" smtClean="0"/>
              <a:t>Une action</a:t>
            </a:r>
          </a:p>
          <a:p>
            <a:pPr lvl="2">
              <a:lnSpc>
                <a:spcPct val="160000"/>
              </a:lnSpc>
            </a:pPr>
            <a:r>
              <a:rPr lang="fr-FR" sz="2600" dirty="0" smtClean="0"/>
              <a:t>Opération associée à la transaction</a:t>
            </a:r>
          </a:p>
          <a:p>
            <a:pPr lvl="2">
              <a:lnSpc>
                <a:spcPct val="160000"/>
              </a:lnSpc>
            </a:pPr>
            <a:r>
              <a:rPr lang="fr-FR" sz="2600" dirty="0" smtClean="0"/>
              <a:t>Est non-interruptible</a:t>
            </a:r>
          </a:p>
          <a:p>
            <a:pPr lvl="1">
              <a:lnSpc>
                <a:spcPct val="160000"/>
              </a:lnSpc>
            </a:pPr>
            <a:r>
              <a:rPr lang="fr-FR" sz="2900" dirty="0" smtClean="0"/>
              <a:t>Un état cible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37</a:t>
            </a:fld>
            <a:endParaRPr lang="fr-BE"/>
          </a:p>
        </p:txBody>
      </p:sp>
      <p:sp>
        <p:nvSpPr>
          <p:cNvPr id="9" name="ZoneTexte 8"/>
          <p:cNvSpPr txBox="1"/>
          <p:nvPr/>
        </p:nvSpPr>
        <p:spPr>
          <a:xfrm>
            <a:off x="8028384" y="548680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(1/5)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976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Transition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2" y="2060848"/>
            <a:ext cx="8229600" cy="1947456"/>
          </a:xfrm>
        </p:spPr>
        <p:txBody>
          <a:bodyPr/>
          <a:lstStyle/>
          <a:p>
            <a:r>
              <a:rPr lang="fr-FR" sz="2800" dirty="0" smtClean="0"/>
              <a:t>Présentation :</a:t>
            </a:r>
          </a:p>
          <a:p>
            <a:endParaRPr lang="fr-FR" sz="2800" dirty="0"/>
          </a:p>
          <a:p>
            <a:endParaRPr lang="fr-FR" sz="2800" dirty="0" smtClean="0"/>
          </a:p>
          <a:p>
            <a:endParaRPr lang="fr-FR" sz="2800" dirty="0"/>
          </a:p>
          <a:p>
            <a:endParaRPr lang="fr-FR" sz="2800" dirty="0" smtClean="0"/>
          </a:p>
          <a:p>
            <a:r>
              <a:rPr lang="fr-FR" sz="2800" dirty="0" smtClean="0"/>
              <a:t>Exemple simple :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38</a:t>
            </a:fld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8028384" y="62068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(2/5)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5085184"/>
            <a:ext cx="4644672" cy="582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9860" y="2204864"/>
            <a:ext cx="579240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3848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6588224" y="2314037"/>
            <a:ext cx="2376264" cy="1763035"/>
            <a:chOff x="6588224" y="2924944"/>
            <a:chExt cx="2376264" cy="176303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88224" y="2924944"/>
              <a:ext cx="2376264" cy="1763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Connecteur droit 8"/>
            <p:cNvCxnSpPr/>
            <p:nvPr/>
          </p:nvCxnSpPr>
          <p:spPr>
            <a:xfrm flipH="1">
              <a:off x="7308304" y="3140968"/>
              <a:ext cx="792088" cy="216024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>
              <a:endCxn id="20" idx="1"/>
            </p:cNvCxnSpPr>
            <p:nvPr/>
          </p:nvCxnSpPr>
          <p:spPr>
            <a:xfrm flipH="1" flipV="1">
              <a:off x="7930087" y="4185084"/>
              <a:ext cx="170305" cy="324036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>
              <a:endCxn id="17" idx="1"/>
            </p:cNvCxnSpPr>
            <p:nvPr/>
          </p:nvCxnSpPr>
          <p:spPr>
            <a:xfrm flipH="1">
              <a:off x="7282015" y="3933056"/>
              <a:ext cx="1034401" cy="36004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ccolade fermante 16"/>
            <p:cNvSpPr/>
            <p:nvPr/>
          </p:nvSpPr>
          <p:spPr>
            <a:xfrm>
              <a:off x="7236296" y="3861048"/>
              <a:ext cx="45719" cy="216024"/>
            </a:xfrm>
            <a:prstGeom prst="rightBrac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Accolade fermante 19"/>
            <p:cNvSpPr/>
            <p:nvPr/>
          </p:nvSpPr>
          <p:spPr>
            <a:xfrm>
              <a:off x="7884368" y="4077072"/>
              <a:ext cx="45719" cy="216024"/>
            </a:xfrm>
            <a:prstGeom prst="rightBrac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Transition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95536" y="1052736"/>
            <a:ext cx="8370512" cy="499715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Transition réflexive ou transition propre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L’état de départ et l’état cible sont identiques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L’objet quitte un état pour y revenir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Transition interne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Transition qui se déclenche dans un état courant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La transition a un état source mais non pas d’état cible</a:t>
            </a:r>
          </a:p>
          <a:p>
            <a:pPr lvl="2">
              <a:lnSpc>
                <a:spcPct val="150000"/>
              </a:lnSpc>
            </a:pPr>
            <a:r>
              <a:rPr lang="fr-FR" sz="2600" dirty="0" smtClean="0"/>
              <a:t>L’objet ne quitte pas </a:t>
            </a:r>
            <a:r>
              <a:rPr lang="fr-FR" sz="2600" smtClean="0"/>
              <a:t>l’état courant</a:t>
            </a:r>
            <a:endParaRPr lang="fr-FR" sz="2600" dirty="0" smtClean="0"/>
          </a:p>
          <a:p>
            <a:pPr lvl="1">
              <a:lnSpc>
                <a:spcPct val="150000"/>
              </a:lnSpc>
            </a:pPr>
            <a:r>
              <a:rPr lang="fr-FR" dirty="0" smtClean="0"/>
              <a:t>Est inscrite dans l’état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39</a:t>
            </a:fld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8028384" y="62068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(3/5)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31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</a:t>
            </a:r>
            <a:r>
              <a:rPr lang="fr-FR" dirty="0" smtClean="0"/>
              <a:t>iagrammes d’interaction - </a:t>
            </a:r>
            <a:r>
              <a:rPr lang="fr-FR" sz="2400" b="1" dirty="0" smtClean="0">
                <a:solidFill>
                  <a:schemeClr val="bg2"/>
                </a:solidFill>
              </a:rPr>
              <a:t>Types </a:t>
            </a:r>
            <a:endParaRPr lang="fr-FR" sz="3600" b="1" dirty="0">
              <a:solidFill>
                <a:schemeClr val="bg2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95536" y="592088"/>
            <a:ext cx="8640960" cy="49971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dirty="0" smtClean="0"/>
              <a:t>Diagramme de séquence (système et objet)</a:t>
            </a:r>
          </a:p>
          <a:p>
            <a:pPr lvl="1" algn="just">
              <a:lnSpc>
                <a:spcPct val="150000"/>
              </a:lnSpc>
            </a:pPr>
            <a:r>
              <a:rPr lang="fr-FR" dirty="0" smtClean="0"/>
              <a:t>Diagramme de séquence système      phase d’analyse</a:t>
            </a:r>
          </a:p>
          <a:p>
            <a:pPr lvl="1" algn="just">
              <a:lnSpc>
                <a:spcPct val="150000"/>
              </a:lnSpc>
            </a:pPr>
            <a:r>
              <a:rPr lang="fr-FR" dirty="0" smtClean="0">
                <a:solidFill>
                  <a:schemeClr val="accent2"/>
                </a:solidFill>
              </a:rPr>
              <a:t>Diagramme de séquence objets        phase de conception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7" name="Flèche droite 6"/>
          <p:cNvSpPr/>
          <p:nvPr/>
        </p:nvSpPr>
        <p:spPr>
          <a:xfrm>
            <a:off x="5296367" y="3091218"/>
            <a:ext cx="288032" cy="1440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5148064" y="3717032"/>
            <a:ext cx="288032" cy="1440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Transition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9685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Illustration :</a:t>
            </a:r>
          </a:p>
          <a:p>
            <a:pPr lvl="1">
              <a:lnSpc>
                <a:spcPct val="150000"/>
              </a:lnSpc>
              <a:tabLst>
                <a:tab pos="6550025" algn="l"/>
              </a:tabLst>
            </a:pPr>
            <a:endParaRPr lang="fr-FR" dirty="0" smtClean="0"/>
          </a:p>
          <a:p>
            <a:pPr lvl="1">
              <a:lnSpc>
                <a:spcPct val="150000"/>
              </a:lnSpc>
              <a:tabLst>
                <a:tab pos="6550025" algn="l"/>
              </a:tabLst>
            </a:pPr>
            <a:endParaRPr lang="fr-FR" dirty="0" smtClean="0"/>
          </a:p>
          <a:p>
            <a:pPr lvl="1">
              <a:lnSpc>
                <a:spcPct val="150000"/>
              </a:lnSpc>
              <a:tabLst>
                <a:tab pos="6550025" algn="l"/>
              </a:tabLst>
            </a:pPr>
            <a:endParaRPr lang="fr-FR" dirty="0" smtClean="0"/>
          </a:p>
          <a:p>
            <a:pPr lvl="1">
              <a:lnSpc>
                <a:spcPct val="150000"/>
              </a:lnSpc>
              <a:tabLst>
                <a:tab pos="6550025" algn="l"/>
              </a:tabLst>
            </a:pPr>
            <a:r>
              <a:rPr lang="fr-FR" dirty="0" smtClean="0"/>
              <a:t>Si on est dans l’état S et qu’il y a apparition d’une occurrence de Event a alors x est activée </a:t>
            </a:r>
          </a:p>
          <a:p>
            <a:pPr lvl="1">
              <a:lnSpc>
                <a:spcPct val="150000"/>
              </a:lnSpc>
              <a:tabLst>
                <a:tab pos="6550025" algn="l"/>
              </a:tabLst>
            </a:pPr>
            <a:r>
              <a:rPr lang="fr-FR" dirty="0" smtClean="0"/>
              <a:t>Si on est dans l’état S et qu’il y a apparition d’une occurrence de Event b alors y (on sort d’abord de S) puis z (déclenchée car suffixant Event b) et enfin w (on </a:t>
            </a:r>
            <a:r>
              <a:rPr lang="fr-FR" dirty="0" err="1" smtClean="0"/>
              <a:t>re</a:t>
            </a:r>
            <a:r>
              <a:rPr lang="fr-FR" dirty="0" smtClean="0"/>
              <a:t>-rentre dans S) sont activées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40</a:t>
            </a:fld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8028384" y="62068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(4/5)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679205"/>
            <a:ext cx="1296144" cy="1749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4548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Transition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72008" y="1124744"/>
            <a:ext cx="9036496" cy="820688"/>
          </a:xfrm>
        </p:spPr>
        <p:txBody>
          <a:bodyPr>
            <a:normAutofit/>
          </a:bodyPr>
          <a:lstStyle/>
          <a:p>
            <a:r>
              <a:rPr lang="fr-FR" sz="1800" dirty="0" smtClean="0"/>
              <a:t>Exemple 1 : Diagramme d’états-transition de la cabine d’un ascenseur</a:t>
            </a:r>
            <a:endParaRPr lang="fr-FR" sz="1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41</a:t>
            </a:fld>
            <a:endParaRPr lang="fr-BE"/>
          </a:p>
        </p:txBody>
      </p:sp>
      <p:pic>
        <p:nvPicPr>
          <p:cNvPr id="5" name="Picture 2"/>
          <p:cNvPicPr>
            <a:picLocks noGrp="1"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714488"/>
            <a:ext cx="657229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5373216"/>
            <a:ext cx="4763732" cy="1383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contenu 3"/>
          <p:cNvSpPr txBox="1">
            <a:spLocks/>
          </p:cNvSpPr>
          <p:nvPr/>
        </p:nvSpPr>
        <p:spPr>
          <a:xfrm>
            <a:off x="72008" y="4869160"/>
            <a:ext cx="9036496" cy="8206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1800" dirty="0" smtClean="0"/>
              <a:t>Exemple 2 : Diagramme d’états-transition du monnayeur d’un distributeur de boissons </a:t>
            </a:r>
            <a:endParaRPr lang="fr-FR" sz="1800" dirty="0"/>
          </a:p>
        </p:txBody>
      </p:sp>
      <p:sp>
        <p:nvSpPr>
          <p:cNvPr id="9" name="ZoneTexte 8"/>
          <p:cNvSpPr txBox="1"/>
          <p:nvPr/>
        </p:nvSpPr>
        <p:spPr>
          <a:xfrm>
            <a:off x="8028384" y="62068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(5/5)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04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Évènement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42</a:t>
            </a:fld>
            <a:endParaRPr lang="fr-BE"/>
          </a:p>
        </p:txBody>
      </p:sp>
    </p:spTree>
    <p:extLst>
      <p:ext uri="{BB962C8B-B14F-4D97-AF65-F5344CB8AC3E}">
        <p14:creationId xmlns="" xmlns:p14="http://schemas.microsoft.com/office/powerpoint/2010/main" val="16261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Évènement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23528" y="1052736"/>
            <a:ext cx="8568952" cy="5112568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fr-FR" sz="2400" dirty="0" smtClean="0"/>
              <a:t>Se produit à un instant donné et n’a pas de durée</a:t>
            </a:r>
          </a:p>
          <a:p>
            <a:pPr>
              <a:lnSpc>
                <a:spcPct val="160000"/>
              </a:lnSpc>
            </a:pPr>
            <a:r>
              <a:rPr lang="fr-FR" sz="2400" dirty="0" smtClean="0"/>
              <a:t>Déclenche une transition</a:t>
            </a:r>
          </a:p>
          <a:p>
            <a:pPr>
              <a:lnSpc>
                <a:spcPct val="160000"/>
              </a:lnSpc>
            </a:pPr>
            <a:r>
              <a:rPr lang="fr-FR" sz="2400" dirty="0" smtClean="0"/>
              <a:t>Types d’événements :</a:t>
            </a:r>
          </a:p>
          <a:p>
            <a:pPr lvl="1">
              <a:lnSpc>
                <a:spcPct val="160000"/>
              </a:lnSpc>
            </a:pPr>
            <a:r>
              <a:rPr lang="fr-FR" sz="2000" dirty="0" smtClean="0"/>
              <a:t>Type appel de méthode (call) </a:t>
            </a:r>
          </a:p>
          <a:p>
            <a:pPr lvl="1">
              <a:lnSpc>
                <a:spcPct val="160000"/>
              </a:lnSpc>
            </a:pPr>
            <a:r>
              <a:rPr lang="fr-FR" sz="2000" dirty="0" smtClean="0"/>
              <a:t>Type signal</a:t>
            </a:r>
          </a:p>
          <a:p>
            <a:pPr lvl="2">
              <a:lnSpc>
                <a:spcPct val="160000"/>
              </a:lnSpc>
            </a:pPr>
            <a:r>
              <a:rPr lang="fr-FR" sz="2000" dirty="0" smtClean="0"/>
              <a:t>Exemple : clic de souris, interruption d’entrées-sorties</a:t>
            </a:r>
          </a:p>
          <a:p>
            <a:pPr lvl="1">
              <a:lnSpc>
                <a:spcPct val="160000"/>
              </a:lnSpc>
            </a:pPr>
            <a:r>
              <a:rPr lang="fr-FR" sz="2000" dirty="0" smtClean="0"/>
              <a:t>Type changement de valeur (vrai/faux) : évaluation d’une expression booléenne : </a:t>
            </a:r>
            <a:r>
              <a:rPr lang="fr-FR" sz="2000" b="1" dirty="0" err="1" smtClean="0"/>
              <a:t>when</a:t>
            </a:r>
            <a:r>
              <a:rPr lang="fr-FR" sz="2000" dirty="0" smtClean="0"/>
              <a:t> (</a:t>
            </a:r>
            <a:r>
              <a:rPr lang="fr-FR" sz="2000" dirty="0" err="1" smtClean="0"/>
              <a:t>condition_booléenne</a:t>
            </a:r>
            <a:r>
              <a:rPr lang="fr-FR" sz="2000" dirty="0" smtClean="0"/>
              <a:t>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43</a:t>
            </a:fld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8028384" y="62068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(1/2)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709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Évènement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23528" y="620688"/>
            <a:ext cx="8568952" cy="5112568"/>
          </a:xfrm>
        </p:spPr>
        <p:txBody>
          <a:bodyPr>
            <a:noAutofit/>
          </a:bodyPr>
          <a:lstStyle/>
          <a:p>
            <a:pPr lvl="1">
              <a:lnSpc>
                <a:spcPct val="160000"/>
              </a:lnSpc>
            </a:pPr>
            <a:r>
              <a:rPr lang="fr-FR" sz="2000" dirty="0" smtClean="0"/>
              <a:t>Type temporel : événement lié à l’écoulement du temps</a:t>
            </a:r>
          </a:p>
          <a:p>
            <a:pPr lvl="2">
              <a:lnSpc>
                <a:spcPct val="160000"/>
              </a:lnSpc>
            </a:pPr>
            <a:r>
              <a:rPr lang="fr-FR" sz="2000" dirty="0" smtClean="0"/>
              <a:t>Après une durée précise: </a:t>
            </a:r>
            <a:r>
              <a:rPr lang="fr-FR" sz="2000" b="1" dirty="0" err="1" smtClean="0"/>
              <a:t>after</a:t>
            </a:r>
            <a:r>
              <a:rPr lang="fr-FR" sz="2000" b="1" dirty="0" smtClean="0"/>
              <a:t> </a:t>
            </a:r>
            <a:r>
              <a:rPr lang="fr-FR" sz="2000" dirty="0" smtClean="0"/>
              <a:t>(durée) </a:t>
            </a:r>
          </a:p>
          <a:p>
            <a:pPr lvl="2">
              <a:lnSpc>
                <a:spcPct val="160000"/>
              </a:lnSpc>
            </a:pPr>
            <a:r>
              <a:rPr lang="fr-FR" sz="2000" dirty="0" smtClean="0"/>
              <a:t>A une durée précise:  </a:t>
            </a:r>
            <a:r>
              <a:rPr lang="fr-FR" sz="2000" b="1" dirty="0" err="1" smtClean="0"/>
              <a:t>when</a:t>
            </a:r>
            <a:r>
              <a:rPr lang="fr-FR" sz="2000" dirty="0" smtClean="0"/>
              <a:t> (date)</a:t>
            </a:r>
          </a:p>
          <a:p>
            <a:pPr>
              <a:lnSpc>
                <a:spcPct val="160000"/>
              </a:lnSpc>
            </a:pPr>
            <a:r>
              <a:rPr lang="fr-FR" dirty="0" smtClean="0"/>
              <a:t>Exemple :</a:t>
            </a:r>
          </a:p>
          <a:p>
            <a:pPr lvl="1"/>
            <a:r>
              <a:rPr lang="fr-FR" sz="2000" dirty="0" smtClean="0"/>
              <a:t>Après deux minutes d’inactivité, l’écran de veille sera activé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44</a:t>
            </a:fld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8028384" y="62068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(2/2)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4869160"/>
            <a:ext cx="4724400" cy="13144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820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Activité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45</a:t>
            </a:fld>
            <a:endParaRPr lang="fr-BE"/>
          </a:p>
        </p:txBody>
      </p:sp>
    </p:spTree>
    <p:extLst>
      <p:ext uri="{BB962C8B-B14F-4D97-AF65-F5344CB8AC3E}">
        <p14:creationId xmlns="" xmlns:p14="http://schemas.microsoft.com/office/powerpoint/2010/main" val="116829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Activité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499715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fr-FR" sz="3200" dirty="0" smtClean="0"/>
              <a:t>Spécifie un comportement optionnel de l’objet lorsqu’il atteint un nouvel état (après le déclenchement d’une transition)</a:t>
            </a:r>
          </a:p>
          <a:p>
            <a:pPr>
              <a:lnSpc>
                <a:spcPct val="170000"/>
              </a:lnSpc>
            </a:pPr>
            <a:r>
              <a:rPr lang="fr-FR" sz="3200" dirty="0" smtClean="0"/>
              <a:t>Est interruptible</a:t>
            </a:r>
          </a:p>
          <a:p>
            <a:pPr>
              <a:lnSpc>
                <a:spcPct val="170000"/>
              </a:lnSpc>
            </a:pPr>
            <a:r>
              <a:rPr lang="fr-FR" sz="3200" dirty="0" smtClean="0"/>
              <a:t>Types d’activités :</a:t>
            </a:r>
          </a:p>
          <a:p>
            <a:pPr lvl="1">
              <a:lnSpc>
                <a:spcPct val="170000"/>
              </a:lnSpc>
            </a:pPr>
            <a:r>
              <a:rPr lang="fr-FR" sz="3000" dirty="0" smtClean="0"/>
              <a:t>Activité d’entrée (</a:t>
            </a:r>
            <a:r>
              <a:rPr lang="fr-FR" sz="3000" b="1" dirty="0" smtClean="0"/>
              <a:t>entry</a:t>
            </a:r>
            <a:r>
              <a:rPr lang="fr-FR" sz="3000" dirty="0" smtClean="0"/>
              <a:t>) : actions effectuées au moment de l’entrée dans un état</a:t>
            </a:r>
          </a:p>
          <a:p>
            <a:pPr lvl="1">
              <a:lnSpc>
                <a:spcPct val="170000"/>
              </a:lnSpc>
            </a:pPr>
            <a:r>
              <a:rPr lang="fr-FR" sz="3000" dirty="0" smtClean="0"/>
              <a:t>Activité durable (</a:t>
            </a:r>
            <a:r>
              <a:rPr lang="fr-FR" sz="3000" b="1" dirty="0" smtClean="0"/>
              <a:t>do</a:t>
            </a:r>
            <a:r>
              <a:rPr lang="fr-FR" sz="3000" dirty="0" smtClean="0"/>
              <a:t>) : indique un travail effectué tant que l’objet est dans l’état</a:t>
            </a:r>
          </a:p>
          <a:p>
            <a:pPr lvl="1">
              <a:lnSpc>
                <a:spcPct val="170000"/>
              </a:lnSpc>
            </a:pPr>
            <a:r>
              <a:rPr lang="fr-FR" sz="3000" dirty="0" smtClean="0"/>
              <a:t>Activité de sortie (</a:t>
            </a:r>
            <a:r>
              <a:rPr lang="fr-FR" sz="3000" b="1" dirty="0" smtClean="0"/>
              <a:t>exit</a:t>
            </a:r>
            <a:r>
              <a:rPr lang="fr-FR" sz="3000" dirty="0" smtClean="0"/>
              <a:t>) : actions effectuées au moment de la sortie d’un état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46</a:t>
            </a:fld>
            <a:endParaRPr lang="fr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2564904"/>
            <a:ext cx="1481030" cy="103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8028384" y="62068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(1/2)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283968" y="2924944"/>
            <a:ext cx="1656184" cy="72008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36833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Activité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23528" y="908720"/>
            <a:ext cx="8442520" cy="49251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Exemple: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Dans un jeu vidéo, le personnage en état d’attaque va tout d’abord sortir son arme, attaquer l’adversaire et ranger son arme à la fin de l’attaque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47</a:t>
            </a:fld>
            <a:endParaRPr lang="fr-B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4797152"/>
            <a:ext cx="1456929" cy="1032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8028384" y="62068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(2/2)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07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95536" y="-891480"/>
            <a:ext cx="8370512" cy="4925144"/>
          </a:xfrm>
        </p:spPr>
        <p:txBody>
          <a:bodyPr/>
          <a:lstStyle/>
          <a:p>
            <a:r>
              <a:rPr lang="fr-FR" dirty="0" smtClean="0"/>
              <a:t>Simulation d’un personnage de jeu vidéo :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48</a:t>
            </a:fld>
            <a:endParaRPr lang="fr-BE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628503"/>
            <a:ext cx="7285234" cy="288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97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État composite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49</a:t>
            </a:fld>
            <a:endParaRPr lang="fr-BE"/>
          </a:p>
        </p:txBody>
      </p:sp>
    </p:spTree>
    <p:extLst>
      <p:ext uri="{BB962C8B-B14F-4D97-AF65-F5344CB8AC3E}">
        <p14:creationId xmlns="" xmlns:p14="http://schemas.microsoft.com/office/powerpoint/2010/main" val="340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Diagramme de séquence objets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État composite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95536" y="952128"/>
            <a:ext cx="8370512" cy="49251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État qui contient plusieurs états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Forme 1 : décomposition cachée</a:t>
            </a:r>
          </a:p>
          <a:p>
            <a:pPr>
              <a:lnSpc>
                <a:spcPct val="150000"/>
              </a:lnSpc>
            </a:pPr>
            <a:endParaRPr lang="fr-FR" sz="2400" dirty="0" smtClean="0"/>
          </a:p>
          <a:p>
            <a:pPr>
              <a:lnSpc>
                <a:spcPct val="150000"/>
              </a:lnSpc>
            </a:pP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 smtClean="0"/>
              <a:t>Forme 2 : décomposition explicite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50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8028384" y="62068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(1/3)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212976"/>
            <a:ext cx="1152128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5144219"/>
            <a:ext cx="2409825" cy="1381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5804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État composite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51520" y="-603448"/>
            <a:ext cx="8514528" cy="4925144"/>
          </a:xfrm>
        </p:spPr>
        <p:txBody>
          <a:bodyPr/>
          <a:lstStyle/>
          <a:p>
            <a:r>
              <a:rPr lang="fr-FR" dirty="0" smtClean="0"/>
              <a:t>Exemple : 2 représentations possibles pour factoriser l’état combiné décroché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51</a:t>
            </a:fld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8028384" y="62068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(2/3)</a:t>
            </a:r>
            <a:endParaRPr lang="fr-FR" b="1" dirty="0">
              <a:solidFill>
                <a:schemeClr val="bg1"/>
              </a:solidFill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763688" y="2420888"/>
            <a:ext cx="6696744" cy="3888432"/>
            <a:chOff x="1763688" y="2348880"/>
            <a:chExt cx="6696744" cy="3888432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3688" y="2708920"/>
              <a:ext cx="4366905" cy="2851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Ellipse 10"/>
            <p:cNvSpPr/>
            <p:nvPr/>
          </p:nvSpPr>
          <p:spPr>
            <a:xfrm>
              <a:off x="2627784" y="2636912"/>
              <a:ext cx="4536504" cy="3600400"/>
            </a:xfrm>
            <a:prstGeom prst="ellipse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516216" y="2348880"/>
              <a:ext cx="19442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Pour tous ces états le combiné est décroché</a:t>
              </a:r>
              <a:endParaRPr lang="fr-FR" dirty="0"/>
            </a:p>
          </p:txBody>
        </p:sp>
      </p:grpSp>
      <p:sp>
        <p:nvSpPr>
          <p:cNvPr id="9" name="ZoneTexte 8"/>
          <p:cNvSpPr txBox="1"/>
          <p:nvPr/>
        </p:nvSpPr>
        <p:spPr>
          <a:xfrm>
            <a:off x="6372200" y="6505599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Source : UML2 par la pratique</a:t>
            </a:r>
            <a:endParaRPr lang="fr-FR" sz="1200" dirty="0"/>
          </a:p>
        </p:txBody>
      </p:sp>
    </p:spTree>
    <p:extLst>
      <p:ext uri="{BB962C8B-B14F-4D97-AF65-F5344CB8AC3E}">
        <p14:creationId xmlns="" xmlns:p14="http://schemas.microsoft.com/office/powerpoint/2010/main" val="38083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État composite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51520" y="1528192"/>
            <a:ext cx="8514528" cy="4925144"/>
          </a:xfrm>
        </p:spPr>
        <p:txBody>
          <a:bodyPr/>
          <a:lstStyle/>
          <a:p>
            <a:r>
              <a:rPr lang="fr-FR" dirty="0" smtClean="0"/>
              <a:t>Solutions de l’exemple: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52</a:t>
            </a:fld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8028384" y="62068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(3/3)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398311"/>
            <a:ext cx="4176464" cy="276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437066"/>
            <a:ext cx="4104456" cy="276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4427984" y="36357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</a:t>
            </a:r>
            <a:endParaRPr lang="fr-FR" b="1" i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175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- </a:t>
            </a:r>
            <a:r>
              <a:rPr lang="fr-FR" sz="2400" b="1" dirty="0" smtClean="0">
                <a:solidFill>
                  <a:schemeClr val="bg2"/>
                </a:solidFill>
              </a:rPr>
              <a:t>Rappel </a:t>
            </a:r>
            <a:endParaRPr lang="fr-FR" sz="3600" dirty="0">
              <a:solidFill>
                <a:schemeClr val="bg2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88032" y="1052736"/>
            <a:ext cx="8604448" cy="506916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fr-FR" sz="2800" dirty="0" smtClean="0"/>
              <a:t>Un diagramme de séquence est à deux dimensions:</a:t>
            </a:r>
            <a:endParaRPr lang="fr-FR" sz="2400" dirty="0" smtClean="0"/>
          </a:p>
          <a:p>
            <a:pPr lvl="1" algn="l">
              <a:lnSpc>
                <a:spcPct val="150000"/>
              </a:lnSpc>
            </a:pPr>
            <a:r>
              <a:rPr lang="fr-FR" dirty="0" smtClean="0"/>
              <a:t>Dimension verticale : le temps</a:t>
            </a:r>
          </a:p>
          <a:p>
            <a:pPr lvl="2" algn="l">
              <a:lnSpc>
                <a:spcPct val="150000"/>
              </a:lnSpc>
            </a:pPr>
            <a:r>
              <a:rPr lang="fr-FR" sz="2400" dirty="0" smtClean="0"/>
              <a:t>L'</a:t>
            </a:r>
            <a:r>
              <a:rPr lang="fr-FR" sz="2400" b="1" dirty="0" smtClean="0"/>
              <a:t>ordre</a:t>
            </a:r>
            <a:r>
              <a:rPr lang="fr-FR" sz="2400" dirty="0" smtClean="0"/>
              <a:t> (le </a:t>
            </a:r>
            <a:r>
              <a:rPr lang="fr-FR" sz="2400" b="1" dirty="0" smtClean="0"/>
              <a:t>séquencement</a:t>
            </a:r>
            <a:r>
              <a:rPr lang="fr-FR" sz="2400" dirty="0" smtClean="0"/>
              <a:t>) d'envoi d'un message est déterminé par la position du message sur l'axe vertical du diagramme</a:t>
            </a:r>
          </a:p>
          <a:p>
            <a:pPr lvl="2" algn="l">
              <a:lnSpc>
                <a:spcPct val="150000"/>
              </a:lnSpc>
            </a:pPr>
            <a:r>
              <a:rPr lang="fr-FR" sz="2400" dirty="0" smtClean="0"/>
              <a:t>Le temps s'écoule "de haut en bas" de cet axe</a:t>
            </a:r>
            <a:endParaRPr lang="fr-FR" sz="2800" dirty="0" smtClean="0"/>
          </a:p>
          <a:p>
            <a:pPr lvl="1" algn="l">
              <a:lnSpc>
                <a:spcPct val="150000"/>
              </a:lnSpc>
            </a:pPr>
            <a:r>
              <a:rPr lang="fr-FR" dirty="0" smtClean="0"/>
              <a:t>Dimension horizontale : les objets (et les acteurs)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Diagramme de séquence système VS diagramme de séquence objet</a:t>
            </a:r>
            <a:endParaRPr lang="fr-FR" dirty="0"/>
          </a:p>
        </p:txBody>
      </p:sp>
      <p:sp>
        <p:nvSpPr>
          <p:cNvPr id="8" name="Espace réservé du contenu 3"/>
          <p:cNvSpPr>
            <a:spLocks noGrp="1"/>
          </p:cNvSpPr>
          <p:nvPr>
            <p:ph idx="1"/>
          </p:nvPr>
        </p:nvSpPr>
        <p:spPr>
          <a:xfrm>
            <a:off x="6282608" y="6538292"/>
            <a:ext cx="2825896" cy="2750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 smtClean="0"/>
              <a:t>Source : UML2 par la pratique</a:t>
            </a:r>
            <a:endParaRPr lang="fr-FR" sz="1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36912"/>
            <a:ext cx="7200800" cy="2536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Nuage 5"/>
          <p:cNvSpPr/>
          <p:nvPr/>
        </p:nvSpPr>
        <p:spPr>
          <a:xfrm>
            <a:off x="179512" y="2420888"/>
            <a:ext cx="1584176" cy="576064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7" name="Nuage 6"/>
          <p:cNvSpPr/>
          <p:nvPr/>
        </p:nvSpPr>
        <p:spPr>
          <a:xfrm>
            <a:off x="7380312" y="2636912"/>
            <a:ext cx="1656184" cy="576064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</a:t>
            </a:r>
            <a:endParaRPr lang="fr-FR" sz="1400" dirty="0"/>
          </a:p>
        </p:txBody>
      </p:sp>
    </p:spTree>
    <p:extLst>
      <p:ext uri="{BB962C8B-B14F-4D97-AF65-F5344CB8AC3E}">
        <p14:creationId xmlns="" xmlns:p14="http://schemas.microsoft.com/office/powerpoint/2010/main" val="145846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6282608" y="6021288"/>
            <a:ext cx="2825896" cy="2750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 smtClean="0"/>
              <a:t>Source : UML2 Analyse et conception</a:t>
            </a:r>
            <a:endParaRPr lang="fr-FR" sz="1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3487" y="1196752"/>
            <a:ext cx="6677025" cy="4457700"/>
          </a:xfrm>
          <a:prstGeom prst="rect">
            <a:avLst/>
          </a:prstGeom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35496" y="5661248"/>
            <a:ext cx="6120680" cy="434752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fr-FR" sz="2000" dirty="0" smtClean="0"/>
              <a:t>Diagramme de séquence objet du CU </a:t>
            </a:r>
          </a:p>
          <a:p>
            <a:pPr marL="0" indent="0" algn="ctr">
              <a:buFont typeface="Wingdings"/>
              <a:buNone/>
            </a:pPr>
            <a:r>
              <a:rPr lang="fr-FR" sz="2000" dirty="0" smtClean="0"/>
              <a:t>« Ajouter emprunt »</a:t>
            </a:r>
            <a:endParaRPr lang="fr-FR" sz="2000" dirty="0"/>
          </a:p>
        </p:txBody>
      </p:sp>
    </p:spTree>
    <p:extLst>
      <p:ext uri="{BB962C8B-B14F-4D97-AF65-F5344CB8AC3E}">
        <p14:creationId xmlns="" xmlns:p14="http://schemas.microsoft.com/office/powerpoint/2010/main" val="409451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Concepts clés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95536" y="880120"/>
            <a:ext cx="8370512" cy="49971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Objets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Lignes de vie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Zones d’activation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Messages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Structures de contrôle : 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Fragments combinés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2">
  <a:themeElements>
    <a:clrScheme name="Personnalisé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0000"/>
      </a:accent2>
      <a:accent3>
        <a:srgbClr val="EEC100"/>
      </a:accent3>
      <a:accent4>
        <a:srgbClr val="8064A2"/>
      </a:accent4>
      <a:accent5>
        <a:srgbClr val="72AF2F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ème2" id="{4A8D5DC4-E115-4C6B-B0BB-D1DFAE4D83F5}" vid="{AAC6E835-4574-4F07-A5AF-5F4FDA9747B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Thème2</Template>
  <TotalTime>8485</TotalTime>
  <Words>1658</Words>
  <Application>Microsoft Office PowerPoint</Application>
  <PresentationFormat>Affichage à l'écran (4:3)</PresentationFormat>
  <Paragraphs>369</Paragraphs>
  <Slides>52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53" baseType="lpstr">
      <vt:lpstr>Thème2</vt:lpstr>
      <vt:lpstr>Chapitre 4: Conception dynamique</vt:lpstr>
      <vt:lpstr>Diagrammes d’interaction</vt:lpstr>
      <vt:lpstr>Diagrammes d’interaction - Objectifs</vt:lpstr>
      <vt:lpstr>Diagrammes d’interaction - Types </vt:lpstr>
      <vt:lpstr>Diagramme de séquence objets</vt:lpstr>
      <vt:lpstr>Présentation - Rappel </vt:lpstr>
      <vt:lpstr>Diagramme de séquence système VS diagramme de séquence objet</vt:lpstr>
      <vt:lpstr>Exemple</vt:lpstr>
      <vt:lpstr>Concepts clés</vt:lpstr>
      <vt:lpstr>Objet, ligne de vie et zone d’activation</vt:lpstr>
      <vt:lpstr>Messages</vt:lpstr>
      <vt:lpstr>Messages</vt:lpstr>
      <vt:lpstr>Messages</vt:lpstr>
      <vt:lpstr>Messages</vt:lpstr>
      <vt:lpstr>Messages</vt:lpstr>
      <vt:lpstr>Exemple</vt:lpstr>
      <vt:lpstr>Les structures de contrôle</vt:lpstr>
      <vt:lpstr>Les structures de contrôle</vt:lpstr>
      <vt:lpstr>Etude de cas</vt:lpstr>
      <vt:lpstr>Exemple</vt:lpstr>
      <vt:lpstr>Exemple</vt:lpstr>
      <vt:lpstr>Exemple</vt:lpstr>
      <vt:lpstr>Exemple</vt:lpstr>
      <vt:lpstr>Architecture logicielle - Bref aperçu</vt:lpstr>
      <vt:lpstr>Architecture logicielle – Modèle en 3 couches</vt:lpstr>
      <vt:lpstr>Architecture logicielle – Modèle en 3 couches</vt:lpstr>
      <vt:lpstr>Remarques </vt:lpstr>
      <vt:lpstr>Représentation</vt:lpstr>
      <vt:lpstr>Exemple</vt:lpstr>
      <vt:lpstr>Diagramme d’etat-transition</vt:lpstr>
      <vt:lpstr>Présentation</vt:lpstr>
      <vt:lpstr>Représentation</vt:lpstr>
      <vt:lpstr>Concepts clés</vt:lpstr>
      <vt:lpstr>État</vt:lpstr>
      <vt:lpstr>État</vt:lpstr>
      <vt:lpstr>Transition</vt:lpstr>
      <vt:lpstr>Transition</vt:lpstr>
      <vt:lpstr>Transition</vt:lpstr>
      <vt:lpstr>Transition</vt:lpstr>
      <vt:lpstr>Transition</vt:lpstr>
      <vt:lpstr>Transition</vt:lpstr>
      <vt:lpstr>Évènement</vt:lpstr>
      <vt:lpstr>Évènement</vt:lpstr>
      <vt:lpstr>Évènement</vt:lpstr>
      <vt:lpstr>Activité </vt:lpstr>
      <vt:lpstr>Activité</vt:lpstr>
      <vt:lpstr>Activité</vt:lpstr>
      <vt:lpstr>Exemple</vt:lpstr>
      <vt:lpstr>État composite </vt:lpstr>
      <vt:lpstr>État composite</vt:lpstr>
      <vt:lpstr>État composite</vt:lpstr>
      <vt:lpstr>État composite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Henda</dc:creator>
  <cp:lastModifiedBy>king</cp:lastModifiedBy>
  <cp:revision>308</cp:revision>
  <dcterms:created xsi:type="dcterms:W3CDTF">2013-04-21T18:14:20Z</dcterms:created>
  <dcterms:modified xsi:type="dcterms:W3CDTF">2022-04-07T13:43:50Z</dcterms:modified>
</cp:coreProperties>
</file>