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43"/>
  </p:notesMasterIdLst>
  <p:handoutMasterIdLst>
    <p:handoutMasterId r:id="rId44"/>
  </p:handoutMasterIdLst>
  <p:sldIdLst>
    <p:sldId id="396" r:id="rId2"/>
    <p:sldId id="304" r:id="rId3"/>
    <p:sldId id="386" r:id="rId4"/>
    <p:sldId id="383" r:id="rId5"/>
    <p:sldId id="384" r:id="rId6"/>
    <p:sldId id="371" r:id="rId7"/>
    <p:sldId id="372" r:id="rId8"/>
    <p:sldId id="387" r:id="rId9"/>
    <p:sldId id="319" r:id="rId10"/>
    <p:sldId id="331" r:id="rId11"/>
    <p:sldId id="320" r:id="rId12"/>
    <p:sldId id="388" r:id="rId13"/>
    <p:sldId id="360" r:id="rId14"/>
    <p:sldId id="397" r:id="rId15"/>
    <p:sldId id="398" r:id="rId16"/>
    <p:sldId id="401" r:id="rId17"/>
    <p:sldId id="332" r:id="rId18"/>
    <p:sldId id="323" r:id="rId19"/>
    <p:sldId id="399" r:id="rId20"/>
    <p:sldId id="400" r:id="rId21"/>
    <p:sldId id="393" r:id="rId22"/>
    <p:sldId id="324" r:id="rId23"/>
    <p:sldId id="356" r:id="rId24"/>
    <p:sldId id="357" r:id="rId25"/>
    <p:sldId id="358" r:id="rId26"/>
    <p:sldId id="394" r:id="rId27"/>
    <p:sldId id="339" r:id="rId28"/>
    <p:sldId id="340" r:id="rId29"/>
    <p:sldId id="341" r:id="rId30"/>
    <p:sldId id="361" r:id="rId31"/>
    <p:sldId id="345" r:id="rId32"/>
    <p:sldId id="346" r:id="rId33"/>
    <p:sldId id="347" r:id="rId34"/>
    <p:sldId id="395" r:id="rId35"/>
    <p:sldId id="310" r:id="rId36"/>
    <p:sldId id="311" r:id="rId37"/>
    <p:sldId id="312" r:id="rId38"/>
    <p:sldId id="313" r:id="rId39"/>
    <p:sldId id="362" r:id="rId40"/>
    <p:sldId id="363" r:id="rId41"/>
    <p:sldId id="364" r:id="rId42"/>
  </p:sldIdLst>
  <p:sldSz cx="1080135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FF00FF"/>
    <a:srgbClr val="00FF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DA37D80-6434-44D0-A028-1B22A696006F}" styleName="Style léger 3 - Accentuation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Style léger 3 - Accentuation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088" autoAdjust="0"/>
    <p:restoredTop sz="90860" autoAdjust="0"/>
  </p:normalViewPr>
  <p:slideViewPr>
    <p:cSldViewPr>
      <p:cViewPr>
        <p:scale>
          <a:sx n="70" d="100"/>
          <a:sy n="70" d="100"/>
        </p:scale>
        <p:origin x="-1248" y="54"/>
      </p:cViewPr>
      <p:guideLst>
        <p:guide orient="horz" pos="2160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0D65F2-5331-423B-8C30-522BC547EBD4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1#2" csCatId="colorful" phldr="1"/>
      <dgm:spPr/>
      <dgm:t>
        <a:bodyPr/>
        <a:lstStyle/>
        <a:p>
          <a:endParaRPr lang="fr-FR"/>
        </a:p>
      </dgm:t>
    </dgm:pt>
    <dgm:pt modelId="{FDBAC139-6C95-456B-A705-EDD2CA60AF17}">
      <dgm:prSet/>
      <dgm:spPr/>
      <dgm:t>
        <a:bodyPr/>
        <a:lstStyle/>
        <a:p>
          <a:r>
            <a:rPr lang="fr-FR" dirty="0"/>
            <a:t>1</a:t>
          </a:r>
        </a:p>
      </dgm:t>
    </dgm:pt>
    <dgm:pt modelId="{A67101BF-8C88-4112-9453-C5BB8DBBD82D}" type="parTrans" cxnId="{7EEA091F-1D39-42D4-BC1E-939C3992B74A}">
      <dgm:prSet/>
      <dgm:spPr/>
      <dgm:t>
        <a:bodyPr/>
        <a:lstStyle/>
        <a:p>
          <a:endParaRPr lang="fr-FR"/>
        </a:p>
      </dgm:t>
    </dgm:pt>
    <dgm:pt modelId="{9B27C541-689B-4E99-81D9-80C3AB042E44}" type="sibTrans" cxnId="{7EEA091F-1D39-42D4-BC1E-939C3992B74A}">
      <dgm:prSet/>
      <dgm:spPr/>
      <dgm:t>
        <a:bodyPr/>
        <a:lstStyle/>
        <a:p>
          <a:endParaRPr lang="fr-FR"/>
        </a:p>
      </dgm:t>
    </dgm:pt>
    <dgm:pt modelId="{F3FA512F-4A02-4741-BDA4-8259AB28BF03}">
      <dgm:prSet/>
      <dgm:spPr/>
      <dgm:t>
        <a:bodyPr/>
        <a:lstStyle/>
        <a:p>
          <a:r>
            <a:rPr lang="fr-FR" dirty="0"/>
            <a:t>2</a:t>
          </a:r>
        </a:p>
      </dgm:t>
    </dgm:pt>
    <dgm:pt modelId="{FD84EF28-DDF2-4DFE-82B3-50BE277AB935}" type="parTrans" cxnId="{46AF8A99-14D0-46C9-BCDA-24588475C276}">
      <dgm:prSet/>
      <dgm:spPr/>
      <dgm:t>
        <a:bodyPr/>
        <a:lstStyle/>
        <a:p>
          <a:endParaRPr lang="fr-FR"/>
        </a:p>
      </dgm:t>
    </dgm:pt>
    <dgm:pt modelId="{69751650-9AFA-47B9-ACFE-059257D57ABC}" type="sibTrans" cxnId="{46AF8A99-14D0-46C9-BCDA-24588475C276}">
      <dgm:prSet/>
      <dgm:spPr/>
      <dgm:t>
        <a:bodyPr/>
        <a:lstStyle/>
        <a:p>
          <a:endParaRPr lang="fr-FR"/>
        </a:p>
      </dgm:t>
    </dgm:pt>
    <dgm:pt modelId="{D37DA6F0-F93C-41B3-BD49-82E32A5B58BE}">
      <dgm:prSet/>
      <dgm:spPr/>
      <dgm:t>
        <a:bodyPr/>
        <a:lstStyle/>
        <a:p>
          <a:r>
            <a:rPr lang="fr-FR" dirty="0"/>
            <a:t>3</a:t>
          </a:r>
        </a:p>
      </dgm:t>
    </dgm:pt>
    <dgm:pt modelId="{7F371520-D8B9-42A2-AD72-D4E5F58B63EE}" type="parTrans" cxnId="{8B6DC48D-7256-470B-BFF1-F337179FE80B}">
      <dgm:prSet/>
      <dgm:spPr/>
      <dgm:t>
        <a:bodyPr/>
        <a:lstStyle/>
        <a:p>
          <a:endParaRPr lang="fr-FR"/>
        </a:p>
      </dgm:t>
    </dgm:pt>
    <dgm:pt modelId="{9F933B7C-009D-4D5C-9A6B-6786794403B4}" type="sibTrans" cxnId="{8B6DC48D-7256-470B-BFF1-F337179FE80B}">
      <dgm:prSet/>
      <dgm:spPr/>
      <dgm:t>
        <a:bodyPr/>
        <a:lstStyle/>
        <a:p>
          <a:endParaRPr lang="fr-FR"/>
        </a:p>
      </dgm:t>
    </dgm:pt>
    <dgm:pt modelId="{3F27D763-2CA9-439E-BD22-D9FC771FE476}">
      <dgm:prSet/>
      <dgm:spPr/>
      <dgm:t>
        <a:bodyPr/>
        <a:lstStyle/>
        <a:p>
          <a:r>
            <a:rPr lang="fr-FR" dirty="0"/>
            <a:t>4</a:t>
          </a:r>
        </a:p>
      </dgm:t>
    </dgm:pt>
    <dgm:pt modelId="{FA78620D-4461-46AF-ACB8-8D37DDEB16CB}" type="parTrans" cxnId="{4B3A89F9-176B-4B5A-94A7-73995195CE68}">
      <dgm:prSet/>
      <dgm:spPr/>
      <dgm:t>
        <a:bodyPr/>
        <a:lstStyle/>
        <a:p>
          <a:endParaRPr lang="fr-FR"/>
        </a:p>
      </dgm:t>
    </dgm:pt>
    <dgm:pt modelId="{6BCA48E1-AEDB-456F-B530-28BA0205F36B}" type="sibTrans" cxnId="{4B3A89F9-176B-4B5A-94A7-73995195CE68}">
      <dgm:prSet/>
      <dgm:spPr/>
      <dgm:t>
        <a:bodyPr/>
        <a:lstStyle/>
        <a:p>
          <a:endParaRPr lang="fr-FR"/>
        </a:p>
      </dgm:t>
    </dgm:pt>
    <dgm:pt modelId="{D4013439-95D4-4A6E-B194-32874A50C693}" type="pres">
      <dgm:prSet presAssocID="{480D65F2-5331-423B-8C30-522BC547EBD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fr-FR"/>
        </a:p>
      </dgm:t>
    </dgm:pt>
    <dgm:pt modelId="{161FB560-7535-4743-9665-A92654C54869}" type="pres">
      <dgm:prSet presAssocID="{480D65F2-5331-423B-8C30-522BC547EBD4}" presName="Name1" presStyleCnt="0"/>
      <dgm:spPr/>
    </dgm:pt>
    <dgm:pt modelId="{14EAF7DC-3FA4-4555-B033-F41156C51386}" type="pres">
      <dgm:prSet presAssocID="{480D65F2-5331-423B-8C30-522BC547EBD4}" presName="cycle" presStyleCnt="0"/>
      <dgm:spPr/>
    </dgm:pt>
    <dgm:pt modelId="{4B6989F5-1BFD-48C4-B5B3-E789F909DA2E}" type="pres">
      <dgm:prSet presAssocID="{480D65F2-5331-423B-8C30-522BC547EBD4}" presName="srcNode" presStyleLbl="node1" presStyleIdx="0" presStyleCnt="4"/>
      <dgm:spPr/>
    </dgm:pt>
    <dgm:pt modelId="{BF1303DC-1D39-4990-98AE-FA7EDA5D3042}" type="pres">
      <dgm:prSet presAssocID="{480D65F2-5331-423B-8C30-522BC547EBD4}" presName="conn" presStyleLbl="parChTrans1D2" presStyleIdx="0" presStyleCnt="1"/>
      <dgm:spPr/>
      <dgm:t>
        <a:bodyPr/>
        <a:lstStyle/>
        <a:p>
          <a:endParaRPr lang="fr-FR"/>
        </a:p>
      </dgm:t>
    </dgm:pt>
    <dgm:pt modelId="{99BDBC4D-5D6C-48B0-90F6-8372A33BF0B0}" type="pres">
      <dgm:prSet presAssocID="{480D65F2-5331-423B-8C30-522BC547EBD4}" presName="extraNode" presStyleLbl="node1" presStyleIdx="0" presStyleCnt="4"/>
      <dgm:spPr/>
    </dgm:pt>
    <dgm:pt modelId="{DE53F5CC-D81D-4BEF-968E-85577F180BBC}" type="pres">
      <dgm:prSet presAssocID="{480D65F2-5331-423B-8C30-522BC547EBD4}" presName="dstNode" presStyleLbl="node1" presStyleIdx="0" presStyleCnt="4"/>
      <dgm:spPr/>
    </dgm:pt>
    <dgm:pt modelId="{6AE4A0CB-31C1-46A2-9B53-4A4FCEE337BE}" type="pres">
      <dgm:prSet presAssocID="{FDBAC139-6C95-456B-A705-EDD2CA60AF17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E9EF0FF-1931-40CD-BD04-A5AB894F9EBF}" type="pres">
      <dgm:prSet presAssocID="{FDBAC139-6C95-456B-A705-EDD2CA60AF17}" presName="accent_1" presStyleCnt="0"/>
      <dgm:spPr/>
    </dgm:pt>
    <dgm:pt modelId="{43A50F78-A45E-4F89-9444-F4A04256304C}" type="pres">
      <dgm:prSet presAssocID="{FDBAC139-6C95-456B-A705-EDD2CA60AF17}" presName="accentRepeatNode" presStyleLbl="solidFgAcc1" presStyleIdx="0" presStyleCnt="4"/>
      <dgm:spPr/>
    </dgm:pt>
    <dgm:pt modelId="{514EB093-52AC-4379-918F-C7D950AB60C4}" type="pres">
      <dgm:prSet presAssocID="{F3FA512F-4A02-4741-BDA4-8259AB28BF03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E76FA73-0085-47CF-9D44-6684E088FA51}" type="pres">
      <dgm:prSet presAssocID="{F3FA512F-4A02-4741-BDA4-8259AB28BF03}" presName="accent_2" presStyleCnt="0"/>
      <dgm:spPr/>
    </dgm:pt>
    <dgm:pt modelId="{057C8738-ECED-4AC5-B3F0-39EA8EF4605C}" type="pres">
      <dgm:prSet presAssocID="{F3FA512F-4A02-4741-BDA4-8259AB28BF03}" presName="accentRepeatNode" presStyleLbl="solidFgAcc1" presStyleIdx="1" presStyleCnt="4"/>
      <dgm:spPr/>
    </dgm:pt>
    <dgm:pt modelId="{B3E48290-9771-4436-A913-1A3C13748C41}" type="pres">
      <dgm:prSet presAssocID="{D37DA6F0-F93C-41B3-BD49-82E32A5B58BE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DEBBFA-9DE1-44BB-8811-25901269480D}" type="pres">
      <dgm:prSet presAssocID="{D37DA6F0-F93C-41B3-BD49-82E32A5B58BE}" presName="accent_3" presStyleCnt="0"/>
      <dgm:spPr/>
    </dgm:pt>
    <dgm:pt modelId="{82655DBF-3243-4625-AECB-03A7E58F931C}" type="pres">
      <dgm:prSet presAssocID="{D37DA6F0-F93C-41B3-BD49-82E32A5B58BE}" presName="accentRepeatNode" presStyleLbl="solidFgAcc1" presStyleIdx="2" presStyleCnt="4"/>
      <dgm:spPr/>
    </dgm:pt>
    <dgm:pt modelId="{99E379D9-3CEF-4C2B-971B-4C040B0CC2A2}" type="pres">
      <dgm:prSet presAssocID="{3F27D763-2CA9-439E-BD22-D9FC771FE476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74D7B49-C53E-4102-ABDE-631FEBD18658}" type="pres">
      <dgm:prSet presAssocID="{3F27D763-2CA9-439E-BD22-D9FC771FE476}" presName="accent_4" presStyleCnt="0"/>
      <dgm:spPr/>
    </dgm:pt>
    <dgm:pt modelId="{3F35EE40-116F-4860-94B8-9DA3FC5D8D80}" type="pres">
      <dgm:prSet presAssocID="{3F27D763-2CA9-439E-BD22-D9FC771FE476}" presName="accentRepeatNode" presStyleLbl="solidFgAcc1" presStyleIdx="3" presStyleCnt="4"/>
      <dgm:spPr/>
    </dgm:pt>
  </dgm:ptLst>
  <dgm:cxnLst>
    <dgm:cxn modelId="{4B3A89F9-176B-4B5A-94A7-73995195CE68}" srcId="{480D65F2-5331-423B-8C30-522BC547EBD4}" destId="{3F27D763-2CA9-439E-BD22-D9FC771FE476}" srcOrd="3" destOrd="0" parTransId="{FA78620D-4461-46AF-ACB8-8D37DDEB16CB}" sibTransId="{6BCA48E1-AEDB-456F-B530-28BA0205F36B}"/>
    <dgm:cxn modelId="{E47B675A-B61C-4366-A568-ED0E599456BA}" type="presOf" srcId="{D37DA6F0-F93C-41B3-BD49-82E32A5B58BE}" destId="{B3E48290-9771-4436-A913-1A3C13748C41}" srcOrd="0" destOrd="0" presId="urn:microsoft.com/office/officeart/2008/layout/VerticalCurvedList"/>
    <dgm:cxn modelId="{8B6DC48D-7256-470B-BFF1-F337179FE80B}" srcId="{480D65F2-5331-423B-8C30-522BC547EBD4}" destId="{D37DA6F0-F93C-41B3-BD49-82E32A5B58BE}" srcOrd="2" destOrd="0" parTransId="{7F371520-D8B9-42A2-AD72-D4E5F58B63EE}" sibTransId="{9F933B7C-009D-4D5C-9A6B-6786794403B4}"/>
    <dgm:cxn modelId="{74C24B44-1746-4AB7-869B-2FF32604973D}" type="presOf" srcId="{F3FA512F-4A02-4741-BDA4-8259AB28BF03}" destId="{514EB093-52AC-4379-918F-C7D950AB60C4}" srcOrd="0" destOrd="0" presId="urn:microsoft.com/office/officeart/2008/layout/VerticalCurvedList"/>
    <dgm:cxn modelId="{46AF8A99-14D0-46C9-BCDA-24588475C276}" srcId="{480D65F2-5331-423B-8C30-522BC547EBD4}" destId="{F3FA512F-4A02-4741-BDA4-8259AB28BF03}" srcOrd="1" destOrd="0" parTransId="{FD84EF28-DDF2-4DFE-82B3-50BE277AB935}" sibTransId="{69751650-9AFA-47B9-ACFE-059257D57ABC}"/>
    <dgm:cxn modelId="{7EEA091F-1D39-42D4-BC1E-939C3992B74A}" srcId="{480D65F2-5331-423B-8C30-522BC547EBD4}" destId="{FDBAC139-6C95-456B-A705-EDD2CA60AF17}" srcOrd="0" destOrd="0" parTransId="{A67101BF-8C88-4112-9453-C5BB8DBBD82D}" sibTransId="{9B27C541-689B-4E99-81D9-80C3AB042E44}"/>
    <dgm:cxn modelId="{8BB4C7A6-E0A1-42A9-A4B9-0183E3D2495A}" type="presOf" srcId="{FDBAC139-6C95-456B-A705-EDD2CA60AF17}" destId="{6AE4A0CB-31C1-46A2-9B53-4A4FCEE337BE}" srcOrd="0" destOrd="0" presId="urn:microsoft.com/office/officeart/2008/layout/VerticalCurvedList"/>
    <dgm:cxn modelId="{B2D653AC-2B69-490B-B0E7-4BBE3C74A1AA}" type="presOf" srcId="{9B27C541-689B-4E99-81D9-80C3AB042E44}" destId="{BF1303DC-1D39-4990-98AE-FA7EDA5D3042}" srcOrd="0" destOrd="0" presId="urn:microsoft.com/office/officeart/2008/layout/VerticalCurvedList"/>
    <dgm:cxn modelId="{ADE606A1-C8BC-4FDA-ABC6-7D7EC841E3FE}" type="presOf" srcId="{3F27D763-2CA9-439E-BD22-D9FC771FE476}" destId="{99E379D9-3CEF-4C2B-971B-4C040B0CC2A2}" srcOrd="0" destOrd="0" presId="urn:microsoft.com/office/officeart/2008/layout/VerticalCurvedList"/>
    <dgm:cxn modelId="{03A31DAA-8B20-480B-8D7F-0E6D2CD983C3}" type="presOf" srcId="{480D65F2-5331-423B-8C30-522BC547EBD4}" destId="{D4013439-95D4-4A6E-B194-32874A50C693}" srcOrd="0" destOrd="0" presId="urn:microsoft.com/office/officeart/2008/layout/VerticalCurvedList"/>
    <dgm:cxn modelId="{1D130821-E042-4CFA-BDFA-279F3FAE3756}" type="presParOf" srcId="{D4013439-95D4-4A6E-B194-32874A50C693}" destId="{161FB560-7535-4743-9665-A92654C54869}" srcOrd="0" destOrd="0" presId="urn:microsoft.com/office/officeart/2008/layout/VerticalCurvedList"/>
    <dgm:cxn modelId="{8607AFEF-D8C6-4A45-9C89-EB25F89DF736}" type="presParOf" srcId="{161FB560-7535-4743-9665-A92654C54869}" destId="{14EAF7DC-3FA4-4555-B033-F41156C51386}" srcOrd="0" destOrd="0" presId="urn:microsoft.com/office/officeart/2008/layout/VerticalCurvedList"/>
    <dgm:cxn modelId="{1C393F6C-BFF4-4769-B247-11ADE893A6D7}" type="presParOf" srcId="{14EAF7DC-3FA4-4555-B033-F41156C51386}" destId="{4B6989F5-1BFD-48C4-B5B3-E789F909DA2E}" srcOrd="0" destOrd="0" presId="urn:microsoft.com/office/officeart/2008/layout/VerticalCurvedList"/>
    <dgm:cxn modelId="{8FC42F86-48B7-4EB8-AA67-5763DA6D23A9}" type="presParOf" srcId="{14EAF7DC-3FA4-4555-B033-F41156C51386}" destId="{BF1303DC-1D39-4990-98AE-FA7EDA5D3042}" srcOrd="1" destOrd="0" presId="urn:microsoft.com/office/officeart/2008/layout/VerticalCurvedList"/>
    <dgm:cxn modelId="{B8EF0607-E236-4F6B-8D95-89E3FEF1DD55}" type="presParOf" srcId="{14EAF7DC-3FA4-4555-B033-F41156C51386}" destId="{99BDBC4D-5D6C-48B0-90F6-8372A33BF0B0}" srcOrd="2" destOrd="0" presId="urn:microsoft.com/office/officeart/2008/layout/VerticalCurvedList"/>
    <dgm:cxn modelId="{B34B8C10-6235-4E14-B673-55640D160A71}" type="presParOf" srcId="{14EAF7DC-3FA4-4555-B033-F41156C51386}" destId="{DE53F5CC-D81D-4BEF-968E-85577F180BBC}" srcOrd="3" destOrd="0" presId="urn:microsoft.com/office/officeart/2008/layout/VerticalCurvedList"/>
    <dgm:cxn modelId="{3696DF56-8AB5-4BF1-95F9-2D0E8DA72BC9}" type="presParOf" srcId="{161FB560-7535-4743-9665-A92654C54869}" destId="{6AE4A0CB-31C1-46A2-9B53-4A4FCEE337BE}" srcOrd="1" destOrd="0" presId="urn:microsoft.com/office/officeart/2008/layout/VerticalCurvedList"/>
    <dgm:cxn modelId="{DDD68619-E865-4E6D-8F6E-AF8D0F7DEE2A}" type="presParOf" srcId="{161FB560-7535-4743-9665-A92654C54869}" destId="{9E9EF0FF-1931-40CD-BD04-A5AB894F9EBF}" srcOrd="2" destOrd="0" presId="urn:microsoft.com/office/officeart/2008/layout/VerticalCurvedList"/>
    <dgm:cxn modelId="{8CB55EC2-0725-45BD-AEDF-3B9267D4C49B}" type="presParOf" srcId="{9E9EF0FF-1931-40CD-BD04-A5AB894F9EBF}" destId="{43A50F78-A45E-4F89-9444-F4A04256304C}" srcOrd="0" destOrd="0" presId="urn:microsoft.com/office/officeart/2008/layout/VerticalCurvedList"/>
    <dgm:cxn modelId="{DEC0830B-EF73-4E77-A317-91AAC081CE1F}" type="presParOf" srcId="{161FB560-7535-4743-9665-A92654C54869}" destId="{514EB093-52AC-4379-918F-C7D950AB60C4}" srcOrd="3" destOrd="0" presId="urn:microsoft.com/office/officeart/2008/layout/VerticalCurvedList"/>
    <dgm:cxn modelId="{69632ADA-BE9F-45FD-9C73-68C8FAFC7754}" type="presParOf" srcId="{161FB560-7535-4743-9665-A92654C54869}" destId="{5E76FA73-0085-47CF-9D44-6684E088FA51}" srcOrd="4" destOrd="0" presId="urn:microsoft.com/office/officeart/2008/layout/VerticalCurvedList"/>
    <dgm:cxn modelId="{CEED6B8C-8CDC-4EE0-AE3D-67DF71C72980}" type="presParOf" srcId="{5E76FA73-0085-47CF-9D44-6684E088FA51}" destId="{057C8738-ECED-4AC5-B3F0-39EA8EF4605C}" srcOrd="0" destOrd="0" presId="urn:microsoft.com/office/officeart/2008/layout/VerticalCurvedList"/>
    <dgm:cxn modelId="{75E0D209-6B09-4DA3-A90A-553D1959F5DC}" type="presParOf" srcId="{161FB560-7535-4743-9665-A92654C54869}" destId="{B3E48290-9771-4436-A913-1A3C13748C41}" srcOrd="5" destOrd="0" presId="urn:microsoft.com/office/officeart/2008/layout/VerticalCurvedList"/>
    <dgm:cxn modelId="{EA7A5DD7-7A85-4D45-9736-1636D53E49ED}" type="presParOf" srcId="{161FB560-7535-4743-9665-A92654C54869}" destId="{CBDEBBFA-9DE1-44BB-8811-25901269480D}" srcOrd="6" destOrd="0" presId="urn:microsoft.com/office/officeart/2008/layout/VerticalCurvedList"/>
    <dgm:cxn modelId="{59A8EE5F-C700-4F41-B6C6-13D5B31787F7}" type="presParOf" srcId="{CBDEBBFA-9DE1-44BB-8811-25901269480D}" destId="{82655DBF-3243-4625-AECB-03A7E58F931C}" srcOrd="0" destOrd="0" presId="urn:microsoft.com/office/officeart/2008/layout/VerticalCurvedList"/>
    <dgm:cxn modelId="{66FC044B-74B7-474A-AEEB-4C8F5FB08263}" type="presParOf" srcId="{161FB560-7535-4743-9665-A92654C54869}" destId="{99E379D9-3CEF-4C2B-971B-4C040B0CC2A2}" srcOrd="7" destOrd="0" presId="urn:microsoft.com/office/officeart/2008/layout/VerticalCurvedList"/>
    <dgm:cxn modelId="{31B66A94-6489-4B35-8A46-EA7E6BCC22E7}" type="presParOf" srcId="{161FB560-7535-4743-9665-A92654C54869}" destId="{474D7B49-C53E-4102-ABDE-631FEBD18658}" srcOrd="8" destOrd="0" presId="urn:microsoft.com/office/officeart/2008/layout/VerticalCurvedList"/>
    <dgm:cxn modelId="{81A033C6-2B27-4AF1-B248-70B4B2420B16}" type="presParOf" srcId="{474D7B49-C53E-4102-ABDE-631FEBD18658}" destId="{3F35EE40-116F-4860-94B8-9DA3FC5D8D8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0D65F2-5331-423B-8C30-522BC547EBD4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44E0C326-5C70-4B39-89A2-A89B75F1145E}">
      <dgm:prSet phldrT="[Texte]"/>
      <dgm:spPr/>
      <dgm:t>
        <a:bodyPr/>
        <a:lstStyle/>
        <a:p>
          <a:r>
            <a:rPr lang="fr-FR" dirty="0" smtClean="0"/>
            <a:t>Conception </a:t>
          </a:r>
          <a:r>
            <a:rPr lang="fr-FR" dirty="0"/>
            <a:t>détaillée des classes </a:t>
          </a:r>
        </a:p>
      </dgm:t>
    </dgm:pt>
    <dgm:pt modelId="{7A168671-0094-4900-99CA-54C31286803F}" type="parTrans" cxnId="{ABFB0948-99EB-41C8-836A-10D13E355E8A}">
      <dgm:prSet/>
      <dgm:spPr/>
      <dgm:t>
        <a:bodyPr/>
        <a:lstStyle/>
        <a:p>
          <a:endParaRPr lang="fr-FR"/>
        </a:p>
      </dgm:t>
    </dgm:pt>
    <dgm:pt modelId="{4D7FC259-DE50-44CD-9D0E-CF0F74A4C7D5}" type="sibTrans" cxnId="{ABFB0948-99EB-41C8-836A-10D13E355E8A}">
      <dgm:prSet/>
      <dgm:spPr/>
      <dgm:t>
        <a:bodyPr/>
        <a:lstStyle/>
        <a:p>
          <a:endParaRPr lang="fr-FR"/>
        </a:p>
      </dgm:t>
    </dgm:pt>
    <dgm:pt modelId="{6AECCD63-BE58-4A37-BC60-6C7FFF4C3885}">
      <dgm:prSet phldrT="[Texte]"/>
      <dgm:spPr/>
      <dgm:t>
        <a:bodyPr/>
        <a:lstStyle/>
        <a:p>
          <a:r>
            <a:rPr lang="fr-FR" dirty="0"/>
            <a:t>Les relations de dépendance</a:t>
          </a:r>
        </a:p>
      </dgm:t>
    </dgm:pt>
    <dgm:pt modelId="{33F731E2-31DD-457E-B55B-9B911EFCA9A8}" type="parTrans" cxnId="{0E70D0AC-60DC-4D10-9233-6A80D0A521E3}">
      <dgm:prSet/>
      <dgm:spPr/>
      <dgm:t>
        <a:bodyPr/>
        <a:lstStyle/>
        <a:p>
          <a:endParaRPr lang="fr-FR"/>
        </a:p>
      </dgm:t>
    </dgm:pt>
    <dgm:pt modelId="{82F8EB84-35AC-426C-9617-CCD2E5B27538}" type="sibTrans" cxnId="{0E70D0AC-60DC-4D10-9233-6A80D0A521E3}">
      <dgm:prSet/>
      <dgm:spPr/>
      <dgm:t>
        <a:bodyPr/>
        <a:lstStyle/>
        <a:p>
          <a:endParaRPr lang="fr-FR"/>
        </a:p>
      </dgm:t>
    </dgm:pt>
    <dgm:pt modelId="{6D56CC98-E556-4C8C-9D35-EA45495999CA}">
      <dgm:prSet/>
      <dgm:spPr/>
      <dgm:t>
        <a:bodyPr/>
        <a:lstStyle/>
        <a:p>
          <a:r>
            <a:rPr lang="fr-FR" dirty="0"/>
            <a:t>Diagramme de classes  : architecture en 3 couches  </a:t>
          </a:r>
        </a:p>
      </dgm:t>
    </dgm:pt>
    <dgm:pt modelId="{6AEEF6BD-DEF6-4F52-8E1A-4D930E06C229}" type="parTrans" cxnId="{E27CADA7-8A4D-4C29-885A-D8233941C3B8}">
      <dgm:prSet/>
      <dgm:spPr/>
      <dgm:t>
        <a:bodyPr/>
        <a:lstStyle/>
        <a:p>
          <a:endParaRPr lang="fr-FR"/>
        </a:p>
      </dgm:t>
    </dgm:pt>
    <dgm:pt modelId="{F510BAD9-25A8-41F9-8815-6D931F8B83A8}" type="sibTrans" cxnId="{E27CADA7-8A4D-4C29-885A-D8233941C3B8}">
      <dgm:prSet/>
      <dgm:spPr/>
      <dgm:t>
        <a:bodyPr/>
        <a:lstStyle/>
        <a:p>
          <a:endParaRPr lang="fr-FR"/>
        </a:p>
      </dgm:t>
    </dgm:pt>
    <dgm:pt modelId="{377F95FF-007F-40B0-B5A2-B1C3A5567D83}">
      <dgm:prSet phldrT="[Texte]"/>
      <dgm:spPr/>
      <dgm:t>
        <a:bodyPr/>
        <a:lstStyle/>
        <a:p>
          <a:r>
            <a:rPr lang="fr-FR" dirty="0" smtClean="0"/>
            <a:t>Analyse statique VS Conception statique</a:t>
          </a:r>
          <a:endParaRPr lang="fr-FR" dirty="0"/>
        </a:p>
      </dgm:t>
    </dgm:pt>
    <dgm:pt modelId="{082B84B0-6D9C-42C3-BE00-EF6B7A2A1C28}" type="parTrans" cxnId="{A1E6F4C2-35F7-455B-B89B-30B407AABF03}">
      <dgm:prSet/>
      <dgm:spPr/>
    </dgm:pt>
    <dgm:pt modelId="{B2E6E7DA-DFF5-4A3C-A06B-308F7C88EC3E}" type="sibTrans" cxnId="{A1E6F4C2-35F7-455B-B89B-30B407AABF03}">
      <dgm:prSet/>
      <dgm:spPr/>
    </dgm:pt>
    <dgm:pt modelId="{D4013439-95D4-4A6E-B194-32874A50C693}" type="pres">
      <dgm:prSet presAssocID="{480D65F2-5331-423B-8C30-522BC547EBD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fr-FR"/>
        </a:p>
      </dgm:t>
    </dgm:pt>
    <dgm:pt modelId="{161FB560-7535-4743-9665-A92654C54869}" type="pres">
      <dgm:prSet presAssocID="{480D65F2-5331-423B-8C30-522BC547EBD4}" presName="Name1" presStyleCnt="0"/>
      <dgm:spPr/>
    </dgm:pt>
    <dgm:pt modelId="{14EAF7DC-3FA4-4555-B033-F41156C51386}" type="pres">
      <dgm:prSet presAssocID="{480D65F2-5331-423B-8C30-522BC547EBD4}" presName="cycle" presStyleCnt="0"/>
      <dgm:spPr/>
    </dgm:pt>
    <dgm:pt modelId="{4B6989F5-1BFD-48C4-B5B3-E789F909DA2E}" type="pres">
      <dgm:prSet presAssocID="{480D65F2-5331-423B-8C30-522BC547EBD4}" presName="srcNode" presStyleLbl="node1" presStyleIdx="0" presStyleCnt="4"/>
      <dgm:spPr/>
    </dgm:pt>
    <dgm:pt modelId="{BF1303DC-1D39-4990-98AE-FA7EDA5D3042}" type="pres">
      <dgm:prSet presAssocID="{480D65F2-5331-423B-8C30-522BC547EBD4}" presName="conn" presStyleLbl="parChTrans1D2" presStyleIdx="0" presStyleCnt="1"/>
      <dgm:spPr/>
      <dgm:t>
        <a:bodyPr/>
        <a:lstStyle/>
        <a:p>
          <a:endParaRPr lang="fr-FR"/>
        </a:p>
      </dgm:t>
    </dgm:pt>
    <dgm:pt modelId="{99BDBC4D-5D6C-48B0-90F6-8372A33BF0B0}" type="pres">
      <dgm:prSet presAssocID="{480D65F2-5331-423B-8C30-522BC547EBD4}" presName="extraNode" presStyleLbl="node1" presStyleIdx="0" presStyleCnt="4"/>
      <dgm:spPr/>
    </dgm:pt>
    <dgm:pt modelId="{DE53F5CC-D81D-4BEF-968E-85577F180BBC}" type="pres">
      <dgm:prSet presAssocID="{480D65F2-5331-423B-8C30-522BC547EBD4}" presName="dstNode" presStyleLbl="node1" presStyleIdx="0" presStyleCnt="4"/>
      <dgm:spPr/>
    </dgm:pt>
    <dgm:pt modelId="{C76393B1-BA74-4A21-B6DE-17017C3870BE}" type="pres">
      <dgm:prSet presAssocID="{377F95FF-007F-40B0-B5A2-B1C3A5567D83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F3AAF51-A742-43D0-93CA-4B80552F923C}" type="pres">
      <dgm:prSet presAssocID="{377F95FF-007F-40B0-B5A2-B1C3A5567D83}" presName="accent_1" presStyleCnt="0"/>
      <dgm:spPr/>
    </dgm:pt>
    <dgm:pt modelId="{014255F0-8BF9-4D67-A148-8D12813FCC28}" type="pres">
      <dgm:prSet presAssocID="{377F95FF-007F-40B0-B5A2-B1C3A5567D83}" presName="accentRepeatNode" presStyleLbl="solidFgAcc1" presStyleIdx="0" presStyleCnt="4"/>
      <dgm:spPr/>
    </dgm:pt>
    <dgm:pt modelId="{62875F29-FB12-48BF-B170-720F0CA8B197}" type="pres">
      <dgm:prSet presAssocID="{44E0C326-5C70-4B39-89A2-A89B75F1145E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897697D-7F9F-4D31-9B0B-930FF1EA4F25}" type="pres">
      <dgm:prSet presAssocID="{44E0C326-5C70-4B39-89A2-A89B75F1145E}" presName="accent_2" presStyleCnt="0"/>
      <dgm:spPr/>
    </dgm:pt>
    <dgm:pt modelId="{D611C029-254A-4704-BB48-AA7AD3E39E0A}" type="pres">
      <dgm:prSet presAssocID="{44E0C326-5C70-4B39-89A2-A89B75F1145E}" presName="accentRepeatNode" presStyleLbl="solidFgAcc1" presStyleIdx="1" presStyleCnt="4"/>
      <dgm:spPr/>
    </dgm:pt>
    <dgm:pt modelId="{4A6B329E-AF2A-4982-8655-FB4C24EC1FDF}" type="pres">
      <dgm:prSet presAssocID="{6AECCD63-BE58-4A37-BC60-6C7FFF4C3885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FA3F773-0E35-45DC-8096-3F66E4A24C66}" type="pres">
      <dgm:prSet presAssocID="{6AECCD63-BE58-4A37-BC60-6C7FFF4C3885}" presName="accent_3" presStyleCnt="0"/>
      <dgm:spPr/>
    </dgm:pt>
    <dgm:pt modelId="{791BDE90-67DF-4596-B4F8-D2A1F3DEAEB8}" type="pres">
      <dgm:prSet presAssocID="{6AECCD63-BE58-4A37-BC60-6C7FFF4C3885}" presName="accentRepeatNode" presStyleLbl="solidFgAcc1" presStyleIdx="2" presStyleCnt="4"/>
      <dgm:spPr/>
    </dgm:pt>
    <dgm:pt modelId="{767CA0D3-AEF6-44C8-9A19-76D6C10120CE}" type="pres">
      <dgm:prSet presAssocID="{6D56CC98-E556-4C8C-9D35-EA45495999CA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254D70A-B496-45DF-B0B9-85F9FAEC9756}" type="pres">
      <dgm:prSet presAssocID="{6D56CC98-E556-4C8C-9D35-EA45495999CA}" presName="accent_4" presStyleCnt="0"/>
      <dgm:spPr/>
    </dgm:pt>
    <dgm:pt modelId="{7188D922-6E71-4CB7-85D0-BB0B7F85F97B}" type="pres">
      <dgm:prSet presAssocID="{6D56CC98-E556-4C8C-9D35-EA45495999CA}" presName="accentRepeatNode" presStyleLbl="solidFgAcc1" presStyleIdx="3" presStyleCnt="4"/>
      <dgm:spPr/>
    </dgm:pt>
  </dgm:ptLst>
  <dgm:cxnLst>
    <dgm:cxn modelId="{44EDBDE3-6DE8-4606-A5E4-842D157AE42B}" type="presOf" srcId="{480D65F2-5331-423B-8C30-522BC547EBD4}" destId="{D4013439-95D4-4A6E-B194-32874A50C693}" srcOrd="0" destOrd="0" presId="urn:microsoft.com/office/officeart/2008/layout/VerticalCurvedList"/>
    <dgm:cxn modelId="{D5817FA4-EEBF-44C5-8EFB-DF9443D6AC9D}" type="presOf" srcId="{377F95FF-007F-40B0-B5A2-B1C3A5567D83}" destId="{C76393B1-BA74-4A21-B6DE-17017C3870BE}" srcOrd="0" destOrd="0" presId="urn:microsoft.com/office/officeart/2008/layout/VerticalCurvedList"/>
    <dgm:cxn modelId="{935AFD67-7907-4AE3-B485-F349EFFDEAFE}" type="presOf" srcId="{B2E6E7DA-DFF5-4A3C-A06B-308F7C88EC3E}" destId="{BF1303DC-1D39-4990-98AE-FA7EDA5D3042}" srcOrd="0" destOrd="0" presId="urn:microsoft.com/office/officeart/2008/layout/VerticalCurvedList"/>
    <dgm:cxn modelId="{A1E6F4C2-35F7-455B-B89B-30B407AABF03}" srcId="{480D65F2-5331-423B-8C30-522BC547EBD4}" destId="{377F95FF-007F-40B0-B5A2-B1C3A5567D83}" srcOrd="0" destOrd="0" parTransId="{082B84B0-6D9C-42C3-BE00-EF6B7A2A1C28}" sibTransId="{B2E6E7DA-DFF5-4A3C-A06B-308F7C88EC3E}"/>
    <dgm:cxn modelId="{ABFB0948-99EB-41C8-836A-10D13E355E8A}" srcId="{480D65F2-5331-423B-8C30-522BC547EBD4}" destId="{44E0C326-5C70-4B39-89A2-A89B75F1145E}" srcOrd="1" destOrd="0" parTransId="{7A168671-0094-4900-99CA-54C31286803F}" sibTransId="{4D7FC259-DE50-44CD-9D0E-CF0F74A4C7D5}"/>
    <dgm:cxn modelId="{13F9C472-2E65-447A-BB12-F723005B7488}" type="presOf" srcId="{6D56CC98-E556-4C8C-9D35-EA45495999CA}" destId="{767CA0D3-AEF6-44C8-9A19-76D6C10120CE}" srcOrd="0" destOrd="0" presId="urn:microsoft.com/office/officeart/2008/layout/VerticalCurvedList"/>
    <dgm:cxn modelId="{E27CADA7-8A4D-4C29-885A-D8233941C3B8}" srcId="{480D65F2-5331-423B-8C30-522BC547EBD4}" destId="{6D56CC98-E556-4C8C-9D35-EA45495999CA}" srcOrd="3" destOrd="0" parTransId="{6AEEF6BD-DEF6-4F52-8E1A-4D930E06C229}" sibTransId="{F510BAD9-25A8-41F9-8815-6D931F8B83A8}"/>
    <dgm:cxn modelId="{2787126E-1353-408A-B931-1B72D7E17DAB}" type="presOf" srcId="{44E0C326-5C70-4B39-89A2-A89B75F1145E}" destId="{62875F29-FB12-48BF-B170-720F0CA8B197}" srcOrd="0" destOrd="0" presId="urn:microsoft.com/office/officeart/2008/layout/VerticalCurvedList"/>
    <dgm:cxn modelId="{2890657A-43EE-4202-9B66-C8A2F32104E0}" type="presOf" srcId="{6AECCD63-BE58-4A37-BC60-6C7FFF4C3885}" destId="{4A6B329E-AF2A-4982-8655-FB4C24EC1FDF}" srcOrd="0" destOrd="0" presId="urn:microsoft.com/office/officeart/2008/layout/VerticalCurvedList"/>
    <dgm:cxn modelId="{0E70D0AC-60DC-4D10-9233-6A80D0A521E3}" srcId="{480D65F2-5331-423B-8C30-522BC547EBD4}" destId="{6AECCD63-BE58-4A37-BC60-6C7FFF4C3885}" srcOrd="2" destOrd="0" parTransId="{33F731E2-31DD-457E-B55B-9B911EFCA9A8}" sibTransId="{82F8EB84-35AC-426C-9617-CCD2E5B27538}"/>
    <dgm:cxn modelId="{8A29435F-5913-4FB8-9E6B-8E775CC95F40}" type="presParOf" srcId="{D4013439-95D4-4A6E-B194-32874A50C693}" destId="{161FB560-7535-4743-9665-A92654C54869}" srcOrd="0" destOrd="0" presId="urn:microsoft.com/office/officeart/2008/layout/VerticalCurvedList"/>
    <dgm:cxn modelId="{682EC7A9-769B-41FE-A0A8-558579699BD9}" type="presParOf" srcId="{161FB560-7535-4743-9665-A92654C54869}" destId="{14EAF7DC-3FA4-4555-B033-F41156C51386}" srcOrd="0" destOrd="0" presId="urn:microsoft.com/office/officeart/2008/layout/VerticalCurvedList"/>
    <dgm:cxn modelId="{9DB27B18-262E-458D-8FE7-5D9BDD5DEA69}" type="presParOf" srcId="{14EAF7DC-3FA4-4555-B033-F41156C51386}" destId="{4B6989F5-1BFD-48C4-B5B3-E789F909DA2E}" srcOrd="0" destOrd="0" presId="urn:microsoft.com/office/officeart/2008/layout/VerticalCurvedList"/>
    <dgm:cxn modelId="{6F05CA63-B0F7-4C70-B334-B45C51387258}" type="presParOf" srcId="{14EAF7DC-3FA4-4555-B033-F41156C51386}" destId="{BF1303DC-1D39-4990-98AE-FA7EDA5D3042}" srcOrd="1" destOrd="0" presId="urn:microsoft.com/office/officeart/2008/layout/VerticalCurvedList"/>
    <dgm:cxn modelId="{61CB74EB-41AA-4818-B123-57B8244A0738}" type="presParOf" srcId="{14EAF7DC-3FA4-4555-B033-F41156C51386}" destId="{99BDBC4D-5D6C-48B0-90F6-8372A33BF0B0}" srcOrd="2" destOrd="0" presId="urn:microsoft.com/office/officeart/2008/layout/VerticalCurvedList"/>
    <dgm:cxn modelId="{520D7B67-B5CA-4772-A3F8-A490ECE745E3}" type="presParOf" srcId="{14EAF7DC-3FA4-4555-B033-F41156C51386}" destId="{DE53F5CC-D81D-4BEF-968E-85577F180BBC}" srcOrd="3" destOrd="0" presId="urn:microsoft.com/office/officeart/2008/layout/VerticalCurvedList"/>
    <dgm:cxn modelId="{2F870673-34BF-4DD6-B8A1-DE6466248230}" type="presParOf" srcId="{161FB560-7535-4743-9665-A92654C54869}" destId="{C76393B1-BA74-4A21-B6DE-17017C3870BE}" srcOrd="1" destOrd="0" presId="urn:microsoft.com/office/officeart/2008/layout/VerticalCurvedList"/>
    <dgm:cxn modelId="{4369EF18-8386-4D03-8F0B-3D6F9CD3B863}" type="presParOf" srcId="{161FB560-7535-4743-9665-A92654C54869}" destId="{0F3AAF51-A742-43D0-93CA-4B80552F923C}" srcOrd="2" destOrd="0" presId="urn:microsoft.com/office/officeart/2008/layout/VerticalCurvedList"/>
    <dgm:cxn modelId="{631B6611-B118-49E0-83CD-1EEE8A9D06E0}" type="presParOf" srcId="{0F3AAF51-A742-43D0-93CA-4B80552F923C}" destId="{014255F0-8BF9-4D67-A148-8D12813FCC28}" srcOrd="0" destOrd="0" presId="urn:microsoft.com/office/officeart/2008/layout/VerticalCurvedList"/>
    <dgm:cxn modelId="{9837396C-BCE9-43C4-B8A5-9D47844F6632}" type="presParOf" srcId="{161FB560-7535-4743-9665-A92654C54869}" destId="{62875F29-FB12-48BF-B170-720F0CA8B197}" srcOrd="3" destOrd="0" presId="urn:microsoft.com/office/officeart/2008/layout/VerticalCurvedList"/>
    <dgm:cxn modelId="{DBB88795-0457-495A-8584-7997659AAEA1}" type="presParOf" srcId="{161FB560-7535-4743-9665-A92654C54869}" destId="{8897697D-7F9F-4D31-9B0B-930FF1EA4F25}" srcOrd="4" destOrd="0" presId="urn:microsoft.com/office/officeart/2008/layout/VerticalCurvedList"/>
    <dgm:cxn modelId="{E5C905C2-937E-4A31-8608-AE2358835CC4}" type="presParOf" srcId="{8897697D-7F9F-4D31-9B0B-930FF1EA4F25}" destId="{D611C029-254A-4704-BB48-AA7AD3E39E0A}" srcOrd="0" destOrd="0" presId="urn:microsoft.com/office/officeart/2008/layout/VerticalCurvedList"/>
    <dgm:cxn modelId="{1E8300ED-0E46-4B66-AA86-43A14DEA3670}" type="presParOf" srcId="{161FB560-7535-4743-9665-A92654C54869}" destId="{4A6B329E-AF2A-4982-8655-FB4C24EC1FDF}" srcOrd="5" destOrd="0" presId="urn:microsoft.com/office/officeart/2008/layout/VerticalCurvedList"/>
    <dgm:cxn modelId="{4FD58272-906E-4A6B-A8B2-9F310BF87930}" type="presParOf" srcId="{161FB560-7535-4743-9665-A92654C54869}" destId="{DFA3F773-0E35-45DC-8096-3F66E4A24C66}" srcOrd="6" destOrd="0" presId="urn:microsoft.com/office/officeart/2008/layout/VerticalCurvedList"/>
    <dgm:cxn modelId="{56D4BE00-546B-4927-B11C-63ACDCBAD118}" type="presParOf" srcId="{DFA3F773-0E35-45DC-8096-3F66E4A24C66}" destId="{791BDE90-67DF-4596-B4F8-D2A1F3DEAEB8}" srcOrd="0" destOrd="0" presId="urn:microsoft.com/office/officeart/2008/layout/VerticalCurvedList"/>
    <dgm:cxn modelId="{9B2387A5-6A25-4358-BEB5-98BEA2AD52FB}" type="presParOf" srcId="{161FB560-7535-4743-9665-A92654C54869}" destId="{767CA0D3-AEF6-44C8-9A19-76D6C10120CE}" srcOrd="7" destOrd="0" presId="urn:microsoft.com/office/officeart/2008/layout/VerticalCurvedList"/>
    <dgm:cxn modelId="{B538C85F-2BD9-4D2C-965A-4BCFA4928614}" type="presParOf" srcId="{161FB560-7535-4743-9665-A92654C54869}" destId="{9254D70A-B496-45DF-B0B9-85F9FAEC9756}" srcOrd="8" destOrd="0" presId="urn:microsoft.com/office/officeart/2008/layout/VerticalCurvedList"/>
    <dgm:cxn modelId="{2E95C498-0A9B-4336-9BC5-A16E83A27E5B}" type="presParOf" srcId="{9254D70A-B496-45DF-B0B9-85F9FAEC9756}" destId="{7188D922-6E71-4CB7-85D0-BB0B7F85F97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F1303DC-1D39-4990-98AE-FA7EDA5D3042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4FA5D7-61E0-4FDB-B1E3-8E203EC2F916}">
      <dsp:nvSpPr>
        <dsp:cNvPr id="0" name=""/>
        <dsp:cNvSpPr/>
      </dsp:nvSpPr>
      <dsp:spPr>
        <a:xfrm>
          <a:off x="564979" y="406400"/>
          <a:ext cx="6580733" cy="8128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/>
            <a:t>Conception détaillée des classes </a:t>
          </a:r>
        </a:p>
      </dsp:txBody>
      <dsp:txXfrm>
        <a:off x="564979" y="406400"/>
        <a:ext cx="6580733" cy="812800"/>
      </dsp:txXfrm>
    </dsp:sp>
    <dsp:sp modelId="{D611C029-254A-4704-BB48-AA7AD3E39E0A}">
      <dsp:nvSpPr>
        <dsp:cNvPr id="0" name=""/>
        <dsp:cNvSpPr/>
      </dsp:nvSpPr>
      <dsp:spPr>
        <a:xfrm>
          <a:off x="56979" y="304800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5288B5-C0DC-47A4-8335-5F0620930C10}">
      <dsp:nvSpPr>
        <dsp:cNvPr id="0" name=""/>
        <dsp:cNvSpPr/>
      </dsp:nvSpPr>
      <dsp:spPr>
        <a:xfrm>
          <a:off x="860432" y="1625599"/>
          <a:ext cx="6285280" cy="812800"/>
        </a:xfrm>
        <a:prstGeom prst="rect">
          <a:avLst/>
        </a:prstGeom>
        <a:solidFill>
          <a:schemeClr val="accent3">
            <a:hueOff val="6553206"/>
            <a:satOff val="-37500"/>
            <a:lumOff val="23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/>
            <a:t>Les relations de dépendance</a:t>
          </a:r>
        </a:p>
      </dsp:txBody>
      <dsp:txXfrm>
        <a:off x="860432" y="1625599"/>
        <a:ext cx="6285280" cy="812800"/>
      </dsp:txXfrm>
    </dsp:sp>
    <dsp:sp modelId="{791BDE90-67DF-4596-B4F8-D2A1F3DEAEB8}">
      <dsp:nvSpPr>
        <dsp:cNvPr id="0" name=""/>
        <dsp:cNvSpPr/>
      </dsp:nvSpPr>
      <dsp:spPr>
        <a:xfrm>
          <a:off x="352432" y="1523999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6553206"/>
              <a:satOff val="-37500"/>
              <a:lumOff val="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83CEF5-349E-4CC8-9367-2C7021F60382}">
      <dsp:nvSpPr>
        <dsp:cNvPr id="0" name=""/>
        <dsp:cNvSpPr/>
      </dsp:nvSpPr>
      <dsp:spPr>
        <a:xfrm>
          <a:off x="564979" y="2844800"/>
          <a:ext cx="6580733" cy="812800"/>
        </a:xfrm>
        <a:prstGeom prst="rect">
          <a:avLst/>
        </a:prstGeom>
        <a:solidFill>
          <a:schemeClr val="accent3">
            <a:hueOff val="13106413"/>
            <a:satOff val="-75000"/>
            <a:lumOff val="47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/>
            <a:t>Diagramme de classes  : architecture en 3 couches  </a:t>
          </a:r>
        </a:p>
      </dsp:txBody>
      <dsp:txXfrm>
        <a:off x="564979" y="2844800"/>
        <a:ext cx="6580733" cy="812800"/>
      </dsp:txXfrm>
    </dsp:sp>
    <dsp:sp modelId="{7188D922-6E71-4CB7-85D0-BB0B7F85F97B}">
      <dsp:nvSpPr>
        <dsp:cNvPr id="0" name=""/>
        <dsp:cNvSpPr/>
      </dsp:nvSpPr>
      <dsp:spPr>
        <a:xfrm>
          <a:off x="56979" y="2743200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3106413"/>
              <a:satOff val="-75000"/>
              <a:lumOff val="4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4BAC8-8BB0-4FF9-B5D9-CFA64503E509}" type="datetimeFigureOut">
              <a:rPr lang="fr-FR" smtClean="0"/>
              <a:pPr/>
              <a:t>21/11/2022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A6EA4-B711-4797-8556-C02A68A2743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5254870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0A1B2-6AF0-4D31-AA60-8E37BD5370AE}" type="datetimeFigureOut">
              <a:rPr lang="fr-FR" smtClean="0"/>
              <a:pPr/>
              <a:t>21/11/2022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685800"/>
            <a:ext cx="54006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BECC4-B9F5-42DC-8A11-5E2911B6DA0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9926282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Pour</a:t>
            </a:r>
            <a:r>
              <a:rPr lang="fr-FR" baseline="0" dirty="0"/>
              <a:t> un u</a:t>
            </a:r>
            <a:r>
              <a:rPr lang="fr-FR" dirty="0"/>
              <a:t>tilisateur donné, on peut</a:t>
            </a:r>
            <a:r>
              <a:rPr lang="fr-FR" baseline="0" dirty="0"/>
              <a:t> connaître le mot de passe mais pas l’inverse.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4F527-9C12-4DF0-A7BF-9F9247AD2BDE}" type="slidenum">
              <a:rPr lang="fr-FR" smtClean="0"/>
              <a:pPr/>
              <a:t>22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4890319" y="2480410"/>
            <a:ext cx="5749703" cy="2014024"/>
          </a:xfr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fr-FR" sz="2800" b="1" kern="1200" smtClean="0">
                <a:solidFill>
                  <a:schemeClr val="lt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algn="ctr"/>
            <a:r>
              <a:rPr lang="fr-FR" sz="2800" b="1" dirty="0">
                <a:latin typeface="Arial" pitchFamily="34" charset="0"/>
                <a:cs typeface="Arial" pitchFamily="34" charset="0"/>
              </a:rPr>
              <a:t>….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4890319" y="4784664"/>
            <a:ext cx="5630313" cy="648072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z="2000" b="1" dirty="0">
                <a:latin typeface="Arial" pitchFamily="34" charset="0"/>
                <a:cs typeface="Arial" pitchFamily="34" charset="0"/>
              </a:rPr>
              <a:t>Module Langage de modélisation UML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7184-6AC5-4867-A935-8CB9603B09FE}" type="datetime1">
              <a:rPr lang="fr-FR" smtClean="0"/>
              <a:pPr/>
              <a:t>21/11/2022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1AB-5402-4300-8DAF-56F02156828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Rectangle 11"/>
          <p:cNvSpPr txBox="1">
            <a:spLocks noChangeArrowheads="1"/>
          </p:cNvSpPr>
          <p:nvPr/>
        </p:nvSpPr>
        <p:spPr>
          <a:xfrm>
            <a:off x="5060437" y="2708920"/>
            <a:ext cx="5358746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endParaRPr lang="fr-FR" sz="3200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2" descr="C:\Users\Administrateur\Desktop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9056" y="525867"/>
            <a:ext cx="3861263" cy="103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-43129" y="2480410"/>
            <a:ext cx="782646" cy="202871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ct val="0"/>
              </a:spcBef>
              <a:buNone/>
            </a:pPr>
            <a:endParaRPr lang="fr-FR" sz="28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382531" y="5229200"/>
            <a:ext cx="25923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Année Universitaire</a:t>
            </a:r>
          </a:p>
          <a:p>
            <a:pPr algn="ctr"/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2015-2016</a:t>
            </a:r>
          </a:p>
        </p:txBody>
      </p:sp>
      <p:pic>
        <p:nvPicPr>
          <p:cNvPr id="13" name="Image 12" descr="UML-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519" y="2357430"/>
            <a:ext cx="3810736" cy="233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66817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17140" y="4800600"/>
            <a:ext cx="648081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117140" y="612775"/>
            <a:ext cx="64808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117140" y="5367338"/>
            <a:ext cx="64808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FA33D-6DE7-40E6-8AB3-2B32A0A6D156}" type="datetime1">
              <a:rPr lang="fr-FR" smtClean="0"/>
              <a:pPr/>
              <a:t>21/11/2022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1AB-5402-4300-8DAF-56F02156828B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Picture 2" descr="C:\Users\Administrateur\Desktop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0069" y="6430523"/>
            <a:ext cx="894547" cy="23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 descr="UML-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20955" y="6398733"/>
            <a:ext cx="440932" cy="27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4361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C6195-016C-4123-9D10-83343EED60EF}" type="datetime1">
              <a:rPr lang="fr-FR" smtClean="0"/>
              <a:pPr/>
              <a:t>21/11/2022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1AB-5402-4300-8DAF-56F02156828B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7" name="Picture 2" descr="C:\Users\Administrateur\Desktop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0069" y="6430523"/>
            <a:ext cx="894547" cy="23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 descr="UML-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20955" y="6398733"/>
            <a:ext cx="440932" cy="27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61194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830979" y="274640"/>
            <a:ext cx="2430303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40068" y="274640"/>
            <a:ext cx="7110888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C5DA-CC68-40AE-87D6-32D43281D647}" type="datetime1">
              <a:rPr lang="fr-FR" smtClean="0"/>
              <a:pPr/>
              <a:t>21/11/2022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1AB-5402-4300-8DAF-56F02156828B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7" name="Picture 2" descr="C:\Users\Administrateur\Desktop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0069" y="6430523"/>
            <a:ext cx="894547" cy="23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 descr="UML-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20955" y="6398733"/>
            <a:ext cx="440932" cy="27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83943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A184C23E-B160-49D1-ACA3-C5B086D9478A}" type="datetime1">
              <a:rPr lang="fr-FR" smtClean="0"/>
              <a:pPr/>
              <a:t>21/11/2022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1AB-5402-4300-8DAF-56F02156828B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7" name="Picture 2" descr="C:\Users\Administrateur\Desktop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0069" y="6430523"/>
            <a:ext cx="894547" cy="23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 descr="UML-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20955" y="6398733"/>
            <a:ext cx="440932" cy="27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54894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>
                <a:latin typeface="+mj-lt"/>
              </a:defRPr>
            </a:lvl1pPr>
          </a:lstStyle>
          <a:p>
            <a:r>
              <a:rPr lang="fr-FR" dirty="0"/>
              <a:t>Plan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AE5E9356-754B-414B-86B5-9F2EFDDF644A}" type="datetime1">
              <a:rPr lang="fr-FR" smtClean="0"/>
              <a:pPr/>
              <a:t>21/11/2022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1AB-5402-4300-8DAF-56F02156828B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7" name="Picture 2" descr="C:\Users\Administrateur\Desktop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0069" y="6430523"/>
            <a:ext cx="894547" cy="23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 descr="UML-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20955" y="6398733"/>
            <a:ext cx="440932" cy="270627"/>
          </a:xfrm>
          <a:prstGeom prst="rect">
            <a:avLst/>
          </a:prstGeom>
        </p:spPr>
      </p:pic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xmlns="" val="2807873324"/>
              </p:ext>
            </p:extLst>
          </p:nvPr>
        </p:nvGraphicFramePr>
        <p:xfrm>
          <a:off x="1656259" y="1643074"/>
          <a:ext cx="72009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xmlns="" val="24424306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53232" y="4406902"/>
            <a:ext cx="918114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53232" y="2906713"/>
            <a:ext cx="918114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6704-ECF5-4156-8CC9-16B13B247710}" type="datetime1">
              <a:rPr lang="fr-FR" smtClean="0"/>
              <a:pPr/>
              <a:t>21/11/2022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1AB-5402-4300-8DAF-56F02156828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716126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40067" y="1600202"/>
            <a:ext cx="477059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490687" y="1600202"/>
            <a:ext cx="477059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BC3C4-F551-480E-AA05-9AF98EC5B357}" type="datetime1">
              <a:rPr lang="fr-FR" smtClean="0"/>
              <a:pPr/>
              <a:t>21/11/2022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1AB-5402-4300-8DAF-56F02156828B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Picture 2" descr="C:\Users\Administrateur\Desktop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0069" y="6430523"/>
            <a:ext cx="894547" cy="23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 descr="UML-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20955" y="6398733"/>
            <a:ext cx="440932" cy="27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377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0068" y="1535113"/>
            <a:ext cx="47724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40068" y="2174875"/>
            <a:ext cx="47724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486937" y="1535113"/>
            <a:ext cx="477434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486937" y="2174875"/>
            <a:ext cx="477434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002F-3466-474D-87DE-899CAD0B3F70}" type="datetime1">
              <a:rPr lang="fr-FR" smtClean="0"/>
              <a:pPr/>
              <a:t>21/11/2022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1AB-5402-4300-8DAF-56F02156828B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0" name="Picture 2" descr="C:\Users\Administrateur\Desktop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0069" y="6430523"/>
            <a:ext cx="894547" cy="23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0" descr="UML-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20955" y="6398733"/>
            <a:ext cx="440932" cy="27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46607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7B0B-3DC2-4CC1-8922-A661578D0AE2}" type="datetime1">
              <a:rPr lang="fr-FR" smtClean="0"/>
              <a:pPr/>
              <a:t>21/11/2022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1AB-5402-4300-8DAF-56F02156828B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6" name="Picture 2" descr="C:\Users\Administrateur\Desktop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0069" y="6430523"/>
            <a:ext cx="894547" cy="23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 descr="UML-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20955" y="6398733"/>
            <a:ext cx="440932" cy="27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77712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F611-7BBF-4606-AA39-1252FDC67F24}" type="datetime1">
              <a:rPr lang="fr-FR" smtClean="0"/>
              <a:pPr/>
              <a:t>21/11/2022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1AB-5402-4300-8DAF-56F02156828B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5" name="Picture 2" descr="C:\Users\Administrateur\Desktop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0069" y="6430523"/>
            <a:ext cx="894547" cy="23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 descr="UML-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20955" y="6398733"/>
            <a:ext cx="440932" cy="27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60255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0068" y="273050"/>
            <a:ext cx="355357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23028" y="273052"/>
            <a:ext cx="603825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40068" y="1435102"/>
            <a:ext cx="35535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50A9-9479-409C-9FC9-EEF219457588}" type="datetime1">
              <a:rPr lang="fr-FR" smtClean="0"/>
              <a:pPr/>
              <a:t>21/11/2022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1AB-5402-4300-8DAF-56F02156828B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Picture 2" descr="C:\Users\Administrateur\Desktop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0069" y="6430523"/>
            <a:ext cx="894547" cy="23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 descr="UML-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20955" y="6398733"/>
            <a:ext cx="440932" cy="27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61165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95671" y="188641"/>
            <a:ext cx="7263749" cy="805155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none"/>
        </p:style>
        <p:txBody>
          <a:bodyPr rtlCol="0" anchor="ctr"/>
          <a:lstStyle/>
          <a:p>
            <a:pPr marL="0" lvl="0"/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0069" y="2721332"/>
            <a:ext cx="9721215" cy="228370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40069" y="6356352"/>
            <a:ext cx="25203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E9356-754B-414B-86B5-9F2EFDDF644A}" type="datetime1">
              <a:rPr lang="fr-FR" smtClean="0"/>
              <a:pPr/>
              <a:t>21/11/2022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690462" y="6356352"/>
            <a:ext cx="34204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740969" y="6356352"/>
            <a:ext cx="25203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A41AB-5402-4300-8DAF-56F02156828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439399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fr-FR" sz="2800" b="1" kern="1200" dirty="0">
          <a:solidFill>
            <a:schemeClr val="lt1"/>
          </a:solidFill>
          <a:latin typeface="+mn-lt"/>
          <a:ea typeface="+mn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890319" y="1714488"/>
            <a:ext cx="5749703" cy="2779946"/>
          </a:xfrm>
        </p:spPr>
        <p:txBody>
          <a:bodyPr/>
          <a:lstStyle/>
          <a:p>
            <a:r>
              <a:rPr smtClean="0"/>
              <a:t>Chapitre 5: </a:t>
            </a:r>
            <a:br>
              <a:rPr smtClean="0"/>
            </a:br>
            <a:r>
              <a:rPr smtClean="0"/>
              <a:t>Conception statique</a:t>
            </a:r>
            <a:br>
              <a:rPr smtClean="0"/>
            </a:br>
            <a:r>
              <a:rPr smtClean="0"/>
              <a:t>-</a:t>
            </a:r>
            <a:br>
              <a:rPr smtClean="0"/>
            </a:br>
            <a:r>
              <a:rPr smtClean="0"/>
              <a:t>Diagramme de classes de conception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328709" y="5143512"/>
            <a:ext cx="2786082" cy="7858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14593" y="188641"/>
            <a:ext cx="8144827" cy="805155"/>
          </a:xfrm>
        </p:spPr>
        <p:txBody>
          <a:bodyPr/>
          <a:lstStyle/>
          <a:p>
            <a:r>
              <a:rPr>
                <a:latin typeface="Comic Sans MS" pitchFamily="66" charset="0"/>
              </a:rPr>
              <a:t>2- La spécification des attributs</a:t>
            </a:r>
            <a:endParaRPr lang="fr-FR" dirty="0">
              <a:latin typeface="Comic Sans MS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8577" y="928670"/>
            <a:ext cx="10215634" cy="5262979"/>
          </a:xfrm>
        </p:spPr>
        <p:txBody>
          <a:bodyPr/>
          <a:lstStyle/>
          <a:p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Format de description d’un attribut </a:t>
            </a:r>
            <a:r>
              <a:rPr lang="fr-FR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fr-FR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fr-FR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Vis] </a:t>
            </a:r>
            <a:r>
              <a:rPr lang="fr-FR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Nom </a:t>
            </a:r>
            <a:r>
              <a:rPr lang="fr-FR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[":" </a:t>
            </a:r>
            <a:r>
              <a:rPr lang="fr-FR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TypeAtt</a:t>
            </a:r>
            <a:r>
              <a:rPr lang="fr-FR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] ["=" Val] </a:t>
            </a:r>
            <a:endParaRPr lang="fr-FR" sz="2400" b="1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fr-FR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Visibilité :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+ (public), - (privé), # (protégé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	 </a:t>
            </a:r>
          </a:p>
          <a:p>
            <a:pPr lvl="1">
              <a:lnSpc>
                <a:spcPct val="150000"/>
              </a:lnSpc>
            </a:pPr>
            <a:r>
              <a:rPr lang="fr-FR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Type de l’attribut :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type primitif (Entier, Chaîne, ...) ou classe</a:t>
            </a:r>
          </a:p>
          <a:p>
            <a:pPr lvl="1" algn="just">
              <a:lnSpc>
                <a:spcPct val="150000"/>
              </a:lnSpc>
            </a:pPr>
            <a:r>
              <a:rPr lang="fr-FR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Valeur initiale :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valeur prise par l’attribut lors de l’instanciation de la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classe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Attributs </a:t>
            </a:r>
            <a:r>
              <a:rPr lang="fr-FR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dérivés</a:t>
            </a:r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 précédés de </a:t>
            </a:r>
            <a:r>
              <a:rPr lang="fr-FR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« / »</a:t>
            </a:r>
            <a:r>
              <a:rPr lang="fr-FR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Attributs </a:t>
            </a:r>
            <a:r>
              <a:rPr lang="fr-FR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« </a:t>
            </a:r>
            <a:r>
              <a:rPr lang="fr-FR" sz="24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fr-FR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 »</a:t>
            </a:r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 doivent être soulignés en UML</a:t>
            </a:r>
          </a:p>
          <a:p>
            <a:endParaRPr lang="fr-FR" sz="2400" dirty="0"/>
          </a:p>
          <a:p>
            <a:endParaRPr lang="fr-FR" sz="2400" dirty="0">
              <a:solidFill>
                <a:schemeClr val="accent2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1AB-5402-4300-8DAF-56F02156828B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7205" y="285728"/>
            <a:ext cx="9721215" cy="785818"/>
          </a:xfrm>
        </p:spPr>
        <p:txBody>
          <a:bodyPr/>
          <a:lstStyle/>
          <a:p>
            <a:r>
              <a:rPr lang="fr-FR" dirty="0">
                <a:latin typeface="Comic Sans MS" pitchFamily="66" charset="0"/>
              </a:rPr>
              <a:t>3- L’ attribut dérivé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3121" y="1604218"/>
            <a:ext cx="9721215" cy="4825178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Les propriétés entièrement dépendantes d’autres propriétés peuvent être exprimées à l’aide d’attributs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dérivés (calculés).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200000"/>
              </a:lnSpc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Les attributs dérivés sont calculables à partir d’autres attributs</a:t>
            </a:r>
          </a:p>
          <a:p>
            <a:pPr algn="just">
              <a:lnSpc>
                <a:spcPct val="200000"/>
              </a:lnSpc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Un attribut dérivé peut être traduit par:</a:t>
            </a:r>
          </a:p>
          <a:p>
            <a:pPr lvl="1" algn="just">
              <a:lnSpc>
                <a:spcPct val="200000"/>
              </a:lnSpc>
            </a:pPr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un attribut et une opération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qui met à jour et retourne la valeur de l’attribut à chaque appel</a:t>
            </a:r>
          </a:p>
          <a:p>
            <a:pPr lvl="1" algn="just">
              <a:lnSpc>
                <a:spcPct val="200000"/>
              </a:lnSpc>
            </a:pPr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une opération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qui calcule la valeur lors de chaque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appel.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       		</a:t>
            </a:r>
            <a:endParaRPr lang="fr-FR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7205" y="285728"/>
            <a:ext cx="9721215" cy="785818"/>
          </a:xfrm>
        </p:spPr>
        <p:txBody>
          <a:bodyPr/>
          <a:lstStyle/>
          <a:p>
            <a:r>
              <a:rPr lang="fr-FR" dirty="0">
                <a:latin typeface="Comic Sans MS" pitchFamily="66" charset="0"/>
              </a:rPr>
              <a:t>3- L’ attribut </a:t>
            </a:r>
            <a:r>
              <a:rPr lang="fr-FR" dirty="0" smtClean="0">
                <a:latin typeface="Comic Sans MS" pitchFamily="66" charset="0"/>
              </a:rPr>
              <a:t>dérivé: Exemple</a:t>
            </a:r>
            <a:endParaRPr lang="fr-FR" dirty="0">
              <a:latin typeface="Comic Sans MS" pitchFamily="66" charset="0"/>
            </a:endParaRPr>
          </a:p>
        </p:txBody>
      </p:sp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1257271" y="1571612"/>
          <a:ext cx="3714776" cy="4714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4776"/>
              </a:tblGrid>
              <a:tr h="9847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      Rectangle</a:t>
                      </a:r>
                    </a:p>
                    <a:p>
                      <a:endParaRPr lang="fr-FR" dirty="0"/>
                    </a:p>
                  </a:txBody>
                  <a:tcPr/>
                </a:tc>
              </a:tr>
              <a:tr h="2356350">
                <a:tc>
                  <a:txBody>
                    <a:bodyPr/>
                    <a:lstStyle/>
                    <a:p>
                      <a:r>
                        <a:rPr lang="fr-FR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Langueur: Entier</a:t>
                      </a:r>
                    </a:p>
                    <a:p>
                      <a:r>
                        <a:rPr lang="fr-FR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Largeur: Entier</a:t>
                      </a:r>
                    </a:p>
                    <a:p>
                      <a:r>
                        <a:rPr lang="fr-FR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/Surface: Entier</a:t>
                      </a:r>
                    </a:p>
                    <a:p>
                      <a:endParaRPr lang="fr-FR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373814">
                <a:tc>
                  <a:txBody>
                    <a:bodyPr/>
                    <a:lstStyle/>
                    <a:p>
                      <a:endParaRPr lang="fr-FR" sz="3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fr-FR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Surface(): Entier</a:t>
                      </a:r>
                      <a:endParaRPr lang="fr-FR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5214974" y="5500702"/>
            <a:ext cx="5472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Renvoi { langueur * largeur}</a:t>
            </a:r>
            <a:endParaRPr lang="fr-FR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5043485" y="3429000"/>
            <a:ext cx="5472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Surface = langueur * largeur</a:t>
            </a:r>
            <a:endParaRPr lang="fr-FR" sz="2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3971915" y="3786190"/>
            <a:ext cx="1143008" cy="1588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4124315" y="5784866"/>
            <a:ext cx="1143008" cy="1588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8C6252E-B131-4532-B62C-A46A9BDA2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omic Sans MS" pitchFamily="66" charset="0"/>
              </a:rPr>
              <a:t>4-L’attribut « </a:t>
            </a:r>
            <a:r>
              <a:rPr lang="fr-FR" dirty="0" err="1">
                <a:latin typeface="Comic Sans MS" pitchFamily="66" charset="0"/>
              </a:rPr>
              <a:t>Static</a:t>
            </a:r>
            <a:r>
              <a:rPr lang="fr-FR" dirty="0">
                <a:latin typeface="Comic Sans MS" pitchFamily="66" charset="0"/>
              </a:rPr>
              <a:t> »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836A4752-6B09-4646-8342-0249DB1A5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39" y="1071546"/>
            <a:ext cx="9721215" cy="1815882"/>
          </a:xfrm>
        </p:spPr>
        <p:txBody>
          <a:bodyPr/>
          <a:lstStyle/>
          <a:p>
            <a:pPr algn="just"/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Un attribut ou une opération statique (attributs de classe ) est un attribut ou une opération appartenant à une classe plutôt qu'aux instances de la classe =&gt; son existence est indépendante de 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l’instance </a:t>
            </a:r>
            <a:r>
              <a:rPr lang="fr-FR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(communs à l’ensemble des instances d’une classe)</a:t>
            </a:r>
            <a:endParaRPr lang="fr-FR" sz="28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5C350217-AC9D-43CF-8936-95A31590D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1AB-5402-4300-8DAF-56F02156828B}" type="slidenum">
              <a:rPr lang="fr-FR" smtClean="0"/>
              <a:pPr/>
              <a:t>13</a:t>
            </a:fld>
            <a:endParaRPr lang="fr-FR"/>
          </a:p>
        </p:txBody>
      </p:sp>
      <p:graphicFrame>
        <p:nvGraphicFramePr>
          <p:cNvPr id="7" name="Group 11">
            <a:extLst>
              <a:ext uri="{FF2B5EF4-FFF2-40B4-BE49-F238E27FC236}">
                <a16:creationId xmlns:a16="http://schemas.microsoft.com/office/drawing/2014/main" xmlns="" id="{50975239-9CFF-40F7-A2B3-6E954C904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6574090"/>
              </p:ext>
            </p:extLst>
          </p:nvPr>
        </p:nvGraphicFramePr>
        <p:xfrm>
          <a:off x="4400543" y="3076780"/>
          <a:ext cx="3323445" cy="3709806"/>
        </p:xfrm>
        <a:graphic>
          <a:graphicData uri="http://schemas.openxmlformats.org/drawingml/2006/table">
            <a:tbl>
              <a:tblPr/>
              <a:tblGrid>
                <a:gridCol w="33234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008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fr-F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  <a:sym typeface="MS PGothic" pitchFamily="34" charset="-128"/>
                        </a:rPr>
                        <a:t>Personnel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909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fr-FR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  <a:sym typeface="MS PGothic" pitchFamily="34" charset="-128"/>
                        </a:rPr>
                        <a:t>+matricule: String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fr-FR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  <a:sym typeface="MS PGothic" pitchFamily="34" charset="-128"/>
                        </a:rPr>
                        <a:t>-nom: String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fr-FR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  <a:sym typeface="MS PGothic" pitchFamily="34" charset="-128"/>
                        </a:rPr>
                        <a:t>-prénom: String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fr-FR" altLang="zh-CN" sz="24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  <a:sym typeface="MS PGothic" pitchFamily="34" charset="-128"/>
                        </a:rPr>
                        <a:t>-</a:t>
                      </a:r>
                      <a:r>
                        <a:rPr kumimoji="0" lang="fr-FR" altLang="zh-CN" sz="2400" b="1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  <a:sym typeface="MS PGothic" pitchFamily="34" charset="-128"/>
                        </a:rPr>
                        <a:t>ageMin</a:t>
                      </a:r>
                      <a:r>
                        <a:rPr kumimoji="0" lang="fr-FR" altLang="zh-CN" sz="24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  <a:sym typeface="MS PGothic" pitchFamily="34" charset="-128"/>
                        </a:rPr>
                        <a:t>: </a:t>
                      </a:r>
                      <a:r>
                        <a:rPr kumimoji="0" lang="fr-FR" altLang="zh-CN" sz="2400" b="1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  <a:sym typeface="MS PGothic" pitchFamily="34" charset="-128"/>
                        </a:rPr>
                        <a:t>int</a:t>
                      </a:r>
                      <a:r>
                        <a:rPr kumimoji="0" lang="fr-FR" altLang="zh-CN" sz="24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  <a:sym typeface="MS PGothic" pitchFamily="34" charset="-128"/>
                        </a:rPr>
                        <a:t>=18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fr-FR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  <a:sym typeface="MS PGothic" pitchFamily="34" charset="-128"/>
                        </a:rPr>
                        <a:t>#Adresse:String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086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fr-FR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  <a:sym typeface="MS PGothic" pitchFamily="34" charset="-128"/>
                        </a:rPr>
                        <a:t>+</a:t>
                      </a:r>
                      <a:r>
                        <a:rPr kumimoji="0" lang="fr-FR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  <a:sym typeface="MS PGothic" pitchFamily="34" charset="-128"/>
                        </a:rPr>
                        <a:t>calculerDureePret</a:t>
                      </a:r>
                      <a:r>
                        <a:rPr kumimoji="0" lang="fr-FR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  <a:sym typeface="MS PGothic" pitchFamily="34" charset="-128"/>
                        </a:rPr>
                        <a:t>():</a:t>
                      </a:r>
                      <a:r>
                        <a:rPr kumimoji="0" lang="fr-FR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  <a:sym typeface="MS PGothic" pitchFamily="34" charset="-128"/>
                        </a:rPr>
                        <a:t>int</a:t>
                      </a:r>
                      <a:endParaRPr kumimoji="0" lang="fr-FR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  <a:cs typeface="Times New Roman" pitchFamily="18" charset="0"/>
                        <a:sym typeface="MS PGothic" pitchFamily="34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fr-FR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  <a:sym typeface="MS PGothic" pitchFamily="34" charset="-128"/>
                        </a:rPr>
                        <a:t>+</a:t>
                      </a:r>
                      <a:r>
                        <a:rPr kumimoji="0" lang="fr-FR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  <a:sym typeface="MS PGothic" pitchFamily="34" charset="-128"/>
                        </a:rPr>
                        <a:t>getAge</a:t>
                      </a:r>
                      <a:r>
                        <a:rPr kumimoji="0" lang="fr-FR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  <a:sym typeface="MS PGothic" pitchFamily="34" charset="-128"/>
                        </a:rPr>
                        <a:t>():</a:t>
                      </a:r>
                      <a:r>
                        <a:rPr kumimoji="0" lang="fr-FR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  <a:sym typeface="MS PGothic" pitchFamily="34" charset="-128"/>
                        </a:rPr>
                        <a:t>int</a:t>
                      </a:r>
                      <a:endParaRPr kumimoji="0" lang="fr-FR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  <a:cs typeface="Times New Roman" pitchFamily="18" charset="0"/>
                        <a:sym typeface="MS PGothic" pitchFamily="34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fr-FR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  <a:cs typeface="Times New Roman" pitchFamily="18" charset="0"/>
                        <a:sym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Ellipse 4">
            <a:extLst>
              <a:ext uri="{FF2B5EF4-FFF2-40B4-BE49-F238E27FC236}">
                <a16:creationId xmlns:a16="http://schemas.microsoft.com/office/drawing/2014/main" xmlns="" id="{A246FC3E-BBA6-4BD0-8166-36F9E0F55FCE}"/>
              </a:ext>
            </a:extLst>
          </p:cNvPr>
          <p:cNvSpPr/>
          <p:nvPr/>
        </p:nvSpPr>
        <p:spPr>
          <a:xfrm>
            <a:off x="4329105" y="4786322"/>
            <a:ext cx="2500330" cy="464688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xmlns="" id="{BD43DF64-ECA4-4DFC-963A-660E3943AF13}"/>
              </a:ext>
            </a:extLst>
          </p:cNvPr>
          <p:cNvCxnSpPr>
            <a:cxnSpLocks/>
          </p:cNvCxnSpPr>
          <p:nvPr/>
        </p:nvCxnSpPr>
        <p:spPr>
          <a:xfrm flipV="1">
            <a:off x="3043221" y="5016386"/>
            <a:ext cx="1224136" cy="55688"/>
          </a:xfrm>
          <a:prstGeom prst="straightConnector1">
            <a:avLst/>
          </a:prstGeom>
          <a:ln w="1905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E4339D3F-C3EE-4E02-8715-D190CB8FA4A3}"/>
              </a:ext>
            </a:extLst>
          </p:cNvPr>
          <p:cNvSpPr txBox="1"/>
          <p:nvPr/>
        </p:nvSpPr>
        <p:spPr>
          <a:xfrm>
            <a:off x="0" y="4857760"/>
            <a:ext cx="3381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private static int </a:t>
            </a:r>
            <a:r>
              <a:rPr lang="en-US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ageMin</a:t>
            </a: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= 18;</a:t>
            </a:r>
            <a:endParaRPr lang="fr-FR" altLang="en-US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73841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smtClean="0">
                <a:solidFill>
                  <a:schemeClr val="bg1"/>
                </a:solidFill>
                <a:latin typeface="Comic Sans MS" pitchFamily="66" charset="0"/>
                <a:cs typeface="Times New Roman" pitchFamily="18" charset="0"/>
              </a:rPr>
              <a:t>5- Type d'attributs: Structure</a:t>
            </a:r>
            <a:endParaRPr lang="fr-FR" sz="3200" dirty="0">
              <a:solidFill>
                <a:schemeClr val="bg1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fr-FR" sz="2400" smtClean="0">
                <a:latin typeface="Times New Roman" pitchFamily="18" charset="0"/>
                <a:cs typeface="Times New Roman" pitchFamily="18" charset="0"/>
              </a:rPr>
              <a:pPr marL="38100">
                <a:lnSpc>
                  <a:spcPts val="1240"/>
                </a:lnSpc>
              </a:pPr>
              <a:t>14</a:t>
            </a:fld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object 4"/>
          <p:cNvSpPr txBox="1"/>
          <p:nvPr/>
        </p:nvSpPr>
        <p:spPr>
          <a:xfrm>
            <a:off x="559990" y="506143"/>
            <a:ext cx="7953244" cy="1072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5495">
              <a:lnSpc>
                <a:spcPct val="100000"/>
              </a:lnSpc>
              <a:spcBef>
                <a:spcPts val="105"/>
              </a:spcBef>
            </a:pP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2460"/>
              </a:spcBef>
            </a:pPr>
            <a:r>
              <a:rPr sz="2400" b="1" dirty="0">
                <a:latin typeface="Times New Roman" pitchFamily="18" charset="0"/>
                <a:cs typeface="Times New Roman" pitchFamily="18" charset="0"/>
              </a:rPr>
              <a:t>Définition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ensemble d’attributs pouvant </a:t>
            </a:r>
            <a:r>
              <a:rPr sz="2400" spc="-5">
                <a:latin typeface="Times New Roman" pitchFamily="18" charset="0"/>
                <a:cs typeface="Times New Roman" pitchFamily="18" charset="0"/>
              </a:rPr>
              <a:t>être</a:t>
            </a:r>
            <a:r>
              <a:rPr sz="2400" spc="-28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spc="-28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mtClean="0">
                <a:latin typeface="Times New Roman" pitchFamily="18" charset="0"/>
                <a:cs typeface="Times New Roman" pitchFamily="18" charset="0"/>
              </a:rPr>
              <a:t>regroupés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object 5"/>
          <p:cNvGrpSpPr/>
          <p:nvPr/>
        </p:nvGrpSpPr>
        <p:grpSpPr>
          <a:xfrm>
            <a:off x="793898" y="2066262"/>
            <a:ext cx="2581823" cy="2301240"/>
            <a:chOff x="672083" y="2624327"/>
            <a:chExt cx="2185670" cy="2301240"/>
          </a:xfrm>
        </p:grpSpPr>
        <p:sp>
          <p:nvSpPr>
            <p:cNvPr id="28" name="object 6"/>
            <p:cNvSpPr/>
            <p:nvPr/>
          </p:nvSpPr>
          <p:spPr>
            <a:xfrm>
              <a:off x="685037" y="2637281"/>
              <a:ext cx="2159635" cy="2275840"/>
            </a:xfrm>
            <a:custGeom>
              <a:avLst/>
              <a:gdLst/>
              <a:ahLst/>
              <a:cxnLst/>
              <a:rect l="l" t="t" r="r" b="b"/>
              <a:pathLst>
                <a:path w="2159635" h="2275840">
                  <a:moveTo>
                    <a:pt x="0" y="2275332"/>
                  </a:moveTo>
                  <a:lnTo>
                    <a:pt x="2159508" y="2275332"/>
                  </a:lnTo>
                  <a:lnTo>
                    <a:pt x="2159508" y="0"/>
                  </a:lnTo>
                  <a:lnTo>
                    <a:pt x="0" y="0"/>
                  </a:lnTo>
                  <a:lnTo>
                    <a:pt x="0" y="2275332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object 7"/>
            <p:cNvSpPr/>
            <p:nvPr/>
          </p:nvSpPr>
          <p:spPr>
            <a:xfrm>
              <a:off x="685037" y="3429761"/>
              <a:ext cx="2159000" cy="0"/>
            </a:xfrm>
            <a:custGeom>
              <a:avLst/>
              <a:gdLst/>
              <a:ahLst/>
              <a:cxnLst/>
              <a:rect l="l" t="t" r="r" b="b"/>
              <a:pathLst>
                <a:path w="2159000">
                  <a:moveTo>
                    <a:pt x="0" y="0"/>
                  </a:moveTo>
                  <a:lnTo>
                    <a:pt x="2159000" y="0"/>
                  </a:lnTo>
                </a:path>
              </a:pathLst>
            </a:custGeom>
            <a:ln w="28956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0" name="object 8"/>
          <p:cNvSpPr txBox="1"/>
          <p:nvPr/>
        </p:nvSpPr>
        <p:spPr>
          <a:xfrm>
            <a:off x="824502" y="2011754"/>
            <a:ext cx="2520315" cy="92910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785"/>
              </a:spcBef>
            </a:pPr>
            <a:r>
              <a:rPr sz="2400" b="1" dirty="0">
                <a:latin typeface="Times New Roman" pitchFamily="18" charset="0"/>
                <a:cs typeface="Times New Roman" pitchFamily="18" charset="0"/>
              </a:rPr>
              <a:t>« structure</a:t>
            </a:r>
            <a:r>
              <a:rPr sz="2400" b="1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>
                <a:latin typeface="Times New Roman" pitchFamily="18" charset="0"/>
                <a:cs typeface="Times New Roman" pitchFamily="18" charset="0"/>
              </a:rPr>
              <a:t>»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706120">
              <a:lnSpc>
                <a:spcPct val="100000"/>
              </a:lnSpc>
              <a:spcBef>
                <a:spcPts val="690"/>
              </a:spcBef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Date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object 9"/>
          <p:cNvSpPr txBox="1"/>
          <p:nvPr/>
        </p:nvSpPr>
        <p:spPr>
          <a:xfrm>
            <a:off x="824502" y="2992982"/>
            <a:ext cx="2520315" cy="1342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345" marR="1296670" algn="just">
              <a:lnSpc>
                <a:spcPct val="150000"/>
              </a:lnSpc>
              <a:spcBef>
                <a:spcPts val="100"/>
              </a:spcBef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Jour  Mois 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née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object 10"/>
          <p:cNvGrpSpPr/>
          <p:nvPr/>
        </p:nvGrpSpPr>
        <p:grpSpPr>
          <a:xfrm>
            <a:off x="7596948" y="1851380"/>
            <a:ext cx="2583323" cy="2761615"/>
            <a:chOff x="6431279" y="2409444"/>
            <a:chExt cx="2186940" cy="2761615"/>
          </a:xfrm>
        </p:grpSpPr>
        <p:sp>
          <p:nvSpPr>
            <p:cNvPr id="33" name="object 11"/>
            <p:cNvSpPr/>
            <p:nvPr/>
          </p:nvSpPr>
          <p:spPr>
            <a:xfrm>
              <a:off x="6444233" y="2422398"/>
              <a:ext cx="2161540" cy="2735580"/>
            </a:xfrm>
            <a:custGeom>
              <a:avLst/>
              <a:gdLst/>
              <a:ahLst/>
              <a:cxnLst/>
              <a:rect l="l" t="t" r="r" b="b"/>
              <a:pathLst>
                <a:path w="2161540" h="2735579">
                  <a:moveTo>
                    <a:pt x="0" y="2735579"/>
                  </a:moveTo>
                  <a:lnTo>
                    <a:pt x="2161032" y="2735579"/>
                  </a:lnTo>
                  <a:lnTo>
                    <a:pt x="2161032" y="0"/>
                  </a:lnTo>
                  <a:lnTo>
                    <a:pt x="0" y="0"/>
                  </a:lnTo>
                  <a:lnTo>
                    <a:pt x="0" y="2735579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object 12"/>
            <p:cNvSpPr/>
            <p:nvPr/>
          </p:nvSpPr>
          <p:spPr>
            <a:xfrm>
              <a:off x="6444233" y="3213354"/>
              <a:ext cx="2160905" cy="0"/>
            </a:xfrm>
            <a:custGeom>
              <a:avLst/>
              <a:gdLst/>
              <a:ahLst/>
              <a:cxnLst/>
              <a:rect l="l" t="t" r="r" b="b"/>
              <a:pathLst>
                <a:path w="2160904">
                  <a:moveTo>
                    <a:pt x="0" y="0"/>
                  </a:moveTo>
                  <a:lnTo>
                    <a:pt x="2160523" y="0"/>
                  </a:lnTo>
                </a:path>
              </a:pathLst>
            </a:custGeom>
            <a:ln w="28956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5" name="object 13"/>
          <p:cNvSpPr txBox="1"/>
          <p:nvPr/>
        </p:nvSpPr>
        <p:spPr>
          <a:xfrm>
            <a:off x="7627554" y="1795981"/>
            <a:ext cx="2522565" cy="92910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222885">
              <a:lnSpc>
                <a:spcPct val="100000"/>
              </a:lnSpc>
              <a:spcBef>
                <a:spcPts val="785"/>
              </a:spcBef>
            </a:pPr>
            <a:r>
              <a:rPr sz="2400" b="1" dirty="0">
                <a:latin typeface="Times New Roman" pitchFamily="18" charset="0"/>
                <a:cs typeface="Times New Roman" pitchFamily="18" charset="0"/>
              </a:rPr>
              <a:t>« structure</a:t>
            </a:r>
            <a:r>
              <a:rPr sz="2400" b="1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>
                <a:latin typeface="Times New Roman" pitchFamily="18" charset="0"/>
                <a:cs typeface="Times New Roman" pitchFamily="18" charset="0"/>
              </a:rPr>
              <a:t>»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510540">
              <a:lnSpc>
                <a:spcPct val="100000"/>
              </a:lnSpc>
              <a:spcBef>
                <a:spcPts val="690"/>
              </a:spcBef>
            </a:pPr>
            <a:r>
              <a:rPr sz="2400" spc="-5" dirty="0">
                <a:latin typeface="Times New Roman" pitchFamily="18" charset="0"/>
                <a:cs typeface="Times New Roman" pitchFamily="18" charset="0"/>
              </a:rPr>
              <a:t>Adresse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object 14"/>
          <p:cNvSpPr txBox="1"/>
          <p:nvPr/>
        </p:nvSpPr>
        <p:spPr>
          <a:xfrm>
            <a:off x="7627554" y="2664434"/>
            <a:ext cx="2522565" cy="1831271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34315">
              <a:lnSpc>
                <a:spcPct val="100000"/>
              </a:lnSpc>
              <a:spcBef>
                <a:spcPts val="1180"/>
              </a:spcBef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Rue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234315" marR="664210">
              <a:lnSpc>
                <a:spcPct val="150000"/>
              </a:lnSpc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Code</a:t>
            </a:r>
            <a:r>
              <a:rPr sz="2000" spc="-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postal 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Ville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234315">
              <a:lnSpc>
                <a:spcPct val="100000"/>
              </a:lnSpc>
              <a:spcBef>
                <a:spcPts val="1080"/>
              </a:spcBef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pays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" name="object 16"/>
          <p:cNvGrpSpPr/>
          <p:nvPr/>
        </p:nvGrpSpPr>
        <p:grpSpPr>
          <a:xfrm>
            <a:off x="4257667" y="4658585"/>
            <a:ext cx="2583323" cy="1539240"/>
            <a:chOff x="2615183" y="5216650"/>
            <a:chExt cx="2186940" cy="1539240"/>
          </a:xfrm>
        </p:grpSpPr>
        <p:sp>
          <p:nvSpPr>
            <p:cNvPr id="39" name="object 17"/>
            <p:cNvSpPr/>
            <p:nvPr/>
          </p:nvSpPr>
          <p:spPr>
            <a:xfrm>
              <a:off x="2628137" y="5229604"/>
              <a:ext cx="2161540" cy="1513840"/>
            </a:xfrm>
            <a:custGeom>
              <a:avLst/>
              <a:gdLst/>
              <a:ahLst/>
              <a:cxnLst/>
              <a:rect l="l" t="t" r="r" b="b"/>
              <a:pathLst>
                <a:path w="2161540" h="1513840">
                  <a:moveTo>
                    <a:pt x="0" y="1513332"/>
                  </a:moveTo>
                  <a:lnTo>
                    <a:pt x="2161032" y="1513332"/>
                  </a:lnTo>
                  <a:lnTo>
                    <a:pt x="2161032" y="0"/>
                  </a:lnTo>
                  <a:lnTo>
                    <a:pt x="0" y="0"/>
                  </a:lnTo>
                  <a:lnTo>
                    <a:pt x="0" y="1513332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object 18"/>
            <p:cNvSpPr/>
            <p:nvPr/>
          </p:nvSpPr>
          <p:spPr>
            <a:xfrm>
              <a:off x="2628137" y="5732525"/>
              <a:ext cx="2160905" cy="0"/>
            </a:xfrm>
            <a:custGeom>
              <a:avLst/>
              <a:gdLst/>
              <a:ahLst/>
              <a:cxnLst/>
              <a:rect l="l" t="t" r="r" b="b"/>
              <a:pathLst>
                <a:path w="2160904">
                  <a:moveTo>
                    <a:pt x="0" y="0"/>
                  </a:moveTo>
                  <a:lnTo>
                    <a:pt x="2160524" y="0"/>
                  </a:lnTo>
                </a:path>
              </a:pathLst>
            </a:custGeom>
            <a:ln w="28956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1" name="object 19"/>
          <p:cNvSpPr txBox="1"/>
          <p:nvPr/>
        </p:nvSpPr>
        <p:spPr>
          <a:xfrm>
            <a:off x="4092556" y="4723612"/>
            <a:ext cx="252256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815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 pitchFamily="18" charset="0"/>
                <a:cs typeface="Times New Roman" pitchFamily="18" charset="0"/>
              </a:rPr>
              <a:t>Personne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object 20"/>
          <p:cNvSpPr txBox="1"/>
          <p:nvPr/>
        </p:nvSpPr>
        <p:spPr>
          <a:xfrm>
            <a:off x="4235432" y="5166790"/>
            <a:ext cx="2522565" cy="10544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0" marR="83185">
              <a:lnSpc>
                <a:spcPct val="150000"/>
              </a:lnSpc>
              <a:spcBef>
                <a:spcPts val="100"/>
              </a:spcBef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DateNaiss :</a:t>
            </a:r>
            <a:r>
              <a:rPr sz="2400" spc="-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Date 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Adr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24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Adresse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7" name="Connecteur droit avec flèche 46"/>
          <p:cNvCxnSpPr/>
          <p:nvPr/>
        </p:nvCxnSpPr>
        <p:spPr>
          <a:xfrm rot="10800000">
            <a:off x="2114527" y="4357694"/>
            <a:ext cx="2143140" cy="1357322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 flipV="1">
            <a:off x="6829435" y="4643446"/>
            <a:ext cx="2143140" cy="1357322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ZoneTexte 54"/>
          <p:cNvSpPr txBox="1"/>
          <p:nvPr/>
        </p:nvSpPr>
        <p:spPr>
          <a:xfrm>
            <a:off x="2900345" y="4538971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« use »</a:t>
            </a:r>
            <a:endParaRPr lang="fr-FR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6972311" y="4896161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« use »</a:t>
            </a:r>
            <a:endParaRPr lang="fr-FR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smtClean="0">
                <a:solidFill>
                  <a:schemeClr val="bg1"/>
                </a:solidFill>
                <a:latin typeface="Comic Sans MS" pitchFamily="66" charset="0"/>
                <a:cs typeface="Times New Roman" pitchFamily="18" charset="0"/>
              </a:rPr>
              <a:t>6- Type d'attributs: </a:t>
            </a:r>
            <a:r>
              <a:rPr sz="3200" smtClean="0">
                <a:latin typeface="Comic Sans MS" pitchFamily="66" charset="0"/>
              </a:rPr>
              <a:t>Enumération</a:t>
            </a:r>
            <a:endParaRPr lang="fr-FR" sz="3200" dirty="0">
              <a:latin typeface="Comic Sans MS" pitchFamily="66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1AB-5402-4300-8DAF-56F02156828B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4" name="object 2"/>
          <p:cNvSpPr txBox="1"/>
          <p:nvPr/>
        </p:nvSpPr>
        <p:spPr>
          <a:xfrm>
            <a:off x="10046455" y="6427115"/>
            <a:ext cx="12151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7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559989" y="1178932"/>
            <a:ext cx="8698338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60"/>
              </a:spcBef>
              <a:tabLst>
                <a:tab pos="2103120" algn="l"/>
              </a:tabLst>
            </a:pPr>
            <a:r>
              <a:rPr sz="2400" b="1" smtClean="0">
                <a:latin typeface="Times New Roman" pitchFamily="18" charset="0"/>
                <a:cs typeface="Times New Roman" pitchFamily="18" charset="0"/>
              </a:rPr>
              <a:t>Définition</a:t>
            </a:r>
            <a:r>
              <a:rPr sz="2400" b="1" spc="-3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>
                <a:latin typeface="Times New Roman" pitchFamily="18" charset="0"/>
                <a:cs typeface="Times New Roman" pitchFamily="18" charset="0"/>
              </a:rPr>
              <a:t>:</a:t>
            </a:r>
            <a:r>
              <a:rPr sz="2400" spc="5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type possédant un nombre finis de valeurs possibles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object 6"/>
          <p:cNvGrpSpPr/>
          <p:nvPr/>
        </p:nvGrpSpPr>
        <p:grpSpPr>
          <a:xfrm>
            <a:off x="793898" y="2071678"/>
            <a:ext cx="2581823" cy="3519317"/>
            <a:chOff x="672083" y="2624327"/>
            <a:chExt cx="2185670" cy="2993390"/>
          </a:xfrm>
        </p:grpSpPr>
        <p:sp>
          <p:nvSpPr>
            <p:cNvPr id="9" name="object 7"/>
            <p:cNvSpPr/>
            <p:nvPr/>
          </p:nvSpPr>
          <p:spPr>
            <a:xfrm>
              <a:off x="685037" y="2637281"/>
              <a:ext cx="2159635" cy="2967355"/>
            </a:xfrm>
            <a:custGeom>
              <a:avLst/>
              <a:gdLst/>
              <a:ahLst/>
              <a:cxnLst/>
              <a:rect l="l" t="t" r="r" b="b"/>
              <a:pathLst>
                <a:path w="2159635" h="2967354">
                  <a:moveTo>
                    <a:pt x="0" y="2967228"/>
                  </a:moveTo>
                  <a:lnTo>
                    <a:pt x="2159508" y="2967228"/>
                  </a:lnTo>
                  <a:lnTo>
                    <a:pt x="2159508" y="0"/>
                  </a:lnTo>
                  <a:lnTo>
                    <a:pt x="0" y="0"/>
                  </a:lnTo>
                  <a:lnTo>
                    <a:pt x="0" y="2967228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8"/>
            <p:cNvSpPr/>
            <p:nvPr/>
          </p:nvSpPr>
          <p:spPr>
            <a:xfrm>
              <a:off x="685037" y="3429761"/>
              <a:ext cx="2159000" cy="0"/>
            </a:xfrm>
            <a:custGeom>
              <a:avLst/>
              <a:gdLst/>
              <a:ahLst/>
              <a:cxnLst/>
              <a:rect l="l" t="t" r="r" b="b"/>
              <a:pathLst>
                <a:path w="2159000">
                  <a:moveTo>
                    <a:pt x="0" y="0"/>
                  </a:moveTo>
                  <a:lnTo>
                    <a:pt x="2159000" y="0"/>
                  </a:lnTo>
                </a:path>
              </a:pathLst>
            </a:custGeom>
            <a:ln w="28956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9"/>
          <p:cNvSpPr txBox="1"/>
          <p:nvPr/>
        </p:nvSpPr>
        <p:spPr>
          <a:xfrm>
            <a:off x="824502" y="2071272"/>
            <a:ext cx="2520315" cy="92910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785"/>
              </a:spcBef>
            </a:pPr>
            <a:r>
              <a:rPr sz="2400" b="1" dirty="0">
                <a:latin typeface="Times New Roman" pitchFamily="18" charset="0"/>
                <a:cs typeface="Times New Roman" pitchFamily="18" charset="0"/>
              </a:rPr>
              <a:t>« enumeration</a:t>
            </a:r>
            <a:r>
              <a:rPr sz="2400" b="1" spc="-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>
                <a:latin typeface="Times New Roman" pitchFamily="18" charset="0"/>
                <a:cs typeface="Times New Roman" pitchFamily="18" charset="0"/>
              </a:rPr>
              <a:t>»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706120">
              <a:lnSpc>
                <a:spcPct val="100000"/>
              </a:lnSpc>
              <a:spcBef>
                <a:spcPts val="690"/>
              </a:spcBef>
            </a:pPr>
            <a:r>
              <a:rPr sz="2400" spc="-5" dirty="0">
                <a:latin typeface="Times New Roman" pitchFamily="18" charset="0"/>
                <a:cs typeface="Times New Roman" pitchFamily="18" charset="0"/>
              </a:rPr>
              <a:t>Jour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bject 10"/>
          <p:cNvSpPr txBox="1"/>
          <p:nvPr/>
        </p:nvSpPr>
        <p:spPr>
          <a:xfrm>
            <a:off x="824502" y="3000372"/>
            <a:ext cx="2520315" cy="25981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345" marR="91630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lundi 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mardi 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ercr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di  Jeudi  Vendredi  Samedi  dim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anche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" name="object 11"/>
          <p:cNvGrpSpPr/>
          <p:nvPr/>
        </p:nvGrpSpPr>
        <p:grpSpPr>
          <a:xfrm>
            <a:off x="7186625" y="2000240"/>
            <a:ext cx="3429023" cy="3143272"/>
            <a:chOff x="6431279" y="2409444"/>
            <a:chExt cx="2186940" cy="2761615"/>
          </a:xfrm>
        </p:grpSpPr>
        <p:sp>
          <p:nvSpPr>
            <p:cNvPr id="14" name="object 12"/>
            <p:cNvSpPr/>
            <p:nvPr/>
          </p:nvSpPr>
          <p:spPr>
            <a:xfrm>
              <a:off x="6444233" y="2422398"/>
              <a:ext cx="2161540" cy="2735580"/>
            </a:xfrm>
            <a:custGeom>
              <a:avLst/>
              <a:gdLst/>
              <a:ahLst/>
              <a:cxnLst/>
              <a:rect l="l" t="t" r="r" b="b"/>
              <a:pathLst>
                <a:path w="2161540" h="2735579">
                  <a:moveTo>
                    <a:pt x="0" y="2735579"/>
                  </a:moveTo>
                  <a:lnTo>
                    <a:pt x="2161032" y="2735579"/>
                  </a:lnTo>
                  <a:lnTo>
                    <a:pt x="2161032" y="0"/>
                  </a:lnTo>
                  <a:lnTo>
                    <a:pt x="0" y="0"/>
                  </a:lnTo>
                  <a:lnTo>
                    <a:pt x="0" y="2735579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3"/>
            <p:cNvSpPr/>
            <p:nvPr/>
          </p:nvSpPr>
          <p:spPr>
            <a:xfrm>
              <a:off x="6444233" y="3213354"/>
              <a:ext cx="2160905" cy="0"/>
            </a:xfrm>
            <a:custGeom>
              <a:avLst/>
              <a:gdLst/>
              <a:ahLst/>
              <a:cxnLst/>
              <a:rect l="l" t="t" r="r" b="b"/>
              <a:pathLst>
                <a:path w="2160904">
                  <a:moveTo>
                    <a:pt x="0" y="0"/>
                  </a:moveTo>
                  <a:lnTo>
                    <a:pt x="2160523" y="0"/>
                  </a:lnTo>
                </a:path>
              </a:pathLst>
            </a:custGeom>
            <a:ln w="28956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4"/>
          <p:cNvSpPr txBox="1"/>
          <p:nvPr/>
        </p:nvSpPr>
        <p:spPr>
          <a:xfrm>
            <a:off x="7627554" y="1857364"/>
            <a:ext cx="2522565" cy="92910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785"/>
              </a:spcBef>
            </a:pPr>
            <a:r>
              <a:rPr sz="2400" b="1" dirty="0">
                <a:latin typeface="Times New Roman" pitchFamily="18" charset="0"/>
                <a:cs typeface="Times New Roman" pitchFamily="18" charset="0"/>
              </a:rPr>
              <a:t>« enumeration</a:t>
            </a:r>
            <a:r>
              <a:rPr sz="2400" b="1" spc="-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>
                <a:latin typeface="Times New Roman" pitchFamily="18" charset="0"/>
                <a:cs typeface="Times New Roman" pitchFamily="18" charset="0"/>
              </a:rPr>
              <a:t>»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510540">
              <a:lnSpc>
                <a:spcPct val="100000"/>
              </a:lnSpc>
              <a:spcBef>
                <a:spcPts val="690"/>
              </a:spcBef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Grade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object 15"/>
          <p:cNvSpPr txBox="1"/>
          <p:nvPr/>
        </p:nvSpPr>
        <p:spPr>
          <a:xfrm>
            <a:off x="7127488" y="2817611"/>
            <a:ext cx="3631037" cy="22544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315" marR="104139">
              <a:lnSpc>
                <a:spcPct val="150000"/>
              </a:lnSpc>
              <a:spcBef>
                <a:spcPts val="100"/>
              </a:spcBef>
            </a:pPr>
            <a:r>
              <a:rPr lang="fr-FR" sz="2400" spc="-5" dirty="0" smtClean="0">
                <a:latin typeface="Times New Roman" pitchFamily="18" charset="0"/>
                <a:cs typeface="Times New Roman" pitchFamily="18" charset="0"/>
              </a:rPr>
              <a:t>Assistant </a:t>
            </a:r>
          </a:p>
          <a:p>
            <a:pPr marL="234315" marR="104139">
              <a:lnSpc>
                <a:spcPct val="150000"/>
              </a:lnSpc>
              <a:spcBef>
                <a:spcPts val="100"/>
              </a:spcBef>
            </a:pPr>
            <a:r>
              <a:rPr sz="2400" spc="-1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2400" smtClean="0">
                <a:latin typeface="Times New Roman" pitchFamily="18" charset="0"/>
                <a:cs typeface="Times New Roman" pitchFamily="18" charset="0"/>
              </a:rPr>
              <a:t>ai</a:t>
            </a:r>
            <a:r>
              <a:rPr sz="2400" spc="5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spc="-5" smtClean="0">
                <a:latin typeface="Times New Roman" pitchFamily="18" charset="0"/>
                <a:cs typeface="Times New Roman" pitchFamily="18" charset="0"/>
              </a:rPr>
              <a:t>re</a:t>
            </a:r>
            <a:r>
              <a:rPr sz="2400" spc="-1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sz="2400" smtClean="0">
                <a:latin typeface="Times New Roman" pitchFamily="18" charset="0"/>
                <a:cs typeface="Times New Roman" pitchFamily="18" charset="0"/>
              </a:rPr>
              <a:t>assist</a:t>
            </a:r>
            <a:r>
              <a:rPr sz="2400" spc="5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mtClean="0">
                <a:latin typeface="Times New Roman" pitchFamily="18" charset="0"/>
                <a:cs typeface="Times New Roman" pitchFamily="18" charset="0"/>
              </a:rPr>
              <a:t>nt  </a:t>
            </a:r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34315" marR="104139">
              <a:lnSpc>
                <a:spcPct val="150000"/>
              </a:lnSpc>
              <a:spcBef>
                <a:spcPts val="100"/>
              </a:spcBef>
            </a:pPr>
            <a:r>
              <a:rPr sz="2400" spc="-5" smtClean="0">
                <a:latin typeface="Times New Roman" pitchFamily="18" charset="0"/>
                <a:cs typeface="Times New Roman" pitchFamily="18" charset="0"/>
              </a:rPr>
              <a:t>Maitre-conf</a:t>
            </a:r>
            <a:endParaRPr lang="fr-FR" sz="2400" spc="-5" dirty="0" smtClean="0">
              <a:latin typeface="Times New Roman" pitchFamily="18" charset="0"/>
              <a:cs typeface="Times New Roman" pitchFamily="18" charset="0"/>
            </a:endParaRPr>
          </a:p>
          <a:p>
            <a:pPr marL="234315" marR="104139">
              <a:lnSpc>
                <a:spcPct val="150000"/>
              </a:lnSpc>
              <a:spcBef>
                <a:spcPts val="100"/>
              </a:spcBef>
            </a:pPr>
            <a:r>
              <a:rPr lang="fr-FR" sz="2400" spc="-5" dirty="0" smtClean="0">
                <a:latin typeface="Times New Roman" pitchFamily="18" charset="0"/>
                <a:cs typeface="Times New Roman" pitchFamily="18" charset="0"/>
              </a:rPr>
              <a:t>Professeur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" name="object 17"/>
          <p:cNvGrpSpPr/>
          <p:nvPr/>
        </p:nvGrpSpPr>
        <p:grpSpPr>
          <a:xfrm>
            <a:off x="4186229" y="4429132"/>
            <a:ext cx="2583323" cy="2357430"/>
            <a:chOff x="3912108" y="4856988"/>
            <a:chExt cx="2186940" cy="1882139"/>
          </a:xfrm>
        </p:grpSpPr>
        <p:sp>
          <p:nvSpPr>
            <p:cNvPr id="20" name="object 18"/>
            <p:cNvSpPr/>
            <p:nvPr/>
          </p:nvSpPr>
          <p:spPr>
            <a:xfrm>
              <a:off x="3925062" y="4869942"/>
              <a:ext cx="2161540" cy="1856739"/>
            </a:xfrm>
            <a:custGeom>
              <a:avLst/>
              <a:gdLst/>
              <a:ahLst/>
              <a:cxnLst/>
              <a:rect l="l" t="t" r="r" b="b"/>
              <a:pathLst>
                <a:path w="2161540" h="1856740">
                  <a:moveTo>
                    <a:pt x="0" y="1856231"/>
                  </a:moveTo>
                  <a:lnTo>
                    <a:pt x="2161032" y="1856231"/>
                  </a:lnTo>
                  <a:lnTo>
                    <a:pt x="2161032" y="0"/>
                  </a:lnTo>
                  <a:lnTo>
                    <a:pt x="0" y="0"/>
                  </a:lnTo>
                  <a:lnTo>
                    <a:pt x="0" y="1856231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9"/>
            <p:cNvSpPr/>
            <p:nvPr/>
          </p:nvSpPr>
          <p:spPr>
            <a:xfrm>
              <a:off x="3925062" y="5374386"/>
              <a:ext cx="2160905" cy="0"/>
            </a:xfrm>
            <a:custGeom>
              <a:avLst/>
              <a:gdLst/>
              <a:ahLst/>
              <a:cxnLst/>
              <a:rect l="l" t="t" r="r" b="b"/>
              <a:pathLst>
                <a:path w="2160904">
                  <a:moveTo>
                    <a:pt x="0" y="0"/>
                  </a:moveTo>
                  <a:lnTo>
                    <a:pt x="2160651" y="0"/>
                  </a:lnTo>
                </a:path>
              </a:pathLst>
            </a:custGeom>
            <a:ln w="28956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0"/>
          <p:cNvSpPr txBox="1"/>
          <p:nvPr/>
        </p:nvSpPr>
        <p:spPr>
          <a:xfrm>
            <a:off x="4651781" y="4572008"/>
            <a:ext cx="252256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8784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 pitchFamily="18" charset="0"/>
                <a:cs typeface="Times New Roman" pitchFamily="18" charset="0"/>
              </a:rPr>
              <a:t>Personne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object 21"/>
          <p:cNvSpPr txBox="1"/>
          <p:nvPr/>
        </p:nvSpPr>
        <p:spPr>
          <a:xfrm>
            <a:off x="4257667" y="5035898"/>
            <a:ext cx="2522565" cy="160781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0979" marR="242570">
              <a:lnSpc>
                <a:spcPct val="150100"/>
              </a:lnSpc>
              <a:spcBef>
                <a:spcPts val="95"/>
              </a:spcBef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Nom :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string  gradep: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Grade 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jourNaiss:</a:t>
            </a:r>
            <a:r>
              <a:rPr sz="2400" spc="-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Jour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Connecteur droit avec flèche 23"/>
          <p:cNvCxnSpPr/>
          <p:nvPr/>
        </p:nvCxnSpPr>
        <p:spPr>
          <a:xfrm flipV="1">
            <a:off x="6829435" y="5143512"/>
            <a:ext cx="2500330" cy="128588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rot="10800000">
            <a:off x="1614461" y="5643578"/>
            <a:ext cx="2500330" cy="642942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2971783" y="5610541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« use »</a:t>
            </a:r>
            <a:endParaRPr lang="fr-FR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7258063" y="5181913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« use »</a:t>
            </a:r>
            <a:endParaRPr lang="fr-FR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re 1"/>
          <p:cNvSpPr txBox="1">
            <a:spLocks/>
          </p:cNvSpPr>
          <p:nvPr/>
        </p:nvSpPr>
        <p:spPr>
          <a:xfrm>
            <a:off x="3543287" y="194953"/>
            <a:ext cx="7263749" cy="805155"/>
          </a:xfrm>
          <a:prstGeom prst="rect">
            <a:avLst/>
          </a:prstGeom>
          <a:gradFill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6- Type d'attributs: </a:t>
            </a:r>
            <a:r>
              <a:rPr kumimoji="0" lang="fr-F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omic Sans MS" pitchFamily="66" charset="0"/>
                <a:ea typeface="+mn-ea"/>
                <a:cs typeface="Arial" pitchFamily="34" charset="0"/>
              </a:rPr>
              <a:t>Enumération</a:t>
            </a:r>
            <a:endParaRPr kumimoji="0" lang="fr-FR" sz="32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Comic Sans MS" pitchFamily="66" charset="0"/>
              <a:ea typeface="+mn-ea"/>
              <a:cs typeface="Arial" pitchFamily="34" charset="0"/>
            </a:endParaRPr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7271" y="2357430"/>
            <a:ext cx="1735943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80247" y="2275787"/>
            <a:ext cx="4185385" cy="293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14461" y="357166"/>
            <a:ext cx="8829699" cy="785818"/>
          </a:xfrm>
        </p:spPr>
        <p:txBody>
          <a:bodyPr/>
          <a:lstStyle/>
          <a:p>
            <a:r>
              <a:rPr>
                <a:latin typeface="Comic Sans MS" pitchFamily="66" charset="0"/>
              </a:rPr>
              <a:t>7</a:t>
            </a:r>
            <a:r>
              <a:rPr smtClean="0">
                <a:latin typeface="Comic Sans MS" pitchFamily="66" charset="0"/>
              </a:rPr>
              <a:t>- </a:t>
            </a:r>
            <a:r>
              <a:rPr>
                <a:latin typeface="Comic Sans MS" pitchFamily="66" charset="0"/>
              </a:rPr>
              <a:t>La spécification des opérations</a:t>
            </a:r>
            <a:endParaRPr lang="fr-FR" dirty="0">
              <a:latin typeface="Comic Sans MS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132420"/>
            <a:ext cx="10801349" cy="6297108"/>
          </a:xfrm>
        </p:spPr>
        <p:txBody>
          <a:bodyPr/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Format de description d’une opération :</a:t>
            </a:r>
          </a:p>
          <a:p>
            <a:pPr algn="ctr">
              <a:buNone/>
            </a:pPr>
            <a:r>
              <a:rPr lang="fr-FR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[Visibilité] Nom ["(" </a:t>
            </a:r>
            <a:r>
              <a:rPr lang="fr-FR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Arg</a:t>
            </a:r>
            <a:r>
              <a:rPr lang="fr-FR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")"] [":" Type retourné]</a:t>
            </a:r>
          </a:p>
          <a:p>
            <a:pPr algn="ctr">
              <a:buNone/>
            </a:pPr>
            <a:endParaRPr lang="fr-FR" sz="24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Visibilité : + (public), - (privé), # (protégé)</a:t>
            </a:r>
          </a:p>
          <a:p>
            <a:pPr lvl="1"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fr-FR" sz="2400" dirty="0" err="1">
                <a:latin typeface="Times New Roman" pitchFamily="18" charset="0"/>
                <a:cs typeface="Times New Roman" pitchFamily="18" charset="0"/>
              </a:rPr>
              <a:t>Arg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: liste des arguments selon le format suivant:</a:t>
            </a:r>
          </a:p>
          <a:p>
            <a:pPr lvl="1"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fr-FR" sz="24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Dir</a:t>
            </a:r>
            <a:r>
              <a:rPr lang="fr-FR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fr-FR" sz="24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NomArgument</a:t>
            </a:r>
            <a:r>
              <a:rPr lang="fr-FR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fr-FR" sz="24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TypeArgument</a:t>
            </a:r>
            <a:r>
              <a:rPr lang="fr-FR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où </a:t>
            </a:r>
            <a:r>
              <a:rPr lang="fr-FR" sz="24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Dir</a:t>
            </a:r>
            <a:r>
              <a:rPr lang="fr-FR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= in (par défaut), out, ou </a:t>
            </a:r>
            <a:r>
              <a:rPr lang="fr-FR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 out</a:t>
            </a:r>
            <a:endParaRPr lang="fr-FR" sz="2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fr-FR" sz="2400" b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Type : type de la valeur retournée (type primitif ou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classe)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Méthode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« </a:t>
            </a:r>
            <a:r>
              <a:rPr lang="fr-FR" sz="2400" dirty="0" err="1"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 » 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Méthode de classe (son existence est indépendante de l’instance)  doit être souligné en UML</a:t>
            </a:r>
          </a:p>
          <a:p>
            <a:endParaRPr lang="fr-FR" sz="2400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1AB-5402-4300-8DAF-56F02156828B}" type="slidenum">
              <a:rPr lang="fr-FR" smtClean="0"/>
              <a:pPr/>
              <a:t>17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14461" y="428604"/>
            <a:ext cx="8972575" cy="785802"/>
          </a:xfrm>
        </p:spPr>
        <p:txBody>
          <a:bodyPr/>
          <a:lstStyle/>
          <a:p>
            <a:r>
              <a:rPr sz="2800" dirty="0">
                <a:latin typeface="Comic Sans MS" pitchFamily="66" charset="0"/>
              </a:rPr>
              <a:t>8</a:t>
            </a:r>
            <a:r>
              <a:rPr lang="fr-FR" sz="2800" dirty="0" smtClean="0">
                <a:latin typeface="Comic Sans MS" pitchFamily="66" charset="0"/>
              </a:rPr>
              <a:t>- </a:t>
            </a:r>
            <a:r>
              <a:rPr lang="fr-FR" sz="2800" dirty="0">
                <a:latin typeface="Comic Sans MS" pitchFamily="66" charset="0"/>
              </a:rPr>
              <a:t>La transformation de la classe association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643050"/>
            <a:ext cx="5543551" cy="442915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La transformation la plus courante en conception:</a:t>
            </a:r>
          </a:p>
          <a:p>
            <a:pPr lvl="1" algn="just">
              <a:lnSpc>
                <a:spcPct val="150000"/>
              </a:lnSpc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La classe d’association devient une classe intermédiaire</a:t>
            </a:r>
          </a:p>
          <a:p>
            <a:pPr lvl="1">
              <a:lnSpc>
                <a:spcPct val="150000"/>
              </a:lnSpc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L’association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initiale est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découpée en deux 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86427" y="2143116"/>
            <a:ext cx="4725624" cy="177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0675" y="5214950"/>
            <a:ext cx="5400675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lèche vers le bas 5"/>
          <p:cNvSpPr/>
          <p:nvPr/>
        </p:nvSpPr>
        <p:spPr>
          <a:xfrm>
            <a:off x="7901005" y="4357694"/>
            <a:ext cx="285752" cy="57150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 : en arc 7">
            <a:extLst>
              <a:ext uri="{FF2B5EF4-FFF2-40B4-BE49-F238E27FC236}">
                <a16:creationId xmlns:a16="http://schemas.microsoft.com/office/drawing/2014/main" xmlns="" id="{5C778BF1-FE58-4D35-B721-CC891E292518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16567" y="3074120"/>
            <a:ext cx="2185695" cy="1895290"/>
          </a:xfrm>
          <a:prstGeom prst="curvedConnector3">
            <a:avLst/>
          </a:prstGeom>
          <a:ln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xmlns="" id="{52BDD378-784F-46B2-8FB0-6E0FB88DC57F}"/>
              </a:ext>
            </a:extLst>
          </p:cNvPr>
          <p:cNvSpPr/>
          <p:nvPr/>
        </p:nvSpPr>
        <p:spPr>
          <a:xfrm>
            <a:off x="6696819" y="1988840"/>
            <a:ext cx="504056" cy="785802"/>
          </a:xfrm>
          <a:prstGeom prst="ellipse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xmlns="" id="{7423A044-E530-4CE4-A70F-9FF80FC391EB}"/>
              </a:ext>
            </a:extLst>
          </p:cNvPr>
          <p:cNvSpPr/>
          <p:nvPr/>
        </p:nvSpPr>
        <p:spPr>
          <a:xfrm>
            <a:off x="8509942" y="5244376"/>
            <a:ext cx="504056" cy="785802"/>
          </a:xfrm>
          <a:prstGeom prst="ellipse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xmlns="" id="{2D558C72-5AF0-44FD-9CB9-44365A54A574}"/>
              </a:ext>
            </a:extLst>
          </p:cNvPr>
          <p:cNvSpPr/>
          <p:nvPr/>
        </p:nvSpPr>
        <p:spPr>
          <a:xfrm>
            <a:off x="8780510" y="1958212"/>
            <a:ext cx="504056" cy="7858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xmlns="" id="{B0B2D6FF-444D-4296-B658-0D5FF53FB8CE}"/>
              </a:ext>
            </a:extLst>
          </p:cNvPr>
          <p:cNvSpPr/>
          <p:nvPr/>
        </p:nvSpPr>
        <p:spPr>
          <a:xfrm>
            <a:off x="6961770" y="5225074"/>
            <a:ext cx="504056" cy="7858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 : en arc 16">
            <a:extLst>
              <a:ext uri="{FF2B5EF4-FFF2-40B4-BE49-F238E27FC236}">
                <a16:creationId xmlns:a16="http://schemas.microsoft.com/office/drawing/2014/main" xmlns="" id="{C2E71B35-C587-44F7-9260-E840776EA637}"/>
              </a:ext>
            </a:extLst>
          </p:cNvPr>
          <p:cNvCxnSpPr/>
          <p:nvPr/>
        </p:nvCxnSpPr>
        <p:spPr>
          <a:xfrm rot="5400000">
            <a:off x="6961436" y="3014082"/>
            <a:ext cx="2310542" cy="1831663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smtClean="0">
                <a:latin typeface="Comic Sans MS" pitchFamily="66" charset="0"/>
              </a:rPr>
              <a:t>9-Classe abstraite</a:t>
            </a:r>
            <a:endParaRPr lang="fr-FR" sz="3600" dirty="0">
              <a:latin typeface="Comic Sans MS" pitchFamily="66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1AB-5402-4300-8DAF-56F02156828B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5" name="object 3"/>
          <p:cNvSpPr txBox="1"/>
          <p:nvPr/>
        </p:nvSpPr>
        <p:spPr>
          <a:xfrm>
            <a:off x="257140" y="1214422"/>
            <a:ext cx="10287072" cy="2885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  <a:tab pos="2680970" algn="l"/>
              </a:tabLst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Une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>
                <a:latin typeface="Times New Roman" pitchFamily="18" charset="0"/>
                <a:cs typeface="Times New Roman" pitchFamily="18" charset="0"/>
              </a:rPr>
              <a:t>classe</a:t>
            </a:r>
            <a:r>
              <a:rPr sz="2400" spc="-5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smtClean="0">
                <a:latin typeface="Times New Roman" pitchFamily="18" charset="0"/>
                <a:cs typeface="Times New Roman" pitchFamily="18" charset="0"/>
              </a:rPr>
              <a:t>abstraite</a:t>
            </a:r>
            <a:r>
              <a:rPr lang="fr-FR" sz="24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mtClean="0">
                <a:latin typeface="Times New Roman" pitchFamily="18" charset="0"/>
                <a:cs typeface="Times New Roman" pitchFamily="18" charset="0"/>
              </a:rPr>
              <a:t>ne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s’instancie pas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directement,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mais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toujours par  l’intermédiaire d’une de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ses </a:t>
            </a:r>
            <a:r>
              <a:rPr sz="2400" spc="-5">
                <a:latin typeface="Times New Roman" pitchFamily="18" charset="0"/>
                <a:cs typeface="Times New Roman" pitchFamily="18" charset="0"/>
              </a:rPr>
              <a:t>sous-classes 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355600" marR="113664" indent="-343535">
              <a:lnSpc>
                <a:spcPct val="150000"/>
              </a:lnSpc>
              <a:spcBef>
                <a:spcPts val="43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Une classe ayant au moins une méthode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abstraite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(non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implémentable) 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est une classe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abstraite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355600" indent="-343535">
              <a:lnSpc>
                <a:spcPct val="150000"/>
              </a:lnSpc>
              <a:spcBef>
                <a:spcPts val="43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Elle se note en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italique,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ou suivie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de la contrainte</a:t>
            </a:r>
            <a:r>
              <a:rPr sz="2400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{abstract}.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object 5"/>
          <p:cNvGraphicFramePr>
            <a:graphicFrameLocks noGrp="1"/>
          </p:cNvGraphicFramePr>
          <p:nvPr/>
        </p:nvGraphicFramePr>
        <p:xfrm>
          <a:off x="2042694" y="4799857"/>
          <a:ext cx="2286000" cy="12009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/>
              </a:tblGrid>
              <a:tr h="7856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Nom de la</a:t>
                      </a:r>
                      <a:r>
                        <a:rPr sz="1800" b="1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5" dirty="0">
                          <a:latin typeface="Carlito"/>
                          <a:cs typeface="Carlito"/>
                        </a:rPr>
                        <a:t>Classe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Carlito"/>
                          <a:cs typeface="Carlito"/>
                        </a:rPr>
                        <a:t>{abstract}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34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18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object 6"/>
          <p:cNvGraphicFramePr>
            <a:graphicFrameLocks noGrp="1"/>
          </p:cNvGraphicFramePr>
          <p:nvPr/>
        </p:nvGraphicFramePr>
        <p:xfrm>
          <a:off x="5971566" y="4845577"/>
          <a:ext cx="2286000" cy="10217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/>
              </a:tblGrid>
              <a:tr h="572325">
                <a:tc>
                  <a:txBody>
                    <a:bodyPr/>
                    <a:lstStyle/>
                    <a:p>
                      <a:pPr marL="2501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i="1" spc="-5" dirty="0">
                          <a:latin typeface="Carlito"/>
                          <a:cs typeface="Carlito"/>
                        </a:rPr>
                        <a:t>Nom </a:t>
                      </a:r>
                      <a:r>
                        <a:rPr sz="2000" b="1" i="1" dirty="0">
                          <a:latin typeface="Carlito"/>
                          <a:cs typeface="Carlito"/>
                        </a:rPr>
                        <a:t>de la</a:t>
                      </a:r>
                      <a:r>
                        <a:rPr sz="2000" b="1" i="1" spc="-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i="1" dirty="0">
                          <a:latin typeface="Carlito"/>
                          <a:cs typeface="Carlito"/>
                        </a:rPr>
                        <a:t>Classe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3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83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object 7"/>
          <p:cNvSpPr txBox="1"/>
          <p:nvPr/>
        </p:nvSpPr>
        <p:spPr>
          <a:xfrm>
            <a:off x="4841774" y="5189747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ou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043353" y="500042"/>
            <a:ext cx="6242631" cy="1066800"/>
          </a:xfrm>
        </p:spPr>
        <p:txBody>
          <a:bodyPr/>
          <a:lstStyle/>
          <a:p>
            <a:pPr algn="ctr"/>
            <a:r>
              <a:rPr lang="fr-FR" dirty="0"/>
              <a:t>Plan</a:t>
            </a:r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xmlns="" val="472734772"/>
              </p:ext>
            </p:extLst>
          </p:nvPr>
        </p:nvGraphicFramePr>
        <p:xfrm>
          <a:off x="1828775" y="1643050"/>
          <a:ext cx="72009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smtClean="0">
                <a:latin typeface="Comic Sans MS" pitchFamily="66" charset="0"/>
              </a:rPr>
              <a:t>9-Classe abstraite</a:t>
            </a:r>
            <a:endParaRPr lang="fr-FR" sz="36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1AB-5402-4300-8DAF-56F02156828B}" type="slidenum">
              <a:rPr lang="fr-FR" smtClean="0"/>
              <a:pPr/>
              <a:t>20</a:t>
            </a:fld>
            <a:endParaRPr lang="fr-FR"/>
          </a:p>
        </p:txBody>
      </p:sp>
      <p:graphicFrame>
        <p:nvGraphicFramePr>
          <p:cNvPr id="12" name="object 4"/>
          <p:cNvGraphicFramePr>
            <a:graphicFrameLocks noGrp="1"/>
          </p:cNvGraphicFramePr>
          <p:nvPr/>
        </p:nvGraphicFramePr>
        <p:xfrm>
          <a:off x="4492819" y="1157990"/>
          <a:ext cx="2408774" cy="19723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8774"/>
              </a:tblGrid>
              <a:tr h="8834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latin typeface="Carlito"/>
                          <a:cs typeface="Carlito"/>
                        </a:rPr>
                        <a:t>forme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Carlito"/>
                          <a:cs typeface="Carlito"/>
                        </a:rPr>
                        <a:t>{abstract}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090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Couleur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880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Surface()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14" name="object 6"/>
          <p:cNvGrpSpPr/>
          <p:nvPr/>
        </p:nvGrpSpPr>
        <p:grpSpPr>
          <a:xfrm>
            <a:off x="5670342" y="3099660"/>
            <a:ext cx="176643" cy="497656"/>
            <a:chOff x="4203191" y="3345179"/>
            <a:chExt cx="167640" cy="442595"/>
          </a:xfrm>
        </p:grpSpPr>
        <p:sp>
          <p:nvSpPr>
            <p:cNvPr id="15" name="object 7"/>
            <p:cNvSpPr/>
            <p:nvPr/>
          </p:nvSpPr>
          <p:spPr>
            <a:xfrm>
              <a:off x="4236592" y="3357371"/>
              <a:ext cx="103505" cy="430530"/>
            </a:xfrm>
            <a:custGeom>
              <a:avLst/>
              <a:gdLst/>
              <a:ahLst/>
              <a:cxnLst/>
              <a:rect l="l" t="t" r="r" b="b"/>
              <a:pathLst>
                <a:path w="103504" h="430529">
                  <a:moveTo>
                    <a:pt x="51903" y="25110"/>
                  </a:moveTo>
                  <a:lnTo>
                    <a:pt x="45507" y="35998"/>
                  </a:lnTo>
                  <a:lnTo>
                    <a:pt x="44069" y="430148"/>
                  </a:lnTo>
                  <a:lnTo>
                    <a:pt x="56769" y="430275"/>
                  </a:lnTo>
                  <a:lnTo>
                    <a:pt x="58207" y="35998"/>
                  </a:lnTo>
                  <a:lnTo>
                    <a:pt x="51903" y="25110"/>
                  </a:lnTo>
                  <a:close/>
                </a:path>
                <a:path w="103504" h="430529">
                  <a:moveTo>
                    <a:pt x="59227" y="12573"/>
                  </a:moveTo>
                  <a:lnTo>
                    <a:pt x="58293" y="12573"/>
                  </a:lnTo>
                  <a:lnTo>
                    <a:pt x="58207" y="35998"/>
                  </a:lnTo>
                  <a:lnTo>
                    <a:pt x="90678" y="92075"/>
                  </a:lnTo>
                  <a:lnTo>
                    <a:pt x="92329" y="95123"/>
                  </a:lnTo>
                  <a:lnTo>
                    <a:pt x="96266" y="96138"/>
                  </a:lnTo>
                  <a:lnTo>
                    <a:pt x="99314" y="94487"/>
                  </a:lnTo>
                  <a:lnTo>
                    <a:pt x="102362" y="92710"/>
                  </a:lnTo>
                  <a:lnTo>
                    <a:pt x="103378" y="88773"/>
                  </a:lnTo>
                  <a:lnTo>
                    <a:pt x="59227" y="12573"/>
                  </a:lnTo>
                  <a:close/>
                </a:path>
                <a:path w="103504" h="430529">
                  <a:moveTo>
                    <a:pt x="51943" y="0"/>
                  </a:moveTo>
                  <a:lnTo>
                    <a:pt x="0" y="88391"/>
                  </a:lnTo>
                  <a:lnTo>
                    <a:pt x="1016" y="92328"/>
                  </a:lnTo>
                  <a:lnTo>
                    <a:pt x="4064" y="94106"/>
                  </a:lnTo>
                  <a:lnTo>
                    <a:pt x="6985" y="95885"/>
                  </a:lnTo>
                  <a:lnTo>
                    <a:pt x="10922" y="94868"/>
                  </a:lnTo>
                  <a:lnTo>
                    <a:pt x="45507" y="35998"/>
                  </a:lnTo>
                  <a:lnTo>
                    <a:pt x="45593" y="12573"/>
                  </a:lnTo>
                  <a:lnTo>
                    <a:pt x="59227" y="12573"/>
                  </a:lnTo>
                  <a:lnTo>
                    <a:pt x="51943" y="0"/>
                  </a:lnTo>
                  <a:close/>
                </a:path>
                <a:path w="103504" h="430529">
                  <a:moveTo>
                    <a:pt x="58281" y="15748"/>
                  </a:moveTo>
                  <a:lnTo>
                    <a:pt x="57404" y="15748"/>
                  </a:lnTo>
                  <a:lnTo>
                    <a:pt x="51903" y="25110"/>
                  </a:lnTo>
                  <a:lnTo>
                    <a:pt x="58207" y="35998"/>
                  </a:lnTo>
                  <a:lnTo>
                    <a:pt x="58281" y="15748"/>
                  </a:lnTo>
                  <a:close/>
                </a:path>
                <a:path w="103504" h="430529">
                  <a:moveTo>
                    <a:pt x="58293" y="12573"/>
                  </a:moveTo>
                  <a:lnTo>
                    <a:pt x="45593" y="12573"/>
                  </a:lnTo>
                  <a:lnTo>
                    <a:pt x="45507" y="35998"/>
                  </a:lnTo>
                  <a:lnTo>
                    <a:pt x="51903" y="25110"/>
                  </a:lnTo>
                  <a:lnTo>
                    <a:pt x="46482" y="15748"/>
                  </a:lnTo>
                  <a:lnTo>
                    <a:pt x="58281" y="15748"/>
                  </a:lnTo>
                  <a:lnTo>
                    <a:pt x="58293" y="12573"/>
                  </a:lnTo>
                  <a:close/>
                </a:path>
                <a:path w="103504" h="430529">
                  <a:moveTo>
                    <a:pt x="57404" y="15748"/>
                  </a:moveTo>
                  <a:lnTo>
                    <a:pt x="46482" y="15748"/>
                  </a:lnTo>
                  <a:lnTo>
                    <a:pt x="51903" y="25110"/>
                  </a:lnTo>
                  <a:lnTo>
                    <a:pt x="57404" y="15748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8"/>
            <p:cNvSpPr/>
            <p:nvPr/>
          </p:nvSpPr>
          <p:spPr>
            <a:xfrm>
              <a:off x="4203191" y="3345179"/>
              <a:ext cx="167639" cy="1691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9" name="object 5"/>
          <p:cNvGraphicFramePr>
            <a:graphicFrameLocks noGrp="1"/>
          </p:cNvGraphicFramePr>
          <p:nvPr/>
        </p:nvGraphicFramePr>
        <p:xfrm>
          <a:off x="2420180" y="4010098"/>
          <a:ext cx="2408774" cy="24343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8774"/>
              </a:tblGrid>
              <a:tr h="6434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spc="-10" dirty="0">
                          <a:latin typeface="Carlito"/>
                          <a:cs typeface="Carlito"/>
                        </a:rPr>
                        <a:t>Cercle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065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Rayon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80197">
                <a:tc>
                  <a:txBody>
                    <a:bodyPr/>
                    <a:lstStyle/>
                    <a:p>
                      <a:pPr marL="91440" marR="1069975">
                        <a:lnSpc>
                          <a:spcPct val="100000"/>
                        </a:lnSpc>
                        <a:spcBef>
                          <a:spcPts val="1764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Surface()  Dia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m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è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t</a:t>
                      </a:r>
                      <a:r>
                        <a:rPr sz="2000" spc="-30" dirty="0">
                          <a:latin typeface="Carlito"/>
                          <a:cs typeface="Carlito"/>
                        </a:rPr>
                        <a:t>r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e()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2415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object 9"/>
          <p:cNvGraphicFramePr>
            <a:graphicFrameLocks noGrp="1"/>
          </p:cNvGraphicFramePr>
          <p:nvPr/>
        </p:nvGraphicFramePr>
        <p:xfrm>
          <a:off x="3404336" y="3571875"/>
          <a:ext cx="5495348" cy="25878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87245"/>
                <a:gridCol w="1205056"/>
                <a:gridCol w="1203047"/>
              </a:tblGrid>
              <a:tr h="42862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97DBA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971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6254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" dirty="0">
                          <a:latin typeface="Carlito"/>
                          <a:cs typeface="Carlito"/>
                        </a:rPr>
                        <a:t>Rectangle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96079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92075" marR="120840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Largeur 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Lon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g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ueur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3867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Surface()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smtClean="0">
                <a:latin typeface="Comic Sans MS" pitchFamily="66" charset="0"/>
              </a:rPr>
              <a:t>10- Classe interface</a:t>
            </a:r>
            <a:endParaRPr lang="fr-FR" sz="3600" dirty="0">
              <a:latin typeface="Comic Sans MS" pitchFamily="66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1AB-5402-4300-8DAF-56F02156828B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4" name="object 3"/>
          <p:cNvSpPr txBox="1">
            <a:spLocks/>
          </p:cNvSpPr>
          <p:nvPr/>
        </p:nvSpPr>
        <p:spPr>
          <a:xfrm>
            <a:off x="114263" y="1167617"/>
            <a:ext cx="10261281" cy="45473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1140" marR="0" lvl="0" indent="-8128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Pct val="94444"/>
              <a:buFont typeface="Arial"/>
              <a:buChar char="•"/>
              <a:tabLst>
                <a:tab pos="232410" algn="l"/>
              </a:tabLst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Toutes les méthodes sont </a:t>
            </a:r>
            <a:r>
              <a:rPr kumimoji="0" lang="fr-FR" sz="24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abstraites </a:t>
            </a: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et « public</a:t>
            </a:r>
            <a:r>
              <a:rPr kumimoji="0" lang="fr-FR" sz="2400" b="0" i="0" u="none" strike="noStrike" kern="1200" cap="none" spc="-6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»</a:t>
            </a:r>
          </a:p>
          <a:p>
            <a:pPr marL="231140" marR="0" lvl="0" indent="-8128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Pct val="94444"/>
              <a:tabLst>
                <a:tab pos="232410" algn="l"/>
              </a:tabLst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231140" indent="-81280">
              <a:spcBef>
                <a:spcPts val="100"/>
              </a:spcBef>
              <a:buSzPct val="94444"/>
              <a:buFont typeface="Arial"/>
              <a:buChar char="•"/>
              <a:tabLst>
                <a:tab pos="232410" algn="l"/>
              </a:tabLst>
              <a:defRPr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Description d’un ensemble d’opérations utilisées pour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spéciﬁer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un service offert par une classe.</a:t>
            </a:r>
          </a:p>
          <a:p>
            <a:pPr marL="231140" indent="-81280">
              <a:spcBef>
                <a:spcPts val="100"/>
              </a:spcBef>
              <a:buSzPct val="94444"/>
              <a:tabLst>
                <a:tab pos="232410" algn="l"/>
              </a:tabLst>
              <a:defRPr/>
            </a:pPr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31140" indent="-81280">
              <a:spcBef>
                <a:spcPts val="100"/>
              </a:spcBef>
              <a:buSzPct val="94444"/>
              <a:buFont typeface="Arial"/>
              <a:buChar char="•"/>
              <a:tabLst>
                <a:tab pos="232410" algn="l"/>
              </a:tabLst>
              <a:defRPr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Elle ne contient ni attribut, ni association, ni implémentation des opérations (les opérations sont abstraites)</a:t>
            </a:r>
          </a:p>
          <a:p>
            <a:pPr marL="231140" indent="-81280">
              <a:spcBef>
                <a:spcPts val="100"/>
              </a:spcBef>
              <a:buSzPct val="94444"/>
              <a:tabLst>
                <a:tab pos="232410" algn="l"/>
              </a:tabLst>
              <a:defRPr/>
            </a:pPr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31140" indent="-81280">
              <a:spcBef>
                <a:spcPts val="100"/>
              </a:spcBef>
              <a:buSzPct val="94444"/>
              <a:buFont typeface="Arial"/>
              <a:buChar char="•"/>
              <a:tabLst>
                <a:tab pos="232410" algn="l"/>
              </a:tabLst>
              <a:defRPr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Ne sert pas à </a:t>
            </a:r>
            <a:r>
              <a:rPr lang="fr-FR" sz="2400" spc="-5" dirty="0" smtClean="0">
                <a:latin typeface="Times New Roman" pitchFamily="18" charset="0"/>
                <a:cs typeface="Times New Roman" pitchFamily="18" charset="0"/>
              </a:rPr>
              <a:t>créer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un </a:t>
            </a:r>
            <a:r>
              <a:rPr lang="fr-FR" sz="2400" spc="-5" dirty="0" smtClean="0">
                <a:latin typeface="Times New Roman" pitchFamily="18" charset="0"/>
                <a:cs typeface="Times New Roman" pitchFamily="18" charset="0"/>
              </a:rPr>
              <a:t>objet,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en </a:t>
            </a:r>
            <a:r>
              <a:rPr lang="fr-FR" sz="2400" spc="-5" dirty="0" smtClean="0">
                <a:latin typeface="Times New Roman" pitchFamily="18" charset="0"/>
                <a:cs typeface="Times New Roman" pitchFamily="18" charset="0"/>
              </a:rPr>
              <a:t>effet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une classe </a:t>
            </a:r>
            <a:r>
              <a:rPr lang="fr-FR" sz="2400" spc="-5" dirty="0" smtClean="0">
                <a:latin typeface="Times New Roman" pitchFamily="18" charset="0"/>
                <a:cs typeface="Times New Roman" pitchFamily="18" charset="0"/>
              </a:rPr>
              <a:t>doit implémenter  l’interface. Cette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classe </a:t>
            </a:r>
            <a:r>
              <a:rPr lang="fr-FR" sz="2400" spc="-5" dirty="0" smtClean="0">
                <a:latin typeface="Times New Roman" pitchFamily="18" charset="0"/>
                <a:cs typeface="Times New Roman" pitchFamily="18" charset="0"/>
              </a:rPr>
              <a:t>doit définir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les corps </a:t>
            </a:r>
            <a:r>
              <a:rPr lang="fr-FR" sz="2400" spc="-5" dirty="0" smtClean="0">
                <a:latin typeface="Times New Roman" pitchFamily="18" charset="0"/>
                <a:cs typeface="Times New Roman" pitchFamily="18" charset="0"/>
              </a:rPr>
              <a:t>des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méthodes </a:t>
            </a:r>
            <a:r>
              <a:rPr lang="fr-FR" sz="2400" spc="-5" dirty="0" smtClean="0">
                <a:latin typeface="Times New Roman" pitchFamily="18" charset="0"/>
                <a:cs typeface="Times New Roman" pitchFamily="18" charset="0"/>
              </a:rPr>
              <a:t>de  l’interface.</a:t>
            </a:r>
          </a:p>
          <a:p>
            <a:pPr marL="231140" indent="-81280">
              <a:spcBef>
                <a:spcPts val="100"/>
              </a:spcBef>
              <a:buSzPct val="94444"/>
              <a:tabLst>
                <a:tab pos="232410" algn="l"/>
              </a:tabLst>
              <a:defRPr/>
            </a:pPr>
            <a:endParaRPr lang="fr-FR" sz="2400" spc="-5" dirty="0" smtClean="0">
              <a:latin typeface="Times New Roman" pitchFamily="18" charset="0"/>
              <a:cs typeface="Times New Roman" pitchFamily="18" charset="0"/>
            </a:endParaRPr>
          </a:p>
          <a:p>
            <a:pPr marL="231140" indent="-81280">
              <a:spcBef>
                <a:spcPts val="100"/>
              </a:spcBef>
              <a:buSzPct val="94444"/>
              <a:buFont typeface="Arial"/>
              <a:buChar char="•"/>
              <a:tabLst>
                <a:tab pos="232410" algn="l"/>
              </a:tabLst>
              <a:defRPr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Une classe réalisant une interface doit implémenter les opérations de l’interface</a:t>
            </a:r>
            <a:endParaRPr kumimoji="0" lang="fr-FR" sz="2400" b="0" i="0" u="none" strike="noStrike" kern="1200" cap="none" spc="-5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0213" y="428604"/>
            <a:ext cx="8587137" cy="703262"/>
          </a:xfrm>
        </p:spPr>
        <p:txBody>
          <a:bodyPr/>
          <a:lstStyle/>
          <a:p>
            <a:r>
              <a:rPr sz="3600" smtClean="0">
                <a:solidFill>
                  <a:schemeClr val="bg1"/>
                </a:solidFill>
                <a:latin typeface="Comic Sans MS" pitchFamily="66" charset="0"/>
              </a:rPr>
              <a:t>11</a:t>
            </a:r>
            <a:r>
              <a:rPr lang="fr-FR" sz="3600" dirty="0" smtClean="0">
                <a:solidFill>
                  <a:schemeClr val="bg1"/>
                </a:solidFill>
                <a:latin typeface="Comic Sans MS" pitchFamily="66" charset="0"/>
              </a:rPr>
              <a:t>- </a:t>
            </a:r>
            <a:r>
              <a:rPr lang="fr-FR" sz="3600" dirty="0">
                <a:solidFill>
                  <a:schemeClr val="bg1"/>
                </a:solidFill>
                <a:latin typeface="Comic Sans MS" pitchFamily="66" charset="0"/>
              </a:rPr>
              <a:t>La navigabilité d’une association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0015" y="1571612"/>
            <a:ext cx="9788792" cy="3571900"/>
          </a:xfrm>
        </p:spPr>
        <p:txBody>
          <a:bodyPr>
            <a:noAutofit/>
          </a:bodyPr>
          <a:lstStyle/>
          <a:p>
            <a:pPr algn="just"/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C’est la capacité d’une instance de C1 (</a:t>
            </a:r>
            <a:r>
              <a:rPr lang="fr-FR" sz="2400" dirty="0" err="1">
                <a:latin typeface="Times New Roman" pitchFamily="18" charset="0"/>
                <a:cs typeface="Times New Roman" pitchFamily="18" charset="0"/>
              </a:rPr>
              <a:t>resp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. C2) à accéder aux instances de C2 (</a:t>
            </a:r>
            <a:r>
              <a:rPr lang="fr-FR" sz="2400" dirty="0" err="1">
                <a:latin typeface="Times New Roman" pitchFamily="18" charset="0"/>
                <a:cs typeface="Times New Roman" pitchFamily="18" charset="0"/>
              </a:rPr>
              <a:t>resp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. C1)</a:t>
            </a:r>
          </a:p>
          <a:p>
            <a:pPr lvl="1" algn="just"/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Elle permet de spécifier dans quel sens il est possible de traverser l'association à l'exécution.</a:t>
            </a:r>
          </a:p>
          <a:p>
            <a:pPr algn="just"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Par défaut une association est bidirectionnelle</a:t>
            </a:r>
          </a:p>
          <a:p>
            <a:pPr lvl="1" algn="just"/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Navigation dans les deux sens</a:t>
            </a:r>
          </a:p>
          <a:p>
            <a:pPr algn="just"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On restreint la navigabilité d'une association à un seul sens à l'aide d'une flèche.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40843" y="5472131"/>
            <a:ext cx="7088436" cy="814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857A6685-9C8B-41DD-B705-1107341B3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1AB-5402-4300-8DAF-56F02156828B}" type="slidenum">
              <a:rPr lang="fr-FR" smtClean="0"/>
              <a:pPr/>
              <a:t>23</a:t>
            </a:fld>
            <a:endParaRPr lang="fr-FR"/>
          </a:p>
        </p:txBody>
      </p:sp>
      <p:graphicFrame>
        <p:nvGraphicFramePr>
          <p:cNvPr id="6" name="Group 12">
            <a:extLst>
              <a:ext uri="{FF2B5EF4-FFF2-40B4-BE49-F238E27FC236}">
                <a16:creationId xmlns:a16="http://schemas.microsoft.com/office/drawing/2014/main" xmlns="" id="{2399552A-5D18-4C69-80BD-B1C428136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62236666"/>
              </p:ext>
            </p:extLst>
          </p:nvPr>
        </p:nvGraphicFramePr>
        <p:xfrm>
          <a:off x="1368227" y="1268760"/>
          <a:ext cx="1789113" cy="1112838"/>
        </p:xfrm>
        <a:graphic>
          <a:graphicData uri="http://schemas.openxmlformats.org/drawingml/2006/table">
            <a:tbl>
              <a:tblPr/>
              <a:tblGrid>
                <a:gridCol w="17891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fr-FR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sym typeface="MS PGothic" pitchFamily="34" charset="-128"/>
                        </a:rPr>
                        <a:t>Client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fr-F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sym typeface="MS PGothic" pitchFamily="34" charset="-128"/>
                        </a:rPr>
                        <a:t>+</a:t>
                      </a:r>
                      <a:r>
                        <a:rPr kumimoji="0" lang="fr-FR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sym typeface="MS PGothic" pitchFamily="34" charset="-128"/>
                        </a:rPr>
                        <a:t>Id_client:int</a:t>
                      </a:r>
                      <a:endParaRPr kumimoji="0" lang="fr-FR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  <a:sym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fr-F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  <a:sym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8" name="Group 22">
            <a:extLst>
              <a:ext uri="{FF2B5EF4-FFF2-40B4-BE49-F238E27FC236}">
                <a16:creationId xmlns:a16="http://schemas.microsoft.com/office/drawing/2014/main" xmlns="" id="{664D068A-23C1-48CC-817D-5431676CD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32440496"/>
              </p:ext>
            </p:extLst>
          </p:nvPr>
        </p:nvGraphicFramePr>
        <p:xfrm>
          <a:off x="7078139" y="1338707"/>
          <a:ext cx="2000250" cy="1112838"/>
        </p:xfrm>
        <a:graphic>
          <a:graphicData uri="http://schemas.openxmlformats.org/drawingml/2006/table">
            <a:tbl>
              <a:tblPr/>
              <a:tblGrid>
                <a:gridCol w="20002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fr-FR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sym typeface="MS PGothic" pitchFamily="34" charset="-128"/>
                        </a:rPr>
                        <a:t>Reclamation</a:t>
                      </a:r>
                      <a:endParaRPr kumimoji="0" lang="fr-FR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MS PGothic" pitchFamily="34" charset="-128"/>
                        <a:sym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fr-F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sym typeface="MS PGothic" pitchFamily="34" charset="-128"/>
                        </a:rPr>
                        <a:t>+</a:t>
                      </a:r>
                      <a:r>
                        <a:rPr kumimoji="0" lang="fr-FR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sym typeface="MS PGothic" pitchFamily="34" charset="-128"/>
                        </a:rPr>
                        <a:t>reference</a:t>
                      </a:r>
                      <a:r>
                        <a:rPr kumimoji="0" lang="fr-F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sym typeface="MS PGothic" pitchFamily="34" charset="-128"/>
                        </a:rPr>
                        <a:t>: </a:t>
                      </a:r>
                      <a:r>
                        <a:rPr kumimoji="0" lang="fr-FR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sym typeface="MS PGothic" pitchFamily="34" charset="-128"/>
                        </a:rPr>
                        <a:t>int</a:t>
                      </a:r>
                      <a:endParaRPr kumimoji="0" lang="fr-FR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  <a:sym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fr-F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  <a:sym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" name="Connecteur droit 24">
            <a:extLst>
              <a:ext uri="{FF2B5EF4-FFF2-40B4-BE49-F238E27FC236}">
                <a16:creationId xmlns:a16="http://schemas.microsoft.com/office/drawing/2014/main" xmlns="" id="{057E6E4C-3D6C-4F3F-A592-A75837D39E3C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5117740" y="-58151"/>
            <a:ext cx="1" cy="3927148"/>
          </a:xfrm>
          <a:prstGeom prst="line">
            <a:avLst/>
          </a:prstGeom>
          <a:noFill/>
          <a:ln w="38100" cap="flat" cmpd="sng">
            <a:solidFill>
              <a:srgbClr val="F79646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2" name="ZoneTexte 27">
            <a:extLst>
              <a:ext uri="{FF2B5EF4-FFF2-40B4-BE49-F238E27FC236}">
                <a16:creationId xmlns:a16="http://schemas.microsoft.com/office/drawing/2014/main" xmlns="" id="{5037950B-5655-4223-A513-50920EEAD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166" y="1437121"/>
            <a:ext cx="571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altLang="zh-CN" dirty="0">
                <a:solidFill>
                  <a:srgbClr val="0000FF"/>
                </a:solidFill>
                <a:latin typeface="Calibri" pitchFamily="34" charset="0"/>
                <a:ea typeface="MS PGothic" pitchFamily="34" charset="-128"/>
                <a:sym typeface="MS PGothic" pitchFamily="34" charset="-128"/>
              </a:rPr>
              <a:t>1..1</a:t>
            </a:r>
          </a:p>
        </p:txBody>
      </p:sp>
      <p:sp>
        <p:nvSpPr>
          <p:cNvPr id="14" name="ZoneTexte 26">
            <a:extLst>
              <a:ext uri="{FF2B5EF4-FFF2-40B4-BE49-F238E27FC236}">
                <a16:creationId xmlns:a16="http://schemas.microsoft.com/office/drawing/2014/main" xmlns="" id="{A06B91DA-5934-4918-9750-08DD73F75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9813" y="1544217"/>
            <a:ext cx="16430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altLang="zh-CN" dirty="0">
                <a:solidFill>
                  <a:srgbClr val="00B050"/>
                </a:solidFill>
                <a:latin typeface="Calibri" pitchFamily="34" charset="0"/>
                <a:ea typeface="MS PGothic" pitchFamily="34" charset="-128"/>
                <a:sym typeface="MS PGothic" pitchFamily="34" charset="-128"/>
              </a:rPr>
              <a:t>0..*  </a:t>
            </a:r>
          </a:p>
        </p:txBody>
      </p:sp>
      <p:sp>
        <p:nvSpPr>
          <p:cNvPr id="15" name="Espace réservé du contenu 17">
            <a:extLst>
              <a:ext uri="{FF2B5EF4-FFF2-40B4-BE49-F238E27FC236}">
                <a16:creationId xmlns:a16="http://schemas.microsoft.com/office/drawing/2014/main" xmlns="" id="{1892FAD6-539B-4D82-BC51-F9EBCF059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917" y="2852694"/>
            <a:ext cx="4382798" cy="2862322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ctr" anchorCtr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fr-FR" altLang="en-US" sz="2400" dirty="0">
                <a:latin typeface="Comic Sans MS" pitchFamily="66" charset="0"/>
              </a:rPr>
              <a:t>public class </a:t>
            </a:r>
            <a:r>
              <a:rPr lang="fr-FR" altLang="en-US" sz="2400" dirty="0" err="1">
                <a:latin typeface="Comic Sans MS" pitchFamily="66" charset="0"/>
              </a:rPr>
              <a:t>Reclamation</a:t>
            </a:r>
            <a:r>
              <a:rPr lang="fr-FR" altLang="en-US" sz="2400" dirty="0">
                <a:latin typeface="Comic Sans MS" pitchFamily="66" charset="0"/>
              </a:rPr>
              <a:t> </a:t>
            </a:r>
            <a:r>
              <a:rPr lang="fr-FR" altLang="en-US" sz="2400" dirty="0" smtClean="0">
                <a:latin typeface="Comic Sans MS" pitchFamily="66" charset="0"/>
              </a:rPr>
              <a:t>{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endParaRPr lang="fr-FR" altLang="en-US" sz="2400" dirty="0">
              <a:latin typeface="Comic Sans MS" pitchFamily="66" charset="0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fr-FR" altLang="en-US" sz="2400" dirty="0">
                <a:latin typeface="Comic Sans MS" pitchFamily="66" charset="0"/>
              </a:rPr>
              <a:t>Public </a:t>
            </a:r>
            <a:r>
              <a:rPr lang="fr-FR" altLang="en-US" sz="2400" dirty="0" err="1">
                <a:latin typeface="Comic Sans MS" pitchFamily="66" charset="0"/>
              </a:rPr>
              <a:t>int</a:t>
            </a:r>
            <a:r>
              <a:rPr lang="fr-FR" altLang="en-US" sz="2400" dirty="0">
                <a:latin typeface="Comic Sans MS" pitchFamily="66" charset="0"/>
              </a:rPr>
              <a:t> </a:t>
            </a:r>
            <a:r>
              <a:rPr lang="fr-FR" altLang="en-US" sz="2400" dirty="0" err="1">
                <a:latin typeface="Comic Sans MS" pitchFamily="66" charset="0"/>
              </a:rPr>
              <a:t>reference</a:t>
            </a:r>
            <a:r>
              <a:rPr lang="fr-FR" altLang="en-US" sz="2400" dirty="0" smtClean="0">
                <a:latin typeface="Comic Sans MS" pitchFamily="66" charset="0"/>
              </a:rPr>
              <a:t>;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endParaRPr lang="fr-FR" altLang="en-US" sz="2400" dirty="0">
              <a:latin typeface="Comic Sans MS" pitchFamily="66" charset="0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fr-FR" altLang="en-US" sz="2400" dirty="0" err="1">
                <a:solidFill>
                  <a:srgbClr val="0000FF"/>
                </a:solidFill>
                <a:latin typeface="Comic Sans MS" pitchFamily="66" charset="0"/>
              </a:rPr>
              <a:t>private</a:t>
            </a:r>
            <a:r>
              <a:rPr lang="fr-FR" altLang="en-US" sz="2400" dirty="0">
                <a:solidFill>
                  <a:srgbClr val="0000FF"/>
                </a:solidFill>
                <a:latin typeface="Comic Sans MS" pitchFamily="66" charset="0"/>
              </a:rPr>
              <a:t> Client </a:t>
            </a:r>
            <a:r>
              <a:rPr lang="fr-FR" altLang="en-US" sz="2400" dirty="0" err="1">
                <a:solidFill>
                  <a:srgbClr val="0000FF"/>
                </a:solidFill>
                <a:latin typeface="Comic Sans MS" pitchFamily="66" charset="0"/>
              </a:rPr>
              <a:t>client</a:t>
            </a:r>
            <a:r>
              <a:rPr lang="fr-FR" altLang="en-US" sz="2400" dirty="0">
                <a:solidFill>
                  <a:srgbClr val="0000FF"/>
                </a:solidFill>
                <a:latin typeface="Comic Sans MS" pitchFamily="66" charset="0"/>
              </a:rPr>
              <a:t>;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fr-FR" altLang="en-US" sz="2400" dirty="0">
                <a:latin typeface="Comic Sans MS" pitchFamily="66" charset="0"/>
              </a:rPr>
              <a:t>…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fr-FR" altLang="en-US" sz="2400" dirty="0">
                <a:latin typeface="Comic Sans MS" pitchFamily="66" charset="0"/>
              </a:rPr>
              <a:t>}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xmlns="" id="{2A5B60F1-B7A0-4DA3-9AF3-92164DF072E3}"/>
              </a:ext>
            </a:extLst>
          </p:cNvPr>
          <p:cNvSpPr txBox="1"/>
          <p:nvPr/>
        </p:nvSpPr>
        <p:spPr>
          <a:xfrm>
            <a:off x="328577" y="3010140"/>
            <a:ext cx="6072230" cy="24191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fr-FR" altLang="en-US" sz="2400" dirty="0">
                <a:latin typeface="Comic Sans MS" pitchFamily="66" charset="0"/>
              </a:rPr>
              <a:t>public class Client {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endParaRPr lang="fr-FR" altLang="en-US" sz="2400" dirty="0">
              <a:latin typeface="Comic Sans MS" pitchFamily="66" charset="0"/>
            </a:endParaRP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fr-FR" altLang="en-US" sz="2400" dirty="0">
                <a:latin typeface="Comic Sans MS" pitchFamily="66" charset="0"/>
              </a:rPr>
              <a:t>public </a:t>
            </a:r>
            <a:r>
              <a:rPr lang="fr-FR" altLang="en-US" sz="2400" dirty="0" err="1">
                <a:latin typeface="Comic Sans MS" pitchFamily="66" charset="0"/>
              </a:rPr>
              <a:t>int</a:t>
            </a:r>
            <a:r>
              <a:rPr lang="fr-FR" altLang="en-US" sz="2400" dirty="0">
                <a:latin typeface="Comic Sans MS" pitchFamily="66" charset="0"/>
              </a:rPr>
              <a:t> </a:t>
            </a:r>
            <a:r>
              <a:rPr lang="fr-FR" altLang="en-US" sz="2400" dirty="0" err="1">
                <a:latin typeface="Comic Sans MS" pitchFamily="66" charset="0"/>
              </a:rPr>
              <a:t>Id_client</a:t>
            </a:r>
            <a:r>
              <a:rPr lang="fr-FR" altLang="en-US" sz="2400" dirty="0">
                <a:latin typeface="Comic Sans MS" pitchFamily="66" charset="0"/>
              </a:rPr>
              <a:t>;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endParaRPr lang="fr-FR" altLang="en-US" sz="2400" dirty="0">
              <a:latin typeface="Comic Sans MS" pitchFamily="66" charset="0"/>
            </a:endParaRP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fr-FR" altLang="en-US" sz="2400" dirty="0" err="1">
                <a:solidFill>
                  <a:srgbClr val="00B050"/>
                </a:solidFill>
                <a:latin typeface="Comic Sans MS" pitchFamily="66" charset="0"/>
              </a:rPr>
              <a:t>private</a:t>
            </a:r>
            <a:r>
              <a:rPr lang="fr-FR" altLang="en-US" sz="2400" dirty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fr-FR" altLang="en-US" sz="2400" dirty="0" err="1">
                <a:solidFill>
                  <a:srgbClr val="00B050"/>
                </a:solidFill>
                <a:latin typeface="Comic Sans MS" pitchFamily="66" charset="0"/>
              </a:rPr>
              <a:t>list</a:t>
            </a:r>
            <a:r>
              <a:rPr lang="fr-FR" altLang="en-US" sz="2400" dirty="0">
                <a:solidFill>
                  <a:srgbClr val="00B050"/>
                </a:solidFill>
                <a:latin typeface="Comic Sans MS" pitchFamily="66" charset="0"/>
              </a:rPr>
              <a:t>&lt;</a:t>
            </a:r>
            <a:r>
              <a:rPr lang="fr-FR" altLang="en-US" sz="2400" dirty="0" err="1">
                <a:solidFill>
                  <a:srgbClr val="00B050"/>
                </a:solidFill>
                <a:latin typeface="Comic Sans MS" pitchFamily="66" charset="0"/>
              </a:rPr>
              <a:t>Reclamation</a:t>
            </a:r>
            <a:r>
              <a:rPr lang="fr-FR" altLang="en-US" sz="2400" dirty="0">
                <a:solidFill>
                  <a:srgbClr val="00B050"/>
                </a:solidFill>
                <a:latin typeface="Comic Sans MS" pitchFamily="66" charset="0"/>
              </a:rPr>
              <a:t>&gt;   </a:t>
            </a:r>
            <a:r>
              <a:rPr lang="fr-FR" altLang="en-US" sz="2400" dirty="0" err="1">
                <a:solidFill>
                  <a:srgbClr val="00B050"/>
                </a:solidFill>
                <a:latin typeface="Comic Sans MS" pitchFamily="66" charset="0"/>
              </a:rPr>
              <a:t>reclamations</a:t>
            </a:r>
            <a:endParaRPr lang="fr-FR" altLang="en-US" sz="2400" dirty="0">
              <a:solidFill>
                <a:srgbClr val="00B05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fr-FR" altLang="en-US" sz="2400" dirty="0">
                <a:latin typeface="Comic Sans MS" pitchFamily="66" charset="0"/>
              </a:rPr>
              <a:t>…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fr-FR" altLang="en-US" sz="2400" dirty="0">
                <a:latin typeface="Comic Sans MS" pitchFamily="66" charset="0"/>
              </a:rPr>
              <a:t>}</a:t>
            </a: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xmlns="" id="{96699C5C-FA14-409B-90C1-62D980015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211" y="77750"/>
            <a:ext cx="9535209" cy="993796"/>
          </a:xfrm>
        </p:spPr>
        <p:txBody>
          <a:bodyPr/>
          <a:lstStyle/>
          <a:p>
            <a:r>
              <a:rPr lang="fr-FR" sz="2800" dirty="0" smtClean="0">
                <a:solidFill>
                  <a:schemeClr val="bg1"/>
                </a:solidFill>
                <a:latin typeface="Comic Sans MS" pitchFamily="66" charset="0"/>
              </a:rPr>
              <a:t>11- </a:t>
            </a:r>
            <a:r>
              <a:rPr lang="fr-FR" sz="2800" dirty="0">
                <a:solidFill>
                  <a:schemeClr val="bg1"/>
                </a:solidFill>
                <a:latin typeface="Comic Sans MS" pitchFamily="66" charset="0"/>
              </a:rPr>
              <a:t>La navigabilité d’une association/implémentation</a:t>
            </a:r>
            <a:endParaRPr lang="fr-FR" sz="2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571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857A6685-9C8B-41DD-B705-1107341B3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1AB-5402-4300-8DAF-56F02156828B}" type="slidenum">
              <a:rPr lang="fr-FR" smtClean="0"/>
              <a:pPr/>
              <a:t>24</a:t>
            </a:fld>
            <a:endParaRPr lang="fr-FR"/>
          </a:p>
        </p:txBody>
      </p:sp>
      <p:graphicFrame>
        <p:nvGraphicFramePr>
          <p:cNvPr id="6" name="Group 12">
            <a:extLst>
              <a:ext uri="{FF2B5EF4-FFF2-40B4-BE49-F238E27FC236}">
                <a16:creationId xmlns:a16="http://schemas.microsoft.com/office/drawing/2014/main" xmlns="" id="{2399552A-5D18-4C69-80BD-B1C428136CD9}"/>
              </a:ext>
            </a:extLst>
          </p:cNvPr>
          <p:cNvGraphicFramePr>
            <a:graphicFrameLocks noGrp="1"/>
          </p:cNvGraphicFramePr>
          <p:nvPr/>
        </p:nvGraphicFramePr>
        <p:xfrm>
          <a:off x="1368227" y="1268760"/>
          <a:ext cx="1789113" cy="1112838"/>
        </p:xfrm>
        <a:graphic>
          <a:graphicData uri="http://schemas.openxmlformats.org/drawingml/2006/table">
            <a:tbl>
              <a:tblPr/>
              <a:tblGrid>
                <a:gridCol w="17891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fr-FR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sym typeface="MS PGothic" pitchFamily="34" charset="-128"/>
                        </a:rPr>
                        <a:t>Client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fr-F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sym typeface="MS PGothic" pitchFamily="34" charset="-128"/>
                        </a:rPr>
                        <a:t>+</a:t>
                      </a:r>
                      <a:r>
                        <a:rPr kumimoji="0" lang="fr-FR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sym typeface="MS PGothic" pitchFamily="34" charset="-128"/>
                        </a:rPr>
                        <a:t>Id_client:int</a:t>
                      </a:r>
                      <a:endParaRPr kumimoji="0" lang="fr-FR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  <a:sym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fr-F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  <a:sym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8" name="Group 22">
            <a:extLst>
              <a:ext uri="{FF2B5EF4-FFF2-40B4-BE49-F238E27FC236}">
                <a16:creationId xmlns:a16="http://schemas.microsoft.com/office/drawing/2014/main" xmlns="" id="{664D068A-23C1-48CC-817D-5431676CD2D6}"/>
              </a:ext>
            </a:extLst>
          </p:cNvPr>
          <p:cNvGraphicFramePr>
            <a:graphicFrameLocks noGrp="1"/>
          </p:cNvGraphicFramePr>
          <p:nvPr/>
        </p:nvGraphicFramePr>
        <p:xfrm>
          <a:off x="7078139" y="1338707"/>
          <a:ext cx="2000250" cy="1112838"/>
        </p:xfrm>
        <a:graphic>
          <a:graphicData uri="http://schemas.openxmlformats.org/drawingml/2006/table">
            <a:tbl>
              <a:tblPr/>
              <a:tblGrid>
                <a:gridCol w="20002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fr-FR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sym typeface="MS PGothic" pitchFamily="34" charset="-128"/>
                        </a:rPr>
                        <a:t>Reclamation</a:t>
                      </a:r>
                      <a:endParaRPr kumimoji="0" lang="fr-FR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MS PGothic" pitchFamily="34" charset="-128"/>
                        <a:sym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fr-F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sym typeface="MS PGothic" pitchFamily="34" charset="-128"/>
                        </a:rPr>
                        <a:t>+</a:t>
                      </a:r>
                      <a:r>
                        <a:rPr kumimoji="0" lang="fr-FR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sym typeface="MS PGothic" pitchFamily="34" charset="-128"/>
                        </a:rPr>
                        <a:t>reference</a:t>
                      </a:r>
                      <a:r>
                        <a:rPr kumimoji="0" lang="fr-F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sym typeface="MS PGothic" pitchFamily="34" charset="-128"/>
                        </a:rPr>
                        <a:t>: </a:t>
                      </a:r>
                      <a:r>
                        <a:rPr kumimoji="0" lang="fr-FR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sym typeface="MS PGothic" pitchFamily="34" charset="-128"/>
                        </a:rPr>
                        <a:t>int</a:t>
                      </a:r>
                      <a:endParaRPr kumimoji="0" lang="fr-FR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  <a:sym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fr-F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  <a:sym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" name="Connecteur droit 24">
            <a:extLst>
              <a:ext uri="{FF2B5EF4-FFF2-40B4-BE49-F238E27FC236}">
                <a16:creationId xmlns:a16="http://schemas.microsoft.com/office/drawing/2014/main" xmlns="" id="{057E6E4C-3D6C-4F3F-A592-A75837D39E3C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5114927" y="14607"/>
            <a:ext cx="0" cy="3921521"/>
          </a:xfrm>
          <a:prstGeom prst="line">
            <a:avLst/>
          </a:prstGeom>
          <a:noFill/>
          <a:ln w="38100" cap="flat" cmpd="sng">
            <a:solidFill>
              <a:srgbClr val="F79646"/>
            </a:solidFill>
            <a:miter lim="800000"/>
            <a:headEnd type="arrow"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2" name="ZoneTexte 27">
            <a:extLst>
              <a:ext uri="{FF2B5EF4-FFF2-40B4-BE49-F238E27FC236}">
                <a16:creationId xmlns:a16="http://schemas.microsoft.com/office/drawing/2014/main" xmlns="" id="{5037950B-5655-4223-A513-50920EEAD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166" y="1437121"/>
            <a:ext cx="571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altLang="zh-CN" dirty="0">
                <a:solidFill>
                  <a:srgbClr val="0000FF"/>
                </a:solidFill>
                <a:latin typeface="Calibri" pitchFamily="34" charset="0"/>
                <a:ea typeface="MS PGothic" pitchFamily="34" charset="-128"/>
                <a:sym typeface="MS PGothic" pitchFamily="34" charset="-128"/>
              </a:rPr>
              <a:t>1..1</a:t>
            </a:r>
          </a:p>
        </p:txBody>
      </p:sp>
      <p:sp>
        <p:nvSpPr>
          <p:cNvPr id="14" name="ZoneTexte 26">
            <a:extLst>
              <a:ext uri="{FF2B5EF4-FFF2-40B4-BE49-F238E27FC236}">
                <a16:creationId xmlns:a16="http://schemas.microsoft.com/office/drawing/2014/main" xmlns="" id="{A06B91DA-5934-4918-9750-08DD73F75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9813" y="1544217"/>
            <a:ext cx="16430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altLang="zh-CN" dirty="0">
                <a:solidFill>
                  <a:srgbClr val="00B050"/>
                </a:solidFill>
                <a:latin typeface="Calibri" pitchFamily="34" charset="0"/>
                <a:ea typeface="MS PGothic" pitchFamily="34" charset="-128"/>
                <a:sym typeface="MS PGothic" pitchFamily="34" charset="-128"/>
              </a:rPr>
              <a:t>0..*  </a:t>
            </a:r>
          </a:p>
        </p:txBody>
      </p:sp>
      <p:sp>
        <p:nvSpPr>
          <p:cNvPr id="15" name="Espace réservé du contenu 17">
            <a:extLst>
              <a:ext uri="{FF2B5EF4-FFF2-40B4-BE49-F238E27FC236}">
                <a16:creationId xmlns:a16="http://schemas.microsoft.com/office/drawing/2014/main" xmlns="" id="{1892FAD6-539B-4D82-BC51-F9EBCF059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6559" y="2975635"/>
            <a:ext cx="3677714" cy="2382191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ctr" anchorCtr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fr-FR" altLang="en-US" sz="2400" dirty="0">
                <a:latin typeface="Comic Sans MS" pitchFamily="66" charset="0"/>
              </a:rPr>
              <a:t>public class </a:t>
            </a:r>
            <a:r>
              <a:rPr lang="fr-FR" altLang="en-US" sz="2400" dirty="0" err="1">
                <a:latin typeface="Comic Sans MS" pitchFamily="66" charset="0"/>
              </a:rPr>
              <a:t>Reclamation</a:t>
            </a:r>
            <a:r>
              <a:rPr lang="fr-FR" altLang="en-US" sz="2400" dirty="0">
                <a:latin typeface="Comic Sans MS" pitchFamily="66" charset="0"/>
              </a:rPr>
              <a:t> {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fr-FR" altLang="en-US" sz="2400" dirty="0">
                <a:latin typeface="Comic Sans MS" pitchFamily="66" charset="0"/>
              </a:rPr>
              <a:t>Public </a:t>
            </a:r>
            <a:r>
              <a:rPr lang="fr-FR" altLang="en-US" sz="2400" dirty="0" err="1">
                <a:latin typeface="Comic Sans MS" pitchFamily="66" charset="0"/>
              </a:rPr>
              <a:t>int</a:t>
            </a:r>
            <a:r>
              <a:rPr lang="fr-FR" altLang="en-US" sz="2400" dirty="0">
                <a:latin typeface="Comic Sans MS" pitchFamily="66" charset="0"/>
              </a:rPr>
              <a:t> </a:t>
            </a:r>
            <a:r>
              <a:rPr lang="fr-FR" altLang="en-US" sz="2400" dirty="0" err="1">
                <a:latin typeface="Comic Sans MS" pitchFamily="66" charset="0"/>
              </a:rPr>
              <a:t>reference</a:t>
            </a:r>
            <a:r>
              <a:rPr lang="fr-FR" altLang="en-US" sz="2400" dirty="0">
                <a:latin typeface="Comic Sans MS" pitchFamily="66" charset="0"/>
              </a:rPr>
              <a:t>;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fr-FR" altLang="en-US" sz="2400" strike="sngStrike" dirty="0" err="1">
                <a:solidFill>
                  <a:srgbClr val="0000FF"/>
                </a:solidFill>
                <a:latin typeface="Comic Sans MS" pitchFamily="66" charset="0"/>
              </a:rPr>
              <a:t>private</a:t>
            </a:r>
            <a:r>
              <a:rPr lang="fr-FR" altLang="en-US" sz="2400" strike="sngStrike" dirty="0">
                <a:solidFill>
                  <a:srgbClr val="0000FF"/>
                </a:solidFill>
                <a:latin typeface="Comic Sans MS" pitchFamily="66" charset="0"/>
              </a:rPr>
              <a:t> Client </a:t>
            </a:r>
            <a:r>
              <a:rPr lang="fr-FR" altLang="en-US" sz="2400" strike="sngStrike" dirty="0" err="1">
                <a:solidFill>
                  <a:srgbClr val="0000FF"/>
                </a:solidFill>
                <a:latin typeface="Comic Sans MS" pitchFamily="66" charset="0"/>
              </a:rPr>
              <a:t>client</a:t>
            </a:r>
            <a:r>
              <a:rPr lang="fr-FR" altLang="en-US" sz="2400" strike="sngStrike" dirty="0">
                <a:solidFill>
                  <a:srgbClr val="0000FF"/>
                </a:solidFill>
                <a:latin typeface="Comic Sans MS" pitchFamily="66" charset="0"/>
              </a:rPr>
              <a:t>;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fr-FR" altLang="en-US" sz="2400" dirty="0">
                <a:latin typeface="Comic Sans MS" pitchFamily="66" charset="0"/>
              </a:rPr>
              <a:t>…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fr-FR" altLang="en-US" sz="2400" dirty="0">
                <a:latin typeface="Comic Sans MS" pitchFamily="66" charset="0"/>
              </a:rPr>
              <a:t>}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xmlns="" id="{2A5B60F1-B7A0-4DA3-9AF3-92164DF072E3}"/>
              </a:ext>
            </a:extLst>
          </p:cNvPr>
          <p:cNvSpPr txBox="1"/>
          <p:nvPr/>
        </p:nvSpPr>
        <p:spPr>
          <a:xfrm>
            <a:off x="542891" y="3034932"/>
            <a:ext cx="5143536" cy="2751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fr-FR" altLang="en-US" sz="2400" dirty="0">
                <a:latin typeface="Comic Sans MS" pitchFamily="66" charset="0"/>
              </a:rPr>
              <a:t>public class Client {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endParaRPr lang="fr-FR" altLang="en-US" sz="2400" dirty="0">
              <a:latin typeface="Comic Sans MS" pitchFamily="66" charset="0"/>
            </a:endParaRP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fr-FR" altLang="en-US" sz="2400" dirty="0">
                <a:latin typeface="Comic Sans MS" pitchFamily="66" charset="0"/>
              </a:rPr>
              <a:t>public </a:t>
            </a:r>
            <a:r>
              <a:rPr lang="fr-FR" altLang="en-US" sz="2400" dirty="0" err="1">
                <a:latin typeface="Comic Sans MS" pitchFamily="66" charset="0"/>
              </a:rPr>
              <a:t>int</a:t>
            </a:r>
            <a:r>
              <a:rPr lang="fr-FR" altLang="en-US" sz="2400" dirty="0">
                <a:latin typeface="Comic Sans MS" pitchFamily="66" charset="0"/>
              </a:rPr>
              <a:t> </a:t>
            </a:r>
            <a:r>
              <a:rPr lang="fr-FR" altLang="en-US" sz="2400" dirty="0" err="1">
                <a:latin typeface="Comic Sans MS" pitchFamily="66" charset="0"/>
              </a:rPr>
              <a:t>Id_client</a:t>
            </a:r>
            <a:r>
              <a:rPr lang="fr-FR" altLang="en-US" sz="2400" dirty="0">
                <a:latin typeface="Comic Sans MS" pitchFamily="66" charset="0"/>
              </a:rPr>
              <a:t>;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endParaRPr lang="fr-FR" altLang="en-US" sz="2400" dirty="0">
              <a:latin typeface="Comic Sans MS" pitchFamily="66" charset="0"/>
            </a:endParaRP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fr-FR" altLang="en-US" sz="2400" dirty="0" err="1">
                <a:solidFill>
                  <a:srgbClr val="00B050"/>
                </a:solidFill>
                <a:latin typeface="Comic Sans MS" pitchFamily="66" charset="0"/>
              </a:rPr>
              <a:t>private</a:t>
            </a:r>
            <a:r>
              <a:rPr lang="fr-FR" altLang="en-US" sz="2400" dirty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fr-FR" altLang="en-US" sz="2400" dirty="0" err="1">
                <a:solidFill>
                  <a:srgbClr val="00B050"/>
                </a:solidFill>
                <a:latin typeface="Comic Sans MS" pitchFamily="66" charset="0"/>
              </a:rPr>
              <a:t>list</a:t>
            </a:r>
            <a:r>
              <a:rPr lang="fr-FR" altLang="en-US" sz="2400" dirty="0">
                <a:solidFill>
                  <a:srgbClr val="00B050"/>
                </a:solidFill>
                <a:latin typeface="Comic Sans MS" pitchFamily="66" charset="0"/>
              </a:rPr>
              <a:t>&lt;</a:t>
            </a:r>
            <a:r>
              <a:rPr lang="fr-FR" altLang="en-US" sz="2400" dirty="0" err="1">
                <a:solidFill>
                  <a:srgbClr val="00B050"/>
                </a:solidFill>
                <a:latin typeface="Comic Sans MS" pitchFamily="66" charset="0"/>
              </a:rPr>
              <a:t>Reclamation</a:t>
            </a:r>
            <a:r>
              <a:rPr lang="fr-FR" altLang="en-US" sz="2400" dirty="0">
                <a:solidFill>
                  <a:srgbClr val="00B050"/>
                </a:solidFill>
                <a:latin typeface="Comic Sans MS" pitchFamily="66" charset="0"/>
              </a:rPr>
              <a:t>&gt;   </a:t>
            </a:r>
            <a:r>
              <a:rPr lang="fr-FR" altLang="en-US" sz="2400" dirty="0" err="1">
                <a:solidFill>
                  <a:srgbClr val="00B050"/>
                </a:solidFill>
                <a:latin typeface="Comic Sans MS" pitchFamily="66" charset="0"/>
              </a:rPr>
              <a:t>reclamations</a:t>
            </a:r>
            <a:endParaRPr lang="fr-FR" altLang="en-US" sz="2400" dirty="0">
              <a:solidFill>
                <a:srgbClr val="00B05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fr-FR" altLang="en-US" sz="2400" dirty="0">
                <a:latin typeface="Comic Sans MS" pitchFamily="66" charset="0"/>
              </a:rPr>
              <a:t>…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fr-FR" altLang="en-US" sz="2400" dirty="0">
                <a:latin typeface="Comic Sans MS" pitchFamily="66" charset="0"/>
              </a:rPr>
              <a:t>}</a:t>
            </a:r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xmlns="" id="{96699C5C-FA14-409B-90C1-62D980015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211" y="77750"/>
            <a:ext cx="9535209" cy="993796"/>
          </a:xfrm>
        </p:spPr>
        <p:txBody>
          <a:bodyPr/>
          <a:lstStyle/>
          <a:p>
            <a:r>
              <a:rPr lang="fr-FR" sz="2800" dirty="0" smtClean="0">
                <a:solidFill>
                  <a:schemeClr val="bg1"/>
                </a:solidFill>
                <a:latin typeface="Comic Sans MS" pitchFamily="66" charset="0"/>
              </a:rPr>
              <a:t>11- </a:t>
            </a:r>
            <a:r>
              <a:rPr lang="fr-FR" sz="2800" dirty="0">
                <a:solidFill>
                  <a:schemeClr val="bg1"/>
                </a:solidFill>
                <a:latin typeface="Comic Sans MS" pitchFamily="66" charset="0"/>
              </a:rPr>
              <a:t>La navigabilité d’une association/implémentation</a:t>
            </a:r>
            <a:endParaRPr lang="fr-FR" sz="2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7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857A6685-9C8B-41DD-B705-1107341B3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1AB-5402-4300-8DAF-56F02156828B}" type="slidenum">
              <a:rPr lang="fr-FR" smtClean="0"/>
              <a:pPr/>
              <a:t>25</a:t>
            </a:fld>
            <a:endParaRPr lang="fr-FR"/>
          </a:p>
        </p:txBody>
      </p:sp>
      <p:graphicFrame>
        <p:nvGraphicFramePr>
          <p:cNvPr id="6" name="Group 12">
            <a:extLst>
              <a:ext uri="{FF2B5EF4-FFF2-40B4-BE49-F238E27FC236}">
                <a16:creationId xmlns:a16="http://schemas.microsoft.com/office/drawing/2014/main" xmlns="" id="{2399552A-5D18-4C69-80BD-B1C428136CD9}"/>
              </a:ext>
            </a:extLst>
          </p:cNvPr>
          <p:cNvGraphicFramePr>
            <a:graphicFrameLocks noGrp="1"/>
          </p:cNvGraphicFramePr>
          <p:nvPr/>
        </p:nvGraphicFramePr>
        <p:xfrm>
          <a:off x="1368227" y="1268760"/>
          <a:ext cx="1789113" cy="1112838"/>
        </p:xfrm>
        <a:graphic>
          <a:graphicData uri="http://schemas.openxmlformats.org/drawingml/2006/table">
            <a:tbl>
              <a:tblPr/>
              <a:tblGrid>
                <a:gridCol w="17891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fr-FR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sym typeface="MS PGothic" pitchFamily="34" charset="-128"/>
                        </a:rPr>
                        <a:t>Client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fr-F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sym typeface="MS PGothic" pitchFamily="34" charset="-128"/>
                        </a:rPr>
                        <a:t>+</a:t>
                      </a:r>
                      <a:r>
                        <a:rPr kumimoji="0" lang="fr-FR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sym typeface="MS PGothic" pitchFamily="34" charset="-128"/>
                        </a:rPr>
                        <a:t>Id_client:int</a:t>
                      </a:r>
                      <a:endParaRPr kumimoji="0" lang="fr-FR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  <a:sym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fr-F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  <a:sym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8" name="Group 22">
            <a:extLst>
              <a:ext uri="{FF2B5EF4-FFF2-40B4-BE49-F238E27FC236}">
                <a16:creationId xmlns:a16="http://schemas.microsoft.com/office/drawing/2014/main" xmlns="" id="{664D068A-23C1-48CC-817D-5431676CD2D6}"/>
              </a:ext>
            </a:extLst>
          </p:cNvPr>
          <p:cNvGraphicFramePr>
            <a:graphicFrameLocks noGrp="1"/>
          </p:cNvGraphicFramePr>
          <p:nvPr/>
        </p:nvGraphicFramePr>
        <p:xfrm>
          <a:off x="7078139" y="1338707"/>
          <a:ext cx="2000250" cy="1112838"/>
        </p:xfrm>
        <a:graphic>
          <a:graphicData uri="http://schemas.openxmlformats.org/drawingml/2006/table">
            <a:tbl>
              <a:tblPr/>
              <a:tblGrid>
                <a:gridCol w="20002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fr-FR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sym typeface="MS PGothic" pitchFamily="34" charset="-128"/>
                        </a:rPr>
                        <a:t>Reclamation</a:t>
                      </a:r>
                      <a:endParaRPr kumimoji="0" lang="fr-FR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MS PGothic" pitchFamily="34" charset="-128"/>
                        <a:sym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fr-F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sym typeface="MS PGothic" pitchFamily="34" charset="-128"/>
                        </a:rPr>
                        <a:t>+</a:t>
                      </a:r>
                      <a:r>
                        <a:rPr kumimoji="0" lang="fr-FR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sym typeface="MS PGothic" pitchFamily="34" charset="-128"/>
                        </a:rPr>
                        <a:t>reference</a:t>
                      </a:r>
                      <a:r>
                        <a:rPr kumimoji="0" lang="fr-F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sym typeface="MS PGothic" pitchFamily="34" charset="-128"/>
                        </a:rPr>
                        <a:t>: </a:t>
                      </a:r>
                      <a:r>
                        <a:rPr kumimoji="0" lang="fr-FR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sym typeface="MS PGothic" pitchFamily="34" charset="-128"/>
                        </a:rPr>
                        <a:t>int</a:t>
                      </a:r>
                      <a:endParaRPr kumimoji="0" lang="fr-FR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  <a:sym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fr-F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  <a:sym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" name="Connecteur droit 24">
            <a:extLst>
              <a:ext uri="{FF2B5EF4-FFF2-40B4-BE49-F238E27FC236}">
                <a16:creationId xmlns:a16="http://schemas.microsoft.com/office/drawing/2014/main" xmlns="" id="{057E6E4C-3D6C-4F3F-A592-A75837D39E3C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5116153" y="50533"/>
            <a:ext cx="2" cy="3923971"/>
          </a:xfrm>
          <a:prstGeom prst="line">
            <a:avLst/>
          </a:prstGeom>
          <a:noFill/>
          <a:ln w="38100" cap="flat" cmpd="sng">
            <a:solidFill>
              <a:srgbClr val="F79646"/>
            </a:solidFill>
            <a:miter lim="800000"/>
            <a:headEnd type="arrow"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2" name="ZoneTexte 27">
            <a:extLst>
              <a:ext uri="{FF2B5EF4-FFF2-40B4-BE49-F238E27FC236}">
                <a16:creationId xmlns:a16="http://schemas.microsoft.com/office/drawing/2014/main" xmlns="" id="{5037950B-5655-4223-A513-50920EEAD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166" y="1437121"/>
            <a:ext cx="571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altLang="zh-CN" dirty="0">
                <a:solidFill>
                  <a:srgbClr val="0000FF"/>
                </a:solidFill>
                <a:latin typeface="Calibri" pitchFamily="34" charset="0"/>
                <a:ea typeface="MS PGothic" pitchFamily="34" charset="-128"/>
                <a:sym typeface="MS PGothic" pitchFamily="34" charset="-128"/>
              </a:rPr>
              <a:t>1..1</a:t>
            </a:r>
          </a:p>
        </p:txBody>
      </p:sp>
      <p:sp>
        <p:nvSpPr>
          <p:cNvPr id="14" name="ZoneTexte 26">
            <a:extLst>
              <a:ext uri="{FF2B5EF4-FFF2-40B4-BE49-F238E27FC236}">
                <a16:creationId xmlns:a16="http://schemas.microsoft.com/office/drawing/2014/main" xmlns="" id="{A06B91DA-5934-4918-9750-08DD73F75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9813" y="1544217"/>
            <a:ext cx="16430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altLang="zh-CN" dirty="0">
                <a:solidFill>
                  <a:srgbClr val="00B050"/>
                </a:solidFill>
                <a:latin typeface="Calibri" pitchFamily="34" charset="0"/>
                <a:ea typeface="MS PGothic" pitchFamily="34" charset="-128"/>
                <a:sym typeface="MS PGothic" pitchFamily="34" charset="-128"/>
              </a:rPr>
              <a:t>0..*  </a:t>
            </a:r>
          </a:p>
        </p:txBody>
      </p:sp>
      <p:sp>
        <p:nvSpPr>
          <p:cNvPr id="15" name="Espace réservé du contenu 17">
            <a:extLst>
              <a:ext uri="{FF2B5EF4-FFF2-40B4-BE49-F238E27FC236}">
                <a16:creationId xmlns:a16="http://schemas.microsoft.com/office/drawing/2014/main" xmlns="" id="{1892FAD6-539B-4D82-BC51-F9EBCF059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7" y="3071810"/>
            <a:ext cx="4400543" cy="2862322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ctr" anchorCtr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fr-FR" altLang="en-US" sz="2400" dirty="0">
                <a:latin typeface="Comic Sans MS" pitchFamily="66" charset="0"/>
              </a:rPr>
              <a:t>public class </a:t>
            </a:r>
            <a:r>
              <a:rPr lang="fr-FR" altLang="en-US" sz="2400" dirty="0" err="1">
                <a:latin typeface="Comic Sans MS" pitchFamily="66" charset="0"/>
              </a:rPr>
              <a:t>Reclamation</a:t>
            </a:r>
            <a:r>
              <a:rPr lang="fr-FR" altLang="en-US" sz="2400" dirty="0">
                <a:latin typeface="Comic Sans MS" pitchFamily="66" charset="0"/>
              </a:rPr>
              <a:t> </a:t>
            </a:r>
            <a:r>
              <a:rPr lang="fr-FR" altLang="en-US" sz="2400" dirty="0" smtClean="0">
                <a:latin typeface="Comic Sans MS" pitchFamily="66" charset="0"/>
              </a:rPr>
              <a:t>{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endParaRPr lang="fr-FR" altLang="en-US" sz="2400" dirty="0">
              <a:latin typeface="Comic Sans MS" pitchFamily="66" charset="0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fr-FR" altLang="en-US" sz="2400" dirty="0">
                <a:latin typeface="Comic Sans MS" pitchFamily="66" charset="0"/>
              </a:rPr>
              <a:t>Public </a:t>
            </a:r>
            <a:r>
              <a:rPr lang="fr-FR" altLang="en-US" sz="2400" dirty="0" err="1">
                <a:latin typeface="Comic Sans MS" pitchFamily="66" charset="0"/>
              </a:rPr>
              <a:t>int</a:t>
            </a:r>
            <a:r>
              <a:rPr lang="fr-FR" altLang="en-US" sz="2400" dirty="0">
                <a:latin typeface="Comic Sans MS" pitchFamily="66" charset="0"/>
              </a:rPr>
              <a:t> </a:t>
            </a:r>
            <a:r>
              <a:rPr lang="fr-FR" altLang="en-US" sz="2400" dirty="0" err="1">
                <a:latin typeface="Comic Sans MS" pitchFamily="66" charset="0"/>
              </a:rPr>
              <a:t>reference</a:t>
            </a:r>
            <a:r>
              <a:rPr lang="fr-FR" altLang="en-US" sz="2400" dirty="0" smtClean="0">
                <a:latin typeface="Comic Sans MS" pitchFamily="66" charset="0"/>
              </a:rPr>
              <a:t>;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endParaRPr lang="fr-FR" altLang="en-US" sz="2400" dirty="0">
              <a:latin typeface="Comic Sans MS" pitchFamily="66" charset="0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fr-FR" altLang="en-US" sz="2400" dirty="0" err="1">
                <a:solidFill>
                  <a:srgbClr val="0000FF"/>
                </a:solidFill>
                <a:latin typeface="Comic Sans MS" pitchFamily="66" charset="0"/>
              </a:rPr>
              <a:t>private</a:t>
            </a:r>
            <a:r>
              <a:rPr lang="fr-FR" altLang="en-US" sz="2400" dirty="0">
                <a:solidFill>
                  <a:srgbClr val="0000FF"/>
                </a:solidFill>
                <a:latin typeface="Comic Sans MS" pitchFamily="66" charset="0"/>
              </a:rPr>
              <a:t> Client </a:t>
            </a:r>
            <a:r>
              <a:rPr lang="fr-FR" altLang="en-US" sz="2400" dirty="0" err="1">
                <a:solidFill>
                  <a:srgbClr val="0000FF"/>
                </a:solidFill>
                <a:latin typeface="Comic Sans MS" pitchFamily="66" charset="0"/>
              </a:rPr>
              <a:t>client</a:t>
            </a:r>
            <a:r>
              <a:rPr lang="fr-FR" altLang="en-US" sz="2400" dirty="0">
                <a:solidFill>
                  <a:srgbClr val="0000FF"/>
                </a:solidFill>
                <a:latin typeface="Comic Sans MS" pitchFamily="66" charset="0"/>
              </a:rPr>
              <a:t>;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fr-FR" altLang="en-US" sz="2400" dirty="0">
                <a:latin typeface="Comic Sans MS" pitchFamily="66" charset="0"/>
              </a:rPr>
              <a:t>…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fr-FR" altLang="en-US" sz="2400" dirty="0">
                <a:latin typeface="Comic Sans MS" pitchFamily="66" charset="0"/>
              </a:rPr>
              <a:t>}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xmlns="" id="{2A5B60F1-B7A0-4DA3-9AF3-92164DF072E3}"/>
              </a:ext>
            </a:extLst>
          </p:cNvPr>
          <p:cNvSpPr txBox="1"/>
          <p:nvPr/>
        </p:nvSpPr>
        <p:spPr>
          <a:xfrm>
            <a:off x="257139" y="3224454"/>
            <a:ext cx="6215106" cy="24191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fr-FR" altLang="en-US" sz="2400" dirty="0">
                <a:latin typeface="Comic Sans MS" pitchFamily="66" charset="0"/>
              </a:rPr>
              <a:t>public class Client {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endParaRPr lang="fr-FR" altLang="en-US" sz="2400" dirty="0">
              <a:latin typeface="Comic Sans MS" pitchFamily="66" charset="0"/>
            </a:endParaRP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fr-FR" altLang="en-US" sz="2400" dirty="0">
                <a:latin typeface="Comic Sans MS" pitchFamily="66" charset="0"/>
              </a:rPr>
              <a:t>public </a:t>
            </a:r>
            <a:r>
              <a:rPr lang="fr-FR" altLang="en-US" sz="2400" dirty="0" err="1">
                <a:latin typeface="Comic Sans MS" pitchFamily="66" charset="0"/>
              </a:rPr>
              <a:t>int</a:t>
            </a:r>
            <a:r>
              <a:rPr lang="fr-FR" altLang="en-US" sz="2400" dirty="0">
                <a:latin typeface="Comic Sans MS" pitchFamily="66" charset="0"/>
              </a:rPr>
              <a:t> </a:t>
            </a:r>
            <a:r>
              <a:rPr lang="fr-FR" altLang="en-US" sz="2400" dirty="0" err="1">
                <a:latin typeface="Comic Sans MS" pitchFamily="66" charset="0"/>
              </a:rPr>
              <a:t>Id_client</a:t>
            </a:r>
            <a:r>
              <a:rPr lang="fr-FR" altLang="en-US" sz="2400" dirty="0">
                <a:latin typeface="Comic Sans MS" pitchFamily="66" charset="0"/>
              </a:rPr>
              <a:t>;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endParaRPr lang="fr-FR" altLang="en-US" sz="2400" dirty="0">
              <a:latin typeface="Comic Sans MS" pitchFamily="66" charset="0"/>
            </a:endParaRP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fr-FR" altLang="en-US" sz="2400" strike="sngStrike" dirty="0" err="1">
                <a:solidFill>
                  <a:srgbClr val="00B050"/>
                </a:solidFill>
                <a:latin typeface="Comic Sans MS" pitchFamily="66" charset="0"/>
              </a:rPr>
              <a:t>private</a:t>
            </a:r>
            <a:r>
              <a:rPr lang="fr-FR" altLang="en-US" sz="2400" strike="sngStrike" dirty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fr-FR" altLang="en-US" sz="2400" strike="sngStrike" dirty="0" err="1">
                <a:solidFill>
                  <a:srgbClr val="00B050"/>
                </a:solidFill>
                <a:latin typeface="Comic Sans MS" pitchFamily="66" charset="0"/>
              </a:rPr>
              <a:t>list</a:t>
            </a:r>
            <a:r>
              <a:rPr lang="fr-FR" altLang="en-US" sz="2400" strike="sngStrike" dirty="0">
                <a:solidFill>
                  <a:srgbClr val="00B050"/>
                </a:solidFill>
                <a:latin typeface="Comic Sans MS" pitchFamily="66" charset="0"/>
              </a:rPr>
              <a:t>&lt;</a:t>
            </a:r>
            <a:r>
              <a:rPr lang="fr-FR" altLang="en-US" sz="2400" strike="sngStrike" dirty="0" err="1">
                <a:solidFill>
                  <a:srgbClr val="00B050"/>
                </a:solidFill>
                <a:latin typeface="Comic Sans MS" pitchFamily="66" charset="0"/>
              </a:rPr>
              <a:t>Reclamation</a:t>
            </a:r>
            <a:r>
              <a:rPr lang="fr-FR" altLang="en-US" sz="2400" strike="sngStrike" dirty="0">
                <a:solidFill>
                  <a:srgbClr val="00B050"/>
                </a:solidFill>
                <a:latin typeface="Comic Sans MS" pitchFamily="66" charset="0"/>
              </a:rPr>
              <a:t>&gt;   </a:t>
            </a:r>
            <a:r>
              <a:rPr lang="fr-FR" altLang="en-US" sz="2400" strike="sngStrike" dirty="0" err="1">
                <a:solidFill>
                  <a:srgbClr val="00B050"/>
                </a:solidFill>
                <a:latin typeface="Comic Sans MS" pitchFamily="66" charset="0"/>
              </a:rPr>
              <a:t>reclamations</a:t>
            </a:r>
            <a:endParaRPr lang="fr-FR" altLang="en-US" sz="2400" strike="sngStrike" dirty="0">
              <a:solidFill>
                <a:srgbClr val="00B05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fr-FR" altLang="en-US" sz="2400" dirty="0">
                <a:latin typeface="Comic Sans MS" pitchFamily="66" charset="0"/>
              </a:rPr>
              <a:t>…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fr-FR" altLang="en-US" sz="2400" dirty="0">
                <a:latin typeface="Comic Sans MS" pitchFamily="66" charset="0"/>
              </a:rPr>
              <a:t>}</a:t>
            </a: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xmlns="" id="{96699C5C-FA14-409B-90C1-62D980015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211" y="77750"/>
            <a:ext cx="9535209" cy="993796"/>
          </a:xfrm>
        </p:spPr>
        <p:txBody>
          <a:bodyPr/>
          <a:lstStyle/>
          <a:p>
            <a:r>
              <a:rPr lang="fr-FR" sz="2800" dirty="0" smtClean="0">
                <a:solidFill>
                  <a:schemeClr val="bg1"/>
                </a:solidFill>
                <a:latin typeface="Comic Sans MS" pitchFamily="66" charset="0"/>
              </a:rPr>
              <a:t>11- </a:t>
            </a:r>
            <a:r>
              <a:rPr lang="fr-FR" sz="2800" dirty="0">
                <a:solidFill>
                  <a:schemeClr val="bg1"/>
                </a:solidFill>
                <a:latin typeface="Comic Sans MS" pitchFamily="66" charset="0"/>
              </a:rPr>
              <a:t>La navigabilité d’une association/implémentation</a:t>
            </a:r>
            <a:endParaRPr lang="fr-FR" sz="2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5339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Les relations de dépendances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185833" y="5072074"/>
            <a:ext cx="3357586" cy="10715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5872" y="71430"/>
            <a:ext cx="9721215" cy="857240"/>
          </a:xfrm>
        </p:spPr>
        <p:txBody>
          <a:bodyPr/>
          <a:lstStyle/>
          <a:p>
            <a:r>
              <a:rPr lang="fr-FR" dirty="0">
                <a:latin typeface="Comic Sans MS" pitchFamily="66" charset="0"/>
              </a:rPr>
              <a:t>1- Définition : Relation de dépendance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3121" y="1857364"/>
            <a:ext cx="9873178" cy="3429024"/>
          </a:xfrm>
        </p:spPr>
        <p:txBody>
          <a:bodyPr>
            <a:noAutofit/>
          </a:bodyPr>
          <a:lstStyle/>
          <a:p>
            <a:pPr algn="just"/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Relation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unidirectionnelle indiquant qu’un changement dans la cible (fournisseur)  provoque un changement dans la source (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client).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Types de relations de dépendances :</a:t>
            </a:r>
          </a:p>
          <a:p>
            <a:pPr algn="just"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Abstraction: relation entre éléments qui représentent un même concept à différents niveaux d’abstraction;</a:t>
            </a:r>
          </a:p>
          <a:p>
            <a:pPr lvl="1" algn="just"/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Permission: l’élément source a le droit d’accéder à l’espace de nommage de l’élément cible;</a:t>
            </a:r>
          </a:p>
          <a:p>
            <a:pPr lvl="1" algn="just"/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Utilisation: l’élément source requiert la présence d’un élément cible.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7337" y="1928802"/>
            <a:ext cx="6840855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8643" y="357166"/>
            <a:ext cx="9721215" cy="785818"/>
          </a:xfrm>
        </p:spPr>
        <p:txBody>
          <a:bodyPr>
            <a:normAutofit/>
          </a:bodyPr>
          <a:lstStyle/>
          <a:p>
            <a:r>
              <a:rPr lang="fr-FR" dirty="0">
                <a:latin typeface="Comic Sans MS" pitchFamily="66" charset="0"/>
              </a:rPr>
              <a:t>2- Les types de relations de dépendance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0015" y="1643050"/>
            <a:ext cx="10005338" cy="4467988"/>
          </a:xfrm>
        </p:spPr>
        <p:txBody>
          <a:bodyPr>
            <a:noAutofit/>
          </a:bodyPr>
          <a:lstStyle/>
          <a:p>
            <a:pPr algn="just"/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Pour l’utilisation : </a:t>
            </a:r>
          </a:p>
          <a:p>
            <a:pPr lvl="1" algn="just"/>
            <a:r>
              <a:rPr lang="fr-FR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« use »: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la source a besoin de la cible pour être implémentée </a:t>
            </a:r>
            <a:endParaRPr lang="fr-FR" sz="2400" b="1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fr-FR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« call »: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une opération source appelle une autre opération cible</a:t>
            </a:r>
          </a:p>
          <a:p>
            <a:pPr lvl="1" algn="just"/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Pour la permission : </a:t>
            </a:r>
          </a:p>
          <a:p>
            <a:pPr lvl="1" algn="just"/>
            <a:r>
              <a:rPr lang="fr-FR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« permit »</a:t>
            </a:r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le source est amie de la cible; elle permet à l’élément source d’ignorer la propriété de visibilité de l’élément cible</a:t>
            </a:r>
          </a:p>
          <a:p>
            <a:pPr lvl="2" algn="just"/>
            <a:r>
              <a:rPr lang="fr-FR" dirty="0">
                <a:latin typeface="Times New Roman" pitchFamily="18" charset="0"/>
                <a:cs typeface="Times New Roman" pitchFamily="18" charset="0"/>
              </a:rPr>
              <a:t>Exemple : la classe « Amie » en C++</a:t>
            </a:r>
          </a:p>
          <a:p>
            <a:pPr algn="just"/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Pour l’abstraction : </a:t>
            </a:r>
          </a:p>
          <a:p>
            <a:pPr lvl="1" algn="just"/>
            <a:r>
              <a:rPr lang="fr-FR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« </a:t>
            </a:r>
            <a:r>
              <a:rPr lang="fr-FR" sz="24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realize</a:t>
            </a:r>
            <a:r>
              <a:rPr lang="fr-FR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 »: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l’élément source implémente la spécification désignée par l’élément cible.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00081" y="285728"/>
            <a:ext cx="9721215" cy="785802"/>
          </a:xfrm>
        </p:spPr>
        <p:txBody>
          <a:bodyPr/>
          <a:lstStyle/>
          <a:p>
            <a:r>
              <a:rPr lang="fr-FR" dirty="0">
                <a:latin typeface="Comic Sans MS" pitchFamily="66" charset="0"/>
              </a:rPr>
              <a:t>Exemples (1/2)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4041" y="1571613"/>
            <a:ext cx="3827311" cy="2297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24229" y="2928934"/>
            <a:ext cx="2900274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Connecteur droit 11"/>
          <p:cNvCxnSpPr/>
          <p:nvPr/>
        </p:nvCxnSpPr>
        <p:spPr>
          <a:xfrm rot="5400000">
            <a:off x="4006907" y="2750338"/>
            <a:ext cx="2357454" cy="2"/>
          </a:xfrm>
          <a:prstGeom prst="line">
            <a:avLst/>
          </a:prstGeom>
          <a:noFill/>
          <a:ln w="10000" cap="flat" cmpd="sng" algn="ctr">
            <a:solidFill>
              <a:srgbClr val="00B050"/>
            </a:solidFill>
            <a:prstDash val="lgDashDot"/>
          </a:ln>
          <a:effectLst/>
        </p:spPr>
      </p:cxn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64754" y="1500174"/>
            <a:ext cx="4436581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Flèche vers le bas 13"/>
          <p:cNvSpPr/>
          <p:nvPr/>
        </p:nvSpPr>
        <p:spPr>
          <a:xfrm>
            <a:off x="7972443" y="2500306"/>
            <a:ext cx="185674" cy="469456"/>
          </a:xfrm>
          <a:prstGeom prst="downArrow">
            <a:avLst/>
          </a:prstGeom>
          <a:solidFill>
            <a:srgbClr val="DA1F28"/>
          </a:solidFill>
          <a:ln w="19050" cap="flat" cmpd="sng" algn="ctr">
            <a:solidFill>
              <a:srgbClr val="DA1F2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043089" y="1928802"/>
            <a:ext cx="782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&lt;&lt;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3A2FD6A5-FAA2-4AEB-99D8-1C09A21C7A1C}"/>
              </a:ext>
            </a:extLst>
          </p:cNvPr>
          <p:cNvSpPr txBox="1"/>
          <p:nvPr/>
        </p:nvSpPr>
        <p:spPr>
          <a:xfrm>
            <a:off x="471453" y="4857760"/>
            <a:ext cx="10001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La méthode ajouter() de la classe « </a:t>
            </a:r>
            <a:r>
              <a:rPr lang="fr-FR" sz="2400" dirty="0" err="1">
                <a:latin typeface="Times New Roman" pitchFamily="18" charset="0"/>
                <a:cs typeface="Times New Roman" pitchFamily="18" charset="0"/>
              </a:rPr>
              <a:t>EmploiDuTemps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 » utilise un objet de la classe cours comme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paramètre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grâce à la relation </a:t>
            </a:r>
            <a:r>
              <a:rPr lang="fr-FR" sz="2400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«  use  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Analyse statique VS Conception statique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328709" y="5286388"/>
            <a:ext cx="2714644" cy="714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40E3DD9-4766-42F9-BD8C-0B68D8B5F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 (2/2)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21365CAF-34AC-4E04-9002-24F03A883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701" y="4714884"/>
            <a:ext cx="4857784" cy="1508105"/>
          </a:xfrm>
        </p:spPr>
        <p:txBody>
          <a:bodyPr/>
          <a:lstStyle/>
          <a:p>
            <a:pPr marL="0" indent="0" algn="ctr"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La relation de dépendance </a:t>
            </a:r>
            <a:r>
              <a:rPr lang="fr-FR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« </a:t>
            </a:r>
            <a:r>
              <a:rPr lang="fr-FR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realize</a:t>
            </a:r>
            <a:r>
              <a:rPr lang="fr-FR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 »: </a:t>
            </a:r>
          </a:p>
          <a:p>
            <a:pPr marL="0" indent="0" algn="ctr">
              <a:buNone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La classe Usine implémente l’interface </a:t>
            </a:r>
            <a:r>
              <a:rPr lang="fr-FR" sz="2000" dirty="0" err="1">
                <a:latin typeface="Times New Roman" pitchFamily="18" charset="0"/>
                <a:cs typeface="Times New Roman" pitchFamily="18" charset="0"/>
              </a:rPr>
              <a:t>IUsine</a:t>
            </a:r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51BE37DC-800A-46FE-A5DF-8F358B333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1AB-5402-4300-8DAF-56F02156828B}" type="slidenum">
              <a:rPr lang="fr-FR" smtClean="0"/>
              <a:pPr/>
              <a:t>30</a:t>
            </a:fld>
            <a:endParaRPr lang="fr-FR"/>
          </a:p>
        </p:txBody>
      </p:sp>
      <p:pic>
        <p:nvPicPr>
          <p:cNvPr id="8" name="Picture 3" descr="C:\Users\asus\Desktop\Main.jpg">
            <a:extLst>
              <a:ext uri="{FF2B5EF4-FFF2-40B4-BE49-F238E27FC236}">
                <a16:creationId xmlns:a16="http://schemas.microsoft.com/office/drawing/2014/main" xmlns="" id="{BEA10554-2646-4D64-9D10-8E1462B366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10397" t="43802" r="28254"/>
          <a:stretch/>
        </p:blipFill>
        <p:spPr bwMode="auto">
          <a:xfrm>
            <a:off x="328577" y="718324"/>
            <a:ext cx="3071834" cy="3925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necteur droit 6">
            <a:extLst>
              <a:ext uri="{FF2B5EF4-FFF2-40B4-BE49-F238E27FC236}">
                <a16:creationId xmlns:a16="http://schemas.microsoft.com/office/drawing/2014/main" xmlns="" id="{484F020B-CCC1-437C-A5D5-7D73ED7D599E}"/>
              </a:ext>
            </a:extLst>
          </p:cNvPr>
          <p:cNvSpPr>
            <a:spLocks noChangeShapeType="1"/>
          </p:cNvSpPr>
          <p:nvPr/>
        </p:nvSpPr>
        <p:spPr bwMode="auto">
          <a:xfrm rot="5400000" flipH="1" flipV="1">
            <a:off x="1397290" y="3048950"/>
            <a:ext cx="714380" cy="45719"/>
          </a:xfrm>
          <a:prstGeom prst="line">
            <a:avLst/>
          </a:prstGeom>
          <a:noFill/>
          <a:ln w="25400" cap="flat" cmpd="sng">
            <a:solidFill>
              <a:srgbClr val="C00000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2" name="Triangle isocèle 7">
            <a:extLst>
              <a:ext uri="{FF2B5EF4-FFF2-40B4-BE49-F238E27FC236}">
                <a16:creationId xmlns:a16="http://schemas.microsoft.com/office/drawing/2014/main" xmlns="" id="{0B5867C0-5CCB-4A96-9DF4-9B9BA85E9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99" y="2428868"/>
            <a:ext cx="242814" cy="285752"/>
          </a:xfrm>
          <a:prstGeom prst="triangle">
            <a:avLst>
              <a:gd name="adj" fmla="val 50000"/>
            </a:avLst>
          </a:prstGeom>
          <a:noFill/>
          <a:ln w="25400" cap="flat" cmpd="sng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fr-FR">
              <a:solidFill>
                <a:srgbClr val="E36C09"/>
              </a:solidFill>
              <a:latin typeface="MS PGothic" pitchFamily="34" charset="-128"/>
              <a:ea typeface="MS PGothic" pitchFamily="34" charset="-128"/>
              <a:sym typeface="MS PGothic" pitchFamily="34" charset="-128"/>
            </a:endParaRPr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xmlns="" id="{19E780B7-BFF2-4325-B4E4-B0D028AEC109}"/>
              </a:ext>
            </a:extLst>
          </p:cNvPr>
          <p:cNvSpPr txBox="1">
            <a:spLocks/>
          </p:cNvSpPr>
          <p:nvPr/>
        </p:nvSpPr>
        <p:spPr>
          <a:xfrm>
            <a:off x="5400674" y="4364988"/>
            <a:ext cx="5400675" cy="150810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La relation de dépendance </a:t>
            </a:r>
            <a:r>
              <a:rPr lang="fr-FR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« permit »: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La classe « Amie de A » peut accéder à l’attribut « attributsprivé1 » malgré que cet attribut est </a:t>
            </a:r>
            <a:r>
              <a:rPr lang="fr-FR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private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grâce à la relation permit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xmlns="" id="{CC668C15-98CA-4810-9F62-2FB2F617E3E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24222" t="35778" r="27334" b="44074"/>
          <a:stretch/>
        </p:blipFill>
        <p:spPr>
          <a:xfrm>
            <a:off x="5114922" y="1357298"/>
            <a:ext cx="5572165" cy="259057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900213" y="2786058"/>
            <a:ext cx="1204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« </a:t>
            </a:r>
            <a:r>
              <a:rPr lang="fr-FR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realize</a:t>
            </a:r>
            <a:r>
              <a:rPr lang="fr-F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 »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3687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  <p:bldP spid="12" grpId="0" animBg="1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4395" y="188641"/>
            <a:ext cx="9645025" cy="740029"/>
          </a:xfrm>
        </p:spPr>
        <p:txBody>
          <a:bodyPr/>
          <a:lstStyle/>
          <a:p>
            <a:r>
              <a:rPr dirty="0">
                <a:latin typeface="Comic Sans MS" pitchFamily="66" charset="0"/>
              </a:rPr>
              <a:t>Etude de cas (1/4): Diagramme de classes d'analyse</a:t>
            </a:r>
            <a:endParaRPr lang="fr-FR" dirty="0">
              <a:latin typeface="Comic Sans MS" pitchFamily="66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1AB-5402-4300-8DAF-56F02156828B}" type="slidenum">
              <a:rPr lang="fr-FR" smtClean="0"/>
              <a:pPr/>
              <a:t>31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133F0821-AFCE-482B-B6FF-7548DC7FE7F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18001" t="10889" r="23334" b="22741"/>
          <a:stretch/>
        </p:blipFill>
        <p:spPr>
          <a:xfrm>
            <a:off x="1185833" y="1052736"/>
            <a:ext cx="9358378" cy="5314824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00081" y="188641"/>
            <a:ext cx="9859339" cy="882905"/>
          </a:xfrm>
        </p:spPr>
        <p:txBody>
          <a:bodyPr/>
          <a:lstStyle/>
          <a:p>
            <a:r>
              <a:rPr sz="2400" dirty="0">
                <a:latin typeface="Comic Sans MS" pitchFamily="66" charset="0"/>
              </a:rPr>
              <a:t>Etude de cas (2/4): Extrait du diagramme de séquence objet </a:t>
            </a:r>
            <a:br>
              <a:rPr sz="2400" dirty="0">
                <a:latin typeface="Comic Sans MS" pitchFamily="66" charset="0"/>
              </a:rPr>
            </a:br>
            <a:r>
              <a:rPr sz="2400" dirty="0">
                <a:latin typeface="Comic Sans MS" pitchFamily="66" charset="0"/>
              </a:rPr>
              <a:t>" </a:t>
            </a:r>
            <a:r>
              <a:rPr dirty="0">
                <a:latin typeface="Comic Sans MS" pitchFamily="66" charset="0"/>
              </a:rPr>
              <a:t>Ajouter Groupe</a:t>
            </a:r>
            <a:r>
              <a:rPr sz="2400" dirty="0">
                <a:latin typeface="Comic Sans MS" pitchFamily="66" charset="0"/>
              </a:rPr>
              <a:t>"</a:t>
            </a:r>
            <a:endParaRPr lang="fr-FR" sz="2400" dirty="0">
              <a:latin typeface="Comic Sans MS" pitchFamily="66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1AB-5402-4300-8DAF-56F02156828B}" type="slidenum">
              <a:rPr lang="fr-FR" smtClean="0"/>
              <a:pPr/>
              <a:t>32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0AFD8C03-1673-45F8-8BD4-748E0C7A26C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14668" t="7334" r="40000" b="23926"/>
          <a:stretch/>
        </p:blipFill>
        <p:spPr>
          <a:xfrm>
            <a:off x="1471585" y="1142984"/>
            <a:ext cx="8501122" cy="5214973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4395" y="188641"/>
            <a:ext cx="9645025" cy="740029"/>
          </a:xfrm>
        </p:spPr>
        <p:txBody>
          <a:bodyPr/>
          <a:lstStyle/>
          <a:p>
            <a:r>
              <a:rPr dirty="0">
                <a:latin typeface="Comic Sans MS" pitchFamily="66" charset="0"/>
              </a:rPr>
              <a:t>Etude de cas (3/4): Diagramme de classes de conception</a:t>
            </a:r>
            <a:r>
              <a:rPr lang="fr-FR" dirty="0">
                <a:latin typeface="Comic Sans MS" pitchFamily="66" charset="0"/>
              </a:rPr>
              <a:t> (monocouche)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1AB-5402-4300-8DAF-56F02156828B}" type="slidenum">
              <a:rPr lang="fr-FR" smtClean="0"/>
              <a:pPr/>
              <a:t>33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90231E52-37AD-43D5-842E-55DB552431E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19334" t="12074" r="25334" b="15630"/>
          <a:stretch/>
        </p:blipFill>
        <p:spPr>
          <a:xfrm>
            <a:off x="900081" y="1124745"/>
            <a:ext cx="9358378" cy="52921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Diagramme de classes: architecture 3 couches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114395" y="5143512"/>
            <a:ext cx="3000396" cy="8572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00345" y="428604"/>
            <a:ext cx="7671391" cy="852502"/>
          </a:xfrm>
        </p:spPr>
        <p:txBody>
          <a:bodyPr/>
          <a:lstStyle/>
          <a:p>
            <a:r>
              <a:rPr lang="fr-FR" dirty="0" smtClean="0">
                <a:latin typeface="Comic Sans MS" pitchFamily="66" charset="0"/>
              </a:rPr>
              <a:t>1- </a:t>
            </a:r>
            <a:r>
              <a:rPr lang="fr-FR" dirty="0">
                <a:latin typeface="Comic Sans MS" pitchFamily="66" charset="0"/>
              </a:rPr>
              <a:t>Classe graphique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7139" y="1357298"/>
            <a:ext cx="10401335" cy="2283702"/>
          </a:xfrm>
        </p:spPr>
        <p:txBody>
          <a:bodyPr>
            <a:normAutofit/>
          </a:bodyPr>
          <a:lstStyle/>
          <a:p>
            <a:pPr algn="just"/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Les classes graphiques modélisent les interactions entre le système et ses acteurs.</a:t>
            </a:r>
          </a:p>
          <a:p>
            <a:pPr algn="just"/>
            <a:endParaRPr lang="fr-FR" sz="2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F3B7E8E2-9BFD-4101-BE24-A61F9E33930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32667" t="60666" r="54667" b="26445"/>
          <a:stretch/>
        </p:blipFill>
        <p:spPr>
          <a:xfrm>
            <a:off x="3384451" y="3500438"/>
            <a:ext cx="3816424" cy="24520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71849" y="500042"/>
            <a:ext cx="6944063" cy="709626"/>
          </a:xfrm>
        </p:spPr>
        <p:txBody>
          <a:bodyPr/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2-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Classe gestionnaire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8577" y="1285860"/>
            <a:ext cx="9721215" cy="432511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Un contrôleur est généralement classe de méthode qui est utilisée pour accepter les requêtes et renvoyer une réponse</a:t>
            </a:r>
          </a:p>
          <a:p>
            <a:pPr algn="just"/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Elle assure la coordination,  l’enchaînement et le contrôle d’autres objets</a:t>
            </a:r>
          </a:p>
          <a:p>
            <a:pPr algn="just"/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Exemple de classes Gestionnaires: Les </a:t>
            </a:r>
            <a:r>
              <a:rPr lang="fr-FR" sz="2400" dirty="0" err="1">
                <a:latin typeface="Times New Roman" pitchFamily="18" charset="0"/>
                <a:cs typeface="Times New Roman" pitchFamily="18" charset="0"/>
              </a:rPr>
              <a:t>controllers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(Symfony) , les services (java)…</a:t>
            </a:r>
          </a:p>
          <a:p>
            <a:pPr algn="just"/>
            <a:endParaRPr lang="fr-FR" sz="1800" dirty="0"/>
          </a:p>
          <a:p>
            <a:pPr algn="just"/>
            <a:endParaRPr lang="fr-FR" sz="1800" dirty="0"/>
          </a:p>
          <a:p>
            <a:pPr algn="just"/>
            <a:endParaRPr lang="fr-FR" sz="1800" dirty="0"/>
          </a:p>
          <a:p>
            <a:pPr algn="just"/>
            <a:endParaRPr lang="fr-FR" sz="1800" dirty="0"/>
          </a:p>
          <a:p>
            <a:pPr algn="just"/>
            <a:endParaRPr lang="fr-FR" sz="1800" dirty="0"/>
          </a:p>
          <a:p>
            <a:pPr algn="just"/>
            <a:endParaRPr lang="fr-FR" sz="18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9E3B3A24-464F-491A-8CFF-57A2984508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24000" t="61852" r="64000" b="29852"/>
          <a:stretch/>
        </p:blipFill>
        <p:spPr>
          <a:xfrm>
            <a:off x="2592363" y="4550327"/>
            <a:ext cx="4464496" cy="1736193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43221" y="285728"/>
            <a:ext cx="7528515" cy="928678"/>
          </a:xfrm>
        </p:spPr>
        <p:txBody>
          <a:bodyPr/>
          <a:lstStyle/>
          <a:p>
            <a:r>
              <a:rPr lang="fr-FR" dirty="0" smtClean="0">
                <a:latin typeface="Comic Sans MS" pitchFamily="66" charset="0"/>
              </a:rPr>
              <a:t>3- </a:t>
            </a:r>
            <a:r>
              <a:rPr lang="fr-FR" dirty="0">
                <a:latin typeface="Comic Sans MS" pitchFamily="66" charset="0"/>
              </a:rPr>
              <a:t>Classe entité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0015" y="1071546"/>
            <a:ext cx="9721215" cy="3396418"/>
          </a:xfrm>
        </p:spPr>
        <p:txBody>
          <a:bodyPr>
            <a:normAutofit/>
          </a:bodyPr>
          <a:lstStyle/>
          <a:p>
            <a:pPr algn="just"/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La classe  entité modélise les informations persistantes du système. </a:t>
            </a:r>
          </a:p>
          <a:p>
            <a:pPr algn="just"/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Exemples : classes qui contiennent des informations d’un étudiant, d’un employé, … </a:t>
            </a:r>
          </a:p>
          <a:p>
            <a:pPr algn="just"/>
            <a:endParaRPr lang="fr-FR" sz="20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1C4A0513-D5BF-4681-8DCF-62D05A305FF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18667" t="47630" r="68666" b="39333"/>
          <a:stretch/>
        </p:blipFill>
        <p:spPr>
          <a:xfrm>
            <a:off x="1800275" y="3839246"/>
            <a:ext cx="3240360" cy="1875998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49F78A7B-6C41-47D9-B918-1CA5FB7A500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19334" t="20371" r="66000" b="56752"/>
          <a:stretch/>
        </p:blipFill>
        <p:spPr>
          <a:xfrm>
            <a:off x="6656919" y="3744722"/>
            <a:ext cx="2344156" cy="20567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71585" y="500042"/>
            <a:ext cx="8776158" cy="781064"/>
          </a:xfrm>
        </p:spPr>
        <p:txBody>
          <a:bodyPr>
            <a:normAutofit/>
          </a:bodyPr>
          <a:lstStyle/>
          <a:p>
            <a:r>
              <a:rPr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fr-FR" sz="3200" dirty="0">
                <a:latin typeface="Times New Roman" pitchFamily="18" charset="0"/>
                <a:cs typeface="Times New Roman" pitchFamily="18" charset="0"/>
              </a:rPr>
              <a:t>Associations entre classes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3121" y="1714488"/>
            <a:ext cx="9704406" cy="4325112"/>
          </a:xfrm>
        </p:spPr>
        <p:txBody>
          <a:bodyPr>
            <a:normAutofit/>
          </a:bodyPr>
          <a:lstStyle/>
          <a:p>
            <a:pPr algn="just"/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Les associations entre les classes  suivent des règles assez strictes : </a:t>
            </a:r>
          </a:p>
          <a:p>
            <a:pPr algn="just"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Les classes graphiques ne peuvent être reliées qu’aux classes  gestionnaires. </a:t>
            </a:r>
          </a:p>
          <a:p>
            <a:pPr lvl="1" algn="just"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Les classes gestionnaires ont accès aux classes graphiques, aux classes entités et aux autres classes gestionnaires </a:t>
            </a:r>
          </a:p>
          <a:p>
            <a:pPr lvl="1" algn="just"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Les classes entités ont accès aux autres classes entités et ne sont reliées qu’aux  classes  gestionnaires</a:t>
            </a:r>
          </a:p>
          <a:p>
            <a:pPr algn="just"/>
            <a:endParaRPr lang="fr-F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B87D19C-E239-474A-BD5D-11C7C4713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461" y="188641"/>
            <a:ext cx="9144959" cy="805155"/>
          </a:xfrm>
        </p:spPr>
        <p:txBody>
          <a:bodyPr/>
          <a:lstStyle/>
          <a:p>
            <a:r>
              <a:rPr lang="fr-FR" sz="2000" dirty="0">
                <a:latin typeface="Comic Sans MS" pitchFamily="66" charset="0"/>
              </a:rPr>
              <a:t>Etude de cas (4/4): Extrait du diagramme de classes de conception                  (3 couches)</a:t>
            </a:r>
            <a:endParaRPr lang="fr-FR" sz="2400" dirty="0">
              <a:latin typeface="Comic Sans MS" pitchFamily="66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8D11C430-FFBA-486D-BC6F-8FEC439CD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1AB-5402-4300-8DAF-56F02156828B}" type="slidenum">
              <a:rPr lang="fr-FR" smtClean="0"/>
              <a:pPr/>
              <a:t>39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1FE73A02-25A4-4045-AA66-B857C6CB4F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28709" y="1000108"/>
            <a:ext cx="8593218" cy="585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1418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solidFill>
                  <a:schemeClr val="bg1"/>
                </a:solidFill>
              </a:rPr>
              <a:t>Diagramme de classes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fr-FR" smtClean="0"/>
              <a:pPr marL="38100">
                <a:lnSpc>
                  <a:spcPts val="1240"/>
                </a:lnSpc>
              </a:pPr>
              <a:t>4</a:t>
            </a:fld>
            <a:endParaRPr lang="fr-FR" dirty="0"/>
          </a:p>
        </p:txBody>
      </p:sp>
      <p:sp>
        <p:nvSpPr>
          <p:cNvPr id="4" name="object 3"/>
          <p:cNvSpPr txBox="1"/>
          <p:nvPr/>
        </p:nvSpPr>
        <p:spPr>
          <a:xfrm>
            <a:off x="575112" y="1186129"/>
            <a:ext cx="9479685" cy="36445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Caractéristique</a:t>
            </a:r>
            <a:r>
              <a:rPr lang="fr-FR" sz="2800" b="1" spc="-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774700" indent="-34290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774065" algn="l"/>
                <a:tab pos="774700" algn="l"/>
              </a:tabLst>
            </a:pPr>
            <a:r>
              <a:rPr sz="2800" dirty="0">
                <a:latin typeface="Times New Roman" pitchFamily="18" charset="0"/>
                <a:cs typeface="Times New Roman" pitchFamily="18" charset="0"/>
              </a:rPr>
              <a:t>Le plus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important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: objectif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final de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l’analyse/conception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774700" indent="-342900">
              <a:lnSpc>
                <a:spcPct val="100000"/>
              </a:lnSpc>
              <a:spcBef>
                <a:spcPts val="2400"/>
              </a:spcBef>
              <a:buFont typeface="Wingdings"/>
              <a:buChar char=""/>
              <a:tabLst>
                <a:tab pos="774065" algn="l"/>
                <a:tab pos="774700" algn="l"/>
              </a:tabLst>
            </a:pPr>
            <a:r>
              <a:rPr sz="2800" dirty="0">
                <a:latin typeface="Times New Roman" pitchFamily="18" charset="0"/>
                <a:cs typeface="Times New Roman" pitchFamily="18" charset="0"/>
              </a:rPr>
              <a:t>Décrit la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structure interne du système,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sous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forme</a:t>
            </a:r>
            <a:r>
              <a:rPr sz="28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de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774700">
              <a:lnSpc>
                <a:spcPct val="100000"/>
              </a:lnSpc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classes (attributs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opérations) et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de relations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entre</a:t>
            </a:r>
            <a:r>
              <a:rPr sz="2800" spc="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classes.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774700" marR="120650" indent="-342900">
              <a:lnSpc>
                <a:spcPct val="100000"/>
              </a:lnSpc>
              <a:spcBef>
                <a:spcPts val="2400"/>
              </a:spcBef>
              <a:buFont typeface="Wingdings"/>
              <a:buChar char=""/>
              <a:tabLst>
                <a:tab pos="774065" algn="l"/>
                <a:tab pos="774700" algn="l"/>
              </a:tabLst>
            </a:pPr>
            <a:r>
              <a:rPr sz="2800" dirty="0">
                <a:latin typeface="Times New Roman" pitchFamily="18" charset="0"/>
                <a:cs typeface="Times New Roman" pitchFamily="18" charset="0"/>
              </a:rPr>
              <a:t>Ne montre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pas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comment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utiliser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les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opérations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= description  statique</a:t>
            </a: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0174" y="5057648"/>
            <a:ext cx="8743092" cy="1182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800" b="1" dirty="0">
                <a:latin typeface="Times New Roman" pitchFamily="18" charset="0"/>
                <a:cs typeface="Times New Roman" pitchFamily="18" charset="0"/>
              </a:rPr>
              <a:t>Lors </a:t>
            </a:r>
            <a:r>
              <a:rPr sz="2800" b="1" spc="-5" dirty="0">
                <a:latin typeface="Times New Roman" pitchFamily="18" charset="0"/>
                <a:cs typeface="Times New Roman" pitchFamily="18" charset="0"/>
              </a:rPr>
              <a:t>de l’analyse</a:t>
            </a:r>
            <a:r>
              <a:rPr sz="2800" b="1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dirty="0">
                <a:latin typeface="Times New Roman" pitchFamily="18" charset="0"/>
                <a:cs typeface="Times New Roman" pitchFamily="18" charset="0"/>
              </a:rPr>
              <a:t>: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812800" lvl="1" indent="-343535">
              <a:lnSpc>
                <a:spcPct val="100000"/>
              </a:lnSpc>
              <a:spcBef>
                <a:spcPts val="2400"/>
              </a:spcBef>
              <a:buFont typeface="Wingdings"/>
              <a:buChar char=""/>
              <a:tabLst>
                <a:tab pos="812165" algn="l"/>
                <a:tab pos="813435" algn="l"/>
              </a:tabLst>
            </a:pPr>
            <a:r>
              <a:rPr sz="2800" dirty="0">
                <a:latin typeface="Times New Roman" pitchFamily="18" charset="0"/>
                <a:cs typeface="Times New Roman" pitchFamily="18" charset="0"/>
              </a:rPr>
              <a:t>Classes de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domaine (correspondent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aux objets</a:t>
            </a:r>
            <a:r>
              <a:rPr sz="2800" spc="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métiers)</a:t>
            </a: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7C5562A-4E36-42E1-BD93-2F1A85FE2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/>
              <a:t>Extrait du diagramme de classes de conception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42621B66-F22A-4E4D-84F2-DE723A1F9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41" y="1135917"/>
            <a:ext cx="10441370" cy="2382191"/>
          </a:xfrm>
        </p:spPr>
        <p:txBody>
          <a:bodyPr/>
          <a:lstStyle/>
          <a:p>
            <a:pPr algn="just"/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Remarque: Puisque le diagramme de classes de conception en 3 couches est souvent très détaillé, on peut parfois se limiter à représenter </a:t>
            </a:r>
            <a:r>
              <a:rPr lang="fr-FR" sz="2400" b="1" i="1" dirty="0">
                <a:latin typeface="Times New Roman" pitchFamily="18" charset="0"/>
                <a:cs typeface="Times New Roman" pitchFamily="18" charset="0"/>
              </a:rPr>
              <a:t>un extrait du diagramme de classes de conception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modélisant </a:t>
            </a:r>
            <a:r>
              <a:rPr lang="fr-FR" sz="2400" u="sng" dirty="0">
                <a:latin typeface="Times New Roman" pitchFamily="18" charset="0"/>
                <a:cs typeface="Times New Roman" pitchFamily="18" charset="0"/>
              </a:rPr>
              <a:t>un seul cas d’utilisation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Exemple: Extrait du diagramme de classes de conception relatif au cas d’utilisation « Chercher cours »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7E229B0E-CFDF-46A7-B870-B001DA4F3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1AB-5402-4300-8DAF-56F02156828B}" type="slidenum">
              <a:rPr lang="fr-FR" smtClean="0"/>
              <a:pPr/>
              <a:t>40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ADFBF245-7556-4FA3-8AF8-906981968C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17333" t="27483" r="31334" b="28335"/>
          <a:stretch/>
        </p:blipFill>
        <p:spPr>
          <a:xfrm>
            <a:off x="1728267" y="3286124"/>
            <a:ext cx="7992888" cy="357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0251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C8CD846-F92A-408F-9113-243B3822C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omic Sans MS" pitchFamily="66" charset="0"/>
              </a:rPr>
              <a:t>Références bibliographiques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3D6469DB-E339-4A80-BE5E-984F1F723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841" y="1566287"/>
            <a:ext cx="6336704" cy="4031873"/>
          </a:xfrm>
        </p:spPr>
        <p:txBody>
          <a:bodyPr/>
          <a:lstStyle/>
          <a:p>
            <a:r>
              <a:rPr lang="fr-FR" sz="2000" dirty="0"/>
              <a:t>UML 2 par la pratique , Edition 7, Pascal Roques</a:t>
            </a:r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r>
              <a:rPr lang="fr-FR" sz="2000" dirty="0"/>
              <a:t>UML 2 en Action, Edition 4,  Pascal Roques, Frank Vallée</a:t>
            </a:r>
          </a:p>
          <a:p>
            <a:endParaRPr lang="fr-FR" sz="2000" dirty="0"/>
          </a:p>
          <a:p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r>
              <a:rPr lang="fr-FR" sz="2000" dirty="0"/>
              <a:t>Annexe : Préparation de l’implémentation, Partie 2, Equipe UML, UP GL-BD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797A6370-EAF1-4D52-BB99-761BC48EA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1AB-5402-4300-8DAF-56F02156828B}" type="slidenum">
              <a:rPr lang="fr-FR" smtClean="0"/>
              <a:pPr/>
              <a:t>41</a:t>
            </a:fld>
            <a:endParaRPr lang="fr-FR"/>
          </a:p>
        </p:txBody>
      </p:sp>
      <p:pic>
        <p:nvPicPr>
          <p:cNvPr id="1026" name="Picture 2" descr="Amazon.fr - UML 2 par la pratique: Etudes de cas et exercices corrigés -  Roques, Pascal - Livres">
            <a:extLst>
              <a:ext uri="{FF2B5EF4-FFF2-40B4-BE49-F238E27FC236}">
                <a16:creationId xmlns:a16="http://schemas.microsoft.com/office/drawing/2014/main" xmlns="" id="{4BC9CAEC-9094-4568-94D0-6973AB481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54036" y="1196752"/>
            <a:ext cx="1247039" cy="1288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ml 2 en action - De l'analyse des besoins à la conception j2ee -... -  Librairie Eyrolles">
            <a:extLst>
              <a:ext uri="{FF2B5EF4-FFF2-40B4-BE49-F238E27FC236}">
                <a16:creationId xmlns:a16="http://schemas.microsoft.com/office/drawing/2014/main" xmlns="" id="{CFBFBC05-C4AF-4631-9693-339DB6916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40969" y="2790330"/>
            <a:ext cx="1293948" cy="127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641DA11B-77F8-4607-8619-522902A6675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l="27334" t="21556" r="12667" b="16935"/>
          <a:stretch/>
        </p:blipFill>
        <p:spPr>
          <a:xfrm>
            <a:off x="7754036" y="4265171"/>
            <a:ext cx="2523943" cy="168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2673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solidFill>
                  <a:schemeClr val="bg1"/>
                </a:solidFill>
              </a:rPr>
              <a:t>Diagramme de classes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fr-FR" smtClean="0"/>
              <a:pPr marL="38100">
                <a:lnSpc>
                  <a:spcPts val="1240"/>
                </a:lnSpc>
              </a:pPr>
              <a:t>5</a:t>
            </a:fld>
            <a:endParaRPr lang="fr-FR" dirty="0"/>
          </a:p>
        </p:txBody>
      </p:sp>
      <p:sp>
        <p:nvSpPr>
          <p:cNvPr id="4" name="object 3"/>
          <p:cNvSpPr txBox="1"/>
          <p:nvPr/>
        </p:nvSpPr>
        <p:spPr>
          <a:xfrm>
            <a:off x="503821" y="1206753"/>
            <a:ext cx="9968951" cy="5380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Caractéristiques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796925" indent="-343535">
              <a:lnSpc>
                <a:spcPct val="100000"/>
              </a:lnSpc>
              <a:buFont typeface="Wingdings"/>
              <a:buChar char=""/>
              <a:tabLst>
                <a:tab pos="796290" algn="l"/>
                <a:tab pos="797560" algn="l"/>
              </a:tabLst>
            </a:pPr>
            <a:r>
              <a:rPr sz="2800" b="1" dirty="0">
                <a:latin typeface="Times New Roman" pitchFamily="18" charset="0"/>
                <a:cs typeface="Times New Roman" pitchFamily="18" charset="0"/>
              </a:rPr>
              <a:t>Lors </a:t>
            </a:r>
            <a:r>
              <a:rPr sz="2800" b="1" spc="-5" dirty="0">
                <a:latin typeface="Times New Roman" pitchFamily="18" charset="0"/>
                <a:cs typeface="Times New Roman" pitchFamily="18" charset="0"/>
              </a:rPr>
              <a:t>de </a:t>
            </a:r>
            <a:r>
              <a:rPr sz="2800" b="1" dirty="0">
                <a:latin typeface="Times New Roman" pitchFamily="18" charset="0"/>
                <a:cs typeface="Times New Roman" pitchFamily="18" charset="0"/>
              </a:rPr>
              <a:t>la conception</a:t>
            </a:r>
            <a:r>
              <a:rPr sz="2800" b="1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dirty="0">
                <a:latin typeface="Times New Roman" pitchFamily="18" charset="0"/>
                <a:cs typeface="Times New Roman" pitchFamily="18" charset="0"/>
              </a:rPr>
              <a:t>: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1711325" marR="5080" lvl="1" indent="-342900">
              <a:lnSpc>
                <a:spcPct val="100000"/>
              </a:lnSpc>
              <a:spcBef>
                <a:spcPts val="2400"/>
              </a:spcBef>
              <a:buFont typeface="Wingdings"/>
              <a:buChar char=""/>
              <a:tabLst>
                <a:tab pos="1711325" algn="l"/>
                <a:tab pos="1711960" algn="l"/>
              </a:tabLst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Ajout des classes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«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techniques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»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liées aux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choix  de conception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(interfaces utilisateurs,  persistance, patron de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conception,</a:t>
            </a:r>
            <a:r>
              <a:rPr sz="28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…)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00000"/>
              </a:lnSpc>
              <a:spcBef>
                <a:spcPts val="65"/>
              </a:spcBef>
              <a:buFont typeface="Wingdings"/>
              <a:buChar char=""/>
            </a:pP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814705" indent="-343535">
              <a:lnSpc>
                <a:spcPct val="100000"/>
              </a:lnSpc>
              <a:buFont typeface="Wingdings"/>
              <a:buChar char=""/>
              <a:tabLst>
                <a:tab pos="814705" algn="l"/>
                <a:tab pos="815340" algn="l"/>
              </a:tabLst>
            </a:pPr>
            <a:r>
              <a:rPr sz="2800" b="1" dirty="0">
                <a:latin typeface="Times New Roman" pitchFamily="18" charset="0"/>
                <a:cs typeface="Times New Roman" pitchFamily="18" charset="0"/>
              </a:rPr>
              <a:t>Lors de l’implantation</a:t>
            </a:r>
            <a:r>
              <a:rPr sz="2800" b="1" spc="-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dirty="0">
                <a:latin typeface="Times New Roman" pitchFamily="18" charset="0"/>
                <a:cs typeface="Times New Roman" pitchFamily="18" charset="0"/>
              </a:rPr>
              <a:t>: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1271905" marR="481965" lvl="1" indent="-342900">
              <a:lnSpc>
                <a:spcPct val="100000"/>
              </a:lnSpc>
              <a:spcBef>
                <a:spcPts val="2400"/>
              </a:spcBef>
              <a:buFont typeface="Wingdings"/>
              <a:buChar char=""/>
              <a:tabLst>
                <a:tab pos="1271905" algn="l"/>
                <a:tab pos="1272540" algn="l"/>
              </a:tabLst>
            </a:pPr>
            <a:r>
              <a:rPr sz="2800" dirty="0">
                <a:latin typeface="Times New Roman" pitchFamily="18" charset="0"/>
                <a:cs typeface="Times New Roman" pitchFamily="18" charset="0"/>
              </a:rPr>
              <a:t>Ajout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des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classes liées à l’implantation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dans un 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langage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de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programmation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donné (structures de  données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spécifiques,</a:t>
            </a:r>
            <a:r>
              <a:rPr sz="28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…)</a:t>
            </a: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smtClean="0">
                <a:latin typeface="Comic Sans MS" pitchFamily="66" charset="0"/>
              </a:rPr>
              <a:t>Niveau de détail d'analyse</a:t>
            </a:r>
            <a:endParaRPr lang="fr-FR" sz="3600" dirty="0">
              <a:latin typeface="Comic Sans MS" pitchFamily="66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1AB-5402-4300-8DAF-56F02156828B}" type="slidenum">
              <a:rPr lang="fr-FR" smtClean="0"/>
              <a:pPr/>
              <a:t>6</a:t>
            </a:fld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15" y="1142984"/>
            <a:ext cx="10072758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smtClean="0">
                <a:latin typeface="Comic Sans MS" pitchFamily="66" charset="0"/>
              </a:rPr>
              <a:t>Niveau de détail de conception</a:t>
            </a:r>
            <a:endParaRPr lang="fr-FR" sz="3600" dirty="0">
              <a:latin typeface="Comic Sans MS" pitchFamily="66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1AB-5402-4300-8DAF-56F02156828B}" type="slidenum">
              <a:rPr lang="fr-FR" smtClean="0"/>
              <a:pPr/>
              <a:t>7</a:t>
            </a:fld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329" y="1071546"/>
            <a:ext cx="9729204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Conception détaillé des classes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328709" y="5286388"/>
            <a:ext cx="2714644" cy="714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00081" y="357166"/>
            <a:ext cx="9721215" cy="642942"/>
          </a:xfrm>
        </p:spPr>
        <p:txBody>
          <a:bodyPr/>
          <a:lstStyle/>
          <a:p>
            <a:r>
              <a:rPr lang="fr-FR" dirty="0">
                <a:latin typeface="Comic Sans MS" pitchFamily="66" charset="0"/>
              </a:rPr>
              <a:t>1- </a:t>
            </a:r>
            <a:r>
              <a:rPr>
                <a:latin typeface="Comic Sans MS" pitchFamily="66" charset="0"/>
              </a:rPr>
              <a:t>La visibilité des attributs et des méthodes</a:t>
            </a:r>
            <a:endParaRPr lang="fr-FR" dirty="0">
              <a:latin typeface="Comic Sans MS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37507" y="1714488"/>
            <a:ext cx="9721215" cy="2123658"/>
          </a:xfrm>
        </p:spPr>
        <p:txBody>
          <a:bodyPr/>
          <a:lstStyle/>
          <a:p>
            <a:r>
              <a:rPr lang="fr-FR" b="1" dirty="0">
                <a:latin typeface="Times New Roman" pitchFamily="18" charset="0"/>
                <a:cs typeface="Times New Roman" pitchFamily="18" charset="0"/>
              </a:rPr>
              <a:t>Exemple :</a:t>
            </a:r>
          </a:p>
          <a:p>
            <a:pPr lvl="1"/>
            <a:r>
              <a:rPr lang="fr-FR" dirty="0">
                <a:latin typeface="Times New Roman" pitchFamily="18" charset="0"/>
                <a:cs typeface="Times New Roman" pitchFamily="18" charset="0"/>
              </a:rPr>
              <a:t>La classe B correspond à l’objet B du diagramme de séquence objet</a:t>
            </a:r>
          </a:p>
          <a:p>
            <a:endParaRPr lang="fr-F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7205" y="3500438"/>
            <a:ext cx="4070994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e 4"/>
          <p:cNvGrpSpPr/>
          <p:nvPr/>
        </p:nvGrpSpPr>
        <p:grpSpPr>
          <a:xfrm>
            <a:off x="7115187" y="3500438"/>
            <a:ext cx="2500330" cy="2357454"/>
            <a:chOff x="5004047" y="2996952"/>
            <a:chExt cx="1244855" cy="1007740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04047" y="2996952"/>
              <a:ext cx="1244855" cy="10077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Rectangle à coins arrondis 6"/>
            <p:cNvSpPr/>
            <p:nvPr/>
          </p:nvSpPr>
          <p:spPr>
            <a:xfrm>
              <a:off x="5076056" y="3501008"/>
              <a:ext cx="144016" cy="216024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5076056" y="3717032"/>
              <a:ext cx="72008" cy="216024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" name="Flèche droite 8"/>
          <p:cNvSpPr/>
          <p:nvPr/>
        </p:nvSpPr>
        <p:spPr>
          <a:xfrm>
            <a:off x="4829171" y="4071942"/>
            <a:ext cx="1571636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UML">
  <a:themeElements>
    <a:clrScheme name="Personnalisé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0000"/>
      </a:accent2>
      <a:accent3>
        <a:srgbClr val="EEC100"/>
      </a:accent3>
      <a:accent4>
        <a:srgbClr val="8064A2"/>
      </a:accent4>
      <a:accent5>
        <a:srgbClr val="72AF2F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èmeUML" id="{D16D2897-585A-4EEC-8FFD-1AE21D90E191}" vid="{3D1C569A-E062-4AFA-8AAE-2D0D5D3EF08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ThèmeUML</Template>
  <TotalTime>31383</TotalTime>
  <Words>1432</Words>
  <Application>Microsoft Office PowerPoint</Application>
  <PresentationFormat>Personnalisé</PresentationFormat>
  <Paragraphs>314</Paragraphs>
  <Slides>41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41</vt:i4>
      </vt:variant>
    </vt:vector>
  </HeadingPairs>
  <TitlesOfParts>
    <vt:vector size="42" baseType="lpstr">
      <vt:lpstr>ThèmeUML</vt:lpstr>
      <vt:lpstr>Chapitre 5:  Conception statique - Diagramme de classes de conception</vt:lpstr>
      <vt:lpstr>Plan</vt:lpstr>
      <vt:lpstr>Analyse statique VS Conception statique</vt:lpstr>
      <vt:lpstr>Diagramme de classes</vt:lpstr>
      <vt:lpstr>Diagramme de classes</vt:lpstr>
      <vt:lpstr>Niveau de détail d'analyse</vt:lpstr>
      <vt:lpstr>Niveau de détail de conception</vt:lpstr>
      <vt:lpstr>Conception détaillé des classes</vt:lpstr>
      <vt:lpstr>1- La visibilité des attributs et des méthodes</vt:lpstr>
      <vt:lpstr>2- La spécification des attributs</vt:lpstr>
      <vt:lpstr>3- L’ attribut dérivé</vt:lpstr>
      <vt:lpstr>3- L’ attribut dérivé: Exemple</vt:lpstr>
      <vt:lpstr>4-L’attribut « Static »</vt:lpstr>
      <vt:lpstr>5- Type d'attributs: Structure</vt:lpstr>
      <vt:lpstr>6- Type d'attributs: Enumération</vt:lpstr>
      <vt:lpstr>Diapositive 16</vt:lpstr>
      <vt:lpstr>7- La spécification des opérations</vt:lpstr>
      <vt:lpstr>8- La transformation de la classe association</vt:lpstr>
      <vt:lpstr>9-Classe abstraite</vt:lpstr>
      <vt:lpstr>9-Classe abstraite</vt:lpstr>
      <vt:lpstr>10- Classe interface</vt:lpstr>
      <vt:lpstr>11- La navigabilité d’une association</vt:lpstr>
      <vt:lpstr>11- La navigabilité d’une association/implémentation</vt:lpstr>
      <vt:lpstr>11- La navigabilité d’une association/implémentation</vt:lpstr>
      <vt:lpstr>11- La navigabilité d’une association/implémentation</vt:lpstr>
      <vt:lpstr>Les relations de dépendances</vt:lpstr>
      <vt:lpstr>1- Définition : Relation de dépendance</vt:lpstr>
      <vt:lpstr>2- Les types de relations de dépendance</vt:lpstr>
      <vt:lpstr>Exemples (1/2)</vt:lpstr>
      <vt:lpstr>Exemples (2/2)</vt:lpstr>
      <vt:lpstr>Etude de cas (1/4): Diagramme de classes d'analyse</vt:lpstr>
      <vt:lpstr>Etude de cas (2/4): Extrait du diagramme de séquence objet  " Ajouter Groupe"</vt:lpstr>
      <vt:lpstr>Etude de cas (3/4): Diagramme de classes de conception (monocouche)</vt:lpstr>
      <vt:lpstr>Diagramme de classes: architecture 3 couches</vt:lpstr>
      <vt:lpstr>1- Classe graphique</vt:lpstr>
      <vt:lpstr>2- Classe gestionnaire</vt:lpstr>
      <vt:lpstr>3- Classe entité</vt:lpstr>
      <vt:lpstr>4- Associations entre classes</vt:lpstr>
      <vt:lpstr>Etude de cas (4/4): Extrait du diagramme de classes de conception                  (3 couches)</vt:lpstr>
      <vt:lpstr>Extrait du diagramme de classes de conception</vt:lpstr>
      <vt:lpstr>Références bibliographiques</vt:lpstr>
    </vt:vector>
  </TitlesOfParts>
  <Company>BIAT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Administrateur</dc:creator>
  <cp:lastModifiedBy>king</cp:lastModifiedBy>
  <cp:revision>485</cp:revision>
  <dcterms:created xsi:type="dcterms:W3CDTF">2014-07-08T13:32:57Z</dcterms:created>
  <dcterms:modified xsi:type="dcterms:W3CDTF">2022-11-21T10:09:47Z</dcterms:modified>
</cp:coreProperties>
</file>