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5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71" r:id="rId19"/>
    <p:sldId id="272" r:id="rId20"/>
    <p:sldId id="273" r:id="rId21"/>
    <p:sldId id="286" r:id="rId22"/>
    <p:sldId id="274" r:id="rId23"/>
    <p:sldId id="287" r:id="rId24"/>
    <p:sldId id="275" r:id="rId25"/>
    <p:sldId id="276" r:id="rId26"/>
    <p:sldId id="277" r:id="rId27"/>
    <p:sldId id="288" r:id="rId28"/>
    <p:sldId id="278" r:id="rId29"/>
    <p:sldId id="279" r:id="rId30"/>
    <p:sldId id="280" r:id="rId31"/>
    <p:sldId id="281" r:id="rId32"/>
    <p:sldId id="282" r:id="rId33"/>
  </p:sldIdLst>
  <p:sldSz cx="10807700" cy="6858000"/>
  <p:notesSz cx="108077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663" autoAdjust="0"/>
  </p:normalViewPr>
  <p:slideViewPr>
    <p:cSldViewPr>
      <p:cViewPr varScale="1">
        <p:scale>
          <a:sx n="62" d="100"/>
          <a:sy n="62" d="100"/>
        </p:scale>
        <p:origin x="-127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0577" y="2125980"/>
            <a:ext cx="918654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1155" y="3840480"/>
            <a:ext cx="75653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0385" y="1577340"/>
            <a:ext cx="470134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65965" y="1577340"/>
            <a:ext cx="470134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0067" y="6430517"/>
            <a:ext cx="840460" cy="222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20990" y="6398729"/>
            <a:ext cx="440931" cy="27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936" y="129031"/>
            <a:ext cx="10545826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8776" y="2256027"/>
            <a:ext cx="9038590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74618" y="6377940"/>
            <a:ext cx="345846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385" y="6377940"/>
            <a:ext cx="248577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76739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ml-diagrams.org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68879"/>
            <a:ext cx="772747" cy="2093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8957" y="5597100"/>
            <a:ext cx="1219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201</a:t>
            </a:r>
            <a:r>
              <a:rPr sz="2000" b="1" spc="-4465" dirty="0">
                <a:latin typeface="Arial"/>
                <a:cs typeface="Arial"/>
              </a:rPr>
              <a:t>5</a:t>
            </a:r>
            <a:r>
              <a:rPr sz="2000" b="1" dirty="0">
                <a:latin typeface="Arial"/>
                <a:cs typeface="Arial"/>
              </a:rPr>
              <a:t>2015</a:t>
            </a:r>
            <a:r>
              <a:rPr sz="2000" b="1" spc="-670" dirty="0">
                <a:latin typeface="Arial"/>
                <a:cs typeface="Arial"/>
              </a:rPr>
              <a:t>-</a:t>
            </a:r>
            <a:r>
              <a:rPr sz="2000" b="1" dirty="0">
                <a:latin typeface="Arial"/>
                <a:cs typeface="Arial"/>
              </a:rPr>
              <a:t>-201</a:t>
            </a:r>
            <a:r>
              <a:rPr sz="2000" b="1" spc="-4465" dirty="0">
                <a:latin typeface="Arial"/>
                <a:cs typeface="Arial"/>
              </a:rPr>
              <a:t>6</a:t>
            </a:r>
            <a:r>
              <a:rPr sz="2000" b="1" dirty="0">
                <a:latin typeface="Arial"/>
                <a:cs typeface="Arial"/>
              </a:rPr>
              <a:t>2016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264" y="5292576"/>
            <a:ext cx="246253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</a:rPr>
              <a:t>AnnéeAnnée  </a:t>
            </a:r>
            <a:r>
              <a:rPr sz="2000" b="1" spc="-600" dirty="0">
                <a:latin typeface="Arial"/>
                <a:cs typeface="Arial"/>
              </a:rPr>
              <a:t>UnivUniversitaireersitaire</a:t>
            </a:r>
            <a:endParaRPr sz="20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940"/>
              </a:spcBef>
              <a:tabLst>
                <a:tab pos="2407920" algn="l"/>
              </a:tabLst>
            </a:pPr>
            <a:r>
              <a:rPr sz="1800" b="1" spc="-95" dirty="0">
                <a:latin typeface="Arial"/>
                <a:cs typeface="Arial"/>
              </a:rPr>
              <a:t>2016</a:t>
            </a:r>
            <a:r>
              <a:rPr sz="1800" b="1" spc="-50" dirty="0">
                <a:latin typeface="Arial"/>
                <a:cs typeface="Arial"/>
              </a:rPr>
              <a:t>-</a:t>
            </a:r>
            <a:r>
              <a:rPr sz="1800" b="1" spc="-95" dirty="0">
                <a:latin typeface="Arial"/>
                <a:cs typeface="Arial"/>
              </a:rPr>
              <a:t>201</a:t>
            </a:r>
            <a:r>
              <a:rPr sz="1800" b="1" spc="-90" dirty="0">
                <a:latin typeface="Arial"/>
                <a:cs typeface="Arial"/>
              </a:rPr>
              <a:t>7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aseline="34722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1800" baseline="34722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9055" y="525843"/>
            <a:ext cx="3861308" cy="1030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850891" y="2299716"/>
            <a:ext cx="5951220" cy="2354580"/>
            <a:chOff x="4850891" y="2299716"/>
            <a:chExt cx="5951220" cy="2354580"/>
          </a:xfrm>
        </p:grpSpPr>
        <p:sp>
          <p:nvSpPr>
            <p:cNvPr id="7" name="object 7"/>
            <p:cNvSpPr/>
            <p:nvPr/>
          </p:nvSpPr>
          <p:spPr>
            <a:xfrm>
              <a:off x="5009768" y="2564892"/>
              <a:ext cx="5749671" cy="1872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0891" y="2299716"/>
              <a:ext cx="5951219" cy="23545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04891" y="2651251"/>
            <a:ext cx="5557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0" marR="5080" indent="-175895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Chapitre </a:t>
            </a:r>
            <a:r>
              <a:rPr sz="2800" spc="-55" dirty="0"/>
              <a:t>IV: </a:t>
            </a:r>
            <a:r>
              <a:rPr sz="2800" spc="-5" dirty="0"/>
              <a:t>Conception Statique  </a:t>
            </a:r>
            <a:r>
              <a:rPr sz="2800" dirty="0"/>
              <a:t>(suite et</a:t>
            </a:r>
            <a:r>
              <a:rPr sz="2800" spc="-10" dirty="0"/>
              <a:t> </a:t>
            </a:r>
            <a:r>
              <a:rPr sz="2800" spc="-5" dirty="0"/>
              <a:t>fin)</a:t>
            </a:r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971524" y="2357501"/>
            <a:ext cx="3810762" cy="2338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20132" y="3933190"/>
            <a:ext cx="5527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Diagramme de composants &amp; de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déploiement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2318004"/>
            <a:ext cx="786384" cy="23362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24020" y="5140876"/>
            <a:ext cx="6212840" cy="9467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1400" b="1" spc="-25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400" b="1" spc="-90" dirty="0">
                <a:solidFill>
                  <a:srgbClr val="C00000"/>
                </a:solidFill>
                <a:latin typeface="Arial"/>
                <a:cs typeface="Arial"/>
              </a:rPr>
              <a:t>é</a:t>
            </a:r>
            <a:r>
              <a:rPr sz="1400" b="1" spc="-5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1400" b="1" spc="-65" dirty="0">
                <a:solidFill>
                  <a:srgbClr val="C00000"/>
                </a:solidFill>
                <a:latin typeface="Arial"/>
                <a:cs typeface="Arial"/>
              </a:rPr>
              <a:t>ér</a:t>
            </a:r>
            <a:r>
              <a:rPr sz="1400" b="1" spc="-9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00" b="1" spc="-10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400" b="1" spc="-170" dirty="0">
                <a:solidFill>
                  <a:srgbClr val="C00000"/>
                </a:solidFill>
                <a:latin typeface="Arial"/>
                <a:cs typeface="Arial"/>
              </a:rPr>
              <a:t>ce</a:t>
            </a:r>
            <a:r>
              <a:rPr sz="1400" b="1" spc="-17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400" b="1" spc="-80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 marR="5715" indent="2043430" algn="r">
              <a:lnSpc>
                <a:spcPct val="120000"/>
              </a:lnSpc>
              <a:spcBef>
                <a:spcPts val="20"/>
              </a:spcBef>
              <a:buChar char="•"/>
              <a:tabLst>
                <a:tab pos="2399030" algn="l"/>
                <a:tab pos="2399665" algn="l"/>
              </a:tabLst>
            </a:pPr>
            <a:r>
              <a:rPr sz="1200" spc="-100" dirty="0">
                <a:solidFill>
                  <a:srgbClr val="C00000"/>
                </a:solidFill>
                <a:latin typeface="Arial"/>
                <a:cs typeface="Arial"/>
              </a:rPr>
              <a:t>OMG </a:t>
            </a:r>
            <a:r>
              <a:rPr sz="1200" spc="-30" dirty="0">
                <a:solidFill>
                  <a:srgbClr val="C00000"/>
                </a:solidFill>
                <a:latin typeface="Arial"/>
                <a:cs typeface="Arial"/>
              </a:rPr>
              <a:t>Unified Modeling </a:t>
            </a:r>
            <a:r>
              <a:rPr sz="1200" spc="-90" dirty="0">
                <a:solidFill>
                  <a:srgbClr val="C00000"/>
                </a:solidFill>
                <a:latin typeface="Arial"/>
                <a:cs typeface="Arial"/>
              </a:rPr>
              <a:t>Language </a:t>
            </a:r>
            <a:r>
              <a:rPr sz="1200" spc="-65" dirty="0">
                <a:solidFill>
                  <a:srgbClr val="C00000"/>
                </a:solidFill>
                <a:latin typeface="Arial"/>
                <a:cs typeface="Arial"/>
              </a:rPr>
              <a:t>TM </a:t>
            </a:r>
            <a:r>
              <a:rPr sz="1200" spc="-85" dirty="0">
                <a:solidFill>
                  <a:srgbClr val="C00000"/>
                </a:solidFill>
                <a:latin typeface="Arial"/>
                <a:cs typeface="Arial"/>
              </a:rPr>
              <a:t>(OMG </a:t>
            </a:r>
            <a:r>
              <a:rPr sz="1200" spc="-70" dirty="0">
                <a:solidFill>
                  <a:srgbClr val="C00000"/>
                </a:solidFill>
                <a:latin typeface="Arial"/>
                <a:cs typeface="Arial"/>
              </a:rPr>
              <a:t>UML)</a:t>
            </a:r>
            <a:r>
              <a:rPr sz="12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C00000"/>
                </a:solidFill>
                <a:latin typeface="Arial"/>
                <a:cs typeface="Arial"/>
              </a:rPr>
              <a:t>Version</a:t>
            </a:r>
            <a:r>
              <a:rPr sz="12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C00000"/>
                </a:solidFill>
                <a:latin typeface="Arial"/>
                <a:cs typeface="Arial"/>
              </a:rPr>
              <a:t>2.5 </a:t>
            </a:r>
            <a:r>
              <a:rPr sz="12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C00000"/>
                </a:solidFill>
                <a:latin typeface="Arial"/>
                <a:cs typeface="Arial"/>
              </a:rPr>
              <a:t>Cours: </a:t>
            </a:r>
            <a:r>
              <a:rPr sz="1200" spc="-35" dirty="0">
                <a:solidFill>
                  <a:srgbClr val="C00000"/>
                </a:solidFill>
                <a:latin typeface="Arial"/>
                <a:cs typeface="Arial"/>
              </a:rPr>
              <a:t>Architecture logicielle </a:t>
            </a:r>
            <a:r>
              <a:rPr sz="1200" spc="-10" dirty="0">
                <a:solidFill>
                  <a:srgbClr val="C00000"/>
                </a:solidFill>
                <a:latin typeface="Arial"/>
                <a:cs typeface="Arial"/>
              </a:rPr>
              <a:t>et </a:t>
            </a:r>
            <a:r>
              <a:rPr sz="1200" spc="-40" dirty="0">
                <a:solidFill>
                  <a:srgbClr val="C00000"/>
                </a:solidFill>
                <a:latin typeface="Arial"/>
                <a:cs typeface="Arial"/>
              </a:rPr>
              <a:t>conception </a:t>
            </a:r>
            <a:r>
              <a:rPr sz="1200" spc="-75" dirty="0">
                <a:solidFill>
                  <a:srgbClr val="C00000"/>
                </a:solidFill>
                <a:latin typeface="Arial"/>
                <a:cs typeface="Arial"/>
              </a:rPr>
              <a:t>avancée, </a:t>
            </a:r>
            <a:r>
              <a:rPr sz="1200" spc="-90" dirty="0">
                <a:solidFill>
                  <a:srgbClr val="C00000"/>
                </a:solidFill>
                <a:latin typeface="Arial"/>
                <a:cs typeface="Arial"/>
              </a:rPr>
              <a:t>Yann-Gaël </a:t>
            </a:r>
            <a:r>
              <a:rPr sz="1200" spc="-70" dirty="0">
                <a:solidFill>
                  <a:srgbClr val="C00000"/>
                </a:solidFill>
                <a:latin typeface="Arial"/>
                <a:cs typeface="Arial"/>
              </a:rPr>
              <a:t>Guéhéneuc, </a:t>
            </a:r>
            <a:r>
              <a:rPr sz="1200" spc="-40" dirty="0">
                <a:solidFill>
                  <a:srgbClr val="C00000"/>
                </a:solidFill>
                <a:latin typeface="Arial"/>
                <a:cs typeface="Arial"/>
              </a:rPr>
              <a:t>Architectures </a:t>
            </a:r>
            <a:r>
              <a:rPr sz="1200" spc="-45" dirty="0">
                <a:solidFill>
                  <a:srgbClr val="C00000"/>
                </a:solidFill>
                <a:latin typeface="Arial"/>
                <a:cs typeface="Arial"/>
              </a:rPr>
              <a:t>Partie</a:t>
            </a:r>
            <a:r>
              <a:rPr sz="12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C00000"/>
                </a:solidFill>
                <a:latin typeface="Arial"/>
                <a:cs typeface="Arial"/>
              </a:rPr>
              <a:t>2/2</a:t>
            </a:r>
            <a:endParaRPr sz="1200">
              <a:latin typeface="Arial"/>
              <a:cs typeface="Arial"/>
            </a:endParaRPr>
          </a:p>
          <a:p>
            <a:pPr marL="342265" marR="5715" lvl="1" indent="-342265" algn="r">
              <a:lnSpc>
                <a:spcPct val="100000"/>
              </a:lnSpc>
              <a:spcBef>
                <a:spcPts val="295"/>
              </a:spcBef>
              <a:buChar char="•"/>
              <a:tabLst>
                <a:tab pos="342265" algn="l"/>
                <a:tab pos="342900" algn="l"/>
              </a:tabLst>
            </a:pPr>
            <a:r>
              <a:rPr sz="1200" spc="-5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h</a:t>
            </a:r>
            <a:r>
              <a:rPr sz="1200" spc="5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t</a:t>
            </a:r>
            <a:r>
              <a:rPr sz="1200" spc="6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t</a:t>
            </a:r>
            <a:r>
              <a:rPr sz="1200" spc="-5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p</a:t>
            </a:r>
            <a:r>
              <a:rPr sz="1200" spc="5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:</a:t>
            </a:r>
            <a:r>
              <a:rPr sz="1200" spc="6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/</a:t>
            </a:r>
            <a:r>
              <a:rPr sz="1200" spc="13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/</a:t>
            </a:r>
            <a:r>
              <a:rPr sz="1200" spc="-2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ww</a:t>
            </a:r>
            <a:r>
              <a:rPr sz="1200" spc="-9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w</a:t>
            </a:r>
            <a:r>
              <a:rPr sz="1200" spc="-3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.</a:t>
            </a:r>
            <a:r>
              <a:rPr sz="1200" spc="-4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u</a:t>
            </a:r>
            <a:r>
              <a:rPr sz="1200" spc="-3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m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l</a:t>
            </a:r>
            <a:r>
              <a:rPr sz="1200" spc="-3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-</a:t>
            </a:r>
            <a:r>
              <a:rPr sz="1200" spc="-4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d</a:t>
            </a:r>
            <a:r>
              <a:rPr sz="1200" spc="-4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iag</a:t>
            </a:r>
            <a:r>
              <a:rPr sz="1200" spc="-7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r</a:t>
            </a:r>
            <a:r>
              <a:rPr sz="1200" spc="-6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ams.o</a:t>
            </a:r>
            <a:r>
              <a:rPr sz="1200" spc="-4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r</a:t>
            </a:r>
            <a:r>
              <a:rPr sz="1200" spc="-75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g</a:t>
            </a:r>
            <a:r>
              <a:rPr sz="1200" spc="130" dirty="0">
                <a:solidFill>
                  <a:srgbClr val="C00000"/>
                </a:solidFill>
                <a:latin typeface="Arial"/>
                <a:cs typeface="Arial"/>
                <a:hlinkClick r:id="rId8"/>
              </a:rPr>
              <a:t>/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1493" y="5205412"/>
            <a:ext cx="2781300" cy="1009650"/>
          </a:xfrm>
          <a:custGeom>
            <a:avLst/>
            <a:gdLst/>
            <a:ahLst/>
            <a:cxnLst/>
            <a:rect l="l" t="t" r="r" b="b"/>
            <a:pathLst>
              <a:path w="2781300" h="1009650">
                <a:moveTo>
                  <a:pt x="2781300" y="1009650"/>
                </a:moveTo>
                <a:lnTo>
                  <a:pt x="0" y="1009650"/>
                </a:lnTo>
                <a:lnTo>
                  <a:pt x="0" y="0"/>
                </a:lnTo>
                <a:lnTo>
                  <a:pt x="2781300" y="0"/>
                </a:lnTo>
                <a:lnTo>
                  <a:pt x="2781300" y="1009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1751" y="308863"/>
            <a:ext cx="5032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Composant </a:t>
            </a:r>
            <a:r>
              <a:rPr sz="3200" spc="-185" dirty="0"/>
              <a:t>: </a:t>
            </a:r>
            <a:r>
              <a:rPr sz="3200" spc="-204" dirty="0"/>
              <a:t>Boîte </a:t>
            </a:r>
            <a:r>
              <a:rPr sz="3200" spc="-175" dirty="0"/>
              <a:t>noire</a:t>
            </a:r>
            <a:r>
              <a:rPr sz="3200" spc="-114" dirty="0"/>
              <a:t> </a:t>
            </a:r>
            <a:r>
              <a:rPr sz="3200" spc="5" dirty="0"/>
              <a:t>(2/3)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27051" y="1044705"/>
            <a:ext cx="10280650" cy="261289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75"/>
              </a:spcBef>
              <a:tabLst>
                <a:tab pos="299085" algn="l"/>
                <a:tab pos="299720" algn="l"/>
              </a:tabLst>
            </a:pPr>
            <a:r>
              <a:rPr lang="fr-FR" sz="2400" b="1" i="1" spc="-105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2-  </a:t>
            </a:r>
            <a:r>
              <a:rPr sz="2400" b="1" i="1" spc="-105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Connecteur</a:t>
            </a:r>
            <a:r>
              <a:rPr sz="2400" b="1" i="1" spc="-12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7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d’interfaces</a:t>
            </a:r>
            <a:endParaRPr sz="2400" b="1" i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1190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spc="-40" dirty="0">
                <a:latin typeface="Arial" pitchFamily="34" charset="0"/>
                <a:cs typeface="Arial" pitchFamily="34" charset="0"/>
              </a:rPr>
              <a:t>Utilisation 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des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dépendances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d’interfaces </a:t>
            </a:r>
            <a:r>
              <a:rPr sz="2400" i="1" spc="-10" dirty="0">
                <a:latin typeface="Arial" pitchFamily="34" charset="0"/>
                <a:cs typeface="Arial" pitchFamily="34" charset="0"/>
              </a:rPr>
              <a:t>use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et </a:t>
            </a:r>
            <a:r>
              <a:rPr sz="2400" i="1" spc="-15" dirty="0">
                <a:latin typeface="Arial" pitchFamily="34" charset="0"/>
                <a:cs typeface="Arial" pitchFamily="34" charset="0"/>
              </a:rPr>
              <a:t>realize</a:t>
            </a:r>
            <a:r>
              <a:rPr sz="2400" i="1" spc="1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: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1156335" algn="l"/>
              </a:tabLst>
            </a:pPr>
            <a:r>
              <a:rPr sz="2400" i="1" spc="-10" dirty="0">
                <a:latin typeface="Arial" pitchFamily="34" charset="0"/>
                <a:cs typeface="Arial" pitchFamily="34" charset="0"/>
              </a:rPr>
              <a:t>use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pour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une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interface</a:t>
            </a:r>
            <a:r>
              <a:rPr sz="2400" spc="-16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requise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1156335" algn="l"/>
              </a:tabLst>
            </a:pPr>
            <a:r>
              <a:rPr sz="2400" i="1" spc="-15" dirty="0">
                <a:latin typeface="Arial" pitchFamily="34" charset="0"/>
                <a:cs typeface="Arial" pitchFamily="34" charset="0"/>
              </a:rPr>
              <a:t>realize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pour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une </a:t>
            </a:r>
            <a:r>
              <a:rPr sz="2400" spc="-55">
                <a:latin typeface="Arial" pitchFamily="34" charset="0"/>
                <a:cs typeface="Arial" pitchFamily="34" charset="0"/>
              </a:rPr>
              <a:t>interface</a:t>
            </a:r>
            <a:r>
              <a:rPr sz="2400" spc="-125">
                <a:latin typeface="Arial" pitchFamily="34" charset="0"/>
                <a:cs typeface="Arial" pitchFamily="34" charset="0"/>
              </a:rPr>
              <a:t> </a:t>
            </a:r>
            <a:r>
              <a:rPr sz="2400" spc="-40" smtClean="0">
                <a:latin typeface="Arial" pitchFamily="34" charset="0"/>
                <a:cs typeface="Arial" pitchFamily="34" charset="0"/>
              </a:rPr>
              <a:t>fournie</a:t>
            </a:r>
            <a:endParaRPr lang="fr-FR" sz="2400" spc="-40" dirty="0">
              <a:latin typeface="Arial" pitchFamily="34" charset="0"/>
              <a:cs typeface="Arial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1140"/>
              </a:spcBef>
              <a:tabLst>
                <a:tab pos="1156335" algn="l"/>
              </a:tabLst>
            </a:pPr>
            <a:r>
              <a:rPr lang="fr-FR" sz="2400" b="1" spc="-13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sz="2400" b="1" spc="-13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sz="2400" b="1" spc="114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</a:t>
            </a:r>
            <a:endParaRPr sz="24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5820" y="3795229"/>
            <a:ext cx="7461204" cy="2226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64756" y="5569102"/>
            <a:ext cx="2901950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0" dirty="0">
                <a:latin typeface="Arial"/>
                <a:cs typeface="Arial"/>
              </a:rPr>
              <a:t>Source 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-85" dirty="0">
                <a:latin typeface="Arial"/>
                <a:cs typeface="Arial"/>
              </a:rPr>
              <a:t>UML2 analyse </a:t>
            </a:r>
            <a:r>
              <a:rPr sz="1400" spc="-10" dirty="0">
                <a:latin typeface="Arial"/>
                <a:cs typeface="Arial"/>
              </a:rPr>
              <a:t>et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conception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7650" y="4312030"/>
            <a:ext cx="8229600" cy="1555370"/>
            <a:chOff x="1517650" y="4312030"/>
            <a:chExt cx="8229600" cy="1555370"/>
          </a:xfrm>
        </p:grpSpPr>
        <p:sp>
          <p:nvSpPr>
            <p:cNvPr id="8" name="object 8"/>
            <p:cNvSpPr/>
            <p:nvPr/>
          </p:nvSpPr>
          <p:spPr>
            <a:xfrm>
              <a:off x="1517650" y="4490084"/>
              <a:ext cx="3035935" cy="1377316"/>
            </a:xfrm>
            <a:custGeom>
              <a:avLst/>
              <a:gdLst/>
              <a:ahLst/>
              <a:cxnLst/>
              <a:rect l="l" t="t" r="r" b="b"/>
              <a:pathLst>
                <a:path w="2880360" h="1008379">
                  <a:moveTo>
                    <a:pt x="0" y="504063"/>
                  </a:moveTo>
                  <a:lnTo>
                    <a:pt x="6223" y="456888"/>
                  </a:lnTo>
                  <a:lnTo>
                    <a:pt x="24527" y="410940"/>
                  </a:lnTo>
                  <a:lnTo>
                    <a:pt x="54356" y="366412"/>
                  </a:lnTo>
                  <a:lnTo>
                    <a:pt x="95158" y="323497"/>
                  </a:lnTo>
                  <a:lnTo>
                    <a:pt x="146379" y="282389"/>
                  </a:lnTo>
                  <a:lnTo>
                    <a:pt x="207467" y="243283"/>
                  </a:lnTo>
                  <a:lnTo>
                    <a:pt x="241537" y="224540"/>
                  </a:lnTo>
                  <a:lnTo>
                    <a:pt x="277867" y="206370"/>
                  </a:lnTo>
                  <a:lnTo>
                    <a:pt x="316387" y="188798"/>
                  </a:lnTo>
                  <a:lnTo>
                    <a:pt x="357028" y="171846"/>
                  </a:lnTo>
                  <a:lnTo>
                    <a:pt x="399720" y="155540"/>
                  </a:lnTo>
                  <a:lnTo>
                    <a:pt x="444395" y="139904"/>
                  </a:lnTo>
                  <a:lnTo>
                    <a:pt x="490983" y="124962"/>
                  </a:lnTo>
                  <a:lnTo>
                    <a:pt x="539416" y="110737"/>
                  </a:lnTo>
                  <a:lnTo>
                    <a:pt x="589623" y="97255"/>
                  </a:lnTo>
                  <a:lnTo>
                    <a:pt x="641536" y="84539"/>
                  </a:lnTo>
                  <a:lnTo>
                    <a:pt x="695086" y="72614"/>
                  </a:lnTo>
                  <a:lnTo>
                    <a:pt x="750204" y="61504"/>
                  </a:lnTo>
                  <a:lnTo>
                    <a:pt x="806820" y="51233"/>
                  </a:lnTo>
                  <a:lnTo>
                    <a:pt x="864865" y="41826"/>
                  </a:lnTo>
                  <a:lnTo>
                    <a:pt x="924270" y="33306"/>
                  </a:lnTo>
                  <a:lnTo>
                    <a:pt x="984967" y="25697"/>
                  </a:lnTo>
                  <a:lnTo>
                    <a:pt x="1046885" y="19025"/>
                  </a:lnTo>
                  <a:lnTo>
                    <a:pt x="1109956" y="13312"/>
                  </a:lnTo>
                  <a:lnTo>
                    <a:pt x="1174110" y="8584"/>
                  </a:lnTo>
                  <a:lnTo>
                    <a:pt x="1239279" y="4865"/>
                  </a:lnTo>
                  <a:lnTo>
                    <a:pt x="1305393" y="2178"/>
                  </a:lnTo>
                  <a:lnTo>
                    <a:pt x="1372383" y="548"/>
                  </a:lnTo>
                  <a:lnTo>
                    <a:pt x="1440180" y="0"/>
                  </a:lnTo>
                  <a:lnTo>
                    <a:pt x="1507976" y="548"/>
                  </a:lnTo>
                  <a:lnTo>
                    <a:pt x="1574966" y="2178"/>
                  </a:lnTo>
                  <a:lnTo>
                    <a:pt x="1641080" y="4865"/>
                  </a:lnTo>
                  <a:lnTo>
                    <a:pt x="1706249" y="8584"/>
                  </a:lnTo>
                  <a:lnTo>
                    <a:pt x="1770403" y="13312"/>
                  </a:lnTo>
                  <a:lnTo>
                    <a:pt x="1833474" y="19025"/>
                  </a:lnTo>
                  <a:lnTo>
                    <a:pt x="1895392" y="25697"/>
                  </a:lnTo>
                  <a:lnTo>
                    <a:pt x="1956089" y="33306"/>
                  </a:lnTo>
                  <a:lnTo>
                    <a:pt x="2015494" y="41826"/>
                  </a:lnTo>
                  <a:lnTo>
                    <a:pt x="2073539" y="51233"/>
                  </a:lnTo>
                  <a:lnTo>
                    <a:pt x="2130155" y="61504"/>
                  </a:lnTo>
                  <a:lnTo>
                    <a:pt x="2185273" y="72614"/>
                  </a:lnTo>
                  <a:lnTo>
                    <a:pt x="2238823" y="84539"/>
                  </a:lnTo>
                  <a:lnTo>
                    <a:pt x="2290736" y="97255"/>
                  </a:lnTo>
                  <a:lnTo>
                    <a:pt x="2340943" y="110737"/>
                  </a:lnTo>
                  <a:lnTo>
                    <a:pt x="2389376" y="124962"/>
                  </a:lnTo>
                  <a:lnTo>
                    <a:pt x="2435964" y="139904"/>
                  </a:lnTo>
                  <a:lnTo>
                    <a:pt x="2480639" y="155540"/>
                  </a:lnTo>
                  <a:lnTo>
                    <a:pt x="2523331" y="171846"/>
                  </a:lnTo>
                  <a:lnTo>
                    <a:pt x="2563972" y="188798"/>
                  </a:lnTo>
                  <a:lnTo>
                    <a:pt x="2602492" y="206370"/>
                  </a:lnTo>
                  <a:lnTo>
                    <a:pt x="2638822" y="224540"/>
                  </a:lnTo>
                  <a:lnTo>
                    <a:pt x="2672892" y="243283"/>
                  </a:lnTo>
                  <a:lnTo>
                    <a:pt x="2733980" y="282389"/>
                  </a:lnTo>
                  <a:lnTo>
                    <a:pt x="2785201" y="323497"/>
                  </a:lnTo>
                  <a:lnTo>
                    <a:pt x="2826003" y="366412"/>
                  </a:lnTo>
                  <a:lnTo>
                    <a:pt x="2855832" y="410940"/>
                  </a:lnTo>
                  <a:lnTo>
                    <a:pt x="2874136" y="456888"/>
                  </a:lnTo>
                  <a:lnTo>
                    <a:pt x="2880360" y="504063"/>
                  </a:lnTo>
                  <a:lnTo>
                    <a:pt x="2878792" y="527791"/>
                  </a:lnTo>
                  <a:lnTo>
                    <a:pt x="2874136" y="551237"/>
                  </a:lnTo>
                  <a:lnTo>
                    <a:pt x="2855832" y="597185"/>
                  </a:lnTo>
                  <a:lnTo>
                    <a:pt x="2826003" y="641713"/>
                  </a:lnTo>
                  <a:lnTo>
                    <a:pt x="2785201" y="684628"/>
                  </a:lnTo>
                  <a:lnTo>
                    <a:pt x="2733980" y="725736"/>
                  </a:lnTo>
                  <a:lnTo>
                    <a:pt x="2672892" y="764842"/>
                  </a:lnTo>
                  <a:lnTo>
                    <a:pt x="2638822" y="783585"/>
                  </a:lnTo>
                  <a:lnTo>
                    <a:pt x="2602492" y="801755"/>
                  </a:lnTo>
                  <a:lnTo>
                    <a:pt x="2563972" y="819327"/>
                  </a:lnTo>
                  <a:lnTo>
                    <a:pt x="2523331" y="836279"/>
                  </a:lnTo>
                  <a:lnTo>
                    <a:pt x="2480639" y="852585"/>
                  </a:lnTo>
                  <a:lnTo>
                    <a:pt x="2435964" y="868221"/>
                  </a:lnTo>
                  <a:lnTo>
                    <a:pt x="2389376" y="883163"/>
                  </a:lnTo>
                  <a:lnTo>
                    <a:pt x="2340943" y="897388"/>
                  </a:lnTo>
                  <a:lnTo>
                    <a:pt x="2290736" y="910870"/>
                  </a:lnTo>
                  <a:lnTo>
                    <a:pt x="2238823" y="923586"/>
                  </a:lnTo>
                  <a:lnTo>
                    <a:pt x="2185273" y="935511"/>
                  </a:lnTo>
                  <a:lnTo>
                    <a:pt x="2130155" y="946621"/>
                  </a:lnTo>
                  <a:lnTo>
                    <a:pt x="2073539" y="956892"/>
                  </a:lnTo>
                  <a:lnTo>
                    <a:pt x="2015494" y="966299"/>
                  </a:lnTo>
                  <a:lnTo>
                    <a:pt x="1956089" y="974819"/>
                  </a:lnTo>
                  <a:lnTo>
                    <a:pt x="1895392" y="982428"/>
                  </a:lnTo>
                  <a:lnTo>
                    <a:pt x="1833474" y="989100"/>
                  </a:lnTo>
                  <a:lnTo>
                    <a:pt x="1770403" y="994813"/>
                  </a:lnTo>
                  <a:lnTo>
                    <a:pt x="1706249" y="999541"/>
                  </a:lnTo>
                  <a:lnTo>
                    <a:pt x="1641080" y="1003260"/>
                  </a:lnTo>
                  <a:lnTo>
                    <a:pt x="1574966" y="1005947"/>
                  </a:lnTo>
                  <a:lnTo>
                    <a:pt x="1507976" y="1007577"/>
                  </a:lnTo>
                  <a:lnTo>
                    <a:pt x="1440180" y="1008126"/>
                  </a:lnTo>
                  <a:lnTo>
                    <a:pt x="1372383" y="1007577"/>
                  </a:lnTo>
                  <a:lnTo>
                    <a:pt x="1305393" y="1005947"/>
                  </a:lnTo>
                  <a:lnTo>
                    <a:pt x="1239279" y="1003260"/>
                  </a:lnTo>
                  <a:lnTo>
                    <a:pt x="1174110" y="999541"/>
                  </a:lnTo>
                  <a:lnTo>
                    <a:pt x="1109956" y="994813"/>
                  </a:lnTo>
                  <a:lnTo>
                    <a:pt x="1046885" y="989100"/>
                  </a:lnTo>
                  <a:lnTo>
                    <a:pt x="984967" y="982428"/>
                  </a:lnTo>
                  <a:lnTo>
                    <a:pt x="924270" y="974819"/>
                  </a:lnTo>
                  <a:lnTo>
                    <a:pt x="864865" y="966299"/>
                  </a:lnTo>
                  <a:lnTo>
                    <a:pt x="806820" y="956892"/>
                  </a:lnTo>
                  <a:lnTo>
                    <a:pt x="750204" y="946621"/>
                  </a:lnTo>
                  <a:lnTo>
                    <a:pt x="695086" y="935511"/>
                  </a:lnTo>
                  <a:lnTo>
                    <a:pt x="641536" y="923586"/>
                  </a:lnTo>
                  <a:lnTo>
                    <a:pt x="589623" y="910870"/>
                  </a:lnTo>
                  <a:lnTo>
                    <a:pt x="539416" y="897388"/>
                  </a:lnTo>
                  <a:lnTo>
                    <a:pt x="490983" y="883163"/>
                  </a:lnTo>
                  <a:lnTo>
                    <a:pt x="444395" y="868221"/>
                  </a:lnTo>
                  <a:lnTo>
                    <a:pt x="399720" y="852585"/>
                  </a:lnTo>
                  <a:lnTo>
                    <a:pt x="357028" y="836279"/>
                  </a:lnTo>
                  <a:lnTo>
                    <a:pt x="316387" y="819327"/>
                  </a:lnTo>
                  <a:lnTo>
                    <a:pt x="277867" y="801755"/>
                  </a:lnTo>
                  <a:lnTo>
                    <a:pt x="241537" y="783585"/>
                  </a:lnTo>
                  <a:lnTo>
                    <a:pt x="207467" y="764842"/>
                  </a:lnTo>
                  <a:lnTo>
                    <a:pt x="146379" y="725736"/>
                  </a:lnTo>
                  <a:lnTo>
                    <a:pt x="95158" y="684628"/>
                  </a:lnTo>
                  <a:lnTo>
                    <a:pt x="54356" y="641713"/>
                  </a:lnTo>
                  <a:lnTo>
                    <a:pt x="24527" y="597185"/>
                  </a:lnTo>
                  <a:lnTo>
                    <a:pt x="6223" y="551237"/>
                  </a:lnTo>
                  <a:lnTo>
                    <a:pt x="0" y="50406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4450" y="4312030"/>
              <a:ext cx="3352800" cy="1402970"/>
            </a:xfrm>
            <a:custGeom>
              <a:avLst/>
              <a:gdLst/>
              <a:ahLst/>
              <a:cxnLst/>
              <a:rect l="l" t="t" r="r" b="b"/>
              <a:pathLst>
                <a:path w="3240404" h="1186179">
                  <a:moveTo>
                    <a:pt x="0" y="593090"/>
                  </a:moveTo>
                  <a:lnTo>
                    <a:pt x="5648" y="543199"/>
                  </a:lnTo>
                  <a:lnTo>
                    <a:pt x="22293" y="494454"/>
                  </a:lnTo>
                  <a:lnTo>
                    <a:pt x="49484" y="447020"/>
                  </a:lnTo>
                  <a:lnTo>
                    <a:pt x="86772" y="401062"/>
                  </a:lnTo>
                  <a:lnTo>
                    <a:pt x="133706" y="356743"/>
                  </a:lnTo>
                  <a:lnTo>
                    <a:pt x="189837" y="314228"/>
                  </a:lnTo>
                  <a:lnTo>
                    <a:pt x="254714" y="273682"/>
                  </a:lnTo>
                  <a:lnTo>
                    <a:pt x="290292" y="254198"/>
                  </a:lnTo>
                  <a:lnTo>
                    <a:pt x="327887" y="235269"/>
                  </a:lnTo>
                  <a:lnTo>
                    <a:pt x="367445" y="216913"/>
                  </a:lnTo>
                  <a:lnTo>
                    <a:pt x="408907" y="199152"/>
                  </a:lnTo>
                  <a:lnTo>
                    <a:pt x="452219" y="182007"/>
                  </a:lnTo>
                  <a:lnTo>
                    <a:pt x="497324" y="165498"/>
                  </a:lnTo>
                  <a:lnTo>
                    <a:pt x="544165" y="149646"/>
                  </a:lnTo>
                  <a:lnTo>
                    <a:pt x="592687" y="134470"/>
                  </a:lnTo>
                  <a:lnTo>
                    <a:pt x="642832" y="119992"/>
                  </a:lnTo>
                  <a:lnTo>
                    <a:pt x="694546" y="106233"/>
                  </a:lnTo>
                  <a:lnTo>
                    <a:pt x="747771" y="93212"/>
                  </a:lnTo>
                  <a:lnTo>
                    <a:pt x="802451" y="80950"/>
                  </a:lnTo>
                  <a:lnTo>
                    <a:pt x="858531" y="69469"/>
                  </a:lnTo>
                  <a:lnTo>
                    <a:pt x="915953" y="58787"/>
                  </a:lnTo>
                  <a:lnTo>
                    <a:pt x="974662" y="48927"/>
                  </a:lnTo>
                  <a:lnTo>
                    <a:pt x="1034602" y="39908"/>
                  </a:lnTo>
                  <a:lnTo>
                    <a:pt x="1095715" y="31752"/>
                  </a:lnTo>
                  <a:lnTo>
                    <a:pt x="1157946" y="24478"/>
                  </a:lnTo>
                  <a:lnTo>
                    <a:pt x="1221239" y="18107"/>
                  </a:lnTo>
                  <a:lnTo>
                    <a:pt x="1285537" y="12660"/>
                  </a:lnTo>
                  <a:lnTo>
                    <a:pt x="1350784" y="8157"/>
                  </a:lnTo>
                  <a:lnTo>
                    <a:pt x="1416924" y="4619"/>
                  </a:lnTo>
                  <a:lnTo>
                    <a:pt x="1483901" y="2066"/>
                  </a:lnTo>
                  <a:lnTo>
                    <a:pt x="1551658" y="520"/>
                  </a:lnTo>
                  <a:lnTo>
                    <a:pt x="1620138" y="0"/>
                  </a:lnTo>
                  <a:lnTo>
                    <a:pt x="1688629" y="520"/>
                  </a:lnTo>
                  <a:lnTo>
                    <a:pt x="1756395" y="2066"/>
                  </a:lnTo>
                  <a:lnTo>
                    <a:pt x="1823380" y="4619"/>
                  </a:lnTo>
                  <a:lnTo>
                    <a:pt x="1889528" y="8157"/>
                  </a:lnTo>
                  <a:lnTo>
                    <a:pt x="1954783" y="12660"/>
                  </a:lnTo>
                  <a:lnTo>
                    <a:pt x="2019088" y="18107"/>
                  </a:lnTo>
                  <a:lnTo>
                    <a:pt x="2082388" y="24478"/>
                  </a:lnTo>
                  <a:lnTo>
                    <a:pt x="2144625" y="31752"/>
                  </a:lnTo>
                  <a:lnTo>
                    <a:pt x="2205745" y="39908"/>
                  </a:lnTo>
                  <a:lnTo>
                    <a:pt x="2265690" y="48927"/>
                  </a:lnTo>
                  <a:lnTo>
                    <a:pt x="2324404" y="58787"/>
                  </a:lnTo>
                  <a:lnTo>
                    <a:pt x="2381831" y="69469"/>
                  </a:lnTo>
                  <a:lnTo>
                    <a:pt x="2437915" y="80950"/>
                  </a:lnTo>
                  <a:lnTo>
                    <a:pt x="2492600" y="93212"/>
                  </a:lnTo>
                  <a:lnTo>
                    <a:pt x="2545829" y="106233"/>
                  </a:lnTo>
                  <a:lnTo>
                    <a:pt x="2597546" y="119992"/>
                  </a:lnTo>
                  <a:lnTo>
                    <a:pt x="2647695" y="134470"/>
                  </a:lnTo>
                  <a:lnTo>
                    <a:pt x="2696219" y="149646"/>
                  </a:lnTo>
                  <a:lnTo>
                    <a:pt x="2743063" y="165498"/>
                  </a:lnTo>
                  <a:lnTo>
                    <a:pt x="2788170" y="182007"/>
                  </a:lnTo>
                  <a:lnTo>
                    <a:pt x="2831484" y="199152"/>
                  </a:lnTo>
                  <a:lnTo>
                    <a:pt x="2872949" y="216913"/>
                  </a:lnTo>
                  <a:lnTo>
                    <a:pt x="2912508" y="235269"/>
                  </a:lnTo>
                  <a:lnTo>
                    <a:pt x="2950105" y="254198"/>
                  </a:lnTo>
                  <a:lnTo>
                    <a:pt x="2985684" y="273682"/>
                  </a:lnTo>
                  <a:lnTo>
                    <a:pt x="3019189" y="293699"/>
                  </a:lnTo>
                  <a:lnTo>
                    <a:pt x="3079751" y="335250"/>
                  </a:lnTo>
                  <a:lnTo>
                    <a:pt x="3131341" y="378687"/>
                  </a:lnTo>
                  <a:lnTo>
                    <a:pt x="3173509" y="423846"/>
                  </a:lnTo>
                  <a:lnTo>
                    <a:pt x="3205806" y="470563"/>
                  </a:lnTo>
                  <a:lnTo>
                    <a:pt x="3227780" y="518673"/>
                  </a:lnTo>
                  <a:lnTo>
                    <a:pt x="3238983" y="568011"/>
                  </a:lnTo>
                  <a:lnTo>
                    <a:pt x="3240404" y="593090"/>
                  </a:lnTo>
                  <a:lnTo>
                    <a:pt x="3238983" y="618159"/>
                  </a:lnTo>
                  <a:lnTo>
                    <a:pt x="3234756" y="642963"/>
                  </a:lnTo>
                  <a:lnTo>
                    <a:pt x="3218111" y="691693"/>
                  </a:lnTo>
                  <a:lnTo>
                    <a:pt x="3190920" y="739117"/>
                  </a:lnTo>
                  <a:lnTo>
                    <a:pt x="3153631" y="785068"/>
                  </a:lnTo>
                  <a:lnTo>
                    <a:pt x="3106696" y="829382"/>
                  </a:lnTo>
                  <a:lnTo>
                    <a:pt x="3050564" y="871895"/>
                  </a:lnTo>
                  <a:lnTo>
                    <a:pt x="2985684" y="912441"/>
                  </a:lnTo>
                  <a:lnTo>
                    <a:pt x="2950105" y="931925"/>
                  </a:lnTo>
                  <a:lnTo>
                    <a:pt x="2912508" y="950856"/>
                  </a:lnTo>
                  <a:lnTo>
                    <a:pt x="2872949" y="969213"/>
                  </a:lnTo>
                  <a:lnTo>
                    <a:pt x="2831484" y="986976"/>
                  </a:lnTo>
                  <a:lnTo>
                    <a:pt x="2788170" y="1004123"/>
                  </a:lnTo>
                  <a:lnTo>
                    <a:pt x="2743063" y="1020634"/>
                  </a:lnTo>
                  <a:lnTo>
                    <a:pt x="2696219" y="1036490"/>
                  </a:lnTo>
                  <a:lnTo>
                    <a:pt x="2647695" y="1051668"/>
                  </a:lnTo>
                  <a:lnTo>
                    <a:pt x="2597546" y="1066149"/>
                  </a:lnTo>
                  <a:lnTo>
                    <a:pt x="2545829" y="1079912"/>
                  </a:lnTo>
                  <a:lnTo>
                    <a:pt x="2492600" y="1092936"/>
                  </a:lnTo>
                  <a:lnTo>
                    <a:pt x="2437915" y="1105201"/>
                  </a:lnTo>
                  <a:lnTo>
                    <a:pt x="2381831" y="1116685"/>
                  </a:lnTo>
                  <a:lnTo>
                    <a:pt x="2324404" y="1127370"/>
                  </a:lnTo>
                  <a:lnTo>
                    <a:pt x="2265690" y="1137233"/>
                  </a:lnTo>
                  <a:lnTo>
                    <a:pt x="2205745" y="1146255"/>
                  </a:lnTo>
                  <a:lnTo>
                    <a:pt x="2144625" y="1154415"/>
                  </a:lnTo>
                  <a:lnTo>
                    <a:pt x="2082388" y="1161691"/>
                  </a:lnTo>
                  <a:lnTo>
                    <a:pt x="2019088" y="1168065"/>
                  </a:lnTo>
                  <a:lnTo>
                    <a:pt x="1954783" y="1173514"/>
                  </a:lnTo>
                  <a:lnTo>
                    <a:pt x="1889528" y="1178019"/>
                  </a:lnTo>
                  <a:lnTo>
                    <a:pt x="1823380" y="1181558"/>
                  </a:lnTo>
                  <a:lnTo>
                    <a:pt x="1756395" y="1184112"/>
                  </a:lnTo>
                  <a:lnTo>
                    <a:pt x="1688629" y="1185659"/>
                  </a:lnTo>
                  <a:lnTo>
                    <a:pt x="1620138" y="1186180"/>
                  </a:lnTo>
                  <a:lnTo>
                    <a:pt x="1551658" y="1185659"/>
                  </a:lnTo>
                  <a:lnTo>
                    <a:pt x="1483901" y="1184112"/>
                  </a:lnTo>
                  <a:lnTo>
                    <a:pt x="1416924" y="1181558"/>
                  </a:lnTo>
                  <a:lnTo>
                    <a:pt x="1350784" y="1178019"/>
                  </a:lnTo>
                  <a:lnTo>
                    <a:pt x="1285537" y="1173514"/>
                  </a:lnTo>
                  <a:lnTo>
                    <a:pt x="1221239" y="1168065"/>
                  </a:lnTo>
                  <a:lnTo>
                    <a:pt x="1157946" y="1161691"/>
                  </a:lnTo>
                  <a:lnTo>
                    <a:pt x="1095715" y="1154415"/>
                  </a:lnTo>
                  <a:lnTo>
                    <a:pt x="1034602" y="1146255"/>
                  </a:lnTo>
                  <a:lnTo>
                    <a:pt x="974662" y="1137233"/>
                  </a:lnTo>
                  <a:lnTo>
                    <a:pt x="915953" y="1127370"/>
                  </a:lnTo>
                  <a:lnTo>
                    <a:pt x="858531" y="1116685"/>
                  </a:lnTo>
                  <a:lnTo>
                    <a:pt x="802451" y="1105201"/>
                  </a:lnTo>
                  <a:lnTo>
                    <a:pt x="747771" y="1092936"/>
                  </a:lnTo>
                  <a:lnTo>
                    <a:pt x="694546" y="1079912"/>
                  </a:lnTo>
                  <a:lnTo>
                    <a:pt x="642832" y="1066149"/>
                  </a:lnTo>
                  <a:lnTo>
                    <a:pt x="592687" y="1051668"/>
                  </a:lnTo>
                  <a:lnTo>
                    <a:pt x="544165" y="1036490"/>
                  </a:lnTo>
                  <a:lnTo>
                    <a:pt x="497324" y="1020634"/>
                  </a:lnTo>
                  <a:lnTo>
                    <a:pt x="452219" y="1004123"/>
                  </a:lnTo>
                  <a:lnTo>
                    <a:pt x="408907" y="986976"/>
                  </a:lnTo>
                  <a:lnTo>
                    <a:pt x="367445" y="969213"/>
                  </a:lnTo>
                  <a:lnTo>
                    <a:pt x="327887" y="950856"/>
                  </a:lnTo>
                  <a:lnTo>
                    <a:pt x="290292" y="931925"/>
                  </a:lnTo>
                  <a:lnTo>
                    <a:pt x="254714" y="912441"/>
                  </a:lnTo>
                  <a:lnTo>
                    <a:pt x="221210" y="892424"/>
                  </a:lnTo>
                  <a:lnTo>
                    <a:pt x="160650" y="850874"/>
                  </a:lnTo>
                  <a:lnTo>
                    <a:pt x="109061" y="807440"/>
                  </a:lnTo>
                  <a:lnTo>
                    <a:pt x="66894" y="762286"/>
                  </a:lnTo>
                  <a:lnTo>
                    <a:pt x="34598" y="715579"/>
                  </a:lnTo>
                  <a:lnTo>
                    <a:pt x="12624" y="667481"/>
                  </a:lnTo>
                  <a:lnTo>
                    <a:pt x="1421" y="618159"/>
                  </a:lnTo>
                  <a:lnTo>
                    <a:pt x="0" y="59309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7050" y="4322826"/>
            <a:ext cx="11058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45" dirty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b="1" spc="-70" dirty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b="1" spc="80" dirty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b="1" spc="-50" dirty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b="1" spc="-40" dirty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b="1" spc="5" dirty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b="1" spc="-95" dirty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ace  </a:t>
            </a:r>
            <a:r>
              <a:rPr b="1" spc="-35" dirty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fournie</a:t>
            </a:r>
            <a:endParaRPr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5250" y="3810000"/>
            <a:ext cx="1371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b="1" spc="-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8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b="1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b="1" spc="-120" dirty="0">
                <a:solidFill>
                  <a:srgbClr val="FF0000"/>
                </a:solidFill>
                <a:latin typeface="Arial"/>
                <a:cs typeface="Arial"/>
              </a:rPr>
              <a:t>ace</a:t>
            </a:r>
            <a:endParaRPr b="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70" dirty="0">
                <a:solidFill>
                  <a:srgbClr val="FF0000"/>
                </a:solidFill>
                <a:latin typeface="Arial"/>
                <a:cs typeface="Arial"/>
              </a:rPr>
              <a:t>requise</a:t>
            </a:r>
            <a:endParaRPr b="1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318250" y="472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use »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27025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realize</a:t>
            </a:r>
            <a:r>
              <a:rPr lang="fr-FR" dirty="0" smtClean="0"/>
              <a:t>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2148" y="178307"/>
            <a:ext cx="7299963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3788" y="308863"/>
            <a:ext cx="5032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Composant </a:t>
            </a:r>
            <a:r>
              <a:rPr sz="3200" spc="-185" dirty="0"/>
              <a:t>: </a:t>
            </a:r>
            <a:r>
              <a:rPr sz="3200" spc="-204" dirty="0"/>
              <a:t>Boîte </a:t>
            </a:r>
            <a:r>
              <a:rPr sz="3200" spc="-175" dirty="0"/>
              <a:t>noire</a:t>
            </a:r>
            <a:r>
              <a:rPr sz="3200" spc="-114" dirty="0"/>
              <a:t> </a:t>
            </a:r>
            <a:r>
              <a:rPr sz="3200" spc="5" dirty="0"/>
              <a:t>(3/3)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74650" y="1143000"/>
            <a:ext cx="9402165" cy="20055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tabLst>
                <a:tab pos="299720" algn="l"/>
              </a:tabLst>
            </a:pPr>
            <a:r>
              <a:rPr lang="fr-FR" sz="2400" b="1" i="1" spc="-9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3- </a:t>
            </a:r>
            <a:r>
              <a:rPr sz="2400" b="1" i="1" spc="-9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Compartiment</a:t>
            </a:r>
            <a:endParaRPr sz="2400" b="1" i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698500" marR="5080" lvl="1" indent="-228600">
              <a:lnSpc>
                <a:spcPct val="140000"/>
              </a:lnSpc>
              <a:spcBef>
                <a:spcPts val="665"/>
              </a:spcBef>
              <a:buChar char="•"/>
              <a:tabLst>
                <a:tab pos="699135" algn="l"/>
              </a:tabLst>
            </a:pPr>
            <a:r>
              <a:rPr sz="2400" spc="-100" dirty="0">
                <a:latin typeface="Arial" pitchFamily="34" charset="0"/>
                <a:cs typeface="Arial" pitchFamily="34" charset="0"/>
              </a:rPr>
              <a:t>Décrire 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sous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forme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textuelle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les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interfaces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fournies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et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requises</a:t>
            </a:r>
            <a:r>
              <a:rPr sz="2400" spc="-4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90" dirty="0">
                <a:latin typeface="Arial" pitchFamily="34" charset="0"/>
                <a:cs typeface="Arial" pitchFamily="34" charset="0"/>
              </a:rPr>
              <a:t>à  </a:t>
            </a:r>
            <a:r>
              <a:rPr sz="2400" spc="-15" dirty="0">
                <a:latin typeface="Arial" pitchFamily="34" charset="0"/>
                <a:cs typeface="Arial" pitchFamily="34" charset="0"/>
              </a:rPr>
              <a:t>l’intérieur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d’un </a:t>
            </a:r>
            <a:r>
              <a:rPr sz="2400" spc="-145" dirty="0">
                <a:latin typeface="Arial" pitchFamily="34" charset="0"/>
                <a:cs typeface="Arial" pitchFamily="34" charset="0"/>
              </a:rPr>
              <a:t>second</a:t>
            </a:r>
            <a:r>
              <a:rPr sz="2400" spc="-35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compartiment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927100">
              <a:lnSpc>
                <a:spcPct val="100000"/>
              </a:lnSpc>
              <a:spcBef>
                <a:spcPts val="1530"/>
              </a:spcBef>
            </a:pPr>
            <a:r>
              <a:rPr sz="2000" b="1" spc="-13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sz="2000" b="1" spc="-1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 spc="-2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7795" y="3565214"/>
            <a:ext cx="2740025" cy="2775585"/>
            <a:chOff x="3947795" y="3565214"/>
            <a:chExt cx="2740025" cy="2775585"/>
          </a:xfrm>
        </p:grpSpPr>
        <p:sp>
          <p:nvSpPr>
            <p:cNvPr id="6" name="object 6"/>
            <p:cNvSpPr/>
            <p:nvPr/>
          </p:nvSpPr>
          <p:spPr>
            <a:xfrm>
              <a:off x="4010787" y="3565214"/>
              <a:ext cx="2676524" cy="27750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04945" y="4617974"/>
              <a:ext cx="2232660" cy="864235"/>
            </a:xfrm>
            <a:custGeom>
              <a:avLst/>
              <a:gdLst/>
              <a:ahLst/>
              <a:cxnLst/>
              <a:rect l="l" t="t" r="r" b="b"/>
              <a:pathLst>
                <a:path w="2232660" h="864235">
                  <a:moveTo>
                    <a:pt x="0" y="432053"/>
                  </a:moveTo>
                  <a:lnTo>
                    <a:pt x="8068" y="379828"/>
                  </a:lnTo>
                  <a:lnTo>
                    <a:pt x="31652" y="329453"/>
                  </a:lnTo>
                  <a:lnTo>
                    <a:pt x="69816" y="281289"/>
                  </a:lnTo>
                  <a:lnTo>
                    <a:pt x="121629" y="235698"/>
                  </a:lnTo>
                  <a:lnTo>
                    <a:pt x="186156" y="193041"/>
                  </a:lnTo>
                  <a:lnTo>
                    <a:pt x="222896" y="172926"/>
                  </a:lnTo>
                  <a:lnTo>
                    <a:pt x="262465" y="153680"/>
                  </a:lnTo>
                  <a:lnTo>
                    <a:pt x="304745" y="135348"/>
                  </a:lnTo>
                  <a:lnTo>
                    <a:pt x="349621" y="117976"/>
                  </a:lnTo>
                  <a:lnTo>
                    <a:pt x="396975" y="101608"/>
                  </a:lnTo>
                  <a:lnTo>
                    <a:pt x="446691" y="86290"/>
                  </a:lnTo>
                  <a:lnTo>
                    <a:pt x="498652" y="72067"/>
                  </a:lnTo>
                  <a:lnTo>
                    <a:pt x="552741" y="58984"/>
                  </a:lnTo>
                  <a:lnTo>
                    <a:pt x="608842" y="47086"/>
                  </a:lnTo>
                  <a:lnTo>
                    <a:pt x="666839" y="36419"/>
                  </a:lnTo>
                  <a:lnTo>
                    <a:pt x="726614" y="27028"/>
                  </a:lnTo>
                  <a:lnTo>
                    <a:pt x="788050" y="18958"/>
                  </a:lnTo>
                  <a:lnTo>
                    <a:pt x="851032" y="12253"/>
                  </a:lnTo>
                  <a:lnTo>
                    <a:pt x="915442" y="6960"/>
                  </a:lnTo>
                  <a:lnTo>
                    <a:pt x="981164" y="3123"/>
                  </a:lnTo>
                  <a:lnTo>
                    <a:pt x="1048080" y="788"/>
                  </a:lnTo>
                  <a:lnTo>
                    <a:pt x="1116076" y="0"/>
                  </a:lnTo>
                  <a:lnTo>
                    <a:pt x="1184071" y="788"/>
                  </a:lnTo>
                  <a:lnTo>
                    <a:pt x="1250987" y="3123"/>
                  </a:lnTo>
                  <a:lnTo>
                    <a:pt x="1316709" y="6960"/>
                  </a:lnTo>
                  <a:lnTo>
                    <a:pt x="1381119" y="12253"/>
                  </a:lnTo>
                  <a:lnTo>
                    <a:pt x="1444101" y="18958"/>
                  </a:lnTo>
                  <a:lnTo>
                    <a:pt x="1505537" y="27028"/>
                  </a:lnTo>
                  <a:lnTo>
                    <a:pt x="1565312" y="36419"/>
                  </a:lnTo>
                  <a:lnTo>
                    <a:pt x="1623309" y="47086"/>
                  </a:lnTo>
                  <a:lnTo>
                    <a:pt x="1679410" y="58984"/>
                  </a:lnTo>
                  <a:lnTo>
                    <a:pt x="1733499" y="72067"/>
                  </a:lnTo>
                  <a:lnTo>
                    <a:pt x="1785460" y="86290"/>
                  </a:lnTo>
                  <a:lnTo>
                    <a:pt x="1835176" y="101608"/>
                  </a:lnTo>
                  <a:lnTo>
                    <a:pt x="1882530" y="117976"/>
                  </a:lnTo>
                  <a:lnTo>
                    <a:pt x="1927406" y="135348"/>
                  </a:lnTo>
                  <a:lnTo>
                    <a:pt x="1969686" y="153680"/>
                  </a:lnTo>
                  <a:lnTo>
                    <a:pt x="2009255" y="172926"/>
                  </a:lnTo>
                  <a:lnTo>
                    <a:pt x="2045995" y="193041"/>
                  </a:lnTo>
                  <a:lnTo>
                    <a:pt x="2079789" y="213980"/>
                  </a:lnTo>
                  <a:lnTo>
                    <a:pt x="2138076" y="258150"/>
                  </a:lnTo>
                  <a:lnTo>
                    <a:pt x="2183181" y="305072"/>
                  </a:lnTo>
                  <a:lnTo>
                    <a:pt x="2214172" y="354387"/>
                  </a:lnTo>
                  <a:lnTo>
                    <a:pt x="2230115" y="405732"/>
                  </a:lnTo>
                  <a:lnTo>
                    <a:pt x="2232152" y="432053"/>
                  </a:lnTo>
                  <a:lnTo>
                    <a:pt x="2230115" y="458375"/>
                  </a:lnTo>
                  <a:lnTo>
                    <a:pt x="2224083" y="484279"/>
                  </a:lnTo>
                  <a:lnTo>
                    <a:pt x="2200499" y="534654"/>
                  </a:lnTo>
                  <a:lnTo>
                    <a:pt x="2162335" y="582818"/>
                  </a:lnTo>
                  <a:lnTo>
                    <a:pt x="2110522" y="628409"/>
                  </a:lnTo>
                  <a:lnTo>
                    <a:pt x="2045995" y="671066"/>
                  </a:lnTo>
                  <a:lnTo>
                    <a:pt x="2009255" y="691181"/>
                  </a:lnTo>
                  <a:lnTo>
                    <a:pt x="1969686" y="710427"/>
                  </a:lnTo>
                  <a:lnTo>
                    <a:pt x="1927406" y="728759"/>
                  </a:lnTo>
                  <a:lnTo>
                    <a:pt x="1882530" y="746131"/>
                  </a:lnTo>
                  <a:lnTo>
                    <a:pt x="1835176" y="762499"/>
                  </a:lnTo>
                  <a:lnTo>
                    <a:pt x="1785460" y="777817"/>
                  </a:lnTo>
                  <a:lnTo>
                    <a:pt x="1733499" y="792040"/>
                  </a:lnTo>
                  <a:lnTo>
                    <a:pt x="1679410" y="805123"/>
                  </a:lnTo>
                  <a:lnTo>
                    <a:pt x="1623309" y="817021"/>
                  </a:lnTo>
                  <a:lnTo>
                    <a:pt x="1565312" y="827688"/>
                  </a:lnTo>
                  <a:lnTo>
                    <a:pt x="1505537" y="837079"/>
                  </a:lnTo>
                  <a:lnTo>
                    <a:pt x="1444101" y="845149"/>
                  </a:lnTo>
                  <a:lnTo>
                    <a:pt x="1381119" y="851854"/>
                  </a:lnTo>
                  <a:lnTo>
                    <a:pt x="1316709" y="857147"/>
                  </a:lnTo>
                  <a:lnTo>
                    <a:pt x="1250987" y="860984"/>
                  </a:lnTo>
                  <a:lnTo>
                    <a:pt x="1184071" y="863319"/>
                  </a:lnTo>
                  <a:lnTo>
                    <a:pt x="1116076" y="864107"/>
                  </a:lnTo>
                  <a:lnTo>
                    <a:pt x="1048080" y="863319"/>
                  </a:lnTo>
                  <a:lnTo>
                    <a:pt x="981164" y="860984"/>
                  </a:lnTo>
                  <a:lnTo>
                    <a:pt x="915442" y="857147"/>
                  </a:lnTo>
                  <a:lnTo>
                    <a:pt x="851032" y="851854"/>
                  </a:lnTo>
                  <a:lnTo>
                    <a:pt x="788050" y="845149"/>
                  </a:lnTo>
                  <a:lnTo>
                    <a:pt x="726614" y="837079"/>
                  </a:lnTo>
                  <a:lnTo>
                    <a:pt x="666839" y="827688"/>
                  </a:lnTo>
                  <a:lnTo>
                    <a:pt x="608842" y="817021"/>
                  </a:lnTo>
                  <a:lnTo>
                    <a:pt x="552741" y="805123"/>
                  </a:lnTo>
                  <a:lnTo>
                    <a:pt x="498652" y="792040"/>
                  </a:lnTo>
                  <a:lnTo>
                    <a:pt x="446691" y="777817"/>
                  </a:lnTo>
                  <a:lnTo>
                    <a:pt x="396975" y="762499"/>
                  </a:lnTo>
                  <a:lnTo>
                    <a:pt x="349621" y="746131"/>
                  </a:lnTo>
                  <a:lnTo>
                    <a:pt x="304745" y="728759"/>
                  </a:lnTo>
                  <a:lnTo>
                    <a:pt x="262465" y="710427"/>
                  </a:lnTo>
                  <a:lnTo>
                    <a:pt x="222896" y="691181"/>
                  </a:lnTo>
                  <a:lnTo>
                    <a:pt x="186156" y="671066"/>
                  </a:lnTo>
                  <a:lnTo>
                    <a:pt x="152362" y="650127"/>
                  </a:lnTo>
                  <a:lnTo>
                    <a:pt x="94075" y="605957"/>
                  </a:lnTo>
                  <a:lnTo>
                    <a:pt x="48970" y="559035"/>
                  </a:lnTo>
                  <a:lnTo>
                    <a:pt x="17979" y="509720"/>
                  </a:lnTo>
                  <a:lnTo>
                    <a:pt x="2036" y="458375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495" y="5482082"/>
              <a:ext cx="2448560" cy="827405"/>
            </a:xfrm>
            <a:custGeom>
              <a:avLst/>
              <a:gdLst/>
              <a:ahLst/>
              <a:cxnLst/>
              <a:rect l="l" t="t" r="r" b="b"/>
              <a:pathLst>
                <a:path w="2448560" h="827404">
                  <a:moveTo>
                    <a:pt x="0" y="413639"/>
                  </a:moveTo>
                  <a:lnTo>
                    <a:pt x="7683" y="367042"/>
                  </a:lnTo>
                  <a:lnTo>
                    <a:pt x="30181" y="321958"/>
                  </a:lnTo>
                  <a:lnTo>
                    <a:pt x="66668" y="278665"/>
                  </a:lnTo>
                  <a:lnTo>
                    <a:pt x="116316" y="237444"/>
                  </a:lnTo>
                  <a:lnTo>
                    <a:pt x="178297" y="198575"/>
                  </a:lnTo>
                  <a:lnTo>
                    <a:pt x="213655" y="180109"/>
                  </a:lnTo>
                  <a:lnTo>
                    <a:pt x="251786" y="162335"/>
                  </a:lnTo>
                  <a:lnTo>
                    <a:pt x="292587" y="145289"/>
                  </a:lnTo>
                  <a:lnTo>
                    <a:pt x="335954" y="129006"/>
                  </a:lnTo>
                  <a:lnTo>
                    <a:pt x="381785" y="113519"/>
                  </a:lnTo>
                  <a:lnTo>
                    <a:pt x="429975" y="98866"/>
                  </a:lnTo>
                  <a:lnTo>
                    <a:pt x="480422" y="85079"/>
                  </a:lnTo>
                  <a:lnTo>
                    <a:pt x="533022" y="72194"/>
                  </a:lnTo>
                  <a:lnTo>
                    <a:pt x="587672" y="60247"/>
                  </a:lnTo>
                  <a:lnTo>
                    <a:pt x="644267" y="49272"/>
                  </a:lnTo>
                  <a:lnTo>
                    <a:pt x="702706" y="39303"/>
                  </a:lnTo>
                  <a:lnTo>
                    <a:pt x="762884" y="30377"/>
                  </a:lnTo>
                  <a:lnTo>
                    <a:pt x="824698" y="22527"/>
                  </a:lnTo>
                  <a:lnTo>
                    <a:pt x="888045" y="15789"/>
                  </a:lnTo>
                  <a:lnTo>
                    <a:pt x="952822" y="10198"/>
                  </a:lnTo>
                  <a:lnTo>
                    <a:pt x="1018924" y="5789"/>
                  </a:lnTo>
                  <a:lnTo>
                    <a:pt x="1086249" y="2596"/>
                  </a:lnTo>
                  <a:lnTo>
                    <a:pt x="1154693" y="654"/>
                  </a:lnTo>
                  <a:lnTo>
                    <a:pt x="1224152" y="0"/>
                  </a:lnTo>
                  <a:lnTo>
                    <a:pt x="1293612" y="654"/>
                  </a:lnTo>
                  <a:lnTo>
                    <a:pt x="1362056" y="2596"/>
                  </a:lnTo>
                  <a:lnTo>
                    <a:pt x="1429381" y="5789"/>
                  </a:lnTo>
                  <a:lnTo>
                    <a:pt x="1495483" y="10198"/>
                  </a:lnTo>
                  <a:lnTo>
                    <a:pt x="1560260" y="15789"/>
                  </a:lnTo>
                  <a:lnTo>
                    <a:pt x="1623607" y="22527"/>
                  </a:lnTo>
                  <a:lnTo>
                    <a:pt x="1685421" y="30377"/>
                  </a:lnTo>
                  <a:lnTo>
                    <a:pt x="1745599" y="39303"/>
                  </a:lnTo>
                  <a:lnTo>
                    <a:pt x="1804038" y="49272"/>
                  </a:lnTo>
                  <a:lnTo>
                    <a:pt x="1860633" y="60247"/>
                  </a:lnTo>
                  <a:lnTo>
                    <a:pt x="1915283" y="72194"/>
                  </a:lnTo>
                  <a:lnTo>
                    <a:pt x="1967883" y="85079"/>
                  </a:lnTo>
                  <a:lnTo>
                    <a:pt x="2018330" y="98866"/>
                  </a:lnTo>
                  <a:lnTo>
                    <a:pt x="2066520" y="113519"/>
                  </a:lnTo>
                  <a:lnTo>
                    <a:pt x="2112351" y="129006"/>
                  </a:lnTo>
                  <a:lnTo>
                    <a:pt x="2155718" y="145289"/>
                  </a:lnTo>
                  <a:lnTo>
                    <a:pt x="2196519" y="162335"/>
                  </a:lnTo>
                  <a:lnTo>
                    <a:pt x="2234650" y="180109"/>
                  </a:lnTo>
                  <a:lnTo>
                    <a:pt x="2270008" y="198575"/>
                  </a:lnTo>
                  <a:lnTo>
                    <a:pt x="2331989" y="237444"/>
                  </a:lnTo>
                  <a:lnTo>
                    <a:pt x="2381637" y="278665"/>
                  </a:lnTo>
                  <a:lnTo>
                    <a:pt x="2418124" y="321958"/>
                  </a:lnTo>
                  <a:lnTo>
                    <a:pt x="2440622" y="367042"/>
                  </a:lnTo>
                  <a:lnTo>
                    <a:pt x="2448305" y="413639"/>
                  </a:lnTo>
                  <a:lnTo>
                    <a:pt x="2446367" y="437108"/>
                  </a:lnTo>
                  <a:lnTo>
                    <a:pt x="2440622" y="460235"/>
                  </a:lnTo>
                  <a:lnTo>
                    <a:pt x="2418124" y="505317"/>
                  </a:lnTo>
                  <a:lnTo>
                    <a:pt x="2381637" y="548607"/>
                  </a:lnTo>
                  <a:lnTo>
                    <a:pt x="2331989" y="589825"/>
                  </a:lnTo>
                  <a:lnTo>
                    <a:pt x="2270008" y="628692"/>
                  </a:lnTo>
                  <a:lnTo>
                    <a:pt x="2234650" y="647156"/>
                  </a:lnTo>
                  <a:lnTo>
                    <a:pt x="2196519" y="664928"/>
                  </a:lnTo>
                  <a:lnTo>
                    <a:pt x="2155718" y="681972"/>
                  </a:lnTo>
                  <a:lnTo>
                    <a:pt x="2112351" y="698253"/>
                  </a:lnTo>
                  <a:lnTo>
                    <a:pt x="2066520" y="713738"/>
                  </a:lnTo>
                  <a:lnTo>
                    <a:pt x="2018330" y="728389"/>
                  </a:lnTo>
                  <a:lnTo>
                    <a:pt x="1967883" y="742174"/>
                  </a:lnTo>
                  <a:lnTo>
                    <a:pt x="1915283" y="755057"/>
                  </a:lnTo>
                  <a:lnTo>
                    <a:pt x="1860633" y="767002"/>
                  </a:lnTo>
                  <a:lnTo>
                    <a:pt x="1804038" y="777976"/>
                  </a:lnTo>
                  <a:lnTo>
                    <a:pt x="1745599" y="787943"/>
                  </a:lnTo>
                  <a:lnTo>
                    <a:pt x="1685421" y="796868"/>
                  </a:lnTo>
                  <a:lnTo>
                    <a:pt x="1623607" y="804716"/>
                  </a:lnTo>
                  <a:lnTo>
                    <a:pt x="1560260" y="811453"/>
                  </a:lnTo>
                  <a:lnTo>
                    <a:pt x="1495483" y="817043"/>
                  </a:lnTo>
                  <a:lnTo>
                    <a:pt x="1429381" y="821451"/>
                  </a:lnTo>
                  <a:lnTo>
                    <a:pt x="1362056" y="824644"/>
                  </a:lnTo>
                  <a:lnTo>
                    <a:pt x="1293612" y="826585"/>
                  </a:lnTo>
                  <a:lnTo>
                    <a:pt x="1224152" y="827239"/>
                  </a:lnTo>
                  <a:lnTo>
                    <a:pt x="1154693" y="826585"/>
                  </a:lnTo>
                  <a:lnTo>
                    <a:pt x="1086249" y="824644"/>
                  </a:lnTo>
                  <a:lnTo>
                    <a:pt x="1018924" y="821451"/>
                  </a:lnTo>
                  <a:lnTo>
                    <a:pt x="952822" y="817043"/>
                  </a:lnTo>
                  <a:lnTo>
                    <a:pt x="888045" y="811453"/>
                  </a:lnTo>
                  <a:lnTo>
                    <a:pt x="824698" y="804716"/>
                  </a:lnTo>
                  <a:lnTo>
                    <a:pt x="762884" y="796868"/>
                  </a:lnTo>
                  <a:lnTo>
                    <a:pt x="702706" y="787943"/>
                  </a:lnTo>
                  <a:lnTo>
                    <a:pt x="644267" y="777976"/>
                  </a:lnTo>
                  <a:lnTo>
                    <a:pt x="587672" y="767002"/>
                  </a:lnTo>
                  <a:lnTo>
                    <a:pt x="533022" y="755057"/>
                  </a:lnTo>
                  <a:lnTo>
                    <a:pt x="480422" y="742174"/>
                  </a:lnTo>
                  <a:lnTo>
                    <a:pt x="429975" y="728389"/>
                  </a:lnTo>
                  <a:lnTo>
                    <a:pt x="381785" y="713738"/>
                  </a:lnTo>
                  <a:lnTo>
                    <a:pt x="335954" y="698253"/>
                  </a:lnTo>
                  <a:lnTo>
                    <a:pt x="292587" y="681972"/>
                  </a:lnTo>
                  <a:lnTo>
                    <a:pt x="251786" y="664928"/>
                  </a:lnTo>
                  <a:lnTo>
                    <a:pt x="213655" y="647156"/>
                  </a:lnTo>
                  <a:lnTo>
                    <a:pt x="178297" y="628692"/>
                  </a:lnTo>
                  <a:lnTo>
                    <a:pt x="116316" y="589825"/>
                  </a:lnTo>
                  <a:lnTo>
                    <a:pt x="66668" y="548607"/>
                  </a:lnTo>
                  <a:lnTo>
                    <a:pt x="30181" y="505317"/>
                  </a:lnTo>
                  <a:lnTo>
                    <a:pt x="7683" y="460235"/>
                  </a:lnTo>
                  <a:lnTo>
                    <a:pt x="0" y="41363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68997" y="6115380"/>
            <a:ext cx="26911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0" dirty="0">
                <a:latin typeface="Arial"/>
                <a:cs typeface="Arial"/>
              </a:rPr>
              <a:t>Source 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-85" dirty="0">
                <a:latin typeface="Arial"/>
                <a:cs typeface="Arial"/>
              </a:rPr>
              <a:t>UML2 analyse </a:t>
            </a:r>
            <a:r>
              <a:rPr sz="1400" spc="-10" dirty="0">
                <a:latin typeface="Arial"/>
                <a:cs typeface="Arial"/>
              </a:rPr>
              <a:t>et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conception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11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7722" y="308863"/>
            <a:ext cx="5480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Composant </a:t>
            </a:r>
            <a:r>
              <a:rPr sz="3200" spc="-185" dirty="0"/>
              <a:t>: </a:t>
            </a:r>
            <a:r>
              <a:rPr sz="3200" spc="-204" dirty="0"/>
              <a:t>Boîte </a:t>
            </a:r>
            <a:r>
              <a:rPr sz="3200" spc="-235" dirty="0"/>
              <a:t>blanche</a:t>
            </a:r>
            <a:r>
              <a:rPr sz="3200" spc="-95" dirty="0"/>
              <a:t> </a:t>
            </a:r>
            <a:r>
              <a:rPr sz="3200" spc="5" dirty="0"/>
              <a:t>(1/3)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22250" y="1676400"/>
            <a:ext cx="7467600" cy="3665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11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«Boîte blanche </a:t>
            </a:r>
            <a:r>
              <a:rPr sz="2400" b="1" spc="-10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sz="2400" b="1" spc="-21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endParaRPr sz="2400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5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6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Compartiment</a:t>
            </a:r>
            <a:endParaRPr sz="20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155700" lvl="2" indent="-229235">
              <a:lnSpc>
                <a:spcPct val="15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2000" spc="-130" dirty="0">
                <a:latin typeface="Arial" pitchFamily="34" charset="0"/>
                <a:cs typeface="Arial" pitchFamily="34" charset="0"/>
              </a:rPr>
              <a:t>Trois</a:t>
            </a:r>
            <a:r>
              <a:rPr sz="200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compartiments: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612900" lvl="3" indent="-229235">
              <a:lnSpc>
                <a:spcPct val="150000"/>
              </a:lnSpc>
              <a:spcBef>
                <a:spcPts val="15"/>
              </a:spcBef>
              <a:buChar char="–"/>
              <a:tabLst>
                <a:tab pos="1613535" algn="l"/>
              </a:tabLst>
            </a:pPr>
            <a:r>
              <a:rPr sz="2000" spc="-95" dirty="0">
                <a:latin typeface="Arial" pitchFamily="34" charset="0"/>
                <a:cs typeface="Arial" pitchFamily="34" charset="0"/>
              </a:rPr>
              <a:t>Pour 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les </a:t>
            </a:r>
            <a:r>
              <a:rPr sz="2000" spc="-60" dirty="0">
                <a:latin typeface="Arial" pitchFamily="34" charset="0"/>
                <a:cs typeface="Arial" pitchFamily="34" charset="0"/>
              </a:rPr>
              <a:t>interfaces </a:t>
            </a:r>
            <a:r>
              <a:rPr sz="2000" spc="-50" dirty="0">
                <a:latin typeface="Arial" pitchFamily="34" charset="0"/>
                <a:cs typeface="Arial" pitchFamily="34" charset="0"/>
              </a:rPr>
              <a:t>fournies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et</a:t>
            </a:r>
            <a:r>
              <a:rPr sz="2000" spc="-26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80" dirty="0">
                <a:latin typeface="Arial" pitchFamily="34" charset="0"/>
                <a:cs typeface="Arial" pitchFamily="34" charset="0"/>
              </a:rPr>
              <a:t>requises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612900" lvl="3" indent="-229235">
              <a:lnSpc>
                <a:spcPct val="150000"/>
              </a:lnSpc>
              <a:buChar char="–"/>
              <a:tabLst>
                <a:tab pos="1613535" algn="l"/>
              </a:tabLst>
            </a:pPr>
            <a:r>
              <a:rPr sz="2000" spc="-95" dirty="0">
                <a:latin typeface="Arial" pitchFamily="34" charset="0"/>
                <a:cs typeface="Arial" pitchFamily="34" charset="0"/>
              </a:rPr>
              <a:t>Pour 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les </a:t>
            </a:r>
            <a:r>
              <a:rPr sz="2000" spc="-75" dirty="0">
                <a:latin typeface="Arial" pitchFamily="34" charset="0"/>
                <a:cs typeface="Arial" pitchFamily="34" charset="0"/>
              </a:rPr>
              <a:t>classificateurs </a:t>
            </a:r>
            <a:r>
              <a:rPr sz="2000" spc="-114" dirty="0">
                <a:latin typeface="Arial" pitchFamily="34" charset="0"/>
                <a:cs typeface="Arial" pitchFamily="34" charset="0"/>
              </a:rPr>
              <a:t>(classes, </a:t>
            </a:r>
            <a:r>
              <a:rPr sz="2000" spc="-60" dirty="0">
                <a:latin typeface="Arial" pitchFamily="34" charset="0"/>
                <a:cs typeface="Arial" pitchFamily="34" charset="0"/>
              </a:rPr>
              <a:t>autres</a:t>
            </a:r>
            <a:r>
              <a:rPr sz="2000" spc="-24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80" dirty="0">
                <a:latin typeface="Arial" pitchFamily="34" charset="0"/>
                <a:cs typeface="Arial" pitchFamily="34" charset="0"/>
              </a:rPr>
              <a:t>composants)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612900" marR="5080" lvl="3" indent="-228600">
              <a:lnSpc>
                <a:spcPct val="150000"/>
              </a:lnSpc>
              <a:spcBef>
                <a:spcPts val="400"/>
              </a:spcBef>
              <a:buChar char="–"/>
              <a:tabLst>
                <a:tab pos="1613535" algn="l"/>
              </a:tabLst>
            </a:pPr>
            <a:r>
              <a:rPr sz="2000" spc="-95" dirty="0">
                <a:latin typeface="Arial" pitchFamily="34" charset="0"/>
                <a:cs typeface="Arial" pitchFamily="34" charset="0"/>
              </a:rPr>
              <a:t>Pour</a:t>
            </a:r>
            <a:r>
              <a:rPr sz="200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les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artefacts</a:t>
            </a:r>
            <a:r>
              <a:rPr sz="2000" spc="-8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45" dirty="0">
                <a:latin typeface="Arial" pitchFamily="34" charset="0"/>
                <a:cs typeface="Arial" pitchFamily="34" charset="0"/>
              </a:rPr>
              <a:t>(élément</a:t>
            </a:r>
            <a:r>
              <a:rPr sz="20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45" dirty="0">
                <a:latin typeface="Arial" pitchFamily="34" charset="0"/>
                <a:cs typeface="Arial" pitchFamily="34" charset="0"/>
              </a:rPr>
              <a:t>logiciel</a:t>
            </a:r>
            <a:r>
              <a:rPr sz="20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:</a:t>
            </a:r>
            <a:r>
              <a:rPr sz="2000" spc="-8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70" dirty="0">
                <a:latin typeface="Arial" pitchFamily="34" charset="0"/>
                <a:cs typeface="Arial" pitchFamily="34" charset="0"/>
              </a:rPr>
              <a:t>jar,</a:t>
            </a:r>
            <a:r>
              <a:rPr sz="2000" spc="-6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80" dirty="0">
                <a:latin typeface="Arial" pitchFamily="34" charset="0"/>
                <a:cs typeface="Arial" pitchFamily="34" charset="0"/>
              </a:rPr>
              <a:t>war,</a:t>
            </a:r>
            <a:r>
              <a:rPr sz="2000" spc="-114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0" dirty="0">
                <a:latin typeface="Arial" pitchFamily="34" charset="0"/>
                <a:cs typeface="Arial" pitchFamily="34" charset="0"/>
              </a:rPr>
              <a:t>ear,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dll)</a:t>
            </a:r>
            <a:r>
              <a:rPr sz="20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30" dirty="0">
                <a:latin typeface="Arial" pitchFamily="34" charset="0"/>
                <a:cs typeface="Arial" pitchFamily="34" charset="0"/>
              </a:rPr>
              <a:t>qui</a:t>
            </a:r>
            <a:r>
              <a:rPr sz="20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0" dirty="0">
                <a:latin typeface="Arial" pitchFamily="34" charset="0"/>
                <a:cs typeface="Arial" pitchFamily="34" charset="0"/>
              </a:rPr>
              <a:t>représentent</a:t>
            </a:r>
            <a:r>
              <a:rPr sz="2000" spc="-12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65" dirty="0">
                <a:latin typeface="Arial" pitchFamily="34" charset="0"/>
                <a:cs typeface="Arial" pitchFamily="34" charset="0"/>
              </a:rPr>
              <a:t>physiquement</a:t>
            </a:r>
            <a:r>
              <a:rPr sz="2000" spc="-13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45" dirty="0">
                <a:latin typeface="Arial" pitchFamily="34" charset="0"/>
                <a:cs typeface="Arial" pitchFamily="34" charset="0"/>
              </a:rPr>
              <a:t>le  </a:t>
            </a:r>
            <a:r>
              <a:rPr sz="2000" spc="-75" dirty="0">
                <a:latin typeface="Arial" pitchFamily="34" charset="0"/>
                <a:cs typeface="Arial" pitchFamily="34" charset="0"/>
              </a:rPr>
              <a:t>composant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841500">
              <a:lnSpc>
                <a:spcPct val="150000"/>
              </a:lnSpc>
              <a:spcBef>
                <a:spcPts val="15"/>
              </a:spcBef>
            </a:pPr>
            <a:r>
              <a:rPr sz="2000" smtClean="0">
                <a:latin typeface="Arial" pitchFamily="34" charset="0"/>
                <a:cs typeface="Arial" pitchFamily="34" charset="0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0850" y="1676400"/>
            <a:ext cx="2566101" cy="3277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8997" y="6115380"/>
            <a:ext cx="26911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0" dirty="0">
                <a:latin typeface="Arial"/>
                <a:cs typeface="Arial"/>
              </a:rPr>
              <a:t>Source 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-85" dirty="0">
                <a:latin typeface="Arial"/>
                <a:cs typeface="Arial"/>
              </a:rPr>
              <a:t>UML2 analyse </a:t>
            </a:r>
            <a:r>
              <a:rPr sz="1400" spc="-10" dirty="0">
                <a:latin typeface="Arial"/>
                <a:cs typeface="Arial"/>
              </a:rPr>
              <a:t>et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conception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12</a:t>
            </a:fld>
            <a:endParaRPr spc="-60" dirty="0"/>
          </a:p>
        </p:txBody>
      </p:sp>
      <p:sp>
        <p:nvSpPr>
          <p:cNvPr id="8" name="Rectangle 7"/>
          <p:cNvSpPr/>
          <p:nvPr/>
        </p:nvSpPr>
        <p:spPr>
          <a:xfrm>
            <a:off x="8604250" y="1143000"/>
            <a:ext cx="1176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spc="-11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lang="fr-FR" b="1" i="1" spc="-22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fr-FR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7722" y="308863"/>
            <a:ext cx="5480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Composant </a:t>
            </a:r>
            <a:r>
              <a:rPr sz="3200" spc="-185" dirty="0"/>
              <a:t>: </a:t>
            </a:r>
            <a:r>
              <a:rPr sz="3200" spc="-204" dirty="0"/>
              <a:t>Boîte </a:t>
            </a:r>
            <a:r>
              <a:rPr sz="3200" spc="-235" dirty="0"/>
              <a:t>blanche</a:t>
            </a:r>
            <a:r>
              <a:rPr sz="3200" spc="-95" dirty="0"/>
              <a:t> </a:t>
            </a:r>
            <a:r>
              <a:rPr sz="3200" spc="5" dirty="0"/>
              <a:t>(2/3)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03250" y="1143000"/>
            <a:ext cx="8918575" cy="252184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65"/>
              </a:spcBef>
              <a:buChar char="–"/>
              <a:tabLst>
                <a:tab pos="299720" algn="l"/>
              </a:tabLst>
            </a:pPr>
            <a:r>
              <a:rPr sz="2000" spc="-15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Dépendance</a:t>
            </a:r>
            <a:endParaRPr sz="20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55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60" dirty="0">
                <a:latin typeface="Arial" pitchFamily="34" charset="0"/>
                <a:cs typeface="Arial" pitchFamily="34" charset="0"/>
              </a:rPr>
              <a:t>Modéliser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470"/>
              </a:spcBef>
              <a:buChar char="–"/>
              <a:tabLst>
                <a:tab pos="1156335" algn="l"/>
              </a:tabLst>
            </a:pPr>
            <a:r>
              <a:rPr sz="2000" spc="-130" dirty="0">
                <a:latin typeface="Arial" pitchFamily="34" charset="0"/>
                <a:cs typeface="Arial" pitchFamily="34" charset="0"/>
              </a:rPr>
              <a:t>Liens 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de </a:t>
            </a:r>
            <a:r>
              <a:rPr sz="2000" spc="-100" dirty="0">
                <a:latin typeface="Arial" pitchFamily="34" charset="0"/>
                <a:cs typeface="Arial" pitchFamily="34" charset="0"/>
              </a:rPr>
              <a:t>dépendance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entre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le </a:t>
            </a:r>
            <a:r>
              <a:rPr sz="2000" spc="-85" dirty="0">
                <a:latin typeface="Arial" pitchFamily="34" charset="0"/>
                <a:cs typeface="Arial" pitchFamily="34" charset="0"/>
              </a:rPr>
              <a:t>composant </a:t>
            </a:r>
            <a:r>
              <a:rPr sz="2000" spc="-10" dirty="0">
                <a:latin typeface="Arial" pitchFamily="34" charset="0"/>
                <a:cs typeface="Arial" pitchFamily="34" charset="0"/>
              </a:rPr>
              <a:t>et </a:t>
            </a:r>
            <a:r>
              <a:rPr sz="2000" spc="-105" dirty="0">
                <a:latin typeface="Arial" pitchFamily="34" charset="0"/>
                <a:cs typeface="Arial" pitchFamily="34" charset="0"/>
              </a:rPr>
              <a:t>les </a:t>
            </a:r>
            <a:r>
              <a:rPr sz="2000" spc="-85" dirty="0">
                <a:latin typeface="Arial" pitchFamily="34" charset="0"/>
                <a:cs typeface="Arial" pitchFamily="34" charset="0"/>
              </a:rPr>
              <a:t>classificateurs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qui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le</a:t>
            </a:r>
            <a:r>
              <a:rPr sz="2000" spc="-29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85" dirty="0">
                <a:latin typeface="Arial" pitchFamily="34" charset="0"/>
                <a:cs typeface="Arial" pitchFamily="34" charset="0"/>
              </a:rPr>
              <a:t>composent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459"/>
              </a:spcBef>
              <a:buChar char="–"/>
              <a:tabLst>
                <a:tab pos="1156335" algn="l"/>
              </a:tabLst>
            </a:pPr>
            <a:r>
              <a:rPr sz="2000" spc="-95" dirty="0">
                <a:latin typeface="Arial" pitchFamily="34" charset="0"/>
                <a:cs typeface="Arial" pitchFamily="34" charset="0"/>
              </a:rPr>
              <a:t>Relations 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présentes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entre </a:t>
            </a:r>
            <a:r>
              <a:rPr sz="2000" spc="-105" dirty="0">
                <a:latin typeface="Arial" pitchFamily="34" charset="0"/>
                <a:cs typeface="Arial" pitchFamily="34" charset="0"/>
              </a:rPr>
              <a:t>les </a:t>
            </a:r>
            <a:r>
              <a:rPr sz="2000" spc="-85" dirty="0">
                <a:latin typeface="Arial" pitchFamily="34" charset="0"/>
                <a:cs typeface="Arial" pitchFamily="34" charset="0"/>
              </a:rPr>
              <a:t>classificateurs (association,</a:t>
            </a:r>
            <a:r>
              <a:rPr sz="2000" spc="-204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60" dirty="0">
                <a:latin typeface="Arial" pitchFamily="34" charset="0"/>
                <a:cs typeface="Arial" pitchFamily="34" charset="0"/>
              </a:rPr>
              <a:t>composition,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155700">
              <a:lnSpc>
                <a:spcPct val="100000"/>
              </a:lnSpc>
            </a:pPr>
            <a:r>
              <a:rPr sz="2000" spc="-80" dirty="0">
                <a:latin typeface="Arial" pitchFamily="34" charset="0"/>
                <a:cs typeface="Arial" pitchFamily="34" charset="0"/>
              </a:rPr>
              <a:t>agrégation)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1384300">
              <a:lnSpc>
                <a:spcPct val="100000"/>
              </a:lnSpc>
              <a:spcBef>
                <a:spcPts val="455"/>
              </a:spcBef>
            </a:pPr>
            <a:r>
              <a:rPr sz="2000" b="1" spc="-5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endParaRPr sz="20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2139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6342" y="3505200"/>
            <a:ext cx="6984746" cy="28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5725" y="6435953"/>
            <a:ext cx="2691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0" dirty="0">
                <a:latin typeface="Arial"/>
                <a:cs typeface="Arial"/>
              </a:rPr>
              <a:t>Source 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-85" dirty="0">
                <a:latin typeface="Arial"/>
                <a:cs typeface="Arial"/>
              </a:rPr>
              <a:t>UML2 analyse </a:t>
            </a:r>
            <a:r>
              <a:rPr sz="1400" spc="-10" dirty="0">
                <a:latin typeface="Arial"/>
                <a:cs typeface="Arial"/>
              </a:rPr>
              <a:t>et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conception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6650" y="4419600"/>
            <a:ext cx="11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pc="-13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lang="fr-FR" b="1" spc="114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spc="-25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7722" y="308863"/>
            <a:ext cx="5480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Composant </a:t>
            </a:r>
            <a:r>
              <a:rPr sz="3200" spc="-185" dirty="0"/>
              <a:t>: </a:t>
            </a:r>
            <a:r>
              <a:rPr sz="3200" spc="-204" dirty="0"/>
              <a:t>Boîte </a:t>
            </a:r>
            <a:r>
              <a:rPr sz="3200" spc="-235" dirty="0"/>
              <a:t>blanche</a:t>
            </a:r>
            <a:r>
              <a:rPr sz="3200" spc="-95" dirty="0"/>
              <a:t> </a:t>
            </a:r>
            <a:r>
              <a:rPr sz="3200" spc="5" dirty="0"/>
              <a:t>(3/3)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74650" y="1219200"/>
            <a:ext cx="10287000" cy="126188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Char char="–"/>
              <a:tabLst>
                <a:tab pos="299720" algn="l"/>
              </a:tabLst>
            </a:pPr>
            <a:r>
              <a:rPr sz="2400" spc="-12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Ports</a:t>
            </a:r>
            <a:endParaRPr sz="240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spc="-195" dirty="0">
                <a:latin typeface="Arial" pitchFamily="34" charset="0"/>
                <a:cs typeface="Arial" pitchFamily="34" charset="0"/>
              </a:rPr>
              <a:t>Le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port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est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un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0" dirty="0">
                <a:latin typeface="Arial" pitchFamily="34" charset="0"/>
                <a:cs typeface="Arial" pitchFamily="34" charset="0"/>
              </a:rPr>
              <a:t>point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de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connexion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entre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le</a:t>
            </a:r>
            <a:r>
              <a:rPr sz="2400" spc="-10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composant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et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une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interface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et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 est 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représenté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par un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petit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carré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sur </a:t>
            </a:r>
            <a:r>
              <a:rPr sz="2400" spc="-50">
                <a:latin typeface="Arial" pitchFamily="34" charset="0"/>
                <a:cs typeface="Arial" pitchFamily="34" charset="0"/>
              </a:rPr>
              <a:t>le</a:t>
            </a:r>
            <a:r>
              <a:rPr sz="2400" spc="-380">
                <a:latin typeface="Arial" pitchFamily="34" charset="0"/>
                <a:cs typeface="Arial" pitchFamily="34" charset="0"/>
              </a:rPr>
              <a:t> </a:t>
            </a:r>
            <a:r>
              <a:rPr sz="2400" spc="-90" smtClean="0">
                <a:latin typeface="Arial" pitchFamily="34" charset="0"/>
                <a:cs typeface="Arial" pitchFamily="34" charset="0"/>
              </a:rPr>
              <a:t>composant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2139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1185" y="6561226"/>
            <a:ext cx="2691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0" dirty="0">
                <a:latin typeface="Arial"/>
                <a:cs typeface="Arial"/>
              </a:rPr>
              <a:t>Source 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-85" dirty="0">
                <a:latin typeface="Arial"/>
                <a:cs typeface="Arial"/>
              </a:rPr>
              <a:t>UML2 analyse </a:t>
            </a:r>
            <a:r>
              <a:rPr sz="1400" spc="-10" dirty="0">
                <a:latin typeface="Arial"/>
                <a:cs typeface="Arial"/>
              </a:rPr>
              <a:t>et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conception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0270" y="3356952"/>
            <a:ext cx="7373493" cy="3168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Ellipse 7"/>
          <p:cNvSpPr/>
          <p:nvPr/>
        </p:nvSpPr>
        <p:spPr>
          <a:xfrm>
            <a:off x="3117850" y="41910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147050" y="5181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147050" y="40386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rot="5400000">
            <a:off x="3536950" y="3086100"/>
            <a:ext cx="11430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641850" y="2738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Port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377" y="308863"/>
            <a:ext cx="3650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Composant</a:t>
            </a:r>
            <a:r>
              <a:rPr sz="3200" spc="-254" dirty="0"/>
              <a:t> </a:t>
            </a:r>
            <a:r>
              <a:rPr sz="3200" spc="-260" dirty="0"/>
              <a:t>complexe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09371" y="1307330"/>
            <a:ext cx="5948045" cy="10047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65" dirty="0">
                <a:latin typeface="Arial" pitchFamily="34" charset="0"/>
                <a:cs typeface="Arial" pitchFamily="34" charset="0"/>
              </a:rPr>
              <a:t>Est </a:t>
            </a:r>
            <a:r>
              <a:rPr sz="2800" spc="-85" dirty="0">
                <a:latin typeface="Arial" pitchFamily="34" charset="0"/>
                <a:cs typeface="Arial" pitchFamily="34" charset="0"/>
              </a:rPr>
              <a:t>constitué </a:t>
            </a:r>
            <a:r>
              <a:rPr sz="2800" spc="-145" dirty="0">
                <a:latin typeface="Arial" pitchFamily="34" charset="0"/>
                <a:cs typeface="Arial" pitchFamily="34" charset="0"/>
              </a:rPr>
              <a:t>de</a:t>
            </a:r>
            <a:r>
              <a:rPr sz="2800" spc="-220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170" dirty="0">
                <a:latin typeface="Arial" pitchFamily="34" charset="0"/>
                <a:cs typeface="Arial" pitchFamily="34" charset="0"/>
              </a:rPr>
              <a:t>sous-composants</a:t>
            </a:r>
            <a:endParaRPr sz="2800">
              <a:latin typeface="Arial" pitchFamily="34" charset="0"/>
              <a:cs typeface="Arial" pitchFamily="34" charset="0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lang="fr-FR" sz="2400" b="1" spc="-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65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sz="2400" b="1" spc="-16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</a:t>
            </a:r>
            <a:endParaRPr sz="24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0225" y="2438400"/>
            <a:ext cx="7992872" cy="4003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4494" y="6427114"/>
            <a:ext cx="4198620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0345">
              <a:lnSpc>
                <a:spcPts val="14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spc="-100" dirty="0">
                <a:latin typeface="Arial"/>
                <a:cs typeface="Arial"/>
              </a:rPr>
              <a:t>Source 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-85" dirty="0">
                <a:latin typeface="Arial"/>
                <a:cs typeface="Arial"/>
              </a:rPr>
              <a:t>UML2 </a:t>
            </a:r>
            <a:r>
              <a:rPr sz="1400" spc="-70" dirty="0">
                <a:latin typeface="Arial"/>
                <a:cs typeface="Arial"/>
              </a:rPr>
              <a:t>de </a:t>
            </a:r>
            <a:r>
              <a:rPr sz="1400" spc="-65" dirty="0">
                <a:latin typeface="Arial"/>
                <a:cs typeface="Arial"/>
              </a:rPr>
              <a:t>l’apprentissage </a:t>
            </a:r>
            <a:r>
              <a:rPr sz="1400" spc="-110" dirty="0">
                <a:latin typeface="Arial"/>
                <a:cs typeface="Arial"/>
              </a:rPr>
              <a:t>à </a:t>
            </a:r>
            <a:r>
              <a:rPr sz="1400" spc="-50" dirty="0">
                <a:latin typeface="Arial"/>
                <a:cs typeface="Arial"/>
              </a:rPr>
              <a:t>la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pratique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7725"/>
            <a:ext cx="7327398" cy="870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7871" y="308863"/>
            <a:ext cx="6164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/>
              <a:t>Relation </a:t>
            </a:r>
            <a:r>
              <a:rPr sz="3200" spc="-290" dirty="0"/>
              <a:t>avec </a:t>
            </a:r>
            <a:r>
              <a:rPr sz="3200" spc="-260" dirty="0"/>
              <a:t>les </a:t>
            </a:r>
            <a:r>
              <a:rPr sz="3200" spc="-204" dirty="0"/>
              <a:t>autres</a:t>
            </a:r>
            <a:r>
              <a:rPr sz="3200" dirty="0"/>
              <a:t> </a:t>
            </a:r>
            <a:r>
              <a:rPr sz="3200" spc="-250" dirty="0"/>
              <a:t>diagrammes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002139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1905000"/>
          <a:ext cx="10058400" cy="4353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6105"/>
                <a:gridCol w="6702295"/>
              </a:tblGrid>
              <a:tr h="83065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800" spc="-45" dirty="0">
                          <a:latin typeface="Arial" pitchFamily="34" charset="0"/>
                          <a:cs typeface="Arial" pitchFamily="34" charset="0"/>
                        </a:rPr>
                        <a:t>Autre</a:t>
                      </a:r>
                      <a:r>
                        <a:rPr sz="1800" spc="-11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diagramme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FFF5C8"/>
                    </a:solidFill>
                  </a:tcPr>
                </a:tc>
                <a:tc>
                  <a:txBody>
                    <a:bodyPr/>
                    <a:lstStyle/>
                    <a:p>
                      <a:pPr marL="24130" marR="1524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spc="-80" dirty="0">
                          <a:latin typeface="Arial" pitchFamily="34" charset="0"/>
                          <a:cs typeface="Arial" pitchFamily="34" charset="0"/>
                        </a:rPr>
                        <a:t>Permet </a:t>
                      </a:r>
                      <a:r>
                        <a:rPr sz="1800" spc="-55" dirty="0">
                          <a:latin typeface="Arial" pitchFamily="34" charset="0"/>
                          <a:cs typeface="Arial" pitchFamily="34" charset="0"/>
                        </a:rPr>
                        <a:t>d'évoquer </a:t>
                      </a:r>
                      <a:r>
                        <a:rPr sz="1800" spc="-10" dirty="0">
                          <a:latin typeface="Arial" pitchFamily="34" charset="0"/>
                          <a:cs typeface="Arial" pitchFamily="34" charset="0"/>
                        </a:rPr>
                        <a:t>et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sz="1800" spc="-60" dirty="0">
                          <a:latin typeface="Arial" pitchFamily="34" charset="0"/>
                          <a:cs typeface="Arial" pitchFamily="34" charset="0"/>
                        </a:rPr>
                        <a:t>communiquer </a:t>
                      </a:r>
                      <a:r>
                        <a:rPr sz="1800" spc="-155" dirty="0">
                          <a:latin typeface="Arial" pitchFamily="34" charset="0"/>
                          <a:cs typeface="Arial" pitchFamily="34" charset="0"/>
                        </a:rPr>
                        <a:t>ces </a:t>
                      </a:r>
                      <a:r>
                        <a:rPr sz="1800" spc="-110" dirty="0">
                          <a:latin typeface="Arial" pitchFamily="34" charset="0"/>
                          <a:cs typeface="Arial" pitchFamily="34" charset="0"/>
                        </a:rPr>
                        <a:t>aspects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sz="1800" spc="-35" dirty="0">
                          <a:latin typeface="Arial" pitchFamily="34" charset="0"/>
                          <a:cs typeface="Arial" pitchFamily="34" charset="0"/>
                        </a:rPr>
                        <a:t>votre  </a:t>
                      </a:r>
                      <a:r>
                        <a:rPr sz="1800" spc="-65" dirty="0">
                          <a:latin typeface="Arial" pitchFamily="34" charset="0"/>
                          <a:cs typeface="Arial" pitchFamily="34" charset="0"/>
                        </a:rPr>
                        <a:t>conception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FFF5C8"/>
                    </a:solidFill>
                  </a:tcPr>
                </a:tc>
              </a:tr>
              <a:tr h="102645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0" dirty="0">
                          <a:latin typeface="Arial" pitchFamily="34" charset="0"/>
                          <a:cs typeface="Arial" pitchFamily="34" charset="0"/>
                        </a:rPr>
                        <a:t>Diagramme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sz="1800" spc="-105" dirty="0">
                          <a:latin typeface="Arial" pitchFamily="34" charset="0"/>
                          <a:cs typeface="Arial" pitchFamily="34" charset="0"/>
                        </a:rPr>
                        <a:t>séquence</a:t>
                      </a:r>
                      <a:r>
                        <a:rPr sz="1800" spc="-7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125" dirty="0">
                          <a:latin typeface="Arial" pitchFamily="34" charset="0"/>
                          <a:cs typeface="Arial" pitchFamily="34" charset="0"/>
                        </a:rPr>
                        <a:t>UML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indent="-81280">
                        <a:lnSpc>
                          <a:spcPct val="150000"/>
                        </a:lnSpc>
                        <a:spcBef>
                          <a:spcPts val="155"/>
                        </a:spcBef>
                        <a:buSzPct val="94444"/>
                        <a:buChar char="•"/>
                        <a:tabLst>
                          <a:tab pos="105410" algn="l"/>
                        </a:tabLst>
                      </a:pPr>
                      <a:r>
                        <a:rPr sz="1800" spc="-55" dirty="0">
                          <a:latin typeface="Arial" pitchFamily="34" charset="0"/>
                          <a:cs typeface="Arial" pitchFamily="34" charset="0"/>
                        </a:rPr>
                        <a:t>Interactions </a:t>
                      </a:r>
                      <a:r>
                        <a:rPr sz="1800" spc="-40" dirty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sz="1800" spc="-100" dirty="0">
                          <a:latin typeface="Arial" pitchFamily="34" charset="0"/>
                          <a:cs typeface="Arial" pitchFamily="34" charset="0"/>
                        </a:rPr>
                        <a:t>les </a:t>
                      </a:r>
                      <a:r>
                        <a:rPr sz="1800" spc="-40" dirty="0">
                          <a:latin typeface="Arial" pitchFamily="34" charset="0"/>
                          <a:cs typeface="Arial" pitchFamily="34" charset="0"/>
                        </a:rPr>
                        <a:t>différents </a:t>
                      </a:r>
                      <a:r>
                        <a:rPr sz="1800" spc="-90" dirty="0">
                          <a:latin typeface="Arial" pitchFamily="34" charset="0"/>
                          <a:cs typeface="Arial" pitchFamily="34" charset="0"/>
                        </a:rPr>
                        <a:t>composants </a:t>
                      </a:r>
                      <a:r>
                        <a:rPr sz="1800" spc="-35" dirty="0">
                          <a:latin typeface="Arial" pitchFamily="34" charset="0"/>
                          <a:cs typeface="Arial" pitchFamily="34" charset="0"/>
                        </a:rPr>
                        <a:t>d'un</a:t>
                      </a:r>
                      <a:r>
                        <a:rPr sz="1800" spc="-204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110" dirty="0">
                          <a:latin typeface="Arial" pitchFamily="34" charset="0"/>
                          <a:cs typeface="Arial" pitchFamily="34" charset="0"/>
                        </a:rPr>
                        <a:t>système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04775" indent="-81280">
                        <a:lnSpc>
                          <a:spcPct val="150000"/>
                        </a:lnSpc>
                        <a:buSzPct val="94444"/>
                        <a:buChar char="•"/>
                        <a:tabLst>
                          <a:tab pos="105410" algn="l"/>
                        </a:tabLst>
                      </a:pPr>
                      <a:r>
                        <a:rPr sz="1800" spc="-55" dirty="0">
                          <a:latin typeface="Arial" pitchFamily="34" charset="0"/>
                          <a:cs typeface="Arial" pitchFamily="34" charset="0"/>
                        </a:rPr>
                        <a:t>Interactions </a:t>
                      </a:r>
                      <a:r>
                        <a:rPr sz="1800" spc="-40" dirty="0">
                          <a:latin typeface="Arial" pitchFamily="34" charset="0"/>
                          <a:cs typeface="Arial" pitchFamily="34" charset="0"/>
                        </a:rPr>
                        <a:t>entre </a:t>
                      </a:r>
                      <a:r>
                        <a:rPr sz="1800" spc="-100" dirty="0">
                          <a:latin typeface="Arial" pitchFamily="34" charset="0"/>
                          <a:cs typeface="Arial" pitchFamily="34" charset="0"/>
                        </a:rPr>
                        <a:t>les </a:t>
                      </a:r>
                      <a:r>
                        <a:rPr sz="1800" spc="-50" dirty="0">
                          <a:latin typeface="Arial" pitchFamily="34" charset="0"/>
                          <a:cs typeface="Arial" pitchFamily="34" charset="0"/>
                        </a:rPr>
                        <a:t>différentes </a:t>
                      </a:r>
                      <a:r>
                        <a:rPr sz="1800" spc="-55" dirty="0">
                          <a:latin typeface="Arial" pitchFamily="34" charset="0"/>
                          <a:cs typeface="Arial" pitchFamily="34" charset="0"/>
                        </a:rPr>
                        <a:t>parties </a:t>
                      </a:r>
                      <a:r>
                        <a:rPr sz="1800" spc="-35" dirty="0">
                          <a:latin typeface="Arial" pitchFamily="34" charset="0"/>
                          <a:cs typeface="Arial" pitchFamily="34" charset="0"/>
                        </a:rPr>
                        <a:t>d'un</a:t>
                      </a:r>
                      <a:r>
                        <a:rPr sz="1800" spc="-204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75" dirty="0">
                          <a:latin typeface="Arial" pitchFamily="34" charset="0"/>
                          <a:cs typeface="Arial" pitchFamily="34" charset="0"/>
                        </a:rPr>
                        <a:t>composant.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5794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0" dirty="0">
                          <a:latin typeface="Arial" pitchFamily="34" charset="0"/>
                          <a:cs typeface="Arial" pitchFamily="34" charset="0"/>
                        </a:rPr>
                        <a:t>Diagramme </a:t>
                      </a:r>
                      <a:r>
                        <a:rPr sz="1800" spc="-80" dirty="0"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sz="1800" spc="-140" dirty="0">
                          <a:latin typeface="Arial" pitchFamily="34" charset="0"/>
                          <a:cs typeface="Arial" pitchFamily="34" charset="0"/>
                        </a:rPr>
                        <a:t>classes</a:t>
                      </a:r>
                      <a:r>
                        <a:rPr sz="1800" spc="-11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125" dirty="0">
                          <a:latin typeface="Arial" pitchFamily="34" charset="0"/>
                          <a:cs typeface="Arial" pitchFamily="34" charset="0"/>
                        </a:rPr>
                        <a:t>UML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indent="-81280">
                        <a:lnSpc>
                          <a:spcPct val="150000"/>
                        </a:lnSpc>
                        <a:spcBef>
                          <a:spcPts val="160"/>
                        </a:spcBef>
                        <a:buSzPct val="94444"/>
                        <a:buChar char="•"/>
                        <a:tabLst>
                          <a:tab pos="105410" algn="l"/>
                        </a:tabLst>
                      </a:pPr>
                      <a:r>
                        <a:rPr sz="1800" spc="-185" dirty="0">
                          <a:latin typeface="Arial" pitchFamily="34" charset="0"/>
                          <a:cs typeface="Arial" pitchFamily="34" charset="0"/>
                        </a:rPr>
                        <a:t>Les </a:t>
                      </a:r>
                      <a:r>
                        <a:rPr sz="1800" spc="-65" dirty="0">
                          <a:latin typeface="Arial" pitchFamily="34" charset="0"/>
                          <a:cs typeface="Arial" pitchFamily="34" charset="0"/>
                        </a:rPr>
                        <a:t>interfaces </a:t>
                      </a:r>
                      <a:r>
                        <a:rPr sz="1800" spc="-30">
                          <a:latin typeface="Arial" pitchFamily="34" charset="0"/>
                          <a:cs typeface="Arial" pitchFamily="34" charset="0"/>
                        </a:rPr>
                        <a:t>d'un </a:t>
                      </a:r>
                      <a:r>
                        <a:rPr sz="1800" spc="-75" smtClean="0">
                          <a:latin typeface="Arial" pitchFamily="34" charset="0"/>
                          <a:cs typeface="Arial" pitchFamily="34" charset="0"/>
                        </a:rPr>
                        <a:t>composant</a:t>
                      </a:r>
                      <a:r>
                        <a:rPr lang="fr-FR" sz="1800" spc="-75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75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sz="1800" spc="-180" dirty="0">
                          <a:latin typeface="Arial" pitchFamily="34" charset="0"/>
                          <a:cs typeface="Arial" pitchFamily="34" charset="0"/>
                        </a:rPr>
                        <a:t>Le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diagramme </a:t>
                      </a:r>
                      <a:r>
                        <a:rPr sz="1800" spc="-75" dirty="0">
                          <a:latin typeface="Arial" pitchFamily="34" charset="0"/>
                          <a:cs typeface="Arial" pitchFamily="34" charset="0"/>
                        </a:rPr>
                        <a:t>de</a:t>
                      </a:r>
                      <a:r>
                        <a:rPr sz="1800" spc="-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140" dirty="0">
                          <a:latin typeface="Arial" pitchFamily="34" charset="0"/>
                          <a:cs typeface="Arial" pitchFamily="34" charset="0"/>
                        </a:rPr>
                        <a:t>classes </a:t>
                      </a:r>
                      <a:r>
                        <a:rPr sz="1800" spc="-105" dirty="0">
                          <a:latin typeface="Arial" pitchFamily="34" charset="0"/>
                          <a:cs typeface="Arial" pitchFamily="34" charset="0"/>
                        </a:rPr>
                        <a:t>vous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4130">
                        <a:lnSpc>
                          <a:spcPct val="150000"/>
                        </a:lnSpc>
                      </a:pPr>
                      <a:r>
                        <a:rPr sz="1800" spc="-40" dirty="0">
                          <a:latin typeface="Arial" pitchFamily="34" charset="0"/>
                          <a:cs typeface="Arial" pitchFamily="34" charset="0"/>
                        </a:rPr>
                        <a:t>permet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de </a:t>
                      </a:r>
                      <a:r>
                        <a:rPr sz="1800" spc="-35" dirty="0">
                          <a:latin typeface="Arial" pitchFamily="34" charset="0"/>
                          <a:cs typeface="Arial" pitchFamily="34" charset="0"/>
                        </a:rPr>
                        <a:t>détailler </a:t>
                      </a:r>
                      <a:r>
                        <a:rPr sz="1800" spc="-100" dirty="0">
                          <a:latin typeface="Arial" pitchFamily="34" charset="0"/>
                          <a:cs typeface="Arial" pitchFamily="34" charset="0"/>
                        </a:rPr>
                        <a:t>les </a:t>
                      </a:r>
                      <a:r>
                        <a:rPr sz="1800" spc="-70" dirty="0">
                          <a:latin typeface="Arial" pitchFamily="34" charset="0"/>
                          <a:cs typeface="Arial" pitchFamily="34" charset="0"/>
                        </a:rPr>
                        <a:t>méthodes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de</a:t>
                      </a:r>
                      <a:r>
                        <a:rPr sz="1800" spc="-18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35" dirty="0">
                          <a:latin typeface="Arial" pitchFamily="34" charset="0"/>
                          <a:cs typeface="Arial" pitchFamily="34" charset="0"/>
                        </a:rPr>
                        <a:t>l'interface.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4130" marR="16510">
                        <a:lnSpc>
                          <a:spcPct val="150000"/>
                        </a:lnSpc>
                        <a:buSzPct val="94444"/>
                        <a:buChar char="•"/>
                        <a:tabLst>
                          <a:tab pos="105410" algn="l"/>
                          <a:tab pos="1064895" algn="l"/>
                          <a:tab pos="2078989" algn="l"/>
                          <a:tab pos="2661285" algn="l"/>
                          <a:tab pos="3126105" algn="l"/>
                          <a:tab pos="4334510" algn="l"/>
                          <a:tab pos="4785995" algn="l"/>
                          <a:tab pos="5093970" algn="l"/>
                          <a:tab pos="5660390" algn="l"/>
                        </a:tabLst>
                      </a:pPr>
                      <a:r>
                        <a:rPr sz="1800" spc="-5" dirty="0">
                          <a:latin typeface="Arial" pitchFamily="34" charset="0"/>
                          <a:cs typeface="Arial" pitchFamily="34" charset="0"/>
                        </a:rPr>
                        <a:t>Donn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ées	e</a:t>
                      </a:r>
                      <a:r>
                        <a:rPr sz="1800" spc="-20" dirty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sz="1800" spc="-10" dirty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sz="1800" spc="-15" dirty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sz="1800" spc="-25" dirty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é</a:t>
                      </a:r>
                      <a:r>
                        <a:rPr sz="1800" spc="5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s	</a:t>
                      </a:r>
                      <a:r>
                        <a:rPr sz="1800" spc="-5" dirty="0">
                          <a:latin typeface="Arial" pitchFamily="34" charset="0"/>
                          <a:cs typeface="Arial" pitchFamily="34" charset="0"/>
                        </a:rPr>
                        <a:t>da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ns	des	</a:t>
                      </a:r>
                      <a:r>
                        <a:rPr sz="1800" spc="-5" dirty="0">
                          <a:latin typeface="Arial" pitchFamily="34" charset="0"/>
                          <a:cs typeface="Arial" pitchFamily="34" charset="0"/>
                        </a:rPr>
                        <a:t>pa</a:t>
                      </a:r>
                      <a:r>
                        <a:rPr sz="1800" spc="-40" dirty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amè</a:t>
                      </a:r>
                      <a:r>
                        <a:rPr sz="1800" spc="-10" dirty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sz="1800" spc="-30" dirty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es	</a:t>
                      </a:r>
                      <a:r>
                        <a:rPr sz="1800" spc="-5" dirty="0">
                          <a:latin typeface="Arial" pitchFamily="34" charset="0"/>
                          <a:cs typeface="Arial" pitchFamily="34" charset="0"/>
                        </a:rPr>
                        <a:t>pa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r	</a:t>
                      </a:r>
                      <a:r>
                        <a:rPr sz="1800" spc="-10" dirty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e	</a:t>
                      </a:r>
                      <a:r>
                        <a:rPr sz="1800" spc="1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sz="1800" spc="-5" dirty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sz="1800" dirty="0">
                          <a:latin typeface="Arial" pitchFamily="34" charset="0"/>
                          <a:cs typeface="Arial" pitchFamily="34" charset="0"/>
                        </a:rPr>
                        <a:t>ais	des  </a:t>
                      </a:r>
                      <a:r>
                        <a:rPr sz="1800" spc="-65" dirty="0">
                          <a:latin typeface="Arial" pitchFamily="34" charset="0"/>
                          <a:cs typeface="Arial" pitchFamily="34" charset="0"/>
                        </a:rPr>
                        <a:t>interfaces </a:t>
                      </a:r>
                      <a:r>
                        <a:rPr sz="1800" spc="-120" dirty="0">
                          <a:latin typeface="Arial" pitchFamily="34" charset="0"/>
                          <a:cs typeface="Arial" pitchFamily="34" charset="0"/>
                        </a:rPr>
                        <a:t>des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composants.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83060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10" dirty="0">
                          <a:latin typeface="Arial" pitchFamily="34" charset="0"/>
                          <a:cs typeface="Arial" pitchFamily="34" charset="0"/>
                        </a:rPr>
                        <a:t>Diagrammes</a:t>
                      </a:r>
                      <a:r>
                        <a:rPr sz="1800" spc="-1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50" dirty="0">
                          <a:latin typeface="Arial" pitchFamily="34" charset="0"/>
                          <a:cs typeface="Arial" pitchFamily="34" charset="0"/>
                        </a:rPr>
                        <a:t>d'activités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marR="15875">
                        <a:lnSpc>
                          <a:spcPct val="100000"/>
                        </a:lnSpc>
                        <a:spcBef>
                          <a:spcPts val="160"/>
                        </a:spcBef>
                        <a:buSzPct val="94444"/>
                        <a:buChar char="•"/>
                        <a:tabLst>
                          <a:tab pos="105410" algn="l"/>
                        </a:tabLst>
                      </a:pPr>
                      <a:r>
                        <a:rPr sz="1800" spc="-65" dirty="0">
                          <a:latin typeface="Arial" pitchFamily="34" charset="0"/>
                          <a:cs typeface="Arial" pitchFamily="34" charset="0"/>
                        </a:rPr>
                        <a:t>Traitement </a:t>
                      </a:r>
                      <a:r>
                        <a:rPr sz="1800" spc="-35" dirty="0">
                          <a:latin typeface="Arial" pitchFamily="34" charset="0"/>
                          <a:cs typeface="Arial" pitchFamily="34" charset="0"/>
                        </a:rPr>
                        <a:t>interne </a:t>
                      </a:r>
                      <a:r>
                        <a:rPr sz="1800" spc="-90" dirty="0">
                          <a:latin typeface="Arial" pitchFamily="34" charset="0"/>
                          <a:cs typeface="Arial" pitchFamily="34" charset="0"/>
                        </a:rPr>
                        <a:t>exécuté </a:t>
                      </a:r>
                      <a:r>
                        <a:rPr sz="1800" spc="-60" dirty="0">
                          <a:latin typeface="Arial" pitchFamily="34" charset="0"/>
                          <a:cs typeface="Arial" pitchFamily="34" charset="0"/>
                        </a:rPr>
                        <a:t>par un </a:t>
                      </a:r>
                      <a:r>
                        <a:rPr sz="1800" spc="-80" dirty="0">
                          <a:latin typeface="Arial" pitchFamily="34" charset="0"/>
                          <a:cs typeface="Arial" pitchFamily="34" charset="0"/>
                        </a:rPr>
                        <a:t>composant </a:t>
                      </a:r>
                      <a:r>
                        <a:rPr sz="1800" spc="-85" dirty="0">
                          <a:latin typeface="Arial" pitchFamily="34" charset="0"/>
                          <a:cs typeface="Arial" pitchFamily="34" charset="0"/>
                        </a:rPr>
                        <a:t>en réponse </a:t>
                      </a:r>
                      <a:r>
                        <a:rPr sz="1800" spc="-140" dirty="0">
                          <a:latin typeface="Arial" pitchFamily="34" charset="0"/>
                          <a:cs typeface="Arial" pitchFamily="34" charset="0"/>
                        </a:rPr>
                        <a:t>à  </a:t>
                      </a:r>
                      <a:r>
                        <a:rPr sz="1800" spc="-120" dirty="0">
                          <a:latin typeface="Arial" pitchFamily="34" charset="0"/>
                          <a:cs typeface="Arial" pitchFamily="34" charset="0"/>
                        </a:rPr>
                        <a:t>des </a:t>
                      </a:r>
                      <a:r>
                        <a:rPr sz="1800" spc="-150" dirty="0">
                          <a:latin typeface="Arial" pitchFamily="34" charset="0"/>
                          <a:cs typeface="Arial" pitchFamily="34" charset="0"/>
                        </a:rPr>
                        <a:t>messages</a:t>
                      </a:r>
                      <a:r>
                        <a:rPr sz="1800" spc="-10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800" spc="-50" dirty="0">
                          <a:latin typeface="Arial" pitchFamily="34" charset="0"/>
                          <a:cs typeface="Arial" pitchFamily="34" charset="0"/>
                        </a:rPr>
                        <a:t>entrants.</a:t>
                      </a:r>
                      <a:endParaRPr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3067" y="1413128"/>
            <a:ext cx="900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sz="2400" spc="-45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peut </a:t>
            </a:r>
            <a:r>
              <a:rPr sz="2400" spc="-40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utiliser </a:t>
            </a:r>
            <a:r>
              <a:rPr sz="2400" spc="-80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sz="2400" spc="-110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diagramme de </a:t>
            </a:r>
            <a:r>
              <a:rPr sz="2400" spc="-105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composant </a:t>
            </a:r>
            <a:r>
              <a:rPr sz="2400" spc="-175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avec </a:t>
            </a:r>
            <a:r>
              <a:rPr sz="2400" spc="-70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d'autres</a:t>
            </a:r>
            <a:r>
              <a:rPr sz="2400" spc="-330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114" dirty="0">
                <a:solidFill>
                  <a:srgbClr val="2A2A2A"/>
                </a:solidFill>
                <a:latin typeface="Arial" pitchFamily="34" charset="0"/>
                <a:cs typeface="Arial" pitchFamily="34" charset="0"/>
              </a:rPr>
              <a:t>diagrammes</a:t>
            </a:r>
            <a:r>
              <a:rPr sz="2400" spc="-114" dirty="0">
                <a:solidFill>
                  <a:srgbClr val="2A2A2A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5450" y="177725"/>
            <a:ext cx="7822948" cy="870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2650" y="308863"/>
            <a:ext cx="7086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200" spc="-200" dirty="0" smtClean="0"/>
              <a:t>Exemple: </a:t>
            </a:r>
            <a:r>
              <a:rPr lang="fr-FR" sz="2400" dirty="0" smtClean="0"/>
              <a:t>Transfert de données par Internet</a:t>
            </a:r>
            <a:r>
              <a:rPr lang="fr-FR" sz="2400" spc="-200" dirty="0" smtClean="0"/>
              <a:t> 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0002139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" y="1538288"/>
            <a:ext cx="10058400" cy="475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9244" y="4393691"/>
            <a:ext cx="9262872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2180" y="4409059"/>
            <a:ext cx="6672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FFFFFF"/>
                </a:solidFill>
                <a:latin typeface="Arial"/>
                <a:cs typeface="Arial"/>
              </a:rPr>
              <a:t>DIAGRAMME </a:t>
            </a:r>
            <a:r>
              <a:rPr sz="4000" b="1" spc="-55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455" dirty="0">
                <a:solidFill>
                  <a:srgbClr val="FFFFFF"/>
                </a:solidFill>
                <a:latin typeface="Arial"/>
                <a:cs typeface="Arial"/>
              </a:rPr>
              <a:t>DÉPLOIEMENT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0885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0898" y="342392"/>
            <a:ext cx="6473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Qu’est </a:t>
            </a:r>
            <a:r>
              <a:rPr sz="2800" spc="-270" dirty="0"/>
              <a:t>ce </a:t>
            </a:r>
            <a:r>
              <a:rPr sz="2800" spc="-195" dirty="0"/>
              <a:t>qu’un </a:t>
            </a:r>
            <a:r>
              <a:rPr sz="2800" spc="-200" dirty="0"/>
              <a:t>diagramme </a:t>
            </a:r>
            <a:r>
              <a:rPr sz="2800" spc="-180" dirty="0"/>
              <a:t>de</a:t>
            </a:r>
            <a:r>
              <a:rPr sz="2800" spc="220" dirty="0"/>
              <a:t> </a:t>
            </a:r>
            <a:r>
              <a:rPr sz="2800" spc="-160" dirty="0"/>
              <a:t>déploiement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19</a:t>
            </a:fld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69850" y="1209200"/>
            <a:ext cx="10820400" cy="503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diagramme de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déploiement </a:t>
            </a:r>
            <a:r>
              <a:rPr sz="2400" spc="-105" dirty="0">
                <a:latin typeface="Arial" pitchFamily="34" charset="0"/>
                <a:cs typeface="Arial" pitchFamily="34" charset="0"/>
              </a:rPr>
              <a:t>propose 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une </a:t>
            </a:r>
            <a:r>
              <a:rPr sz="2400" i="1" spc="-8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vision </a:t>
            </a:r>
            <a:r>
              <a:rPr sz="2400" i="1" spc="-7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statique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de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la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topologie 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du </a:t>
            </a:r>
            <a:r>
              <a:rPr sz="2400" i="1" spc="-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matériel </a:t>
            </a:r>
            <a:r>
              <a:rPr sz="2400" spc="-105" dirty="0">
                <a:latin typeface="Arial" pitchFamily="34" charset="0"/>
                <a:cs typeface="Arial" pitchFamily="34" charset="0"/>
              </a:rPr>
              <a:t>sur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lequel </a:t>
            </a:r>
            <a:r>
              <a:rPr sz="2400" i="1" spc="-13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s’exécute </a:t>
            </a:r>
            <a:r>
              <a:rPr sz="2400" i="1" spc="-6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</a:t>
            </a:r>
            <a:r>
              <a:rPr sz="2400" i="1" spc="-39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i="1" spc="-14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système</a:t>
            </a:r>
            <a:endParaRPr sz="2400" i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Arial" pitchFamily="34" charset="0"/>
                <a:cs typeface="Arial" pitchFamily="34" charset="0"/>
              </a:rPr>
              <a:t>Représente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l’architecture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physique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du</a:t>
            </a:r>
            <a:r>
              <a:rPr sz="2400" spc="-22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système: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7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130" dirty="0">
                <a:latin typeface="Arial" pitchFamily="34" charset="0"/>
                <a:cs typeface="Arial" pitchFamily="34" charset="0"/>
              </a:rPr>
              <a:t>Ensemble </a:t>
            </a:r>
            <a:r>
              <a:rPr sz="2400" spc="-90">
                <a:latin typeface="Arial" pitchFamily="34" charset="0"/>
                <a:cs typeface="Arial" pitchFamily="34" charset="0"/>
              </a:rPr>
              <a:t>de</a:t>
            </a:r>
            <a:r>
              <a:rPr sz="2400" spc="-95">
                <a:latin typeface="Arial" pitchFamily="34" charset="0"/>
                <a:cs typeface="Arial" pitchFamily="34" charset="0"/>
              </a:rPr>
              <a:t> </a:t>
            </a:r>
            <a:r>
              <a:rPr sz="2400" spc="-120" smtClean="0">
                <a:latin typeface="Arial" pitchFamily="34" charset="0"/>
                <a:cs typeface="Arial" pitchFamily="34" charset="0"/>
              </a:rPr>
              <a:t>nœuds</a:t>
            </a:r>
            <a:r>
              <a:rPr lang="fr-FR" sz="2400" spc="-12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ressource matérielle du système)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1155065" lvl="2" indent="-229235">
              <a:lnSpc>
                <a:spcPct val="100000"/>
              </a:lnSpc>
              <a:spcBef>
                <a:spcPts val="15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400" i="1" spc="-7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Correspondent </a:t>
            </a:r>
            <a:r>
              <a:rPr sz="2400" i="1" spc="-10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aux </a:t>
            </a:r>
            <a:r>
              <a:rPr sz="2400" i="1" spc="-6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supports </a:t>
            </a:r>
            <a:r>
              <a:rPr sz="2400" i="1" spc="-1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physiques </a:t>
            </a:r>
            <a:r>
              <a:rPr sz="2400" i="1" spc="-9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(serveurs, </a:t>
            </a:r>
            <a:r>
              <a:rPr sz="2400" i="1" spc="-5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routeurs,</a:t>
            </a:r>
            <a:r>
              <a:rPr sz="2400" i="1" spc="-8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i="1" spc="-9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environnements…)</a:t>
            </a:r>
            <a:endParaRPr sz="2400" i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62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45" dirty="0">
                <a:latin typeface="Arial" pitchFamily="34" charset="0"/>
                <a:cs typeface="Arial" pitchFamily="34" charset="0"/>
              </a:rPr>
              <a:t>Imbrication 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des</a:t>
            </a:r>
            <a:r>
              <a:rPr sz="2400" spc="-17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nœuds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6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120" dirty="0">
                <a:latin typeface="Arial" pitchFamily="34" charset="0"/>
                <a:cs typeface="Arial" pitchFamily="34" charset="0"/>
              </a:rPr>
              <a:t>Connexions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entre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les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nœuds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5" dirty="0">
                <a:latin typeface="Arial" pitchFamily="34" charset="0"/>
                <a:cs typeface="Arial" pitchFamily="34" charset="0"/>
              </a:rPr>
              <a:t>Répartition 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des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artefacts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sur </a:t>
            </a:r>
            <a:r>
              <a:rPr sz="2400" spc="-100">
                <a:latin typeface="Arial" pitchFamily="34" charset="0"/>
                <a:cs typeface="Arial" pitchFamily="34" charset="0"/>
              </a:rPr>
              <a:t>chaque</a:t>
            </a:r>
            <a:r>
              <a:rPr sz="2400" spc="-170">
                <a:latin typeface="Arial" pitchFamily="34" charset="0"/>
                <a:cs typeface="Arial" pitchFamily="34" charset="0"/>
              </a:rPr>
              <a:t> </a:t>
            </a:r>
            <a:r>
              <a:rPr sz="2400" spc="-95" smtClean="0">
                <a:latin typeface="Arial" pitchFamily="34" charset="0"/>
                <a:cs typeface="Arial" pitchFamily="34" charset="0"/>
              </a:rPr>
              <a:t>nœud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9244" y="4389120"/>
            <a:ext cx="9262872" cy="1440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2180" y="5070144"/>
            <a:ext cx="665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FFFFFF"/>
                </a:solidFill>
                <a:latin typeface="Arial"/>
                <a:cs typeface="Arial"/>
              </a:rPr>
              <a:t>DIAGRAMME </a:t>
            </a:r>
            <a:r>
              <a:rPr sz="4000" b="1" spc="-55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4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490" dirty="0">
                <a:solidFill>
                  <a:srgbClr val="FFFFFF"/>
                </a:solidFill>
                <a:latin typeface="Arial"/>
                <a:cs typeface="Arial"/>
              </a:rPr>
              <a:t>COMPOSANTS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8046" y="6358534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1681" y="308863"/>
            <a:ext cx="10737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Nœud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6050" y="1066801"/>
            <a:ext cx="10439400" cy="5267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80" dirty="0">
                <a:latin typeface="Arial" pitchFamily="34" charset="0"/>
                <a:cs typeface="Arial" pitchFamily="34" charset="0"/>
              </a:rPr>
              <a:t>Ressource </a:t>
            </a:r>
            <a:r>
              <a:rPr sz="2400" spc="-50">
                <a:latin typeface="Arial" pitchFamily="34" charset="0"/>
                <a:cs typeface="Arial" pitchFamily="34" charset="0"/>
              </a:rPr>
              <a:t>matérielle </a:t>
            </a:r>
            <a:r>
              <a:rPr lang="fr-FR" sz="2400" i="1" spc="-25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4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ordinateur, serveur, imprimante) </a:t>
            </a:r>
            <a:r>
              <a:rPr sz="2400" spc="-75" smtClean="0">
                <a:latin typeface="Arial" pitchFamily="34" charset="0"/>
                <a:cs typeface="Arial" pitchFamily="34" charset="0"/>
              </a:rPr>
              <a:t>ou environnement</a:t>
            </a:r>
            <a:r>
              <a:rPr lang="fr-FR" sz="2400" spc="-7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10" smtClean="0">
                <a:latin typeface="Arial" pitchFamily="34" charset="0"/>
                <a:cs typeface="Arial" pitchFamily="34" charset="0"/>
              </a:rPr>
              <a:t>de </a:t>
            </a:r>
            <a:r>
              <a:rPr sz="2400" spc="-25">
                <a:latin typeface="Arial" pitchFamily="34" charset="0"/>
                <a:cs typeface="Arial" pitchFamily="34" charset="0"/>
              </a:rPr>
              <a:t>traitement </a:t>
            </a:r>
            <a:r>
              <a:rPr lang="fr-FR" sz="2400" i="1" spc="-25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fr-FR" sz="24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environnement d’</a:t>
            </a:r>
            <a:r>
              <a:rPr lang="fr-FR" sz="2400" i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execution</a:t>
            </a:r>
            <a:r>
              <a:rPr lang="fr-FR" sz="2400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sz="2400" spc="-105" smtClean="0">
                <a:latin typeface="Arial" pitchFamily="34" charset="0"/>
                <a:cs typeface="Arial" pitchFamily="34" charset="0"/>
              </a:rPr>
              <a:t>sur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laquelle</a:t>
            </a:r>
            <a:r>
              <a:rPr sz="2400" spc="-50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65" dirty="0">
                <a:latin typeface="Arial" pitchFamily="34" charset="0"/>
                <a:cs typeface="Arial" pitchFamily="34" charset="0"/>
              </a:rPr>
              <a:t>des 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artefacts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seront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mis en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œuvre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pour l’exploitation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du</a:t>
            </a:r>
            <a:r>
              <a:rPr sz="2400" spc="-4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45" dirty="0">
                <a:latin typeface="Arial" pitchFamily="34" charset="0"/>
                <a:cs typeface="Arial" pitchFamily="34" charset="0"/>
              </a:rPr>
              <a:t>système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Arial" pitchFamily="34" charset="0"/>
                <a:cs typeface="Arial" pitchFamily="34" charset="0"/>
              </a:rPr>
              <a:t>Peut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posséder </a:t>
            </a:r>
            <a:r>
              <a:rPr sz="2400" spc="-165" dirty="0">
                <a:latin typeface="Arial" pitchFamily="34" charset="0"/>
                <a:cs typeface="Arial" pitchFamily="34" charset="0"/>
              </a:rPr>
              <a:t>des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attributs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Arial" pitchFamily="34" charset="0"/>
                <a:cs typeface="Arial" pitchFamily="34" charset="0"/>
              </a:rPr>
              <a:t>Peut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inclure </a:t>
            </a:r>
            <a:r>
              <a:rPr sz="2400" spc="-70" dirty="0">
                <a:latin typeface="Arial" pitchFamily="34" charset="0"/>
                <a:cs typeface="Arial" pitchFamily="34" charset="0"/>
              </a:rPr>
              <a:t>d’autre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50" dirty="0">
                <a:latin typeface="Arial" pitchFamily="34" charset="0"/>
                <a:cs typeface="Arial" pitchFamily="34" charset="0"/>
              </a:rPr>
              <a:t>nœuds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latin typeface="Arial" pitchFamily="34" charset="0"/>
                <a:cs typeface="Arial" pitchFamily="34" charset="0"/>
              </a:rPr>
              <a:t>Formalisme</a:t>
            </a:r>
            <a:r>
              <a:rPr sz="2400" spc="-16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: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114" dirty="0">
                <a:latin typeface="Arial" pitchFamily="34" charset="0"/>
                <a:cs typeface="Arial" pitchFamily="34" charset="0"/>
              </a:rPr>
              <a:t>Nœud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et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instance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d’un</a:t>
            </a:r>
            <a:r>
              <a:rPr sz="2400" spc="-25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95" dirty="0">
                <a:latin typeface="Arial" pitchFamily="34" charset="0"/>
                <a:cs typeface="Arial" pitchFamily="34" charset="0"/>
              </a:rPr>
              <a:t>nœud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lang="fr-FR" sz="225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tabLst>
                <a:tab pos="756285" algn="l"/>
                <a:tab pos="756920" algn="l"/>
              </a:tabLst>
            </a:pPr>
            <a:r>
              <a:rPr lang="fr-FR" sz="2000" b="1" spc="-130" dirty="0" smtClean="0">
                <a:solidFill>
                  <a:schemeClr val="accent1"/>
                </a:solidFill>
                <a:latin typeface="Arial"/>
                <a:cs typeface="Arial"/>
              </a:rPr>
              <a:t>   </a:t>
            </a:r>
            <a:r>
              <a:rPr sz="2000" b="1" spc="-130" smtClean="0">
                <a:solidFill>
                  <a:schemeClr val="accent1"/>
                </a:solidFill>
                <a:latin typeface="Arial"/>
                <a:cs typeface="Arial"/>
              </a:rPr>
              <a:t>Exemple</a:t>
            </a:r>
            <a:r>
              <a:rPr sz="2000" b="1" spc="-135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endParaRPr sz="20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9050" y="4419600"/>
            <a:ext cx="1371600" cy="79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0849" y="4419600"/>
            <a:ext cx="1299601" cy="748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2335" y="5760225"/>
            <a:ext cx="1400254" cy="6411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0848" y="5739842"/>
            <a:ext cx="1681479" cy="641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20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1681" y="308863"/>
            <a:ext cx="361276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smtClean="0"/>
              <a:t>Nœud</a:t>
            </a:r>
            <a:r>
              <a:rPr lang="fr-FR" sz="3200" spc="-250" dirty="0" smtClean="0"/>
              <a:t>: Exemple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21</a:t>
            </a:fld>
            <a:endParaRPr spc="-60" dirty="0"/>
          </a:p>
        </p:txBody>
      </p:sp>
      <p:sp>
        <p:nvSpPr>
          <p:cNvPr id="10" name="Cube 9"/>
          <p:cNvSpPr/>
          <p:nvPr/>
        </p:nvSpPr>
        <p:spPr>
          <a:xfrm>
            <a:off x="908050" y="1828800"/>
            <a:ext cx="3657600" cy="3200400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84250" y="2918698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Ordinateur</a:t>
            </a:r>
          </a:p>
          <a:p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    Vitesse processeur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     Capacité disque dur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     Ram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Cube 11"/>
          <p:cNvSpPr/>
          <p:nvPr/>
        </p:nvSpPr>
        <p:spPr>
          <a:xfrm>
            <a:off x="6394450" y="1752600"/>
            <a:ext cx="3657600" cy="3200400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46850" y="2743200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chemeClr val="bg1"/>
                </a:solidFill>
              </a:rPr>
              <a:t>Mac: Ordinateur</a:t>
            </a:r>
          </a:p>
          <a:p>
            <a:endParaRPr lang="fr-FR" b="1" dirty="0" smtClean="0">
              <a:solidFill>
                <a:schemeClr val="bg1"/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  Vitesse processeur: 6 GHZ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   Capacité disque dur:2 To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    Ram:8 Go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908050" y="1828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470650" y="1752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74650" y="1443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Noud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099050" y="13671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Instance du noud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ccolade fermante 18"/>
          <p:cNvSpPr/>
          <p:nvPr/>
        </p:nvSpPr>
        <p:spPr>
          <a:xfrm>
            <a:off x="3194050" y="3505200"/>
            <a:ext cx="228600" cy="14478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rot="10800000">
            <a:off x="3270250" y="5029200"/>
            <a:ext cx="685800" cy="609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194050" y="5715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Les attributs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1771" y="308863"/>
            <a:ext cx="471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Nœud </a:t>
            </a:r>
            <a:r>
              <a:rPr sz="3200" spc="-185" dirty="0"/>
              <a:t>– </a:t>
            </a:r>
            <a:r>
              <a:rPr sz="3200" spc="-250" dirty="0"/>
              <a:t>Nœud </a:t>
            </a:r>
            <a:r>
              <a:rPr sz="3200" spc="-185" dirty="0"/>
              <a:t>:</a:t>
            </a:r>
            <a:r>
              <a:rPr sz="3200" spc="-70" dirty="0"/>
              <a:t> </a:t>
            </a:r>
            <a:r>
              <a:rPr sz="3200" spc="-280" dirty="0"/>
              <a:t>connexions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74650" y="1524000"/>
            <a:ext cx="10058400" cy="36413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latin typeface="Arial" pitchFamily="34" charset="0"/>
                <a:cs typeface="Arial" pitchFamily="34" charset="0"/>
              </a:rPr>
              <a:t>Permettent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l’échange</a:t>
            </a:r>
            <a:r>
              <a:rPr sz="2400" spc="-22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d’informations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55600" marR="83820" indent="-342900">
              <a:lnSpc>
                <a:spcPct val="15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latin typeface="Arial" pitchFamily="34" charset="0"/>
                <a:cs typeface="Arial" pitchFamily="34" charset="0"/>
              </a:rPr>
              <a:t>Possèdent </a:t>
            </a:r>
            <a:r>
              <a:rPr sz="2400" spc="-165" dirty="0">
                <a:latin typeface="Arial" pitchFamily="34" charset="0"/>
                <a:cs typeface="Arial" pitchFamily="34" charset="0"/>
              </a:rPr>
              <a:t>des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stéréotypes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prédéfinis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pour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les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protocoles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de 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communication </a:t>
            </a:r>
            <a:r>
              <a:rPr sz="2400" spc="-245" dirty="0">
                <a:latin typeface="Arial" pitchFamily="34" charset="0"/>
                <a:cs typeface="Arial" pitchFamily="34" charset="0"/>
              </a:rPr>
              <a:t>(TCP/IP,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Ethernet,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50" dirty="0">
                <a:latin typeface="Arial" pitchFamily="34" charset="0"/>
                <a:cs typeface="Arial" pitchFamily="34" charset="0"/>
              </a:rPr>
              <a:t>X25,…)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Arial" pitchFamily="34" charset="0"/>
                <a:cs typeface="Arial" pitchFamily="34" charset="0"/>
              </a:rPr>
              <a:t>Peuvent </a:t>
            </a:r>
            <a:r>
              <a:rPr sz="2400" spc="-204" dirty="0">
                <a:latin typeface="Arial" pitchFamily="34" charset="0"/>
                <a:cs typeface="Arial" pitchFamily="34" charset="0"/>
              </a:rPr>
              <a:t>se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comporter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comme 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une </a:t>
            </a:r>
            <a:r>
              <a:rPr sz="2400" spc="-105" dirty="0">
                <a:latin typeface="Arial" pitchFamily="34" charset="0"/>
                <a:cs typeface="Arial" pitchFamily="34" charset="0"/>
              </a:rPr>
              <a:t>association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(avoir un</a:t>
            </a:r>
            <a:r>
              <a:rPr sz="2400" spc="-3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rôle,  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une</a:t>
            </a:r>
            <a:r>
              <a:rPr sz="2400" spc="-15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10">
                <a:latin typeface="Arial" pitchFamily="34" charset="0"/>
                <a:cs typeface="Arial" pitchFamily="34" charset="0"/>
              </a:rPr>
              <a:t>direction</a:t>
            </a:r>
            <a:r>
              <a:rPr sz="2400" spc="-110" smtClean="0">
                <a:latin typeface="Arial" pitchFamily="34" charset="0"/>
                <a:cs typeface="Arial" pitchFamily="34" charset="0"/>
              </a:rPr>
              <a:t>,</a:t>
            </a:r>
            <a:r>
              <a:rPr lang="fr-FR" sz="2400" spc="-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spc="-110" dirty="0" err="1" smtClean="0">
                <a:latin typeface="Arial" pitchFamily="34" charset="0"/>
                <a:cs typeface="Arial" pitchFamily="34" charset="0"/>
              </a:rPr>
              <a:t>miltiplicité</a:t>
            </a:r>
            <a:r>
              <a:rPr sz="2400" spc="-110" smtClean="0">
                <a:latin typeface="Arial" pitchFamily="34" charset="0"/>
                <a:cs typeface="Arial" pitchFamily="34" charset="0"/>
              </a:rPr>
              <a:t>…)</a:t>
            </a:r>
            <a:endParaRPr lang="fr-FR" sz="2400" spc="-110" dirty="0">
              <a:latin typeface="Arial" pitchFamily="34" charset="0"/>
              <a:cs typeface="Arial" pitchFamily="34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fr-FR"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spc="-110" dirty="0" smtClean="0">
                <a:latin typeface="Arial" pitchFamily="34" charset="0"/>
                <a:cs typeface="Arial" pitchFamily="34" charset="0"/>
              </a:rPr>
              <a:t>       </a:t>
            </a:r>
            <a:endParaRPr sz="24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22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1771" y="308863"/>
            <a:ext cx="471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Nœud </a:t>
            </a:r>
            <a:r>
              <a:rPr sz="3200" spc="-185" dirty="0"/>
              <a:t>– </a:t>
            </a:r>
            <a:r>
              <a:rPr sz="3200" spc="-250" dirty="0"/>
              <a:t>Nœud </a:t>
            </a:r>
            <a:r>
              <a:rPr sz="3200" spc="-185" dirty="0"/>
              <a:t>:</a:t>
            </a:r>
            <a:r>
              <a:rPr sz="3200" spc="-70" dirty="0"/>
              <a:t> </a:t>
            </a:r>
            <a:r>
              <a:rPr sz="3200" spc="-280" dirty="0"/>
              <a:t>connexions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23</a:t>
            </a:fld>
            <a:endParaRPr spc="-60" dirty="0"/>
          </a:p>
        </p:txBody>
      </p:sp>
      <p:sp>
        <p:nvSpPr>
          <p:cNvPr id="8" name="Cube 7"/>
          <p:cNvSpPr/>
          <p:nvPr/>
        </p:nvSpPr>
        <p:spPr>
          <a:xfrm>
            <a:off x="450850" y="2057400"/>
            <a:ext cx="3733800" cy="838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Serveur d’application</a:t>
            </a:r>
            <a:endParaRPr lang="fr-FR" b="1" dirty="0"/>
          </a:p>
        </p:txBody>
      </p:sp>
      <p:sp>
        <p:nvSpPr>
          <p:cNvPr id="9" name="Cube 8"/>
          <p:cNvSpPr/>
          <p:nvPr/>
        </p:nvSpPr>
        <p:spPr>
          <a:xfrm>
            <a:off x="6394450" y="1981200"/>
            <a:ext cx="3733800" cy="838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Serveur base de </a:t>
            </a:r>
            <a:r>
              <a:rPr lang="fr-FR" b="1" dirty="0"/>
              <a:t>D</a:t>
            </a:r>
            <a:r>
              <a:rPr lang="fr-FR" b="1" dirty="0" smtClean="0"/>
              <a:t>onnées</a:t>
            </a:r>
            <a:endParaRPr lang="fr-FR" b="1" dirty="0"/>
          </a:p>
        </p:txBody>
      </p:sp>
      <p:cxnSp>
        <p:nvCxnSpPr>
          <p:cNvPr id="11" name="Connecteur droit 10"/>
          <p:cNvCxnSpPr>
            <a:stCxn id="8" idx="5"/>
          </p:cNvCxnSpPr>
          <p:nvPr/>
        </p:nvCxnSpPr>
        <p:spPr>
          <a:xfrm flipV="1">
            <a:off x="4184650" y="2362200"/>
            <a:ext cx="22860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260850" y="1981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« Liaison TCP/IP »</a:t>
            </a:r>
            <a:endParaRPr lang="fr-FR" sz="2000" dirty="0"/>
          </a:p>
        </p:txBody>
      </p:sp>
      <p:sp>
        <p:nvSpPr>
          <p:cNvPr id="13" name="Cube 12"/>
          <p:cNvSpPr/>
          <p:nvPr/>
        </p:nvSpPr>
        <p:spPr>
          <a:xfrm>
            <a:off x="450850" y="4419600"/>
            <a:ext cx="3733800" cy="838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4" name="Cube 13"/>
          <p:cNvSpPr/>
          <p:nvPr/>
        </p:nvSpPr>
        <p:spPr>
          <a:xfrm>
            <a:off x="6394450" y="4343400"/>
            <a:ext cx="3733800" cy="838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Imprimante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260850" y="43434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« Liaison USB »</a:t>
            </a:r>
            <a:endParaRPr lang="fr-FR" sz="20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4184650" y="4714875"/>
            <a:ext cx="22860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33184" y="308863"/>
            <a:ext cx="1390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/>
              <a:t>Artefact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22250" y="1302895"/>
            <a:ext cx="10363200" cy="441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80" dirty="0">
                <a:latin typeface="Arial" pitchFamily="34" charset="0"/>
                <a:cs typeface="Arial" pitchFamily="34" charset="0"/>
              </a:rPr>
              <a:t>Spécification </a:t>
            </a:r>
            <a:r>
              <a:rPr sz="2000" spc="-45" dirty="0">
                <a:latin typeface="Arial" pitchFamily="34" charset="0"/>
                <a:cs typeface="Arial" pitchFamily="34" charset="0"/>
              </a:rPr>
              <a:t>d’un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élément </a:t>
            </a:r>
            <a:r>
              <a:rPr sz="2000" spc="-95" dirty="0">
                <a:latin typeface="Arial" pitchFamily="34" charset="0"/>
                <a:cs typeface="Arial" pitchFamily="34" charset="0"/>
              </a:rPr>
              <a:t>physique </a:t>
            </a:r>
            <a:r>
              <a:rPr sz="2000" spc="-40" dirty="0">
                <a:latin typeface="Arial" pitchFamily="34" charset="0"/>
                <a:cs typeface="Arial" pitchFamily="34" charset="0"/>
              </a:rPr>
              <a:t>utilisé </a:t>
            </a:r>
            <a:r>
              <a:rPr sz="2000" spc="-60" dirty="0">
                <a:latin typeface="Arial" pitchFamily="34" charset="0"/>
                <a:cs typeface="Arial" pitchFamily="34" charset="0"/>
              </a:rPr>
              <a:t>ou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produit </a:t>
            </a:r>
            <a:r>
              <a:rPr sz="2000" spc="-65" dirty="0">
                <a:latin typeface="Arial" pitchFamily="34" charset="0"/>
                <a:cs typeface="Arial" pitchFamily="34" charset="0"/>
              </a:rPr>
              <a:t>par </a:t>
            </a:r>
            <a:r>
              <a:rPr sz="2000" spc="-50" dirty="0">
                <a:latin typeface="Arial" pitchFamily="34" charset="0"/>
                <a:cs typeface="Arial" pitchFamily="34" charset="0"/>
              </a:rPr>
              <a:t>le</a:t>
            </a:r>
            <a:r>
              <a:rPr sz="2000" spc="-41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30" dirty="0">
                <a:latin typeface="Arial" pitchFamily="34" charset="0"/>
                <a:cs typeface="Arial" pitchFamily="34" charset="0"/>
              </a:rPr>
              <a:t>processus 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de </a:t>
            </a:r>
            <a:r>
              <a:rPr sz="2000" spc="-70" dirty="0">
                <a:latin typeface="Arial" pitchFamily="34" charset="0"/>
                <a:cs typeface="Arial" pitchFamily="34" charset="0"/>
              </a:rPr>
              <a:t>développement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000" spc="-65" dirty="0">
                <a:latin typeface="Arial" pitchFamily="34" charset="0"/>
                <a:cs typeface="Arial" pitchFamily="34" charset="0"/>
              </a:rPr>
              <a:t>du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logiciel </a:t>
            </a:r>
            <a:r>
              <a:rPr sz="2000" spc="-60" dirty="0">
                <a:latin typeface="Arial" pitchFamily="34" charset="0"/>
                <a:cs typeface="Arial" pitchFamily="34" charset="0"/>
              </a:rPr>
              <a:t>ou </a:t>
            </a:r>
            <a:r>
              <a:rPr sz="2000" spc="-65" dirty="0">
                <a:latin typeface="Arial" pitchFamily="34" charset="0"/>
                <a:cs typeface="Arial" pitchFamily="34" charset="0"/>
              </a:rPr>
              <a:t>par </a:t>
            </a:r>
            <a:r>
              <a:rPr sz="2000" spc="-50" dirty="0">
                <a:latin typeface="Arial" pitchFamily="34" charset="0"/>
                <a:cs typeface="Arial" pitchFamily="34" charset="0"/>
              </a:rPr>
              <a:t>le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déploiement </a:t>
            </a:r>
            <a:r>
              <a:rPr sz="2000" spc="-65">
                <a:latin typeface="Arial" pitchFamily="34" charset="0"/>
                <a:cs typeface="Arial" pitchFamily="34" charset="0"/>
              </a:rPr>
              <a:t>du</a:t>
            </a:r>
            <a:r>
              <a:rPr sz="2000" spc="-415">
                <a:latin typeface="Arial" pitchFamily="34" charset="0"/>
                <a:cs typeface="Arial" pitchFamily="34" charset="0"/>
              </a:rPr>
              <a:t> </a:t>
            </a:r>
            <a:r>
              <a:rPr lang="fr-FR" sz="2000" spc="-415" dirty="0" smtClean="0">
                <a:latin typeface="Arial" pitchFamily="34" charset="0"/>
                <a:cs typeface="Arial" pitchFamily="34" charset="0"/>
              </a:rPr>
              <a:t>   </a:t>
            </a:r>
            <a:r>
              <a:rPr sz="2000" spc="-120" smtClean="0">
                <a:latin typeface="Arial" pitchFamily="34" charset="0"/>
                <a:cs typeface="Arial" pitchFamily="34" charset="0"/>
              </a:rPr>
              <a:t>système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65" dirty="0">
                <a:latin typeface="Arial" pitchFamily="34" charset="0"/>
                <a:cs typeface="Arial" pitchFamily="34" charset="0"/>
              </a:rPr>
              <a:t>Est </a:t>
            </a:r>
            <a:r>
              <a:rPr sz="2000" spc="-65" dirty="0">
                <a:latin typeface="Arial" pitchFamily="34" charset="0"/>
                <a:cs typeface="Arial" pitchFamily="34" charset="0"/>
              </a:rPr>
              <a:t>un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élément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65" dirty="0">
                <a:latin typeface="Arial" pitchFamily="34" charset="0"/>
                <a:cs typeface="Arial" pitchFamily="34" charset="0"/>
              </a:rPr>
              <a:t>concret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30" dirty="0">
                <a:latin typeface="Arial" pitchFamily="34" charset="0"/>
                <a:cs typeface="Arial" pitchFamily="34" charset="0"/>
              </a:rPr>
              <a:t>Exemple</a:t>
            </a:r>
            <a:r>
              <a:rPr sz="2000" spc="-13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85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5" dirty="0">
                <a:latin typeface="Arial" pitchFamily="34" charset="0"/>
                <a:cs typeface="Arial" pitchFamily="34" charset="0"/>
              </a:rPr>
              <a:t>un </a:t>
            </a:r>
            <a:r>
              <a:rPr sz="2000" spc="-50" dirty="0">
                <a:latin typeface="Arial" pitchFamily="34" charset="0"/>
                <a:cs typeface="Arial" pitchFamily="34" charset="0"/>
              </a:rPr>
              <a:t>fichier, </a:t>
            </a:r>
            <a:r>
              <a:rPr sz="2000" spc="-55" dirty="0">
                <a:latin typeface="Arial" pitchFamily="34" charset="0"/>
                <a:cs typeface="Arial" pitchFamily="34" charset="0"/>
              </a:rPr>
              <a:t>un </a:t>
            </a:r>
            <a:r>
              <a:rPr sz="2000" spc="-75" dirty="0">
                <a:latin typeface="Arial" pitchFamily="34" charset="0"/>
                <a:cs typeface="Arial" pitchFamily="34" charset="0"/>
              </a:rPr>
              <a:t>exécutable, </a:t>
            </a:r>
            <a:r>
              <a:rPr sz="2000" spc="-70" dirty="0">
                <a:latin typeface="Arial" pitchFamily="34" charset="0"/>
                <a:cs typeface="Arial" pitchFamily="34" charset="0"/>
              </a:rPr>
              <a:t>une</a:t>
            </a:r>
            <a:r>
              <a:rPr sz="2000" spc="-21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75">
                <a:latin typeface="Arial" pitchFamily="34" charset="0"/>
                <a:cs typeface="Arial" pitchFamily="34" charset="0"/>
              </a:rPr>
              <a:t>librairie</a:t>
            </a:r>
            <a:r>
              <a:rPr sz="2000" spc="-75" smtClean="0">
                <a:latin typeface="Arial" pitchFamily="34" charset="0"/>
                <a:cs typeface="Arial" pitchFamily="34" charset="0"/>
              </a:rPr>
              <a:t>,</a:t>
            </a:r>
            <a:r>
              <a:rPr lang="fr-FR" sz="2000" spc="-75" dirty="0" smtClean="0">
                <a:latin typeface="Arial" pitchFamily="34" charset="0"/>
                <a:cs typeface="Arial" pitchFamily="34" charset="0"/>
              </a:rPr>
              <a:t> table d’une base de données</a:t>
            </a:r>
            <a:r>
              <a:rPr sz="2000" spc="-75" smtClean="0">
                <a:latin typeface="Arial" pitchFamily="34" charset="0"/>
                <a:cs typeface="Arial" pitchFamily="34" charset="0"/>
              </a:rPr>
              <a:t>…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00" dirty="0">
                <a:latin typeface="Arial" pitchFamily="34" charset="0"/>
                <a:cs typeface="Arial" pitchFamily="34" charset="0"/>
              </a:rPr>
              <a:t>Formalisme</a:t>
            </a:r>
            <a:r>
              <a:rPr sz="2000" spc="-9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20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100" dirty="0">
                <a:latin typeface="Arial" pitchFamily="34" charset="0"/>
                <a:cs typeface="Arial" pitchFamily="34" charset="0"/>
              </a:rPr>
              <a:t>Peut </a:t>
            </a:r>
            <a:r>
              <a:rPr sz="2000" spc="-35" dirty="0">
                <a:latin typeface="Arial" pitchFamily="34" charset="0"/>
                <a:cs typeface="Arial" pitchFamily="34" charset="0"/>
              </a:rPr>
              <a:t>être </a:t>
            </a:r>
            <a:r>
              <a:rPr sz="2000" spc="-45" dirty="0">
                <a:latin typeface="Arial" pitchFamily="34" charset="0"/>
                <a:cs typeface="Arial" pitchFamily="34" charset="0"/>
              </a:rPr>
              <a:t>relié </a:t>
            </a:r>
            <a:r>
              <a:rPr sz="2000" spc="-155" dirty="0">
                <a:latin typeface="Arial" pitchFamily="34" charset="0"/>
                <a:cs typeface="Arial" pitchFamily="34" charset="0"/>
              </a:rPr>
              <a:t>à </a:t>
            </a:r>
            <a:r>
              <a:rPr sz="2000" spc="-75" dirty="0">
                <a:latin typeface="Arial" pitchFamily="34" charset="0"/>
                <a:cs typeface="Arial" pitchFamily="34" charset="0"/>
              </a:rPr>
              <a:t>d’autres </a:t>
            </a:r>
            <a:r>
              <a:rPr sz="2000" spc="-65" dirty="0">
                <a:latin typeface="Arial" pitchFamily="34" charset="0"/>
                <a:cs typeface="Arial" pitchFamily="34" charset="0"/>
              </a:rPr>
              <a:t>artefacts par </a:t>
            </a:r>
            <a:r>
              <a:rPr sz="2000" spc="-130" dirty="0">
                <a:latin typeface="Arial" pitchFamily="34" charset="0"/>
                <a:cs typeface="Arial" pitchFamily="34" charset="0"/>
              </a:rPr>
              <a:t>des </a:t>
            </a:r>
            <a:r>
              <a:rPr sz="2000" spc="-80" dirty="0">
                <a:latin typeface="Arial" pitchFamily="34" charset="0"/>
                <a:cs typeface="Arial" pitchFamily="34" charset="0"/>
              </a:rPr>
              <a:t>liens 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de</a:t>
            </a:r>
            <a:r>
              <a:rPr sz="2000" spc="-27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00" dirty="0">
                <a:latin typeface="Arial" pitchFamily="34" charset="0"/>
                <a:cs typeface="Arial" pitchFamily="34" charset="0"/>
              </a:rPr>
              <a:t>dépendance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850"/>
              </a:spcBef>
              <a:tabLst>
                <a:tab pos="756285" algn="l"/>
                <a:tab pos="756920" algn="l"/>
              </a:tabLst>
            </a:pPr>
            <a:r>
              <a:rPr lang="fr-FR" sz="2000" b="1" spc="-11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sz="2000" b="1" spc="-11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sz="2000" b="1" spc="-105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b="1" spc="-2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4850" y="4114800"/>
            <a:ext cx="1388281" cy="531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9650" y="5410200"/>
            <a:ext cx="3336586" cy="613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24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3796" y="308863"/>
            <a:ext cx="3788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/>
              <a:t>Artefact </a:t>
            </a:r>
            <a:r>
              <a:rPr sz="3200" spc="-80" dirty="0"/>
              <a:t>et</a:t>
            </a:r>
            <a:r>
              <a:rPr sz="3200" spc="-229" dirty="0"/>
              <a:t> </a:t>
            </a:r>
            <a:r>
              <a:rPr sz="3200" spc="-260" dirty="0"/>
              <a:t>composant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98450" y="1143000"/>
            <a:ext cx="10066655" cy="23775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7810" indent="-342900">
              <a:lnSpc>
                <a:spcPct val="1501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fr-FR" sz="2400" spc="-55" dirty="0" smtClean="0">
                <a:latin typeface="Arial" pitchFamily="34" charset="0"/>
                <a:cs typeface="Arial" pitchFamily="34" charset="0"/>
              </a:rPr>
              <a:t>L’implémentation d’un composant se fait sous forme d’artefacts</a:t>
            </a:r>
            <a:endParaRPr lang="fr-FR" sz="2400" spc="-55" dirty="0">
              <a:latin typeface="Arial" pitchFamily="34" charset="0"/>
              <a:cs typeface="Arial" pitchFamily="34" charset="0"/>
            </a:endParaRPr>
          </a:p>
          <a:p>
            <a:pPr marL="355600" marR="257810" indent="-342900">
              <a:lnSpc>
                <a:spcPct val="150100"/>
              </a:lnSpc>
              <a:spcBef>
                <a:spcPts val="57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fr-FR" sz="2400" spc="-135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fr-FR" sz="2400" spc="-105" dirty="0" smtClean="0">
                <a:latin typeface="Arial" pitchFamily="34" charset="0"/>
                <a:cs typeface="Arial" pitchFamily="34" charset="0"/>
              </a:rPr>
              <a:t>composant </a:t>
            </a:r>
            <a:r>
              <a:rPr lang="fr-FR" sz="2400" spc="-45" dirty="0" smtClean="0">
                <a:latin typeface="Arial" pitchFamily="34" charset="0"/>
                <a:cs typeface="Arial" pitchFamily="34" charset="0"/>
              </a:rPr>
              <a:t>peut </a:t>
            </a:r>
            <a:r>
              <a:rPr lang="fr-FR" sz="2400" spc="-40" dirty="0" smtClean="0">
                <a:latin typeface="Arial" pitchFamily="34" charset="0"/>
                <a:cs typeface="Arial" pitchFamily="34" charset="0"/>
              </a:rPr>
              <a:t>être </a:t>
            </a:r>
            <a:r>
              <a:rPr lang="fr-FR" sz="2400" spc="-90" dirty="0" smtClean="0">
                <a:latin typeface="Arial" pitchFamily="34" charset="0"/>
                <a:cs typeface="Arial" pitchFamily="34" charset="0"/>
              </a:rPr>
              <a:t>manifesté </a:t>
            </a:r>
            <a:r>
              <a:rPr lang="fr-FR" sz="2400" spc="-80" dirty="0" smtClean="0">
                <a:latin typeface="Arial" pitchFamily="34" charset="0"/>
                <a:cs typeface="Arial" pitchFamily="34" charset="0"/>
              </a:rPr>
              <a:t>par </a:t>
            </a:r>
            <a:r>
              <a:rPr lang="fr-FR" sz="2400" spc="-100" dirty="0" smtClean="0">
                <a:latin typeface="Arial" pitchFamily="34" charset="0"/>
                <a:cs typeface="Arial" pitchFamily="34" charset="0"/>
              </a:rPr>
              <a:t>plusieurs </a:t>
            </a:r>
            <a:r>
              <a:rPr lang="fr-FR" sz="2400" spc="-75" dirty="0" smtClean="0">
                <a:latin typeface="Arial" pitchFamily="34" charset="0"/>
                <a:cs typeface="Arial" pitchFamily="34" charset="0"/>
              </a:rPr>
              <a:t>artefacts </a:t>
            </a:r>
            <a:r>
              <a:rPr lang="fr-FR" sz="2400" spc="-114" dirty="0" smtClean="0">
                <a:latin typeface="Arial" pitchFamily="34" charset="0"/>
                <a:cs typeface="Arial" pitchFamily="34" charset="0"/>
              </a:rPr>
              <a:t>déployés </a:t>
            </a:r>
            <a:r>
              <a:rPr lang="fr-FR" sz="2400" spc="-509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spc="-155" dirty="0" smtClean="0">
                <a:latin typeface="Arial" pitchFamily="34" charset="0"/>
                <a:cs typeface="Arial" pitchFamily="34" charset="0"/>
              </a:rPr>
              <a:t>dans </a:t>
            </a:r>
            <a:r>
              <a:rPr lang="fr-FR" sz="2400" spc="-165" dirty="0" smtClean="0">
                <a:latin typeface="Arial" pitchFamily="34" charset="0"/>
                <a:cs typeface="Arial" pitchFamily="34" charset="0"/>
              </a:rPr>
              <a:t>des  </a:t>
            </a:r>
            <a:r>
              <a:rPr lang="fr-FR" sz="2400" spc="-145" dirty="0" smtClean="0">
                <a:latin typeface="Arial" pitchFamily="34" charset="0"/>
                <a:cs typeface="Arial" pitchFamily="34" charset="0"/>
              </a:rPr>
              <a:t>nœuds</a:t>
            </a:r>
            <a:r>
              <a:rPr lang="fr-FR" sz="2400" spc="-1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spc="-55" dirty="0" smtClean="0">
                <a:latin typeface="Arial" pitchFamily="34" charset="0"/>
                <a:cs typeface="Arial" pitchFamily="34" charset="0"/>
              </a:rPr>
              <a:t>différents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latin typeface="Arial" pitchFamily="34" charset="0"/>
                <a:cs typeface="Arial" pitchFamily="34" charset="0"/>
              </a:rPr>
              <a:t>Formalisme</a:t>
            </a:r>
            <a:r>
              <a:rPr sz="2400" spc="-16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: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3450" y="3733800"/>
            <a:ext cx="6011732" cy="958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110" y="308863"/>
            <a:ext cx="5366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Nœud </a:t>
            </a:r>
            <a:r>
              <a:rPr sz="3200" spc="-80" dirty="0"/>
              <a:t>et </a:t>
            </a:r>
            <a:r>
              <a:rPr sz="3200" spc="-150" dirty="0"/>
              <a:t>artefact </a:t>
            </a:r>
            <a:r>
              <a:rPr sz="3200" spc="-185" dirty="0"/>
              <a:t>:</a:t>
            </a:r>
            <a:r>
              <a:rPr sz="3200" spc="-265" dirty="0"/>
              <a:t> </a:t>
            </a:r>
            <a:r>
              <a:rPr sz="3200" spc="-175" dirty="0"/>
              <a:t>déploiement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6050" y="1447800"/>
            <a:ext cx="7998459" cy="389593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95" dirty="0">
                <a:latin typeface="Arial"/>
                <a:cs typeface="Arial"/>
              </a:rPr>
              <a:t>Deux </a:t>
            </a:r>
            <a:r>
              <a:rPr sz="2800" spc="-100">
                <a:latin typeface="Arial"/>
                <a:cs typeface="Arial"/>
              </a:rPr>
              <a:t>représentations</a:t>
            </a:r>
            <a:r>
              <a:rPr sz="2800" spc="-80">
                <a:latin typeface="Arial"/>
                <a:cs typeface="Arial"/>
              </a:rPr>
              <a:t> </a:t>
            </a:r>
            <a:r>
              <a:rPr sz="2800" spc="-3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spcBef>
                <a:spcPts val="605"/>
              </a:spcBef>
              <a:buFontTx/>
              <a:buChar char="–"/>
              <a:tabLst>
                <a:tab pos="756920" algn="l"/>
              </a:tabLst>
            </a:pPr>
            <a:r>
              <a:rPr sz="2400" b="1" i="1" spc="-1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Représentation</a:t>
            </a:r>
            <a:r>
              <a:rPr sz="2400" b="1" i="1" spc="-165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95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inclusive</a:t>
            </a:r>
            <a:r>
              <a:rPr lang="fr-FR" sz="2400" b="1" i="1" spc="-95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400" spc="-95" dirty="0" smtClean="0">
                <a:latin typeface="Arial" pitchFamily="34" charset="0"/>
                <a:cs typeface="Arial" pitchFamily="34" charset="0"/>
              </a:rPr>
              <a:t>à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l’intérieur du nœud dans lequel il est déployé 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fr-FR" sz="3150" dirty="0" smtClean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</a:pPr>
            <a:endParaRPr lang="fr-FR" sz="31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</a:pPr>
            <a:endParaRPr sz="31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lang="fr-FR" sz="2400" b="1" i="1" dirty="0" smtClean="0">
                <a:solidFill>
                  <a:schemeClr val="accent1"/>
                </a:solidFill>
              </a:rPr>
              <a:t>À l’extérieur du nœud: </a:t>
            </a:r>
            <a:r>
              <a:rPr sz="2400" spc="-100" smtClean="0">
                <a:latin typeface="Arial" pitchFamily="34" charset="0"/>
                <a:cs typeface="Arial" pitchFamily="34" charset="0"/>
              </a:rPr>
              <a:t>Représentation 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avec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lien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de </a:t>
            </a:r>
            <a:r>
              <a:rPr sz="2400" spc="-120">
                <a:latin typeface="Arial" pitchFamily="34" charset="0"/>
                <a:cs typeface="Arial" pitchFamily="34" charset="0"/>
              </a:rPr>
              <a:t>dépendance </a:t>
            </a:r>
            <a:r>
              <a:rPr lang="fr-FR" sz="2400" spc="-120" dirty="0" smtClean="0">
                <a:latin typeface="Arial" pitchFamily="34" charset="0"/>
                <a:cs typeface="Arial" pitchFamily="34" charset="0"/>
              </a:rPr>
              <a:t>avec le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stéréotypé</a:t>
            </a:r>
            <a:r>
              <a:rPr sz="2400" spc="-50" smtClean="0">
                <a:latin typeface="Arial" pitchFamily="34" charset="0"/>
                <a:cs typeface="Arial" pitchFamily="34" charset="0"/>
              </a:rPr>
              <a:t> </a:t>
            </a:r>
            <a:r>
              <a:rPr sz="2400" i="1" spc="-5" smtClean="0">
                <a:latin typeface="Arial" pitchFamily="34" charset="0"/>
                <a:cs typeface="Arial" pitchFamily="34" charset="0"/>
              </a:rPr>
              <a:t>«deploy</a:t>
            </a:r>
            <a:r>
              <a:rPr sz="2400" i="1" spc="-5" smtClean="0">
                <a:latin typeface="Carlito"/>
                <a:cs typeface="Carlito"/>
              </a:rPr>
              <a:t>»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18450" y="3657600"/>
            <a:ext cx="213360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0850" y="1447800"/>
            <a:ext cx="19812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26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110" y="308863"/>
            <a:ext cx="5366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Nœud </a:t>
            </a:r>
            <a:r>
              <a:rPr sz="3200" spc="-80" dirty="0"/>
              <a:t>et </a:t>
            </a:r>
            <a:r>
              <a:rPr sz="3200" spc="-150" dirty="0"/>
              <a:t>artefact </a:t>
            </a:r>
            <a:r>
              <a:rPr sz="3200" spc="-185"/>
              <a:t>:</a:t>
            </a:r>
            <a:r>
              <a:rPr sz="3200" spc="-265"/>
              <a:t> </a:t>
            </a:r>
            <a:r>
              <a:rPr lang="fr-FR" sz="3200" spc="-175" dirty="0" smtClean="0"/>
              <a:t>exemple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27</a:t>
            </a:fld>
            <a:endParaRPr spc="-60" dirty="0"/>
          </a:p>
        </p:txBody>
      </p:sp>
      <p:sp>
        <p:nvSpPr>
          <p:cNvPr id="9" name="Rectangle 8"/>
          <p:cNvSpPr/>
          <p:nvPr/>
        </p:nvSpPr>
        <p:spPr>
          <a:xfrm>
            <a:off x="831850" y="1108969"/>
            <a:ext cx="3048000" cy="9144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27050" y="1261369"/>
            <a:ext cx="533400" cy="1524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27050" y="1642369"/>
            <a:ext cx="533400" cy="1524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17650" y="1108969"/>
            <a:ext cx="22098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« component »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Navigateur Web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7308850" y="1108969"/>
            <a:ext cx="2743200" cy="9144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rot="10800000">
            <a:off x="3879850" y="1566169"/>
            <a:ext cx="3429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842250" y="1066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 « artefact »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  Chrome.exe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794250" y="1108969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« </a:t>
            </a:r>
            <a:r>
              <a:rPr lang="fr-FR" sz="2000" b="1" dirty="0" err="1" smtClean="0"/>
              <a:t>manifest</a:t>
            </a:r>
            <a:r>
              <a:rPr lang="fr-FR" sz="2000" b="1" dirty="0" smtClean="0"/>
              <a:t> »</a:t>
            </a:r>
            <a:endParaRPr lang="fr-FR" sz="2000" b="1" dirty="0"/>
          </a:p>
        </p:txBody>
      </p:sp>
      <p:sp>
        <p:nvSpPr>
          <p:cNvPr id="23" name="Cube 22"/>
          <p:cNvSpPr/>
          <p:nvPr/>
        </p:nvSpPr>
        <p:spPr>
          <a:xfrm>
            <a:off x="7308849" y="2286000"/>
            <a:ext cx="3048000" cy="160020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31850" y="2875843"/>
            <a:ext cx="3160888" cy="947018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27050" y="3118764"/>
            <a:ext cx="553156" cy="157836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27050" y="3429000"/>
            <a:ext cx="553156" cy="157836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517650" y="2785369"/>
            <a:ext cx="229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« component »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Navigateur Web</a:t>
            </a:r>
            <a:endParaRPr lang="fr-FR" b="1" dirty="0"/>
          </a:p>
        </p:txBody>
      </p:sp>
      <p:sp>
        <p:nvSpPr>
          <p:cNvPr id="28" name="Rectangle 27"/>
          <p:cNvSpPr/>
          <p:nvPr/>
        </p:nvSpPr>
        <p:spPr>
          <a:xfrm>
            <a:off x="7537449" y="3028243"/>
            <a:ext cx="2209800" cy="705557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avec flèche 28"/>
          <p:cNvCxnSpPr>
            <a:endCxn id="24" idx="3"/>
          </p:cNvCxnSpPr>
          <p:nvPr/>
        </p:nvCxnSpPr>
        <p:spPr>
          <a:xfrm rot="10800000">
            <a:off x="3992739" y="3349352"/>
            <a:ext cx="3468511" cy="34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842249" y="2895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 « artefact »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  Chrome.exe</a:t>
            </a:r>
            <a:endParaRPr lang="fr-FR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794250" y="2984661"/>
            <a:ext cx="252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« </a:t>
            </a:r>
            <a:r>
              <a:rPr lang="fr-FR" sz="2000" b="1" dirty="0" err="1" smtClean="0"/>
              <a:t>manifest</a:t>
            </a:r>
            <a:r>
              <a:rPr lang="fr-FR" sz="2000" b="1" dirty="0" smtClean="0"/>
              <a:t> »</a:t>
            </a:r>
            <a:endParaRPr lang="fr-FR" sz="20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7842249" y="2667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984250" y="4461769"/>
            <a:ext cx="3048000" cy="9144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79450" y="4614169"/>
            <a:ext cx="533400" cy="1524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679450" y="4995169"/>
            <a:ext cx="533400" cy="1524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1670050" y="4461769"/>
            <a:ext cx="22098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« component »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Navigateur Web</a:t>
            </a:r>
            <a:endParaRPr lang="fr-FR" b="1" dirty="0"/>
          </a:p>
        </p:txBody>
      </p:sp>
      <p:sp>
        <p:nvSpPr>
          <p:cNvPr id="42" name="Rectangle 41"/>
          <p:cNvSpPr/>
          <p:nvPr/>
        </p:nvSpPr>
        <p:spPr>
          <a:xfrm>
            <a:off x="7461250" y="4461769"/>
            <a:ext cx="2743200" cy="9144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>
            <a:stCxn id="42" idx="1"/>
            <a:endCxn id="38" idx="3"/>
          </p:cNvCxnSpPr>
          <p:nvPr/>
        </p:nvCxnSpPr>
        <p:spPr>
          <a:xfrm rot="10800000">
            <a:off x="4032250" y="4918969"/>
            <a:ext cx="3429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994650" y="4419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 « artefact »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   Chrome.exe</a:t>
            </a:r>
            <a:endParaRPr lang="fr-FR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4946650" y="4461769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« </a:t>
            </a:r>
            <a:r>
              <a:rPr lang="fr-FR" sz="2000" b="1" dirty="0" err="1" smtClean="0"/>
              <a:t>manifest</a:t>
            </a:r>
            <a:r>
              <a:rPr lang="fr-FR" sz="2000" b="1" dirty="0" smtClean="0"/>
              <a:t> »</a:t>
            </a:r>
            <a:endParaRPr lang="fr-FR" sz="2000" b="1" dirty="0"/>
          </a:p>
        </p:txBody>
      </p:sp>
      <p:sp>
        <p:nvSpPr>
          <p:cNvPr id="46" name="Cube 45"/>
          <p:cNvSpPr/>
          <p:nvPr/>
        </p:nvSpPr>
        <p:spPr>
          <a:xfrm>
            <a:off x="3498850" y="6019800"/>
            <a:ext cx="2971800" cy="76200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4032250" y="6400800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Ordinateur</a:t>
            </a:r>
            <a:endParaRPr lang="fr-FR" dirty="0"/>
          </a:p>
        </p:txBody>
      </p:sp>
      <p:cxnSp>
        <p:nvCxnSpPr>
          <p:cNvPr id="49" name="Connecteur droit avec flèche 48"/>
          <p:cNvCxnSpPr>
            <a:endCxn id="46" idx="5"/>
          </p:cNvCxnSpPr>
          <p:nvPr/>
        </p:nvCxnSpPr>
        <p:spPr>
          <a:xfrm rot="10800000" flipV="1">
            <a:off x="6470650" y="5410200"/>
            <a:ext cx="1524000" cy="8953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089650" y="55434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« </a:t>
            </a:r>
            <a:r>
              <a:rPr lang="fr-FR" sz="2000" b="1" dirty="0" err="1" smtClean="0"/>
              <a:t>deploy</a:t>
            </a:r>
            <a:r>
              <a:rPr lang="fr-FR" sz="2000" b="1" dirty="0" smtClean="0"/>
              <a:t> »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0975" y="173736"/>
            <a:ext cx="7327422" cy="873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08575" marR="5080" indent="-1647825">
              <a:lnSpc>
                <a:spcPct val="100000"/>
              </a:lnSpc>
              <a:spcBef>
                <a:spcPts val="95"/>
              </a:spcBef>
            </a:pPr>
            <a:r>
              <a:rPr sz="2800" spc="-145" dirty="0"/>
              <a:t>Utilisation </a:t>
            </a:r>
            <a:r>
              <a:rPr sz="2800" spc="-210" dirty="0"/>
              <a:t>du </a:t>
            </a:r>
            <a:r>
              <a:rPr sz="2800" spc="-200" dirty="0"/>
              <a:t>diagramme </a:t>
            </a:r>
            <a:r>
              <a:rPr sz="2800" spc="-180" dirty="0"/>
              <a:t>de </a:t>
            </a:r>
            <a:r>
              <a:rPr sz="2800" spc="-160" dirty="0"/>
              <a:t>déploiement </a:t>
            </a:r>
            <a:r>
              <a:rPr sz="2800" spc="-25" dirty="0"/>
              <a:t>(1/5):  </a:t>
            </a:r>
            <a:r>
              <a:rPr sz="2800" spc="-245" dirty="0"/>
              <a:t>Exemple </a:t>
            </a:r>
            <a:r>
              <a:rPr sz="2800" spc="-185" dirty="0"/>
              <a:t>Application</a:t>
            </a:r>
            <a:r>
              <a:rPr sz="2800" spc="-30" dirty="0"/>
              <a:t> </a:t>
            </a:r>
            <a:r>
              <a:rPr sz="2800" spc="-195" dirty="0"/>
              <a:t>Web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37490" y="990600"/>
            <a:ext cx="10424160" cy="20537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pc="-75" dirty="0">
                <a:latin typeface="Arial" pitchFamily="34" charset="0"/>
                <a:cs typeface="Arial" pitchFamily="34" charset="0"/>
              </a:rPr>
              <a:t>L’artefact </a:t>
            </a:r>
            <a:r>
              <a:rPr b="1" spc="-105" dirty="0">
                <a:latin typeface="Arial" pitchFamily="34" charset="0"/>
                <a:cs typeface="Arial" pitchFamily="34" charset="0"/>
              </a:rPr>
              <a:t>“book_club_app.war” </a:t>
            </a:r>
            <a:r>
              <a:rPr spc="-80" dirty="0">
                <a:latin typeface="Arial" pitchFamily="34" charset="0"/>
                <a:cs typeface="Arial" pitchFamily="34" charset="0"/>
              </a:rPr>
              <a:t>de </a:t>
            </a:r>
            <a:r>
              <a:rPr spc="-45" dirty="0">
                <a:latin typeface="Arial" pitchFamily="34" charset="0"/>
                <a:cs typeface="Arial" pitchFamily="34" charset="0"/>
              </a:rPr>
              <a:t>l’application </a:t>
            </a:r>
            <a:r>
              <a:rPr spc="-50" dirty="0">
                <a:latin typeface="Arial" pitchFamily="34" charset="0"/>
                <a:cs typeface="Arial" pitchFamily="34" charset="0"/>
              </a:rPr>
              <a:t>“Book club”, </a:t>
            </a:r>
            <a:r>
              <a:rPr spc="-70" dirty="0">
                <a:latin typeface="Arial" pitchFamily="34" charset="0"/>
                <a:cs typeface="Arial" pitchFamily="34" charset="0"/>
              </a:rPr>
              <a:t>est déployé </a:t>
            </a:r>
            <a:r>
              <a:rPr spc="-75" dirty="0">
                <a:latin typeface="Arial" pitchFamily="34" charset="0"/>
                <a:cs typeface="Arial" pitchFamily="34" charset="0"/>
              </a:rPr>
              <a:t>sur </a:t>
            </a:r>
            <a:r>
              <a:rPr spc="-60" dirty="0">
                <a:latin typeface="Arial" pitchFamily="34" charset="0"/>
                <a:cs typeface="Arial" pitchFamily="34" charset="0"/>
              </a:rPr>
              <a:t>“Catalina </a:t>
            </a:r>
            <a:r>
              <a:rPr spc="-75" dirty="0">
                <a:latin typeface="Arial" pitchFamily="34" charset="0"/>
                <a:cs typeface="Arial" pitchFamily="34" charset="0"/>
              </a:rPr>
              <a:t>Servlet </a:t>
            </a:r>
            <a:r>
              <a:rPr spc="-70" dirty="0">
                <a:latin typeface="Arial" pitchFamily="34" charset="0"/>
                <a:cs typeface="Arial" pitchFamily="34" charset="0"/>
              </a:rPr>
              <a:t>2.4 </a:t>
            </a:r>
            <a:r>
              <a:rPr spc="170" dirty="0">
                <a:latin typeface="Arial" pitchFamily="34" charset="0"/>
                <a:cs typeface="Arial" pitchFamily="34" charset="0"/>
              </a:rPr>
              <a:t>/ </a:t>
            </a:r>
            <a:r>
              <a:rPr spc="-295" dirty="0">
                <a:latin typeface="Arial" pitchFamily="34" charset="0"/>
                <a:cs typeface="Arial" pitchFamily="34" charset="0"/>
              </a:rPr>
              <a:t>JSP </a:t>
            </a:r>
            <a:r>
              <a:rPr spc="-70" dirty="0">
                <a:latin typeface="Arial" pitchFamily="34" charset="0"/>
                <a:cs typeface="Arial" pitchFamily="34" charset="0"/>
              </a:rPr>
              <a:t>2.0 </a:t>
            </a:r>
            <a:r>
              <a:rPr spc="-45" dirty="0">
                <a:latin typeface="Arial" pitchFamily="34" charset="0"/>
                <a:cs typeface="Arial" pitchFamily="34" charset="0"/>
              </a:rPr>
              <a:t>Container”</a:t>
            </a:r>
            <a:r>
              <a:rPr spc="-229" dirty="0">
                <a:latin typeface="Arial" pitchFamily="34" charset="0"/>
                <a:cs typeface="Arial" pitchFamily="34" charset="0"/>
              </a:rPr>
              <a:t> </a:t>
            </a:r>
            <a:r>
              <a:rPr spc="-40" dirty="0">
                <a:latin typeface="Arial" pitchFamily="34" charset="0"/>
                <a:cs typeface="Arial" pitchFamily="34" charset="0"/>
              </a:rPr>
              <a:t>qui</a:t>
            </a:r>
            <a:endParaRPr>
              <a:latin typeface="Arial" pitchFamily="34" charset="0"/>
              <a:cs typeface="Arial" pitchFamily="34" charset="0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pc="-70" dirty="0">
                <a:latin typeface="Arial" pitchFamily="34" charset="0"/>
                <a:cs typeface="Arial" pitchFamily="34" charset="0"/>
              </a:rPr>
              <a:t>est </a:t>
            </a:r>
            <a:r>
              <a:rPr spc="-10" dirty="0">
                <a:latin typeface="Arial" pitchFamily="34" charset="0"/>
                <a:cs typeface="Arial" pitchFamily="34" charset="0"/>
              </a:rPr>
              <a:t>lui </a:t>
            </a:r>
            <a:r>
              <a:rPr spc="-80" dirty="0">
                <a:latin typeface="Arial" pitchFamily="34" charset="0"/>
                <a:cs typeface="Arial" pitchFamily="34" charset="0"/>
              </a:rPr>
              <a:t>même </a:t>
            </a:r>
            <a:r>
              <a:rPr spc="-65" dirty="0">
                <a:latin typeface="Arial" pitchFamily="34" charset="0"/>
                <a:cs typeface="Arial" pitchFamily="34" charset="0"/>
              </a:rPr>
              <a:t>une </a:t>
            </a:r>
            <a:r>
              <a:rPr spc="-30" dirty="0">
                <a:latin typeface="Arial" pitchFamily="34" charset="0"/>
                <a:cs typeface="Arial" pitchFamily="34" charset="0"/>
              </a:rPr>
              <a:t>partie </a:t>
            </a:r>
            <a:r>
              <a:rPr spc="-75" dirty="0">
                <a:latin typeface="Arial" pitchFamily="34" charset="0"/>
                <a:cs typeface="Arial" pitchFamily="34" charset="0"/>
              </a:rPr>
              <a:t>de </a:t>
            </a:r>
            <a:r>
              <a:rPr spc="-85" dirty="0">
                <a:latin typeface="Arial" pitchFamily="34" charset="0"/>
                <a:cs typeface="Arial" pitchFamily="34" charset="0"/>
              </a:rPr>
              <a:t>“Apache </a:t>
            </a:r>
            <a:r>
              <a:rPr spc="-110" dirty="0">
                <a:latin typeface="Arial" pitchFamily="34" charset="0"/>
                <a:cs typeface="Arial" pitchFamily="34" charset="0"/>
              </a:rPr>
              <a:t>Tomcat </a:t>
            </a:r>
            <a:r>
              <a:rPr spc="-75" dirty="0">
                <a:latin typeface="Arial" pitchFamily="34" charset="0"/>
                <a:cs typeface="Arial" pitchFamily="34" charset="0"/>
              </a:rPr>
              <a:t>5.5 </a:t>
            </a:r>
            <a:r>
              <a:rPr b="1" spc="-95" dirty="0">
                <a:latin typeface="Arial" pitchFamily="34" charset="0"/>
                <a:cs typeface="Arial" pitchFamily="34" charset="0"/>
              </a:rPr>
              <a:t>web</a:t>
            </a:r>
            <a:r>
              <a:rPr b="1" spc="-240" dirty="0">
                <a:latin typeface="Arial" pitchFamily="34" charset="0"/>
                <a:cs typeface="Arial" pitchFamily="34" charset="0"/>
              </a:rPr>
              <a:t> </a:t>
            </a:r>
            <a:r>
              <a:rPr b="1" spc="-100" dirty="0">
                <a:latin typeface="Arial" pitchFamily="34" charset="0"/>
                <a:cs typeface="Arial" pitchFamily="34" charset="0"/>
              </a:rPr>
              <a:t>server”</a:t>
            </a:r>
            <a:r>
              <a:rPr spc="-100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  <a:p>
            <a:pPr marL="355600" marR="15049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pc="-75" dirty="0">
                <a:latin typeface="Arial" pitchFamily="34" charset="0"/>
                <a:cs typeface="Arial" pitchFamily="34" charset="0"/>
              </a:rPr>
              <a:t>L’artefact </a:t>
            </a:r>
            <a:r>
              <a:rPr spc="135" dirty="0">
                <a:latin typeface="Arial" pitchFamily="34" charset="0"/>
                <a:cs typeface="Arial" pitchFamily="34" charset="0"/>
              </a:rPr>
              <a:t>“ </a:t>
            </a:r>
            <a:r>
              <a:rPr b="1" spc="-110" dirty="0">
                <a:latin typeface="Arial" pitchFamily="34" charset="0"/>
                <a:cs typeface="Arial" pitchFamily="34" charset="0"/>
              </a:rPr>
              <a:t>book_club_app.war” </a:t>
            </a:r>
            <a:r>
              <a:rPr spc="-60" dirty="0">
                <a:latin typeface="Arial" pitchFamily="34" charset="0"/>
                <a:cs typeface="Arial" pitchFamily="34" charset="0"/>
              </a:rPr>
              <a:t>manifeste </a:t>
            </a:r>
            <a:r>
              <a:rPr spc="-45" dirty="0">
                <a:latin typeface="Arial" pitchFamily="34" charset="0"/>
                <a:cs typeface="Arial" pitchFamily="34" charset="0"/>
              </a:rPr>
              <a:t>le </a:t>
            </a:r>
            <a:r>
              <a:rPr spc="-75" dirty="0">
                <a:latin typeface="Arial" pitchFamily="34" charset="0"/>
                <a:cs typeface="Arial" pitchFamily="34" charset="0"/>
              </a:rPr>
              <a:t>composant </a:t>
            </a:r>
            <a:r>
              <a:rPr spc="-90" dirty="0">
                <a:latin typeface="Arial" pitchFamily="34" charset="0"/>
                <a:cs typeface="Arial" pitchFamily="34" charset="0"/>
              </a:rPr>
              <a:t>“</a:t>
            </a:r>
            <a:r>
              <a:rPr b="1" spc="-90" dirty="0">
                <a:latin typeface="Arial" pitchFamily="34" charset="0"/>
                <a:cs typeface="Arial" pitchFamily="34" charset="0"/>
              </a:rPr>
              <a:t>OnlineOrders</a:t>
            </a:r>
            <a:r>
              <a:rPr spc="-90" dirty="0">
                <a:latin typeface="Arial" pitchFamily="34" charset="0"/>
                <a:cs typeface="Arial" pitchFamily="34" charset="0"/>
              </a:rPr>
              <a:t>”. </a:t>
            </a:r>
            <a:r>
              <a:rPr spc="-114" dirty="0">
                <a:latin typeface="Arial" pitchFamily="34" charset="0"/>
                <a:cs typeface="Arial" pitchFamily="34" charset="0"/>
              </a:rPr>
              <a:t>Cet </a:t>
            </a:r>
            <a:r>
              <a:rPr spc="-40" dirty="0">
                <a:latin typeface="Arial" pitchFamily="34" charset="0"/>
                <a:cs typeface="Arial" pitchFamily="34" charset="0"/>
              </a:rPr>
              <a:t>Artefact </a:t>
            </a:r>
            <a:r>
              <a:rPr spc="-30" dirty="0">
                <a:latin typeface="Arial" pitchFamily="34" charset="0"/>
                <a:cs typeface="Arial" pitchFamily="34" charset="0"/>
              </a:rPr>
              <a:t>contient trois </a:t>
            </a:r>
            <a:r>
              <a:rPr spc="-65" dirty="0">
                <a:latin typeface="Arial" pitchFamily="34" charset="0"/>
                <a:cs typeface="Arial" pitchFamily="34" charset="0"/>
              </a:rPr>
              <a:t>autres </a:t>
            </a:r>
            <a:r>
              <a:rPr spc="-55" dirty="0">
                <a:latin typeface="Arial" pitchFamily="34" charset="0"/>
                <a:cs typeface="Arial" pitchFamily="34" charset="0"/>
              </a:rPr>
              <a:t>artefacts </a:t>
            </a:r>
            <a:r>
              <a:rPr spc="-40" dirty="0">
                <a:latin typeface="Arial" pitchFamily="34" charset="0"/>
                <a:cs typeface="Arial" pitchFamily="34" charset="0"/>
              </a:rPr>
              <a:t>qui  </a:t>
            </a:r>
            <a:r>
              <a:rPr spc="-60" dirty="0">
                <a:latin typeface="Arial" pitchFamily="34" charset="0"/>
                <a:cs typeface="Arial" pitchFamily="34" charset="0"/>
              </a:rPr>
              <a:t>manifeste </a:t>
            </a:r>
            <a:r>
              <a:rPr spc="-45" dirty="0">
                <a:latin typeface="Arial" pitchFamily="34" charset="0"/>
                <a:cs typeface="Arial" pitchFamily="34" charset="0"/>
              </a:rPr>
              <a:t>le </a:t>
            </a:r>
            <a:r>
              <a:rPr spc="-75" dirty="0">
                <a:latin typeface="Arial" pitchFamily="34" charset="0"/>
                <a:cs typeface="Arial" pitchFamily="34" charset="0"/>
              </a:rPr>
              <a:t>composant</a:t>
            </a:r>
            <a:r>
              <a:rPr spc="-165" dirty="0">
                <a:latin typeface="Arial" pitchFamily="34" charset="0"/>
                <a:cs typeface="Arial" pitchFamily="34" charset="0"/>
              </a:rPr>
              <a:t> </a:t>
            </a:r>
            <a:r>
              <a:rPr spc="-120" dirty="0">
                <a:latin typeface="Arial" pitchFamily="34" charset="0"/>
                <a:cs typeface="Arial" pitchFamily="34" charset="0"/>
              </a:rPr>
              <a:t>“</a:t>
            </a:r>
            <a:r>
              <a:rPr b="1" spc="-120" dirty="0">
                <a:latin typeface="Arial" pitchFamily="34" charset="0"/>
                <a:cs typeface="Arial" pitchFamily="34" charset="0"/>
              </a:rPr>
              <a:t>UserServices</a:t>
            </a:r>
            <a:r>
              <a:rPr spc="-120" dirty="0">
                <a:latin typeface="Arial" pitchFamily="34" charset="0"/>
                <a:cs typeface="Arial" pitchFamily="34" charset="0"/>
              </a:rPr>
              <a:t>”.</a:t>
            </a:r>
            <a:endParaRPr>
              <a:latin typeface="Arial" pitchFamily="34" charset="0"/>
              <a:cs typeface="Arial" pitchFamily="34" charset="0"/>
            </a:endParaRPr>
          </a:p>
          <a:p>
            <a:pPr marL="355600" marR="48514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60" dirty="0">
                <a:latin typeface="Arial" pitchFamily="34" charset="0"/>
                <a:cs typeface="Arial" pitchFamily="34" charset="0"/>
              </a:rPr>
              <a:t>Le </a:t>
            </a:r>
            <a:r>
              <a:rPr spc="-70" dirty="0">
                <a:latin typeface="Arial" pitchFamily="34" charset="0"/>
                <a:cs typeface="Arial" pitchFamily="34" charset="0"/>
              </a:rPr>
              <a:t>serveur </a:t>
            </a:r>
            <a:r>
              <a:rPr spc="-50" dirty="0">
                <a:latin typeface="Arial" pitchFamily="34" charset="0"/>
                <a:cs typeface="Arial" pitchFamily="34" charset="0"/>
              </a:rPr>
              <a:t>d’application </a:t>
            </a:r>
            <a:r>
              <a:rPr b="1" spc="-100" dirty="0">
                <a:latin typeface="Arial" pitchFamily="34" charset="0"/>
                <a:cs typeface="Arial" pitchFamily="34" charset="0"/>
              </a:rPr>
              <a:t>«device» </a:t>
            </a:r>
            <a:r>
              <a:rPr spc="-50" dirty="0">
                <a:latin typeface="Arial" pitchFamily="34" charset="0"/>
                <a:cs typeface="Arial" pitchFamily="34" charset="0"/>
              </a:rPr>
              <a:t>(computer </a:t>
            </a:r>
            <a:r>
              <a:rPr spc="-70" dirty="0">
                <a:latin typeface="Arial" pitchFamily="34" charset="0"/>
                <a:cs typeface="Arial" pitchFamily="34" charset="0"/>
              </a:rPr>
              <a:t>server) est connecté </a:t>
            </a:r>
            <a:r>
              <a:rPr spc="-90" dirty="0">
                <a:latin typeface="Arial" pitchFamily="34" charset="0"/>
                <a:cs typeface="Arial" pitchFamily="34" charset="0"/>
              </a:rPr>
              <a:t>au </a:t>
            </a:r>
            <a:r>
              <a:rPr spc="-70" dirty="0">
                <a:latin typeface="Arial" pitchFamily="34" charset="0"/>
                <a:cs typeface="Arial" pitchFamily="34" charset="0"/>
              </a:rPr>
              <a:t>serveur </a:t>
            </a:r>
            <a:r>
              <a:rPr spc="-80" dirty="0">
                <a:latin typeface="Arial" pitchFamily="34" charset="0"/>
                <a:cs typeface="Arial" pitchFamily="34" charset="0"/>
              </a:rPr>
              <a:t>de </a:t>
            </a:r>
            <a:r>
              <a:rPr spc="-120" dirty="0">
                <a:latin typeface="Arial" pitchFamily="34" charset="0"/>
                <a:cs typeface="Arial" pitchFamily="34" charset="0"/>
              </a:rPr>
              <a:t>base </a:t>
            </a:r>
            <a:r>
              <a:rPr spc="-80" dirty="0">
                <a:latin typeface="Arial" pitchFamily="34" charset="0"/>
                <a:cs typeface="Arial" pitchFamily="34" charset="0"/>
              </a:rPr>
              <a:t>de </a:t>
            </a:r>
            <a:r>
              <a:rPr spc="-70" dirty="0">
                <a:latin typeface="Arial" pitchFamily="34" charset="0"/>
                <a:cs typeface="Arial" pitchFamily="34" charset="0"/>
              </a:rPr>
              <a:t>donnée </a:t>
            </a:r>
            <a:r>
              <a:rPr spc="-80" dirty="0">
                <a:latin typeface="Arial" pitchFamily="34" charset="0"/>
                <a:cs typeface="Arial" pitchFamily="34" charset="0"/>
              </a:rPr>
              <a:t>«device» </a:t>
            </a:r>
            <a:r>
              <a:rPr spc="-55" dirty="0">
                <a:latin typeface="Arial" pitchFamily="34" charset="0"/>
                <a:cs typeface="Arial" pitchFamily="34" charset="0"/>
              </a:rPr>
              <a:t>(un </a:t>
            </a:r>
            <a:r>
              <a:rPr spc="-40" dirty="0">
                <a:latin typeface="Arial" pitchFamily="34" charset="0"/>
                <a:cs typeface="Arial" pitchFamily="34" charset="0"/>
              </a:rPr>
              <a:t>autre  </a:t>
            </a:r>
            <a:r>
              <a:rPr spc="-70" dirty="0">
                <a:latin typeface="Arial" pitchFamily="34" charset="0"/>
                <a:cs typeface="Arial" pitchFamily="34" charset="0"/>
              </a:rPr>
              <a:t>serveur) </a:t>
            </a:r>
            <a:r>
              <a:rPr spc="-130" dirty="0">
                <a:latin typeface="Arial" pitchFamily="34" charset="0"/>
                <a:cs typeface="Arial" pitchFamily="34" charset="0"/>
              </a:rPr>
              <a:t>à </a:t>
            </a:r>
            <a:r>
              <a:rPr spc="-65" dirty="0">
                <a:latin typeface="Arial" pitchFamily="34" charset="0"/>
                <a:cs typeface="Arial" pitchFamily="34" charset="0"/>
              </a:rPr>
              <a:t>travers </a:t>
            </a:r>
            <a:r>
              <a:rPr spc="-45" dirty="0">
                <a:latin typeface="Arial" pitchFamily="34" charset="0"/>
                <a:cs typeface="Arial" pitchFamily="34" charset="0"/>
              </a:rPr>
              <a:t>le </a:t>
            </a:r>
            <a:r>
              <a:rPr spc="-5" dirty="0">
                <a:latin typeface="Arial" pitchFamily="34" charset="0"/>
                <a:cs typeface="Arial" pitchFamily="34" charset="0"/>
              </a:rPr>
              <a:t>“protocol”</a:t>
            </a:r>
            <a:r>
              <a:rPr spc="345" dirty="0">
                <a:latin typeface="Arial" pitchFamily="34" charset="0"/>
                <a:cs typeface="Arial" pitchFamily="34" charset="0"/>
              </a:rPr>
              <a:t> </a:t>
            </a:r>
            <a:r>
              <a:rPr spc="-170" dirty="0">
                <a:latin typeface="Arial" pitchFamily="34" charset="0"/>
                <a:cs typeface="Arial" pitchFamily="34" charset="0"/>
              </a:rPr>
              <a:t>TCP/IP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126" y="3081995"/>
            <a:ext cx="9220200" cy="3676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28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0975" y="155447"/>
            <a:ext cx="7327422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562" rIns="0" bIns="0" rtlCol="0">
            <a:spAutoFit/>
          </a:bodyPr>
          <a:lstStyle/>
          <a:p>
            <a:pPr marL="3448685" algn="ctr">
              <a:lnSpc>
                <a:spcPct val="100000"/>
              </a:lnSpc>
              <a:spcBef>
                <a:spcPts val="95"/>
              </a:spcBef>
            </a:pPr>
            <a:r>
              <a:rPr sz="2800" spc="-145" dirty="0"/>
              <a:t>Utilisation </a:t>
            </a:r>
            <a:r>
              <a:rPr sz="2800" spc="-210" dirty="0"/>
              <a:t>du </a:t>
            </a:r>
            <a:r>
              <a:rPr sz="2800" spc="-200" dirty="0"/>
              <a:t>diagramme </a:t>
            </a:r>
            <a:r>
              <a:rPr sz="2800" spc="-180" dirty="0"/>
              <a:t>de </a:t>
            </a:r>
            <a:r>
              <a:rPr sz="2800" spc="-160" dirty="0"/>
              <a:t>déploiement</a:t>
            </a:r>
            <a:r>
              <a:rPr sz="2800" spc="75" dirty="0"/>
              <a:t> </a:t>
            </a:r>
            <a:r>
              <a:rPr sz="2800" spc="-25" dirty="0"/>
              <a:t>(2/5):</a:t>
            </a:r>
            <a:endParaRPr sz="2800"/>
          </a:p>
          <a:p>
            <a:pPr marL="3448685" algn="ctr">
              <a:lnSpc>
                <a:spcPct val="100000"/>
              </a:lnSpc>
              <a:spcBef>
                <a:spcPts val="55"/>
              </a:spcBef>
            </a:pPr>
            <a:r>
              <a:rPr spc="-100" dirty="0"/>
              <a:t>Manifestation </a:t>
            </a:r>
            <a:r>
              <a:rPr spc="-190" dirty="0"/>
              <a:t>des</a:t>
            </a:r>
            <a:r>
              <a:rPr spc="-135" dirty="0"/>
              <a:t> </a:t>
            </a:r>
            <a:r>
              <a:rPr spc="-180" dirty="0"/>
              <a:t>composants</a:t>
            </a:r>
          </a:p>
        </p:txBody>
      </p:sp>
      <p:sp>
        <p:nvSpPr>
          <p:cNvPr id="4" name="object 4"/>
          <p:cNvSpPr/>
          <p:nvPr/>
        </p:nvSpPr>
        <p:spPr>
          <a:xfrm>
            <a:off x="626161" y="2670334"/>
            <a:ext cx="9742568" cy="3677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116" y="1266825"/>
            <a:ext cx="9394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40" dirty="0">
                <a:latin typeface="Arial" pitchFamily="34" charset="0"/>
                <a:cs typeface="Arial" pitchFamily="34" charset="0"/>
              </a:rPr>
              <a:t>Le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formalisme du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diagramme de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déploiement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peut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être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utilisé, 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aussi,</a:t>
            </a:r>
            <a:r>
              <a:rPr sz="2400" spc="-46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afin  </a:t>
            </a:r>
            <a:r>
              <a:rPr sz="2400" spc="-30" dirty="0">
                <a:latin typeface="Arial" pitchFamily="34" charset="0"/>
                <a:cs typeface="Arial" pitchFamily="34" charset="0"/>
              </a:rPr>
              <a:t>d’illustrer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la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manifestation </a:t>
            </a:r>
            <a:r>
              <a:rPr sz="2400" spc="-165" dirty="0">
                <a:latin typeface="Arial" pitchFamily="34" charset="0"/>
                <a:cs typeface="Arial" pitchFamily="34" charset="0"/>
              </a:rPr>
              <a:t>des </a:t>
            </a:r>
            <a:r>
              <a:rPr sz="2400" spc="-125" dirty="0">
                <a:latin typeface="Arial" pitchFamily="34" charset="0"/>
                <a:cs typeface="Arial" pitchFamily="34" charset="0"/>
              </a:rPr>
              <a:t>composants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par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les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artefacts </a:t>
            </a:r>
            <a:r>
              <a:rPr sz="2400" spc="-200" dirty="0">
                <a:latin typeface="Arial" pitchFamily="34" charset="0"/>
                <a:cs typeface="Arial" pitchFamily="34" charset="0"/>
              </a:rPr>
              <a:t>sans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pour 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autant</a:t>
            </a:r>
            <a:r>
              <a:rPr sz="2400" spc="-509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réellement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représenter 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une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architecture,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ou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déploiement.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29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5548" y="178307"/>
            <a:ext cx="7322850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290" y="325628"/>
            <a:ext cx="7059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35" dirty="0"/>
              <a:t>Qu’est </a:t>
            </a:r>
            <a:r>
              <a:rPr sz="3000" spc="-290" dirty="0"/>
              <a:t>ce </a:t>
            </a:r>
            <a:r>
              <a:rPr sz="3000" spc="-204" dirty="0"/>
              <a:t>que </a:t>
            </a:r>
            <a:r>
              <a:rPr sz="3000" spc="-130" dirty="0"/>
              <a:t>le </a:t>
            </a:r>
            <a:r>
              <a:rPr sz="3000" spc="-215" dirty="0"/>
              <a:t>diagramme </a:t>
            </a:r>
            <a:r>
              <a:rPr sz="3000" spc="-200"/>
              <a:t>de</a:t>
            </a:r>
            <a:r>
              <a:rPr sz="3000" spc="85"/>
              <a:t> </a:t>
            </a:r>
            <a:r>
              <a:rPr sz="3000" spc="-285" smtClean="0"/>
              <a:t>composants?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10054463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" y="1117279"/>
            <a:ext cx="10363200" cy="538031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400" spc="-70" dirty="0">
                <a:latin typeface="Arial" pitchFamily="34" charset="0"/>
                <a:cs typeface="Arial" pitchFamily="34" charset="0"/>
              </a:rPr>
              <a:t>Offre 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une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vue de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haut </a:t>
            </a:r>
            <a:r>
              <a:rPr sz="2400" spc="-105" dirty="0">
                <a:latin typeface="Arial" pitchFamily="34" charset="0"/>
                <a:cs typeface="Arial" pitchFamily="34" charset="0"/>
              </a:rPr>
              <a:t>niveau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de </a:t>
            </a:r>
            <a:r>
              <a:rPr sz="2400" i="1" spc="-6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l’architecture </a:t>
            </a:r>
            <a:r>
              <a:rPr sz="2400" i="1" spc="-8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du</a:t>
            </a:r>
            <a:r>
              <a:rPr sz="2400" i="1" spc="-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i="1" spc="-14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système</a:t>
            </a:r>
            <a:endParaRPr sz="2400" i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 algn="just">
              <a:lnSpc>
                <a:spcPct val="15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spc="-60" dirty="0">
                <a:latin typeface="Arial" pitchFamily="34" charset="0"/>
                <a:cs typeface="Arial" pitchFamily="34" charset="0"/>
              </a:rPr>
              <a:t>Utilisé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pour </a:t>
            </a:r>
            <a:r>
              <a:rPr sz="2400" spc="-70" dirty="0">
                <a:latin typeface="Arial" pitchFamily="34" charset="0"/>
                <a:cs typeface="Arial" pitchFamily="34" charset="0"/>
              </a:rPr>
              <a:t>décrire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le </a:t>
            </a:r>
            <a:r>
              <a:rPr sz="2400" spc="-145" dirty="0">
                <a:latin typeface="Arial" pitchFamily="34" charset="0"/>
                <a:cs typeface="Arial" pitchFamily="34" charset="0"/>
              </a:rPr>
              <a:t>système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d’un 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point</a:t>
            </a:r>
            <a:r>
              <a:rPr sz="2400" spc="-48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de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vue </a:t>
            </a:r>
            <a:r>
              <a:rPr sz="2400" i="1" spc="-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implémentation</a:t>
            </a:r>
            <a:endParaRPr sz="2400" i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54965" marR="5715" indent="-342900" algn="just">
              <a:lnSpc>
                <a:spcPct val="15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100" dirty="0">
                <a:latin typeface="Arial" pitchFamily="34" charset="0"/>
                <a:cs typeface="Arial" pitchFamily="34" charset="0"/>
              </a:rPr>
              <a:t>Permet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de </a:t>
            </a:r>
            <a:r>
              <a:rPr sz="2400" spc="-70" dirty="0">
                <a:latin typeface="Arial" pitchFamily="34" charset="0"/>
                <a:cs typeface="Arial" pitchFamily="34" charset="0"/>
              </a:rPr>
              <a:t>décrire </a:t>
            </a:r>
            <a:r>
              <a:rPr sz="2400" i="1" spc="-13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les </a:t>
            </a:r>
            <a:r>
              <a:rPr sz="2400" i="1" spc="-12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composants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d’un </a:t>
            </a:r>
            <a:r>
              <a:rPr sz="2400" spc="-145" dirty="0">
                <a:latin typeface="Arial" pitchFamily="34" charset="0"/>
                <a:cs typeface="Arial" pitchFamily="34" charset="0"/>
              </a:rPr>
              <a:t>système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et </a:t>
            </a:r>
            <a:r>
              <a:rPr sz="2400" i="1" spc="-13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les </a:t>
            </a:r>
            <a:r>
              <a:rPr sz="2400" i="1" spc="-65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interactions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entre 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ceux-ci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spc="-50" dirty="0">
                <a:latin typeface="Arial" pitchFamily="34" charset="0"/>
                <a:cs typeface="Arial" pitchFamily="34" charset="0"/>
              </a:rPr>
              <a:t>Illustre </a:t>
            </a:r>
            <a:r>
              <a:rPr sz="2400" spc="-85">
                <a:latin typeface="Arial" pitchFamily="34" charset="0"/>
                <a:cs typeface="Arial" pitchFamily="34" charset="0"/>
              </a:rPr>
              <a:t>comment </a:t>
            </a:r>
            <a:r>
              <a:rPr lang="fr-FR" sz="2400" i="1" spc="-8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regrouper</a:t>
            </a:r>
            <a:r>
              <a:rPr lang="fr-FR" sz="2400" spc="-85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80" smtClean="0">
                <a:latin typeface="Arial" pitchFamily="34" charset="0"/>
                <a:cs typeface="Arial" pitchFamily="34" charset="0"/>
              </a:rPr>
              <a:t>concrètement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et </a:t>
            </a:r>
            <a:r>
              <a:rPr sz="2400" spc="-95" dirty="0">
                <a:latin typeface="Arial" pitchFamily="34" charset="0"/>
                <a:cs typeface="Arial" pitchFamily="34" charset="0"/>
              </a:rPr>
              <a:t>physiquement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les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éléments  </a:t>
            </a:r>
            <a:r>
              <a:rPr sz="2400" spc="-70" dirty="0">
                <a:latin typeface="Arial" pitchFamily="34" charset="0"/>
                <a:cs typeface="Arial" pitchFamily="34" charset="0"/>
              </a:rPr>
              <a:t>(objets,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interfaces,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etc.) du </a:t>
            </a:r>
            <a:r>
              <a:rPr sz="2400" spc="-145" dirty="0">
                <a:latin typeface="Arial" pitchFamily="34" charset="0"/>
                <a:cs typeface="Arial" pitchFamily="34" charset="0"/>
              </a:rPr>
              <a:t>système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au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sein </a:t>
            </a:r>
            <a:r>
              <a:rPr sz="2400" spc="-105" dirty="0">
                <a:latin typeface="Arial" pitchFamily="34" charset="0"/>
                <a:cs typeface="Arial" pitchFamily="34" charset="0"/>
              </a:rPr>
              <a:t>de </a:t>
            </a:r>
            <a:r>
              <a:rPr sz="2400" i="1" spc="-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modules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qu’on </a:t>
            </a:r>
            <a:r>
              <a:rPr sz="2400" spc="-85">
                <a:latin typeface="Arial" pitchFamily="34" charset="0"/>
                <a:cs typeface="Arial" pitchFamily="34" charset="0"/>
              </a:rPr>
              <a:t>appelle  </a:t>
            </a:r>
            <a:r>
              <a:rPr sz="2400" i="1" spc="-125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composants</a:t>
            </a:r>
            <a:r>
              <a:rPr lang="fr-FR" sz="2400" spc="-125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Décrivant les dépendances physique et statique d’une application en terme de composants : fichiers sources (.java, .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cpp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.h, .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cs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...) librairies (dll, jar...), classes...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32587"/>
            <a:ext cx="7336540" cy="87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4010" y="90932"/>
            <a:ext cx="696912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Utilisation </a:t>
            </a:r>
            <a:r>
              <a:rPr spc="-150" dirty="0"/>
              <a:t>du </a:t>
            </a:r>
            <a:r>
              <a:rPr spc="-140" dirty="0"/>
              <a:t>diagramme </a:t>
            </a:r>
            <a:r>
              <a:rPr spc="-125" dirty="0"/>
              <a:t>de </a:t>
            </a:r>
            <a:r>
              <a:rPr spc="-105" dirty="0"/>
              <a:t>déploiement</a:t>
            </a:r>
            <a:r>
              <a:rPr spc="-125" dirty="0"/>
              <a:t> </a:t>
            </a:r>
            <a:r>
              <a:rPr spc="-15" dirty="0"/>
              <a:t>(3/5):</a:t>
            </a:r>
          </a:p>
          <a:p>
            <a:pPr marL="12700" marR="5080" algn="ctr">
              <a:lnSpc>
                <a:spcPct val="100000"/>
              </a:lnSpc>
              <a:spcBef>
                <a:spcPts val="10"/>
              </a:spcBef>
            </a:pPr>
            <a:r>
              <a:rPr sz="1800" b="0" spc="-80" dirty="0">
                <a:latin typeface="Arial"/>
                <a:cs typeface="Arial"/>
              </a:rPr>
              <a:t>Représentation </a:t>
            </a:r>
            <a:r>
              <a:rPr sz="1800" b="0" spc="-85" dirty="0">
                <a:latin typeface="Arial"/>
                <a:cs typeface="Arial"/>
              </a:rPr>
              <a:t>de </a:t>
            </a:r>
            <a:r>
              <a:rPr sz="1800" b="0" spc="-50" dirty="0">
                <a:latin typeface="Arial"/>
                <a:cs typeface="Arial"/>
              </a:rPr>
              <a:t>l’architecture </a:t>
            </a:r>
            <a:r>
              <a:rPr sz="1800" b="0" spc="-85" dirty="0">
                <a:latin typeface="Arial"/>
                <a:cs typeface="Arial"/>
              </a:rPr>
              <a:t>physique </a:t>
            </a:r>
            <a:r>
              <a:rPr sz="1800" b="0" spc="-55" dirty="0">
                <a:latin typeface="Arial"/>
                <a:cs typeface="Arial"/>
              </a:rPr>
              <a:t>d’une </a:t>
            </a:r>
            <a:r>
              <a:rPr sz="1800" b="0" spc="-50" dirty="0">
                <a:latin typeface="Arial"/>
                <a:cs typeface="Arial"/>
              </a:rPr>
              <a:t>application </a:t>
            </a:r>
            <a:r>
              <a:rPr sz="1800" b="0" spc="-110" dirty="0">
                <a:latin typeface="Arial"/>
                <a:cs typeface="Arial"/>
              </a:rPr>
              <a:t>Web </a:t>
            </a:r>
            <a:r>
              <a:rPr sz="1800" b="0" spc="-265" dirty="0">
                <a:latin typeface="Arial"/>
                <a:cs typeface="Arial"/>
              </a:rPr>
              <a:t>J2EE </a:t>
            </a:r>
            <a:r>
              <a:rPr sz="1800" b="0" spc="-130" dirty="0">
                <a:latin typeface="Arial"/>
                <a:cs typeface="Arial"/>
              </a:rPr>
              <a:t>avec  </a:t>
            </a:r>
            <a:r>
              <a:rPr sz="1800" b="0" spc="-65" dirty="0">
                <a:latin typeface="Arial"/>
                <a:cs typeface="Arial"/>
              </a:rPr>
              <a:t>équilibrage </a:t>
            </a:r>
            <a:r>
              <a:rPr sz="1800" b="0" spc="-85" dirty="0">
                <a:latin typeface="Arial"/>
                <a:cs typeface="Arial"/>
              </a:rPr>
              <a:t>de</a:t>
            </a:r>
            <a:r>
              <a:rPr sz="1800" b="0" spc="-105" dirty="0">
                <a:latin typeface="Arial"/>
                <a:cs typeface="Arial"/>
              </a:rPr>
              <a:t> charge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775" y="1265301"/>
            <a:ext cx="1021207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180" dirty="0">
                <a:latin typeface="Arial" pitchFamily="34" charset="0"/>
                <a:cs typeface="Arial" pitchFamily="34" charset="0"/>
              </a:rPr>
              <a:t>Le </a:t>
            </a:r>
            <a:r>
              <a:rPr sz="1800" spc="-60" dirty="0">
                <a:latin typeface="Arial" pitchFamily="34" charset="0"/>
                <a:cs typeface="Arial" pitchFamily="34" charset="0"/>
              </a:rPr>
              <a:t>formalisme </a:t>
            </a:r>
            <a:r>
              <a:rPr sz="1800" spc="-55" dirty="0">
                <a:latin typeface="Arial" pitchFamily="34" charset="0"/>
                <a:cs typeface="Arial" pitchFamily="34" charset="0"/>
              </a:rPr>
              <a:t>du </a:t>
            </a:r>
            <a:r>
              <a:rPr sz="1800" spc="-80" dirty="0">
                <a:latin typeface="Arial" pitchFamily="34" charset="0"/>
                <a:cs typeface="Arial" pitchFamily="34" charset="0"/>
              </a:rPr>
              <a:t>diagramme </a:t>
            </a:r>
            <a:r>
              <a:rPr sz="1800" spc="-85" dirty="0">
                <a:latin typeface="Arial" pitchFamily="34" charset="0"/>
                <a:cs typeface="Arial" pitchFamily="34" charset="0"/>
              </a:rPr>
              <a:t>de </a:t>
            </a:r>
            <a:r>
              <a:rPr sz="1800" spc="-45" dirty="0">
                <a:latin typeface="Arial" pitchFamily="34" charset="0"/>
                <a:cs typeface="Arial" pitchFamily="34" charset="0"/>
              </a:rPr>
              <a:t>déploiement </a:t>
            </a:r>
            <a:r>
              <a:rPr sz="1800" spc="-75" dirty="0">
                <a:latin typeface="Arial" pitchFamily="34" charset="0"/>
                <a:cs typeface="Arial" pitchFamily="34" charset="0"/>
              </a:rPr>
              <a:t>est </a:t>
            </a:r>
            <a:r>
              <a:rPr sz="1800" spc="-35" dirty="0">
                <a:latin typeface="Arial" pitchFamily="34" charset="0"/>
                <a:cs typeface="Arial" pitchFamily="34" charset="0"/>
              </a:rPr>
              <a:t>utilisé </a:t>
            </a:r>
            <a:r>
              <a:rPr sz="1800" spc="-45" dirty="0">
                <a:latin typeface="Arial" pitchFamily="34" charset="0"/>
                <a:cs typeface="Arial" pitchFamily="34" charset="0"/>
              </a:rPr>
              <a:t>ici, </a:t>
            </a:r>
            <a:r>
              <a:rPr sz="1800" spc="-40" dirty="0">
                <a:latin typeface="Arial" pitchFamily="34" charset="0"/>
                <a:cs typeface="Arial" pitchFamily="34" charset="0"/>
              </a:rPr>
              <a:t>afin </a:t>
            </a:r>
            <a:r>
              <a:rPr sz="1800" spc="-85" dirty="0">
                <a:latin typeface="Arial" pitchFamily="34" charset="0"/>
                <a:cs typeface="Arial" pitchFamily="34" charset="0"/>
              </a:rPr>
              <a:t>de </a:t>
            </a:r>
            <a:r>
              <a:rPr sz="1800" spc="-60" dirty="0">
                <a:latin typeface="Arial" pitchFamily="34" charset="0"/>
                <a:cs typeface="Arial" pitchFamily="34" charset="0"/>
              </a:rPr>
              <a:t>représenter </a:t>
            </a:r>
            <a:r>
              <a:rPr sz="1800" spc="-50" dirty="0">
                <a:latin typeface="Arial" pitchFamily="34" charset="0"/>
                <a:cs typeface="Arial" pitchFamily="34" charset="0"/>
              </a:rPr>
              <a:t>l’architecture </a:t>
            </a:r>
            <a:r>
              <a:rPr sz="1800" spc="-80" dirty="0">
                <a:latin typeface="Arial" pitchFamily="34" charset="0"/>
                <a:cs typeface="Arial" pitchFamily="34" charset="0"/>
              </a:rPr>
              <a:t>physique </a:t>
            </a:r>
            <a:r>
              <a:rPr sz="1800" spc="-15" dirty="0">
                <a:latin typeface="Arial" pitchFamily="34" charset="0"/>
                <a:cs typeface="Arial" pitchFamily="34" charset="0"/>
              </a:rPr>
              <a:t>et  </a:t>
            </a:r>
            <a:r>
              <a:rPr sz="1800" spc="-100" dirty="0">
                <a:latin typeface="Arial" pitchFamily="34" charset="0"/>
                <a:cs typeface="Arial" pitchFamily="34" charset="0"/>
              </a:rPr>
              <a:t>les </a:t>
            </a:r>
            <a:r>
              <a:rPr sz="1800" spc="-50" dirty="0">
                <a:latin typeface="Arial" pitchFamily="34" charset="0"/>
                <a:cs typeface="Arial" pitchFamily="34" charset="0"/>
              </a:rPr>
              <a:t>différentes </a:t>
            </a:r>
            <a:r>
              <a:rPr sz="1800" spc="-95" dirty="0">
                <a:latin typeface="Arial" pitchFamily="34" charset="0"/>
                <a:cs typeface="Arial" pitchFamily="34" charset="0"/>
              </a:rPr>
              <a:t>instances </a:t>
            </a:r>
            <a:r>
              <a:rPr sz="1800" spc="-120" dirty="0">
                <a:latin typeface="Arial" pitchFamily="34" charset="0"/>
                <a:cs typeface="Arial" pitchFamily="34" charset="0"/>
              </a:rPr>
              <a:t>des </a:t>
            </a:r>
            <a:r>
              <a:rPr sz="1800" spc="-110" dirty="0">
                <a:latin typeface="Arial" pitchFamily="34" charset="0"/>
                <a:cs typeface="Arial" pitchFamily="34" charset="0"/>
              </a:rPr>
              <a:t>nœuds </a:t>
            </a:r>
            <a:r>
              <a:rPr sz="1800" spc="-60" dirty="0">
                <a:latin typeface="Arial" pitchFamily="34" charset="0"/>
                <a:cs typeface="Arial" pitchFamily="34" charset="0"/>
              </a:rPr>
              <a:t>d’une </a:t>
            </a:r>
            <a:r>
              <a:rPr sz="1800" spc="-50" dirty="0">
                <a:latin typeface="Arial" pitchFamily="34" charset="0"/>
                <a:cs typeface="Arial" pitchFamily="34" charset="0"/>
              </a:rPr>
              <a:t>application </a:t>
            </a:r>
            <a:r>
              <a:rPr sz="1800" spc="-110" dirty="0">
                <a:latin typeface="Arial" pitchFamily="34" charset="0"/>
                <a:cs typeface="Arial" pitchFamily="34" charset="0"/>
              </a:rPr>
              <a:t>Web </a:t>
            </a:r>
            <a:r>
              <a:rPr sz="1800" spc="-270" dirty="0">
                <a:latin typeface="Arial" pitchFamily="34" charset="0"/>
                <a:cs typeface="Arial" pitchFamily="34" charset="0"/>
              </a:rPr>
              <a:t>J2EE </a:t>
            </a:r>
            <a:r>
              <a:rPr sz="1800" spc="-130" dirty="0">
                <a:latin typeface="Arial" pitchFamily="34" charset="0"/>
                <a:cs typeface="Arial" pitchFamily="34" charset="0"/>
              </a:rPr>
              <a:t>avec </a:t>
            </a:r>
            <a:r>
              <a:rPr sz="1800" spc="-60" dirty="0">
                <a:latin typeface="Arial" pitchFamily="34" charset="0"/>
                <a:cs typeface="Arial" pitchFamily="34" charset="0"/>
              </a:rPr>
              <a:t>un </a:t>
            </a:r>
            <a:r>
              <a:rPr sz="1800" spc="-65" dirty="0">
                <a:latin typeface="Arial" pitchFamily="34" charset="0"/>
                <a:cs typeface="Arial" pitchFamily="34" charset="0"/>
              </a:rPr>
              <a:t>équilibrage </a:t>
            </a:r>
            <a:r>
              <a:rPr sz="1800" spc="-85" dirty="0">
                <a:latin typeface="Arial" pitchFamily="34" charset="0"/>
                <a:cs typeface="Arial" pitchFamily="34" charset="0"/>
              </a:rPr>
              <a:t>de</a:t>
            </a:r>
            <a:r>
              <a:rPr sz="1800" spc="-60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95" dirty="0">
                <a:latin typeface="Arial" pitchFamily="34" charset="0"/>
                <a:cs typeface="Arial" pitchFamily="34" charset="0"/>
              </a:rPr>
              <a:t>charge.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85" dirty="0">
                <a:latin typeface="Arial" pitchFamily="34" charset="0"/>
                <a:cs typeface="Arial" pitchFamily="34" charset="0"/>
              </a:rPr>
              <a:t>Cette </a:t>
            </a:r>
            <a:r>
              <a:rPr sz="1800" spc="-30" dirty="0">
                <a:latin typeface="Arial" pitchFamily="34" charset="0"/>
                <a:cs typeface="Arial" pitchFamily="34" charset="0"/>
              </a:rPr>
              <a:t>illustration </a:t>
            </a:r>
            <a:r>
              <a:rPr sz="1800" spc="-70" dirty="0">
                <a:latin typeface="Arial" pitchFamily="34" charset="0"/>
                <a:cs typeface="Arial" pitchFamily="34" charset="0"/>
              </a:rPr>
              <a:t>mets </a:t>
            </a:r>
            <a:r>
              <a:rPr sz="1800" spc="-75" dirty="0">
                <a:latin typeface="Arial" pitchFamily="34" charset="0"/>
                <a:cs typeface="Arial" pitchFamily="34" charset="0"/>
              </a:rPr>
              <a:t>l’accent sur </a:t>
            </a:r>
            <a:r>
              <a:rPr sz="1800" spc="-100" dirty="0">
                <a:latin typeface="Arial" pitchFamily="34" charset="0"/>
                <a:cs typeface="Arial" pitchFamily="34" charset="0"/>
              </a:rPr>
              <a:t>les </a:t>
            </a:r>
            <a:r>
              <a:rPr sz="1800" spc="-105" dirty="0">
                <a:latin typeface="Arial" pitchFamily="34" charset="0"/>
                <a:cs typeface="Arial" pitchFamily="34" charset="0"/>
              </a:rPr>
              <a:t>nœuds, </a:t>
            </a:r>
            <a:r>
              <a:rPr sz="1800" spc="-75" dirty="0">
                <a:latin typeface="Arial" pitchFamily="34" charset="0"/>
                <a:cs typeface="Arial" pitchFamily="34" charset="0"/>
              </a:rPr>
              <a:t>leurs </a:t>
            </a:r>
            <a:r>
              <a:rPr sz="1800" spc="-95" dirty="0">
                <a:latin typeface="Arial" pitchFamily="34" charset="0"/>
                <a:cs typeface="Arial" pitchFamily="34" charset="0"/>
              </a:rPr>
              <a:t>instances </a:t>
            </a:r>
            <a:r>
              <a:rPr sz="1800" spc="-5" dirty="0">
                <a:latin typeface="Arial" pitchFamily="34" charset="0"/>
                <a:cs typeface="Arial" pitchFamily="34" charset="0"/>
              </a:rPr>
              <a:t>et </a:t>
            </a:r>
            <a:r>
              <a:rPr sz="1800" spc="-100" dirty="0">
                <a:latin typeface="Arial" pitchFamily="34" charset="0"/>
                <a:cs typeface="Arial" pitchFamily="34" charset="0"/>
              </a:rPr>
              <a:t>les </a:t>
            </a:r>
            <a:r>
              <a:rPr sz="1800" spc="-80" dirty="0">
                <a:latin typeface="Arial" pitchFamily="34" charset="0"/>
                <a:cs typeface="Arial" pitchFamily="34" charset="0"/>
              </a:rPr>
              <a:t>liaisons </a:t>
            </a:r>
            <a:r>
              <a:rPr sz="1800" spc="-35" dirty="0">
                <a:latin typeface="Arial" pitchFamily="34" charset="0"/>
                <a:cs typeface="Arial" pitchFamily="34" charset="0"/>
              </a:rPr>
              <a:t>qui </a:t>
            </a:r>
            <a:r>
              <a:rPr sz="1800" spc="-85" dirty="0">
                <a:latin typeface="Arial" pitchFamily="34" charset="0"/>
                <a:cs typeface="Arial" pitchFamily="34" charset="0"/>
              </a:rPr>
              <a:t>existe </a:t>
            </a:r>
            <a:r>
              <a:rPr sz="1800" spc="-40" dirty="0">
                <a:latin typeface="Arial" pitchFamily="34" charset="0"/>
                <a:cs typeface="Arial" pitchFamily="34" charset="0"/>
              </a:rPr>
              <a:t>entre </a:t>
            </a:r>
            <a:r>
              <a:rPr sz="1800" spc="-80" dirty="0">
                <a:latin typeface="Arial" pitchFamily="34" charset="0"/>
                <a:cs typeface="Arial" pitchFamily="34" charset="0"/>
              </a:rPr>
              <a:t>elles </a:t>
            </a:r>
            <a:r>
              <a:rPr sz="1800" dirty="0">
                <a:latin typeface="Arial" pitchFamily="34" charset="0"/>
                <a:cs typeface="Arial" pitchFamily="34" charset="0"/>
              </a:rPr>
              <a:t>plutôt  </a:t>
            </a:r>
            <a:r>
              <a:rPr sz="1800" spc="-75" dirty="0">
                <a:latin typeface="Arial" pitchFamily="34" charset="0"/>
                <a:cs typeface="Arial" pitchFamily="34" charset="0"/>
              </a:rPr>
              <a:t>que sur </a:t>
            </a:r>
            <a:r>
              <a:rPr sz="1800" spc="-70" dirty="0">
                <a:latin typeface="Arial" pitchFamily="34" charset="0"/>
                <a:cs typeface="Arial" pitchFamily="34" charset="0"/>
              </a:rPr>
              <a:t>la </a:t>
            </a:r>
            <a:r>
              <a:rPr sz="1800" spc="-20" dirty="0">
                <a:latin typeface="Arial" pitchFamily="34" charset="0"/>
                <a:cs typeface="Arial" pitchFamily="34" charset="0"/>
              </a:rPr>
              <a:t>répartition </a:t>
            </a:r>
            <a:r>
              <a:rPr sz="1800" spc="-50" dirty="0">
                <a:latin typeface="Arial" pitchFamily="34" charset="0"/>
                <a:cs typeface="Arial" pitchFamily="34" charset="0"/>
              </a:rPr>
              <a:t>détaillée </a:t>
            </a:r>
            <a:r>
              <a:rPr sz="1800" spc="-120" dirty="0">
                <a:latin typeface="Arial" pitchFamily="34" charset="0"/>
                <a:cs typeface="Arial" pitchFamily="34" charset="0"/>
              </a:rPr>
              <a:t>des </a:t>
            </a:r>
            <a:r>
              <a:rPr sz="1800" spc="-90" dirty="0">
                <a:latin typeface="Arial" pitchFamily="34" charset="0"/>
                <a:cs typeface="Arial" pitchFamily="34" charset="0"/>
              </a:rPr>
              <a:t>composants </a:t>
            </a:r>
            <a:r>
              <a:rPr sz="1800" spc="-10" dirty="0">
                <a:latin typeface="Arial" pitchFamily="34" charset="0"/>
                <a:cs typeface="Arial" pitchFamily="34" charset="0"/>
              </a:rPr>
              <a:t>et </a:t>
            </a:r>
            <a:r>
              <a:rPr sz="1800" spc="-75" dirty="0">
                <a:latin typeface="Arial" pitchFamily="34" charset="0"/>
                <a:cs typeface="Arial" pitchFamily="34" charset="0"/>
              </a:rPr>
              <a:t>leurs </a:t>
            </a:r>
            <a:r>
              <a:rPr sz="1800" spc="-60" dirty="0">
                <a:latin typeface="Arial" pitchFamily="34" charset="0"/>
                <a:cs typeface="Arial" pitchFamily="34" charset="0"/>
              </a:rPr>
              <a:t>artefacts </a:t>
            </a:r>
            <a:r>
              <a:rPr sz="1800" spc="-75" dirty="0">
                <a:latin typeface="Arial" pitchFamily="34" charset="0"/>
                <a:cs typeface="Arial" pitchFamily="34" charset="0"/>
              </a:rPr>
              <a:t>sur </a:t>
            </a:r>
            <a:r>
              <a:rPr sz="1800" spc="-155" dirty="0">
                <a:latin typeface="Arial" pitchFamily="34" charset="0"/>
                <a:cs typeface="Arial" pitchFamily="34" charset="0"/>
              </a:rPr>
              <a:t>ces</a:t>
            </a:r>
            <a:r>
              <a:rPr sz="1800" spc="-295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100" dirty="0">
                <a:latin typeface="Arial" pitchFamily="34" charset="0"/>
                <a:cs typeface="Arial" pitchFamily="34" charset="0"/>
              </a:rPr>
              <a:t>nœuds.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850" y="2514601"/>
            <a:ext cx="9854691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30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956" rIns="0" bIns="0" rtlCol="0">
            <a:spAutoFit/>
          </a:bodyPr>
          <a:lstStyle/>
          <a:p>
            <a:pPr marL="3449954"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Utilisation </a:t>
            </a:r>
            <a:r>
              <a:rPr spc="-150" dirty="0"/>
              <a:t>du </a:t>
            </a:r>
            <a:r>
              <a:rPr spc="-140" dirty="0"/>
              <a:t>diagramme </a:t>
            </a:r>
            <a:r>
              <a:rPr spc="-125" dirty="0"/>
              <a:t>de </a:t>
            </a:r>
            <a:r>
              <a:rPr spc="-105" dirty="0"/>
              <a:t>déploiement</a:t>
            </a:r>
            <a:r>
              <a:rPr spc="-125" dirty="0"/>
              <a:t> </a:t>
            </a:r>
            <a:r>
              <a:rPr spc="-15" dirty="0"/>
              <a:t>(4/5):</a:t>
            </a:r>
          </a:p>
          <a:p>
            <a:pPr marL="3447415" algn="ctr">
              <a:lnSpc>
                <a:spcPct val="100000"/>
              </a:lnSpc>
              <a:spcBef>
                <a:spcPts val="10"/>
              </a:spcBef>
            </a:pPr>
            <a:r>
              <a:rPr sz="1800" b="0" spc="-80" dirty="0">
                <a:latin typeface="Arial"/>
                <a:cs typeface="Arial"/>
              </a:rPr>
              <a:t>Représentation </a:t>
            </a:r>
            <a:r>
              <a:rPr sz="1800" b="0" spc="-85" dirty="0">
                <a:latin typeface="Arial"/>
                <a:cs typeface="Arial"/>
              </a:rPr>
              <a:t>de </a:t>
            </a:r>
            <a:r>
              <a:rPr sz="1800" b="0" spc="-50" dirty="0">
                <a:latin typeface="Arial"/>
                <a:cs typeface="Arial"/>
              </a:rPr>
              <a:t>l’architecture </a:t>
            </a:r>
            <a:r>
              <a:rPr sz="1800" b="0" spc="-85" dirty="0">
                <a:latin typeface="Arial"/>
                <a:cs typeface="Arial"/>
              </a:rPr>
              <a:t>physique </a:t>
            </a:r>
            <a:r>
              <a:rPr sz="1800" b="0" spc="-60" dirty="0">
                <a:latin typeface="Arial"/>
                <a:cs typeface="Arial"/>
              </a:rPr>
              <a:t>d’une </a:t>
            </a:r>
            <a:r>
              <a:rPr sz="1800" b="0" spc="-50" dirty="0">
                <a:latin typeface="Arial"/>
                <a:cs typeface="Arial"/>
              </a:rPr>
              <a:t>application </a:t>
            </a:r>
            <a:r>
              <a:rPr sz="1800" b="0" spc="-75" dirty="0">
                <a:latin typeface="Arial"/>
                <a:cs typeface="Arial"/>
              </a:rPr>
              <a:t>Apple </a:t>
            </a:r>
            <a:r>
              <a:rPr sz="1800" b="0" spc="-20" dirty="0">
                <a:latin typeface="Arial"/>
                <a:cs typeface="Arial"/>
              </a:rPr>
              <a:t>:</a:t>
            </a:r>
            <a:r>
              <a:rPr sz="1800" b="0" spc="-85" dirty="0">
                <a:latin typeface="Arial"/>
                <a:cs typeface="Arial"/>
              </a:rPr>
              <a:t> </a:t>
            </a:r>
            <a:r>
              <a:rPr sz="1800" b="0" spc="-135" dirty="0">
                <a:latin typeface="Arial"/>
                <a:cs typeface="Arial"/>
              </a:rPr>
              <a:t>ITunes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370203"/>
            <a:ext cx="10052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949325" algn="l"/>
                <a:tab pos="1555115" algn="l"/>
                <a:tab pos="3066415" algn="l"/>
                <a:tab pos="3653790" algn="l"/>
                <a:tab pos="4439920" algn="l"/>
                <a:tab pos="4740275" algn="l"/>
                <a:tab pos="5714365" algn="l"/>
                <a:tab pos="6090920" algn="l"/>
                <a:tab pos="7298055" algn="l"/>
                <a:tab pos="7872730" algn="l"/>
                <a:tab pos="8116570" algn="l"/>
                <a:tab pos="8575675" algn="l"/>
              </a:tabLst>
            </a:pPr>
            <a:r>
              <a:rPr sz="1800" spc="-160" dirty="0">
                <a:latin typeface="Arial"/>
                <a:cs typeface="Arial"/>
              </a:rPr>
              <a:t>Dan</a:t>
            </a:r>
            <a:r>
              <a:rPr sz="1800" spc="-12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120" dirty="0">
                <a:latin typeface="Arial"/>
                <a:cs typeface="Arial"/>
              </a:rPr>
              <a:t>e</a:t>
            </a:r>
            <a:r>
              <a:rPr sz="1800" spc="85" dirty="0">
                <a:latin typeface="Arial"/>
                <a:cs typeface="Arial"/>
              </a:rPr>
              <a:t>t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95" dirty="0">
                <a:latin typeface="Arial"/>
                <a:cs typeface="Arial"/>
              </a:rPr>
              <a:t>e</a:t>
            </a:r>
            <a:r>
              <a:rPr sz="1800" spc="-5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60" dirty="0">
                <a:latin typeface="Arial"/>
                <a:cs typeface="Arial"/>
              </a:rPr>
              <a:t>é</a:t>
            </a:r>
            <a:r>
              <a:rPr sz="1800" spc="-140" dirty="0">
                <a:latin typeface="Arial"/>
                <a:cs typeface="Arial"/>
              </a:rPr>
              <a:t>s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60" dirty="0">
                <a:latin typeface="Arial"/>
                <a:cs typeface="Arial"/>
              </a:rPr>
              <a:t>o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45" dirty="0">
                <a:latin typeface="Arial"/>
                <a:cs typeface="Arial"/>
              </a:rPr>
              <a:t>o</a:t>
            </a:r>
            <a:r>
              <a:rPr sz="1800" spc="-140" dirty="0">
                <a:latin typeface="Arial"/>
                <a:cs typeface="Arial"/>
              </a:rPr>
              <a:t>u</a:t>
            </a:r>
            <a:r>
              <a:rPr sz="1800" spc="-1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0" dirty="0">
                <a:latin typeface="Arial"/>
                <a:cs typeface="Arial"/>
              </a:rPr>
              <a:t>v</a:t>
            </a:r>
            <a:r>
              <a:rPr sz="1800" spc="-70" dirty="0">
                <a:latin typeface="Arial"/>
                <a:cs typeface="Arial"/>
              </a:rPr>
              <a:t>o</a:t>
            </a:r>
            <a:r>
              <a:rPr sz="1800" spc="-114" dirty="0">
                <a:latin typeface="Arial"/>
                <a:cs typeface="Arial"/>
              </a:rPr>
              <a:t>y</a:t>
            </a:r>
            <a:r>
              <a:rPr sz="1800" spc="-110" dirty="0">
                <a:latin typeface="Arial"/>
                <a:cs typeface="Arial"/>
              </a:rPr>
              <a:t>on</a:t>
            </a:r>
            <a:r>
              <a:rPr sz="1800" spc="-9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40" dirty="0">
                <a:latin typeface="Arial"/>
                <a:cs typeface="Arial"/>
              </a:rPr>
              <a:t>l</a:t>
            </a:r>
            <a:r>
              <a:rPr sz="1800" spc="-7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0" dirty="0">
                <a:latin typeface="Arial"/>
                <a:cs typeface="Arial"/>
              </a:rPr>
              <a:t>c</a:t>
            </a:r>
            <a:r>
              <a:rPr sz="1800" spc="-80" dirty="0">
                <a:latin typeface="Arial"/>
                <a:cs typeface="Arial"/>
              </a:rPr>
              <a:t>oupla</a:t>
            </a:r>
            <a:r>
              <a:rPr sz="1800" spc="-95" dirty="0">
                <a:latin typeface="Arial"/>
                <a:cs typeface="Arial"/>
              </a:rPr>
              <a:t>g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60" dirty="0">
                <a:latin typeface="Arial"/>
                <a:cs typeface="Arial"/>
              </a:rPr>
              <a:t>du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0" dirty="0">
                <a:latin typeface="Arial"/>
                <a:cs typeface="Arial"/>
              </a:rPr>
              <a:t>v</a:t>
            </a:r>
            <a:r>
              <a:rPr sz="1800" spc="-110" dirty="0">
                <a:latin typeface="Arial"/>
                <a:cs typeface="Arial"/>
              </a:rPr>
              <a:t>o</a:t>
            </a:r>
            <a:r>
              <a:rPr sz="1800" spc="-114" dirty="0">
                <a:latin typeface="Arial"/>
                <a:cs typeface="Arial"/>
              </a:rPr>
              <a:t>c</a:t>
            </a:r>
            <a:r>
              <a:rPr sz="1800" spc="-85" dirty="0">
                <a:latin typeface="Arial"/>
                <a:cs typeface="Arial"/>
              </a:rPr>
              <a:t>ab</a:t>
            </a:r>
            <a:r>
              <a:rPr sz="1800" spc="-8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35" dirty="0">
                <a:latin typeface="Arial"/>
                <a:cs typeface="Arial"/>
              </a:rPr>
              <a:t>ai</a:t>
            </a:r>
            <a:r>
              <a:rPr sz="1800" spc="-65" dirty="0">
                <a:latin typeface="Arial"/>
                <a:cs typeface="Arial"/>
              </a:rPr>
              <a:t>r</a:t>
            </a:r>
            <a:r>
              <a:rPr sz="1800" spc="-1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35" dirty="0">
                <a:latin typeface="Arial"/>
                <a:cs typeface="Arial"/>
              </a:rPr>
              <a:t>UM</a:t>
            </a:r>
            <a:r>
              <a:rPr sz="1800" spc="-9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40" dirty="0">
                <a:latin typeface="Arial"/>
                <a:cs typeface="Arial"/>
              </a:rPr>
              <a:t>à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20" dirty="0">
                <a:latin typeface="Arial"/>
                <a:cs typeface="Arial"/>
              </a:rPr>
              <a:t>des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8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60" dirty="0">
                <a:latin typeface="Arial"/>
                <a:cs typeface="Arial"/>
              </a:rPr>
              <a:t>é</a:t>
            </a:r>
            <a:r>
              <a:rPr sz="1800" spc="-140" dirty="0">
                <a:latin typeface="Arial"/>
                <a:cs typeface="Arial"/>
              </a:rPr>
              <a:t>s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9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90" dirty="0">
                <a:latin typeface="Arial"/>
                <a:cs typeface="Arial"/>
              </a:rPr>
              <a:t>ons  </a:t>
            </a:r>
            <a:r>
              <a:rPr sz="1800" spc="-70" dirty="0">
                <a:latin typeface="Arial"/>
                <a:cs typeface="Arial"/>
              </a:rPr>
              <a:t>graphique </a:t>
            </a:r>
            <a:r>
              <a:rPr sz="1800" spc="-50" dirty="0">
                <a:latin typeface="Arial"/>
                <a:cs typeface="Arial"/>
              </a:rPr>
              <a:t>illustratives. </a:t>
            </a:r>
            <a:r>
              <a:rPr sz="1800" spc="-180" dirty="0">
                <a:latin typeface="Arial"/>
                <a:cs typeface="Arial"/>
              </a:rPr>
              <a:t>Le </a:t>
            </a:r>
            <a:r>
              <a:rPr sz="1800" spc="-75" dirty="0">
                <a:latin typeface="Arial"/>
                <a:cs typeface="Arial"/>
              </a:rPr>
              <a:t>stéréotypage </a:t>
            </a:r>
            <a:r>
              <a:rPr sz="1800" spc="-120" dirty="0">
                <a:latin typeface="Arial"/>
                <a:cs typeface="Arial"/>
              </a:rPr>
              <a:t>des </a:t>
            </a:r>
            <a:r>
              <a:rPr sz="1800" spc="-114" dirty="0">
                <a:latin typeface="Arial"/>
                <a:cs typeface="Arial"/>
              </a:rPr>
              <a:t>nœuds </a:t>
            </a:r>
            <a:r>
              <a:rPr sz="1800" spc="-10" dirty="0">
                <a:latin typeface="Arial"/>
                <a:cs typeface="Arial"/>
              </a:rPr>
              <a:t>et </a:t>
            </a:r>
            <a:r>
              <a:rPr sz="1800" spc="-75" dirty="0">
                <a:latin typeface="Arial"/>
                <a:cs typeface="Arial"/>
              </a:rPr>
              <a:t>leurs </a:t>
            </a:r>
            <a:r>
              <a:rPr sz="1800" spc="-80" dirty="0">
                <a:latin typeface="Arial"/>
                <a:cs typeface="Arial"/>
              </a:rPr>
              <a:t>liaisons </a:t>
            </a:r>
            <a:r>
              <a:rPr sz="1800" spc="-75" dirty="0">
                <a:latin typeface="Arial"/>
                <a:cs typeface="Arial"/>
              </a:rPr>
              <a:t>reste </a:t>
            </a:r>
            <a:r>
              <a:rPr sz="1800" spc="-85" dirty="0">
                <a:latin typeface="Arial"/>
                <a:cs typeface="Arial"/>
              </a:rPr>
              <a:t>néanmoins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obligatoire.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112" y="2350668"/>
            <a:ext cx="10225151" cy="433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31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956" rIns="0" bIns="0" rtlCol="0">
            <a:spAutoFit/>
          </a:bodyPr>
          <a:lstStyle/>
          <a:p>
            <a:pPr marL="3449320"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Utilisation </a:t>
            </a:r>
            <a:r>
              <a:rPr spc="-150" dirty="0"/>
              <a:t>du </a:t>
            </a:r>
            <a:r>
              <a:rPr spc="-140" dirty="0"/>
              <a:t>diagramme </a:t>
            </a:r>
            <a:r>
              <a:rPr spc="-125" dirty="0"/>
              <a:t>de </a:t>
            </a:r>
            <a:r>
              <a:rPr spc="-105" dirty="0"/>
              <a:t>déploiement</a:t>
            </a:r>
            <a:r>
              <a:rPr spc="-130" dirty="0"/>
              <a:t> </a:t>
            </a:r>
            <a:r>
              <a:rPr spc="-15" dirty="0"/>
              <a:t>(5/5):</a:t>
            </a:r>
          </a:p>
          <a:p>
            <a:pPr marL="3448685" algn="ctr">
              <a:lnSpc>
                <a:spcPct val="100000"/>
              </a:lnSpc>
              <a:spcBef>
                <a:spcPts val="10"/>
              </a:spcBef>
            </a:pPr>
            <a:r>
              <a:rPr sz="1800" b="0" spc="-80" dirty="0">
                <a:latin typeface="Arial"/>
                <a:cs typeface="Arial"/>
              </a:rPr>
              <a:t>Représentation </a:t>
            </a:r>
            <a:r>
              <a:rPr sz="1800" b="0" spc="-85" dirty="0">
                <a:latin typeface="Arial"/>
                <a:cs typeface="Arial"/>
              </a:rPr>
              <a:t>de </a:t>
            </a:r>
            <a:r>
              <a:rPr sz="1800" b="0" spc="-50" dirty="0">
                <a:latin typeface="Arial"/>
                <a:cs typeface="Arial"/>
              </a:rPr>
              <a:t>l’architecture </a:t>
            </a:r>
            <a:r>
              <a:rPr sz="1800" b="0" spc="-85" dirty="0">
                <a:latin typeface="Arial"/>
                <a:cs typeface="Arial"/>
              </a:rPr>
              <a:t>physique </a:t>
            </a:r>
            <a:r>
              <a:rPr sz="1800" b="0" spc="-55" dirty="0">
                <a:latin typeface="Arial"/>
                <a:cs typeface="Arial"/>
              </a:rPr>
              <a:t>d’une </a:t>
            </a:r>
            <a:r>
              <a:rPr sz="1800" b="0" spc="-50" dirty="0">
                <a:latin typeface="Arial"/>
                <a:cs typeface="Arial"/>
              </a:rPr>
              <a:t>application</a:t>
            </a:r>
            <a:r>
              <a:rPr sz="1800" b="0" spc="-55" dirty="0">
                <a:latin typeface="Arial"/>
                <a:cs typeface="Arial"/>
              </a:rPr>
              <a:t> android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094" y="1700771"/>
            <a:ext cx="4248531" cy="4840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247" y="1134872"/>
            <a:ext cx="10104755" cy="507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204" dirty="0">
                <a:latin typeface="Arial"/>
                <a:cs typeface="Arial"/>
              </a:rPr>
              <a:t>Ce </a:t>
            </a:r>
            <a:r>
              <a:rPr sz="1600" spc="-75" dirty="0">
                <a:latin typeface="Arial"/>
                <a:cs typeface="Arial"/>
              </a:rPr>
              <a:t>diagramme </a:t>
            </a:r>
            <a:r>
              <a:rPr sz="1600" spc="-30" dirty="0">
                <a:latin typeface="Arial"/>
                <a:cs typeface="Arial"/>
              </a:rPr>
              <a:t>met </a:t>
            </a:r>
            <a:r>
              <a:rPr sz="1600" spc="-70" dirty="0">
                <a:latin typeface="Arial"/>
                <a:cs typeface="Arial"/>
              </a:rPr>
              <a:t>l’accent </a:t>
            </a:r>
            <a:r>
              <a:rPr sz="1600" spc="-75" dirty="0">
                <a:latin typeface="Arial"/>
                <a:cs typeface="Arial"/>
              </a:rPr>
              <a:t>sur </a:t>
            </a:r>
            <a:r>
              <a:rPr sz="1600" spc="-50" dirty="0">
                <a:latin typeface="Arial"/>
                <a:cs typeface="Arial"/>
              </a:rPr>
              <a:t>l’environnement </a:t>
            </a:r>
            <a:r>
              <a:rPr sz="1600" spc="-75" dirty="0">
                <a:latin typeface="Arial"/>
                <a:cs typeface="Arial"/>
              </a:rPr>
              <a:t>de </a:t>
            </a:r>
            <a:r>
              <a:rPr sz="1600" spc="-50" dirty="0">
                <a:latin typeface="Arial"/>
                <a:cs typeface="Arial"/>
              </a:rPr>
              <a:t>déploiement, </a:t>
            </a:r>
            <a:r>
              <a:rPr sz="1600" spc="-35" dirty="0">
                <a:latin typeface="Arial"/>
                <a:cs typeface="Arial"/>
              </a:rPr>
              <a:t>qui </a:t>
            </a:r>
            <a:r>
              <a:rPr sz="1600" spc="-70" dirty="0">
                <a:latin typeface="Arial"/>
                <a:cs typeface="Arial"/>
              </a:rPr>
              <a:t>est </a:t>
            </a:r>
            <a:r>
              <a:rPr sz="1600" spc="-65" dirty="0">
                <a:latin typeface="Arial"/>
                <a:cs typeface="Arial"/>
              </a:rPr>
              <a:t>représenté </a:t>
            </a:r>
            <a:r>
              <a:rPr sz="1600" spc="-35" dirty="0">
                <a:latin typeface="Arial"/>
                <a:cs typeface="Arial"/>
              </a:rPr>
              <a:t>ici </a:t>
            </a:r>
            <a:r>
              <a:rPr sz="1600" spc="-55" dirty="0">
                <a:latin typeface="Arial"/>
                <a:cs typeface="Arial"/>
              </a:rPr>
              <a:t>par un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nœud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4494530" marR="5080" lvl="1" indent="-342900" algn="just">
              <a:lnSpc>
                <a:spcPct val="100000"/>
              </a:lnSpc>
              <a:buFont typeface="Wingdings"/>
              <a:buChar char=""/>
              <a:tabLst>
                <a:tab pos="4494530" algn="l"/>
              </a:tabLst>
            </a:pPr>
            <a:r>
              <a:rPr sz="1600" spc="-170" dirty="0">
                <a:latin typeface="Arial"/>
                <a:cs typeface="Arial"/>
              </a:rPr>
              <a:t>En </a:t>
            </a:r>
            <a:r>
              <a:rPr sz="1600" spc="-20" dirty="0">
                <a:latin typeface="Arial"/>
                <a:cs typeface="Arial"/>
              </a:rPr>
              <a:t>effet </a:t>
            </a:r>
            <a:r>
              <a:rPr sz="1600" spc="-60" dirty="0">
                <a:latin typeface="Arial"/>
                <a:cs typeface="Arial"/>
              </a:rPr>
              <a:t>Applications </a:t>
            </a:r>
            <a:r>
              <a:rPr sz="1600" spc="-50" dirty="0">
                <a:latin typeface="Arial"/>
                <a:cs typeface="Arial"/>
              </a:rPr>
              <a:t>Android </a:t>
            </a:r>
            <a:r>
              <a:rPr sz="1600" spc="-55" dirty="0">
                <a:latin typeface="Arial"/>
                <a:cs typeface="Arial"/>
              </a:rPr>
              <a:t>sont </a:t>
            </a:r>
            <a:r>
              <a:rPr sz="1600" spc="-100" dirty="0">
                <a:latin typeface="Arial"/>
                <a:cs typeface="Arial"/>
              </a:rPr>
              <a:t>composées </a:t>
            </a:r>
            <a:r>
              <a:rPr sz="1600" spc="-35" dirty="0">
                <a:latin typeface="Arial"/>
                <a:cs typeface="Arial"/>
              </a:rPr>
              <a:t>d'un </a:t>
            </a:r>
            <a:r>
              <a:rPr sz="1600" spc="-55" dirty="0">
                <a:latin typeface="Arial"/>
                <a:cs typeface="Arial"/>
              </a:rPr>
              <a:t>ou </a:t>
            </a:r>
            <a:r>
              <a:rPr sz="1600" spc="-70" dirty="0">
                <a:latin typeface="Arial"/>
                <a:cs typeface="Arial"/>
              </a:rPr>
              <a:t>plusieurs  </a:t>
            </a:r>
            <a:r>
              <a:rPr sz="1600" spc="-85" dirty="0">
                <a:latin typeface="Arial"/>
                <a:cs typeface="Arial"/>
              </a:rPr>
              <a:t>composants </a:t>
            </a:r>
            <a:r>
              <a:rPr sz="1600" spc="-75" dirty="0">
                <a:latin typeface="Arial"/>
                <a:cs typeface="Arial"/>
              </a:rPr>
              <a:t>de </a:t>
            </a:r>
            <a:r>
              <a:rPr sz="1600" spc="-40" dirty="0">
                <a:latin typeface="Arial"/>
                <a:cs typeface="Arial"/>
              </a:rPr>
              <a:t>l'application </a:t>
            </a:r>
            <a:r>
              <a:rPr sz="1600" spc="-50" dirty="0">
                <a:latin typeface="Arial"/>
                <a:cs typeface="Arial"/>
              </a:rPr>
              <a:t>(activités, </a:t>
            </a:r>
            <a:r>
              <a:rPr sz="1600" spc="-85" dirty="0">
                <a:latin typeface="Arial"/>
                <a:cs typeface="Arial"/>
              </a:rPr>
              <a:t>services, </a:t>
            </a:r>
            <a:r>
              <a:rPr sz="1600" spc="-70" dirty="0">
                <a:latin typeface="Arial"/>
                <a:cs typeface="Arial"/>
              </a:rPr>
              <a:t>fournisseurs </a:t>
            </a:r>
            <a:r>
              <a:rPr sz="1600" spc="-65" dirty="0">
                <a:latin typeface="Arial"/>
                <a:cs typeface="Arial"/>
              </a:rPr>
              <a:t>de  </a:t>
            </a:r>
            <a:r>
              <a:rPr sz="1600" spc="-55" dirty="0">
                <a:latin typeface="Arial"/>
                <a:cs typeface="Arial"/>
              </a:rPr>
              <a:t>contenu, </a:t>
            </a:r>
            <a:r>
              <a:rPr sz="1600" spc="-15" dirty="0">
                <a:latin typeface="Arial"/>
                <a:cs typeface="Arial"/>
              </a:rPr>
              <a:t>et </a:t>
            </a:r>
            <a:r>
              <a:rPr sz="1600" spc="-90" dirty="0">
                <a:latin typeface="Arial"/>
                <a:cs typeface="Arial"/>
              </a:rPr>
              <a:t>les </a:t>
            </a:r>
            <a:r>
              <a:rPr sz="1600" spc="-65" dirty="0">
                <a:latin typeface="Arial"/>
                <a:cs typeface="Arial"/>
              </a:rPr>
              <a:t>récepteurs </a:t>
            </a:r>
            <a:r>
              <a:rPr sz="1600" spc="-75" dirty="0">
                <a:latin typeface="Arial"/>
                <a:cs typeface="Arial"/>
              </a:rPr>
              <a:t>de </a:t>
            </a:r>
            <a:r>
              <a:rPr sz="1600" spc="-45" dirty="0">
                <a:latin typeface="Arial"/>
                <a:cs typeface="Arial"/>
              </a:rPr>
              <a:t>radiodiffusion). </a:t>
            </a:r>
            <a:r>
              <a:rPr sz="1600" spc="-120" dirty="0">
                <a:latin typeface="Arial"/>
                <a:cs typeface="Arial"/>
              </a:rPr>
              <a:t>Chaque </a:t>
            </a:r>
            <a:r>
              <a:rPr sz="1600" spc="-50" dirty="0">
                <a:latin typeface="Arial"/>
                <a:cs typeface="Arial"/>
              </a:rPr>
              <a:t>élément </a:t>
            </a:r>
            <a:r>
              <a:rPr sz="1600" spc="-45" dirty="0">
                <a:latin typeface="Arial"/>
                <a:cs typeface="Arial"/>
              </a:rPr>
              <a:t>joue  </a:t>
            </a:r>
            <a:r>
              <a:rPr sz="1600" spc="-55" dirty="0">
                <a:latin typeface="Arial"/>
                <a:cs typeface="Arial"/>
              </a:rPr>
              <a:t>un </a:t>
            </a:r>
            <a:r>
              <a:rPr sz="1600" spc="-40" dirty="0">
                <a:latin typeface="Arial"/>
                <a:cs typeface="Arial"/>
              </a:rPr>
              <a:t>rôle </a:t>
            </a:r>
            <a:r>
              <a:rPr sz="1600" spc="-25" dirty="0">
                <a:latin typeface="Arial"/>
                <a:cs typeface="Arial"/>
              </a:rPr>
              <a:t>différent </a:t>
            </a:r>
            <a:r>
              <a:rPr sz="1600" spc="-100" dirty="0">
                <a:latin typeface="Arial"/>
                <a:cs typeface="Arial"/>
              </a:rPr>
              <a:t>dans </a:t>
            </a:r>
            <a:r>
              <a:rPr sz="1600" spc="-40" dirty="0">
                <a:latin typeface="Arial"/>
                <a:cs typeface="Arial"/>
              </a:rPr>
              <a:t>le comportement </a:t>
            </a:r>
            <a:r>
              <a:rPr sz="1600" spc="-75" dirty="0">
                <a:latin typeface="Arial"/>
                <a:cs typeface="Arial"/>
              </a:rPr>
              <a:t>général de </a:t>
            </a:r>
            <a:r>
              <a:rPr sz="1600" spc="-40" dirty="0">
                <a:latin typeface="Arial"/>
                <a:cs typeface="Arial"/>
              </a:rPr>
              <a:t>l'application, </a:t>
            </a:r>
            <a:r>
              <a:rPr sz="1600" spc="-20" dirty="0">
                <a:latin typeface="Arial"/>
                <a:cs typeface="Arial"/>
              </a:rPr>
              <a:t>et  </a:t>
            </a:r>
            <a:r>
              <a:rPr sz="1600" spc="-90" dirty="0">
                <a:latin typeface="Arial"/>
                <a:cs typeface="Arial"/>
              </a:rPr>
              <a:t>chacun </a:t>
            </a:r>
            <a:r>
              <a:rPr sz="1600" spc="-35" dirty="0">
                <a:latin typeface="Arial"/>
                <a:cs typeface="Arial"/>
              </a:rPr>
              <a:t>peut </a:t>
            </a:r>
            <a:r>
              <a:rPr sz="1600" spc="-30" dirty="0">
                <a:latin typeface="Arial"/>
                <a:cs typeface="Arial"/>
              </a:rPr>
              <a:t>être </a:t>
            </a:r>
            <a:r>
              <a:rPr sz="1600" spc="-60" dirty="0">
                <a:latin typeface="Arial"/>
                <a:cs typeface="Arial"/>
              </a:rPr>
              <a:t>activé </a:t>
            </a:r>
            <a:r>
              <a:rPr sz="1600" spc="-40" dirty="0">
                <a:latin typeface="Arial"/>
                <a:cs typeface="Arial"/>
              </a:rPr>
              <a:t>individuellement </a:t>
            </a:r>
            <a:r>
              <a:rPr sz="1600" spc="-75" dirty="0">
                <a:latin typeface="Arial"/>
                <a:cs typeface="Arial"/>
              </a:rPr>
              <a:t>(même </a:t>
            </a:r>
            <a:r>
              <a:rPr sz="1600" spc="-50" dirty="0">
                <a:latin typeface="Arial"/>
                <a:cs typeface="Arial"/>
              </a:rPr>
              <a:t>par d'autres  </a:t>
            </a:r>
            <a:r>
              <a:rPr sz="1600" spc="-60" dirty="0">
                <a:latin typeface="Arial"/>
                <a:cs typeface="Arial"/>
              </a:rPr>
              <a:t>applications).</a:t>
            </a:r>
            <a:endParaRPr sz="1600">
              <a:latin typeface="Arial"/>
              <a:cs typeface="Arial"/>
            </a:endParaRPr>
          </a:p>
          <a:p>
            <a:pPr marL="4494530" marR="6350" lvl="1" indent="-342900" algn="just">
              <a:lnSpc>
                <a:spcPct val="100000"/>
              </a:lnSpc>
              <a:spcBef>
                <a:spcPts val="390"/>
              </a:spcBef>
              <a:buFont typeface="Wingdings"/>
              <a:buChar char=""/>
              <a:tabLst>
                <a:tab pos="4494530" algn="l"/>
              </a:tabLst>
            </a:pPr>
            <a:r>
              <a:rPr sz="1600" spc="-160" dirty="0">
                <a:latin typeface="Arial"/>
                <a:cs typeface="Arial"/>
              </a:rPr>
              <a:t>Le </a:t>
            </a:r>
            <a:r>
              <a:rPr sz="1600" spc="-60" dirty="0">
                <a:latin typeface="Arial"/>
                <a:cs typeface="Arial"/>
              </a:rPr>
              <a:t>manifeste </a:t>
            </a:r>
            <a:r>
              <a:rPr sz="1600" spc="-55" dirty="0">
                <a:latin typeface="Arial"/>
                <a:cs typeface="Arial"/>
              </a:rPr>
              <a:t>(spécification </a:t>
            </a:r>
            <a:r>
              <a:rPr sz="1600" spc="-75" dirty="0">
                <a:latin typeface="Arial"/>
                <a:cs typeface="Arial"/>
              </a:rPr>
              <a:t>de </a:t>
            </a:r>
            <a:r>
              <a:rPr sz="1600" spc="-50" dirty="0">
                <a:latin typeface="Arial"/>
                <a:cs typeface="Arial"/>
              </a:rPr>
              <a:t>déploiement) </a:t>
            </a:r>
            <a:r>
              <a:rPr sz="1600" spc="-75" dirty="0">
                <a:latin typeface="Arial"/>
                <a:cs typeface="Arial"/>
              </a:rPr>
              <a:t>déposer  </a:t>
            </a:r>
            <a:r>
              <a:rPr sz="1600" spc="-50" dirty="0">
                <a:latin typeface="Arial"/>
                <a:cs typeface="Arial"/>
              </a:rPr>
              <a:t>AndroidManifest.xml </a:t>
            </a:r>
            <a:r>
              <a:rPr sz="1600" spc="-30" dirty="0">
                <a:latin typeface="Arial"/>
                <a:cs typeface="Arial"/>
              </a:rPr>
              <a:t>décrit </a:t>
            </a:r>
            <a:r>
              <a:rPr sz="1600" spc="-90" dirty="0">
                <a:latin typeface="Arial"/>
                <a:cs typeface="Arial"/>
              </a:rPr>
              <a:t>les </a:t>
            </a:r>
            <a:r>
              <a:rPr sz="1600" spc="-105" dirty="0">
                <a:latin typeface="Arial"/>
                <a:cs typeface="Arial"/>
              </a:rPr>
              <a:t>exigences </a:t>
            </a:r>
            <a:r>
              <a:rPr sz="1600" spc="-45" dirty="0">
                <a:latin typeface="Arial"/>
                <a:cs typeface="Arial"/>
              </a:rPr>
              <a:t>d'application, tels </a:t>
            </a:r>
            <a:r>
              <a:rPr sz="1600" spc="-65" dirty="0">
                <a:latin typeface="Arial"/>
                <a:cs typeface="Arial"/>
              </a:rPr>
              <a:t>que </a:t>
            </a:r>
            <a:r>
              <a:rPr sz="1600" spc="-55" dirty="0">
                <a:latin typeface="Arial"/>
                <a:cs typeface="Arial"/>
              </a:rPr>
              <a:t>la  </a:t>
            </a:r>
            <a:r>
              <a:rPr sz="1600" spc="-70" dirty="0">
                <a:latin typeface="Arial"/>
                <a:cs typeface="Arial"/>
              </a:rPr>
              <a:t>version </a:t>
            </a:r>
            <a:r>
              <a:rPr sz="1600" spc="-50" dirty="0">
                <a:latin typeface="Arial"/>
                <a:cs typeface="Arial"/>
              </a:rPr>
              <a:t>minimale </a:t>
            </a:r>
            <a:r>
              <a:rPr sz="1600" spc="-45" dirty="0">
                <a:latin typeface="Arial"/>
                <a:cs typeface="Arial"/>
              </a:rPr>
              <a:t>d'Android </a:t>
            </a:r>
            <a:r>
              <a:rPr sz="1600" spc="-95" dirty="0">
                <a:latin typeface="Arial"/>
                <a:cs typeface="Arial"/>
              </a:rPr>
              <a:t>nécessaire </a:t>
            </a:r>
            <a:r>
              <a:rPr sz="1600" spc="-15" dirty="0">
                <a:latin typeface="Arial"/>
                <a:cs typeface="Arial"/>
              </a:rPr>
              <a:t>et </a:t>
            </a:r>
            <a:r>
              <a:rPr sz="1600" spc="-40" dirty="0">
                <a:latin typeface="Arial"/>
                <a:cs typeface="Arial"/>
              </a:rPr>
              <a:t>toutes </a:t>
            </a:r>
            <a:r>
              <a:rPr sz="1600" spc="-90" dirty="0">
                <a:latin typeface="Arial"/>
                <a:cs typeface="Arial"/>
              </a:rPr>
              <a:t>les </a:t>
            </a:r>
            <a:r>
              <a:rPr sz="1600" spc="-55" dirty="0">
                <a:latin typeface="Arial"/>
                <a:cs typeface="Arial"/>
              </a:rPr>
              <a:t>configurations  </a:t>
            </a:r>
            <a:r>
              <a:rPr sz="1600" spc="-50" dirty="0">
                <a:latin typeface="Arial"/>
                <a:cs typeface="Arial"/>
              </a:rPr>
              <a:t>matérielles </a:t>
            </a:r>
            <a:r>
              <a:rPr sz="1600" spc="-85" dirty="0">
                <a:latin typeface="Arial"/>
                <a:cs typeface="Arial"/>
              </a:rPr>
              <a:t>prises </a:t>
            </a:r>
            <a:r>
              <a:rPr sz="1600" spc="-80" dirty="0">
                <a:latin typeface="Arial"/>
                <a:cs typeface="Arial"/>
              </a:rPr>
              <a:t>en </a:t>
            </a:r>
            <a:r>
              <a:rPr sz="1600" spc="-90" dirty="0">
                <a:latin typeface="Arial"/>
                <a:cs typeface="Arial"/>
              </a:rPr>
              <a:t>charge, </a:t>
            </a:r>
            <a:r>
              <a:rPr sz="1600" spc="-15" dirty="0">
                <a:latin typeface="Arial"/>
                <a:cs typeface="Arial"/>
              </a:rPr>
              <a:t>et </a:t>
            </a:r>
            <a:r>
              <a:rPr sz="1600" spc="10" dirty="0">
                <a:latin typeface="Arial"/>
                <a:cs typeface="Arial"/>
              </a:rPr>
              <a:t>il </a:t>
            </a:r>
            <a:r>
              <a:rPr sz="1600" spc="-75" dirty="0">
                <a:latin typeface="Arial"/>
                <a:cs typeface="Arial"/>
              </a:rPr>
              <a:t>déclare </a:t>
            </a:r>
            <a:r>
              <a:rPr sz="1600" spc="-70" dirty="0">
                <a:latin typeface="Arial"/>
                <a:cs typeface="Arial"/>
              </a:rPr>
              <a:t>également </a:t>
            </a:r>
            <a:r>
              <a:rPr sz="1600" spc="-55" dirty="0">
                <a:latin typeface="Arial"/>
                <a:cs typeface="Arial"/>
              </a:rPr>
              <a:t>tous </a:t>
            </a:r>
            <a:r>
              <a:rPr sz="1600" spc="-90" dirty="0">
                <a:latin typeface="Arial"/>
                <a:cs typeface="Arial"/>
              </a:rPr>
              <a:t>les  </a:t>
            </a:r>
            <a:r>
              <a:rPr sz="1600" spc="-85" dirty="0">
                <a:latin typeface="Arial"/>
                <a:cs typeface="Arial"/>
              </a:rPr>
              <a:t>composants </a:t>
            </a:r>
            <a:r>
              <a:rPr sz="1600" spc="-75" dirty="0">
                <a:latin typeface="Arial"/>
                <a:cs typeface="Arial"/>
              </a:rPr>
              <a:t>de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l'application.</a:t>
            </a:r>
            <a:endParaRPr sz="1600">
              <a:latin typeface="Arial"/>
              <a:cs typeface="Arial"/>
            </a:endParaRPr>
          </a:p>
          <a:p>
            <a:pPr marL="4494530" marR="7620" lvl="1" indent="-342900" algn="just">
              <a:lnSpc>
                <a:spcPct val="100000"/>
              </a:lnSpc>
              <a:spcBef>
                <a:spcPts val="385"/>
              </a:spcBef>
              <a:buFont typeface="Wingdings"/>
              <a:buChar char=""/>
              <a:tabLst>
                <a:tab pos="4494530" algn="l"/>
              </a:tabLst>
            </a:pPr>
            <a:r>
              <a:rPr sz="1600" spc="-125" dirty="0">
                <a:latin typeface="Arial"/>
                <a:cs typeface="Arial"/>
              </a:rPr>
              <a:t>Avec </a:t>
            </a:r>
            <a:r>
              <a:rPr sz="1600" spc="-80" dirty="0">
                <a:latin typeface="Arial"/>
                <a:cs typeface="Arial"/>
              </a:rPr>
              <a:t>l'API </a:t>
            </a:r>
            <a:r>
              <a:rPr sz="1600" spc="-50" dirty="0">
                <a:latin typeface="Arial"/>
                <a:cs typeface="Arial"/>
              </a:rPr>
              <a:t>Android </a:t>
            </a:r>
            <a:r>
              <a:rPr sz="1600" spc="-80" dirty="0">
                <a:latin typeface="Arial"/>
                <a:cs typeface="Arial"/>
              </a:rPr>
              <a:t>Niveau </a:t>
            </a:r>
            <a:r>
              <a:rPr sz="1600" spc="-85" dirty="0">
                <a:latin typeface="Arial"/>
                <a:cs typeface="Arial"/>
              </a:rPr>
              <a:t>8 </a:t>
            </a:r>
            <a:r>
              <a:rPr sz="1600" spc="-55" dirty="0">
                <a:latin typeface="Arial"/>
                <a:cs typeface="Arial"/>
              </a:rPr>
              <a:t>ou </a:t>
            </a:r>
            <a:r>
              <a:rPr sz="1600" spc="-70" dirty="0">
                <a:latin typeface="Arial"/>
                <a:cs typeface="Arial"/>
              </a:rPr>
              <a:t>plus </a:t>
            </a:r>
            <a:r>
              <a:rPr sz="1600" spc="-35" dirty="0">
                <a:latin typeface="Arial"/>
                <a:cs typeface="Arial"/>
              </a:rPr>
              <a:t>tard, l'application </a:t>
            </a:r>
            <a:r>
              <a:rPr sz="1600" spc="-25" dirty="0">
                <a:latin typeface="Arial"/>
                <a:cs typeface="Arial"/>
              </a:rPr>
              <a:t>pourrait être  </a:t>
            </a:r>
            <a:r>
              <a:rPr sz="1600" spc="-50" dirty="0">
                <a:latin typeface="Arial"/>
                <a:cs typeface="Arial"/>
              </a:rPr>
              <a:t>installé </a:t>
            </a:r>
            <a:r>
              <a:rPr sz="1600" spc="-75" dirty="0">
                <a:latin typeface="Arial"/>
                <a:cs typeface="Arial"/>
              </a:rPr>
              <a:t>sur </a:t>
            </a:r>
            <a:r>
              <a:rPr sz="1600" spc="-40" dirty="0">
                <a:latin typeface="Arial"/>
                <a:cs typeface="Arial"/>
              </a:rPr>
              <a:t>le </a:t>
            </a:r>
            <a:r>
              <a:rPr sz="1600" spc="-95" dirty="0">
                <a:latin typeface="Arial"/>
                <a:cs typeface="Arial"/>
              </a:rPr>
              <a:t>stockage </a:t>
            </a:r>
            <a:r>
              <a:rPr sz="1600" spc="-55" dirty="0">
                <a:latin typeface="Arial"/>
                <a:cs typeface="Arial"/>
              </a:rPr>
              <a:t>externe (par </a:t>
            </a:r>
            <a:r>
              <a:rPr sz="1600" spc="-80" dirty="0">
                <a:latin typeface="Arial"/>
                <a:cs typeface="Arial"/>
              </a:rPr>
              <a:t>exemple, </a:t>
            </a:r>
            <a:r>
              <a:rPr sz="1600" spc="-75" dirty="0">
                <a:latin typeface="Arial"/>
                <a:cs typeface="Arial"/>
              </a:rPr>
              <a:t>sur </a:t>
            </a:r>
            <a:r>
              <a:rPr sz="1600" spc="-55" dirty="0">
                <a:latin typeface="Arial"/>
                <a:cs typeface="Arial"/>
              </a:rPr>
              <a:t>la </a:t>
            </a:r>
            <a:r>
              <a:rPr sz="1600" spc="-60" dirty="0">
                <a:latin typeface="Arial"/>
                <a:cs typeface="Arial"/>
              </a:rPr>
              <a:t>carte </a:t>
            </a:r>
            <a:r>
              <a:rPr sz="1600" spc="-155" dirty="0">
                <a:latin typeface="Arial"/>
                <a:cs typeface="Arial"/>
              </a:rPr>
              <a:t>SD). </a:t>
            </a:r>
            <a:r>
              <a:rPr sz="1600" spc="-130" dirty="0">
                <a:latin typeface="Arial"/>
                <a:cs typeface="Arial"/>
              </a:rPr>
              <a:t>Ceci  </a:t>
            </a:r>
            <a:r>
              <a:rPr sz="1600" spc="-70" dirty="0">
                <a:latin typeface="Arial"/>
                <a:cs typeface="Arial"/>
              </a:rPr>
              <a:t>est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une  </a:t>
            </a:r>
            <a:r>
              <a:rPr sz="1600" spc="-25" dirty="0">
                <a:latin typeface="Arial"/>
                <a:cs typeface="Arial"/>
              </a:rPr>
              <a:t>option </a:t>
            </a:r>
            <a:r>
              <a:rPr sz="1600" spc="-35" dirty="0">
                <a:latin typeface="Arial"/>
                <a:cs typeface="Arial"/>
              </a:rPr>
              <a:t>qui </a:t>
            </a:r>
            <a:r>
              <a:rPr sz="1600" spc="-25" dirty="0">
                <a:latin typeface="Arial"/>
                <a:cs typeface="Arial"/>
              </a:rPr>
              <a:t>pourrait </a:t>
            </a:r>
            <a:r>
              <a:rPr sz="1600" spc="-30" dirty="0">
                <a:latin typeface="Arial"/>
                <a:cs typeface="Arial"/>
              </a:rPr>
              <a:t>être </a:t>
            </a:r>
            <a:r>
              <a:rPr sz="1600" spc="-85" dirty="0">
                <a:latin typeface="Arial"/>
                <a:cs typeface="Arial"/>
              </a:rPr>
              <a:t>demandée </a:t>
            </a:r>
            <a:r>
              <a:rPr sz="1600" spc="-35" dirty="0">
                <a:latin typeface="Arial"/>
                <a:cs typeface="Arial"/>
              </a:rPr>
              <a:t>pour </a:t>
            </a:r>
            <a:r>
              <a:rPr sz="1600" spc="-40" dirty="0">
                <a:latin typeface="Arial"/>
                <a:cs typeface="Arial"/>
              </a:rPr>
              <a:t>l'application  </a:t>
            </a:r>
            <a:r>
              <a:rPr sz="1600" spc="-65" dirty="0">
                <a:latin typeface="Arial"/>
                <a:cs typeface="Arial"/>
              </a:rPr>
              <a:t>spécifique </a:t>
            </a:r>
            <a:r>
              <a:rPr sz="1600" spc="-80" dirty="0">
                <a:latin typeface="Arial"/>
                <a:cs typeface="Arial"/>
              </a:rPr>
              <a:t>en </a:t>
            </a:r>
            <a:r>
              <a:rPr sz="1600" spc="-30" dirty="0">
                <a:latin typeface="Arial"/>
                <a:cs typeface="Arial"/>
              </a:rPr>
              <a:t>utilisant </a:t>
            </a:r>
            <a:r>
              <a:rPr sz="1600" spc="-55" dirty="0">
                <a:latin typeface="Arial"/>
                <a:cs typeface="Arial"/>
              </a:rPr>
              <a:t>un </a:t>
            </a:r>
            <a:r>
              <a:rPr sz="1600" dirty="0">
                <a:latin typeface="Arial"/>
                <a:cs typeface="Arial"/>
              </a:rPr>
              <a:t>attribut </a:t>
            </a:r>
            <a:r>
              <a:rPr sz="1600" spc="-60" dirty="0">
                <a:latin typeface="Arial"/>
                <a:cs typeface="Arial"/>
              </a:rPr>
              <a:t>manifeste. </a:t>
            </a:r>
            <a:r>
              <a:rPr sz="1600" spc="-130" dirty="0">
                <a:latin typeface="Arial"/>
                <a:cs typeface="Arial"/>
              </a:rPr>
              <a:t>Par </a:t>
            </a:r>
            <a:r>
              <a:rPr sz="1600" spc="-45" dirty="0">
                <a:latin typeface="Arial"/>
                <a:cs typeface="Arial"/>
              </a:rPr>
              <a:t>défaut,  </a:t>
            </a:r>
            <a:r>
              <a:rPr sz="1600" spc="-40" dirty="0">
                <a:latin typeface="Arial"/>
                <a:cs typeface="Arial"/>
              </a:rPr>
              <a:t>l'application </a:t>
            </a:r>
            <a:r>
              <a:rPr sz="1600" spc="-70" dirty="0">
                <a:latin typeface="Arial"/>
                <a:cs typeface="Arial"/>
              </a:rPr>
              <a:t>est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installée </a:t>
            </a:r>
            <a:r>
              <a:rPr sz="1600" spc="-70" dirty="0">
                <a:latin typeface="Arial"/>
                <a:cs typeface="Arial"/>
              </a:rPr>
              <a:t>sur  </a:t>
            </a:r>
            <a:r>
              <a:rPr sz="1600" spc="-55" dirty="0">
                <a:latin typeface="Arial"/>
                <a:cs typeface="Arial"/>
              </a:rPr>
              <a:t>la mémoire </a:t>
            </a:r>
            <a:r>
              <a:rPr sz="1600" spc="-30" dirty="0">
                <a:latin typeface="Arial"/>
                <a:cs typeface="Arial"/>
              </a:rPr>
              <a:t>interne </a:t>
            </a:r>
            <a:r>
              <a:rPr sz="1600" spc="-70" dirty="0">
                <a:latin typeface="Arial"/>
                <a:cs typeface="Arial"/>
              </a:rPr>
              <a:t>de  </a:t>
            </a:r>
            <a:r>
              <a:rPr sz="1600" spc="-40" dirty="0">
                <a:latin typeface="Arial"/>
                <a:cs typeface="Arial"/>
              </a:rPr>
              <a:t>l'appareil  mobile </a:t>
            </a:r>
            <a:r>
              <a:rPr sz="1600" spc="-15" dirty="0">
                <a:latin typeface="Arial"/>
                <a:cs typeface="Arial"/>
              </a:rPr>
              <a:t>et </a:t>
            </a:r>
            <a:r>
              <a:rPr sz="1600" spc="-75" dirty="0">
                <a:latin typeface="Arial"/>
                <a:cs typeface="Arial"/>
              </a:rPr>
              <a:t>ne </a:t>
            </a:r>
            <a:r>
              <a:rPr sz="1600" spc="-35" dirty="0">
                <a:latin typeface="Arial"/>
                <a:cs typeface="Arial"/>
              </a:rPr>
              <a:t>peut </a:t>
            </a:r>
            <a:r>
              <a:rPr sz="1600" spc="-120" dirty="0">
                <a:latin typeface="Arial"/>
                <a:cs typeface="Arial"/>
              </a:rPr>
              <a:t>pas </a:t>
            </a:r>
            <a:r>
              <a:rPr sz="1600" spc="-35" dirty="0">
                <a:latin typeface="Arial"/>
                <a:cs typeface="Arial"/>
              </a:rPr>
              <a:t>être </a:t>
            </a:r>
            <a:r>
              <a:rPr sz="1600" spc="-80" dirty="0">
                <a:latin typeface="Arial"/>
                <a:cs typeface="Arial"/>
              </a:rPr>
              <a:t>déplacé </a:t>
            </a:r>
            <a:r>
              <a:rPr sz="1600" spc="-95" dirty="0">
                <a:latin typeface="Arial"/>
                <a:cs typeface="Arial"/>
              </a:rPr>
              <a:t>vers </a:t>
            </a:r>
            <a:r>
              <a:rPr sz="1600" spc="-55" dirty="0">
                <a:latin typeface="Arial"/>
                <a:cs typeface="Arial"/>
              </a:rPr>
              <a:t>la mémoire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externe.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32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64592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898" y="295401"/>
            <a:ext cx="5709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Qu’est </a:t>
            </a:r>
            <a:r>
              <a:rPr sz="3200" spc="-310" dirty="0"/>
              <a:t>ce </a:t>
            </a:r>
            <a:r>
              <a:rPr sz="3200" spc="-220" dirty="0"/>
              <a:t>qu’un </a:t>
            </a:r>
            <a:r>
              <a:rPr sz="3200" spc="-285" dirty="0"/>
              <a:t>composant</a:t>
            </a:r>
            <a:r>
              <a:rPr sz="3200" spc="-285"/>
              <a:t>?</a:t>
            </a:r>
            <a:r>
              <a:rPr sz="3200" spc="20"/>
              <a:t> </a:t>
            </a:r>
            <a:r>
              <a:rPr sz="3200" spc="5" smtClean="0"/>
              <a:t>(</a:t>
            </a:r>
            <a:r>
              <a:rPr lang="fr-FR" sz="3200" spc="5" dirty="0" smtClean="0"/>
              <a:t>1</a:t>
            </a:r>
            <a:r>
              <a:rPr sz="3200" spc="5" smtClean="0"/>
              <a:t>/</a:t>
            </a:r>
            <a:r>
              <a:rPr lang="fr-FR" sz="3200" spc="5" dirty="0" smtClean="0"/>
              <a:t>2</a:t>
            </a:r>
            <a:r>
              <a:rPr sz="3200" spc="5" smtClean="0"/>
              <a:t>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0054463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650" y="1143000"/>
            <a:ext cx="10058399" cy="491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fr-FR" sz="2400" spc="-60" dirty="0" smtClean="0">
                <a:latin typeface="Arial" pitchFamily="34" charset="0"/>
                <a:cs typeface="Arial" pitchFamily="34" charset="0"/>
              </a:rPr>
              <a:t>C’est une </a:t>
            </a:r>
            <a:r>
              <a:rPr sz="2400" spc="-60" smtClean="0">
                <a:latin typeface="Arial" pitchFamily="34" charset="0"/>
                <a:cs typeface="Arial" pitchFamily="34" charset="0"/>
              </a:rPr>
              <a:t>Unité </a:t>
            </a:r>
            <a:r>
              <a:rPr sz="2400" i="1" spc="-8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autonome</a:t>
            </a:r>
            <a:r>
              <a:rPr sz="2400" spc="-80" dirty="0">
                <a:solidFill>
                  <a:srgbClr val="9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faisant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partie </a:t>
            </a:r>
            <a:r>
              <a:rPr sz="2400" spc="-55">
                <a:latin typeface="Arial" pitchFamily="34" charset="0"/>
                <a:cs typeface="Arial" pitchFamily="34" charset="0"/>
              </a:rPr>
              <a:t>d’un </a:t>
            </a:r>
            <a:r>
              <a:rPr sz="2400" spc="-145" smtClean="0">
                <a:latin typeface="Arial" pitchFamily="34" charset="0"/>
                <a:cs typeface="Arial" pitchFamily="34" charset="0"/>
              </a:rPr>
              <a:t>systè</a:t>
            </a:r>
            <a:r>
              <a:rPr lang="fr-FR" sz="2400" spc="-145" dirty="0" smtClean="0">
                <a:latin typeface="Arial" pitchFamily="34" charset="0"/>
                <a:cs typeface="Arial" pitchFamily="34" charset="0"/>
              </a:rPr>
              <a:t>me </a:t>
            </a:r>
            <a:r>
              <a:rPr lang="fr-FR" sz="2400" spc="-80" dirty="0" smtClean="0">
                <a:latin typeface="Arial" pitchFamily="34" charset="0"/>
                <a:cs typeface="Arial" pitchFamily="34" charset="0"/>
              </a:rPr>
              <a:t>ou </a:t>
            </a:r>
            <a:r>
              <a:rPr lang="fr-FR" sz="2400" spc="-55" dirty="0" smtClean="0">
                <a:latin typeface="Arial" pitchFamily="34" charset="0"/>
                <a:cs typeface="Arial" pitchFamily="34" charset="0"/>
              </a:rPr>
              <a:t>d’un </a:t>
            </a:r>
            <a:r>
              <a:rPr lang="fr-FR" sz="2400" spc="-145" dirty="0" smtClean="0">
                <a:latin typeface="Arial" pitchFamily="34" charset="0"/>
                <a:cs typeface="Arial" pitchFamily="34" charset="0"/>
              </a:rPr>
              <a:t>sous-système</a:t>
            </a:r>
            <a:r>
              <a:rPr lang="fr-FR" sz="2400" spc="-145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fournissant un </a:t>
            </a:r>
            <a:r>
              <a:rPr lang="fr-FR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bien précis 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fr-FR" sz="2400" spc="-90" dirty="0" smtClean="0">
              <a:solidFill>
                <a:srgbClr val="900000"/>
              </a:solidFill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10" smtClean="0">
                <a:latin typeface="Arial" pitchFamily="34" charset="0"/>
                <a:cs typeface="Arial" pitchFamily="34" charset="0"/>
              </a:rPr>
              <a:t>Élément</a:t>
            </a:r>
            <a:r>
              <a:rPr sz="2400" spc="-15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d’implémentation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2400" dirty="0">
                <a:latin typeface="Arial" pitchFamily="34" charset="0"/>
                <a:cs typeface="Arial" pitchFamily="34" charset="0"/>
              </a:rPr>
              <a:t>–	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sous-système,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fichier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exécutable,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une 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classe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d’implémentation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(i.e</a:t>
            </a:r>
            <a:r>
              <a:rPr sz="2400" spc="-55">
                <a:latin typeface="Arial" pitchFamily="34" charset="0"/>
                <a:cs typeface="Arial" pitchFamily="34" charset="0"/>
              </a:rPr>
              <a:t>.,</a:t>
            </a:r>
            <a:r>
              <a:rPr sz="2400" spc="35">
                <a:latin typeface="Arial" pitchFamily="34" charset="0"/>
                <a:cs typeface="Arial" pitchFamily="34" charset="0"/>
              </a:rPr>
              <a:t> </a:t>
            </a:r>
            <a:r>
              <a:rPr sz="2400" spc="-70" smtClean="0">
                <a:latin typeface="Arial" pitchFamily="34" charset="0"/>
                <a:cs typeface="Arial" pitchFamily="34" charset="0"/>
              </a:rPr>
              <a:t>non</a:t>
            </a:r>
            <a:r>
              <a:rPr lang="fr-FR" sz="2400" spc="-7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60" smtClean="0">
                <a:latin typeface="Arial" pitchFamily="34" charset="0"/>
                <a:cs typeface="Arial" pitchFamily="34" charset="0"/>
              </a:rPr>
              <a:t>abstraite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,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etc.)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muni</a:t>
            </a:r>
            <a:r>
              <a:rPr sz="2400" spc="-1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60">
                <a:latin typeface="Arial" pitchFamily="34" charset="0"/>
                <a:cs typeface="Arial" pitchFamily="34" charset="0"/>
              </a:rPr>
              <a:t>d’interface(s</a:t>
            </a:r>
            <a:r>
              <a:rPr sz="2400" spc="-60" smtClean="0">
                <a:latin typeface="Arial" pitchFamily="34" charset="0"/>
                <a:cs typeface="Arial" pitchFamily="34" charset="0"/>
              </a:rPr>
              <a:t>)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45"/>
              </a:spcBef>
              <a:buChar char="•"/>
              <a:tabLst>
                <a:tab pos="355600" algn="l"/>
              </a:tabLst>
            </a:pPr>
            <a:r>
              <a:rPr sz="2400" spc="-175" dirty="0">
                <a:latin typeface="Arial" pitchFamily="34" charset="0"/>
                <a:cs typeface="Arial" pitchFamily="34" charset="0"/>
              </a:rPr>
              <a:t>Chaque </a:t>
            </a:r>
            <a:r>
              <a:rPr sz="2400" spc="-105" dirty="0">
                <a:latin typeface="Arial" pitchFamily="34" charset="0"/>
                <a:cs typeface="Arial" pitchFamily="34" charset="0"/>
              </a:rPr>
              <a:t>composant 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est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le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représentant d’une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ou 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plusieurs 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classes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qui  implémentent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service </a:t>
            </a:r>
            <a:r>
              <a:rPr sz="2400" spc="-190" dirty="0">
                <a:latin typeface="Arial" pitchFamily="34" charset="0"/>
                <a:cs typeface="Arial" pitchFamily="34" charset="0"/>
              </a:rPr>
              <a:t>à </a:t>
            </a:r>
            <a:r>
              <a:rPr sz="2400" spc="-15" dirty="0">
                <a:latin typeface="Arial" pitchFamily="34" charset="0"/>
                <a:cs typeface="Arial" pitchFamily="34" charset="0"/>
              </a:rPr>
              <a:t>l’intérieur </a:t>
            </a:r>
            <a:r>
              <a:rPr sz="2400" spc="-80">
                <a:latin typeface="Arial" pitchFamily="34" charset="0"/>
                <a:cs typeface="Arial" pitchFamily="34" charset="0"/>
              </a:rPr>
              <a:t>du</a:t>
            </a:r>
            <a:r>
              <a:rPr sz="2400" spc="-355">
                <a:latin typeface="Arial" pitchFamily="34" charset="0"/>
                <a:cs typeface="Arial" pitchFamily="34" charset="0"/>
              </a:rPr>
              <a:t> </a:t>
            </a:r>
            <a:r>
              <a:rPr sz="2400" spc="-145" smtClean="0">
                <a:latin typeface="Arial" pitchFamily="34" charset="0"/>
                <a:cs typeface="Arial" pitchFamily="34" charset="0"/>
              </a:rPr>
              <a:t>système</a:t>
            </a:r>
            <a:endParaRPr lang="fr-FR" sz="2400" spc="-145" dirty="0" smtClean="0">
              <a:latin typeface="Arial" pitchFamily="34" charset="0"/>
              <a:cs typeface="Arial" pitchFamily="34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45"/>
              </a:spcBef>
              <a:buChar char="•"/>
              <a:tabLst>
                <a:tab pos="355600" algn="l"/>
              </a:tabLst>
            </a:pPr>
            <a:endParaRPr lang="fr-FR" sz="2400" spc="-145" dirty="0">
              <a:latin typeface="Arial" pitchFamily="34" charset="0"/>
              <a:cs typeface="Arial" pitchFamily="34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45"/>
              </a:spcBef>
              <a:buChar char="•"/>
              <a:tabLst>
                <a:tab pos="355600" algn="l"/>
              </a:tabLst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Comportant une ou plusieurs interfaces </a:t>
            </a:r>
            <a:r>
              <a:rPr lang="fr-FR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requises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ou </a:t>
            </a:r>
            <a:r>
              <a:rPr lang="fr-FR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offertes</a:t>
            </a:r>
            <a:r>
              <a:rPr lang="fr-FR" sz="24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545"/>
              </a:spcBef>
              <a:buChar char="•"/>
              <a:tabLst>
                <a:tab pos="355600" algn="l"/>
              </a:tabLst>
            </a:pPr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45"/>
              </a:spcBef>
              <a:buChar char="•"/>
              <a:tabLst>
                <a:tab pos="355600" algn="l"/>
              </a:tabLst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Pouvant contenir d’autres composants: </a:t>
            </a:r>
            <a:r>
              <a:rPr lang="fr-FR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Composant complexe</a:t>
            </a:r>
            <a:endParaRPr sz="2400" i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898" y="308863"/>
            <a:ext cx="5713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Qu’est </a:t>
            </a:r>
            <a:r>
              <a:rPr sz="3200" spc="-310" dirty="0"/>
              <a:t>ce </a:t>
            </a:r>
            <a:r>
              <a:rPr sz="3200" spc="-220" dirty="0"/>
              <a:t>qu’un </a:t>
            </a:r>
            <a:r>
              <a:rPr sz="3200" spc="-285" dirty="0"/>
              <a:t>composant</a:t>
            </a:r>
            <a:r>
              <a:rPr sz="3200" spc="-285"/>
              <a:t>?</a:t>
            </a:r>
            <a:r>
              <a:rPr sz="3200" spc="40"/>
              <a:t> </a:t>
            </a:r>
            <a:r>
              <a:rPr sz="3200" spc="5" smtClean="0"/>
              <a:t>(</a:t>
            </a:r>
            <a:r>
              <a:rPr lang="fr-FR" sz="3200" spc="5" dirty="0" smtClean="0"/>
              <a:t>2</a:t>
            </a:r>
            <a:r>
              <a:rPr sz="3200" spc="5" smtClean="0"/>
              <a:t>/</a:t>
            </a:r>
            <a:r>
              <a:rPr lang="fr-FR" sz="3200" spc="5" dirty="0" smtClean="0"/>
              <a:t>2</a:t>
            </a:r>
            <a:r>
              <a:rPr sz="3200" spc="5" smtClean="0"/>
              <a:t>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0054463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50" y="1219200"/>
            <a:ext cx="10134600" cy="471667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i="1" spc="-75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Granularité</a:t>
            </a:r>
            <a:r>
              <a:rPr sz="2400" b="1" i="1" spc="-75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:</a:t>
            </a:r>
            <a:endParaRPr lang="fr-FR" sz="2400" b="1" i="1" spc="-75" dirty="0" smtClean="0">
              <a:solidFill>
                <a:schemeClr val="accent1"/>
              </a:solidFill>
              <a:uFill>
                <a:solidFill>
                  <a:srgbClr val="000000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tabLst>
                <a:tab pos="354965" algn="l"/>
                <a:tab pos="355600" algn="l"/>
              </a:tabLst>
            </a:pPr>
            <a:endParaRPr sz="2400">
              <a:latin typeface="Arial" pitchFamily="34" charset="0"/>
              <a:cs typeface="Arial" pitchFamily="34" charset="0"/>
            </a:endParaRPr>
          </a:p>
          <a:p>
            <a:pPr marL="755015" marR="5080" indent="-285750">
              <a:lnSpc>
                <a:spcPct val="100000"/>
              </a:lnSpc>
              <a:spcBef>
                <a:spcPts val="509"/>
              </a:spcBef>
              <a:tabLst>
                <a:tab pos="755015" algn="l"/>
              </a:tabLst>
            </a:pPr>
            <a:r>
              <a:rPr sz="2400" dirty="0">
                <a:latin typeface="Arial" pitchFamily="34" charset="0"/>
                <a:cs typeface="Arial" pitchFamily="34" charset="0"/>
              </a:rPr>
              <a:t>–	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composant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peut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représenter </a:t>
            </a:r>
            <a:r>
              <a:rPr sz="2400" spc="-70" dirty="0">
                <a:latin typeface="Arial" pitchFamily="34" charset="0"/>
                <a:cs typeface="Arial" pitchFamily="34" charset="0"/>
              </a:rPr>
              <a:t>quelque </a:t>
            </a:r>
            <a:r>
              <a:rPr sz="2400" spc="-125" dirty="0">
                <a:latin typeface="Arial" pitchFamily="34" charset="0"/>
                <a:cs typeface="Arial" pitchFamily="34" charset="0"/>
              </a:rPr>
              <a:t>chose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d’aussi </a:t>
            </a:r>
            <a:r>
              <a:rPr sz="2400" dirty="0">
                <a:latin typeface="Arial" pitchFamily="34" charset="0"/>
                <a:cs typeface="Arial" pitchFamily="34" charset="0"/>
              </a:rPr>
              <a:t>fin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qu’un </a:t>
            </a:r>
            <a:r>
              <a:rPr sz="2400" spc="-30" dirty="0">
                <a:latin typeface="Arial" pitchFamily="34" charset="0"/>
                <a:cs typeface="Arial" pitchFamily="34" charset="0"/>
              </a:rPr>
              <a:t>objet, 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comme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il 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peut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représenter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un </a:t>
            </a:r>
            <a:r>
              <a:rPr sz="2400" spc="-125">
                <a:latin typeface="Arial" pitchFamily="34" charset="0"/>
                <a:cs typeface="Arial" pitchFamily="34" charset="0"/>
              </a:rPr>
              <a:t>sous-système</a:t>
            </a:r>
            <a:r>
              <a:rPr sz="2400" spc="-229">
                <a:latin typeface="Arial" pitchFamily="34" charset="0"/>
                <a:cs typeface="Arial" pitchFamily="34" charset="0"/>
              </a:rPr>
              <a:t> </a:t>
            </a:r>
            <a:r>
              <a:rPr sz="2400" spc="-105" smtClean="0">
                <a:latin typeface="Arial" pitchFamily="34" charset="0"/>
                <a:cs typeface="Arial" pitchFamily="34" charset="0"/>
              </a:rPr>
              <a:t>complexe</a:t>
            </a:r>
            <a:endParaRPr lang="fr-FR" sz="2400" spc="-105" dirty="0" smtClean="0">
              <a:latin typeface="Arial" pitchFamily="34" charset="0"/>
              <a:cs typeface="Arial" pitchFamily="34" charset="0"/>
            </a:endParaRPr>
          </a:p>
          <a:p>
            <a:pPr marL="755015" marR="5080" indent="-285750">
              <a:lnSpc>
                <a:spcPct val="100000"/>
              </a:lnSpc>
              <a:spcBef>
                <a:spcPts val="509"/>
              </a:spcBef>
              <a:tabLst>
                <a:tab pos="755015" algn="l"/>
              </a:tabLst>
            </a:pPr>
            <a:endParaRPr sz="2400">
              <a:latin typeface="Arial" pitchFamily="34" charset="0"/>
              <a:cs typeface="Arial" pitchFamily="34" charset="0"/>
            </a:endParaRPr>
          </a:p>
          <a:p>
            <a:pPr marL="448309" lvl="1" indent="-343535">
              <a:lnSpc>
                <a:spcPct val="100000"/>
              </a:lnSpc>
              <a:spcBef>
                <a:spcPts val="550"/>
              </a:spcBef>
              <a:buChar char="•"/>
              <a:tabLst>
                <a:tab pos="448309" algn="l"/>
                <a:tab pos="448945" algn="l"/>
              </a:tabLst>
            </a:pPr>
            <a:r>
              <a:rPr sz="2400" b="1" i="1" spc="-90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Différence </a:t>
            </a:r>
            <a:r>
              <a:rPr sz="2400" b="1" i="1" spc="-50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entre </a:t>
            </a:r>
            <a:r>
              <a:rPr sz="2400" b="1" i="1" spc="-105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composant </a:t>
            </a:r>
            <a:r>
              <a:rPr sz="2400" b="1" i="1" spc="-10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et </a:t>
            </a:r>
            <a:r>
              <a:rPr sz="2400" b="1" i="1" spc="-105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instance </a:t>
            </a:r>
            <a:r>
              <a:rPr sz="2400" b="1" i="1" spc="-11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de</a:t>
            </a:r>
            <a:r>
              <a:rPr sz="2400" b="1" i="1" spc="-44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105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composant</a:t>
            </a:r>
            <a:endParaRPr lang="fr-FR" sz="2400" b="1" i="1" spc="-105" dirty="0" smtClean="0">
              <a:solidFill>
                <a:schemeClr val="accent1"/>
              </a:solidFill>
              <a:uFill>
                <a:solidFill>
                  <a:srgbClr val="000000"/>
                </a:solidFill>
              </a:uFill>
              <a:latin typeface="Arial" pitchFamily="34" charset="0"/>
              <a:cs typeface="Arial" pitchFamily="34" charset="0"/>
            </a:endParaRPr>
          </a:p>
          <a:p>
            <a:pPr marL="448309" lvl="1" indent="-343535">
              <a:lnSpc>
                <a:spcPct val="100000"/>
              </a:lnSpc>
              <a:spcBef>
                <a:spcPts val="550"/>
              </a:spcBef>
              <a:tabLst>
                <a:tab pos="448309" algn="l"/>
                <a:tab pos="448945" algn="l"/>
              </a:tabLst>
            </a:pPr>
            <a:endParaRPr sz="2400">
              <a:latin typeface="Arial" pitchFamily="34" charset="0"/>
              <a:cs typeface="Arial" pitchFamily="34" charset="0"/>
            </a:endParaRPr>
          </a:p>
          <a:p>
            <a:pPr marL="849630" marR="5080" lvl="2" indent="-287020">
              <a:lnSpc>
                <a:spcPct val="100000"/>
              </a:lnSpc>
              <a:spcBef>
                <a:spcPts val="509"/>
              </a:spcBef>
              <a:buChar char="–"/>
              <a:tabLst>
                <a:tab pos="848994" algn="l"/>
                <a:tab pos="850265" algn="l"/>
              </a:tabLst>
            </a:pPr>
            <a:r>
              <a:rPr sz="2400" spc="-114" dirty="0">
                <a:latin typeface="Arial" pitchFamily="34" charset="0"/>
                <a:cs typeface="Arial" pitchFamily="34" charset="0"/>
              </a:rPr>
              <a:t>Composant </a:t>
            </a:r>
            <a:r>
              <a:rPr sz="2400" spc="-20" dirty="0">
                <a:latin typeface="Arial" pitchFamily="34" charset="0"/>
                <a:cs typeface="Arial" pitchFamily="34" charset="0"/>
              </a:rPr>
              <a:t>: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vue de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haut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niveau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d’un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élément logiciel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qui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compose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le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système 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(~</a:t>
            </a:r>
            <a:r>
              <a:rPr sz="2400" spc="-130">
                <a:latin typeface="Arial" pitchFamily="34" charset="0"/>
                <a:cs typeface="Arial" pitchFamily="34" charset="0"/>
              </a:rPr>
              <a:t>classe</a:t>
            </a:r>
            <a:r>
              <a:rPr sz="2400" spc="-130" smtClean="0">
                <a:latin typeface="Arial" pitchFamily="34" charset="0"/>
                <a:cs typeface="Arial" pitchFamily="34" charset="0"/>
              </a:rPr>
              <a:t>)</a:t>
            </a:r>
            <a:endParaRPr lang="fr-FR" sz="2400" spc="-130" dirty="0" smtClean="0">
              <a:latin typeface="Arial" pitchFamily="34" charset="0"/>
              <a:cs typeface="Arial" pitchFamily="34" charset="0"/>
            </a:endParaRPr>
          </a:p>
          <a:p>
            <a:pPr marL="849630" marR="5080" lvl="2" indent="-287020">
              <a:lnSpc>
                <a:spcPct val="100000"/>
              </a:lnSpc>
              <a:spcBef>
                <a:spcPts val="509"/>
              </a:spcBef>
              <a:tabLst>
                <a:tab pos="848994" algn="l"/>
                <a:tab pos="850265" algn="l"/>
              </a:tabLst>
            </a:pPr>
            <a:endParaRPr sz="2400">
              <a:latin typeface="Arial" pitchFamily="34" charset="0"/>
              <a:cs typeface="Arial" pitchFamily="34" charset="0"/>
            </a:endParaRPr>
          </a:p>
          <a:p>
            <a:pPr marL="849630" lvl="2" indent="-287655">
              <a:lnSpc>
                <a:spcPct val="100000"/>
              </a:lnSpc>
              <a:spcBef>
                <a:spcPts val="480"/>
              </a:spcBef>
              <a:buChar char="–"/>
              <a:tabLst>
                <a:tab pos="848994" algn="l"/>
                <a:tab pos="850265" algn="l"/>
              </a:tabLst>
            </a:pPr>
            <a:r>
              <a:rPr sz="2400" spc="-95" dirty="0">
                <a:latin typeface="Arial" pitchFamily="34" charset="0"/>
                <a:cs typeface="Arial" pitchFamily="34" charset="0"/>
              </a:rPr>
              <a:t>Instance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de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composant: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le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composant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effectivement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utilisé</a:t>
            </a:r>
            <a:r>
              <a:rPr sz="2400" spc="-229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(~objet)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4450" y="178307"/>
            <a:ext cx="820394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1250" y="308863"/>
            <a:ext cx="662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-250" dirty="0" smtClean="0"/>
              <a:t>Les interfaces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0054463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pPr marL="38100">
                <a:lnSpc>
                  <a:spcPts val="1240"/>
                </a:lnSpc>
              </a:p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250" y="1524000"/>
            <a:ext cx="1005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Il existe deux types d’interface :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Les interfaces requise :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Ce sont des interfaces qui fournissent un service au composant et dont il a besoin pour fonctionner. </a:t>
            </a:r>
          </a:p>
          <a:p>
            <a:pPr lvl="1">
              <a:lnSpc>
                <a:spcPct val="150000"/>
              </a:lnSpc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Les interfaces fournies :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Ce sont des interfaces par lesquels le composant fourni lui-même un service. 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4450" y="178307"/>
            <a:ext cx="820394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1250" y="308863"/>
            <a:ext cx="6629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spc="-280" dirty="0" smtClean="0"/>
              <a:t>Composant </a:t>
            </a:r>
            <a:r>
              <a:rPr lang="fr-FR" sz="2800" spc="-185" dirty="0" smtClean="0"/>
              <a:t>:</a:t>
            </a:r>
            <a:r>
              <a:rPr lang="fr-FR" sz="2800" spc="-130" dirty="0" smtClean="0"/>
              <a:t> </a:t>
            </a:r>
            <a:r>
              <a:rPr lang="fr-FR" sz="2800" spc="-215" dirty="0" smtClean="0"/>
              <a:t>Représentation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060450" y="1676400"/>
            <a:ext cx="29718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450" y="1676400"/>
            <a:ext cx="27432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54463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pPr marL="38100">
                <a:lnSpc>
                  <a:spcPts val="1240"/>
                </a:lnSpc>
              </a:p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7050" y="34290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rectangle dans lequel figure 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nom du composant.</a:t>
            </a:r>
            <a:endParaRPr lang="fr-F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- 2 petits rectangles l’un au dessus de l’autre à gauche.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318250" y="3505200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rectangle dans lequel figure 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stéréotype « component ».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nom du composant.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symbole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18450" y="4953000"/>
            <a:ext cx="381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78307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5383" y="308863"/>
            <a:ext cx="4824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Composant </a:t>
            </a:r>
            <a:r>
              <a:rPr sz="3200" spc="-185" dirty="0"/>
              <a:t>:</a:t>
            </a:r>
            <a:r>
              <a:rPr sz="3200" spc="-130" dirty="0"/>
              <a:t> </a:t>
            </a:r>
            <a:r>
              <a:rPr sz="3200" spc="-215" dirty="0"/>
              <a:t>Représentation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0054463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pPr marL="38100">
                <a:lnSpc>
                  <a:spcPts val="1240"/>
                </a:lnSpc>
              </a:p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" y="1219200"/>
            <a:ext cx="10210800" cy="4077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95" dirty="0">
                <a:latin typeface="Arial" pitchFamily="34" charset="0"/>
                <a:cs typeface="Arial" pitchFamily="34" charset="0"/>
              </a:rPr>
              <a:t>Deux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types 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de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représentation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30" dirty="0">
                <a:latin typeface="Arial" pitchFamily="34" charset="0"/>
                <a:cs typeface="Arial" pitchFamily="34" charset="0"/>
              </a:rPr>
              <a:t>: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18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b="1" i="1" spc="-8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« Boîte </a:t>
            </a:r>
            <a:r>
              <a:rPr sz="2400" b="1" i="1" spc="-5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noire</a:t>
            </a:r>
            <a:r>
              <a:rPr sz="2400" b="1" i="1" spc="-17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8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»</a:t>
            </a:r>
            <a:endParaRPr sz="2400" b="1" i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155700" marR="5080" lvl="2" indent="-228600">
              <a:lnSpc>
                <a:spcPct val="150000"/>
              </a:lnSpc>
              <a:spcBef>
                <a:spcPts val="4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400" spc="-135" dirty="0">
                <a:latin typeface="Arial" pitchFamily="34" charset="0"/>
                <a:cs typeface="Arial" pitchFamily="34" charset="0"/>
              </a:rPr>
              <a:t>Vue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externe du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composant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qui </a:t>
            </a:r>
            <a:r>
              <a:rPr sz="2400" spc="-70" dirty="0">
                <a:latin typeface="Arial" pitchFamily="34" charset="0"/>
                <a:cs typeface="Arial" pitchFamily="34" charset="0"/>
              </a:rPr>
              <a:t>présente </a:t>
            </a:r>
            <a:r>
              <a:rPr sz="2400" spc="-165" dirty="0">
                <a:latin typeface="Arial" pitchFamily="34" charset="0"/>
                <a:cs typeface="Arial" pitchFamily="34" charset="0"/>
              </a:rPr>
              <a:t>ses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interfaces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fournies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et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requises </a:t>
            </a:r>
            <a:r>
              <a:rPr sz="2400" spc="-150" dirty="0">
                <a:latin typeface="Arial" pitchFamily="34" charset="0"/>
                <a:cs typeface="Arial" pitchFamily="34" charset="0"/>
              </a:rPr>
              <a:t>sans 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entrer 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dans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le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détail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de </a:t>
            </a:r>
            <a:r>
              <a:rPr sz="2400" spc="-30" dirty="0">
                <a:latin typeface="Arial" pitchFamily="34" charset="0"/>
                <a:cs typeface="Arial" pitchFamily="34" charset="0"/>
              </a:rPr>
              <a:t>l’implémentation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du</a:t>
            </a:r>
            <a:r>
              <a:rPr sz="2400" spc="-2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composant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400">
              <a:latin typeface="Arial" pitchFamily="34" charset="0"/>
              <a:cs typeface="Arial" pitchFamily="34" charset="0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400" b="1" i="1" spc="-8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« Boîte </a:t>
            </a:r>
            <a:r>
              <a:rPr sz="2400" b="1" i="1" spc="-9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blanche</a:t>
            </a:r>
            <a:r>
              <a:rPr sz="2400" b="1" i="1" spc="-17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8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»</a:t>
            </a:r>
            <a:endParaRPr sz="2400" b="1" i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155700" marR="360045" lvl="2" indent="-228600">
              <a:lnSpc>
                <a:spcPct val="150000"/>
              </a:lnSpc>
              <a:spcBef>
                <a:spcPts val="4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400" spc="-135" dirty="0">
                <a:latin typeface="Arial" pitchFamily="34" charset="0"/>
                <a:cs typeface="Arial" pitchFamily="34" charset="0"/>
              </a:rPr>
              <a:t>Vue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interne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du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composant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qui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décrit </a:t>
            </a:r>
            <a:r>
              <a:rPr sz="2400" spc="-105" dirty="0">
                <a:latin typeface="Arial" pitchFamily="34" charset="0"/>
                <a:cs typeface="Arial" pitchFamily="34" charset="0"/>
              </a:rPr>
              <a:t>son </a:t>
            </a:r>
            <a:r>
              <a:rPr sz="2400" spc="-40" dirty="0">
                <a:latin typeface="Arial" pitchFamily="34" charset="0"/>
                <a:cs typeface="Arial" pitchFamily="34" charset="0"/>
              </a:rPr>
              <a:t>implémentation </a:t>
            </a:r>
            <a:r>
              <a:rPr sz="2400" spc="-140" dirty="0">
                <a:latin typeface="Arial" pitchFamily="34" charset="0"/>
                <a:cs typeface="Arial" pitchFamily="34" charset="0"/>
              </a:rPr>
              <a:t>à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l’aide 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de classificateurs  </a:t>
            </a:r>
            <a:r>
              <a:rPr sz="2400" spc="-125" dirty="0">
                <a:latin typeface="Arial" pitchFamily="34" charset="0"/>
                <a:cs typeface="Arial" pitchFamily="34" charset="0"/>
              </a:rPr>
              <a:t>(classes, </a:t>
            </a:r>
            <a:r>
              <a:rPr sz="2400" spc="-70" dirty="0">
                <a:latin typeface="Arial" pitchFamily="34" charset="0"/>
                <a:cs typeface="Arial" pitchFamily="34" charset="0"/>
              </a:rPr>
              <a:t>autres </a:t>
            </a:r>
            <a:r>
              <a:rPr sz="2400" spc="-90" dirty="0">
                <a:latin typeface="Arial" pitchFamily="34" charset="0"/>
                <a:cs typeface="Arial" pitchFamily="34" charset="0"/>
              </a:rPr>
              <a:t>composants)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qui </a:t>
            </a:r>
            <a:r>
              <a:rPr sz="2400" spc="-50" dirty="0">
                <a:latin typeface="Arial" pitchFamily="34" charset="0"/>
                <a:cs typeface="Arial" pitchFamily="34" charset="0"/>
              </a:rPr>
              <a:t>le</a:t>
            </a:r>
            <a:r>
              <a:rPr sz="2400" spc="-15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composent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1000" y="164592"/>
            <a:ext cx="7327398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1751" y="295401"/>
            <a:ext cx="5032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/>
              <a:t>Composant </a:t>
            </a:r>
            <a:r>
              <a:rPr sz="3200" spc="-185" dirty="0"/>
              <a:t>: </a:t>
            </a:r>
            <a:r>
              <a:rPr sz="3200" spc="-204" dirty="0"/>
              <a:t>Boîte </a:t>
            </a:r>
            <a:r>
              <a:rPr sz="3200" spc="-175" dirty="0"/>
              <a:t>noire</a:t>
            </a:r>
            <a:r>
              <a:rPr sz="3200" spc="-114" dirty="0"/>
              <a:t> </a:t>
            </a:r>
            <a:r>
              <a:rPr sz="3200" spc="5" dirty="0"/>
              <a:t>(1/3)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79450" y="990600"/>
            <a:ext cx="8763000" cy="256993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1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« </a:t>
            </a:r>
            <a:r>
              <a:rPr sz="2400" b="1" spc="-9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Boîte </a:t>
            </a:r>
            <a:r>
              <a:rPr sz="2400" b="1" spc="-5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noire </a:t>
            </a:r>
            <a:r>
              <a:rPr sz="2400" b="1" spc="-1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sz="2400" b="1" spc="-25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sz="2400" b="1" spc="-114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sz="2400" b="1" spc="-33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8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représentions</a:t>
            </a:r>
            <a:endParaRPr sz="2400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235"/>
              </a:spcBef>
              <a:tabLst>
                <a:tab pos="756285" algn="l"/>
                <a:tab pos="756920" algn="l"/>
              </a:tabLst>
            </a:pPr>
            <a:r>
              <a:rPr lang="fr-FR" sz="2400" b="1" i="1" spc="-105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1-  </a:t>
            </a:r>
            <a:r>
              <a:rPr sz="2400" b="1" i="1" spc="-105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Connecteurs </a:t>
            </a:r>
            <a:r>
              <a:rPr sz="2400" b="1" i="1" spc="-12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d’assemblage</a:t>
            </a:r>
            <a:r>
              <a:rPr sz="2400" b="1" i="1" spc="-13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2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</a:t>
            </a:r>
            <a:endParaRPr sz="2400" b="1" i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1080"/>
              </a:spcBef>
              <a:buChar char="•"/>
              <a:tabLst>
                <a:tab pos="1155065" algn="l"/>
                <a:tab pos="1156335" algn="l"/>
              </a:tabLst>
            </a:pPr>
            <a:r>
              <a:rPr sz="2400" spc="-55" dirty="0">
                <a:latin typeface="Arial" pitchFamily="34" charset="0"/>
                <a:cs typeface="Arial" pitchFamily="34" charset="0"/>
              </a:rPr>
              <a:t>un</a:t>
            </a:r>
            <a:r>
              <a:rPr sz="2400" spc="-12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5" dirty="0">
                <a:latin typeface="Arial" pitchFamily="34" charset="0"/>
                <a:cs typeface="Arial" pitchFamily="34" charset="0"/>
              </a:rPr>
              <a:t>trait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et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un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petit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75" dirty="0">
                <a:latin typeface="Arial" pitchFamily="34" charset="0"/>
                <a:cs typeface="Arial" pitchFamily="34" charset="0"/>
              </a:rPr>
              <a:t>cercle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30" dirty="0">
                <a:latin typeface="Arial" pitchFamily="34" charset="0"/>
                <a:cs typeface="Arial" pitchFamily="34" charset="0"/>
              </a:rPr>
              <a:t>pour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une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interface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30" dirty="0">
                <a:latin typeface="Arial" pitchFamily="34" charset="0"/>
                <a:cs typeface="Arial" pitchFamily="34" charset="0"/>
              </a:rPr>
              <a:t>fournie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1019"/>
              </a:spcBef>
              <a:buChar char="•"/>
              <a:tabLst>
                <a:tab pos="1155065" algn="l"/>
                <a:tab pos="1156335" algn="l"/>
              </a:tabLst>
            </a:pPr>
            <a:r>
              <a:rPr sz="2400" spc="-55" dirty="0">
                <a:latin typeface="Arial" pitchFamily="34" charset="0"/>
                <a:cs typeface="Arial" pitchFamily="34" charset="0"/>
              </a:rPr>
              <a:t>un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5" dirty="0">
                <a:latin typeface="Arial" pitchFamily="34" charset="0"/>
                <a:cs typeface="Arial" pitchFamily="34" charset="0"/>
              </a:rPr>
              <a:t>trait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et</a:t>
            </a:r>
            <a:r>
              <a:rPr sz="2400" spc="-8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5" dirty="0">
                <a:latin typeface="Arial" pitchFamily="34" charset="0"/>
                <a:cs typeface="Arial" pitchFamily="34" charset="0"/>
              </a:rPr>
              <a:t>un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60" dirty="0">
                <a:latin typeface="Arial" pitchFamily="34" charset="0"/>
                <a:cs typeface="Arial" pitchFamily="34" charset="0"/>
              </a:rPr>
              <a:t>demi-cercle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35" dirty="0">
                <a:latin typeface="Arial" pitchFamily="34" charset="0"/>
                <a:cs typeface="Arial" pitchFamily="34" charset="0"/>
              </a:rPr>
              <a:t>pour</a:t>
            </a:r>
            <a:r>
              <a:rPr sz="2400" spc="-13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70" dirty="0">
                <a:latin typeface="Arial" pitchFamily="34" charset="0"/>
                <a:cs typeface="Arial" pitchFamily="34" charset="0"/>
              </a:rPr>
              <a:t>une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45" dirty="0">
                <a:latin typeface="Arial" pitchFamily="34" charset="0"/>
                <a:cs typeface="Arial" pitchFamily="34" charset="0"/>
              </a:rPr>
              <a:t>interface</a:t>
            </a:r>
            <a:r>
              <a:rPr sz="2400" spc="-1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65" dirty="0">
                <a:latin typeface="Arial" pitchFamily="34" charset="0"/>
                <a:cs typeface="Arial" pitchFamily="34" charset="0"/>
              </a:rPr>
              <a:t>requise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 marL="1384300">
              <a:lnSpc>
                <a:spcPct val="100000"/>
              </a:lnSpc>
              <a:spcBef>
                <a:spcPts val="900"/>
              </a:spcBef>
              <a:tabLst>
                <a:tab pos="1612900" algn="l"/>
              </a:tabLst>
            </a:pPr>
            <a:r>
              <a:rPr sz="2400" b="1" spc="-95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sz="2400" b="1" spc="-85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5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</a:t>
            </a:r>
            <a:endParaRPr sz="2400" b="1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5999" y="3982491"/>
            <a:ext cx="7450073" cy="2144268"/>
            <a:chOff x="1515999" y="3982491"/>
            <a:chExt cx="7450073" cy="2144268"/>
          </a:xfrm>
        </p:grpSpPr>
        <p:sp>
          <p:nvSpPr>
            <p:cNvPr id="6" name="object 6"/>
            <p:cNvSpPr/>
            <p:nvPr/>
          </p:nvSpPr>
          <p:spPr>
            <a:xfrm>
              <a:off x="1515999" y="3982491"/>
              <a:ext cx="7449566" cy="2144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8053" y="4369689"/>
              <a:ext cx="667385" cy="1257935"/>
            </a:xfrm>
            <a:custGeom>
              <a:avLst/>
              <a:gdLst/>
              <a:ahLst/>
              <a:cxnLst/>
              <a:rect l="l" t="t" r="r" b="b"/>
              <a:pathLst>
                <a:path w="667385" h="1257935">
                  <a:moveTo>
                    <a:pt x="0" y="628904"/>
                  </a:moveTo>
                  <a:lnTo>
                    <a:pt x="1527" y="568334"/>
                  </a:lnTo>
                  <a:lnTo>
                    <a:pt x="6015" y="509394"/>
                  </a:lnTo>
                  <a:lnTo>
                    <a:pt x="13324" y="452347"/>
                  </a:lnTo>
                  <a:lnTo>
                    <a:pt x="23315" y="397456"/>
                  </a:lnTo>
                  <a:lnTo>
                    <a:pt x="35847" y="344985"/>
                  </a:lnTo>
                  <a:lnTo>
                    <a:pt x="50782" y="295197"/>
                  </a:lnTo>
                  <a:lnTo>
                    <a:pt x="67979" y="248356"/>
                  </a:lnTo>
                  <a:lnTo>
                    <a:pt x="87298" y="204726"/>
                  </a:lnTo>
                  <a:lnTo>
                    <a:pt x="108600" y="164570"/>
                  </a:lnTo>
                  <a:lnTo>
                    <a:pt x="131746" y="128150"/>
                  </a:lnTo>
                  <a:lnTo>
                    <a:pt x="156594" y="95732"/>
                  </a:lnTo>
                  <a:lnTo>
                    <a:pt x="183006" y="67579"/>
                  </a:lnTo>
                  <a:lnTo>
                    <a:pt x="239962" y="25119"/>
                  </a:lnTo>
                  <a:lnTo>
                    <a:pt x="301495" y="2878"/>
                  </a:lnTo>
                  <a:lnTo>
                    <a:pt x="333629" y="0"/>
                  </a:lnTo>
                  <a:lnTo>
                    <a:pt x="365741" y="2878"/>
                  </a:lnTo>
                  <a:lnTo>
                    <a:pt x="396991" y="11339"/>
                  </a:lnTo>
                  <a:lnTo>
                    <a:pt x="456345" y="43953"/>
                  </a:lnTo>
                  <a:lnTo>
                    <a:pt x="510570" y="95732"/>
                  </a:lnTo>
                  <a:lnTo>
                    <a:pt x="535410" y="128150"/>
                  </a:lnTo>
                  <a:lnTo>
                    <a:pt x="558549" y="164570"/>
                  </a:lnTo>
                  <a:lnTo>
                    <a:pt x="579845" y="204726"/>
                  </a:lnTo>
                  <a:lnTo>
                    <a:pt x="599160" y="248356"/>
                  </a:lnTo>
                  <a:lnTo>
                    <a:pt x="616354" y="295197"/>
                  </a:lnTo>
                  <a:lnTo>
                    <a:pt x="631286" y="344985"/>
                  </a:lnTo>
                  <a:lnTo>
                    <a:pt x="643817" y="397456"/>
                  </a:lnTo>
                  <a:lnTo>
                    <a:pt x="653807" y="452347"/>
                  </a:lnTo>
                  <a:lnTo>
                    <a:pt x="661116" y="509394"/>
                  </a:lnTo>
                  <a:lnTo>
                    <a:pt x="665603" y="568334"/>
                  </a:lnTo>
                  <a:lnTo>
                    <a:pt x="667131" y="628904"/>
                  </a:lnTo>
                  <a:lnTo>
                    <a:pt x="665603" y="689472"/>
                  </a:lnTo>
                  <a:lnTo>
                    <a:pt x="661116" y="748411"/>
                  </a:lnTo>
                  <a:lnTo>
                    <a:pt x="653807" y="805457"/>
                  </a:lnTo>
                  <a:lnTo>
                    <a:pt x="643817" y="860346"/>
                  </a:lnTo>
                  <a:lnTo>
                    <a:pt x="631286" y="912814"/>
                  </a:lnTo>
                  <a:lnTo>
                    <a:pt x="616354" y="962599"/>
                  </a:lnTo>
                  <a:lnTo>
                    <a:pt x="599160" y="1009436"/>
                  </a:lnTo>
                  <a:lnTo>
                    <a:pt x="579845" y="1053064"/>
                  </a:lnTo>
                  <a:lnTo>
                    <a:pt x="558549" y="1093217"/>
                  </a:lnTo>
                  <a:lnTo>
                    <a:pt x="535410" y="1129632"/>
                  </a:lnTo>
                  <a:lnTo>
                    <a:pt x="510570" y="1162047"/>
                  </a:lnTo>
                  <a:lnTo>
                    <a:pt x="484169" y="1190198"/>
                  </a:lnTo>
                  <a:lnTo>
                    <a:pt x="427239" y="1232654"/>
                  </a:lnTo>
                  <a:lnTo>
                    <a:pt x="365741" y="1254891"/>
                  </a:lnTo>
                  <a:lnTo>
                    <a:pt x="333629" y="1257769"/>
                  </a:lnTo>
                  <a:lnTo>
                    <a:pt x="301495" y="1254891"/>
                  </a:lnTo>
                  <a:lnTo>
                    <a:pt x="270226" y="1246431"/>
                  </a:lnTo>
                  <a:lnTo>
                    <a:pt x="210842" y="1213821"/>
                  </a:lnTo>
                  <a:lnTo>
                    <a:pt x="156594" y="1162047"/>
                  </a:lnTo>
                  <a:lnTo>
                    <a:pt x="131746" y="1129632"/>
                  </a:lnTo>
                  <a:lnTo>
                    <a:pt x="108600" y="1093217"/>
                  </a:lnTo>
                  <a:lnTo>
                    <a:pt x="87298" y="1053064"/>
                  </a:lnTo>
                  <a:lnTo>
                    <a:pt x="67979" y="1009436"/>
                  </a:lnTo>
                  <a:lnTo>
                    <a:pt x="50782" y="962599"/>
                  </a:lnTo>
                  <a:lnTo>
                    <a:pt x="35847" y="912814"/>
                  </a:lnTo>
                  <a:lnTo>
                    <a:pt x="23315" y="860346"/>
                  </a:lnTo>
                  <a:lnTo>
                    <a:pt x="13324" y="805457"/>
                  </a:lnTo>
                  <a:lnTo>
                    <a:pt x="6015" y="748411"/>
                  </a:lnTo>
                  <a:lnTo>
                    <a:pt x="1527" y="689472"/>
                  </a:lnTo>
                  <a:lnTo>
                    <a:pt x="0" y="628904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7082" y="4241800"/>
              <a:ext cx="808990" cy="1549400"/>
            </a:xfrm>
            <a:custGeom>
              <a:avLst/>
              <a:gdLst/>
              <a:ahLst/>
              <a:cxnLst/>
              <a:rect l="l" t="t" r="r" b="b"/>
              <a:pathLst>
                <a:path w="808990" h="1707514">
                  <a:moveTo>
                    <a:pt x="0" y="853694"/>
                  </a:moveTo>
                  <a:lnTo>
                    <a:pt x="1108" y="789989"/>
                  </a:lnTo>
                  <a:lnTo>
                    <a:pt x="4382" y="727554"/>
                  </a:lnTo>
                  <a:lnTo>
                    <a:pt x="9744" y="666555"/>
                  </a:lnTo>
                  <a:lnTo>
                    <a:pt x="17114" y="607157"/>
                  </a:lnTo>
                  <a:lnTo>
                    <a:pt x="26415" y="549524"/>
                  </a:lnTo>
                  <a:lnTo>
                    <a:pt x="37569" y="493823"/>
                  </a:lnTo>
                  <a:lnTo>
                    <a:pt x="50498" y="440218"/>
                  </a:lnTo>
                  <a:lnTo>
                    <a:pt x="65123" y="388874"/>
                  </a:lnTo>
                  <a:lnTo>
                    <a:pt x="81366" y="339957"/>
                  </a:lnTo>
                  <a:lnTo>
                    <a:pt x="99150" y="293631"/>
                  </a:lnTo>
                  <a:lnTo>
                    <a:pt x="118395" y="250062"/>
                  </a:lnTo>
                  <a:lnTo>
                    <a:pt x="139025" y="209416"/>
                  </a:lnTo>
                  <a:lnTo>
                    <a:pt x="160960" y="171857"/>
                  </a:lnTo>
                  <a:lnTo>
                    <a:pt x="184123" y="137550"/>
                  </a:lnTo>
                  <a:lnTo>
                    <a:pt x="208435" y="106660"/>
                  </a:lnTo>
                  <a:lnTo>
                    <a:pt x="260195" y="55795"/>
                  </a:lnTo>
                  <a:lnTo>
                    <a:pt x="315615" y="20581"/>
                  </a:lnTo>
                  <a:lnTo>
                    <a:pt x="374070" y="2341"/>
                  </a:lnTo>
                  <a:lnTo>
                    <a:pt x="404241" y="0"/>
                  </a:lnTo>
                  <a:lnTo>
                    <a:pt x="434411" y="2341"/>
                  </a:lnTo>
                  <a:lnTo>
                    <a:pt x="463978" y="9257"/>
                  </a:lnTo>
                  <a:lnTo>
                    <a:pt x="520994" y="36149"/>
                  </a:lnTo>
                  <a:lnTo>
                    <a:pt x="574663" y="79353"/>
                  </a:lnTo>
                  <a:lnTo>
                    <a:pt x="624358" y="137550"/>
                  </a:lnTo>
                  <a:lnTo>
                    <a:pt x="647521" y="171857"/>
                  </a:lnTo>
                  <a:lnTo>
                    <a:pt x="669456" y="209416"/>
                  </a:lnTo>
                  <a:lnTo>
                    <a:pt x="690086" y="250062"/>
                  </a:lnTo>
                  <a:lnTo>
                    <a:pt x="709331" y="293631"/>
                  </a:lnTo>
                  <a:lnTo>
                    <a:pt x="727115" y="339957"/>
                  </a:lnTo>
                  <a:lnTo>
                    <a:pt x="743358" y="388874"/>
                  </a:lnTo>
                  <a:lnTo>
                    <a:pt x="757983" y="440218"/>
                  </a:lnTo>
                  <a:lnTo>
                    <a:pt x="770912" y="493823"/>
                  </a:lnTo>
                  <a:lnTo>
                    <a:pt x="782066" y="549524"/>
                  </a:lnTo>
                  <a:lnTo>
                    <a:pt x="791367" y="607157"/>
                  </a:lnTo>
                  <a:lnTo>
                    <a:pt x="798737" y="666555"/>
                  </a:lnTo>
                  <a:lnTo>
                    <a:pt x="804099" y="727554"/>
                  </a:lnTo>
                  <a:lnTo>
                    <a:pt x="807373" y="789989"/>
                  </a:lnTo>
                  <a:lnTo>
                    <a:pt x="808482" y="853694"/>
                  </a:lnTo>
                  <a:lnTo>
                    <a:pt x="807373" y="917415"/>
                  </a:lnTo>
                  <a:lnTo>
                    <a:pt x="804099" y="979864"/>
                  </a:lnTo>
                  <a:lnTo>
                    <a:pt x="798737" y="1040875"/>
                  </a:lnTo>
                  <a:lnTo>
                    <a:pt x="791367" y="1100284"/>
                  </a:lnTo>
                  <a:lnTo>
                    <a:pt x="782066" y="1157926"/>
                  </a:lnTo>
                  <a:lnTo>
                    <a:pt x="770912" y="1213635"/>
                  </a:lnTo>
                  <a:lnTo>
                    <a:pt x="757983" y="1267247"/>
                  </a:lnTo>
                  <a:lnTo>
                    <a:pt x="743358" y="1318596"/>
                  </a:lnTo>
                  <a:lnTo>
                    <a:pt x="727115" y="1367517"/>
                  </a:lnTo>
                  <a:lnTo>
                    <a:pt x="709331" y="1413846"/>
                  </a:lnTo>
                  <a:lnTo>
                    <a:pt x="690086" y="1457417"/>
                  </a:lnTo>
                  <a:lnTo>
                    <a:pt x="669456" y="1498065"/>
                  </a:lnTo>
                  <a:lnTo>
                    <a:pt x="647521" y="1535625"/>
                  </a:lnTo>
                  <a:lnTo>
                    <a:pt x="624358" y="1569932"/>
                  </a:lnTo>
                  <a:lnTo>
                    <a:pt x="600046" y="1600821"/>
                  </a:lnTo>
                  <a:lnTo>
                    <a:pt x="548286" y="1651685"/>
                  </a:lnTo>
                  <a:lnTo>
                    <a:pt x="492866" y="1686896"/>
                  </a:lnTo>
                  <a:lnTo>
                    <a:pt x="434411" y="1705135"/>
                  </a:lnTo>
                  <a:lnTo>
                    <a:pt x="404241" y="1707476"/>
                  </a:lnTo>
                  <a:lnTo>
                    <a:pt x="374070" y="1705135"/>
                  </a:lnTo>
                  <a:lnTo>
                    <a:pt x="344503" y="1698220"/>
                  </a:lnTo>
                  <a:lnTo>
                    <a:pt x="287487" y="1671330"/>
                  </a:lnTo>
                  <a:lnTo>
                    <a:pt x="233818" y="1628127"/>
                  </a:lnTo>
                  <a:lnTo>
                    <a:pt x="184123" y="1569932"/>
                  </a:lnTo>
                  <a:lnTo>
                    <a:pt x="160960" y="1535625"/>
                  </a:lnTo>
                  <a:lnTo>
                    <a:pt x="139025" y="1498065"/>
                  </a:lnTo>
                  <a:lnTo>
                    <a:pt x="118395" y="1457417"/>
                  </a:lnTo>
                  <a:lnTo>
                    <a:pt x="99150" y="1413846"/>
                  </a:lnTo>
                  <a:lnTo>
                    <a:pt x="81366" y="1367517"/>
                  </a:lnTo>
                  <a:lnTo>
                    <a:pt x="65123" y="1318596"/>
                  </a:lnTo>
                  <a:lnTo>
                    <a:pt x="50498" y="1267247"/>
                  </a:lnTo>
                  <a:lnTo>
                    <a:pt x="37569" y="1213635"/>
                  </a:lnTo>
                  <a:lnTo>
                    <a:pt x="26415" y="1157926"/>
                  </a:lnTo>
                  <a:lnTo>
                    <a:pt x="17114" y="1100284"/>
                  </a:lnTo>
                  <a:lnTo>
                    <a:pt x="9744" y="1040875"/>
                  </a:lnTo>
                  <a:lnTo>
                    <a:pt x="4382" y="979864"/>
                  </a:lnTo>
                  <a:lnTo>
                    <a:pt x="1108" y="917415"/>
                  </a:lnTo>
                  <a:lnTo>
                    <a:pt x="0" y="85369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4960" y="4864735"/>
              <a:ext cx="363220" cy="145415"/>
            </a:xfrm>
            <a:custGeom>
              <a:avLst/>
              <a:gdLst/>
              <a:ahLst/>
              <a:cxnLst/>
              <a:rect l="l" t="t" r="r" b="b"/>
              <a:pathLst>
                <a:path w="363219" h="145414">
                  <a:moveTo>
                    <a:pt x="287978" y="117887"/>
                  </a:moveTo>
                  <a:lnTo>
                    <a:pt x="278638" y="144906"/>
                  </a:lnTo>
                  <a:lnTo>
                    <a:pt x="363092" y="133857"/>
                  </a:lnTo>
                  <a:lnTo>
                    <a:pt x="351552" y="122046"/>
                  </a:lnTo>
                  <a:lnTo>
                    <a:pt x="299973" y="122046"/>
                  </a:lnTo>
                  <a:lnTo>
                    <a:pt x="287978" y="117887"/>
                  </a:lnTo>
                  <a:close/>
                </a:path>
                <a:path w="363219" h="145414">
                  <a:moveTo>
                    <a:pt x="294210" y="99856"/>
                  </a:moveTo>
                  <a:lnTo>
                    <a:pt x="287978" y="117887"/>
                  </a:lnTo>
                  <a:lnTo>
                    <a:pt x="299973" y="122046"/>
                  </a:lnTo>
                  <a:lnTo>
                    <a:pt x="306197" y="104012"/>
                  </a:lnTo>
                  <a:lnTo>
                    <a:pt x="294210" y="99856"/>
                  </a:lnTo>
                  <a:close/>
                </a:path>
                <a:path w="363219" h="145414">
                  <a:moveTo>
                    <a:pt x="303529" y="72897"/>
                  </a:moveTo>
                  <a:lnTo>
                    <a:pt x="294210" y="99856"/>
                  </a:lnTo>
                  <a:lnTo>
                    <a:pt x="306197" y="104012"/>
                  </a:lnTo>
                  <a:lnTo>
                    <a:pt x="299973" y="122046"/>
                  </a:lnTo>
                  <a:lnTo>
                    <a:pt x="351552" y="122046"/>
                  </a:lnTo>
                  <a:lnTo>
                    <a:pt x="303529" y="72897"/>
                  </a:lnTo>
                  <a:close/>
                </a:path>
                <a:path w="363219" h="145414">
                  <a:moveTo>
                    <a:pt x="6223" y="0"/>
                  </a:moveTo>
                  <a:lnTo>
                    <a:pt x="0" y="18033"/>
                  </a:lnTo>
                  <a:lnTo>
                    <a:pt x="287978" y="117887"/>
                  </a:lnTo>
                  <a:lnTo>
                    <a:pt x="294210" y="99856"/>
                  </a:lnTo>
                  <a:lnTo>
                    <a:pt x="622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2250" y="4648200"/>
            <a:ext cx="13122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800" b="1" spc="-8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800" b="1" spc="7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006FC0"/>
                </a:solidFill>
                <a:latin typeface="Arial"/>
                <a:cs typeface="Arial"/>
              </a:rPr>
              <a:t>er</a:t>
            </a:r>
            <a:r>
              <a:rPr sz="1800" b="1" spc="-45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1800" b="1" spc="-125" dirty="0">
                <a:solidFill>
                  <a:srgbClr val="006FC0"/>
                </a:solidFill>
                <a:latin typeface="Arial"/>
                <a:cs typeface="Arial"/>
              </a:rPr>
              <a:t>aces  </a:t>
            </a:r>
            <a:r>
              <a:rPr sz="1800" b="1" spc="-60" dirty="0">
                <a:solidFill>
                  <a:srgbClr val="006FC0"/>
                </a:solidFill>
                <a:latin typeface="Arial"/>
                <a:cs typeface="Arial"/>
              </a:rPr>
              <a:t>fournies</a:t>
            </a:r>
            <a:endParaRPr sz="1800" b="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9207" y="6351904"/>
            <a:ext cx="269113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0" dirty="0">
                <a:latin typeface="Arial"/>
                <a:cs typeface="Arial"/>
              </a:rPr>
              <a:t>Source 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-85" dirty="0">
                <a:latin typeface="Arial"/>
                <a:cs typeface="Arial"/>
              </a:rPr>
              <a:t>UML2 analyse </a:t>
            </a:r>
            <a:r>
              <a:rPr sz="1400" spc="-10" dirty="0">
                <a:latin typeface="Arial"/>
                <a:cs typeface="Arial"/>
              </a:rPr>
              <a:t>et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conception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54463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pPr marL="38100">
                <a:lnSpc>
                  <a:spcPts val="1240"/>
                </a:lnSpc>
              </a:pPr>
              <a:t>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17838" y="4773548"/>
            <a:ext cx="11628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4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b="1" spc="-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8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b="1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b="1" spc="-110" dirty="0">
                <a:solidFill>
                  <a:srgbClr val="FF0000"/>
                </a:solidFill>
                <a:latin typeface="Arial"/>
                <a:cs typeface="Arial"/>
              </a:rPr>
              <a:t>aces  </a:t>
            </a:r>
            <a:r>
              <a:rPr b="1" spc="-85" dirty="0">
                <a:solidFill>
                  <a:srgbClr val="FF0000"/>
                </a:solidFill>
                <a:latin typeface="Arial"/>
                <a:cs typeface="Arial"/>
              </a:rPr>
              <a:t>requises</a:t>
            </a:r>
            <a:endParaRPr b="1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1528</Words>
  <Application>Microsoft Office PowerPoint</Application>
  <PresentationFormat>Personnalisé</PresentationFormat>
  <Paragraphs>268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Office Theme</vt:lpstr>
      <vt:lpstr>Chapitre IV: Conception Statique  (suite et fin)</vt:lpstr>
      <vt:lpstr>Diapositive 2</vt:lpstr>
      <vt:lpstr>Qu’est ce que le diagramme de composants?</vt:lpstr>
      <vt:lpstr>Qu’est ce qu’un composant? (1/2)</vt:lpstr>
      <vt:lpstr>Qu’est ce qu’un composant? (2/2)</vt:lpstr>
      <vt:lpstr>Les interfaces</vt:lpstr>
      <vt:lpstr>Composant : Représentation</vt:lpstr>
      <vt:lpstr>Composant : Représentation</vt:lpstr>
      <vt:lpstr>Composant : Boîte noire (1/3)</vt:lpstr>
      <vt:lpstr>Composant : Boîte noire (2/3)</vt:lpstr>
      <vt:lpstr>Composant : Boîte noire (3/3)</vt:lpstr>
      <vt:lpstr>Composant : Boîte blanche (1/3)</vt:lpstr>
      <vt:lpstr>Composant : Boîte blanche (2/3)</vt:lpstr>
      <vt:lpstr>Composant : Boîte blanche (3/3)</vt:lpstr>
      <vt:lpstr>Composant complexe</vt:lpstr>
      <vt:lpstr>Relation avec les autres diagrammes</vt:lpstr>
      <vt:lpstr>Exemple: Transfert de données par Internet </vt:lpstr>
      <vt:lpstr>Diapositive 18</vt:lpstr>
      <vt:lpstr>Qu’est ce qu’un diagramme de déploiement</vt:lpstr>
      <vt:lpstr>Nœud</vt:lpstr>
      <vt:lpstr>Nœud: Exemple</vt:lpstr>
      <vt:lpstr>Nœud – Nœud : connexions</vt:lpstr>
      <vt:lpstr>Nœud – Nœud : connexions</vt:lpstr>
      <vt:lpstr>Artefact</vt:lpstr>
      <vt:lpstr>Artefact et composant</vt:lpstr>
      <vt:lpstr>Nœud et artefact : déploiement</vt:lpstr>
      <vt:lpstr>Nœud et artefact : exemple</vt:lpstr>
      <vt:lpstr>Utilisation du diagramme de déploiement (1/5):  Exemple Application Web</vt:lpstr>
      <vt:lpstr>Utilisation du diagramme de déploiement (2/5): Manifestation des composants</vt:lpstr>
      <vt:lpstr>Utilisation du diagramme de déploiement (3/5): Représentation de l’architecture physique d’une application Web J2EE avec  équilibrage de charge</vt:lpstr>
      <vt:lpstr>Utilisation du diagramme de déploiement (4/5): Représentation de l’architecture physique d’une application Apple : ITunes</vt:lpstr>
      <vt:lpstr>Utilisation du diagramme de déploiement (5/5): Représentation de l’architecture physique d’une application android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king</cp:lastModifiedBy>
  <cp:revision>8</cp:revision>
  <dcterms:created xsi:type="dcterms:W3CDTF">2021-12-09T05:51:46Z</dcterms:created>
  <dcterms:modified xsi:type="dcterms:W3CDTF">2021-12-10T13:58:54Z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2021-12-09T00:00:00Z</vt:filetime>
  </property>
</Properties>
</file>