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Noto Sa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C48DF2-AB6A-4BAE-B065-52A88041D2E8}">
  <a:tblStyle styleId="{FBC48DF2-AB6A-4BAE-B065-52A88041D2E8}" styleName="Table_0">
    <a:wholeTbl>
      <a:tcTxStyle b="off" i="off">
        <a:font>
          <a:latin typeface="Arial"/>
          <a:ea typeface="Arial"/>
          <a:cs typeface="Arial"/>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wholeTbl>
    <a:band1H>
      <a:tcTxStyle/>
      <a:tcStyle>
        <a:fill>
          <a:solidFill>
            <a:srgbClr val="828282"/>
          </a:solidFill>
        </a:fill>
      </a:tcStyle>
    </a:band1H>
    <a:band2H>
      <a:tcTxStyle/>
    </a:band2H>
    <a:band1V>
      <a:tcTxStyle/>
      <a:tcStyle>
        <a:fill>
          <a:solidFill>
            <a:srgbClr val="828282"/>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828282"/>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828282"/>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6C6C6C"/>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otoSans-bold.fntdata"/><Relationship Id="rId30" Type="http://schemas.openxmlformats.org/officeDocument/2006/relationships/font" Target="fonts/NotoSans-regular.fntdata"/><Relationship Id="rId11" Type="http://schemas.openxmlformats.org/officeDocument/2006/relationships/slide" Target="slides/slide5.xml"/><Relationship Id="rId33" Type="http://schemas.openxmlformats.org/officeDocument/2006/relationships/font" Target="fonts/NotoSans-boldItalic.fntdata"/><Relationship Id="rId10" Type="http://schemas.openxmlformats.org/officeDocument/2006/relationships/slide" Target="slides/slide4.xml"/><Relationship Id="rId32" Type="http://schemas.openxmlformats.org/officeDocument/2006/relationships/font" Target="fonts/NotoSans-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8.2 – DHCPv6</a:t>
            </a:r>
            <a:endParaRPr/>
          </a:p>
          <a:p>
            <a:pPr indent="0" lvl="0" marL="0" rtl="0" algn="l">
              <a:spcBef>
                <a:spcPts val="0"/>
              </a:spcBef>
              <a:spcAft>
                <a:spcPts val="0"/>
              </a:spcAft>
              <a:buNone/>
            </a:pPr>
            <a:r>
              <a:rPr lang="fr-FR"/>
              <a:t>8.2.1– SLAAC and DHCPv6</a:t>
            </a:r>
            <a:endParaRPr/>
          </a:p>
          <a:p>
            <a:pPr indent="0" lvl="0" marL="0" rtl="0" algn="l">
              <a:spcBef>
                <a:spcPts val="0"/>
              </a:spcBef>
              <a:spcAft>
                <a:spcPts val="0"/>
              </a:spcAft>
              <a:buNone/>
            </a:pPr>
            <a:r>
              <a:rPr lang="fr-FR"/>
              <a:t>8.2.1.6 – Stateful DHCPv6 Option</a:t>
            </a:r>
            <a:endParaRPr/>
          </a:p>
        </p:txBody>
      </p:sp>
      <p:sp>
        <p:nvSpPr>
          <p:cNvPr id="277" name="Google Shape;2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200">
                <a:solidFill>
                  <a:schemeClr val="dk1"/>
                </a:solidFill>
                <a:latin typeface="Calibri"/>
                <a:ea typeface="Calibri"/>
                <a:cs typeface="Calibri"/>
                <a:sym typeface="Calibri"/>
              </a:rPr>
              <a:t>La configuration d'un serveur DHCPv6 avec état est similaire à celle d'un serveur sans état. La principale différence réside dans le fait que les serveurs avec état disposent également des informations d'adressage IPv6, de la même manière qu'un serveur DHCPv4 dispose des informations d'adressage IPv4.</a:t>
            </a:r>
            <a:endParaRPr/>
          </a:p>
        </p:txBody>
      </p:sp>
      <p:sp>
        <p:nvSpPr>
          <p:cNvPr id="364" name="Google Shape;3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200">
                <a:solidFill>
                  <a:schemeClr val="dk1"/>
                </a:solidFill>
                <a:latin typeface="Calibri"/>
                <a:ea typeface="Calibri"/>
                <a:cs typeface="Calibri"/>
                <a:sym typeface="Calibri"/>
              </a:rPr>
              <a:t>Si le serveur DHCPv6 se trouve sur un réseau différent de celui du client, alors le routeur IPv6 peut être configuré en tant qu'agent de relais DHCPv6. La configuration d'un agent de relais DHCPv6 est similaire à celle d'un routeur IPv4 en tant que relais DHCPv4.</a:t>
            </a:r>
            <a:endParaRPr/>
          </a:p>
        </p:txBody>
      </p:sp>
      <p:sp>
        <p:nvSpPr>
          <p:cNvPr id="410" name="Google Shape;41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8.2 – DHCPv6</a:t>
            </a:r>
            <a:endParaRPr/>
          </a:p>
          <a:p>
            <a:pPr indent="0" lvl="0" marL="0" rtl="0" algn="l">
              <a:spcBef>
                <a:spcPts val="0"/>
              </a:spcBef>
              <a:spcAft>
                <a:spcPts val="0"/>
              </a:spcAft>
              <a:buNone/>
            </a:pPr>
            <a:r>
              <a:rPr lang="fr-FR"/>
              <a:t>8.2.1– SLAAC and DHCPv6</a:t>
            </a:r>
            <a:endParaRPr/>
          </a:p>
          <a:p>
            <a:pPr indent="0" lvl="0" marL="0" rtl="0" algn="l">
              <a:spcBef>
                <a:spcPts val="0"/>
              </a:spcBef>
              <a:spcAft>
                <a:spcPts val="0"/>
              </a:spcAft>
              <a:buNone/>
            </a:pPr>
            <a:r>
              <a:rPr lang="fr-FR"/>
              <a:t>8.2.1.4 – SLAAC Option</a:t>
            </a:r>
            <a:endParaRPr/>
          </a:p>
        </p:txBody>
      </p:sp>
      <p:sp>
        <p:nvSpPr>
          <p:cNvPr id="256" name="Google Shape;2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8.2 – DHCPv6</a:t>
            </a:r>
            <a:endParaRPr/>
          </a:p>
          <a:p>
            <a:pPr indent="0" lvl="0" marL="0" rtl="0" algn="l">
              <a:spcBef>
                <a:spcPts val="0"/>
              </a:spcBef>
              <a:spcAft>
                <a:spcPts val="0"/>
              </a:spcAft>
              <a:buNone/>
            </a:pPr>
            <a:r>
              <a:rPr lang="fr-FR"/>
              <a:t>8.2.1– SLAAC and DHCPv6</a:t>
            </a:r>
            <a:endParaRPr/>
          </a:p>
          <a:p>
            <a:pPr indent="0" lvl="0" marL="0" rtl="0" algn="l">
              <a:spcBef>
                <a:spcPts val="0"/>
              </a:spcBef>
              <a:spcAft>
                <a:spcPts val="0"/>
              </a:spcAft>
              <a:buNone/>
            </a:pPr>
            <a:r>
              <a:rPr lang="fr-FR"/>
              <a:t>8.2.1.5 – Stateless DHCPv6 Option</a:t>
            </a:r>
            <a:endParaRPr/>
          </a:p>
        </p:txBody>
      </p:sp>
      <p:sp>
        <p:nvSpPr>
          <p:cNvPr id="266" name="Google Shape;2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8.png"/><Relationship Id="rId7" Type="http://schemas.openxmlformats.org/officeDocument/2006/relationships/image" Target="../media/image9.png"/><Relationship Id="rId8"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0" y="0"/>
            <a:ext cx="12192000" cy="6858000"/>
            <a:chOff x="0" y="0"/>
            <a:chExt cx="12192000" cy="6858000"/>
          </a:xfrm>
        </p:grpSpPr>
        <p:sp>
          <p:nvSpPr>
            <p:cNvPr id="15" name="Google Shape;15;p2"/>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2.png" id="16" name="Google Shape;16;p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7" name="Google Shape;17;p2"/>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8" name="Google Shape;18;p2"/>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20" name="Google Shape;20;p2"/>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21" name="Google Shape;21;p2"/>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22" name="Google Shape;22;p2"/>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23" name="Google Shape;23;p2"/>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24" name="Google Shape;24;p2"/>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25" name="Google Shape;25;p2"/>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91" name="Shape 91"/>
        <p:cNvGrpSpPr/>
        <p:nvPr/>
      </p:nvGrpSpPr>
      <p:grpSpPr>
        <a:xfrm>
          <a:off x="0" y="0"/>
          <a:ext cx="0" cy="0"/>
          <a:chOff x="0" y="0"/>
          <a:chExt cx="0" cy="0"/>
        </a:xfrm>
      </p:grpSpPr>
      <p:sp>
        <p:nvSpPr>
          <p:cNvPr id="92" name="Google Shape;92;p1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3" name="Google Shape;93;p1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4" name="Google Shape;94;p1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5" name="Shape 95"/>
        <p:cNvGrpSpPr/>
        <p:nvPr/>
      </p:nvGrpSpPr>
      <p:grpSpPr>
        <a:xfrm>
          <a:off x="0" y="0"/>
          <a:ext cx="0" cy="0"/>
          <a:chOff x="0" y="0"/>
          <a:chExt cx="0" cy="0"/>
        </a:xfrm>
      </p:grpSpPr>
      <p:sp>
        <p:nvSpPr>
          <p:cNvPr id="96" name="Google Shape;96;p12"/>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7" name="Google Shape;97;p12"/>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8" name="Google Shape;98;p1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9" name="Shape 99"/>
        <p:cNvGrpSpPr/>
        <p:nvPr/>
      </p:nvGrpSpPr>
      <p:grpSpPr>
        <a:xfrm>
          <a:off x="0" y="0"/>
          <a:ext cx="0" cy="0"/>
          <a:chOff x="0" y="0"/>
          <a:chExt cx="0" cy="0"/>
        </a:xfrm>
      </p:grpSpPr>
      <p:sp>
        <p:nvSpPr>
          <p:cNvPr id="100" name="Google Shape;100;p13"/>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1" name="Google Shape;101;p13"/>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2" name="Google Shape;102;p13"/>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3" name="Google Shape;103;p1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4" name="Shape 104"/>
        <p:cNvGrpSpPr/>
        <p:nvPr/>
      </p:nvGrpSpPr>
      <p:grpSpPr>
        <a:xfrm>
          <a:off x="0" y="0"/>
          <a:ext cx="0" cy="0"/>
          <a:chOff x="0" y="0"/>
          <a:chExt cx="0" cy="0"/>
        </a:xfrm>
      </p:grpSpPr>
      <p:sp>
        <p:nvSpPr>
          <p:cNvPr id="105" name="Google Shape;105;p14"/>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6" name="Google Shape;106;p1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7" name="Shape 107"/>
        <p:cNvGrpSpPr/>
        <p:nvPr/>
      </p:nvGrpSpPr>
      <p:grpSpPr>
        <a:xfrm>
          <a:off x="0" y="0"/>
          <a:ext cx="0" cy="0"/>
          <a:chOff x="0" y="0"/>
          <a:chExt cx="0" cy="0"/>
        </a:xfrm>
      </p:grpSpPr>
      <p:sp>
        <p:nvSpPr>
          <p:cNvPr id="108" name="Google Shape;108;p15"/>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15"/>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0" name="Google Shape;110;p15"/>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1" name="Google Shape;111;p1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2" name="Shape 112"/>
        <p:cNvGrpSpPr/>
        <p:nvPr/>
      </p:nvGrpSpPr>
      <p:grpSpPr>
        <a:xfrm>
          <a:off x="0" y="0"/>
          <a:ext cx="0" cy="0"/>
          <a:chOff x="0" y="0"/>
          <a:chExt cx="0" cy="0"/>
        </a:xfrm>
      </p:grpSpPr>
      <p:sp>
        <p:nvSpPr>
          <p:cNvPr id="113" name="Google Shape;113;p16"/>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4" name="Google Shape;114;p16"/>
          <p:cNvSpPr/>
          <p:nvPr>
            <p:ph idx="2" type="pic"/>
          </p:nvPr>
        </p:nvSpPr>
        <p:spPr>
          <a:xfrm>
            <a:off x="5183187" y="987425"/>
            <a:ext cx="6172200" cy="4873500"/>
          </a:xfrm>
          <a:prstGeom prst="rect">
            <a:avLst/>
          </a:prstGeom>
          <a:noFill/>
          <a:ln>
            <a:noFill/>
          </a:ln>
        </p:spPr>
      </p:sp>
      <p:sp>
        <p:nvSpPr>
          <p:cNvPr id="115" name="Google Shape;115;p16"/>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6" name="Google Shape;116;p1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9" name="Google Shape;119;p17"/>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0" name="Google Shape;120;p1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21" name="Shape 121"/>
        <p:cNvGrpSpPr/>
        <p:nvPr/>
      </p:nvGrpSpPr>
      <p:grpSpPr>
        <a:xfrm>
          <a:off x="0" y="0"/>
          <a:ext cx="0" cy="0"/>
          <a:chOff x="0" y="0"/>
          <a:chExt cx="0" cy="0"/>
        </a:xfrm>
      </p:grpSpPr>
      <p:sp>
        <p:nvSpPr>
          <p:cNvPr id="122" name="Google Shape;122;p18"/>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23" name="Google Shape;123;p18"/>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4" name="Google Shape;124;p18"/>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25" name="Shape 125"/>
        <p:cNvGrpSpPr/>
        <p:nvPr/>
      </p:nvGrpSpPr>
      <p:grpSpPr>
        <a:xfrm>
          <a:off x="0" y="0"/>
          <a:ext cx="0" cy="0"/>
          <a:chOff x="0" y="0"/>
          <a:chExt cx="0" cy="0"/>
        </a:xfrm>
      </p:grpSpPr>
      <p:sp>
        <p:nvSpPr>
          <p:cNvPr id="126" name="Google Shape;126;p19"/>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27" name="Google Shape;127;p19"/>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8" name="Google Shape;128;p19"/>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9" name="Google Shape;129;p19"/>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1000"/>
                                        <p:tgtEl>
                                          <p:spTgt spid="12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130" name="Shape 130"/>
        <p:cNvGrpSpPr/>
        <p:nvPr/>
      </p:nvGrpSpPr>
      <p:grpSpPr>
        <a:xfrm>
          <a:off x="0" y="0"/>
          <a:ext cx="0" cy="0"/>
          <a:chOff x="0" y="0"/>
          <a:chExt cx="0" cy="0"/>
        </a:xfrm>
      </p:grpSpPr>
      <p:sp>
        <p:nvSpPr>
          <p:cNvPr id="131" name="Google Shape;131;p20"/>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32" name="Google Shape;132;p20"/>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33" name="Google Shape;133;p20"/>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34" name="Google Shape;134;p20"/>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35" name="Google Shape;135;p20"/>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6" name="Google Shape;136;p20"/>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7" name="Google Shape;137;p20"/>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8" name="Google Shape;138;p20"/>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9" name="Google Shape;139;p20"/>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0" name="Google Shape;140;p20"/>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1" name="Google Shape;141;p20"/>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2" name="Google Shape;142;p20"/>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3" name="Google Shape;143;p20"/>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4" name="Google Shape;144;p20"/>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5" name="Google Shape;145;p20"/>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6" name="Google Shape;146;p20"/>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7" name="Google Shape;147;p20"/>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8" name="Google Shape;148;p20"/>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9" name="Google Shape;149;p20"/>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0" name="Google Shape;150;p20"/>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1" name="Google Shape;151;p20"/>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2" name="Google Shape;152;p20"/>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3" name="Google Shape;153;p20"/>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4" name="Google Shape;154;p20"/>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5" name="Google Shape;155;p20"/>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6" name="Google Shape;156;p20"/>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7" name="Google Shape;157;p20"/>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58" name="Google Shape;158;p20"/>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159" name="Google Shape;159;p20"/>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0" name="Google Shape;160;p20"/>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500"/>
                                        <p:tgtEl>
                                          <p:spTgt spid="13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animEffect filter="fade" transition="in">
                                      <p:cBhvr>
                                        <p:cTn dur="500"/>
                                        <p:tgtEl>
                                          <p:spTgt spid="134">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250"/>
                                        <p:tgtEl>
                                          <p:spTgt spid="150"/>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250"/>
                                        <p:tgtEl>
                                          <p:spTgt spid="1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250"/>
                                        <p:tgtEl>
                                          <p:spTgt spid="141"/>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500"/>
                                        <p:tgtEl>
                                          <p:spTgt spid="15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500"/>
                                        <p:tgtEl>
                                          <p:spTgt spid="153">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50"/>
                                        <p:tgtEl>
                                          <p:spTgt spid="14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50"/>
                                        <p:tgtEl>
                                          <p:spTgt spid="147"/>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
                                        <p:tgtEl>
                                          <p:spTgt spid="14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50"/>
                                        <p:tgtEl>
                                          <p:spTgt spid="138"/>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
                                        <p:tgtEl>
                                          <p:spTgt spid="13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250"/>
                                        <p:tgtEl>
                                          <p:spTgt spid="144"/>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500"/>
                                        <p:tgtEl>
                                          <p:spTgt spid="15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500"/>
                                        <p:tgtEl>
                                          <p:spTgt spid="15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500"/>
                                        <p:tgtEl>
                                          <p:spTgt spid="15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500"/>
                                        <p:tgtEl>
                                          <p:spTgt spid="15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500"/>
                                        <p:tgtEl>
                                          <p:spTgt spid="154">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250"/>
                                        <p:tgtEl>
                                          <p:spTgt spid="143"/>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500"/>
                                        <p:tgtEl>
                                          <p:spTgt spid="156">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500"/>
                                        <p:tgtEl>
                                          <p:spTgt spid="156">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Effect filter="fade" transition="in">
                                      <p:cBhvr>
                                        <p:cTn dur="500"/>
                                        <p:tgtEl>
                                          <p:spTgt spid="156">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animEffect filter="fade" transition="in">
                                      <p:cBhvr>
                                        <p:cTn dur="500"/>
                                        <p:tgtEl>
                                          <p:spTgt spid="156">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750"/>
                                        <p:tgtEl>
                                          <p:spTgt spid="157">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750"/>
                                        <p:tgtEl>
                                          <p:spTgt spid="157">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750"/>
                                        <p:tgtEl>
                                          <p:spTgt spid="157">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750"/>
                                        <p:tgtEl>
                                          <p:spTgt spid="157">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750"/>
                                        <p:tgtEl>
                                          <p:spTgt spid="157">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750"/>
                                        <p:tgtEl>
                                          <p:spTgt spid="157">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750"/>
                                        <p:tgtEl>
                                          <p:spTgt spid="157">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750"/>
                                        <p:tgtEl>
                                          <p:spTgt spid="157">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750"/>
                                        <p:tgtEl>
                                          <p:spTgt spid="157">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500"/>
                                        <p:tgtEl>
                                          <p:spTgt spid="159">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500"/>
                                        <p:tgtEl>
                                          <p:spTgt spid="159">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500"/>
                                        <p:tgtEl>
                                          <p:spTgt spid="159">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animEffect filter="fade" transition="in">
                                      <p:cBhvr>
                                        <p:cTn dur="500"/>
                                        <p:tgtEl>
                                          <p:spTgt spid="159">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750"/>
                                        <p:tgtEl>
                                          <p:spTgt spid="160">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750"/>
                                        <p:tgtEl>
                                          <p:spTgt spid="160">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750"/>
                                        <p:tgtEl>
                                          <p:spTgt spid="160">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750"/>
                                        <p:tgtEl>
                                          <p:spTgt spid="160">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750"/>
                                        <p:tgtEl>
                                          <p:spTgt spid="160">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750"/>
                                        <p:tgtEl>
                                          <p:spTgt spid="160">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750"/>
                                        <p:tgtEl>
                                          <p:spTgt spid="160">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Effect filter="fade" transition="in">
                                      <p:cBhvr>
                                        <p:cTn dur="750"/>
                                        <p:tgtEl>
                                          <p:spTgt spid="160">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Effect filter="fade" transition="in">
                                      <p:cBhvr>
                                        <p:cTn dur="750"/>
                                        <p:tgtEl>
                                          <p:spTgt spid="1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6" name="Shape 26"/>
        <p:cNvGrpSpPr/>
        <p:nvPr/>
      </p:nvGrpSpPr>
      <p:grpSpPr>
        <a:xfrm>
          <a:off x="0" y="0"/>
          <a:ext cx="0" cy="0"/>
          <a:chOff x="0" y="0"/>
          <a:chExt cx="0" cy="0"/>
        </a:xfrm>
      </p:grpSpPr>
      <p:sp>
        <p:nvSpPr>
          <p:cNvPr id="27" name="Google Shape;2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a:lvl1pPr>
            <a:lvl2pPr indent="0" lvl="1" marL="0" marR="0" algn="r">
              <a:lnSpc>
                <a:spcPct val="100000"/>
              </a:lnSpc>
              <a:spcBef>
                <a:spcPts val="0"/>
              </a:spcBef>
              <a:spcAft>
                <a:spcPts val="0"/>
              </a:spcAft>
              <a:buClr>
                <a:srgbClr val="888888"/>
              </a:buClr>
              <a:buSzPts val="1200"/>
              <a:buFont typeface="Arial"/>
              <a:buNone/>
              <a:defRPr/>
            </a:lvl2pPr>
            <a:lvl3pPr indent="0" lvl="2" marL="0" marR="0" algn="r">
              <a:lnSpc>
                <a:spcPct val="100000"/>
              </a:lnSpc>
              <a:spcBef>
                <a:spcPts val="0"/>
              </a:spcBef>
              <a:spcAft>
                <a:spcPts val="0"/>
              </a:spcAft>
              <a:buClr>
                <a:srgbClr val="888888"/>
              </a:buClr>
              <a:buSzPts val="1200"/>
              <a:buFont typeface="Arial"/>
              <a:buNone/>
              <a:defRPr/>
            </a:lvl3pPr>
            <a:lvl4pPr indent="0" lvl="3" marL="0" marR="0" algn="r">
              <a:lnSpc>
                <a:spcPct val="100000"/>
              </a:lnSpc>
              <a:spcBef>
                <a:spcPts val="0"/>
              </a:spcBef>
              <a:spcAft>
                <a:spcPts val="0"/>
              </a:spcAft>
              <a:buClr>
                <a:srgbClr val="888888"/>
              </a:buClr>
              <a:buSzPts val="1200"/>
              <a:buFont typeface="Arial"/>
              <a:buNone/>
              <a:defRPr/>
            </a:lvl4pPr>
            <a:lvl5pPr indent="0" lvl="4" marL="0" marR="0" algn="r">
              <a:lnSpc>
                <a:spcPct val="100000"/>
              </a:lnSpc>
              <a:spcBef>
                <a:spcPts val="0"/>
              </a:spcBef>
              <a:spcAft>
                <a:spcPts val="0"/>
              </a:spcAft>
              <a:buClr>
                <a:srgbClr val="888888"/>
              </a:buClr>
              <a:buSzPts val="1200"/>
              <a:buFont typeface="Arial"/>
              <a:buNone/>
              <a:defRPr/>
            </a:lvl5pPr>
            <a:lvl6pPr indent="0" lvl="5" marL="0" marR="0" algn="r">
              <a:lnSpc>
                <a:spcPct val="100000"/>
              </a:lnSpc>
              <a:spcBef>
                <a:spcPts val="0"/>
              </a:spcBef>
              <a:spcAft>
                <a:spcPts val="0"/>
              </a:spcAft>
              <a:buClr>
                <a:srgbClr val="888888"/>
              </a:buClr>
              <a:buSzPts val="1200"/>
              <a:buFont typeface="Arial"/>
              <a:buNone/>
              <a:defRPr/>
            </a:lvl6pPr>
            <a:lvl7pPr indent="0" lvl="6" marL="0" marR="0" algn="r">
              <a:lnSpc>
                <a:spcPct val="100000"/>
              </a:lnSpc>
              <a:spcBef>
                <a:spcPts val="0"/>
              </a:spcBef>
              <a:spcAft>
                <a:spcPts val="0"/>
              </a:spcAft>
              <a:buClr>
                <a:srgbClr val="888888"/>
              </a:buClr>
              <a:buSzPts val="1200"/>
              <a:buFont typeface="Arial"/>
              <a:buNone/>
              <a:defRPr/>
            </a:lvl7pPr>
            <a:lvl8pPr indent="0" lvl="7" marL="0" marR="0" algn="r">
              <a:lnSpc>
                <a:spcPct val="100000"/>
              </a:lnSpc>
              <a:spcBef>
                <a:spcPts val="0"/>
              </a:spcBef>
              <a:spcAft>
                <a:spcPts val="0"/>
              </a:spcAft>
              <a:buClr>
                <a:srgbClr val="888888"/>
              </a:buClr>
              <a:buSzPts val="1200"/>
              <a:buFont typeface="Arial"/>
              <a:buNone/>
              <a:defRPr/>
            </a:lvl8pPr>
            <a:lvl9pPr indent="0" lvl="8" marL="0" marR="0" algn="r">
              <a:lnSpc>
                <a:spcPct val="100000"/>
              </a:lnSpc>
              <a:spcBef>
                <a:spcPts val="0"/>
              </a:spcBef>
              <a:spcAft>
                <a:spcPts val="0"/>
              </a:spcAft>
              <a:buClr>
                <a:srgbClr val="888888"/>
              </a:buClr>
              <a:buSzPts val="1200"/>
              <a:buFont typeface="Arial"/>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6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4"/>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4"/>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4"/>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8" name="Shape 38"/>
        <p:cNvGrpSpPr/>
        <p:nvPr/>
      </p:nvGrpSpPr>
      <p:grpSpPr>
        <a:xfrm>
          <a:off x="0" y="0"/>
          <a:ext cx="0" cy="0"/>
          <a:chOff x="0" y="0"/>
          <a:chExt cx="0" cy="0"/>
        </a:xfrm>
      </p:grpSpPr>
      <p:sp>
        <p:nvSpPr>
          <p:cNvPr id="39" name="Google Shape;39;p6"/>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40" name="Shape 40"/>
        <p:cNvGrpSpPr/>
        <p:nvPr/>
      </p:nvGrpSpPr>
      <p:grpSpPr>
        <a:xfrm>
          <a:off x="0" y="0"/>
          <a:ext cx="0" cy="0"/>
          <a:chOff x="0" y="0"/>
          <a:chExt cx="0" cy="0"/>
        </a:xfrm>
      </p:grpSpPr>
      <p:sp>
        <p:nvSpPr>
          <p:cNvPr id="41" name="Google Shape;41;p7"/>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42" name="Google Shape;42;p7"/>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43" name="Google Shape;43;p7"/>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44" name="Google Shape;44;p7"/>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5" name="Google Shape;45;p7"/>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6" name="Google Shape;46;p7"/>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500"/>
                                        <p:tgtEl>
                                          <p:spTgt spid="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500"/>
                                        <p:tgtEl>
                                          <p:spTgt spid="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500"/>
                                        <p:tgtEl>
                                          <p:spTgt spid="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500"/>
                                        <p:tgtEl>
                                          <p:spTgt spid="4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5" st="5"/>
                                            </p:txEl>
                                          </p:spTgt>
                                        </p:tgtEl>
                                        <p:attrNameLst>
                                          <p:attrName>style.visibility</p:attrName>
                                        </p:attrNameLst>
                                      </p:cBhvr>
                                      <p:to>
                                        <p:strVal val="visible"/>
                                      </p:to>
                                    </p:set>
                                    <p:animEffect filter="fade" transition="in">
                                      <p:cBhvr>
                                        <p:cTn dur="500"/>
                                        <p:tgtEl>
                                          <p:spTgt spid="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6" st="6"/>
                                            </p:txEl>
                                          </p:spTgt>
                                        </p:tgtEl>
                                        <p:attrNameLst>
                                          <p:attrName>style.visibility</p:attrName>
                                        </p:attrNameLst>
                                      </p:cBhvr>
                                      <p:to>
                                        <p:strVal val="visible"/>
                                      </p:to>
                                    </p:set>
                                    <p:animEffect filter="fade" transition="in">
                                      <p:cBhvr>
                                        <p:cTn dur="500"/>
                                        <p:tgtEl>
                                          <p:spTgt spid="4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7" st="7"/>
                                            </p:txEl>
                                          </p:spTgt>
                                        </p:tgtEl>
                                        <p:attrNameLst>
                                          <p:attrName>style.visibility</p:attrName>
                                        </p:attrNameLst>
                                      </p:cBhvr>
                                      <p:to>
                                        <p:strVal val="visible"/>
                                      </p:to>
                                    </p:set>
                                    <p:animEffect filter="fade" transition="in">
                                      <p:cBhvr>
                                        <p:cTn dur="500"/>
                                        <p:tgtEl>
                                          <p:spTgt spid="4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8" st="8"/>
                                            </p:txEl>
                                          </p:spTgt>
                                        </p:tgtEl>
                                        <p:attrNameLst>
                                          <p:attrName>style.visibility</p:attrName>
                                        </p:attrNameLst>
                                      </p:cBhvr>
                                      <p:to>
                                        <p:strVal val="visible"/>
                                      </p:to>
                                    </p:set>
                                    <p:animEffect filter="fade" transition="in">
                                      <p:cBhvr>
                                        <p:cTn dur="500"/>
                                        <p:tgtEl>
                                          <p:spTgt spid="4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animEffect filter="fade" transition="in">
                                      <p:cBhvr>
                                        <p:cTn dur="500"/>
                                        <p:tgtEl>
                                          <p:spTgt spid="4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animEffect filter="fade" transition="in">
                                      <p:cBhvr>
                                        <p:cTn dur="500"/>
                                        <p:tgtEl>
                                          <p:spTgt spid="4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animEffect filter="fade" transition="in">
                                      <p:cBhvr>
                                        <p:cTn dur="500"/>
                                        <p:tgtEl>
                                          <p:spTgt spid="4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6">
                                            <p:txEl>
                                              <p:pRg end="3" st="3"/>
                                            </p:txEl>
                                          </p:spTgt>
                                        </p:tgtEl>
                                        <p:attrNameLst>
                                          <p:attrName>style.visibility</p:attrName>
                                        </p:attrNameLst>
                                      </p:cBhvr>
                                      <p:to>
                                        <p:strVal val="visible"/>
                                      </p:to>
                                    </p:set>
                                    <p:animEffect filter="fade" transition="in">
                                      <p:cBhvr>
                                        <p:cTn dur="500"/>
                                        <p:tgtEl>
                                          <p:spTgt spid="46">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6">
                                            <p:txEl>
                                              <p:pRg end="4" st="4"/>
                                            </p:txEl>
                                          </p:spTgt>
                                        </p:tgtEl>
                                        <p:attrNameLst>
                                          <p:attrName>style.visibility</p:attrName>
                                        </p:attrNameLst>
                                      </p:cBhvr>
                                      <p:to>
                                        <p:strVal val="visible"/>
                                      </p:to>
                                    </p:set>
                                    <p:animEffect filter="fade" transition="in">
                                      <p:cBhvr>
                                        <p:cTn dur="500"/>
                                        <p:tgtEl>
                                          <p:spTgt spid="46">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6">
                                            <p:txEl>
                                              <p:pRg end="5" st="5"/>
                                            </p:txEl>
                                          </p:spTgt>
                                        </p:tgtEl>
                                        <p:attrNameLst>
                                          <p:attrName>style.visibility</p:attrName>
                                        </p:attrNameLst>
                                      </p:cBhvr>
                                      <p:to>
                                        <p:strVal val="visible"/>
                                      </p:to>
                                    </p:set>
                                    <p:animEffect filter="fade" transition="in">
                                      <p:cBhvr>
                                        <p:cTn dur="500"/>
                                        <p:tgtEl>
                                          <p:spTgt spid="46">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6">
                                            <p:txEl>
                                              <p:pRg end="6" st="6"/>
                                            </p:txEl>
                                          </p:spTgt>
                                        </p:tgtEl>
                                        <p:attrNameLst>
                                          <p:attrName>style.visibility</p:attrName>
                                        </p:attrNameLst>
                                      </p:cBhvr>
                                      <p:to>
                                        <p:strVal val="visible"/>
                                      </p:to>
                                    </p:set>
                                    <p:animEffect filter="fade" transition="in">
                                      <p:cBhvr>
                                        <p:cTn dur="500"/>
                                        <p:tgtEl>
                                          <p:spTgt spid="46">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6">
                                            <p:txEl>
                                              <p:pRg end="7" st="7"/>
                                            </p:txEl>
                                          </p:spTgt>
                                        </p:tgtEl>
                                        <p:attrNameLst>
                                          <p:attrName>style.visibility</p:attrName>
                                        </p:attrNameLst>
                                      </p:cBhvr>
                                      <p:to>
                                        <p:strVal val="visible"/>
                                      </p:to>
                                    </p:set>
                                    <p:animEffect filter="fade" transition="in">
                                      <p:cBhvr>
                                        <p:cTn dur="500"/>
                                        <p:tgtEl>
                                          <p:spTgt spid="46">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6">
                                            <p:txEl>
                                              <p:pRg end="8" st="8"/>
                                            </p:txEl>
                                          </p:spTgt>
                                        </p:tgtEl>
                                        <p:attrNameLst>
                                          <p:attrName>style.visibility</p:attrName>
                                        </p:attrNameLst>
                                      </p:cBhvr>
                                      <p:to>
                                        <p:strVal val="visible"/>
                                      </p:to>
                                    </p:set>
                                    <p:animEffect filter="fade" transition="in">
                                      <p:cBhvr>
                                        <p:cTn dur="500"/>
                                        <p:tgtEl>
                                          <p:spTgt spid="4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47" name="Shape 47"/>
        <p:cNvGrpSpPr/>
        <p:nvPr/>
      </p:nvGrpSpPr>
      <p:grpSpPr>
        <a:xfrm>
          <a:off x="0" y="0"/>
          <a:ext cx="0" cy="0"/>
          <a:chOff x="0" y="0"/>
          <a:chExt cx="0" cy="0"/>
        </a:xfrm>
      </p:grpSpPr>
      <p:sp>
        <p:nvSpPr>
          <p:cNvPr id="48" name="Google Shape;48;p8"/>
          <p:cNvSpPr/>
          <p:nvPr>
            <p:ph idx="2" type="pic"/>
          </p:nvPr>
        </p:nvSpPr>
        <p:spPr>
          <a:xfrm>
            <a:off x="0" y="0"/>
            <a:ext cx="12192000" cy="6858000"/>
          </a:xfrm>
          <a:prstGeom prst="rect">
            <a:avLst/>
          </a:prstGeom>
          <a:noFill/>
          <a:ln>
            <a:noFill/>
          </a:ln>
        </p:spPr>
      </p:sp>
      <p:sp>
        <p:nvSpPr>
          <p:cNvPr id="49" name="Google Shape;49;p8"/>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0" name="Google Shape;50;p8"/>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1" name="Google Shape;51;p8"/>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2" name="Google Shape;52;p8"/>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750"/>
                                        <p:tgtEl>
                                          <p:spTgt spid="51"/>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750"/>
                                        <p:tgtEl>
                                          <p:spTgt spid="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750"/>
                                        <p:tgtEl>
                                          <p:spTgt spid="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750"/>
                                        <p:tgtEl>
                                          <p:spTgt spid="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750"/>
                                        <p:tgtEl>
                                          <p:spTgt spid="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750"/>
                                        <p:tgtEl>
                                          <p:spTgt spid="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750"/>
                                        <p:tgtEl>
                                          <p:spTgt spid="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750"/>
                                        <p:tgtEl>
                                          <p:spTgt spid="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750"/>
                                        <p:tgtEl>
                                          <p:spTgt spid="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750"/>
                                        <p:tgtEl>
                                          <p:spTgt spid="52">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750"/>
                                        <p:tgtEl>
                                          <p:spTgt spid="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750"/>
                                        <p:tgtEl>
                                          <p:spTgt spid="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53" name="Shape 53"/>
        <p:cNvGrpSpPr/>
        <p:nvPr/>
      </p:nvGrpSpPr>
      <p:grpSpPr>
        <a:xfrm>
          <a:off x="0" y="0"/>
          <a:ext cx="0" cy="0"/>
          <a:chOff x="0" y="0"/>
          <a:chExt cx="0" cy="0"/>
        </a:xfrm>
      </p:grpSpPr>
      <p:sp>
        <p:nvSpPr>
          <p:cNvPr id="54" name="Google Shape;54;p9"/>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5" name="Google Shape;55;p9"/>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56" name="Google Shape;56;p9"/>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57" name="Google Shape;57;p9"/>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8" name="Google Shape;58;p9"/>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9" name="Google Shape;59;p9"/>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60" name="Google Shape;60;p9"/>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61" name="Google Shape;61;p9"/>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xEl>
                                              <p:pRg end="0" st="0"/>
                                            </p:txEl>
                                          </p:spTgt>
                                        </p:tgtEl>
                                        <p:attrNameLst>
                                          <p:attrName>style.visibility</p:attrName>
                                        </p:attrNameLst>
                                      </p:cBhvr>
                                      <p:to>
                                        <p:strVal val="visible"/>
                                      </p:to>
                                    </p:set>
                                    <p:animEffect filter="fade" transition="in">
                                      <p:cBhvr>
                                        <p:cTn dur="500"/>
                                        <p:tgtEl>
                                          <p:spTgt spid="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1" st="1"/>
                                            </p:txEl>
                                          </p:spTgt>
                                        </p:tgtEl>
                                        <p:attrNameLst>
                                          <p:attrName>style.visibility</p:attrName>
                                        </p:attrNameLst>
                                      </p:cBhvr>
                                      <p:to>
                                        <p:strVal val="visible"/>
                                      </p:to>
                                    </p:set>
                                    <p:animEffect filter="fade" transition="in">
                                      <p:cBhvr>
                                        <p:cTn dur="500"/>
                                        <p:tgtEl>
                                          <p:spTgt spid="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2" st="2"/>
                                            </p:txEl>
                                          </p:spTgt>
                                        </p:tgtEl>
                                        <p:attrNameLst>
                                          <p:attrName>style.visibility</p:attrName>
                                        </p:attrNameLst>
                                      </p:cBhvr>
                                      <p:to>
                                        <p:strVal val="visible"/>
                                      </p:to>
                                    </p:set>
                                    <p:animEffect filter="fade" transition="in">
                                      <p:cBhvr>
                                        <p:cTn dur="500"/>
                                        <p:tgtEl>
                                          <p:spTgt spid="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3" st="3"/>
                                            </p:txEl>
                                          </p:spTgt>
                                        </p:tgtEl>
                                        <p:attrNameLst>
                                          <p:attrName>style.visibility</p:attrName>
                                        </p:attrNameLst>
                                      </p:cBhvr>
                                      <p:to>
                                        <p:strVal val="visible"/>
                                      </p:to>
                                    </p:set>
                                    <p:animEffect filter="fade" transition="in">
                                      <p:cBhvr>
                                        <p:cTn dur="500"/>
                                        <p:tgtEl>
                                          <p:spTgt spid="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4" st="4"/>
                                            </p:txEl>
                                          </p:spTgt>
                                        </p:tgtEl>
                                        <p:attrNameLst>
                                          <p:attrName>style.visibility</p:attrName>
                                        </p:attrNameLst>
                                      </p:cBhvr>
                                      <p:to>
                                        <p:strVal val="visible"/>
                                      </p:to>
                                    </p:set>
                                    <p:animEffect filter="fade" transition="in">
                                      <p:cBhvr>
                                        <p:cTn dur="500"/>
                                        <p:tgtEl>
                                          <p:spTgt spid="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5" st="5"/>
                                            </p:txEl>
                                          </p:spTgt>
                                        </p:tgtEl>
                                        <p:attrNameLst>
                                          <p:attrName>style.visibility</p:attrName>
                                        </p:attrNameLst>
                                      </p:cBhvr>
                                      <p:to>
                                        <p:strVal val="visible"/>
                                      </p:to>
                                    </p:set>
                                    <p:animEffect filter="fade" transition="in">
                                      <p:cBhvr>
                                        <p:cTn dur="500"/>
                                        <p:tgtEl>
                                          <p:spTgt spid="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6" st="6"/>
                                            </p:txEl>
                                          </p:spTgt>
                                        </p:tgtEl>
                                        <p:attrNameLst>
                                          <p:attrName>style.visibility</p:attrName>
                                        </p:attrNameLst>
                                      </p:cBhvr>
                                      <p:to>
                                        <p:strVal val="visible"/>
                                      </p:to>
                                    </p:set>
                                    <p:animEffect filter="fade" transition="in">
                                      <p:cBhvr>
                                        <p:cTn dur="500"/>
                                        <p:tgtEl>
                                          <p:spTgt spid="5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7" st="7"/>
                                            </p:txEl>
                                          </p:spTgt>
                                        </p:tgtEl>
                                        <p:attrNameLst>
                                          <p:attrName>style.visibility</p:attrName>
                                        </p:attrNameLst>
                                      </p:cBhvr>
                                      <p:to>
                                        <p:strVal val="visible"/>
                                      </p:to>
                                    </p:set>
                                    <p:animEffect filter="fade" transition="in">
                                      <p:cBhvr>
                                        <p:cTn dur="500"/>
                                        <p:tgtEl>
                                          <p:spTgt spid="5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8" st="8"/>
                                            </p:txEl>
                                          </p:spTgt>
                                        </p:tgtEl>
                                        <p:attrNameLst>
                                          <p:attrName>style.visibility</p:attrName>
                                        </p:attrNameLst>
                                      </p:cBhvr>
                                      <p:to>
                                        <p:strVal val="visible"/>
                                      </p:to>
                                    </p:set>
                                    <p:animEffect filter="fade" transition="in">
                                      <p:cBhvr>
                                        <p:cTn dur="500"/>
                                        <p:tgtEl>
                                          <p:spTgt spid="57">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500"/>
                                        <p:tgtEl>
                                          <p:spTgt spid="5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500"/>
                                        <p:tgtEl>
                                          <p:spTgt spid="5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500"/>
                                        <p:tgtEl>
                                          <p:spTgt spid="58">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500"/>
                                        <p:tgtEl>
                                          <p:spTgt spid="58">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500"/>
                                        <p:tgtEl>
                                          <p:spTgt spid="58">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8">
                                            <p:txEl>
                                              <p:pRg end="8" st="8"/>
                                            </p:txEl>
                                          </p:spTgt>
                                        </p:tgtEl>
                                        <p:attrNameLst>
                                          <p:attrName>style.visibility</p:attrName>
                                        </p:attrNameLst>
                                      </p:cBhvr>
                                      <p:to>
                                        <p:strVal val="visible"/>
                                      </p:to>
                                    </p:set>
                                    <p:animEffect filter="fade" transition="in">
                                      <p:cBhvr>
                                        <p:cTn dur="500"/>
                                        <p:tgtEl>
                                          <p:spTgt spid="58">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75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62" name="Shape 62"/>
        <p:cNvGrpSpPr/>
        <p:nvPr/>
      </p:nvGrpSpPr>
      <p:grpSpPr>
        <a:xfrm>
          <a:off x="0" y="0"/>
          <a:ext cx="0" cy="0"/>
          <a:chOff x="0" y="0"/>
          <a:chExt cx="0" cy="0"/>
        </a:xfrm>
      </p:grpSpPr>
      <p:sp>
        <p:nvSpPr>
          <p:cNvPr id="63" name="Google Shape;63;p10"/>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4" name="Google Shape;64;p10"/>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5" name="Google Shape;65;p10"/>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10"/>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8" name="Google Shape;68;p10"/>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69" name="Google Shape;69;p10"/>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0" name="Google Shape;70;p10"/>
          <p:cNvSpPr/>
          <p:nvPr>
            <p:ph idx="3" type="pic"/>
          </p:nvPr>
        </p:nvSpPr>
        <p:spPr>
          <a:xfrm>
            <a:off x="7306181" y="860707"/>
            <a:ext cx="369600" cy="370500"/>
          </a:xfrm>
          <a:prstGeom prst="rect">
            <a:avLst/>
          </a:prstGeom>
          <a:noFill/>
          <a:ln>
            <a:noFill/>
          </a:ln>
        </p:spPr>
      </p:sp>
      <p:sp>
        <p:nvSpPr>
          <p:cNvPr id="71" name="Google Shape;71;p10"/>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2" name="Google Shape;72;p10"/>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3" name="Google Shape;73;p10"/>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4" name="Google Shape;74;p10"/>
          <p:cNvSpPr/>
          <p:nvPr>
            <p:ph idx="5" type="pic"/>
          </p:nvPr>
        </p:nvSpPr>
        <p:spPr>
          <a:xfrm>
            <a:off x="7306181" y="2032606"/>
            <a:ext cx="369600" cy="370500"/>
          </a:xfrm>
          <a:prstGeom prst="rect">
            <a:avLst/>
          </a:prstGeom>
          <a:noFill/>
          <a:ln>
            <a:noFill/>
          </a:ln>
        </p:spPr>
      </p:sp>
      <p:sp>
        <p:nvSpPr>
          <p:cNvPr id="75" name="Google Shape;75;p10"/>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6" name="Google Shape;76;p10"/>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7" name="Google Shape;77;p10"/>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8" name="Google Shape;78;p10"/>
          <p:cNvSpPr/>
          <p:nvPr>
            <p:ph idx="8" type="pic"/>
          </p:nvPr>
        </p:nvSpPr>
        <p:spPr>
          <a:xfrm>
            <a:off x="7306181" y="3204507"/>
            <a:ext cx="369600" cy="370500"/>
          </a:xfrm>
          <a:prstGeom prst="rect">
            <a:avLst/>
          </a:prstGeom>
          <a:noFill/>
          <a:ln>
            <a:noFill/>
          </a:ln>
        </p:spPr>
      </p:sp>
      <p:sp>
        <p:nvSpPr>
          <p:cNvPr id="79" name="Google Shape;79;p10"/>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0" name="Google Shape;80;p10"/>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1" name="Google Shape;81;p10"/>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2" name="Google Shape;82;p10"/>
          <p:cNvSpPr/>
          <p:nvPr>
            <p:ph idx="14" type="pic"/>
          </p:nvPr>
        </p:nvSpPr>
        <p:spPr>
          <a:xfrm>
            <a:off x="7306181" y="4376407"/>
            <a:ext cx="369600" cy="370500"/>
          </a:xfrm>
          <a:prstGeom prst="rect">
            <a:avLst/>
          </a:prstGeom>
          <a:noFill/>
          <a:ln>
            <a:noFill/>
          </a:ln>
        </p:spPr>
      </p:sp>
      <p:sp>
        <p:nvSpPr>
          <p:cNvPr id="83" name="Google Shape;83;p10"/>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4" name="Google Shape;84;p10"/>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5" name="Google Shape;85;p10"/>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6" name="Google Shape;86;p10"/>
          <p:cNvSpPr/>
          <p:nvPr>
            <p:ph idx="17" type="pic"/>
          </p:nvPr>
        </p:nvSpPr>
        <p:spPr>
          <a:xfrm>
            <a:off x="7306181" y="5548306"/>
            <a:ext cx="369600" cy="370500"/>
          </a:xfrm>
          <a:prstGeom prst="rect">
            <a:avLst/>
          </a:prstGeom>
          <a:noFill/>
          <a:ln>
            <a:noFill/>
          </a:ln>
        </p:spPr>
      </p:sp>
      <p:sp>
        <p:nvSpPr>
          <p:cNvPr id="87" name="Google Shape;87;p10"/>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8" name="Google Shape;88;p10"/>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9" name="Google Shape;89;p10"/>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90" name="Google Shape;90;p10"/>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500"/>
                                        <p:tgtEl>
                                          <p:spTgt spid="90">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500"/>
                                        <p:tgtEl>
                                          <p:spTgt spid="90">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500"/>
                                        <p:tgtEl>
                                          <p:spTgt spid="90">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500"/>
                                        <p:tgtEl>
                                          <p:spTgt spid="90">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25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500"/>
                                        <p:tgtEl>
                                          <p:spTgt spid="71">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500"/>
                                        <p:tgtEl>
                                          <p:spTgt spid="71">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500"/>
                                        <p:tgtEl>
                                          <p:spTgt spid="71">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500"/>
                                        <p:tgtEl>
                                          <p:spTgt spid="71">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500"/>
                                        <p:tgtEl>
                                          <p:spTgt spid="71">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500"/>
                                        <p:tgtEl>
                                          <p:spTgt spid="71">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1">
                                            <p:txEl>
                                              <p:pRg end="6" st="6"/>
                                            </p:txEl>
                                          </p:spTgt>
                                        </p:tgtEl>
                                        <p:attrNameLst>
                                          <p:attrName>style.visibility</p:attrName>
                                        </p:attrNameLst>
                                      </p:cBhvr>
                                      <p:to>
                                        <p:strVal val="visible"/>
                                      </p:to>
                                    </p:set>
                                    <p:animEffect filter="fade" transition="in">
                                      <p:cBhvr>
                                        <p:cTn dur="500"/>
                                        <p:tgtEl>
                                          <p:spTgt spid="71">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71">
                                            <p:txEl>
                                              <p:pRg end="7" st="7"/>
                                            </p:txEl>
                                          </p:spTgt>
                                        </p:tgtEl>
                                        <p:attrNameLst>
                                          <p:attrName>style.visibility</p:attrName>
                                        </p:attrNameLst>
                                      </p:cBhvr>
                                      <p:to>
                                        <p:strVal val="visible"/>
                                      </p:to>
                                    </p:set>
                                    <p:animEffect filter="fade" transition="in">
                                      <p:cBhvr>
                                        <p:cTn dur="500"/>
                                        <p:tgtEl>
                                          <p:spTgt spid="71">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71">
                                            <p:txEl>
                                              <p:pRg end="8" st="8"/>
                                            </p:txEl>
                                          </p:spTgt>
                                        </p:tgtEl>
                                        <p:attrNameLst>
                                          <p:attrName>style.visibility</p:attrName>
                                        </p:attrNameLst>
                                      </p:cBhvr>
                                      <p:to>
                                        <p:strVal val="visible"/>
                                      </p:to>
                                    </p:set>
                                    <p:animEffect filter="fade" transition="in">
                                      <p:cBhvr>
                                        <p:cTn dur="500"/>
                                        <p:tgtEl>
                                          <p:spTgt spid="71">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500"/>
                                        <p:tgtEl>
                                          <p:spTgt spid="72">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500"/>
                                        <p:tgtEl>
                                          <p:spTgt spid="72">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500"/>
                                        <p:tgtEl>
                                          <p:spTgt spid="72">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500"/>
                                        <p:tgtEl>
                                          <p:spTgt spid="72">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500"/>
                                        <p:tgtEl>
                                          <p:spTgt spid="72">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500"/>
                                        <p:tgtEl>
                                          <p:spTgt spid="72">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Effect filter="fade" transition="in">
                                      <p:cBhvr>
                                        <p:cTn dur="500"/>
                                        <p:tgtEl>
                                          <p:spTgt spid="72">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animEffect filter="fade" transition="in">
                                      <p:cBhvr>
                                        <p:cTn dur="500"/>
                                        <p:tgtEl>
                                          <p:spTgt spid="72">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animEffect filter="fade" transition="in">
                                      <p:cBhvr>
                                        <p:cTn dur="500"/>
                                        <p:tgtEl>
                                          <p:spTgt spid="72">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5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500"/>
                                        <p:tgtEl>
                                          <p:spTgt spid="76">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500"/>
                                        <p:tgtEl>
                                          <p:spTgt spid="76">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500"/>
                                        <p:tgtEl>
                                          <p:spTgt spid="76">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500"/>
                                        <p:tgtEl>
                                          <p:spTgt spid="76">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500"/>
                                        <p:tgtEl>
                                          <p:spTgt spid="76">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500"/>
                                        <p:tgtEl>
                                          <p:spTgt spid="76">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500"/>
                                        <p:tgtEl>
                                          <p:spTgt spid="76">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76">
                                            <p:txEl>
                                              <p:pRg end="7" st="7"/>
                                            </p:txEl>
                                          </p:spTgt>
                                        </p:tgtEl>
                                        <p:attrNameLst>
                                          <p:attrName>style.visibility</p:attrName>
                                        </p:attrNameLst>
                                      </p:cBhvr>
                                      <p:to>
                                        <p:strVal val="visible"/>
                                      </p:to>
                                    </p:set>
                                    <p:animEffect filter="fade" transition="in">
                                      <p:cBhvr>
                                        <p:cTn dur="500"/>
                                        <p:tgtEl>
                                          <p:spTgt spid="76">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76">
                                            <p:txEl>
                                              <p:pRg end="8" st="8"/>
                                            </p:txEl>
                                          </p:spTgt>
                                        </p:tgtEl>
                                        <p:attrNameLst>
                                          <p:attrName>style.visibility</p:attrName>
                                        </p:attrNameLst>
                                      </p:cBhvr>
                                      <p:to>
                                        <p:strVal val="visible"/>
                                      </p:to>
                                    </p:set>
                                    <p:animEffect filter="fade" transition="in">
                                      <p:cBhvr>
                                        <p:cTn dur="500"/>
                                        <p:tgtEl>
                                          <p:spTgt spid="76">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5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500"/>
                                        <p:tgtEl>
                                          <p:spTgt spid="79">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500"/>
                                        <p:tgtEl>
                                          <p:spTgt spid="79">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500"/>
                                        <p:tgtEl>
                                          <p:spTgt spid="79">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500"/>
                                        <p:tgtEl>
                                          <p:spTgt spid="79">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500"/>
                                        <p:tgtEl>
                                          <p:spTgt spid="79">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500"/>
                                        <p:tgtEl>
                                          <p:spTgt spid="79">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500"/>
                                        <p:tgtEl>
                                          <p:spTgt spid="79">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500"/>
                                        <p:tgtEl>
                                          <p:spTgt spid="79">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Effect filter="fade" transition="in">
                                      <p:cBhvr>
                                        <p:cTn dur="500"/>
                                        <p:tgtEl>
                                          <p:spTgt spid="79">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500"/>
                                        <p:tgtEl>
                                          <p:spTgt spid="80">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500"/>
                                        <p:tgtEl>
                                          <p:spTgt spid="80">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500"/>
                                        <p:tgtEl>
                                          <p:spTgt spid="80">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500"/>
                                        <p:tgtEl>
                                          <p:spTgt spid="80">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500"/>
                                        <p:tgtEl>
                                          <p:spTgt spid="80">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500"/>
                                        <p:tgtEl>
                                          <p:spTgt spid="80">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500"/>
                                        <p:tgtEl>
                                          <p:spTgt spid="80">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500"/>
                                        <p:tgtEl>
                                          <p:spTgt spid="80">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500"/>
                                        <p:tgtEl>
                                          <p:spTgt spid="80">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25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500"/>
                                        <p:tgtEl>
                                          <p:spTgt spid="83">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500"/>
                                        <p:tgtEl>
                                          <p:spTgt spid="83">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500"/>
                                        <p:tgtEl>
                                          <p:spTgt spid="83">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500"/>
                                        <p:tgtEl>
                                          <p:spTgt spid="83">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500"/>
                                        <p:tgtEl>
                                          <p:spTgt spid="83">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500"/>
                                        <p:tgtEl>
                                          <p:spTgt spid="83">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500"/>
                                        <p:tgtEl>
                                          <p:spTgt spid="83">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500"/>
                                        <p:tgtEl>
                                          <p:spTgt spid="83">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500"/>
                                        <p:tgtEl>
                                          <p:spTgt spid="83">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25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500"/>
                                        <p:tgtEl>
                                          <p:spTgt spid="88">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500"/>
                                        <p:tgtEl>
                                          <p:spTgt spid="88">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500"/>
                                        <p:tgtEl>
                                          <p:spTgt spid="88">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500"/>
                                        <p:tgtEl>
                                          <p:spTgt spid="88">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500"/>
                                        <p:tgtEl>
                                          <p:spTgt spid="88">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500"/>
                                        <p:tgtEl>
                                          <p:spTgt spid="88">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500"/>
                                        <p:tgtEl>
                                          <p:spTgt spid="88">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500"/>
                                        <p:tgtEl>
                                          <p:spTgt spid="88">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88">
                                            <p:txEl>
                                              <p:pRg end="8" st="8"/>
                                            </p:txEl>
                                          </p:spTgt>
                                        </p:tgtEl>
                                        <p:attrNameLst>
                                          <p:attrName>style.visibility</p:attrName>
                                        </p:attrNameLst>
                                      </p:cBhvr>
                                      <p:to>
                                        <p:strVal val="visible"/>
                                      </p:to>
                                    </p:set>
                                    <p:animEffect filter="fade" transition="in">
                                      <p:cBhvr>
                                        <p:cTn dur="500"/>
                                        <p:tgtEl>
                                          <p:spTgt spid="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524000" y="2544321"/>
            <a:ext cx="9144000" cy="2387700"/>
          </a:xfrm>
          <a:prstGeom prst="rect">
            <a:avLst/>
          </a:prstGeom>
          <a:noFill/>
          <a:ln>
            <a:noFill/>
          </a:ln>
        </p:spPr>
        <p:txBody>
          <a:bodyPr anchorCtr="0" anchor="b" bIns="45700" lIns="45700" spcFirstLastPara="1" rIns="45700" wrap="square" tIns="45700">
            <a:normAutofit fontScale="90000"/>
          </a:bodyPr>
          <a:lstStyle/>
          <a:p>
            <a:pPr indent="0" lvl="0" marL="0" rtl="0" algn="ctr">
              <a:lnSpc>
                <a:spcPct val="90000"/>
              </a:lnSpc>
              <a:spcBef>
                <a:spcPts val="0"/>
              </a:spcBef>
              <a:spcAft>
                <a:spcPts val="0"/>
              </a:spcAft>
              <a:buClr>
                <a:srgbClr val="000000"/>
              </a:buClr>
              <a:buSzPct val="151515"/>
              <a:buFont typeface="Arial"/>
              <a:buNone/>
            </a:pPr>
            <a:r>
              <a:rPr b="1" lang="fr-FR" sz="4400">
                <a:solidFill>
                  <a:srgbClr val="7D7D7D"/>
                </a:solidFill>
              </a:rPr>
              <a:t>Chapitre 5</a:t>
            </a:r>
            <a:br>
              <a:rPr b="1" lang="fr-FR"/>
            </a:br>
            <a:br>
              <a:rPr b="1" lang="fr-FR" sz="4800"/>
            </a:br>
            <a:r>
              <a:rPr b="1" lang="fr-FR" sz="4800"/>
              <a:t>DHCP : Dynamic Host Configuration Protocol </a:t>
            </a:r>
            <a:br>
              <a:rPr b="1" lang="fr-FR" sz="4800"/>
            </a:br>
            <a:r>
              <a:rPr b="1" lang="fr-FR" sz="4800"/>
              <a:t>(</a:t>
            </a:r>
            <a:r>
              <a:rPr b="1" lang="fr-FR" sz="4800">
                <a:solidFill>
                  <a:srgbClr val="C00000"/>
                </a:solidFill>
              </a:rPr>
              <a:t>Version 6</a:t>
            </a:r>
            <a:r>
              <a:rPr b="1" lang="fr-FR" sz="4800"/>
              <a:t>)</a:t>
            </a:r>
            <a:br>
              <a:rPr b="1" lang="fr-FR" sz="4800"/>
            </a:br>
            <a:endParaRPr b="1" sz="4800"/>
          </a:p>
        </p:txBody>
      </p:sp>
      <p:sp>
        <p:nvSpPr>
          <p:cNvPr id="167" name="Google Shape;167;p22"/>
          <p:cNvSpPr txBox="1"/>
          <p:nvPr>
            <p:ph idx="1" type="body"/>
          </p:nvPr>
        </p:nvSpPr>
        <p:spPr>
          <a:xfrm>
            <a:off x="1524000" y="4639682"/>
            <a:ext cx="9144000" cy="1655700"/>
          </a:xfrm>
          <a:prstGeom prst="rect">
            <a:avLst/>
          </a:prstGeom>
          <a:noFill/>
          <a:ln>
            <a:noFill/>
          </a:ln>
        </p:spPr>
        <p:txBody>
          <a:bodyPr anchorCtr="0" anchor="t" bIns="45700" lIns="45700" spcFirstLastPara="1" rIns="45700" wrap="square" tIns="45700">
            <a:normAutofit/>
          </a:bodyPr>
          <a:lstStyle/>
          <a:p>
            <a:pPr indent="-228600" lvl="0" marL="457200" rtl="0" algn="ctr">
              <a:lnSpc>
                <a:spcPct val="90000"/>
              </a:lnSpc>
              <a:spcBef>
                <a:spcPts val="1000"/>
              </a:spcBef>
              <a:spcAft>
                <a:spcPts val="0"/>
              </a:spcAft>
              <a:buClr>
                <a:srgbClr val="000000"/>
              </a:buClr>
              <a:buSzPts val="2400"/>
              <a:buFont typeface="Arial"/>
              <a:buNone/>
            </a:pPr>
            <a:r>
              <a:rPr i="1" lang="fr-FR">
                <a:latin typeface="Times New Roman"/>
                <a:ea typeface="Times New Roman"/>
                <a:cs typeface="Times New Roman"/>
                <a:sym typeface="Times New Roman"/>
              </a:rPr>
              <a:t>Module IP Essentials</a:t>
            </a:r>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baseline="30000" lang="fr-FR">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latin typeface="Times New Roman"/>
              <a:ea typeface="Times New Roman"/>
              <a:cs typeface="Times New Roman"/>
              <a:sym typeface="Times New Roman"/>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2022/2023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1"/>
          <p:cNvPicPr preferRelativeResize="0"/>
          <p:nvPr/>
        </p:nvPicPr>
        <p:blipFill rotWithShape="1">
          <a:blip r:embed="rId3">
            <a:alphaModFix/>
          </a:blip>
          <a:srcRect b="0" l="0" r="0" t="0"/>
          <a:stretch/>
        </p:blipFill>
        <p:spPr>
          <a:xfrm>
            <a:off x="5565101" y="2097682"/>
            <a:ext cx="6626899" cy="3381534"/>
          </a:xfrm>
          <a:prstGeom prst="rect">
            <a:avLst/>
          </a:prstGeom>
          <a:noFill/>
          <a:ln>
            <a:noFill/>
          </a:ln>
        </p:spPr>
      </p:pic>
      <p:sp>
        <p:nvSpPr>
          <p:cNvPr id="280" name="Google Shape;280;p31"/>
          <p:cNvSpPr/>
          <p:nvPr/>
        </p:nvSpPr>
        <p:spPr>
          <a:xfrm>
            <a:off x="301480" y="2546888"/>
            <a:ext cx="4991061" cy="313932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Toutes les informations d'adressage et de configuration doivent être obtenues auprès d'un serveur DHCPv6 avec état. </a:t>
            </a:r>
            <a:endParaRPr/>
          </a:p>
          <a:p>
            <a:pPr indent="0" lvl="0" marL="0" marR="0" rtl="0" algn="just">
              <a:spcBef>
                <a:spcPts val="0"/>
              </a:spcBef>
              <a:spcAft>
                <a:spcPts val="0"/>
              </a:spcAft>
              <a:buNone/>
            </a:pPr>
            <a:r>
              <a:t/>
            </a:r>
            <a:endParaRPr sz="1800">
              <a:solidFill>
                <a:srgbClr val="333333"/>
              </a:solidFill>
              <a:latin typeface="Calibri"/>
              <a:ea typeface="Calibri"/>
              <a:cs typeface="Calibri"/>
              <a:sym typeface="Calibri"/>
            </a:endParaRPr>
          </a:p>
          <a:p>
            <a:pPr indent="-285750" lvl="0" marL="285750" marR="0" rtl="0" algn="just">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L'indicateur M=1 </a:t>
            </a:r>
            <a:r>
              <a:rPr lang="fr-FR" sz="1800">
                <a:solidFill>
                  <a:srgbClr val="333333"/>
                </a:solidFill>
                <a:latin typeface="Calibri"/>
                <a:ea typeface="Calibri"/>
                <a:cs typeface="Calibri"/>
                <a:sym typeface="Calibri"/>
              </a:rPr>
              <a:t>indique que DHCPv6 avec état doit être utilisé. L'indicateur O n'a pas d'effet. </a:t>
            </a:r>
            <a:endParaRPr/>
          </a:p>
          <a:p>
            <a:pPr indent="0" lvl="0" marL="0" marR="0" rtl="0" algn="just">
              <a:spcBef>
                <a:spcPts val="0"/>
              </a:spcBef>
              <a:spcAft>
                <a:spcPts val="0"/>
              </a:spcAft>
              <a:buNone/>
            </a:pPr>
            <a:r>
              <a:t/>
            </a:r>
            <a:endParaRPr sz="1800">
              <a:solidFill>
                <a:srgbClr val="333333"/>
              </a:solidFill>
              <a:latin typeface="Arial"/>
              <a:ea typeface="Arial"/>
              <a:cs typeface="Arial"/>
              <a:sym typeface="Arial"/>
            </a:endParaRPr>
          </a:p>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La commande suivante permet de faire passer l'indicateur M de 0 à 1 pour indiquer DHCPv6 avec état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31"/>
          <p:cNvSpPr/>
          <p:nvPr/>
        </p:nvSpPr>
        <p:spPr>
          <a:xfrm>
            <a:off x="264160" y="5522964"/>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0070C0"/>
                </a:solidFill>
                <a:latin typeface="Courier New"/>
                <a:ea typeface="Courier New"/>
                <a:cs typeface="Courier New"/>
                <a:sym typeface="Courier New"/>
              </a:rPr>
              <a:t>Router(config-if)# </a:t>
            </a:r>
            <a:r>
              <a:rPr b="1" lang="fr-FR" sz="1800">
                <a:solidFill>
                  <a:srgbClr val="0070C0"/>
                </a:solidFill>
                <a:latin typeface="Courier New"/>
                <a:ea typeface="Courier New"/>
                <a:cs typeface="Courier New"/>
                <a:sym typeface="Courier New"/>
              </a:rPr>
              <a:t>ipv6 nd managed-config-flag</a:t>
            </a:r>
            <a:endParaRPr sz="1800">
              <a:solidFill>
                <a:srgbClr val="0070C0"/>
              </a:solidFill>
              <a:latin typeface="Arial"/>
              <a:ea typeface="Arial"/>
              <a:cs typeface="Arial"/>
              <a:sym typeface="Arial"/>
            </a:endParaRPr>
          </a:p>
        </p:txBody>
      </p:sp>
      <p:sp>
        <p:nvSpPr>
          <p:cNvPr id="282" name="Google Shape;282;p31"/>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283" name="Google Shape;283;p31"/>
          <p:cNvSpPr txBox="1"/>
          <p:nvPr/>
        </p:nvSpPr>
        <p:spPr>
          <a:xfrm>
            <a:off x="1371031" y="1148380"/>
            <a:ext cx="905842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2600">
                <a:solidFill>
                  <a:srgbClr val="2F5496"/>
                </a:solidFill>
                <a:latin typeface="Calibri"/>
                <a:ea typeface="Calibri"/>
                <a:cs typeface="Calibri"/>
                <a:sym typeface="Calibri"/>
              </a:rPr>
              <a:t>Option DHCP avec état (</a:t>
            </a:r>
            <a:r>
              <a:rPr b="1" i="1" lang="fr-FR" sz="2600">
                <a:solidFill>
                  <a:srgbClr val="2F5496"/>
                </a:solidFill>
                <a:latin typeface="Calibri"/>
                <a:ea typeface="Calibri"/>
                <a:cs typeface="Calibri"/>
                <a:sym typeface="Calibri"/>
              </a:rPr>
              <a:t>DHCP-Stateful)</a:t>
            </a:r>
            <a:endParaRPr b="1" i="0" sz="2600">
              <a:solidFill>
                <a:srgbClr val="2F5496"/>
              </a:solidFill>
              <a:latin typeface="Calibri"/>
              <a:ea typeface="Calibri"/>
              <a:cs typeface="Calibri"/>
              <a:sym typeface="Calibri"/>
            </a:endParaRPr>
          </a:p>
        </p:txBody>
      </p:sp>
      <p:sp>
        <p:nvSpPr>
          <p:cNvPr id="284" name="Google Shape;284;p31"/>
          <p:cNvSpPr/>
          <p:nvPr/>
        </p:nvSpPr>
        <p:spPr>
          <a:xfrm>
            <a:off x="5900245" y="4229008"/>
            <a:ext cx="2204621" cy="580442"/>
          </a:xfrm>
          <a:prstGeom prst="rect">
            <a:avLst/>
          </a:prstGeom>
          <a:solidFill>
            <a:schemeClr val="accent1">
              <a:alpha val="0"/>
            </a:schemeClr>
          </a:solidFill>
          <a:ln cap="flat" cmpd="sng" w="4127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90" name="Google Shape;290;p32"/>
          <p:cNvPicPr preferRelativeResize="0"/>
          <p:nvPr/>
        </p:nvPicPr>
        <p:blipFill rotWithShape="1">
          <a:blip r:embed="rId3">
            <a:alphaModFix/>
          </a:blip>
          <a:srcRect b="0" l="0" r="0" t="0"/>
          <a:stretch/>
        </p:blipFill>
        <p:spPr>
          <a:xfrm>
            <a:off x="0" y="1135130"/>
            <a:ext cx="5527040" cy="5717541"/>
          </a:xfrm>
          <a:prstGeom prst="rect">
            <a:avLst/>
          </a:prstGeom>
          <a:noFill/>
          <a:ln>
            <a:noFill/>
          </a:ln>
        </p:spPr>
      </p:pic>
      <p:sp>
        <p:nvSpPr>
          <p:cNvPr id="291" name="Google Shape;291;p32"/>
          <p:cNvSpPr/>
          <p:nvPr/>
        </p:nvSpPr>
        <p:spPr>
          <a:xfrm>
            <a:off x="5948226" y="1570294"/>
            <a:ext cx="5405562" cy="1200329"/>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Les messages DHCPv6 envoyés </a:t>
            </a:r>
            <a:r>
              <a:rPr b="1" lang="fr-FR" sz="1800">
                <a:solidFill>
                  <a:srgbClr val="C00000"/>
                </a:solidFill>
                <a:latin typeface="Calibri"/>
                <a:ea typeface="Calibri"/>
                <a:cs typeface="Calibri"/>
                <a:sym typeface="Calibri"/>
              </a:rPr>
              <a:t>par le serveur </a:t>
            </a:r>
            <a:r>
              <a:rPr lang="fr-FR" sz="1800">
                <a:solidFill>
                  <a:srgbClr val="333333"/>
                </a:solidFill>
                <a:latin typeface="Calibri"/>
                <a:ea typeface="Calibri"/>
                <a:cs typeface="Calibri"/>
                <a:sym typeface="Calibri"/>
              </a:rPr>
              <a:t>au client utilisent le port de destination </a:t>
            </a:r>
            <a:r>
              <a:rPr b="1" lang="fr-FR" sz="1800">
                <a:solidFill>
                  <a:srgbClr val="C00000"/>
                </a:solidFill>
                <a:latin typeface="Calibri"/>
                <a:ea typeface="Calibri"/>
                <a:cs typeface="Calibri"/>
                <a:sym typeface="Calibri"/>
              </a:rPr>
              <a:t>UDP 546</a:t>
            </a:r>
            <a:r>
              <a:rPr lang="fr-FR" sz="1800">
                <a:solidFill>
                  <a:srgbClr val="333333"/>
                </a:solidFill>
                <a:latin typeface="Calibri"/>
                <a:ea typeface="Calibri"/>
                <a:cs typeface="Calibri"/>
                <a:sym typeface="Calibri"/>
              </a:rPr>
              <a:t>. </a:t>
            </a:r>
            <a:endParaRPr/>
          </a:p>
          <a:p>
            <a:pPr indent="-285750" lvl="0" marL="285750" marR="0" rtl="0" algn="just">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Le client envoie des messages DHCPv6 </a:t>
            </a:r>
            <a:r>
              <a:rPr lang="fr-FR" sz="1800">
                <a:solidFill>
                  <a:srgbClr val="333333"/>
                </a:solidFill>
                <a:latin typeface="Calibri"/>
                <a:ea typeface="Calibri"/>
                <a:cs typeface="Calibri"/>
                <a:sym typeface="Calibri"/>
              </a:rPr>
              <a:t>au serveur via le port de destination </a:t>
            </a:r>
            <a:r>
              <a:rPr b="1" lang="fr-FR" sz="1800">
                <a:solidFill>
                  <a:srgbClr val="C00000"/>
                </a:solidFill>
                <a:latin typeface="Calibri"/>
                <a:ea typeface="Calibri"/>
                <a:cs typeface="Calibri"/>
                <a:sym typeface="Calibri"/>
              </a:rPr>
              <a:t>UDP 547</a:t>
            </a:r>
            <a:r>
              <a:rPr lang="fr-FR" sz="1800">
                <a:solidFill>
                  <a:srgbClr val="333333"/>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92" name="Google Shape;292;p32"/>
          <p:cNvSpPr/>
          <p:nvPr/>
        </p:nvSpPr>
        <p:spPr>
          <a:xfrm>
            <a:off x="5948226" y="3036224"/>
            <a:ext cx="5405562" cy="92333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Le client envoie un message SOLLICITATION DHCPv6 à </a:t>
            </a:r>
            <a:r>
              <a:rPr b="1" lang="fr-FR" sz="1800">
                <a:solidFill>
                  <a:srgbClr val="C00000"/>
                </a:solidFill>
                <a:latin typeface="Calibri"/>
                <a:ea typeface="Calibri"/>
                <a:cs typeface="Calibri"/>
                <a:sym typeface="Calibri"/>
              </a:rPr>
              <a:t>l'adresse de multidiffusion IPv6 </a:t>
            </a:r>
            <a:r>
              <a:rPr lang="fr-FR" sz="1800">
                <a:solidFill>
                  <a:srgbClr val="333333"/>
                </a:solidFill>
                <a:latin typeface="Calibri"/>
                <a:ea typeface="Calibri"/>
                <a:cs typeface="Calibri"/>
                <a:sym typeface="Calibri"/>
              </a:rPr>
              <a:t>réservée pour tous les serveurs DHCPv6</a:t>
            </a:r>
            <a:r>
              <a:rPr lang="fr-FR" sz="1800">
                <a:solidFill>
                  <a:schemeClr val="dk1"/>
                </a:solidFill>
                <a:latin typeface="Calibri"/>
                <a:ea typeface="Calibri"/>
                <a:cs typeface="Calibri"/>
                <a:sym typeface="Calibri"/>
              </a:rPr>
              <a:t>,</a:t>
            </a:r>
            <a:r>
              <a:rPr b="1" lang="fr-FR" sz="1800">
                <a:solidFill>
                  <a:srgbClr val="C00000"/>
                </a:solidFill>
                <a:latin typeface="Calibri"/>
                <a:ea typeface="Calibri"/>
                <a:cs typeface="Calibri"/>
                <a:sym typeface="Calibri"/>
              </a:rPr>
              <a:t> FF02::1:2</a:t>
            </a:r>
            <a:r>
              <a:rPr lang="fr-FR" sz="1800">
                <a:solidFill>
                  <a:srgbClr val="333333"/>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93" name="Google Shape;293;p32"/>
          <p:cNvSpPr/>
          <p:nvPr/>
        </p:nvSpPr>
        <p:spPr>
          <a:xfrm>
            <a:off x="0" y="2293099"/>
            <a:ext cx="2476500" cy="1242516"/>
          </a:xfrm>
          <a:prstGeom prst="rect">
            <a:avLst/>
          </a:prstGeom>
          <a:solidFill>
            <a:srgbClr val="BC8FDD">
              <a:alpha val="8627"/>
            </a:srgbClr>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32"/>
          <p:cNvSpPr/>
          <p:nvPr/>
        </p:nvSpPr>
        <p:spPr>
          <a:xfrm>
            <a:off x="1809750" y="3743076"/>
            <a:ext cx="3717290" cy="920874"/>
          </a:xfrm>
          <a:prstGeom prst="rect">
            <a:avLst/>
          </a:prstGeom>
          <a:solidFill>
            <a:srgbClr val="BC8FDD">
              <a:alpha val="8627"/>
            </a:srgbClr>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32"/>
          <p:cNvSpPr/>
          <p:nvPr/>
        </p:nvSpPr>
        <p:spPr>
          <a:xfrm>
            <a:off x="1809750" y="4731222"/>
            <a:ext cx="3717290" cy="595829"/>
          </a:xfrm>
          <a:prstGeom prst="rect">
            <a:avLst/>
          </a:prstGeom>
          <a:solidFill>
            <a:srgbClr val="BC8FDD">
              <a:alpha val="8627"/>
            </a:srgbClr>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32"/>
          <p:cNvSpPr/>
          <p:nvPr/>
        </p:nvSpPr>
        <p:spPr>
          <a:xfrm>
            <a:off x="5948226" y="4225155"/>
            <a:ext cx="5405562"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Un ou plusieurs serveurs DHCPv6 répondent par un message de monodiffusion </a:t>
            </a:r>
            <a:r>
              <a:rPr b="1" lang="fr-FR" sz="1800">
                <a:solidFill>
                  <a:srgbClr val="333333"/>
                </a:solidFill>
                <a:latin typeface="Calibri"/>
                <a:ea typeface="Calibri"/>
                <a:cs typeface="Calibri"/>
                <a:sym typeface="Calibri"/>
              </a:rPr>
              <a:t>ANNONCE DHCPv6</a:t>
            </a:r>
            <a:r>
              <a:rPr lang="fr-FR" sz="1800">
                <a:solidFill>
                  <a:srgbClr val="333333"/>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97" name="Google Shape;297;p32"/>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03" name="Google Shape;303;p33"/>
          <p:cNvPicPr preferRelativeResize="0"/>
          <p:nvPr/>
        </p:nvPicPr>
        <p:blipFill rotWithShape="1">
          <a:blip r:embed="rId3">
            <a:alphaModFix/>
          </a:blip>
          <a:srcRect b="0" l="0" r="0" t="0"/>
          <a:stretch/>
        </p:blipFill>
        <p:spPr>
          <a:xfrm>
            <a:off x="0" y="1095374"/>
            <a:ext cx="5527040" cy="5717541"/>
          </a:xfrm>
          <a:prstGeom prst="rect">
            <a:avLst/>
          </a:prstGeom>
          <a:noFill/>
          <a:ln>
            <a:noFill/>
          </a:ln>
        </p:spPr>
      </p:pic>
      <p:sp>
        <p:nvSpPr>
          <p:cNvPr id="304" name="Google Shape;304;p33"/>
          <p:cNvSpPr/>
          <p:nvPr/>
        </p:nvSpPr>
        <p:spPr>
          <a:xfrm>
            <a:off x="6231393" y="1690688"/>
            <a:ext cx="5527040" cy="258532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Le client répond au serveur par un message de monodiffusion </a:t>
            </a:r>
            <a:r>
              <a:rPr b="1" lang="fr-FR" sz="1800">
                <a:solidFill>
                  <a:srgbClr val="333333"/>
                </a:solidFill>
                <a:latin typeface="Calibri"/>
                <a:ea typeface="Calibri"/>
                <a:cs typeface="Calibri"/>
                <a:sym typeface="Calibri"/>
              </a:rPr>
              <a:t>DHCPv6-Request</a:t>
            </a:r>
            <a:r>
              <a:rPr lang="fr-FR" sz="1800">
                <a:solidFill>
                  <a:srgbClr val="333333"/>
                </a:solidFill>
                <a:latin typeface="Calibri"/>
                <a:ea typeface="Calibri"/>
                <a:cs typeface="Calibri"/>
                <a:sym typeface="Calibri"/>
              </a:rPr>
              <a:t> ou </a:t>
            </a:r>
            <a:r>
              <a:rPr b="1" lang="fr-FR" sz="1800">
                <a:solidFill>
                  <a:srgbClr val="333333"/>
                </a:solidFill>
                <a:latin typeface="Calibri"/>
                <a:ea typeface="Calibri"/>
                <a:cs typeface="Calibri"/>
                <a:sym typeface="Calibri"/>
              </a:rPr>
              <a:t>INFORMATION-Request</a:t>
            </a:r>
            <a:r>
              <a:rPr lang="fr-FR" sz="1800">
                <a:solidFill>
                  <a:srgbClr val="333333"/>
                </a:solidFill>
                <a:latin typeface="Calibri"/>
                <a:ea typeface="Calibri"/>
                <a:cs typeface="Calibri"/>
                <a:sym typeface="Calibri"/>
              </a:rPr>
              <a:t>, selon qu'il utilise DHCPv6 avec ou sans état.</a:t>
            </a:r>
            <a:endParaRPr/>
          </a:p>
          <a:p>
            <a:pPr indent="0" lvl="0" marL="0" marR="0" rtl="0" algn="just">
              <a:spcBef>
                <a:spcPts val="0"/>
              </a:spcBef>
              <a:spcAft>
                <a:spcPts val="0"/>
              </a:spcAft>
              <a:buNone/>
            </a:pPr>
            <a:r>
              <a:t/>
            </a:r>
            <a:endParaRPr sz="1800">
              <a:solidFill>
                <a:srgbClr val="333333"/>
              </a:solidFill>
              <a:latin typeface="Calibri"/>
              <a:ea typeface="Calibri"/>
              <a:cs typeface="Calibri"/>
              <a:sym typeface="Calibri"/>
            </a:endParaRPr>
          </a:p>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Calibri"/>
                <a:ea typeface="Calibri"/>
                <a:cs typeface="Calibri"/>
                <a:sym typeface="Calibri"/>
              </a:rPr>
              <a:t>Le serveur envoie un message de monodiffusion </a:t>
            </a:r>
            <a:r>
              <a:rPr b="1" lang="fr-FR" sz="1800">
                <a:solidFill>
                  <a:srgbClr val="333333"/>
                </a:solidFill>
                <a:latin typeface="Calibri"/>
                <a:ea typeface="Calibri"/>
                <a:cs typeface="Calibri"/>
                <a:sym typeface="Calibri"/>
              </a:rPr>
              <a:t>DHCPv6-Response</a:t>
            </a:r>
            <a:r>
              <a:rPr lang="fr-FR" sz="1800">
                <a:solidFill>
                  <a:srgbClr val="333333"/>
                </a:solidFill>
                <a:latin typeface="Calibri"/>
                <a:ea typeface="Calibri"/>
                <a:cs typeface="Calibri"/>
                <a:sym typeface="Calibri"/>
              </a:rPr>
              <a:t> au client contenant les informations demandées dans le </a:t>
            </a:r>
            <a:r>
              <a:rPr b="1" lang="fr-FR" sz="1800">
                <a:solidFill>
                  <a:srgbClr val="333333"/>
                </a:solidFill>
                <a:latin typeface="Calibri"/>
                <a:ea typeface="Calibri"/>
                <a:cs typeface="Calibri"/>
                <a:sym typeface="Calibri"/>
              </a:rPr>
              <a:t>DHCPv6-Request</a:t>
            </a:r>
            <a:r>
              <a:rPr lang="fr-FR" sz="1800">
                <a:solidFill>
                  <a:srgbClr val="333333"/>
                </a:solidFill>
                <a:latin typeface="Calibri"/>
                <a:ea typeface="Calibri"/>
                <a:cs typeface="Calibri"/>
                <a:sym typeface="Calibri"/>
              </a:rPr>
              <a:t> ou </a:t>
            </a:r>
            <a:r>
              <a:rPr b="1" lang="fr-FR" sz="1800">
                <a:solidFill>
                  <a:srgbClr val="333333"/>
                </a:solidFill>
                <a:latin typeface="Calibri"/>
                <a:ea typeface="Calibri"/>
                <a:cs typeface="Calibri"/>
                <a:sym typeface="Calibri"/>
              </a:rPr>
              <a:t>INFORMATION-Request</a:t>
            </a:r>
            <a:r>
              <a:rPr lang="fr-FR" sz="1800">
                <a:solidFill>
                  <a:srgbClr val="333333"/>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
        <p:nvSpPr>
          <p:cNvPr id="305" name="Google Shape;305;p33"/>
          <p:cNvSpPr/>
          <p:nvPr/>
        </p:nvSpPr>
        <p:spPr>
          <a:xfrm>
            <a:off x="1809750" y="6166960"/>
            <a:ext cx="3717290" cy="623730"/>
          </a:xfrm>
          <a:prstGeom prst="rect">
            <a:avLst/>
          </a:prstGeom>
          <a:solidFill>
            <a:srgbClr val="BC8FDD">
              <a:alpha val="8627"/>
            </a:srgbClr>
          </a:solidFill>
          <a:ln cap="flat" cmpd="sng" w="381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33"/>
          <p:cNvSpPr/>
          <p:nvPr/>
        </p:nvSpPr>
        <p:spPr>
          <a:xfrm>
            <a:off x="1809750" y="5309119"/>
            <a:ext cx="3717290" cy="663102"/>
          </a:xfrm>
          <a:prstGeom prst="rect">
            <a:avLst/>
          </a:prstGeom>
          <a:solidFill>
            <a:srgbClr val="BC8FDD">
              <a:alpha val="8627"/>
            </a:srgbClr>
          </a:solidFill>
          <a:ln cap="flat" cmpd="sng" w="381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33"/>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13" name="Google Shape;313;p34"/>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314" name="Google Shape;314;p34"/>
          <p:cNvSpPr txBox="1"/>
          <p:nvPr/>
        </p:nvSpPr>
        <p:spPr>
          <a:xfrm>
            <a:off x="1371032" y="1101020"/>
            <a:ext cx="609600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500">
                <a:solidFill>
                  <a:srgbClr val="2F5496"/>
                </a:solidFill>
                <a:latin typeface="Calibri"/>
                <a:ea typeface="Calibri"/>
                <a:cs typeface="Calibri"/>
                <a:sym typeface="Calibri"/>
              </a:rPr>
              <a:t>Option DHCP</a:t>
            </a:r>
            <a:endParaRPr b="1" i="1" sz="2500">
              <a:solidFill>
                <a:srgbClr val="2F5496"/>
              </a:solidFill>
              <a:latin typeface="Calibri"/>
              <a:ea typeface="Calibri"/>
              <a:cs typeface="Calibri"/>
              <a:sym typeface="Calibri"/>
            </a:endParaRPr>
          </a:p>
        </p:txBody>
      </p:sp>
      <p:graphicFrame>
        <p:nvGraphicFramePr>
          <p:cNvPr id="315" name="Google Shape;315;p34"/>
          <p:cNvGraphicFramePr/>
          <p:nvPr/>
        </p:nvGraphicFramePr>
        <p:xfrm>
          <a:off x="205408" y="1869268"/>
          <a:ext cx="3000000" cy="3000000"/>
        </p:xfrm>
        <a:graphic>
          <a:graphicData uri="http://schemas.openxmlformats.org/drawingml/2006/table">
            <a:tbl>
              <a:tblPr>
                <a:noFill/>
                <a:tableStyleId>{FBC48DF2-AB6A-4BAE-B065-52A88041D2E8}</a:tableStyleId>
              </a:tblPr>
              <a:tblGrid>
                <a:gridCol w="1736950"/>
                <a:gridCol w="2456550"/>
                <a:gridCol w="1949525"/>
                <a:gridCol w="1582650"/>
                <a:gridCol w="4055500"/>
              </a:tblGrid>
              <a:tr h="1148675">
                <a:tc>
                  <a:txBody>
                    <a:bodyPr/>
                    <a:lstStyle/>
                    <a:p>
                      <a:pPr indent="0" lvl="0" marL="0" marR="0" rtl="0" algn="ctr">
                        <a:lnSpc>
                          <a:spcPct val="100000"/>
                        </a:lnSpc>
                        <a:spcBef>
                          <a:spcPts val="0"/>
                        </a:spcBef>
                        <a:spcAft>
                          <a:spcPts val="0"/>
                        </a:spcAft>
                        <a:buNone/>
                      </a:pPr>
                      <a:br>
                        <a:rPr b="1" lang="fr-FR" sz="1600" u="none" cap="none" strike="noStrike">
                          <a:solidFill>
                            <a:schemeClr val="dk1"/>
                          </a:solidFill>
                          <a:latin typeface="Calibri"/>
                          <a:ea typeface="Calibri"/>
                          <a:cs typeface="Calibri"/>
                          <a:sym typeface="Calibri"/>
                        </a:rPr>
                      </a:br>
                      <a:endParaRPr b="1" sz="1600" u="none" cap="none" strike="noStrike">
                        <a:solidFill>
                          <a:schemeClr val="dk1"/>
                        </a:solidFill>
                        <a:latin typeface="Calibri"/>
                        <a:ea typeface="Calibri"/>
                        <a:cs typeface="Calibri"/>
                        <a:sym typeface="Calibri"/>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SLAAC Autonomous (option Prefix Information)</a:t>
                      </a:r>
                      <a:endParaRPr b="1" sz="1600" u="none" cap="none" strike="noStrike">
                        <a:solidFill>
                          <a:schemeClr val="dk1"/>
                        </a:solidFill>
                        <a:latin typeface="Calibri"/>
                        <a:ea typeface="Calibri"/>
                        <a:cs typeface="Calibri"/>
                        <a:sym typeface="Calibri"/>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“ManagedFlag”</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“Other</a:t>
                      </a:r>
                      <a:endParaRPr/>
                    </a:p>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Config</a:t>
                      </a:r>
                      <a:endParaRPr/>
                    </a:p>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Flag”</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Scénario</a:t>
                      </a:r>
                      <a:endParaRPr b="1" sz="1600" u="none" cap="none" strike="noStrike">
                        <a:solidFill>
                          <a:schemeClr val="dk1"/>
                        </a:solidFill>
                        <a:latin typeface="Calibri"/>
                        <a:ea typeface="Calibri"/>
                        <a:cs typeface="Calibri"/>
                        <a:sym typeface="Calibri"/>
                      </a:endParaRPr>
                    </a:p>
                  </a:txBody>
                  <a:tcPr marT="37075" marB="37075" marR="74175" marL="74175" anchor="ctr"/>
                </a:tc>
              </a:tr>
              <a:tr h="796200">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SLAAC</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0</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0</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Assignation : sans état, Passerelle : sans état, DNS : RDNSS ou autre</a:t>
                      </a:r>
                      <a:endParaRPr/>
                    </a:p>
                  </a:txBody>
                  <a:tcPr marT="37075" marB="37075" marR="74175" marL="74175" anchor="ctr">
                    <a:solidFill>
                      <a:srgbClr val="CACACA"/>
                    </a:solidFill>
                  </a:tcPr>
                </a:tc>
              </a:tr>
              <a:tr h="796200">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Stateless DHCPv6</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0</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Assignation : sans état, Passerelle : sans état, DNS : DHCPv6</a:t>
                      </a:r>
                      <a:endParaRPr/>
                    </a:p>
                  </a:txBody>
                  <a:tcPr marT="37075" marB="37075" marR="74175" marL="74175" anchor="ctr"/>
                </a:tc>
              </a:tr>
              <a:tr h="796200">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Statefull DHCPv6</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0</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solidFill>
                      <a:srgbClr val="CACACA"/>
                    </a:solidFill>
                  </a:tcP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Assignation : DHCPv6, Passerelle : sans état, DNS : DHCPv6</a:t>
                      </a:r>
                      <a:endParaRPr/>
                    </a:p>
                  </a:txBody>
                  <a:tcPr marT="37075" marB="37075" marR="74175" marL="74175" anchor="ctr">
                    <a:solidFill>
                      <a:srgbClr val="CACACA"/>
                    </a:solidFill>
                  </a:tcPr>
                </a:tc>
              </a:tr>
              <a:tr h="796200">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Statefull DHCPv6 + SLAAC</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1</a:t>
                      </a:r>
                      <a:endParaRPr/>
                    </a:p>
                  </a:txBody>
                  <a:tcPr marT="37075" marB="37075" marR="74175" marL="74175" anchor="ctr"/>
                </a:tc>
                <a:tc>
                  <a:txBody>
                    <a:bodyPr/>
                    <a:lstStyle/>
                    <a:p>
                      <a:pPr indent="0" lvl="0" marL="0" marR="0" rtl="0" algn="ctr">
                        <a:lnSpc>
                          <a:spcPct val="100000"/>
                        </a:lnSpc>
                        <a:spcBef>
                          <a:spcPts val="0"/>
                        </a:spcBef>
                        <a:spcAft>
                          <a:spcPts val="0"/>
                        </a:spcAft>
                        <a:buNone/>
                      </a:pPr>
                      <a:r>
                        <a:rPr b="1" lang="fr-FR" sz="1600" u="none" cap="none" strike="noStrike">
                          <a:solidFill>
                            <a:schemeClr val="dk1"/>
                          </a:solidFill>
                          <a:latin typeface="Calibri"/>
                          <a:ea typeface="Calibri"/>
                          <a:cs typeface="Calibri"/>
                          <a:sym typeface="Calibri"/>
                        </a:rPr>
                        <a:t>Assignation : DHCPv6 + SLAAC, Passerelle : sans état, DNS : DHCPv6</a:t>
                      </a:r>
                      <a:endParaRPr/>
                    </a:p>
                  </a:txBody>
                  <a:tcPr marT="37075" marB="37075" marR="74175" marL="7417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21" name="Google Shape;321;p35"/>
          <p:cNvSpPr txBox="1"/>
          <p:nvPr/>
        </p:nvSpPr>
        <p:spPr>
          <a:xfrm>
            <a:off x="278296" y="2876452"/>
            <a:ext cx="8772939"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5000">
                <a:solidFill>
                  <a:srgbClr val="3E3E3E"/>
                </a:solidFill>
                <a:latin typeface="Calibri"/>
                <a:ea typeface="Calibri"/>
                <a:cs typeface="Calibri"/>
                <a:sym typeface="Calibri"/>
              </a:rPr>
              <a:t>Configuration DHCPv6</a:t>
            </a:r>
            <a:endParaRPr/>
          </a:p>
        </p:txBody>
      </p:sp>
      <p:pic>
        <p:nvPicPr>
          <p:cNvPr descr="dhcp définition" id="322" name="Google Shape;322;p35"/>
          <p:cNvPicPr preferRelativeResize="0"/>
          <p:nvPr/>
        </p:nvPicPr>
        <p:blipFill rotWithShape="1">
          <a:blip r:embed="rId3">
            <a:alphaModFix/>
          </a:blip>
          <a:srcRect b="0" l="0" r="0" t="0"/>
          <a:stretch/>
        </p:blipFill>
        <p:spPr>
          <a:xfrm>
            <a:off x="6649254" y="2136905"/>
            <a:ext cx="4803962" cy="3202641"/>
          </a:xfrm>
          <a:prstGeom prst="rect">
            <a:avLst/>
          </a:prstGeom>
          <a:noFill/>
          <a:ln>
            <a:noFill/>
          </a:ln>
        </p:spPr>
      </p:pic>
      <p:sp>
        <p:nvSpPr>
          <p:cNvPr id="323" name="Google Shape;323;p35"/>
          <p:cNvSpPr txBox="1"/>
          <p:nvPr/>
        </p:nvSpPr>
        <p:spPr>
          <a:xfrm>
            <a:off x="482036" y="6079093"/>
            <a:ext cx="1122792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fr-FR" sz="1500">
                <a:solidFill>
                  <a:srgbClr val="0070C0"/>
                </a:solidFill>
                <a:latin typeface="Calibri"/>
                <a:ea typeface="Calibri"/>
                <a:cs typeface="Calibri"/>
                <a:sym typeface="Calibri"/>
              </a:rPr>
              <a:t>La plupart des commandes de configuration et de vérification IPv6 de Cisco IOS sont semblables à celles utilisées pour l'IPv4. Dans de nombreux cas, la seule différence est l'utilisation d'</a:t>
            </a:r>
            <a:r>
              <a:rPr b="1" i="1" lang="fr-FR" sz="1500">
                <a:solidFill>
                  <a:srgbClr val="0070C0"/>
                </a:solidFill>
                <a:latin typeface="Calibri"/>
                <a:ea typeface="Calibri"/>
                <a:cs typeface="Calibri"/>
                <a:sym typeface="Calibri"/>
              </a:rPr>
              <a:t>ipv6</a:t>
            </a:r>
            <a:r>
              <a:rPr b="0" i="1" lang="fr-FR" sz="1500">
                <a:solidFill>
                  <a:srgbClr val="0070C0"/>
                </a:solidFill>
                <a:latin typeface="Calibri"/>
                <a:ea typeface="Calibri"/>
                <a:cs typeface="Calibri"/>
                <a:sym typeface="Calibri"/>
              </a:rPr>
              <a:t> au lieu d'</a:t>
            </a:r>
            <a:r>
              <a:rPr b="1" i="1" lang="fr-FR" sz="1500">
                <a:solidFill>
                  <a:srgbClr val="0070C0"/>
                </a:solidFill>
                <a:latin typeface="Calibri"/>
                <a:ea typeface="Calibri"/>
                <a:cs typeface="Calibri"/>
                <a:sym typeface="Calibri"/>
              </a:rPr>
              <a:t>ip</a:t>
            </a:r>
            <a:r>
              <a:rPr b="0" i="1" lang="fr-FR" sz="1500">
                <a:solidFill>
                  <a:srgbClr val="0070C0"/>
                </a:solidFill>
                <a:latin typeface="Calibri"/>
                <a:ea typeface="Calibri"/>
                <a:cs typeface="Calibri"/>
                <a:sym typeface="Calibri"/>
              </a:rPr>
              <a:t> dans les commandes.</a:t>
            </a:r>
            <a:endParaRPr i="1" sz="1500">
              <a:solidFill>
                <a:srgbClr val="0070C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1236784" y="740261"/>
            <a:ext cx="10515600" cy="132556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solidFill>
                  <a:srgbClr val="3E3E3E"/>
                </a:solidFill>
                <a:latin typeface="Calibri"/>
                <a:ea typeface="Calibri"/>
                <a:cs typeface="Calibri"/>
                <a:sym typeface="Calibri"/>
              </a:rPr>
              <a:t>Configuration d'un routeur en tant que </a:t>
            </a:r>
            <a:r>
              <a:rPr b="1" lang="fr-FR" sz="3200">
                <a:solidFill>
                  <a:srgbClr val="FF9900"/>
                </a:solidFill>
                <a:latin typeface="Calibri"/>
                <a:ea typeface="Calibri"/>
                <a:cs typeface="Calibri"/>
                <a:sym typeface="Calibri"/>
              </a:rPr>
              <a:t>serveur</a:t>
            </a:r>
            <a:br>
              <a:rPr b="1" lang="fr-FR" sz="3200">
                <a:solidFill>
                  <a:srgbClr val="FF9900"/>
                </a:solidFill>
                <a:latin typeface="Calibri"/>
                <a:ea typeface="Calibri"/>
                <a:cs typeface="Calibri"/>
                <a:sym typeface="Calibri"/>
              </a:rPr>
            </a:br>
            <a:r>
              <a:rPr b="1" lang="fr-FR" sz="3200">
                <a:solidFill>
                  <a:srgbClr val="3E3E3E"/>
                </a:solidFill>
                <a:latin typeface="Calibri"/>
                <a:ea typeface="Calibri"/>
                <a:cs typeface="Calibri"/>
                <a:sym typeface="Calibri"/>
              </a:rPr>
              <a:t>DHCPv6</a:t>
            </a:r>
            <a:r>
              <a:rPr b="1" lang="fr-FR" sz="3200">
                <a:latin typeface="Calibri"/>
                <a:ea typeface="Calibri"/>
                <a:cs typeface="Calibri"/>
                <a:sym typeface="Calibri"/>
              </a:rPr>
              <a:t> </a:t>
            </a:r>
            <a:r>
              <a:rPr b="1" lang="fr-FR" sz="3200">
                <a:solidFill>
                  <a:srgbClr val="FF9900"/>
                </a:solidFill>
                <a:latin typeface="Calibri"/>
                <a:ea typeface="Calibri"/>
                <a:cs typeface="Calibri"/>
                <a:sym typeface="Calibri"/>
              </a:rPr>
              <a:t>sans état</a:t>
            </a:r>
            <a:br>
              <a:rPr b="1" lang="fr-FR" sz="3200">
                <a:latin typeface="Calibri"/>
                <a:ea typeface="Calibri"/>
                <a:cs typeface="Calibri"/>
                <a:sym typeface="Calibri"/>
              </a:rPr>
            </a:br>
            <a:br>
              <a:rPr b="1" lang="fr-FR" sz="3200">
                <a:latin typeface="Calibri"/>
                <a:ea typeface="Calibri"/>
                <a:cs typeface="Calibri"/>
                <a:sym typeface="Calibri"/>
              </a:rPr>
            </a:br>
            <a:r>
              <a:rPr b="1" lang="fr-FR" sz="3200">
                <a:latin typeface="Calibri"/>
                <a:ea typeface="Calibri"/>
                <a:cs typeface="Calibri"/>
                <a:sym typeface="Calibri"/>
              </a:rPr>
              <a:t> </a:t>
            </a:r>
            <a:br>
              <a:rPr b="1" lang="fr-FR" sz="3200">
                <a:latin typeface="Calibri"/>
                <a:ea typeface="Calibri"/>
                <a:cs typeface="Calibri"/>
                <a:sym typeface="Calibri"/>
              </a:rPr>
            </a:br>
            <a:endParaRPr b="1" sz="3200">
              <a:latin typeface="Calibri"/>
              <a:ea typeface="Calibri"/>
              <a:cs typeface="Calibri"/>
              <a:sym typeface="Calibri"/>
            </a:endParaRPr>
          </a:p>
        </p:txBody>
      </p:sp>
      <p:sp>
        <p:nvSpPr>
          <p:cNvPr id="329" name="Google Shape;329;p3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30" name="Google Shape;330;p36"/>
          <p:cNvSpPr/>
          <p:nvPr/>
        </p:nvSpPr>
        <p:spPr>
          <a:xfrm>
            <a:off x="894522" y="1363524"/>
            <a:ext cx="1188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Quatre étapes sont nécessaires à la configuration d'un routeur en tant que serveur DHCPv6 :</a:t>
            </a:r>
            <a:endParaRPr sz="1800">
              <a:solidFill>
                <a:schemeClr val="dk1"/>
              </a:solidFill>
              <a:latin typeface="Calibri"/>
              <a:ea typeface="Calibri"/>
              <a:cs typeface="Calibri"/>
              <a:sym typeface="Calibri"/>
            </a:endParaRPr>
          </a:p>
        </p:txBody>
      </p:sp>
      <p:sp>
        <p:nvSpPr>
          <p:cNvPr id="331" name="Google Shape;331;p36"/>
          <p:cNvSpPr/>
          <p:nvPr/>
        </p:nvSpPr>
        <p:spPr>
          <a:xfrm>
            <a:off x="566275" y="1624468"/>
            <a:ext cx="11059449" cy="286232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Étape 1. Activation du routage IPv6 </a:t>
            </a:r>
            <a:r>
              <a:rPr b="1" lang="fr-FR" sz="1800">
                <a:solidFill>
                  <a:srgbClr val="333333"/>
                </a:solidFill>
                <a:latin typeface="Calibri"/>
                <a:ea typeface="Calibri"/>
                <a:cs typeface="Calibri"/>
                <a:sym typeface="Calibri"/>
              </a:rPr>
              <a:t>: </a:t>
            </a:r>
            <a:r>
              <a:rPr b="1" lang="fr-FR" sz="1800">
                <a:solidFill>
                  <a:srgbClr val="0070C0"/>
                </a:solidFill>
                <a:latin typeface="Calibri"/>
                <a:ea typeface="Calibri"/>
                <a:cs typeface="Calibri"/>
                <a:sym typeface="Calibri"/>
              </a:rPr>
              <a:t>ipv6 unicast-routing</a:t>
            </a:r>
            <a:endParaRPr/>
          </a:p>
          <a:p>
            <a:pPr indent="-285750" lvl="0" marL="285750" marR="0" rtl="0" algn="l">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Étape 2. Configuration d'un pool DHCPv6:  </a:t>
            </a:r>
            <a:r>
              <a:rPr b="1" lang="fr-FR" sz="1800">
                <a:solidFill>
                  <a:srgbClr val="0070C0"/>
                </a:solidFill>
                <a:latin typeface="Calibri"/>
                <a:ea typeface="Calibri"/>
                <a:cs typeface="Calibri"/>
                <a:sym typeface="Calibri"/>
              </a:rPr>
              <a:t>ipv6 dhcp pool </a:t>
            </a:r>
            <a:r>
              <a:rPr i="1" lang="fr-FR" sz="1800">
                <a:solidFill>
                  <a:srgbClr val="0070C0"/>
                </a:solidFill>
                <a:latin typeface="Calibri"/>
                <a:ea typeface="Calibri"/>
                <a:cs typeface="Calibri"/>
                <a:sym typeface="Calibri"/>
              </a:rPr>
              <a:t>pool-name</a:t>
            </a:r>
            <a:endParaRPr/>
          </a:p>
          <a:p>
            <a:pPr indent="-285750" lvl="0" marL="285750" marR="0" rtl="0" algn="l">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Étape 3. Configuration des paramètres du pool:</a:t>
            </a:r>
            <a:r>
              <a:rPr b="1" lang="fr-FR" sz="1800">
                <a:solidFill>
                  <a:srgbClr val="333333"/>
                </a:solidFill>
                <a:latin typeface="Calibri"/>
                <a:ea typeface="Calibri"/>
                <a:cs typeface="Calibri"/>
                <a:sym typeface="Calibri"/>
              </a:rPr>
              <a:t> </a:t>
            </a:r>
            <a:r>
              <a:rPr lang="fr-FR" sz="1800">
                <a:solidFill>
                  <a:schemeClr val="dk1"/>
                </a:solidFill>
                <a:latin typeface="Calibri"/>
                <a:ea typeface="Calibri"/>
                <a:cs typeface="Calibri"/>
                <a:sym typeface="Calibri"/>
              </a:rPr>
              <a:t>l'adresse du serveur DNS et le nom de domaine.</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    </a:t>
            </a:r>
            <a:r>
              <a:rPr b="1" lang="fr-FR" sz="1800">
                <a:solidFill>
                  <a:srgbClr val="0070C0"/>
                </a:solidFill>
                <a:latin typeface="Calibri"/>
                <a:ea typeface="Calibri"/>
                <a:cs typeface="Calibri"/>
                <a:sym typeface="Calibri"/>
              </a:rPr>
              <a:t>dns-server </a:t>
            </a:r>
            <a:r>
              <a:rPr i="1" lang="fr-FR" sz="1800">
                <a:solidFill>
                  <a:srgbClr val="0070C0"/>
                </a:solidFill>
                <a:latin typeface="Calibri"/>
                <a:ea typeface="Calibri"/>
                <a:cs typeface="Calibri"/>
                <a:sym typeface="Calibri"/>
              </a:rPr>
              <a:t>server-address</a:t>
            </a:r>
            <a:endParaRPr/>
          </a:p>
          <a:p>
            <a:pPr indent="0" lvl="0" marL="0" marR="0" rtl="0" algn="l">
              <a:spcBef>
                <a:spcPts val="0"/>
              </a:spcBef>
              <a:spcAft>
                <a:spcPts val="0"/>
              </a:spcAft>
              <a:buNone/>
            </a:pPr>
            <a:r>
              <a:rPr i="1" lang="fr-FR" sz="1800">
                <a:solidFill>
                  <a:srgbClr val="0070C0"/>
                </a:solidFill>
                <a:latin typeface="Calibri"/>
                <a:ea typeface="Calibri"/>
                <a:cs typeface="Calibri"/>
                <a:sym typeface="Calibri"/>
              </a:rPr>
              <a:t>    </a:t>
            </a:r>
            <a:r>
              <a:rPr b="1" lang="fr-FR" sz="1800">
                <a:solidFill>
                  <a:srgbClr val="0070C0"/>
                </a:solidFill>
                <a:latin typeface="Calibri"/>
                <a:ea typeface="Calibri"/>
                <a:cs typeface="Calibri"/>
                <a:sym typeface="Calibri"/>
              </a:rPr>
              <a:t>domain-name  exemples.com</a:t>
            </a:r>
            <a:endParaRPr i="1" sz="1800">
              <a:solidFill>
                <a:srgbClr val="0070C0"/>
              </a:solidFill>
              <a:latin typeface="Calibri"/>
              <a:ea typeface="Calibri"/>
              <a:cs typeface="Calibri"/>
              <a:sym typeface="Calibri"/>
            </a:endParaRPr>
          </a:p>
          <a:p>
            <a:pPr indent="-285750" lvl="0" marL="285750" marR="0" rtl="0" algn="l">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Étape 4. Configuration de l'interface DHCPv6:</a:t>
            </a:r>
            <a:endParaRPr/>
          </a:p>
          <a:p>
            <a:pPr indent="0" lvl="0" marL="0" marR="0" rtl="0" algn="l">
              <a:spcBef>
                <a:spcPts val="0"/>
              </a:spcBef>
              <a:spcAft>
                <a:spcPts val="0"/>
              </a:spcAft>
              <a:buNone/>
            </a:pPr>
            <a:r>
              <a:rPr b="1" lang="fr-FR" sz="1800">
                <a:solidFill>
                  <a:srgbClr val="0070C0"/>
                </a:solidFill>
                <a:latin typeface="Calibri"/>
                <a:ea typeface="Calibri"/>
                <a:cs typeface="Calibri"/>
                <a:sym typeface="Calibri"/>
              </a:rPr>
              <a:t>    ipv6 nd other-config-flag</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rgbClr val="0070C0"/>
              </a:solidFill>
              <a:latin typeface="Calibri"/>
              <a:ea typeface="Calibri"/>
              <a:cs typeface="Calibri"/>
              <a:sym typeface="Calibri"/>
            </a:endParaRPr>
          </a:p>
        </p:txBody>
      </p:sp>
      <p:pic>
        <p:nvPicPr>
          <p:cNvPr id="332" name="Google Shape;332;p36"/>
          <p:cNvPicPr preferRelativeResize="0"/>
          <p:nvPr/>
        </p:nvPicPr>
        <p:blipFill rotWithShape="1">
          <a:blip r:embed="rId3">
            <a:alphaModFix/>
          </a:blip>
          <a:srcRect b="0" l="0" r="0" t="0"/>
          <a:stretch/>
        </p:blipFill>
        <p:spPr>
          <a:xfrm>
            <a:off x="1782417" y="3561977"/>
            <a:ext cx="6879195" cy="3269256"/>
          </a:xfrm>
          <a:prstGeom prst="rect">
            <a:avLst/>
          </a:prstGeom>
          <a:noFill/>
          <a:ln>
            <a:noFill/>
          </a:ln>
        </p:spPr>
      </p:pic>
      <p:sp>
        <p:nvSpPr>
          <p:cNvPr id="333" name="Google Shape;333;p36"/>
          <p:cNvSpPr/>
          <p:nvPr/>
        </p:nvSpPr>
        <p:spPr>
          <a:xfrm>
            <a:off x="2703443" y="3724995"/>
            <a:ext cx="1513231" cy="238698"/>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36"/>
          <p:cNvSpPr/>
          <p:nvPr/>
        </p:nvSpPr>
        <p:spPr>
          <a:xfrm>
            <a:off x="2716695" y="4003849"/>
            <a:ext cx="2186610" cy="220788"/>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36"/>
          <p:cNvSpPr/>
          <p:nvPr/>
        </p:nvSpPr>
        <p:spPr>
          <a:xfrm>
            <a:off x="3216137" y="4253434"/>
            <a:ext cx="228600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36"/>
          <p:cNvSpPr/>
          <p:nvPr/>
        </p:nvSpPr>
        <p:spPr>
          <a:xfrm>
            <a:off x="3216137" y="4486790"/>
            <a:ext cx="228600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36"/>
          <p:cNvSpPr/>
          <p:nvPr/>
        </p:nvSpPr>
        <p:spPr>
          <a:xfrm>
            <a:off x="2898085" y="5749587"/>
            <a:ext cx="228600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1045265" y="137498"/>
            <a:ext cx="10515600" cy="132570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latin typeface="Calibri"/>
                <a:ea typeface="Calibri"/>
                <a:cs typeface="Calibri"/>
                <a:sym typeface="Calibri"/>
              </a:rPr>
              <a:t>  </a:t>
            </a:r>
            <a:r>
              <a:rPr b="1" lang="fr-FR" sz="3200">
                <a:solidFill>
                  <a:srgbClr val="3E3E3E"/>
                </a:solidFill>
                <a:latin typeface="Calibri"/>
                <a:ea typeface="Calibri"/>
                <a:cs typeface="Calibri"/>
                <a:sym typeface="Calibri"/>
              </a:rPr>
              <a:t>Configuration d'un routeur en tant que </a:t>
            </a:r>
            <a:br>
              <a:rPr b="1" lang="fr-FR" sz="3200">
                <a:latin typeface="Calibri"/>
                <a:ea typeface="Calibri"/>
                <a:cs typeface="Calibri"/>
                <a:sym typeface="Calibri"/>
              </a:rPr>
            </a:br>
            <a:r>
              <a:rPr b="1" lang="fr-FR" sz="3200">
                <a:latin typeface="Calibri"/>
                <a:ea typeface="Calibri"/>
                <a:cs typeface="Calibri"/>
                <a:sym typeface="Calibri"/>
              </a:rPr>
              <a:t>   </a:t>
            </a:r>
            <a:r>
              <a:rPr b="1" lang="fr-FR" sz="3200">
                <a:solidFill>
                  <a:srgbClr val="FF9900"/>
                </a:solidFill>
                <a:latin typeface="Calibri"/>
                <a:ea typeface="Calibri"/>
                <a:cs typeface="Calibri"/>
                <a:sym typeface="Calibri"/>
              </a:rPr>
              <a:t>client</a:t>
            </a:r>
            <a:r>
              <a:rPr b="1" lang="fr-FR" sz="3200">
                <a:latin typeface="Calibri"/>
                <a:ea typeface="Calibri"/>
                <a:cs typeface="Calibri"/>
                <a:sym typeface="Calibri"/>
              </a:rPr>
              <a:t> </a:t>
            </a:r>
            <a:r>
              <a:rPr b="1" lang="fr-FR" sz="3200">
                <a:solidFill>
                  <a:srgbClr val="3E3E3E"/>
                </a:solidFill>
                <a:latin typeface="Calibri"/>
                <a:ea typeface="Calibri"/>
                <a:cs typeface="Calibri"/>
                <a:sym typeface="Calibri"/>
              </a:rPr>
              <a:t>DHCPv6</a:t>
            </a:r>
            <a:r>
              <a:rPr b="1" lang="fr-FR" sz="3200">
                <a:latin typeface="Calibri"/>
                <a:ea typeface="Calibri"/>
                <a:cs typeface="Calibri"/>
                <a:sym typeface="Calibri"/>
              </a:rPr>
              <a:t> </a:t>
            </a:r>
            <a:r>
              <a:rPr b="1" lang="fr-FR" sz="3200">
                <a:solidFill>
                  <a:srgbClr val="FF9900"/>
                </a:solidFill>
                <a:latin typeface="Calibri"/>
                <a:ea typeface="Calibri"/>
                <a:cs typeface="Calibri"/>
                <a:sym typeface="Calibri"/>
              </a:rPr>
              <a:t>sans état</a:t>
            </a:r>
            <a:endParaRPr b="1" sz="3200">
              <a:latin typeface="Calibri"/>
              <a:ea typeface="Calibri"/>
              <a:cs typeface="Calibri"/>
              <a:sym typeface="Calibri"/>
            </a:endParaRPr>
          </a:p>
        </p:txBody>
      </p:sp>
      <p:sp>
        <p:nvSpPr>
          <p:cNvPr id="343" name="Google Shape;343;p3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44" name="Google Shape;344;p37"/>
          <p:cNvPicPr preferRelativeResize="0"/>
          <p:nvPr/>
        </p:nvPicPr>
        <p:blipFill rotWithShape="1">
          <a:blip r:embed="rId3">
            <a:alphaModFix/>
          </a:blip>
          <a:srcRect b="0" l="0" r="0" t="0"/>
          <a:stretch/>
        </p:blipFill>
        <p:spPr>
          <a:xfrm>
            <a:off x="1522974" y="3429000"/>
            <a:ext cx="8993747" cy="2829993"/>
          </a:xfrm>
          <a:prstGeom prst="rect">
            <a:avLst/>
          </a:prstGeom>
          <a:noFill/>
          <a:ln>
            <a:noFill/>
          </a:ln>
        </p:spPr>
      </p:pic>
      <p:sp>
        <p:nvSpPr>
          <p:cNvPr id="345" name="Google Shape;345;p37"/>
          <p:cNvSpPr/>
          <p:nvPr/>
        </p:nvSpPr>
        <p:spPr>
          <a:xfrm>
            <a:off x="838200" y="1867755"/>
            <a:ext cx="10929730" cy="6463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ipv6 enable</a:t>
            </a:r>
            <a:r>
              <a:rPr lang="fr-FR" sz="1800">
                <a:solidFill>
                  <a:srgbClr val="333333"/>
                </a:solidFill>
                <a:latin typeface="Calibri"/>
                <a:ea typeface="Calibri"/>
                <a:cs typeface="Calibri"/>
                <a:sym typeface="Calibri"/>
              </a:rPr>
              <a:t> </a:t>
            </a:r>
            <a:r>
              <a:rPr lang="fr-FR" sz="1800">
                <a:solidFill>
                  <a:schemeClr val="dk1"/>
                </a:solidFill>
                <a:latin typeface="Calibri"/>
                <a:ea typeface="Calibri"/>
                <a:cs typeface="Calibri"/>
                <a:sym typeface="Calibri"/>
              </a:rPr>
              <a:t>est utilisée, car le routeur ne dispose pas encore d'une adresse de monodiffusion globale.</a:t>
            </a:r>
            <a:endParaRPr sz="1800">
              <a:solidFill>
                <a:schemeClr val="dk1"/>
              </a:solidFill>
              <a:latin typeface="Calibri"/>
              <a:ea typeface="Calibri"/>
              <a:cs typeface="Calibri"/>
              <a:sym typeface="Calibri"/>
            </a:endParaRPr>
          </a:p>
        </p:txBody>
      </p:sp>
      <p:sp>
        <p:nvSpPr>
          <p:cNvPr id="346" name="Google Shape;346;p37"/>
          <p:cNvSpPr/>
          <p:nvPr/>
        </p:nvSpPr>
        <p:spPr>
          <a:xfrm>
            <a:off x="861108" y="2514086"/>
            <a:ext cx="10492680"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ipv6 address autoconfig</a:t>
            </a:r>
            <a:r>
              <a:rPr lang="fr-FR" sz="1800">
                <a:solidFill>
                  <a:srgbClr val="333333"/>
                </a:solidFill>
                <a:latin typeface="Calibri"/>
                <a:ea typeface="Calibri"/>
                <a:cs typeface="Calibri"/>
                <a:sym typeface="Calibri"/>
              </a:rPr>
              <a:t> </a:t>
            </a:r>
            <a:r>
              <a:rPr lang="fr-FR" sz="1800">
                <a:solidFill>
                  <a:schemeClr val="dk1"/>
                </a:solidFill>
                <a:latin typeface="Calibri"/>
                <a:ea typeface="Calibri"/>
                <a:cs typeface="Calibri"/>
                <a:sym typeface="Calibri"/>
              </a:rPr>
              <a:t>active la configuration automatique de l'adressage IPv6 à l'aide de SLAAC. </a:t>
            </a:r>
            <a:endParaRPr sz="1800">
              <a:solidFill>
                <a:schemeClr val="dk1"/>
              </a:solidFill>
              <a:latin typeface="Calibri"/>
              <a:ea typeface="Calibri"/>
              <a:cs typeface="Calibri"/>
              <a:sym typeface="Calibri"/>
            </a:endParaRPr>
          </a:p>
        </p:txBody>
      </p:sp>
      <p:sp>
        <p:nvSpPr>
          <p:cNvPr id="347" name="Google Shape;347;p37"/>
          <p:cNvSpPr/>
          <p:nvPr/>
        </p:nvSpPr>
        <p:spPr>
          <a:xfrm>
            <a:off x="2778815" y="4957447"/>
            <a:ext cx="1448628" cy="263910"/>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8" name="Google Shape;348;p37"/>
          <p:cNvSpPr/>
          <p:nvPr/>
        </p:nvSpPr>
        <p:spPr>
          <a:xfrm>
            <a:off x="3037233" y="5405078"/>
            <a:ext cx="2184124" cy="263910"/>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838188" y="389604"/>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3200">
                <a:latin typeface="Arial"/>
                <a:ea typeface="Arial"/>
                <a:cs typeface="Arial"/>
                <a:sym typeface="Arial"/>
              </a:rPr>
              <a:t>    </a:t>
            </a:r>
            <a:r>
              <a:rPr b="1" lang="fr-FR" sz="3200">
                <a:solidFill>
                  <a:srgbClr val="3E3E3E"/>
                </a:solidFill>
                <a:latin typeface="Calibri"/>
                <a:ea typeface="Calibri"/>
                <a:cs typeface="Calibri"/>
                <a:sym typeface="Calibri"/>
              </a:rPr>
              <a:t>Vérification de DHCPv6 </a:t>
            </a:r>
            <a:r>
              <a:rPr b="1" lang="fr-FR" sz="3200">
                <a:solidFill>
                  <a:srgbClr val="FF9900"/>
                </a:solidFill>
                <a:latin typeface="Calibri"/>
                <a:ea typeface="Calibri"/>
                <a:cs typeface="Calibri"/>
                <a:sym typeface="Calibri"/>
              </a:rPr>
              <a:t>sans état</a:t>
            </a:r>
            <a:br>
              <a:rPr lang="fr-FR" sz="3200">
                <a:solidFill>
                  <a:srgbClr val="FF9900"/>
                </a:solidFill>
                <a:latin typeface="Arial"/>
                <a:ea typeface="Arial"/>
                <a:cs typeface="Arial"/>
                <a:sym typeface="Arial"/>
              </a:rPr>
            </a:br>
            <a:endParaRPr sz="3200">
              <a:solidFill>
                <a:srgbClr val="FF9900"/>
              </a:solidFill>
              <a:latin typeface="Arial"/>
              <a:ea typeface="Arial"/>
              <a:cs typeface="Arial"/>
              <a:sym typeface="Arial"/>
            </a:endParaRPr>
          </a:p>
        </p:txBody>
      </p:sp>
      <p:sp>
        <p:nvSpPr>
          <p:cNvPr id="354" name="Google Shape;354;p3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55" name="Google Shape;355;p38"/>
          <p:cNvSpPr/>
          <p:nvPr/>
        </p:nvSpPr>
        <p:spPr>
          <a:xfrm>
            <a:off x="258834" y="1429821"/>
            <a:ext cx="10782300"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show ipv6 dhcp pool</a:t>
            </a:r>
            <a:r>
              <a:rPr lang="fr-FR" sz="1800">
                <a:solidFill>
                  <a:srgbClr val="0070C0"/>
                </a:solidFill>
                <a:latin typeface="Calibri"/>
                <a:ea typeface="Calibri"/>
                <a:cs typeface="Calibri"/>
                <a:sym typeface="Calibri"/>
              </a:rPr>
              <a:t> </a:t>
            </a:r>
            <a:r>
              <a:rPr lang="fr-FR" sz="1800">
                <a:solidFill>
                  <a:schemeClr val="dk1"/>
                </a:solidFill>
                <a:latin typeface="Calibri"/>
                <a:ea typeface="Calibri"/>
                <a:cs typeface="Calibri"/>
                <a:sym typeface="Calibri"/>
              </a:rPr>
              <a:t>vérifie le nom du pool DHCP v6 et ses paramètres.</a:t>
            </a:r>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show running-config</a:t>
            </a:r>
            <a:r>
              <a:rPr lang="fr-FR" sz="1800">
                <a:solidFill>
                  <a:srgbClr val="333333"/>
                </a:solidFill>
                <a:latin typeface="Calibri"/>
                <a:ea typeface="Calibri"/>
                <a:cs typeface="Calibri"/>
                <a:sym typeface="Calibri"/>
              </a:rPr>
              <a:t> </a:t>
            </a:r>
            <a:r>
              <a:rPr lang="fr-FR" sz="1800">
                <a:solidFill>
                  <a:schemeClr val="dk1"/>
                </a:solidFill>
                <a:latin typeface="Calibri"/>
                <a:ea typeface="Calibri"/>
                <a:cs typeface="Calibri"/>
                <a:sym typeface="Calibri"/>
              </a:rPr>
              <a:t>permet également de vérifier toutes les commandes qui ont été configurées précédemment.</a:t>
            </a:r>
            <a:endParaRPr sz="1800">
              <a:solidFill>
                <a:schemeClr val="dk1"/>
              </a:solidFill>
              <a:latin typeface="Calibri"/>
              <a:ea typeface="Calibri"/>
              <a:cs typeface="Calibri"/>
              <a:sym typeface="Calibri"/>
            </a:endParaRPr>
          </a:p>
        </p:txBody>
      </p:sp>
      <p:pic>
        <p:nvPicPr>
          <p:cNvPr id="356" name="Google Shape;356;p38"/>
          <p:cNvPicPr preferRelativeResize="0"/>
          <p:nvPr/>
        </p:nvPicPr>
        <p:blipFill rotWithShape="1">
          <a:blip r:embed="rId3">
            <a:alphaModFix/>
          </a:blip>
          <a:srcRect b="0" l="0" r="0" t="0"/>
          <a:stretch/>
        </p:blipFill>
        <p:spPr>
          <a:xfrm>
            <a:off x="1042591" y="2403157"/>
            <a:ext cx="3369347" cy="1452563"/>
          </a:xfrm>
          <a:prstGeom prst="rect">
            <a:avLst/>
          </a:prstGeom>
          <a:noFill/>
          <a:ln>
            <a:noFill/>
          </a:ln>
        </p:spPr>
      </p:pic>
      <p:pic>
        <p:nvPicPr>
          <p:cNvPr id="357" name="Google Shape;357;p38"/>
          <p:cNvPicPr preferRelativeResize="0"/>
          <p:nvPr/>
        </p:nvPicPr>
        <p:blipFill rotWithShape="1">
          <a:blip r:embed="rId4">
            <a:alphaModFix/>
          </a:blip>
          <a:srcRect b="0" l="0" r="0" t="0"/>
          <a:stretch/>
        </p:blipFill>
        <p:spPr>
          <a:xfrm>
            <a:off x="5295670" y="2353151"/>
            <a:ext cx="6859889" cy="4270484"/>
          </a:xfrm>
          <a:prstGeom prst="rect">
            <a:avLst/>
          </a:prstGeom>
          <a:noFill/>
          <a:ln>
            <a:noFill/>
          </a:ln>
        </p:spPr>
      </p:pic>
      <p:sp>
        <p:nvSpPr>
          <p:cNvPr id="358" name="Google Shape;358;p38"/>
          <p:cNvSpPr/>
          <p:nvPr/>
        </p:nvSpPr>
        <p:spPr>
          <a:xfrm>
            <a:off x="1435376" y="2403157"/>
            <a:ext cx="188595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38"/>
          <p:cNvSpPr/>
          <p:nvPr/>
        </p:nvSpPr>
        <p:spPr>
          <a:xfrm>
            <a:off x="5649984" y="2353151"/>
            <a:ext cx="228600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0" name="Google Shape;360;p38"/>
          <p:cNvSpPr/>
          <p:nvPr/>
        </p:nvSpPr>
        <p:spPr>
          <a:xfrm>
            <a:off x="192155" y="4284533"/>
            <a:ext cx="4838471" cy="2339102"/>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show ipv6 interface</a:t>
            </a:r>
            <a:r>
              <a:rPr b="1" lang="fr-FR" sz="1800">
                <a:solidFill>
                  <a:srgbClr val="333333"/>
                </a:solidFill>
                <a:latin typeface="Calibri"/>
                <a:ea typeface="Calibri"/>
                <a:cs typeface="Calibri"/>
                <a:sym typeface="Calibri"/>
              </a:rPr>
              <a:t> </a:t>
            </a:r>
            <a:r>
              <a:rPr lang="fr-FR" sz="1800">
                <a:solidFill>
                  <a:schemeClr val="dk1"/>
                </a:solidFill>
                <a:latin typeface="Calibri"/>
                <a:ea typeface="Calibri"/>
                <a:cs typeface="Calibri"/>
                <a:sym typeface="Calibri"/>
              </a:rPr>
              <a:t>indique que la configuration automatique des adresses sans état est activée.</a:t>
            </a:r>
            <a:endParaRPr/>
          </a:p>
          <a:p>
            <a:pPr indent="0" lvl="0" marL="0" marR="0" rtl="0" algn="just">
              <a:spcBef>
                <a:spcPts val="0"/>
              </a:spcBef>
              <a:spcAft>
                <a:spcPts val="0"/>
              </a:spcAft>
              <a:buNone/>
            </a:pPr>
            <a:r>
              <a:t/>
            </a:r>
            <a:endParaRPr sz="1800">
              <a:solidFill>
                <a:srgbClr val="333333"/>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La commande </a:t>
            </a:r>
            <a:r>
              <a:rPr b="1" lang="fr-FR" sz="1800">
                <a:solidFill>
                  <a:srgbClr val="0070C0"/>
                </a:solidFill>
                <a:latin typeface="Calibri"/>
                <a:ea typeface="Calibri"/>
                <a:cs typeface="Calibri"/>
                <a:sym typeface="Calibri"/>
              </a:rPr>
              <a:t>debug ipv6 dhcp detail</a:t>
            </a:r>
            <a:r>
              <a:rPr lang="fr-FR" sz="1800">
                <a:solidFill>
                  <a:schemeClr val="dk1"/>
                </a:solidFill>
                <a:latin typeface="Calibri"/>
                <a:ea typeface="Calibri"/>
                <a:cs typeface="Calibri"/>
                <a:sym typeface="Calibri"/>
              </a:rPr>
              <a:t> montre les messages DHCPv6 échangés entre le client et le serveur. </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1296228" y="488851"/>
            <a:ext cx="10515600" cy="132556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solidFill>
                  <a:srgbClr val="3E3E3E"/>
                </a:solidFill>
                <a:latin typeface="Calibri"/>
                <a:ea typeface="Calibri"/>
                <a:cs typeface="Calibri"/>
                <a:sym typeface="Calibri"/>
              </a:rPr>
              <a:t>Configuration d'un routeur en tant que </a:t>
            </a:r>
            <a:br>
              <a:rPr b="1" lang="fr-FR" sz="3200">
                <a:solidFill>
                  <a:srgbClr val="2F5496"/>
                </a:solidFill>
                <a:latin typeface="Calibri"/>
                <a:ea typeface="Calibri"/>
                <a:cs typeface="Calibri"/>
                <a:sym typeface="Calibri"/>
              </a:rPr>
            </a:br>
            <a:r>
              <a:rPr b="1" lang="fr-FR" sz="3200">
                <a:solidFill>
                  <a:srgbClr val="FF9900"/>
                </a:solidFill>
                <a:latin typeface="Calibri"/>
                <a:ea typeface="Calibri"/>
                <a:cs typeface="Calibri"/>
                <a:sym typeface="Calibri"/>
              </a:rPr>
              <a:t>serveur </a:t>
            </a:r>
            <a:r>
              <a:rPr b="1" lang="fr-FR" sz="3200">
                <a:solidFill>
                  <a:srgbClr val="3E3E3E"/>
                </a:solidFill>
                <a:latin typeface="Calibri"/>
                <a:ea typeface="Calibri"/>
                <a:cs typeface="Calibri"/>
                <a:sym typeface="Calibri"/>
              </a:rPr>
              <a:t>DHCPv6</a:t>
            </a:r>
            <a:r>
              <a:rPr b="1" lang="fr-FR" sz="3200">
                <a:latin typeface="Calibri"/>
                <a:ea typeface="Calibri"/>
                <a:cs typeface="Calibri"/>
                <a:sym typeface="Calibri"/>
              </a:rPr>
              <a:t> </a:t>
            </a:r>
            <a:r>
              <a:rPr b="1" lang="fr-FR" sz="3200">
                <a:solidFill>
                  <a:srgbClr val="FF9900"/>
                </a:solidFill>
                <a:latin typeface="Calibri"/>
                <a:ea typeface="Calibri"/>
                <a:cs typeface="Calibri"/>
                <a:sym typeface="Calibri"/>
              </a:rPr>
              <a:t>avec état</a:t>
            </a:r>
            <a:br>
              <a:rPr b="1" lang="fr-FR" sz="3200">
                <a:solidFill>
                  <a:srgbClr val="FF9900"/>
                </a:solidFill>
                <a:latin typeface="Arial"/>
                <a:ea typeface="Arial"/>
                <a:cs typeface="Arial"/>
                <a:sym typeface="Arial"/>
              </a:rPr>
            </a:br>
            <a:br>
              <a:rPr b="1" lang="fr-FR" sz="3200">
                <a:latin typeface="Arial"/>
                <a:ea typeface="Arial"/>
                <a:cs typeface="Arial"/>
                <a:sym typeface="Arial"/>
              </a:rPr>
            </a:br>
            <a:endParaRPr b="1" sz="3200">
              <a:latin typeface="Arial"/>
              <a:ea typeface="Arial"/>
              <a:cs typeface="Arial"/>
              <a:sym typeface="Arial"/>
            </a:endParaRPr>
          </a:p>
        </p:txBody>
      </p:sp>
      <p:sp>
        <p:nvSpPr>
          <p:cNvPr id="367" name="Google Shape;367;p3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68" name="Google Shape;368;p39"/>
          <p:cNvPicPr preferRelativeResize="0"/>
          <p:nvPr/>
        </p:nvPicPr>
        <p:blipFill rotWithShape="1">
          <a:blip r:embed="rId3">
            <a:alphaModFix/>
          </a:blip>
          <a:srcRect b="0" l="0" r="0" t="0"/>
          <a:stretch/>
        </p:blipFill>
        <p:spPr>
          <a:xfrm>
            <a:off x="5666112" y="1547812"/>
            <a:ext cx="6525888" cy="2357438"/>
          </a:xfrm>
          <a:prstGeom prst="rect">
            <a:avLst/>
          </a:prstGeom>
          <a:noFill/>
          <a:ln>
            <a:noFill/>
          </a:ln>
        </p:spPr>
      </p:pic>
      <p:sp>
        <p:nvSpPr>
          <p:cNvPr id="369" name="Google Shape;369;p39"/>
          <p:cNvSpPr/>
          <p:nvPr/>
        </p:nvSpPr>
        <p:spPr>
          <a:xfrm>
            <a:off x="571500" y="1702356"/>
            <a:ext cx="353545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Arial"/>
                <a:ea typeface="Arial"/>
                <a:cs typeface="Arial"/>
                <a:sym typeface="Arial"/>
              </a:rPr>
              <a:t>Étape 1. Activation du routage IPv6</a:t>
            </a:r>
            <a:endParaRPr sz="1800">
              <a:solidFill>
                <a:srgbClr val="C00000"/>
              </a:solidFill>
              <a:latin typeface="Arial"/>
              <a:ea typeface="Arial"/>
              <a:cs typeface="Arial"/>
              <a:sym typeface="Arial"/>
            </a:endParaRPr>
          </a:p>
        </p:txBody>
      </p:sp>
      <p:sp>
        <p:nvSpPr>
          <p:cNvPr id="370" name="Google Shape;370;p39"/>
          <p:cNvSpPr/>
          <p:nvPr/>
        </p:nvSpPr>
        <p:spPr>
          <a:xfrm>
            <a:off x="571500" y="2168863"/>
            <a:ext cx="4953000"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a:t>
            </a:r>
            <a:r>
              <a:rPr b="1" lang="fr-FR" sz="1800">
                <a:solidFill>
                  <a:schemeClr val="dk1"/>
                </a:solidFill>
                <a:latin typeface="Arial"/>
                <a:ea typeface="Arial"/>
                <a:cs typeface="Arial"/>
                <a:sym typeface="Arial"/>
              </a:rPr>
              <a:t> </a:t>
            </a:r>
            <a:r>
              <a:rPr b="1" lang="fr-FR" sz="1800">
                <a:solidFill>
                  <a:srgbClr val="0070C0"/>
                </a:solidFill>
                <a:latin typeface="Arial"/>
                <a:ea typeface="Arial"/>
                <a:cs typeface="Arial"/>
                <a:sym typeface="Arial"/>
              </a:rPr>
              <a:t>ipv6 unicast-routing</a:t>
            </a:r>
            <a:r>
              <a:rPr b="1"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doit être utilisée pour activer le routage IPv6. </a:t>
            </a:r>
            <a:endParaRPr sz="1800">
              <a:solidFill>
                <a:schemeClr val="dk1"/>
              </a:solidFill>
              <a:latin typeface="Arial"/>
              <a:ea typeface="Arial"/>
              <a:cs typeface="Arial"/>
              <a:sym typeface="Arial"/>
            </a:endParaRPr>
          </a:p>
        </p:txBody>
      </p:sp>
      <p:sp>
        <p:nvSpPr>
          <p:cNvPr id="371" name="Google Shape;371;p39"/>
          <p:cNvSpPr/>
          <p:nvPr/>
        </p:nvSpPr>
        <p:spPr>
          <a:xfrm>
            <a:off x="500694" y="2802096"/>
            <a:ext cx="509461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Arial"/>
                <a:ea typeface="Arial"/>
                <a:cs typeface="Arial"/>
                <a:sym typeface="Arial"/>
              </a:rPr>
              <a:t>Étape 2.</a:t>
            </a:r>
            <a:r>
              <a:rPr lang="fr-FR" sz="1800">
                <a:solidFill>
                  <a:srgbClr val="C00000"/>
                </a:solidFill>
                <a:latin typeface="Arial"/>
                <a:ea typeface="Arial"/>
                <a:cs typeface="Arial"/>
                <a:sym typeface="Arial"/>
              </a:rPr>
              <a:t> </a:t>
            </a:r>
            <a:r>
              <a:rPr b="1" lang="fr-FR" sz="1800">
                <a:solidFill>
                  <a:srgbClr val="C00000"/>
                </a:solidFill>
                <a:latin typeface="Arial"/>
                <a:ea typeface="Arial"/>
                <a:cs typeface="Arial"/>
                <a:sym typeface="Arial"/>
              </a:rPr>
              <a:t>Configuration d'un pool DHCPv6</a:t>
            </a:r>
            <a:endParaRPr/>
          </a:p>
          <a:p>
            <a:pPr indent="0" lvl="0" marL="0" marR="0" rtl="0" algn="l">
              <a:spcBef>
                <a:spcPts val="0"/>
              </a:spcBef>
              <a:spcAft>
                <a:spcPts val="0"/>
              </a:spcAft>
              <a:buNone/>
            </a:pPr>
            <a:r>
              <a:t/>
            </a:r>
            <a:endParaRPr sz="1800">
              <a:solidFill>
                <a:srgbClr val="333333"/>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a:t>
            </a:r>
            <a:r>
              <a:rPr b="1" lang="fr-FR" sz="1800">
                <a:solidFill>
                  <a:schemeClr val="dk1"/>
                </a:solidFill>
                <a:latin typeface="Arial"/>
                <a:ea typeface="Arial"/>
                <a:cs typeface="Arial"/>
                <a:sym typeface="Arial"/>
              </a:rPr>
              <a:t> </a:t>
            </a:r>
            <a:r>
              <a:rPr b="1" lang="fr-FR" sz="1800">
                <a:solidFill>
                  <a:srgbClr val="0070C0"/>
                </a:solidFill>
                <a:latin typeface="Arial"/>
                <a:ea typeface="Arial"/>
                <a:cs typeface="Arial"/>
                <a:sym typeface="Arial"/>
              </a:rPr>
              <a:t>ipv6 dhcp pool </a:t>
            </a:r>
            <a:r>
              <a:rPr i="1" lang="fr-FR" sz="1800">
                <a:solidFill>
                  <a:srgbClr val="0070C0"/>
                </a:solidFill>
                <a:latin typeface="Arial"/>
                <a:ea typeface="Arial"/>
                <a:cs typeface="Arial"/>
                <a:sym typeface="Arial"/>
              </a:rPr>
              <a:t>pool-name</a:t>
            </a:r>
            <a:r>
              <a:rPr i="1"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crée un pool.</a:t>
            </a:r>
            <a:endParaRPr b="0" i="0" sz="1800">
              <a:solidFill>
                <a:schemeClr val="dk1"/>
              </a:solidFill>
              <a:latin typeface="Arial"/>
              <a:ea typeface="Arial"/>
              <a:cs typeface="Arial"/>
              <a:sym typeface="Arial"/>
            </a:endParaRPr>
          </a:p>
        </p:txBody>
      </p:sp>
      <p:sp>
        <p:nvSpPr>
          <p:cNvPr id="372" name="Google Shape;372;p39"/>
          <p:cNvSpPr/>
          <p:nvPr/>
        </p:nvSpPr>
        <p:spPr>
          <a:xfrm>
            <a:off x="500694" y="3903543"/>
            <a:ext cx="46193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Arial"/>
                <a:ea typeface="Arial"/>
                <a:cs typeface="Arial"/>
                <a:sym typeface="Arial"/>
              </a:rPr>
              <a:t>Étape 3.</a:t>
            </a:r>
            <a:r>
              <a:rPr lang="fr-FR" sz="1800">
                <a:solidFill>
                  <a:srgbClr val="C00000"/>
                </a:solidFill>
                <a:latin typeface="Arial"/>
                <a:ea typeface="Arial"/>
                <a:cs typeface="Arial"/>
                <a:sym typeface="Arial"/>
              </a:rPr>
              <a:t> </a:t>
            </a:r>
            <a:r>
              <a:rPr b="1" lang="fr-FR" sz="1800">
                <a:solidFill>
                  <a:srgbClr val="C00000"/>
                </a:solidFill>
                <a:latin typeface="Arial"/>
                <a:ea typeface="Arial"/>
                <a:cs typeface="Arial"/>
                <a:sym typeface="Arial"/>
              </a:rPr>
              <a:t>Configuration des paramètres du pool</a:t>
            </a:r>
            <a:endParaRPr sz="1800">
              <a:solidFill>
                <a:srgbClr val="C00000"/>
              </a:solidFill>
              <a:latin typeface="Arial"/>
              <a:ea typeface="Arial"/>
              <a:cs typeface="Arial"/>
              <a:sym typeface="Arial"/>
            </a:endParaRPr>
          </a:p>
        </p:txBody>
      </p:sp>
      <p:sp>
        <p:nvSpPr>
          <p:cNvPr id="373" name="Google Shape;373;p39"/>
          <p:cNvSpPr/>
          <p:nvPr/>
        </p:nvSpPr>
        <p:spPr>
          <a:xfrm>
            <a:off x="470041" y="4456102"/>
            <a:ext cx="6293126" cy="263655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a:t>
            </a:r>
            <a:r>
              <a:rPr b="1" lang="fr-FR" sz="1800">
                <a:solidFill>
                  <a:schemeClr val="dk1"/>
                </a:solidFill>
                <a:latin typeface="Arial"/>
                <a:ea typeface="Arial"/>
                <a:cs typeface="Arial"/>
                <a:sym typeface="Arial"/>
              </a:rPr>
              <a:t> </a:t>
            </a:r>
            <a:r>
              <a:rPr b="1" lang="fr-FR" sz="1800">
                <a:solidFill>
                  <a:srgbClr val="0070C0"/>
                </a:solidFill>
                <a:latin typeface="Arial"/>
                <a:ea typeface="Arial"/>
                <a:cs typeface="Arial"/>
                <a:sym typeface="Arial"/>
              </a:rPr>
              <a:t>address prefix</a:t>
            </a:r>
            <a:r>
              <a:rPr b="1"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sert à indiquer le pool d'adresses à attribuer par le serveur.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L'option </a:t>
            </a:r>
            <a:r>
              <a:rPr b="1" lang="fr-FR" sz="1800">
                <a:solidFill>
                  <a:schemeClr val="dk1"/>
                </a:solidFill>
                <a:latin typeface="Arial"/>
                <a:ea typeface="Arial"/>
                <a:cs typeface="Arial"/>
                <a:sym typeface="Arial"/>
              </a:rPr>
              <a:t>lifetime</a:t>
            </a:r>
            <a:r>
              <a:rPr lang="fr-FR" sz="1800">
                <a:solidFill>
                  <a:schemeClr val="dk1"/>
                </a:solidFill>
                <a:latin typeface="Arial"/>
                <a:ea typeface="Arial"/>
                <a:cs typeface="Arial"/>
                <a:sym typeface="Arial"/>
              </a:rPr>
              <a:t> indique la durée de validité et la durée préférée en secondes.</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Configuration de l'adresse du serveur DNS et le nom de domaine: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fr-FR" sz="2133">
                <a:solidFill>
                  <a:srgbClr val="0070C0"/>
                </a:solidFill>
                <a:latin typeface="Arial"/>
                <a:ea typeface="Arial"/>
                <a:cs typeface="Arial"/>
                <a:sym typeface="Arial"/>
              </a:rPr>
              <a:t>         </a:t>
            </a:r>
            <a:r>
              <a:rPr b="1" lang="fr-FR" sz="1800">
                <a:solidFill>
                  <a:srgbClr val="0070C0"/>
                </a:solidFill>
                <a:latin typeface="Arial"/>
                <a:ea typeface="Arial"/>
                <a:cs typeface="Arial"/>
                <a:sym typeface="Arial"/>
              </a:rPr>
              <a:t>dns-server</a:t>
            </a:r>
            <a:r>
              <a:rPr i="1" lang="fr-FR" sz="1800">
                <a:solidFill>
                  <a:srgbClr val="0070C0"/>
                </a:solidFill>
                <a:latin typeface="Arial"/>
                <a:ea typeface="Arial"/>
                <a:cs typeface="Arial"/>
                <a:sym typeface="Arial"/>
              </a:rPr>
              <a:t> dns-server-address</a:t>
            </a:r>
            <a:endParaRPr/>
          </a:p>
          <a:p>
            <a:pPr indent="0" lvl="0" marL="0" marR="0" rtl="0" algn="l">
              <a:spcBef>
                <a:spcPts val="0"/>
              </a:spcBef>
              <a:spcAft>
                <a:spcPts val="0"/>
              </a:spcAft>
              <a:buNone/>
            </a:pPr>
            <a:r>
              <a:rPr b="1" lang="fr-FR" sz="1800">
                <a:solidFill>
                  <a:srgbClr val="0070C0"/>
                </a:solidFill>
                <a:latin typeface="Arial"/>
                <a:ea typeface="Arial"/>
                <a:cs typeface="Arial"/>
                <a:sym typeface="Arial"/>
              </a:rPr>
              <a:t>           domain-name</a:t>
            </a:r>
            <a:r>
              <a:rPr i="1" lang="fr-FR" sz="1800">
                <a:solidFill>
                  <a:srgbClr val="0070C0"/>
                </a:solidFill>
                <a:latin typeface="Arial"/>
                <a:ea typeface="Arial"/>
                <a:cs typeface="Arial"/>
                <a:sym typeface="Arial"/>
              </a:rPr>
              <a:t> domain-name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4" name="Google Shape;374;p39"/>
          <p:cNvSpPr/>
          <p:nvPr/>
        </p:nvSpPr>
        <p:spPr>
          <a:xfrm>
            <a:off x="7058993" y="4456102"/>
            <a:ext cx="32737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Arial"/>
                <a:ea typeface="Arial"/>
                <a:cs typeface="Arial"/>
                <a:sym typeface="Arial"/>
              </a:rPr>
              <a:t>Étape 4. Commandes d'interface</a:t>
            </a:r>
            <a:endParaRPr sz="1800">
              <a:solidFill>
                <a:srgbClr val="C00000"/>
              </a:solidFill>
              <a:latin typeface="Arial"/>
              <a:ea typeface="Arial"/>
              <a:cs typeface="Arial"/>
              <a:sym typeface="Arial"/>
            </a:endParaRPr>
          </a:p>
        </p:txBody>
      </p:sp>
      <p:sp>
        <p:nvSpPr>
          <p:cNvPr id="375" name="Google Shape;375;p39"/>
          <p:cNvSpPr/>
          <p:nvPr/>
        </p:nvSpPr>
        <p:spPr>
          <a:xfrm>
            <a:off x="7058993" y="4891603"/>
            <a:ext cx="4580557"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 d'interface</a:t>
            </a:r>
            <a:r>
              <a:rPr b="1" lang="fr-FR" sz="1800">
                <a:solidFill>
                  <a:schemeClr val="dk1"/>
                </a:solidFill>
                <a:latin typeface="Arial"/>
                <a:ea typeface="Arial"/>
                <a:cs typeface="Arial"/>
                <a:sym typeface="Arial"/>
              </a:rPr>
              <a:t> </a:t>
            </a:r>
            <a:r>
              <a:rPr b="1" lang="fr-FR" sz="1800">
                <a:solidFill>
                  <a:srgbClr val="0070C0"/>
                </a:solidFill>
                <a:latin typeface="Arial"/>
                <a:ea typeface="Arial"/>
                <a:cs typeface="Arial"/>
                <a:sym typeface="Arial"/>
              </a:rPr>
              <a:t>ipv6 dhcp server </a:t>
            </a:r>
            <a:r>
              <a:rPr i="1" lang="fr-FR" sz="1800">
                <a:solidFill>
                  <a:srgbClr val="0070C0"/>
                </a:solidFill>
                <a:latin typeface="Arial"/>
                <a:ea typeface="Arial"/>
                <a:cs typeface="Arial"/>
                <a:sym typeface="Arial"/>
              </a:rPr>
              <a:t>pool-name</a:t>
            </a:r>
            <a:r>
              <a:rPr i="1"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relie le pool DHCPv6 à l'interface.</a:t>
            </a:r>
            <a:endParaRPr/>
          </a:p>
          <a:p>
            <a:pPr indent="-285750" lvl="0" marL="285750" marR="0" rtl="0" algn="l">
              <a:spcBef>
                <a:spcPts val="0"/>
              </a:spcBef>
              <a:spcAft>
                <a:spcPts val="0"/>
              </a:spcAft>
              <a:buClr>
                <a:srgbClr val="0070C0"/>
              </a:buClr>
              <a:buSzPts val="1800"/>
              <a:buFont typeface="Arial"/>
              <a:buChar char="•"/>
            </a:pPr>
            <a:r>
              <a:rPr b="1" lang="fr-FR" sz="1800">
                <a:solidFill>
                  <a:srgbClr val="0070C0"/>
                </a:solidFill>
                <a:latin typeface="Arial"/>
                <a:ea typeface="Arial"/>
                <a:cs typeface="Arial"/>
                <a:sym typeface="Arial"/>
              </a:rPr>
              <a:t>ipv6 nd managed-config-flag</a:t>
            </a:r>
            <a:endParaRPr sz="1800">
              <a:solidFill>
                <a:srgbClr val="0070C0"/>
              </a:solidFill>
              <a:latin typeface="Arial"/>
              <a:ea typeface="Arial"/>
              <a:cs typeface="Arial"/>
              <a:sym typeface="Arial"/>
            </a:endParaRPr>
          </a:p>
        </p:txBody>
      </p:sp>
      <p:sp>
        <p:nvSpPr>
          <p:cNvPr id="376" name="Google Shape;376;p39"/>
          <p:cNvSpPr/>
          <p:nvPr/>
        </p:nvSpPr>
        <p:spPr>
          <a:xfrm>
            <a:off x="6763167" y="1589982"/>
            <a:ext cx="1885950" cy="257284"/>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7" name="Google Shape;377;p39"/>
          <p:cNvSpPr/>
          <p:nvPr/>
        </p:nvSpPr>
        <p:spPr>
          <a:xfrm>
            <a:off x="6763167" y="1842872"/>
            <a:ext cx="2619372" cy="228816"/>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8" name="Google Shape;378;p39"/>
          <p:cNvSpPr/>
          <p:nvPr/>
        </p:nvSpPr>
        <p:spPr>
          <a:xfrm>
            <a:off x="7339430" y="2062785"/>
            <a:ext cx="4852569" cy="211860"/>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39"/>
          <p:cNvSpPr/>
          <p:nvPr/>
        </p:nvSpPr>
        <p:spPr>
          <a:xfrm>
            <a:off x="7352680" y="2274645"/>
            <a:ext cx="2980093" cy="396286"/>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39"/>
          <p:cNvSpPr/>
          <p:nvPr/>
        </p:nvSpPr>
        <p:spPr>
          <a:xfrm>
            <a:off x="7058993" y="3352799"/>
            <a:ext cx="3078475" cy="550743"/>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1352550" y="365125"/>
            <a:ext cx="10001250" cy="132556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solidFill>
                  <a:srgbClr val="3E3E3E"/>
                </a:solidFill>
                <a:latin typeface="Calibri"/>
                <a:ea typeface="Calibri"/>
                <a:cs typeface="Calibri"/>
                <a:sym typeface="Calibri"/>
              </a:rPr>
              <a:t>Configuration d'un routeur en tant que</a:t>
            </a:r>
            <a:br>
              <a:rPr b="1" lang="fr-FR" sz="3200">
                <a:solidFill>
                  <a:srgbClr val="2F5496"/>
                </a:solidFill>
                <a:latin typeface="Calibri"/>
                <a:ea typeface="Calibri"/>
                <a:cs typeface="Calibri"/>
                <a:sym typeface="Calibri"/>
              </a:rPr>
            </a:br>
            <a:r>
              <a:rPr b="1" lang="fr-FR" sz="3200">
                <a:solidFill>
                  <a:srgbClr val="FF9900"/>
                </a:solidFill>
                <a:latin typeface="Calibri"/>
                <a:ea typeface="Calibri"/>
                <a:cs typeface="Calibri"/>
                <a:sym typeface="Calibri"/>
              </a:rPr>
              <a:t>client </a:t>
            </a:r>
            <a:r>
              <a:rPr b="1" lang="fr-FR" sz="3200">
                <a:solidFill>
                  <a:srgbClr val="3E3E3E"/>
                </a:solidFill>
                <a:latin typeface="Calibri"/>
                <a:ea typeface="Calibri"/>
                <a:cs typeface="Calibri"/>
                <a:sym typeface="Calibri"/>
              </a:rPr>
              <a:t>DHCPv6 </a:t>
            </a:r>
            <a:r>
              <a:rPr b="1" lang="fr-FR" sz="3200">
                <a:solidFill>
                  <a:srgbClr val="FF9900"/>
                </a:solidFill>
                <a:latin typeface="Calibri"/>
                <a:ea typeface="Calibri"/>
                <a:cs typeface="Calibri"/>
                <a:sym typeface="Calibri"/>
              </a:rPr>
              <a:t>avec état</a:t>
            </a:r>
            <a:br>
              <a:rPr b="1" lang="fr-FR" sz="3200">
                <a:latin typeface="Calibri"/>
                <a:ea typeface="Calibri"/>
                <a:cs typeface="Calibri"/>
                <a:sym typeface="Calibri"/>
              </a:rPr>
            </a:br>
            <a:endParaRPr b="1" sz="3200">
              <a:latin typeface="Calibri"/>
              <a:ea typeface="Calibri"/>
              <a:cs typeface="Calibri"/>
              <a:sym typeface="Calibri"/>
            </a:endParaRPr>
          </a:p>
        </p:txBody>
      </p:sp>
      <p:sp>
        <p:nvSpPr>
          <p:cNvPr id="386" name="Google Shape;386;p4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87" name="Google Shape;387;p40"/>
          <p:cNvPicPr preferRelativeResize="0"/>
          <p:nvPr/>
        </p:nvPicPr>
        <p:blipFill rotWithShape="1">
          <a:blip r:embed="rId3">
            <a:alphaModFix/>
          </a:blip>
          <a:srcRect b="0" l="0" r="0" t="0"/>
          <a:stretch/>
        </p:blipFill>
        <p:spPr>
          <a:xfrm>
            <a:off x="1948488" y="1573967"/>
            <a:ext cx="9054900" cy="3179430"/>
          </a:xfrm>
          <a:prstGeom prst="rect">
            <a:avLst/>
          </a:prstGeom>
          <a:noFill/>
          <a:ln>
            <a:noFill/>
          </a:ln>
        </p:spPr>
      </p:pic>
      <p:sp>
        <p:nvSpPr>
          <p:cNvPr id="388" name="Google Shape;388;p40"/>
          <p:cNvSpPr/>
          <p:nvPr/>
        </p:nvSpPr>
        <p:spPr>
          <a:xfrm>
            <a:off x="698292" y="4938309"/>
            <a:ext cx="10439400" cy="1477328"/>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Utilisez la commande de mode de configuration d'interface </a:t>
            </a:r>
            <a:r>
              <a:rPr b="1" lang="fr-FR" sz="1800">
                <a:solidFill>
                  <a:srgbClr val="0070C0"/>
                </a:solidFill>
                <a:latin typeface="Arial"/>
                <a:ea typeface="Arial"/>
                <a:cs typeface="Arial"/>
                <a:sym typeface="Arial"/>
              </a:rPr>
              <a:t>ipv6 enable</a:t>
            </a:r>
            <a:r>
              <a:rPr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pour permettre au routeur de recevoir une adresse link-local afin d'envoyer des messages RS et de participer à DHCPv6.</a:t>
            </a:r>
            <a:endParaRPr/>
          </a:p>
          <a:p>
            <a:pPr indent="0" lvl="0" marL="0" marR="0" rtl="0" algn="just">
              <a:spcBef>
                <a:spcPts val="0"/>
              </a:spcBef>
              <a:spcAft>
                <a:spcPts val="0"/>
              </a:spcAft>
              <a:buNone/>
            </a:pPr>
            <a:r>
              <a:t/>
            </a:r>
            <a:endParaRPr sz="1800">
              <a:solidFill>
                <a:srgbClr val="333333"/>
              </a:solidFill>
              <a:latin typeface="Arial"/>
              <a:ea typeface="Arial"/>
              <a:cs typeface="Arial"/>
              <a:sym typeface="Arial"/>
            </a:endParaRPr>
          </a:p>
          <a:p>
            <a:pPr indent="-285750" lvl="0" marL="285750" marR="0" rtl="0" algn="just">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 de mode de configuration d'interface </a:t>
            </a:r>
            <a:r>
              <a:rPr b="1" lang="fr-FR" sz="1800">
                <a:solidFill>
                  <a:srgbClr val="0070C0"/>
                </a:solidFill>
                <a:latin typeface="Arial"/>
                <a:ea typeface="Arial"/>
                <a:cs typeface="Arial"/>
                <a:sym typeface="Arial"/>
              </a:rPr>
              <a:t>ipv6 address dhcp</a:t>
            </a:r>
            <a:r>
              <a:rPr lang="fr-FR" sz="1800">
                <a:solidFill>
                  <a:srgbClr val="333333"/>
                </a:solidFill>
                <a:latin typeface="Arial"/>
                <a:ea typeface="Arial"/>
                <a:cs typeface="Arial"/>
                <a:sym typeface="Arial"/>
              </a:rPr>
              <a:t> </a:t>
            </a:r>
            <a:r>
              <a:rPr lang="fr-FR" sz="1800">
                <a:solidFill>
                  <a:schemeClr val="dk1"/>
                </a:solidFill>
                <a:latin typeface="Arial"/>
                <a:ea typeface="Arial"/>
                <a:cs typeface="Arial"/>
                <a:sym typeface="Arial"/>
              </a:rPr>
              <a:t>permet au routeur de se comporter comme un client DHCPv6 sur cette interface.</a:t>
            </a:r>
            <a:endParaRPr b="0" i="0" sz="1800">
              <a:solidFill>
                <a:schemeClr val="dk1"/>
              </a:solidFill>
              <a:latin typeface="Arial"/>
              <a:ea typeface="Arial"/>
              <a:cs typeface="Arial"/>
              <a:sym typeface="Arial"/>
            </a:endParaRPr>
          </a:p>
        </p:txBody>
      </p:sp>
      <p:sp>
        <p:nvSpPr>
          <p:cNvPr id="389" name="Google Shape;389;p40"/>
          <p:cNvSpPr/>
          <p:nvPr/>
        </p:nvSpPr>
        <p:spPr>
          <a:xfrm>
            <a:off x="3373099" y="3579013"/>
            <a:ext cx="1123950" cy="225669"/>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40"/>
          <p:cNvSpPr/>
          <p:nvPr/>
        </p:nvSpPr>
        <p:spPr>
          <a:xfrm>
            <a:off x="3350614" y="3793439"/>
            <a:ext cx="1678586" cy="343846"/>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p:nvPr/>
        </p:nvSpPr>
        <p:spPr>
          <a:xfrm>
            <a:off x="1966572" y="1794762"/>
            <a:ext cx="1483031" cy="859540"/>
          </a:xfrm>
          <a:prstGeom prst="homePlat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73" name="Google Shape;173;p23"/>
          <p:cNvGrpSpPr/>
          <p:nvPr/>
        </p:nvGrpSpPr>
        <p:grpSpPr>
          <a:xfrm>
            <a:off x="3146658" y="1794762"/>
            <a:ext cx="6815222" cy="859540"/>
            <a:chOff x="2189480" y="2153920"/>
            <a:chExt cx="7213599" cy="1137920"/>
          </a:xfrm>
        </p:grpSpPr>
        <p:sp>
          <p:nvSpPr>
            <p:cNvPr id="174" name="Google Shape;174;p23"/>
            <p:cNvSpPr/>
            <p:nvPr/>
          </p:nvSpPr>
          <p:spPr>
            <a:xfrm>
              <a:off x="2189480" y="2153920"/>
              <a:ext cx="7172960" cy="1137920"/>
            </a:xfrm>
            <a:prstGeom prst="chevron">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82F39"/>
                </a:solidFill>
                <a:latin typeface="Calibri"/>
                <a:ea typeface="Calibri"/>
                <a:cs typeface="Calibri"/>
                <a:sym typeface="Calibri"/>
              </a:endParaRPr>
            </a:p>
          </p:txBody>
        </p:sp>
        <p:sp>
          <p:nvSpPr>
            <p:cNvPr id="175" name="Google Shape;175;p23"/>
            <p:cNvSpPr/>
            <p:nvPr/>
          </p:nvSpPr>
          <p:spPr>
            <a:xfrm>
              <a:off x="7779408" y="2153920"/>
              <a:ext cx="1623671" cy="11379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76" name="Google Shape;176;p23"/>
          <p:cNvSpPr/>
          <p:nvPr/>
        </p:nvSpPr>
        <p:spPr>
          <a:xfrm>
            <a:off x="1966572" y="2741084"/>
            <a:ext cx="1483031" cy="859540"/>
          </a:xfrm>
          <a:prstGeom prst="homePlate">
            <a:avLst>
              <a:gd fmla="val 50000" name="adj"/>
            </a:avLst>
          </a:prstGeom>
          <a:solidFill>
            <a:srgbClr val="EA2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77" name="Google Shape;177;p23"/>
          <p:cNvGrpSpPr/>
          <p:nvPr/>
        </p:nvGrpSpPr>
        <p:grpSpPr>
          <a:xfrm>
            <a:off x="3146658" y="2741084"/>
            <a:ext cx="6815222" cy="859540"/>
            <a:chOff x="2189480" y="2153920"/>
            <a:chExt cx="7213599" cy="1137920"/>
          </a:xfrm>
        </p:grpSpPr>
        <p:sp>
          <p:nvSpPr>
            <p:cNvPr id="178" name="Google Shape;178;p23"/>
            <p:cNvSpPr/>
            <p:nvPr/>
          </p:nvSpPr>
          <p:spPr>
            <a:xfrm>
              <a:off x="2189480" y="2153920"/>
              <a:ext cx="7172960" cy="1137920"/>
            </a:xfrm>
            <a:prstGeom prst="chevron">
              <a:avLst>
                <a:gd fmla="val 50000" name="adj"/>
              </a:avLst>
            </a:prstGeom>
            <a:solidFill>
              <a:srgbClr val="EA2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82F39"/>
                </a:solidFill>
                <a:latin typeface="Calibri"/>
                <a:ea typeface="Calibri"/>
                <a:cs typeface="Calibri"/>
                <a:sym typeface="Calibri"/>
              </a:endParaRPr>
            </a:p>
          </p:txBody>
        </p:sp>
        <p:sp>
          <p:nvSpPr>
            <p:cNvPr id="179" name="Google Shape;179;p23"/>
            <p:cNvSpPr/>
            <p:nvPr/>
          </p:nvSpPr>
          <p:spPr>
            <a:xfrm>
              <a:off x="7779408" y="2153920"/>
              <a:ext cx="1623671" cy="1137920"/>
            </a:xfrm>
            <a:prstGeom prst="rect">
              <a:avLst/>
            </a:prstGeom>
            <a:solidFill>
              <a:srgbClr val="EA2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80" name="Google Shape;180;p23"/>
          <p:cNvSpPr/>
          <p:nvPr/>
        </p:nvSpPr>
        <p:spPr>
          <a:xfrm>
            <a:off x="1966572" y="3687404"/>
            <a:ext cx="1483031" cy="859540"/>
          </a:xfrm>
          <a:prstGeom prst="homePlate">
            <a:avLst>
              <a:gd fmla="val 50000" name="adj"/>
            </a:avLst>
          </a:prstGeom>
          <a:solidFill>
            <a:srgbClr val="E765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81" name="Google Shape;181;p23"/>
          <p:cNvGrpSpPr/>
          <p:nvPr/>
        </p:nvGrpSpPr>
        <p:grpSpPr>
          <a:xfrm>
            <a:off x="3146658" y="3687404"/>
            <a:ext cx="6815222" cy="859540"/>
            <a:chOff x="2189480" y="2153920"/>
            <a:chExt cx="7213599" cy="1137920"/>
          </a:xfrm>
        </p:grpSpPr>
        <p:sp>
          <p:nvSpPr>
            <p:cNvPr id="182" name="Google Shape;182;p23"/>
            <p:cNvSpPr/>
            <p:nvPr/>
          </p:nvSpPr>
          <p:spPr>
            <a:xfrm>
              <a:off x="2189480" y="2153920"/>
              <a:ext cx="7172960" cy="1137920"/>
            </a:xfrm>
            <a:prstGeom prst="chevron">
              <a:avLst>
                <a:gd fmla="val 50000" name="adj"/>
              </a:avLst>
            </a:prstGeom>
            <a:solidFill>
              <a:srgbClr val="E765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82F39"/>
                </a:solidFill>
                <a:latin typeface="Calibri"/>
                <a:ea typeface="Calibri"/>
                <a:cs typeface="Calibri"/>
                <a:sym typeface="Calibri"/>
              </a:endParaRPr>
            </a:p>
          </p:txBody>
        </p:sp>
        <p:sp>
          <p:nvSpPr>
            <p:cNvPr id="183" name="Google Shape;183;p23"/>
            <p:cNvSpPr/>
            <p:nvPr/>
          </p:nvSpPr>
          <p:spPr>
            <a:xfrm>
              <a:off x="7779408" y="2153920"/>
              <a:ext cx="1623671" cy="1137920"/>
            </a:xfrm>
            <a:prstGeom prst="rect">
              <a:avLst/>
            </a:prstGeom>
            <a:solidFill>
              <a:srgbClr val="E765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84" name="Google Shape;184;p23"/>
          <p:cNvSpPr/>
          <p:nvPr/>
        </p:nvSpPr>
        <p:spPr>
          <a:xfrm>
            <a:off x="1966572" y="4633726"/>
            <a:ext cx="1483031" cy="859540"/>
          </a:xfrm>
          <a:prstGeom prst="homePlate">
            <a:avLst>
              <a:gd fmla="val 50000" name="adj"/>
            </a:avLst>
          </a:prstGeom>
          <a:solidFill>
            <a:srgbClr val="FF71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85" name="Google Shape;185;p23"/>
          <p:cNvGrpSpPr/>
          <p:nvPr/>
        </p:nvGrpSpPr>
        <p:grpSpPr>
          <a:xfrm>
            <a:off x="3146658" y="4633726"/>
            <a:ext cx="6815222" cy="859540"/>
            <a:chOff x="2189480" y="2153920"/>
            <a:chExt cx="7213599" cy="1137920"/>
          </a:xfrm>
        </p:grpSpPr>
        <p:sp>
          <p:nvSpPr>
            <p:cNvPr id="186" name="Google Shape;186;p23"/>
            <p:cNvSpPr/>
            <p:nvPr/>
          </p:nvSpPr>
          <p:spPr>
            <a:xfrm>
              <a:off x="2189480" y="2153920"/>
              <a:ext cx="7172960" cy="1137920"/>
            </a:xfrm>
            <a:prstGeom prst="chevron">
              <a:avLst>
                <a:gd fmla="val 50000" name="adj"/>
              </a:avLst>
            </a:prstGeom>
            <a:solidFill>
              <a:srgbClr val="FF71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82F39"/>
                </a:solidFill>
                <a:latin typeface="Calibri"/>
                <a:ea typeface="Calibri"/>
                <a:cs typeface="Calibri"/>
                <a:sym typeface="Calibri"/>
              </a:endParaRPr>
            </a:p>
          </p:txBody>
        </p:sp>
        <p:sp>
          <p:nvSpPr>
            <p:cNvPr id="187" name="Google Shape;187;p23"/>
            <p:cNvSpPr/>
            <p:nvPr/>
          </p:nvSpPr>
          <p:spPr>
            <a:xfrm>
              <a:off x="7779408" y="2153920"/>
              <a:ext cx="1623671" cy="1137920"/>
            </a:xfrm>
            <a:prstGeom prst="rect">
              <a:avLst/>
            </a:prstGeom>
            <a:solidFill>
              <a:srgbClr val="FF71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88" name="Google Shape;188;p23"/>
          <p:cNvSpPr txBox="1"/>
          <p:nvPr/>
        </p:nvSpPr>
        <p:spPr>
          <a:xfrm>
            <a:off x="2033804" y="1865062"/>
            <a:ext cx="101065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E3E3E"/>
              </a:buClr>
              <a:buSzPts val="4000"/>
              <a:buFont typeface="Open Sans"/>
              <a:buNone/>
            </a:pPr>
            <a:r>
              <a:rPr b="1" i="0" lang="fr-FR" sz="4000" u="none" cap="none" strike="noStrike">
                <a:solidFill>
                  <a:srgbClr val="3E3E3E"/>
                </a:solidFill>
                <a:latin typeface="Open Sans"/>
                <a:ea typeface="Open Sans"/>
                <a:cs typeface="Open Sans"/>
                <a:sym typeface="Open Sans"/>
              </a:rPr>
              <a:t>01</a:t>
            </a:r>
            <a:endParaRPr b="1" i="0" sz="4000" u="none" cap="none" strike="noStrike">
              <a:solidFill>
                <a:srgbClr val="3E3E3E"/>
              </a:solidFill>
              <a:latin typeface="Noto Sans"/>
              <a:ea typeface="Noto Sans"/>
              <a:cs typeface="Noto Sans"/>
              <a:sym typeface="Noto Sans"/>
            </a:endParaRPr>
          </a:p>
        </p:txBody>
      </p:sp>
      <p:sp>
        <p:nvSpPr>
          <p:cNvPr id="189" name="Google Shape;189;p23"/>
          <p:cNvSpPr txBox="1"/>
          <p:nvPr/>
        </p:nvSpPr>
        <p:spPr>
          <a:xfrm>
            <a:off x="2033804" y="2808248"/>
            <a:ext cx="101065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E3E3E"/>
              </a:buClr>
              <a:buSzPts val="4000"/>
              <a:buFont typeface="Open Sans"/>
              <a:buNone/>
            </a:pPr>
            <a:r>
              <a:rPr b="1" i="0" lang="fr-FR" sz="4000" u="none" cap="none" strike="noStrike">
                <a:solidFill>
                  <a:srgbClr val="3E3E3E"/>
                </a:solidFill>
                <a:latin typeface="Open Sans"/>
                <a:ea typeface="Open Sans"/>
                <a:cs typeface="Open Sans"/>
                <a:sym typeface="Open Sans"/>
              </a:rPr>
              <a:t>02</a:t>
            </a:r>
            <a:endParaRPr b="1" i="0" sz="4000" u="none" cap="none" strike="noStrike">
              <a:solidFill>
                <a:srgbClr val="3E3E3E"/>
              </a:solidFill>
              <a:latin typeface="Noto Sans"/>
              <a:ea typeface="Noto Sans"/>
              <a:cs typeface="Noto Sans"/>
              <a:sym typeface="Noto Sans"/>
            </a:endParaRPr>
          </a:p>
        </p:txBody>
      </p:sp>
      <p:sp>
        <p:nvSpPr>
          <p:cNvPr id="190" name="Google Shape;190;p23"/>
          <p:cNvSpPr txBox="1"/>
          <p:nvPr/>
        </p:nvSpPr>
        <p:spPr>
          <a:xfrm>
            <a:off x="2033803" y="3775589"/>
            <a:ext cx="101065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E3E3E"/>
              </a:buClr>
              <a:buSzPts val="4000"/>
              <a:buFont typeface="Open Sans"/>
              <a:buNone/>
            </a:pPr>
            <a:r>
              <a:rPr b="1" i="0" lang="fr-FR" sz="4000" u="none" cap="none" strike="noStrike">
                <a:solidFill>
                  <a:srgbClr val="3E3E3E"/>
                </a:solidFill>
                <a:latin typeface="Open Sans"/>
                <a:ea typeface="Open Sans"/>
                <a:cs typeface="Open Sans"/>
                <a:sym typeface="Open Sans"/>
              </a:rPr>
              <a:t>03</a:t>
            </a:r>
            <a:endParaRPr b="1" i="0" sz="4000" u="none" cap="none" strike="noStrike">
              <a:solidFill>
                <a:srgbClr val="3E3E3E"/>
              </a:solidFill>
              <a:latin typeface="Noto Sans"/>
              <a:ea typeface="Noto Sans"/>
              <a:cs typeface="Noto Sans"/>
              <a:sym typeface="Noto Sans"/>
            </a:endParaRPr>
          </a:p>
        </p:txBody>
      </p:sp>
      <p:sp>
        <p:nvSpPr>
          <p:cNvPr id="191" name="Google Shape;191;p23"/>
          <p:cNvSpPr txBox="1"/>
          <p:nvPr/>
        </p:nvSpPr>
        <p:spPr>
          <a:xfrm>
            <a:off x="2033804" y="4709553"/>
            <a:ext cx="101065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E3E3E"/>
              </a:buClr>
              <a:buSzPts val="4000"/>
              <a:buFont typeface="Open Sans"/>
              <a:buNone/>
            </a:pPr>
            <a:r>
              <a:rPr b="1" i="0" lang="fr-FR" sz="4000" u="none" cap="none" strike="noStrike">
                <a:solidFill>
                  <a:srgbClr val="3E3E3E"/>
                </a:solidFill>
                <a:latin typeface="Open Sans"/>
                <a:ea typeface="Open Sans"/>
                <a:cs typeface="Open Sans"/>
                <a:sym typeface="Open Sans"/>
              </a:rPr>
              <a:t>04</a:t>
            </a:r>
            <a:endParaRPr b="1" i="0" sz="4000" u="none" cap="none" strike="noStrike">
              <a:solidFill>
                <a:srgbClr val="3E3E3E"/>
              </a:solidFill>
              <a:latin typeface="Noto Sans"/>
              <a:ea typeface="Noto Sans"/>
              <a:cs typeface="Noto Sans"/>
              <a:sym typeface="Noto Sans"/>
            </a:endParaRPr>
          </a:p>
        </p:txBody>
      </p:sp>
      <p:sp>
        <p:nvSpPr>
          <p:cNvPr id="192" name="Google Shape;192;p23"/>
          <p:cNvSpPr txBox="1"/>
          <p:nvPr/>
        </p:nvSpPr>
        <p:spPr>
          <a:xfrm>
            <a:off x="3840052" y="1878839"/>
            <a:ext cx="5918803" cy="77944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fr-FR" sz="2000" u="none" cap="none" strike="noStrike">
                <a:solidFill>
                  <a:srgbClr val="000000"/>
                </a:solidFill>
                <a:latin typeface="Calibri"/>
                <a:ea typeface="Calibri"/>
                <a:cs typeface="Calibri"/>
                <a:sym typeface="Calibri"/>
              </a:rPr>
              <a:t>Identifier les méthodes d'attribution dynamique des adresses de monodiffusion globale IPv6 </a:t>
            </a:r>
            <a:endParaRPr b="0" i="0" sz="2000" u="none" cap="none" strike="noStrike">
              <a:solidFill>
                <a:srgbClr val="000000"/>
              </a:solidFill>
              <a:latin typeface="Calibri"/>
              <a:ea typeface="Calibri"/>
              <a:cs typeface="Calibri"/>
              <a:sym typeface="Calibri"/>
            </a:endParaRPr>
          </a:p>
        </p:txBody>
      </p:sp>
      <p:sp>
        <p:nvSpPr>
          <p:cNvPr id="193" name="Google Shape;193;p23"/>
          <p:cNvSpPr txBox="1"/>
          <p:nvPr/>
        </p:nvSpPr>
        <p:spPr>
          <a:xfrm>
            <a:off x="3764123" y="2797022"/>
            <a:ext cx="5994732" cy="77944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fr-FR" sz="2000" u="none" cap="none" strike="noStrike">
                <a:solidFill>
                  <a:srgbClr val="000000"/>
                </a:solidFill>
                <a:latin typeface="Calibri"/>
                <a:ea typeface="Calibri"/>
                <a:cs typeface="Calibri"/>
                <a:sym typeface="Calibri"/>
              </a:rPr>
              <a:t>Distinguer les options d'adressage (</a:t>
            </a:r>
            <a:r>
              <a:rPr b="0" i="1" lang="fr-FR" sz="2000" u="none" cap="none" strike="noStrike">
                <a:solidFill>
                  <a:srgbClr val="000000"/>
                </a:solidFill>
                <a:latin typeface="Calibri"/>
                <a:ea typeface="Calibri"/>
                <a:cs typeface="Calibri"/>
                <a:sym typeface="Calibri"/>
              </a:rPr>
              <a:t>SLAAC, DHCPv6 stateless et DHCPv6 stateful</a:t>
            </a:r>
            <a:r>
              <a:rPr b="0" i="0" lang="fr-FR"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p:txBody>
      </p:sp>
      <p:sp>
        <p:nvSpPr>
          <p:cNvPr id="194" name="Google Shape;194;p23"/>
          <p:cNvSpPr txBox="1"/>
          <p:nvPr/>
        </p:nvSpPr>
        <p:spPr>
          <a:xfrm>
            <a:off x="3840052" y="3732633"/>
            <a:ext cx="5918803" cy="77944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fr-FR" sz="2000" u="none" cap="none" strike="noStrike">
                <a:solidFill>
                  <a:srgbClr val="000000"/>
                </a:solidFill>
                <a:latin typeface="Calibri"/>
                <a:ea typeface="Calibri"/>
                <a:cs typeface="Calibri"/>
                <a:sym typeface="Calibri"/>
              </a:rPr>
              <a:t>Comprendre le principe de fonctionnement et les options SLAAC, DHCPv6 (</a:t>
            </a:r>
            <a:r>
              <a:rPr b="0" i="1" lang="fr-FR" sz="2000" u="none" cap="none" strike="noStrike">
                <a:solidFill>
                  <a:srgbClr val="000000"/>
                </a:solidFill>
                <a:latin typeface="Calibri"/>
                <a:ea typeface="Calibri"/>
                <a:cs typeface="Calibri"/>
                <a:sym typeface="Calibri"/>
              </a:rPr>
              <a:t>sans état et avec état</a:t>
            </a:r>
            <a:r>
              <a:rPr b="0" i="0" lang="fr-FR"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p:txBody>
      </p:sp>
      <p:sp>
        <p:nvSpPr>
          <p:cNvPr id="195" name="Google Shape;195;p23"/>
          <p:cNvSpPr txBox="1"/>
          <p:nvPr/>
        </p:nvSpPr>
        <p:spPr>
          <a:xfrm>
            <a:off x="3840052" y="4656167"/>
            <a:ext cx="6083433" cy="77944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fr-FR" sz="2000" u="none" cap="none" strike="noStrike">
                <a:solidFill>
                  <a:srgbClr val="000000"/>
                </a:solidFill>
                <a:latin typeface="Calibri"/>
                <a:ea typeface="Calibri"/>
                <a:cs typeface="Calibri"/>
                <a:sym typeface="Calibri"/>
              </a:rPr>
              <a:t>Simuler et vérifier un routeur en tant que serveur DHCPv6 (sans état et avec état).</a:t>
            </a:r>
            <a:endParaRPr b="0" i="0" sz="2000" u="none" cap="none" strike="noStrike">
              <a:solidFill>
                <a:srgbClr val="000000"/>
              </a:solidFill>
              <a:latin typeface="Calibri"/>
              <a:ea typeface="Calibri"/>
              <a:cs typeface="Calibri"/>
              <a:sym typeface="Calibri"/>
            </a:endParaRPr>
          </a:p>
        </p:txBody>
      </p:sp>
      <p:sp>
        <p:nvSpPr>
          <p:cNvPr id="196" name="Google Shape;196;p23"/>
          <p:cNvSpPr txBox="1"/>
          <p:nvPr/>
        </p:nvSpPr>
        <p:spPr>
          <a:xfrm>
            <a:off x="1289947" y="367785"/>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E3E3E"/>
              </a:buClr>
              <a:buSzPts val="4000"/>
              <a:buFont typeface="Arial"/>
              <a:buNone/>
            </a:pPr>
            <a:r>
              <a:rPr b="0" i="0" lang="fr-FR" sz="4000" u="none" cap="none" strike="noStrike">
                <a:solidFill>
                  <a:srgbClr val="3E3E3E"/>
                </a:solidFill>
                <a:latin typeface="Arial"/>
                <a:ea typeface="Arial"/>
                <a:cs typeface="Arial"/>
                <a:sym typeface="Arial"/>
              </a:rPr>
              <a:t>Objectifs du chapitre</a:t>
            </a:r>
            <a:endParaRPr b="0" i="0" sz="4000" u="none" cap="none" strike="noStrike">
              <a:solidFill>
                <a:srgbClr val="3E3E3E"/>
              </a:solidFill>
              <a:latin typeface="Times New Roman"/>
              <a:ea typeface="Times New Roman"/>
              <a:cs typeface="Times New Roman"/>
              <a:sym typeface="Times New Roman"/>
            </a:endParaRPr>
          </a:p>
        </p:txBody>
      </p:sp>
      <p:sp>
        <p:nvSpPr>
          <p:cNvPr id="197" name="Google Shape;197;p23"/>
          <p:cNvSpPr/>
          <p:nvPr/>
        </p:nvSpPr>
        <p:spPr>
          <a:xfrm>
            <a:off x="1973200" y="5621013"/>
            <a:ext cx="1483031" cy="859540"/>
          </a:xfrm>
          <a:prstGeom prst="homePlate">
            <a:avLst>
              <a:gd fmla="val 50000" name="adj"/>
            </a:avLst>
          </a:prstGeom>
          <a:solidFill>
            <a:srgbClr val="FF66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98" name="Google Shape;198;p23"/>
          <p:cNvGrpSpPr/>
          <p:nvPr/>
        </p:nvGrpSpPr>
        <p:grpSpPr>
          <a:xfrm>
            <a:off x="3153286" y="5621013"/>
            <a:ext cx="6815222" cy="859540"/>
            <a:chOff x="2189480" y="2153920"/>
            <a:chExt cx="7213599" cy="1137920"/>
          </a:xfrm>
        </p:grpSpPr>
        <p:sp>
          <p:nvSpPr>
            <p:cNvPr id="199" name="Google Shape;199;p23"/>
            <p:cNvSpPr/>
            <p:nvPr/>
          </p:nvSpPr>
          <p:spPr>
            <a:xfrm>
              <a:off x="2189480" y="2153920"/>
              <a:ext cx="7172960" cy="1137920"/>
            </a:xfrm>
            <a:prstGeom prst="chevron">
              <a:avLst>
                <a:gd fmla="val 50000" name="adj"/>
              </a:avLst>
            </a:prstGeom>
            <a:solidFill>
              <a:srgbClr val="FF66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82F39"/>
                </a:solidFill>
                <a:latin typeface="Calibri"/>
                <a:ea typeface="Calibri"/>
                <a:cs typeface="Calibri"/>
                <a:sym typeface="Calibri"/>
              </a:endParaRPr>
            </a:p>
          </p:txBody>
        </p:sp>
        <p:sp>
          <p:nvSpPr>
            <p:cNvPr id="200" name="Google Shape;200;p23"/>
            <p:cNvSpPr/>
            <p:nvPr/>
          </p:nvSpPr>
          <p:spPr>
            <a:xfrm>
              <a:off x="7779408" y="2153920"/>
              <a:ext cx="1623671" cy="1137920"/>
            </a:xfrm>
            <a:prstGeom prst="rect">
              <a:avLst/>
            </a:prstGeom>
            <a:solidFill>
              <a:srgbClr val="FF66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01" name="Google Shape;201;p23"/>
          <p:cNvSpPr txBox="1"/>
          <p:nvPr/>
        </p:nvSpPr>
        <p:spPr>
          <a:xfrm>
            <a:off x="2040432" y="5696840"/>
            <a:ext cx="1010653" cy="707886"/>
          </a:xfrm>
          <a:prstGeom prst="rect">
            <a:avLst/>
          </a:prstGeom>
          <a:solidFill>
            <a:srgbClr val="FF66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E3E3E"/>
              </a:buClr>
              <a:buSzPts val="4000"/>
              <a:buFont typeface="Open Sans"/>
              <a:buNone/>
            </a:pPr>
            <a:r>
              <a:rPr b="1" i="0" lang="fr-FR" sz="4000" u="none" cap="none" strike="noStrike">
                <a:solidFill>
                  <a:srgbClr val="3E3E3E"/>
                </a:solidFill>
                <a:latin typeface="Open Sans"/>
                <a:ea typeface="Open Sans"/>
                <a:cs typeface="Open Sans"/>
                <a:sym typeface="Open Sans"/>
              </a:rPr>
              <a:t>04</a:t>
            </a:r>
            <a:endParaRPr b="1" i="0" sz="4000" u="none" cap="none" strike="noStrike">
              <a:solidFill>
                <a:srgbClr val="3E3E3E"/>
              </a:solidFill>
              <a:latin typeface="Noto Sans"/>
              <a:ea typeface="Noto Sans"/>
              <a:cs typeface="Noto Sans"/>
              <a:sym typeface="Noto Sans"/>
            </a:endParaRPr>
          </a:p>
        </p:txBody>
      </p:sp>
      <p:sp>
        <p:nvSpPr>
          <p:cNvPr id="202" name="Google Shape;202;p23"/>
          <p:cNvSpPr txBox="1"/>
          <p:nvPr/>
        </p:nvSpPr>
        <p:spPr>
          <a:xfrm>
            <a:off x="3846680" y="5643454"/>
            <a:ext cx="5679495" cy="777457"/>
          </a:xfrm>
          <a:prstGeom prst="rect">
            <a:avLst/>
          </a:prstGeom>
          <a:solidFill>
            <a:srgbClr val="FF66FF"/>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fr-FR" sz="2000" u="none" cap="none" strike="noStrike">
                <a:solidFill>
                  <a:srgbClr val="000000"/>
                </a:solidFill>
                <a:latin typeface="Calibri"/>
                <a:ea typeface="Calibri"/>
                <a:cs typeface="Calibri"/>
                <a:sym typeface="Calibri"/>
              </a:rPr>
              <a:t>Simuler un routeur en tant qu'agent de relais DHCPv6.</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838200" y="401803"/>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3200">
                <a:latin typeface="Calibri"/>
                <a:ea typeface="Calibri"/>
                <a:cs typeface="Calibri"/>
                <a:sym typeface="Calibri"/>
              </a:rPr>
              <a:t>   </a:t>
            </a:r>
            <a:r>
              <a:rPr b="1" lang="fr-FR" sz="3200">
                <a:solidFill>
                  <a:srgbClr val="3E3E3E"/>
                </a:solidFill>
                <a:latin typeface="Calibri"/>
                <a:ea typeface="Calibri"/>
                <a:cs typeface="Calibri"/>
                <a:sym typeface="Calibri"/>
              </a:rPr>
              <a:t>Vérification de DHCPv6 </a:t>
            </a:r>
            <a:r>
              <a:rPr b="1" lang="fr-FR" sz="3200">
                <a:solidFill>
                  <a:srgbClr val="FF9900"/>
                </a:solidFill>
                <a:latin typeface="Calibri"/>
                <a:ea typeface="Calibri"/>
                <a:cs typeface="Calibri"/>
                <a:sym typeface="Calibri"/>
              </a:rPr>
              <a:t>avec état</a:t>
            </a:r>
            <a:br>
              <a:rPr b="1" lang="fr-FR" sz="3200">
                <a:latin typeface="Calibri"/>
                <a:ea typeface="Calibri"/>
                <a:cs typeface="Calibri"/>
                <a:sym typeface="Calibri"/>
              </a:rPr>
            </a:br>
            <a:endParaRPr b="1" sz="3200">
              <a:latin typeface="Calibri"/>
              <a:ea typeface="Calibri"/>
              <a:cs typeface="Calibri"/>
              <a:sym typeface="Calibri"/>
            </a:endParaRPr>
          </a:p>
        </p:txBody>
      </p:sp>
      <p:sp>
        <p:nvSpPr>
          <p:cNvPr id="396" name="Google Shape;396;p4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97" name="Google Shape;397;p41"/>
          <p:cNvPicPr preferRelativeResize="0"/>
          <p:nvPr/>
        </p:nvPicPr>
        <p:blipFill rotWithShape="1">
          <a:blip r:embed="rId3">
            <a:alphaModFix/>
          </a:blip>
          <a:srcRect b="0" l="0" r="0" t="0"/>
          <a:stretch/>
        </p:blipFill>
        <p:spPr>
          <a:xfrm>
            <a:off x="596383" y="1421309"/>
            <a:ext cx="5671067" cy="1462088"/>
          </a:xfrm>
          <a:prstGeom prst="rect">
            <a:avLst/>
          </a:prstGeom>
          <a:noFill/>
          <a:ln>
            <a:noFill/>
          </a:ln>
        </p:spPr>
      </p:pic>
      <p:pic>
        <p:nvPicPr>
          <p:cNvPr id="398" name="Google Shape;398;p41"/>
          <p:cNvPicPr preferRelativeResize="0"/>
          <p:nvPr/>
        </p:nvPicPr>
        <p:blipFill rotWithShape="1">
          <a:blip r:embed="rId4">
            <a:alphaModFix/>
          </a:blip>
          <a:srcRect b="0" l="0" r="0" t="0"/>
          <a:stretch/>
        </p:blipFill>
        <p:spPr>
          <a:xfrm>
            <a:off x="596383" y="2965828"/>
            <a:ext cx="5671067" cy="1453772"/>
          </a:xfrm>
          <a:prstGeom prst="rect">
            <a:avLst/>
          </a:prstGeom>
          <a:noFill/>
          <a:ln>
            <a:noFill/>
          </a:ln>
        </p:spPr>
      </p:pic>
      <p:sp>
        <p:nvSpPr>
          <p:cNvPr id="399" name="Google Shape;399;p41"/>
          <p:cNvSpPr/>
          <p:nvPr/>
        </p:nvSpPr>
        <p:spPr>
          <a:xfrm>
            <a:off x="265630" y="4551740"/>
            <a:ext cx="5830370" cy="64633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La commande </a:t>
            </a:r>
            <a:r>
              <a:rPr b="1" lang="fr-FR" sz="1800">
                <a:solidFill>
                  <a:srgbClr val="0070C0"/>
                </a:solidFill>
                <a:latin typeface="Arial"/>
                <a:ea typeface="Arial"/>
                <a:cs typeface="Arial"/>
                <a:sym typeface="Arial"/>
              </a:rPr>
              <a:t>show ipv6 dhcp pool</a:t>
            </a:r>
            <a:r>
              <a:rPr lang="fr-FR" sz="1800">
                <a:solidFill>
                  <a:srgbClr val="0070C0"/>
                </a:solidFill>
                <a:latin typeface="Arial"/>
                <a:ea typeface="Arial"/>
                <a:cs typeface="Arial"/>
                <a:sym typeface="Arial"/>
              </a:rPr>
              <a:t> </a:t>
            </a:r>
            <a:r>
              <a:rPr lang="fr-FR" sz="1800">
                <a:solidFill>
                  <a:schemeClr val="dk1"/>
                </a:solidFill>
                <a:latin typeface="Arial"/>
                <a:ea typeface="Arial"/>
                <a:cs typeface="Arial"/>
                <a:sym typeface="Arial"/>
              </a:rPr>
              <a:t>vérifie le nom du pool DHCP v6 et ses paramètres. </a:t>
            </a:r>
            <a:endParaRPr sz="1800">
              <a:solidFill>
                <a:schemeClr val="dk1"/>
              </a:solidFill>
              <a:latin typeface="Arial"/>
              <a:ea typeface="Arial"/>
              <a:cs typeface="Arial"/>
              <a:sym typeface="Arial"/>
            </a:endParaRPr>
          </a:p>
        </p:txBody>
      </p:sp>
      <p:sp>
        <p:nvSpPr>
          <p:cNvPr id="400" name="Google Shape;400;p41"/>
          <p:cNvSpPr/>
          <p:nvPr/>
        </p:nvSpPr>
        <p:spPr>
          <a:xfrm>
            <a:off x="348190" y="5330211"/>
            <a:ext cx="4941876" cy="92333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Arial"/>
              <a:buChar char="•"/>
            </a:pPr>
            <a:r>
              <a:rPr lang="fr-FR" sz="1800">
                <a:solidFill>
                  <a:srgbClr val="333333"/>
                </a:solidFill>
                <a:latin typeface="Arial"/>
                <a:ea typeface="Arial"/>
                <a:cs typeface="Arial"/>
                <a:sym typeface="Arial"/>
              </a:rPr>
              <a:t>La commande </a:t>
            </a:r>
            <a:r>
              <a:rPr b="1" lang="fr-FR" sz="1800">
                <a:solidFill>
                  <a:srgbClr val="0070C0"/>
                </a:solidFill>
                <a:latin typeface="Arial"/>
                <a:ea typeface="Arial"/>
                <a:cs typeface="Arial"/>
                <a:sym typeface="Arial"/>
              </a:rPr>
              <a:t>show ipv6 dhcp binding</a:t>
            </a:r>
            <a:r>
              <a:rPr lang="fr-FR" sz="1800">
                <a:solidFill>
                  <a:srgbClr val="0070C0"/>
                </a:solidFill>
                <a:latin typeface="Arial"/>
                <a:ea typeface="Arial"/>
                <a:cs typeface="Arial"/>
                <a:sym typeface="Arial"/>
              </a:rPr>
              <a:t> </a:t>
            </a:r>
            <a:r>
              <a:rPr lang="fr-FR" sz="1800">
                <a:solidFill>
                  <a:srgbClr val="333333"/>
                </a:solidFill>
                <a:latin typeface="Arial"/>
                <a:ea typeface="Arial"/>
                <a:cs typeface="Arial"/>
                <a:sym typeface="Arial"/>
              </a:rPr>
              <a:t>affiche la liaison automatique entre l'adresse link-local du client et l'adresse attribuée par le serveur</a:t>
            </a:r>
            <a:endParaRPr sz="1800">
              <a:solidFill>
                <a:schemeClr val="dk1"/>
              </a:solidFill>
              <a:latin typeface="Arial"/>
              <a:ea typeface="Arial"/>
              <a:cs typeface="Arial"/>
              <a:sym typeface="Arial"/>
            </a:endParaRPr>
          </a:p>
        </p:txBody>
      </p:sp>
      <p:pic>
        <p:nvPicPr>
          <p:cNvPr id="401" name="Google Shape;401;p41"/>
          <p:cNvPicPr preferRelativeResize="0"/>
          <p:nvPr/>
        </p:nvPicPr>
        <p:blipFill rotWithShape="1">
          <a:blip r:embed="rId5">
            <a:alphaModFix/>
          </a:blip>
          <a:srcRect b="0" l="0" r="0" t="0"/>
          <a:stretch/>
        </p:blipFill>
        <p:spPr>
          <a:xfrm>
            <a:off x="6509267" y="1104999"/>
            <a:ext cx="5373672" cy="4603930"/>
          </a:xfrm>
          <a:prstGeom prst="rect">
            <a:avLst/>
          </a:prstGeom>
          <a:noFill/>
          <a:ln>
            <a:noFill/>
          </a:ln>
        </p:spPr>
      </p:pic>
      <p:sp>
        <p:nvSpPr>
          <p:cNvPr id="402" name="Google Shape;402;p41"/>
          <p:cNvSpPr/>
          <p:nvPr/>
        </p:nvSpPr>
        <p:spPr>
          <a:xfrm>
            <a:off x="5290066" y="5829460"/>
            <a:ext cx="6749533" cy="92333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Arial"/>
              <a:buChar char="•"/>
            </a:pPr>
            <a:r>
              <a:rPr lang="fr-FR" sz="1800">
                <a:solidFill>
                  <a:srgbClr val="333333"/>
                </a:solidFill>
                <a:latin typeface="Arial"/>
                <a:ea typeface="Arial"/>
                <a:cs typeface="Arial"/>
                <a:sym typeface="Arial"/>
              </a:rPr>
              <a:t>Le résultat de la commande </a:t>
            </a:r>
            <a:r>
              <a:rPr b="1" lang="fr-FR" sz="1800">
                <a:solidFill>
                  <a:srgbClr val="0070C0"/>
                </a:solidFill>
                <a:latin typeface="Arial"/>
                <a:ea typeface="Arial"/>
                <a:cs typeface="Arial"/>
                <a:sym typeface="Arial"/>
              </a:rPr>
              <a:t>show ipv6 interface</a:t>
            </a:r>
            <a:r>
              <a:rPr lang="fr-FR" sz="1800">
                <a:solidFill>
                  <a:srgbClr val="333333"/>
                </a:solidFill>
                <a:latin typeface="Arial"/>
                <a:ea typeface="Arial"/>
                <a:cs typeface="Arial"/>
                <a:sym typeface="Arial"/>
              </a:rPr>
              <a:t> permet de vérifier sur le client DHCPv6  </a:t>
            </a:r>
            <a:r>
              <a:rPr b="1" lang="fr-FR" sz="1800">
                <a:solidFill>
                  <a:srgbClr val="333333"/>
                </a:solidFill>
                <a:latin typeface="Arial"/>
                <a:ea typeface="Arial"/>
                <a:cs typeface="Arial"/>
                <a:sym typeface="Arial"/>
              </a:rPr>
              <a:t>l'adresse de monodiffusion globale </a:t>
            </a:r>
            <a:r>
              <a:rPr lang="fr-FR" sz="1800">
                <a:solidFill>
                  <a:srgbClr val="333333"/>
                </a:solidFill>
                <a:latin typeface="Arial"/>
                <a:ea typeface="Arial"/>
                <a:cs typeface="Arial"/>
                <a:sym typeface="Arial"/>
              </a:rPr>
              <a:t>IPv6 qui a été attribuée par le serveur DHCPv6. </a:t>
            </a:r>
            <a:endParaRPr sz="1800">
              <a:solidFill>
                <a:schemeClr val="dk1"/>
              </a:solidFill>
              <a:latin typeface="Arial"/>
              <a:ea typeface="Arial"/>
              <a:cs typeface="Arial"/>
              <a:sym typeface="Arial"/>
            </a:endParaRPr>
          </a:p>
        </p:txBody>
      </p:sp>
      <p:sp>
        <p:nvSpPr>
          <p:cNvPr id="403" name="Google Shape;403;p41"/>
          <p:cNvSpPr/>
          <p:nvPr/>
        </p:nvSpPr>
        <p:spPr>
          <a:xfrm>
            <a:off x="891207" y="1405609"/>
            <a:ext cx="1665849" cy="176863"/>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41"/>
          <p:cNvSpPr/>
          <p:nvPr/>
        </p:nvSpPr>
        <p:spPr>
          <a:xfrm>
            <a:off x="948396" y="2939669"/>
            <a:ext cx="1963616" cy="267765"/>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41"/>
          <p:cNvSpPr/>
          <p:nvPr/>
        </p:nvSpPr>
        <p:spPr>
          <a:xfrm>
            <a:off x="6888479" y="1119539"/>
            <a:ext cx="2185181" cy="301770"/>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41"/>
          <p:cNvSpPr/>
          <p:nvPr/>
        </p:nvSpPr>
        <p:spPr>
          <a:xfrm>
            <a:off x="6680717" y="2208006"/>
            <a:ext cx="3430692" cy="402671"/>
          </a:xfrm>
          <a:prstGeom prst="rect">
            <a:avLst/>
          </a:prstGeom>
          <a:solidFill>
            <a:schemeClr val="accent1">
              <a:alpha val="0"/>
            </a:schemeClr>
          </a:solidFill>
          <a:ln cap="flat" cmpd="sng" w="381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284050" y="365125"/>
            <a:ext cx="9221822" cy="132556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solidFill>
                  <a:srgbClr val="3E3E3E"/>
                </a:solidFill>
                <a:latin typeface="Calibri"/>
                <a:ea typeface="Calibri"/>
                <a:cs typeface="Calibri"/>
                <a:sym typeface="Calibri"/>
              </a:rPr>
              <a:t>Configuration d'un routeur en tant qu'</a:t>
            </a:r>
            <a:r>
              <a:rPr b="1" lang="fr-FR" sz="3200">
                <a:solidFill>
                  <a:srgbClr val="FF9900"/>
                </a:solidFill>
                <a:latin typeface="Calibri"/>
                <a:ea typeface="Calibri"/>
                <a:cs typeface="Calibri"/>
                <a:sym typeface="Calibri"/>
              </a:rPr>
              <a:t>agent de relais </a:t>
            </a:r>
            <a:r>
              <a:rPr b="1" lang="fr-FR" sz="3200">
                <a:solidFill>
                  <a:srgbClr val="3E3E3E"/>
                </a:solidFill>
                <a:latin typeface="Calibri"/>
                <a:ea typeface="Calibri"/>
                <a:cs typeface="Calibri"/>
                <a:sym typeface="Calibri"/>
              </a:rPr>
              <a:t>DHCPv6</a:t>
            </a:r>
            <a:br>
              <a:rPr lang="fr-FR" sz="3200">
                <a:latin typeface="Calibri"/>
                <a:ea typeface="Calibri"/>
                <a:cs typeface="Calibri"/>
                <a:sym typeface="Calibri"/>
              </a:rPr>
            </a:br>
            <a:endParaRPr sz="3200">
              <a:latin typeface="Calibri"/>
              <a:ea typeface="Calibri"/>
              <a:cs typeface="Calibri"/>
              <a:sym typeface="Calibri"/>
            </a:endParaRPr>
          </a:p>
        </p:txBody>
      </p:sp>
      <p:sp>
        <p:nvSpPr>
          <p:cNvPr id="413" name="Google Shape;413;p4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14" name="Google Shape;414;p42"/>
          <p:cNvPicPr preferRelativeResize="0"/>
          <p:nvPr/>
        </p:nvPicPr>
        <p:blipFill rotWithShape="1">
          <a:blip r:embed="rId3">
            <a:alphaModFix/>
          </a:blip>
          <a:srcRect b="0" l="0" r="0" t="0"/>
          <a:stretch/>
        </p:blipFill>
        <p:spPr>
          <a:xfrm>
            <a:off x="175807" y="1458033"/>
            <a:ext cx="6185274" cy="4898317"/>
          </a:xfrm>
          <a:prstGeom prst="rect">
            <a:avLst/>
          </a:prstGeom>
          <a:noFill/>
          <a:ln>
            <a:noFill/>
          </a:ln>
        </p:spPr>
      </p:pic>
      <p:pic>
        <p:nvPicPr>
          <p:cNvPr id="415" name="Google Shape;415;p42"/>
          <p:cNvPicPr preferRelativeResize="0"/>
          <p:nvPr/>
        </p:nvPicPr>
        <p:blipFill rotWithShape="1">
          <a:blip r:embed="rId4">
            <a:alphaModFix/>
          </a:blip>
          <a:srcRect b="0" l="0" r="0" t="0"/>
          <a:stretch/>
        </p:blipFill>
        <p:spPr>
          <a:xfrm>
            <a:off x="6672262" y="1458033"/>
            <a:ext cx="5569998" cy="1614889"/>
          </a:xfrm>
          <a:prstGeom prst="rect">
            <a:avLst/>
          </a:prstGeom>
          <a:noFill/>
          <a:ln>
            <a:noFill/>
          </a:ln>
        </p:spPr>
      </p:pic>
      <p:sp>
        <p:nvSpPr>
          <p:cNvPr id="416" name="Google Shape;416;p42"/>
          <p:cNvSpPr/>
          <p:nvPr/>
        </p:nvSpPr>
        <p:spPr>
          <a:xfrm>
            <a:off x="6361081" y="3551376"/>
            <a:ext cx="5830919" cy="2862322"/>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rgbClr val="333333"/>
              </a:buClr>
              <a:buSzPts val="1800"/>
              <a:buFont typeface="Noto Sans Symbols"/>
              <a:buChar char="❑"/>
            </a:pPr>
            <a:r>
              <a:rPr b="0" i="0" lang="fr-FR" sz="1800" u="none" cap="none" strike="noStrike">
                <a:solidFill>
                  <a:srgbClr val="333333"/>
                </a:solidFill>
                <a:latin typeface="Calibri"/>
                <a:ea typeface="Calibri"/>
                <a:cs typeface="Calibri"/>
                <a:sym typeface="Calibri"/>
              </a:rPr>
              <a:t>La configuration d'un agent de relais DHCPv6 s'effectue à l'aide de la commande</a:t>
            </a:r>
            <a:r>
              <a:rPr b="0" i="0" lang="fr-FR" sz="1800" u="none" cap="none" strike="noStrike">
                <a:solidFill>
                  <a:srgbClr val="0070C0"/>
                </a:solidFill>
                <a:latin typeface="Calibri"/>
                <a:ea typeface="Calibri"/>
                <a:cs typeface="Calibri"/>
                <a:sym typeface="Calibri"/>
              </a:rPr>
              <a:t> </a:t>
            </a:r>
            <a:r>
              <a:rPr b="1" i="0" lang="fr-FR" sz="1800" u="none" cap="none" strike="noStrike">
                <a:solidFill>
                  <a:srgbClr val="0070C0"/>
                </a:solidFill>
                <a:latin typeface="Calibri"/>
                <a:ea typeface="Calibri"/>
                <a:cs typeface="Calibri"/>
                <a:sym typeface="Calibri"/>
              </a:rPr>
              <a:t>ipv6 dhcp relay destination</a:t>
            </a:r>
            <a:r>
              <a:rPr b="0" i="0" lang="fr-FR" sz="1800" u="none" cap="none" strike="noStrike">
                <a:solidFill>
                  <a:srgbClr val="333333"/>
                </a:solidFill>
                <a:latin typeface="Calibri"/>
                <a:ea typeface="Calibri"/>
                <a:cs typeface="Calibri"/>
                <a:sym typeface="Calibri"/>
              </a:rPr>
              <a:t>. Cette commande est configurée sur l'interface reliée au client DHCPv6 en utilisant l'adresse du serveur DHCPv6 comme destination.</a:t>
            </a:r>
            <a:endParaRPr/>
          </a:p>
          <a:p>
            <a:pPr indent="-228600" lvl="0" marL="342900" marR="0" rtl="0" algn="just">
              <a:lnSpc>
                <a:spcPct val="100000"/>
              </a:lnSpc>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333333"/>
              </a:buClr>
              <a:buSzPts val="1800"/>
              <a:buFont typeface="Noto Sans Symbols"/>
              <a:buChar char="❑"/>
            </a:pPr>
            <a:r>
              <a:rPr b="0" i="0" lang="fr-FR" sz="1800" u="none" cap="none" strike="noStrike">
                <a:solidFill>
                  <a:srgbClr val="333333"/>
                </a:solidFill>
                <a:latin typeface="Calibri"/>
                <a:ea typeface="Calibri"/>
                <a:cs typeface="Calibri"/>
                <a:sym typeface="Calibri"/>
              </a:rPr>
              <a:t>La commande </a:t>
            </a:r>
            <a:r>
              <a:rPr b="1" i="0" lang="fr-FR" sz="1800" u="none" cap="none" strike="noStrike">
                <a:solidFill>
                  <a:srgbClr val="0070C0"/>
                </a:solidFill>
                <a:latin typeface="Calibri"/>
                <a:ea typeface="Calibri"/>
                <a:cs typeface="Calibri"/>
                <a:sym typeface="Calibri"/>
              </a:rPr>
              <a:t>show ipv6 dhcp interface</a:t>
            </a:r>
            <a:r>
              <a:rPr b="0" i="0" lang="fr-FR" sz="1800" u="none" cap="none" strike="noStrike">
                <a:solidFill>
                  <a:srgbClr val="333333"/>
                </a:solidFill>
                <a:latin typeface="Calibri"/>
                <a:ea typeface="Calibri"/>
                <a:cs typeface="Calibri"/>
                <a:sym typeface="Calibri"/>
              </a:rPr>
              <a:t> permet de vérifier que l'interface G0/0 est en mode relais avec 2001:DB8:CAFE:1::6 configuré en tant que serveur DHCPv6.</a:t>
            </a:r>
            <a:endParaRPr b="0" i="0" sz="1800" u="none" cap="none" strike="noStrike">
              <a:solidFill>
                <a:schemeClr val="dk1"/>
              </a:solidFill>
              <a:latin typeface="Calibri"/>
              <a:ea typeface="Calibri"/>
              <a:cs typeface="Calibri"/>
              <a:sym typeface="Calibri"/>
            </a:endParaRPr>
          </a:p>
        </p:txBody>
      </p:sp>
      <p:sp>
        <p:nvSpPr>
          <p:cNvPr id="417" name="Google Shape;417;p42"/>
          <p:cNvSpPr/>
          <p:nvPr/>
        </p:nvSpPr>
        <p:spPr>
          <a:xfrm>
            <a:off x="7922149" y="1664183"/>
            <a:ext cx="4094044" cy="244130"/>
          </a:xfrm>
          <a:prstGeom prst="rect">
            <a:avLst/>
          </a:prstGeom>
          <a:solidFill>
            <a:schemeClr val="accent1">
              <a:alpha val="0"/>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42"/>
          <p:cNvSpPr/>
          <p:nvPr/>
        </p:nvSpPr>
        <p:spPr>
          <a:xfrm>
            <a:off x="6813239" y="2419696"/>
            <a:ext cx="1853683" cy="482530"/>
          </a:xfrm>
          <a:prstGeom prst="rect">
            <a:avLst/>
          </a:prstGeom>
          <a:solidFill>
            <a:schemeClr val="accent1">
              <a:alpha val="0"/>
            </a:schemeClr>
          </a:solidFill>
          <a:ln cap="flat" cmpd="sng" w="381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1207040" y="320675"/>
            <a:ext cx="9777919" cy="132556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1800"/>
              <a:buNone/>
            </a:pPr>
            <a:r>
              <a:rPr b="1" lang="fr-FR" sz="3200">
                <a:solidFill>
                  <a:srgbClr val="3E3E3E"/>
                </a:solidFill>
                <a:latin typeface="Calibri"/>
                <a:ea typeface="Calibri"/>
                <a:cs typeface="Calibri"/>
                <a:sym typeface="Calibri"/>
              </a:rPr>
              <a:t>Vérification de la configuration de DHCPv6 du routeur</a:t>
            </a:r>
            <a:br>
              <a:rPr b="1" lang="fr-FR" sz="3200">
                <a:solidFill>
                  <a:srgbClr val="3E3E3E"/>
                </a:solidFill>
                <a:latin typeface="Calibri"/>
                <a:ea typeface="Calibri"/>
                <a:cs typeface="Calibri"/>
                <a:sym typeface="Calibri"/>
              </a:rPr>
            </a:br>
            <a:endParaRPr b="1" sz="3200">
              <a:solidFill>
                <a:srgbClr val="3E3E3E"/>
              </a:solidFill>
              <a:latin typeface="Calibri"/>
              <a:ea typeface="Calibri"/>
              <a:cs typeface="Calibri"/>
              <a:sym typeface="Calibri"/>
            </a:endParaRPr>
          </a:p>
        </p:txBody>
      </p:sp>
      <p:sp>
        <p:nvSpPr>
          <p:cNvPr id="424" name="Google Shape;424;p4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25" name="Google Shape;425;p43"/>
          <p:cNvPicPr preferRelativeResize="0"/>
          <p:nvPr/>
        </p:nvPicPr>
        <p:blipFill rotWithShape="1">
          <a:blip r:embed="rId3">
            <a:alphaModFix/>
          </a:blip>
          <a:srcRect b="0" l="0" r="0" t="0"/>
          <a:stretch/>
        </p:blipFill>
        <p:spPr>
          <a:xfrm>
            <a:off x="4533089" y="1209248"/>
            <a:ext cx="7623597" cy="5525479"/>
          </a:xfrm>
          <a:prstGeom prst="rect">
            <a:avLst/>
          </a:prstGeom>
          <a:noFill/>
          <a:ln>
            <a:noFill/>
          </a:ln>
        </p:spPr>
      </p:pic>
      <p:sp>
        <p:nvSpPr>
          <p:cNvPr id="426" name="Google Shape;426;p43"/>
          <p:cNvSpPr/>
          <p:nvPr/>
        </p:nvSpPr>
        <p:spPr>
          <a:xfrm>
            <a:off x="168613" y="1785302"/>
            <a:ext cx="4150468" cy="1477328"/>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333333"/>
              </a:buClr>
              <a:buSzPts val="1800"/>
              <a:buFont typeface="Noto Sans Symbols"/>
              <a:buChar char="❑"/>
            </a:pPr>
            <a:r>
              <a:rPr lang="fr-FR" sz="1800">
                <a:solidFill>
                  <a:srgbClr val="333333"/>
                </a:solidFill>
                <a:latin typeface="Arial"/>
                <a:ea typeface="Arial"/>
                <a:cs typeface="Arial"/>
                <a:sym typeface="Arial"/>
              </a:rPr>
              <a:t>La commande </a:t>
            </a:r>
            <a:r>
              <a:rPr b="1" lang="fr-FR" sz="1800">
                <a:solidFill>
                  <a:srgbClr val="0070C0"/>
                </a:solidFill>
                <a:latin typeface="Arial"/>
                <a:ea typeface="Arial"/>
                <a:cs typeface="Arial"/>
                <a:sym typeface="Arial"/>
              </a:rPr>
              <a:t>show ipv6 interface</a:t>
            </a:r>
            <a:r>
              <a:rPr lang="fr-FR" sz="1800">
                <a:solidFill>
                  <a:srgbClr val="333333"/>
                </a:solidFill>
                <a:latin typeface="Arial"/>
                <a:ea typeface="Arial"/>
                <a:cs typeface="Arial"/>
                <a:sym typeface="Arial"/>
              </a:rPr>
              <a:t> peut être utilisée pour afficher la configuration actuelle pour déterminer la méthode d'attribution des adresses.</a:t>
            </a:r>
            <a:endParaRPr sz="1800">
              <a:solidFill>
                <a:schemeClr val="dk1"/>
              </a:solidFill>
              <a:latin typeface="Arial"/>
              <a:ea typeface="Arial"/>
              <a:cs typeface="Arial"/>
              <a:sym typeface="Arial"/>
            </a:endParaRPr>
          </a:p>
        </p:txBody>
      </p:sp>
      <p:cxnSp>
        <p:nvCxnSpPr>
          <p:cNvPr id="427" name="Google Shape;427;p43"/>
          <p:cNvCxnSpPr/>
          <p:nvPr/>
        </p:nvCxnSpPr>
        <p:spPr>
          <a:xfrm flipH="1">
            <a:off x="8521148" y="2743200"/>
            <a:ext cx="967409" cy="92765"/>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428" name="Google Shape;428;p43"/>
          <p:cNvCxnSpPr/>
          <p:nvPr/>
        </p:nvCxnSpPr>
        <p:spPr>
          <a:xfrm flipH="1">
            <a:off x="8344887" y="4512365"/>
            <a:ext cx="967409" cy="92765"/>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429" name="Google Shape;429;p43"/>
          <p:cNvCxnSpPr/>
          <p:nvPr/>
        </p:nvCxnSpPr>
        <p:spPr>
          <a:xfrm flipH="1">
            <a:off x="8291878" y="6281530"/>
            <a:ext cx="967409" cy="92765"/>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35" name="Google Shape;435;p44"/>
          <p:cNvSpPr/>
          <p:nvPr/>
        </p:nvSpPr>
        <p:spPr>
          <a:xfrm>
            <a:off x="0" y="-28242"/>
            <a:ext cx="12192000" cy="6886200"/>
          </a:xfrm>
          <a:prstGeom prst="rect">
            <a:avLst/>
          </a:prstGeom>
          <a:solidFill>
            <a:srgbClr val="9E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7" id="436" name="Google Shape;436;p44"/>
          <p:cNvPicPr preferRelativeResize="0"/>
          <p:nvPr/>
        </p:nvPicPr>
        <p:blipFill rotWithShape="1">
          <a:blip r:embed="rId3">
            <a:alphaModFix/>
          </a:blip>
          <a:srcRect b="0" l="0" r="0" t="0"/>
          <a:stretch/>
        </p:blipFill>
        <p:spPr>
          <a:xfrm flipH="1">
            <a:off x="9359530" y="-28258"/>
            <a:ext cx="2832470" cy="1949130"/>
          </a:xfrm>
          <a:prstGeom prst="rect">
            <a:avLst/>
          </a:prstGeom>
          <a:noFill/>
          <a:ln>
            <a:noFill/>
          </a:ln>
        </p:spPr>
      </p:pic>
      <p:sp>
        <p:nvSpPr>
          <p:cNvPr id="437" name="Google Shape;437;p44"/>
          <p:cNvSpPr txBox="1"/>
          <p:nvPr/>
        </p:nvSpPr>
        <p:spPr>
          <a:xfrm>
            <a:off x="677100" y="1737250"/>
            <a:ext cx="10456800" cy="3355200"/>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fr-FR" sz="4800" u="none" cap="none" strike="noStrike">
                <a:solidFill>
                  <a:schemeClr val="lt1"/>
                </a:solidFill>
                <a:latin typeface="Times New Roman"/>
                <a:ea typeface="Times New Roman"/>
                <a:cs typeface="Times New Roman"/>
                <a:sym typeface="Times New Roman"/>
              </a:rPr>
              <a:t>Merci pour votre attention</a:t>
            </a:r>
            <a:endParaRPr/>
          </a:p>
          <a:p>
            <a:pPr indent="0" lvl="0" marL="0" marR="0" rtl="0" algn="ctr">
              <a:lnSpc>
                <a:spcPct val="100000"/>
              </a:lnSpc>
              <a:spcBef>
                <a:spcPts val="0"/>
              </a:spcBef>
              <a:spcAft>
                <a:spcPts val="0"/>
              </a:spcAft>
              <a:buNone/>
            </a:pPr>
            <a:r>
              <a:t/>
            </a:r>
            <a:endParaRPr b="0"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08" name="Google Shape;208;p24"/>
          <p:cNvSpPr txBox="1"/>
          <p:nvPr/>
        </p:nvSpPr>
        <p:spPr>
          <a:xfrm>
            <a:off x="278296" y="2876452"/>
            <a:ext cx="8772939"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5000" u="none" cap="none" strike="noStrike">
                <a:solidFill>
                  <a:srgbClr val="3E3E3E"/>
                </a:solidFill>
                <a:latin typeface="Calibri"/>
                <a:ea typeface="Calibri"/>
                <a:cs typeface="Calibri"/>
                <a:sym typeface="Calibri"/>
              </a:rPr>
              <a:t>Présentation du DHCPv6</a:t>
            </a:r>
            <a:endParaRPr/>
          </a:p>
        </p:txBody>
      </p:sp>
      <p:pic>
        <p:nvPicPr>
          <p:cNvPr id="209" name="Google Shape;209;p24"/>
          <p:cNvPicPr preferRelativeResize="0"/>
          <p:nvPr/>
        </p:nvPicPr>
        <p:blipFill rotWithShape="1">
          <a:blip r:embed="rId3">
            <a:alphaModFix/>
          </a:blip>
          <a:srcRect b="0" l="0" r="0" t="0"/>
          <a:stretch/>
        </p:blipFill>
        <p:spPr>
          <a:xfrm>
            <a:off x="6355907" y="4006910"/>
            <a:ext cx="4563056" cy="18765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2" type="sldNum"/>
          </p:nvPr>
        </p:nvSpPr>
        <p:spPr>
          <a:xfrm>
            <a:off x="23212" y="6588900"/>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15" name="Google Shape;215;p25"/>
          <p:cNvSpPr txBox="1"/>
          <p:nvPr/>
        </p:nvSpPr>
        <p:spPr>
          <a:xfrm>
            <a:off x="1243771" y="471142"/>
            <a:ext cx="10515600" cy="132556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Qu’est-ce que le DHCPv6 ?</a:t>
            </a:r>
            <a:endParaRPr/>
          </a:p>
        </p:txBody>
      </p:sp>
      <p:pic>
        <p:nvPicPr>
          <p:cNvPr descr="DHCPv6" id="216" name="Google Shape;216;p25"/>
          <p:cNvPicPr preferRelativeResize="0"/>
          <p:nvPr/>
        </p:nvPicPr>
        <p:blipFill rotWithShape="1">
          <a:blip r:embed="rId3">
            <a:alphaModFix/>
          </a:blip>
          <a:srcRect b="0" l="0" r="0" t="0"/>
          <a:stretch/>
        </p:blipFill>
        <p:spPr>
          <a:xfrm>
            <a:off x="7367165" y="1547647"/>
            <a:ext cx="4493394" cy="3370046"/>
          </a:xfrm>
          <a:prstGeom prst="rect">
            <a:avLst/>
          </a:prstGeom>
          <a:noFill/>
          <a:ln>
            <a:noFill/>
          </a:ln>
        </p:spPr>
      </p:pic>
      <p:sp>
        <p:nvSpPr>
          <p:cNvPr id="217" name="Google Shape;217;p25"/>
          <p:cNvSpPr txBox="1"/>
          <p:nvPr/>
        </p:nvSpPr>
        <p:spPr>
          <a:xfrm>
            <a:off x="331441" y="1547647"/>
            <a:ext cx="6873481" cy="372409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Arial"/>
              <a:buChar char="•"/>
            </a:pPr>
            <a:r>
              <a:rPr b="1" i="0" lang="fr-FR" sz="1800">
                <a:solidFill>
                  <a:schemeClr val="dk1"/>
                </a:solidFill>
                <a:latin typeface="Calibri"/>
                <a:ea typeface="Calibri"/>
                <a:cs typeface="Calibri"/>
                <a:sym typeface="Calibri"/>
              </a:rPr>
              <a:t>DHCPv6</a:t>
            </a:r>
            <a:r>
              <a:rPr b="0" i="0" lang="fr-FR" sz="1800">
                <a:solidFill>
                  <a:schemeClr val="dk1"/>
                </a:solidFill>
                <a:latin typeface="Calibri"/>
                <a:ea typeface="Calibri"/>
                <a:cs typeface="Calibri"/>
                <a:sym typeface="Calibri"/>
              </a:rPr>
              <a:t> est un protocole de configuration dynamique pour IPv6.</a:t>
            </a:r>
            <a:endParaRPr/>
          </a:p>
          <a:p>
            <a:pPr indent="-228600" lvl="0" marL="342900" marR="0" rtl="0" algn="just">
              <a:spcBef>
                <a:spcPts val="0"/>
              </a:spcBef>
              <a:spcAft>
                <a:spcPts val="0"/>
              </a:spcAft>
              <a:buClr>
                <a:schemeClr val="dk1"/>
              </a:buClr>
              <a:buSzPts val="1800"/>
              <a:buFont typeface="Arial"/>
              <a:buNone/>
            </a:pPr>
            <a:r>
              <a:t/>
            </a:r>
            <a:endParaRPr b="0" i="0"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Arial"/>
              <a:buChar char="•"/>
            </a:pPr>
            <a:r>
              <a:rPr b="0" i="0" lang="fr-FR" sz="1800">
                <a:solidFill>
                  <a:schemeClr val="dk1"/>
                </a:solidFill>
                <a:latin typeface="Calibri"/>
                <a:ea typeface="Calibri"/>
                <a:cs typeface="Calibri"/>
                <a:sym typeface="Calibri"/>
              </a:rPr>
              <a:t>L'adresse IPv6 de lien local (link-local) est générée par l'hôte lui-même, DHCPv6 n'attribue donc que l'adresse de monodiffusion globale.</a:t>
            </a:r>
            <a:endParaRPr/>
          </a:p>
          <a:p>
            <a:pPr indent="-228600" lvl="0" marL="342900" marR="0" rtl="0" algn="just">
              <a:spcBef>
                <a:spcPts val="0"/>
              </a:spcBef>
              <a:spcAft>
                <a:spcPts val="0"/>
              </a:spcAft>
              <a:buClr>
                <a:schemeClr val="dk1"/>
              </a:buClr>
              <a:buSzPts val="1800"/>
              <a:buFont typeface="Arial"/>
              <a:buNone/>
            </a:pPr>
            <a:r>
              <a:t/>
            </a:r>
            <a:endParaRPr b="0" i="0"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Arial"/>
              <a:buChar char="•"/>
            </a:pPr>
            <a:r>
              <a:rPr b="0" i="0" lang="fr-FR" sz="1800">
                <a:solidFill>
                  <a:schemeClr val="dk1"/>
                </a:solidFill>
                <a:latin typeface="Calibri"/>
                <a:ea typeface="Calibri"/>
                <a:cs typeface="Calibri"/>
                <a:sym typeface="Calibri"/>
              </a:rPr>
              <a:t>La méthode d'attribution automatique des adresses IPv6 de </a:t>
            </a:r>
            <a:r>
              <a:rPr lang="fr-FR" sz="1800">
                <a:solidFill>
                  <a:schemeClr val="dk1"/>
                </a:solidFill>
                <a:latin typeface="Calibri"/>
                <a:ea typeface="Calibri"/>
                <a:cs typeface="Calibri"/>
                <a:sym typeface="Calibri"/>
              </a:rPr>
              <a:t>monodiffusion globale est donc déterminée par la configuration du routeur IPv6 : SLAAC, DHCPv6 </a:t>
            </a:r>
            <a:r>
              <a:rPr b="0" i="0" lang="fr-FR" sz="1800">
                <a:solidFill>
                  <a:schemeClr val="dk1"/>
                </a:solidFill>
                <a:latin typeface="Calibri"/>
                <a:ea typeface="Calibri"/>
                <a:cs typeface="Calibri"/>
                <a:sym typeface="Calibri"/>
              </a:rPr>
              <a:t>sans état ou DHCPv6 avec état.</a:t>
            </a:r>
            <a:endParaRPr/>
          </a:p>
          <a:p>
            <a:pPr indent="-228600" lvl="0" marL="342900" marR="0" rtl="0" algn="just">
              <a:spcBef>
                <a:spcPts val="0"/>
              </a:spcBef>
              <a:spcAft>
                <a:spcPts val="0"/>
              </a:spcAft>
              <a:buClr>
                <a:schemeClr val="dk1"/>
              </a:buClr>
              <a:buSzPts val="1800"/>
              <a:buFont typeface="Arial"/>
              <a:buNone/>
            </a:pPr>
            <a:r>
              <a:t/>
            </a:r>
            <a:endParaRPr b="0" i="0"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Arial"/>
              <a:buChar char="•"/>
            </a:pPr>
            <a:r>
              <a:rPr b="0" i="0" lang="fr-FR" sz="1800">
                <a:solidFill>
                  <a:schemeClr val="dk1"/>
                </a:solidFill>
                <a:latin typeface="Calibri"/>
                <a:ea typeface="Calibri"/>
                <a:cs typeface="Calibri"/>
                <a:sym typeface="Calibri"/>
              </a:rPr>
              <a:t>DHCPv6 est un mécanisme </a:t>
            </a:r>
            <a:r>
              <a:rPr lang="fr-FR" sz="1800">
                <a:solidFill>
                  <a:schemeClr val="dk1"/>
                </a:solidFill>
                <a:latin typeface="Calibri"/>
                <a:ea typeface="Calibri"/>
                <a:cs typeface="Calibri"/>
                <a:sym typeface="Calibri"/>
              </a:rPr>
              <a:t>d’attribution des adresses IPv6 qui fonctionne comme son équivalent en IPv4.</a:t>
            </a:r>
            <a:endParaRPr/>
          </a:p>
          <a:p>
            <a:pPr indent="0" lvl="0" marL="0" marR="0" rtl="0" algn="just">
              <a:spcBef>
                <a:spcPts val="0"/>
              </a:spcBef>
              <a:spcAft>
                <a:spcPts val="0"/>
              </a:spcAft>
              <a:buNone/>
            </a:pPr>
            <a:r>
              <a:t/>
            </a:r>
            <a:endParaRPr b="0" i="0" sz="2000">
              <a:solidFill>
                <a:srgbClr val="202122"/>
              </a:solidFill>
              <a:latin typeface="Calibri"/>
              <a:ea typeface="Calibri"/>
              <a:cs typeface="Calibri"/>
              <a:sym typeface="Calibri"/>
            </a:endParaRPr>
          </a:p>
        </p:txBody>
      </p:sp>
      <p:sp>
        <p:nvSpPr>
          <p:cNvPr id="218" name="Google Shape;218;p25"/>
          <p:cNvSpPr txBox="1"/>
          <p:nvPr/>
        </p:nvSpPr>
        <p:spPr>
          <a:xfrm>
            <a:off x="2285462" y="5702572"/>
            <a:ext cx="983891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fr-FR" sz="1800">
                <a:solidFill>
                  <a:srgbClr val="C00000"/>
                </a:solidFill>
                <a:latin typeface="Calibri"/>
                <a:ea typeface="Calibri"/>
                <a:cs typeface="Calibri"/>
                <a:sym typeface="Calibri"/>
              </a:rPr>
              <a:t>Contrairement à IPv4, l'adresse de la passerelle par défaut (Gateway) n'est jamais attribuée par le DHCP, mais est toujours renseignée par le routeur IPv6 qui envoie cette information aux hôtes du réseau toutes les 200 secondes, dans une trame Router Advertisement (RA)</a:t>
            </a:r>
            <a:endParaRPr/>
          </a:p>
        </p:txBody>
      </p:sp>
      <p:pic>
        <p:nvPicPr>
          <p:cNvPr descr="Notez Bien. - Home | Facebook" id="219" name="Google Shape;219;p25"/>
          <p:cNvPicPr preferRelativeResize="0"/>
          <p:nvPr/>
        </p:nvPicPr>
        <p:blipFill rotWithShape="1">
          <a:blip r:embed="rId4">
            <a:alphaModFix/>
          </a:blip>
          <a:srcRect b="0" l="0" r="0" t="0"/>
          <a:stretch/>
        </p:blipFill>
        <p:spPr>
          <a:xfrm>
            <a:off x="1120944" y="5735473"/>
            <a:ext cx="1164518" cy="907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25" name="Google Shape;225;p26"/>
          <p:cNvSpPr txBox="1"/>
          <p:nvPr/>
        </p:nvSpPr>
        <p:spPr>
          <a:xfrm>
            <a:off x="278296" y="2876452"/>
            <a:ext cx="8772939"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5000">
                <a:solidFill>
                  <a:srgbClr val="3E3E3E"/>
                </a:solidFill>
                <a:latin typeface="Calibri"/>
                <a:ea typeface="Calibri"/>
                <a:cs typeface="Calibri"/>
                <a:sym typeface="Calibri"/>
              </a:rPr>
              <a:t>Fonctionnement DHCPv6</a:t>
            </a:r>
            <a:endParaRPr/>
          </a:p>
        </p:txBody>
      </p:sp>
      <p:pic>
        <p:nvPicPr>
          <p:cNvPr descr="DHCPv6 Operation" id="226" name="Google Shape;226;p26"/>
          <p:cNvPicPr preferRelativeResize="0"/>
          <p:nvPr/>
        </p:nvPicPr>
        <p:blipFill rotWithShape="1">
          <a:blip r:embed="rId3">
            <a:alphaModFix/>
          </a:blip>
          <a:srcRect b="0" l="0" r="0" t="0"/>
          <a:stretch/>
        </p:blipFill>
        <p:spPr>
          <a:xfrm>
            <a:off x="7123521" y="3023141"/>
            <a:ext cx="5147992" cy="3515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32" name="Google Shape;232;p27"/>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233" name="Google Shape;233;p27"/>
          <p:cNvSpPr txBox="1"/>
          <p:nvPr/>
        </p:nvSpPr>
        <p:spPr>
          <a:xfrm>
            <a:off x="1371032" y="1101020"/>
            <a:ext cx="609600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500">
                <a:solidFill>
                  <a:srgbClr val="2F5496"/>
                </a:solidFill>
                <a:latin typeface="Calibri"/>
                <a:ea typeface="Calibri"/>
                <a:cs typeface="Calibri"/>
                <a:sym typeface="Calibri"/>
              </a:rPr>
              <a:t>Messages RS et RA</a:t>
            </a:r>
            <a:endParaRPr/>
          </a:p>
        </p:txBody>
      </p:sp>
      <p:sp>
        <p:nvSpPr>
          <p:cNvPr id="234" name="Google Shape;234;p27"/>
          <p:cNvSpPr txBox="1"/>
          <p:nvPr/>
        </p:nvSpPr>
        <p:spPr>
          <a:xfrm>
            <a:off x="305369" y="2006130"/>
            <a:ext cx="4942492"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b="0" i="0" lang="fr-FR" sz="2000">
                <a:solidFill>
                  <a:schemeClr val="dk1"/>
                </a:solidFill>
                <a:latin typeface="Calibri"/>
                <a:ea typeface="Calibri"/>
                <a:cs typeface="Calibri"/>
                <a:sym typeface="Calibri"/>
              </a:rPr>
              <a:t>Les routeurs IPv6 envoient des messages </a:t>
            </a:r>
            <a:r>
              <a:rPr i="0" lang="fr-FR" sz="2000">
                <a:solidFill>
                  <a:schemeClr val="dk1"/>
                </a:solidFill>
                <a:latin typeface="Calibri"/>
                <a:ea typeface="Calibri"/>
                <a:cs typeface="Calibri"/>
                <a:sym typeface="Calibri"/>
              </a:rPr>
              <a:t>d</a:t>
            </a:r>
            <a:r>
              <a:rPr i="0" lang="fr-FR" sz="2000">
                <a:solidFill>
                  <a:srgbClr val="2F5496"/>
                </a:solidFill>
                <a:latin typeface="Calibri"/>
                <a:ea typeface="Calibri"/>
                <a:cs typeface="Calibri"/>
                <a:sym typeface="Calibri"/>
              </a:rPr>
              <a:t>'</a:t>
            </a:r>
            <a:r>
              <a:rPr b="1" i="0" lang="fr-FR" sz="2000">
                <a:solidFill>
                  <a:srgbClr val="2F5496"/>
                </a:solidFill>
                <a:latin typeface="Calibri"/>
                <a:ea typeface="Calibri"/>
                <a:cs typeface="Calibri"/>
                <a:sym typeface="Calibri"/>
              </a:rPr>
              <a:t>annonce de routeur </a:t>
            </a:r>
            <a:r>
              <a:rPr b="0" i="0" lang="fr-FR" sz="2000">
                <a:solidFill>
                  <a:schemeClr val="dk1"/>
                </a:solidFill>
                <a:latin typeface="Calibri"/>
                <a:ea typeface="Calibri"/>
                <a:cs typeface="Calibri"/>
                <a:sym typeface="Calibri"/>
              </a:rPr>
              <a:t>(RA) ICMPv6 toutes les 200 secondes à tous les périphériques IPv6 du réseau. </a:t>
            </a:r>
            <a:endParaRPr sz="2000">
              <a:solidFill>
                <a:schemeClr val="dk1"/>
              </a:solidFill>
              <a:latin typeface="Calibri"/>
              <a:ea typeface="Calibri"/>
              <a:cs typeface="Calibri"/>
              <a:sym typeface="Calibri"/>
            </a:endParaRPr>
          </a:p>
          <a:p>
            <a:pPr indent="-215900" lvl="0" marL="342900" marR="0" rtl="0" algn="just">
              <a:spcBef>
                <a:spcPts val="0"/>
              </a:spcBef>
              <a:spcAft>
                <a:spcPts val="0"/>
              </a:spcAft>
              <a:buClr>
                <a:schemeClr val="dk1"/>
              </a:buClr>
              <a:buSzPts val="2000"/>
              <a:buFont typeface="Arial"/>
              <a:buNone/>
            </a:pPr>
            <a:r>
              <a:t/>
            </a:r>
            <a:endParaRPr b="0" i="0"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0" i="0" lang="fr-FR" sz="2000">
                <a:solidFill>
                  <a:schemeClr val="dk1"/>
                </a:solidFill>
                <a:latin typeface="Calibri"/>
                <a:ea typeface="Calibri"/>
                <a:cs typeface="Calibri"/>
                <a:sym typeface="Calibri"/>
              </a:rPr>
              <a:t>Un message d'annonce de routeur est également envoyé en réponse à un hôte qui envoie un message de </a:t>
            </a:r>
            <a:r>
              <a:rPr b="1" i="0" lang="fr-FR" sz="2000">
                <a:solidFill>
                  <a:srgbClr val="2F5496"/>
                </a:solidFill>
                <a:latin typeface="Calibri"/>
                <a:ea typeface="Calibri"/>
                <a:cs typeface="Calibri"/>
                <a:sym typeface="Calibri"/>
              </a:rPr>
              <a:t>sollicitation de routeur</a:t>
            </a:r>
            <a:r>
              <a:rPr b="1" i="0" lang="fr-FR" sz="2000">
                <a:solidFill>
                  <a:schemeClr val="dk1"/>
                </a:solidFill>
                <a:latin typeface="Calibri"/>
                <a:ea typeface="Calibri"/>
                <a:cs typeface="Calibri"/>
                <a:sym typeface="Calibri"/>
              </a:rPr>
              <a:t> </a:t>
            </a:r>
            <a:r>
              <a:rPr b="0" i="0" lang="fr-FR" sz="2000">
                <a:solidFill>
                  <a:schemeClr val="dk1"/>
                </a:solidFill>
                <a:latin typeface="Calibri"/>
                <a:ea typeface="Calibri"/>
                <a:cs typeface="Calibri"/>
                <a:sym typeface="Calibri"/>
              </a:rPr>
              <a:t>(RS)</a:t>
            </a:r>
            <a:r>
              <a:rPr b="1" lang="fr-FR" sz="2000">
                <a:solidFill>
                  <a:schemeClr val="dk1"/>
                </a:solidFill>
                <a:latin typeface="Calibri"/>
                <a:ea typeface="Calibri"/>
                <a:cs typeface="Calibri"/>
                <a:sym typeface="Calibri"/>
              </a:rPr>
              <a:t> </a:t>
            </a:r>
            <a:r>
              <a:rPr b="0" i="0" lang="fr-FR" sz="2000">
                <a:solidFill>
                  <a:schemeClr val="dk1"/>
                </a:solidFill>
                <a:latin typeface="Calibri"/>
                <a:ea typeface="Calibri"/>
                <a:cs typeface="Calibri"/>
                <a:sym typeface="Calibri"/>
              </a:rPr>
              <a:t>ICMPv6, qui est une demande de message RA.</a:t>
            </a:r>
            <a:endParaRPr sz="2000">
              <a:solidFill>
                <a:schemeClr val="dk1"/>
              </a:solidFill>
              <a:latin typeface="Calibri"/>
              <a:ea typeface="Calibri"/>
              <a:cs typeface="Calibri"/>
              <a:sym typeface="Calibri"/>
            </a:endParaRPr>
          </a:p>
        </p:txBody>
      </p:sp>
      <p:pic>
        <p:nvPicPr>
          <p:cNvPr id="235" name="Google Shape;235;p27"/>
          <p:cNvPicPr preferRelativeResize="0"/>
          <p:nvPr/>
        </p:nvPicPr>
        <p:blipFill rotWithShape="1">
          <a:blip r:embed="rId3">
            <a:alphaModFix/>
          </a:blip>
          <a:srcRect b="0" l="0" r="0" t="0"/>
          <a:stretch/>
        </p:blipFill>
        <p:spPr>
          <a:xfrm>
            <a:off x="5528848" y="1691930"/>
            <a:ext cx="6604788" cy="4065050"/>
          </a:xfrm>
          <a:prstGeom prst="rect">
            <a:avLst/>
          </a:prstGeom>
          <a:noFill/>
          <a:ln>
            <a:noFill/>
          </a:ln>
        </p:spPr>
      </p:pic>
      <p:sp>
        <p:nvSpPr>
          <p:cNvPr id="236" name="Google Shape;236;p27"/>
          <p:cNvSpPr/>
          <p:nvPr/>
        </p:nvSpPr>
        <p:spPr>
          <a:xfrm>
            <a:off x="8609427" y="1827063"/>
            <a:ext cx="309489" cy="339361"/>
          </a:xfrm>
          <a:prstGeom prst="ellipse">
            <a:avLst/>
          </a:prstGeom>
          <a:solidFill>
            <a:schemeClr val="accent1">
              <a:alpha val="14901"/>
            </a:schemeClr>
          </a:solidFill>
          <a:ln cap="flat" cmpd="sng" w="381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27"/>
          <p:cNvSpPr/>
          <p:nvPr/>
        </p:nvSpPr>
        <p:spPr>
          <a:xfrm>
            <a:off x="7061982" y="2180492"/>
            <a:ext cx="2138289" cy="450167"/>
          </a:xfrm>
          <a:prstGeom prst="rect">
            <a:avLst/>
          </a:prstGeom>
          <a:solidFill>
            <a:schemeClr val="accent1">
              <a:alpha val="0"/>
            </a:schemeClr>
          </a:solidFill>
          <a:ln cap="flat" cmpd="sng" w="41275">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27"/>
          <p:cNvSpPr/>
          <p:nvPr/>
        </p:nvSpPr>
        <p:spPr>
          <a:xfrm>
            <a:off x="5559687" y="4881490"/>
            <a:ext cx="6326944" cy="298648"/>
          </a:xfrm>
          <a:prstGeom prst="rect">
            <a:avLst/>
          </a:prstGeom>
          <a:solidFill>
            <a:schemeClr val="accent1">
              <a:alpha val="0"/>
            </a:schemeClr>
          </a:solidFill>
          <a:ln cap="flat" cmpd="sng" w="41275">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27"/>
          <p:cNvSpPr/>
          <p:nvPr/>
        </p:nvSpPr>
        <p:spPr>
          <a:xfrm>
            <a:off x="7171611" y="3167267"/>
            <a:ext cx="309489" cy="339361"/>
          </a:xfrm>
          <a:prstGeom prst="ellipse">
            <a:avLst/>
          </a:prstGeom>
          <a:solidFill>
            <a:schemeClr val="accent1">
              <a:alpha val="14901"/>
            </a:schemeClr>
          </a:solidFill>
          <a:ln cap="flat" cmpd="sng" w="3810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27"/>
          <p:cNvSpPr/>
          <p:nvPr/>
        </p:nvSpPr>
        <p:spPr>
          <a:xfrm>
            <a:off x="7061981" y="2843200"/>
            <a:ext cx="2138289" cy="339361"/>
          </a:xfrm>
          <a:prstGeom prst="rect">
            <a:avLst/>
          </a:prstGeom>
          <a:solidFill>
            <a:schemeClr val="accent1">
              <a:alpha val="0"/>
            </a:schemeClr>
          </a:solidFill>
          <a:ln cap="flat" cmpd="sng" w="4127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27"/>
          <p:cNvSpPr/>
          <p:nvPr/>
        </p:nvSpPr>
        <p:spPr>
          <a:xfrm>
            <a:off x="5559686" y="5208851"/>
            <a:ext cx="6573949" cy="434030"/>
          </a:xfrm>
          <a:prstGeom prst="rect">
            <a:avLst/>
          </a:prstGeom>
          <a:solidFill>
            <a:schemeClr val="accent1">
              <a:alpha val="0"/>
            </a:schemeClr>
          </a:solidFill>
          <a:ln cap="flat" cmpd="sng" w="4127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47" name="Google Shape;247;p28"/>
          <p:cNvSpPr txBox="1"/>
          <p:nvPr/>
        </p:nvSpPr>
        <p:spPr>
          <a:xfrm>
            <a:off x="265428" y="2035983"/>
            <a:ext cx="6095616"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rgbClr val="58585B"/>
              </a:solidFill>
              <a:latin typeface="Arial"/>
              <a:ea typeface="Arial"/>
              <a:cs typeface="Arial"/>
              <a:sym typeface="Arial"/>
            </a:endParaRPr>
          </a:p>
          <a:p>
            <a:pPr indent="0" lvl="0" marL="0" marR="0" rtl="0" algn="just">
              <a:spcBef>
                <a:spcPts val="0"/>
              </a:spcBef>
              <a:spcAft>
                <a:spcPts val="0"/>
              </a:spcAft>
              <a:buNone/>
            </a:pPr>
            <a:r>
              <a:rPr b="0" i="0" lang="fr-FR" sz="1800">
                <a:solidFill>
                  <a:schemeClr val="dk1"/>
                </a:solidFill>
                <a:latin typeface="Arial"/>
                <a:ea typeface="Arial"/>
                <a:cs typeface="Arial"/>
                <a:sym typeface="Arial"/>
              </a:rPr>
              <a:t>Le message d'annonce de routeur contient les éléments suivants:</a:t>
            </a:r>
            <a:endParaRPr/>
          </a:p>
          <a:p>
            <a:pPr indent="-285750" lvl="1" marL="742950" marR="0" rtl="0" algn="just">
              <a:spcBef>
                <a:spcPts val="0"/>
              </a:spcBef>
              <a:spcAft>
                <a:spcPts val="0"/>
              </a:spcAft>
              <a:buClr>
                <a:schemeClr val="dk1"/>
              </a:buClr>
              <a:buSzPts val="1800"/>
              <a:buFont typeface="Arial"/>
              <a:buChar char="•"/>
            </a:pPr>
            <a:r>
              <a:rPr b="1" i="0" lang="fr-FR" sz="1800" u="none" cap="none" strike="noStrike">
                <a:solidFill>
                  <a:schemeClr val="dk1"/>
                </a:solidFill>
                <a:latin typeface="Arial"/>
                <a:ea typeface="Arial"/>
                <a:cs typeface="Arial"/>
                <a:sym typeface="Arial"/>
              </a:rPr>
              <a:t>Le préfixe de réseau et la longueur de préfixe</a:t>
            </a:r>
            <a:r>
              <a:rPr b="0" i="0" lang="fr-FR" sz="1800" u="none" cap="none" strike="noStrike">
                <a:solidFill>
                  <a:schemeClr val="dk1"/>
                </a:solidFill>
                <a:latin typeface="Arial"/>
                <a:ea typeface="Arial"/>
                <a:cs typeface="Arial"/>
                <a:sym typeface="Arial"/>
              </a:rPr>
              <a:t> : qui indiquent au périphérique le réseau auquel il appartient.</a:t>
            </a:r>
            <a:endParaRPr/>
          </a:p>
          <a:p>
            <a:pPr indent="-285750" lvl="1" marL="742950" marR="0" rtl="0" algn="just">
              <a:spcBef>
                <a:spcPts val="0"/>
              </a:spcBef>
              <a:spcAft>
                <a:spcPts val="0"/>
              </a:spcAft>
              <a:buClr>
                <a:schemeClr val="dk1"/>
              </a:buClr>
              <a:buSzPts val="1800"/>
              <a:buFont typeface="Arial"/>
              <a:buChar char="•"/>
            </a:pPr>
            <a:r>
              <a:rPr b="1" i="0" lang="fr-FR" sz="1800" u="none" cap="none" strike="noStrike">
                <a:solidFill>
                  <a:schemeClr val="dk1"/>
                </a:solidFill>
                <a:latin typeface="Arial"/>
                <a:ea typeface="Arial"/>
                <a:cs typeface="Arial"/>
                <a:sym typeface="Arial"/>
              </a:rPr>
              <a:t>L'adresse de la passerelle par défaut</a:t>
            </a:r>
            <a:r>
              <a:rPr b="0" i="0" lang="fr-FR" sz="1800" u="none" cap="none" strike="noStrike">
                <a:solidFill>
                  <a:schemeClr val="dk1"/>
                </a:solidFill>
                <a:latin typeface="Arial"/>
                <a:ea typeface="Arial"/>
                <a:cs typeface="Arial"/>
                <a:sym typeface="Arial"/>
              </a:rPr>
              <a:t> : qui est une adresse link-local et l'adresse IPv6 source du message d'annonce de routeur.</a:t>
            </a:r>
            <a:endParaRPr/>
          </a:p>
          <a:p>
            <a:pPr indent="-285750" lvl="1" marL="742950" marR="0" rtl="0" algn="just">
              <a:spcBef>
                <a:spcPts val="0"/>
              </a:spcBef>
              <a:spcAft>
                <a:spcPts val="0"/>
              </a:spcAft>
              <a:buClr>
                <a:schemeClr val="dk1"/>
              </a:buClr>
              <a:buSzPts val="1800"/>
              <a:buFont typeface="Arial"/>
              <a:buChar char="•"/>
            </a:pPr>
            <a:r>
              <a:rPr b="1" i="0" lang="fr-FR" sz="1800" u="none" cap="none" strike="noStrike">
                <a:solidFill>
                  <a:schemeClr val="dk1"/>
                </a:solidFill>
                <a:latin typeface="Arial"/>
                <a:ea typeface="Arial"/>
                <a:cs typeface="Arial"/>
                <a:sym typeface="Arial"/>
              </a:rPr>
              <a:t>Les adresses DNS et le nom de domaine</a:t>
            </a:r>
            <a:r>
              <a:rPr b="0" i="0" lang="fr-FR" sz="1800" u="none" cap="none" strike="noStrike">
                <a:solidFill>
                  <a:schemeClr val="dk1"/>
                </a:solidFill>
                <a:latin typeface="Arial"/>
                <a:ea typeface="Arial"/>
                <a:cs typeface="Arial"/>
                <a:sym typeface="Arial"/>
              </a:rPr>
              <a:t> : Ils sont des adresses des serveurs DNS et un nom de domaine.</a:t>
            </a:r>
            <a:endParaRPr/>
          </a:p>
        </p:txBody>
      </p:sp>
      <p:sp>
        <p:nvSpPr>
          <p:cNvPr id="248" name="Google Shape;248;p28"/>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249" name="Google Shape;249;p28"/>
          <p:cNvSpPr txBox="1"/>
          <p:nvPr/>
        </p:nvSpPr>
        <p:spPr>
          <a:xfrm>
            <a:off x="1371032" y="1101020"/>
            <a:ext cx="609600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500">
                <a:solidFill>
                  <a:srgbClr val="2F5496"/>
                </a:solidFill>
                <a:latin typeface="Calibri"/>
                <a:ea typeface="Calibri"/>
                <a:cs typeface="Calibri"/>
                <a:sym typeface="Calibri"/>
              </a:rPr>
              <a:t>Messages RS et RA</a:t>
            </a:r>
            <a:endParaRPr/>
          </a:p>
        </p:txBody>
      </p:sp>
      <p:sp>
        <p:nvSpPr>
          <p:cNvPr id="250" name="Google Shape;250;p28"/>
          <p:cNvSpPr txBox="1"/>
          <p:nvPr/>
        </p:nvSpPr>
        <p:spPr>
          <a:xfrm>
            <a:off x="443380" y="5393782"/>
            <a:ext cx="795130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a:solidFill>
                  <a:schemeClr val="dk1"/>
                </a:solidFill>
                <a:latin typeface="Arial"/>
                <a:ea typeface="Arial"/>
                <a:cs typeface="Arial"/>
                <a:sym typeface="Arial"/>
              </a:rPr>
              <a:t>Il existe trois méthodes pour les messages RA:</a:t>
            </a:r>
            <a:endParaRPr/>
          </a:p>
          <a:p>
            <a:pPr indent="-285750" lvl="1" marL="742950" marR="0" rtl="0" algn="l">
              <a:spcBef>
                <a:spcPts val="0"/>
              </a:spcBef>
              <a:spcAft>
                <a:spcPts val="0"/>
              </a:spcAft>
              <a:buClr>
                <a:srgbClr val="2F5496"/>
              </a:buClr>
              <a:buSzPts val="1800"/>
              <a:buFont typeface="Arial"/>
              <a:buChar char="•"/>
            </a:pPr>
            <a:r>
              <a:rPr b="1" i="0" lang="fr-FR" sz="1800" u="none" cap="none" strike="noStrike">
                <a:solidFill>
                  <a:srgbClr val="2F5496"/>
                </a:solidFill>
                <a:latin typeface="Arial"/>
                <a:ea typeface="Arial"/>
                <a:cs typeface="Arial"/>
                <a:sym typeface="Arial"/>
              </a:rPr>
              <a:t>Method 1: SLAAC</a:t>
            </a:r>
            <a:endParaRPr b="0" i="0" sz="1800" u="none" cap="none" strike="noStrike">
              <a:solidFill>
                <a:srgbClr val="2F5496"/>
              </a:solidFill>
              <a:latin typeface="Arial"/>
              <a:ea typeface="Arial"/>
              <a:cs typeface="Arial"/>
              <a:sym typeface="Arial"/>
            </a:endParaRPr>
          </a:p>
          <a:p>
            <a:pPr indent="-285750" lvl="1" marL="742950" marR="0" rtl="0" algn="l">
              <a:spcBef>
                <a:spcPts val="0"/>
              </a:spcBef>
              <a:spcAft>
                <a:spcPts val="0"/>
              </a:spcAft>
              <a:buClr>
                <a:srgbClr val="2F5496"/>
              </a:buClr>
              <a:buSzPts val="1800"/>
              <a:buFont typeface="Arial"/>
              <a:buChar char="•"/>
            </a:pPr>
            <a:r>
              <a:rPr b="1" i="0" lang="fr-FR" sz="1800" u="none" cap="none" strike="noStrike">
                <a:solidFill>
                  <a:srgbClr val="2F5496"/>
                </a:solidFill>
                <a:latin typeface="Arial"/>
                <a:ea typeface="Arial"/>
                <a:cs typeface="Arial"/>
                <a:sym typeface="Arial"/>
              </a:rPr>
              <a:t>Method 2: SLAAC avec un serveur DHCPv6 sans état</a:t>
            </a:r>
            <a:r>
              <a:rPr b="0" i="0" lang="fr-FR" sz="1800" u="none" cap="none" strike="noStrike">
                <a:solidFill>
                  <a:srgbClr val="2F5496"/>
                </a:solidFill>
                <a:latin typeface="Arial"/>
                <a:ea typeface="Arial"/>
                <a:cs typeface="Arial"/>
                <a:sym typeface="Arial"/>
              </a:rPr>
              <a:t>  </a:t>
            </a:r>
            <a:endParaRPr/>
          </a:p>
          <a:p>
            <a:pPr indent="-285750" lvl="1" marL="742950" marR="0" rtl="0" algn="l">
              <a:spcBef>
                <a:spcPts val="0"/>
              </a:spcBef>
              <a:spcAft>
                <a:spcPts val="0"/>
              </a:spcAft>
              <a:buClr>
                <a:srgbClr val="2F5496"/>
              </a:buClr>
              <a:buSzPts val="1800"/>
              <a:buFont typeface="Arial"/>
              <a:buChar char="•"/>
            </a:pPr>
            <a:r>
              <a:rPr b="1" i="0" lang="fr-FR" sz="1800" u="none" cap="none" strike="noStrike">
                <a:solidFill>
                  <a:srgbClr val="2F5496"/>
                </a:solidFill>
                <a:latin typeface="Arial"/>
                <a:ea typeface="Arial"/>
                <a:cs typeface="Arial"/>
                <a:sym typeface="Arial"/>
              </a:rPr>
              <a:t>Method 3: Stateful DHCPv6 (pas de SLAAC)</a:t>
            </a:r>
            <a:r>
              <a:rPr b="0" i="0" lang="fr-FR" sz="1800" u="none" cap="none" strike="noStrike">
                <a:solidFill>
                  <a:srgbClr val="2F5496"/>
                </a:solidFill>
                <a:latin typeface="Arial"/>
                <a:ea typeface="Arial"/>
                <a:cs typeface="Arial"/>
                <a:sym typeface="Arial"/>
              </a:rPr>
              <a:t> </a:t>
            </a:r>
            <a:endParaRPr/>
          </a:p>
        </p:txBody>
      </p:sp>
      <p:pic>
        <p:nvPicPr>
          <p:cNvPr id="251" name="Google Shape;251;p28"/>
          <p:cNvPicPr preferRelativeResize="0"/>
          <p:nvPr/>
        </p:nvPicPr>
        <p:blipFill rotWithShape="1">
          <a:blip r:embed="rId3">
            <a:alphaModFix/>
          </a:blip>
          <a:srcRect b="0" l="0" r="0" t="0"/>
          <a:stretch/>
        </p:blipFill>
        <p:spPr>
          <a:xfrm>
            <a:off x="6597081" y="2160462"/>
            <a:ext cx="5594919" cy="3757060"/>
          </a:xfrm>
          <a:prstGeom prst="rect">
            <a:avLst/>
          </a:prstGeom>
          <a:noFill/>
          <a:ln>
            <a:noFill/>
          </a:ln>
        </p:spPr>
      </p:pic>
      <p:sp>
        <p:nvSpPr>
          <p:cNvPr id="252" name="Google Shape;252;p28"/>
          <p:cNvSpPr txBox="1"/>
          <p:nvPr/>
        </p:nvSpPr>
        <p:spPr>
          <a:xfrm>
            <a:off x="265427" y="1553200"/>
            <a:ext cx="11741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a:solidFill>
                  <a:schemeClr val="dk1"/>
                </a:solidFill>
                <a:latin typeface="Arial"/>
                <a:ea typeface="Arial"/>
                <a:cs typeface="Arial"/>
                <a:sym typeface="Arial"/>
              </a:rPr>
              <a:t>Le message d'annonce de routeur </a:t>
            </a:r>
            <a:r>
              <a:rPr lang="fr-FR" sz="1800">
                <a:solidFill>
                  <a:schemeClr val="dk1"/>
                </a:solidFill>
                <a:latin typeface="Arial"/>
                <a:ea typeface="Arial"/>
                <a:cs typeface="Arial"/>
                <a:sym typeface="Arial"/>
              </a:rPr>
              <a:t>(RA)</a:t>
            </a:r>
            <a:r>
              <a:rPr b="0" i="0" lang="fr-FR" sz="1800">
                <a:solidFill>
                  <a:schemeClr val="dk1"/>
                </a:solidFill>
                <a:latin typeface="Arial"/>
                <a:ea typeface="Arial"/>
                <a:cs typeface="Arial"/>
                <a:sym typeface="Arial"/>
              </a:rPr>
              <a:t> indique à un périphérique comment obtenir une adresse de diffusion globale IPv6.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9"/>
          <p:cNvPicPr preferRelativeResize="0"/>
          <p:nvPr/>
        </p:nvPicPr>
        <p:blipFill rotWithShape="1">
          <a:blip r:embed="rId3">
            <a:alphaModFix/>
          </a:blip>
          <a:srcRect b="0" l="0" r="0" t="0"/>
          <a:stretch/>
        </p:blipFill>
        <p:spPr>
          <a:xfrm>
            <a:off x="2178393" y="3482422"/>
            <a:ext cx="7835213" cy="3375578"/>
          </a:xfrm>
          <a:prstGeom prst="rect">
            <a:avLst/>
          </a:prstGeom>
          <a:noFill/>
          <a:ln>
            <a:noFill/>
          </a:ln>
        </p:spPr>
      </p:pic>
      <p:sp>
        <p:nvSpPr>
          <p:cNvPr id="259" name="Google Shape;259;p29"/>
          <p:cNvSpPr/>
          <p:nvPr/>
        </p:nvSpPr>
        <p:spPr>
          <a:xfrm>
            <a:off x="862340" y="1896311"/>
            <a:ext cx="11024292" cy="203132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SLAAC est l'option par défaut sur les routeurs Cisco.</a:t>
            </a:r>
            <a:endParaRPr/>
          </a:p>
          <a:p>
            <a:pPr indent="-285750" lvl="0" marL="285750" marR="0" rtl="0" algn="l">
              <a:spcBef>
                <a:spcPts val="0"/>
              </a:spcBef>
              <a:spcAft>
                <a:spcPts val="0"/>
              </a:spcAft>
              <a:buClr>
                <a:schemeClr val="dk1"/>
              </a:buClr>
              <a:buSzPts val="1800"/>
              <a:buFont typeface="Noto Sans Symbols"/>
              <a:buChar char="❑"/>
            </a:pPr>
            <a:r>
              <a:rPr b="0" i="0" lang="fr-FR" sz="1800">
                <a:solidFill>
                  <a:schemeClr val="dk1"/>
                </a:solidFill>
                <a:latin typeface="Arial"/>
                <a:ea typeface="Arial"/>
                <a:cs typeface="Arial"/>
                <a:sym typeface="Arial"/>
              </a:rPr>
              <a:t>SLAAC est une méthode qui permet à un appareil de créer sa propre GUA sans les services de DHCPv6. </a:t>
            </a:r>
            <a:endParaRPr sz="1800">
              <a:solidFill>
                <a:srgbClr val="333333"/>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Cette option indique au client d'utiliser exclusivement les informations fournies dans le message RA. Il s'agit du préfixe, de la longueur du préfixe et la passerelle par défaut (Link-local).</a:t>
            </a:r>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Les indicateurs </a:t>
            </a:r>
            <a:r>
              <a:rPr b="1" lang="fr-FR" sz="1800">
                <a:solidFill>
                  <a:srgbClr val="C00000"/>
                </a:solidFill>
                <a:latin typeface="Calibri"/>
                <a:ea typeface="Calibri"/>
                <a:cs typeface="Calibri"/>
                <a:sym typeface="Calibri"/>
              </a:rPr>
              <a:t>M et O sont tous deux définis sur 0 </a:t>
            </a:r>
            <a:r>
              <a:rPr lang="fr-FR" sz="1800">
                <a:solidFill>
                  <a:schemeClr val="dk1"/>
                </a:solidFill>
                <a:latin typeface="Calibri"/>
                <a:ea typeface="Calibri"/>
                <a:cs typeface="Calibri"/>
                <a:sym typeface="Calibri"/>
              </a:rPr>
              <a:t>dans l'annonce de routeur.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9"/>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261" name="Google Shape;261;p29"/>
          <p:cNvSpPr txBox="1"/>
          <p:nvPr/>
        </p:nvSpPr>
        <p:spPr>
          <a:xfrm>
            <a:off x="1371031" y="1148380"/>
            <a:ext cx="905842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2600">
                <a:solidFill>
                  <a:srgbClr val="2F5496"/>
                </a:solidFill>
                <a:latin typeface="Calibri"/>
                <a:ea typeface="Calibri"/>
                <a:cs typeface="Calibri"/>
                <a:sym typeface="Calibri"/>
              </a:rPr>
              <a:t>‘Stateless Automatic Auto Configuration’ (</a:t>
            </a:r>
            <a:r>
              <a:rPr b="1" i="1" lang="fr-FR" sz="2600">
                <a:solidFill>
                  <a:srgbClr val="2F5496"/>
                </a:solidFill>
                <a:latin typeface="Calibri"/>
                <a:ea typeface="Calibri"/>
                <a:cs typeface="Calibri"/>
                <a:sym typeface="Calibri"/>
              </a:rPr>
              <a:t>SLAAC)</a:t>
            </a:r>
            <a:endParaRPr b="1" i="0" sz="2600">
              <a:solidFill>
                <a:srgbClr val="2F5496"/>
              </a:solidFill>
              <a:latin typeface="Calibri"/>
              <a:ea typeface="Calibri"/>
              <a:cs typeface="Calibri"/>
              <a:sym typeface="Calibri"/>
            </a:endParaRPr>
          </a:p>
        </p:txBody>
      </p:sp>
      <p:sp>
        <p:nvSpPr>
          <p:cNvPr id="262" name="Google Shape;262;p29"/>
          <p:cNvSpPr/>
          <p:nvPr/>
        </p:nvSpPr>
        <p:spPr>
          <a:xfrm>
            <a:off x="3895928" y="6186270"/>
            <a:ext cx="2867159" cy="671730"/>
          </a:xfrm>
          <a:prstGeom prst="rect">
            <a:avLst/>
          </a:prstGeom>
          <a:solidFill>
            <a:schemeClr val="accent1">
              <a:alpha val="0"/>
            </a:schemeClr>
          </a:solidFill>
          <a:ln cap="flat" cmpd="sng" w="4127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0"/>
          <p:cNvPicPr preferRelativeResize="0"/>
          <p:nvPr/>
        </p:nvPicPr>
        <p:blipFill rotWithShape="1">
          <a:blip r:embed="rId3">
            <a:alphaModFix/>
          </a:blip>
          <a:srcRect b="0" l="0" r="0" t="0"/>
          <a:stretch/>
        </p:blipFill>
        <p:spPr>
          <a:xfrm>
            <a:off x="24158" y="2245438"/>
            <a:ext cx="5776141" cy="3674933"/>
          </a:xfrm>
          <a:prstGeom prst="rect">
            <a:avLst/>
          </a:prstGeom>
          <a:noFill/>
          <a:ln>
            <a:noFill/>
          </a:ln>
        </p:spPr>
      </p:pic>
      <p:sp>
        <p:nvSpPr>
          <p:cNvPr id="269" name="Google Shape;269;p30"/>
          <p:cNvSpPr/>
          <p:nvPr/>
        </p:nvSpPr>
        <p:spPr>
          <a:xfrm>
            <a:off x="5800299" y="2245438"/>
            <a:ext cx="5604779" cy="286232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L'option DHCPv6 sans état enjoint le client à utiliser les informations dans le message RA pour l'adressage, mais les paramètres de configuration supplémentaires sont fournis par un serveur DHCPv6.</a:t>
            </a:r>
            <a:endParaRPr/>
          </a:p>
          <a:p>
            <a:pPr indent="0" lvl="0" marL="0" marR="0" rtl="0" algn="just">
              <a:spcBef>
                <a:spcPts val="0"/>
              </a:spcBef>
              <a:spcAft>
                <a:spcPts val="0"/>
              </a:spcAft>
              <a:buNone/>
            </a:pPr>
            <a:r>
              <a:t/>
            </a:r>
            <a:endParaRPr sz="1800">
              <a:solidFill>
                <a:srgbClr val="333333"/>
              </a:solidFill>
              <a:latin typeface="Calibri"/>
              <a:ea typeface="Calibri"/>
              <a:cs typeface="Calibri"/>
              <a:sym typeface="Calibri"/>
            </a:endParaRPr>
          </a:p>
          <a:p>
            <a:pPr indent="-285750" lvl="0" marL="285750" marR="0" rtl="0" algn="just">
              <a:spcBef>
                <a:spcPts val="0"/>
              </a:spcBef>
              <a:spcAft>
                <a:spcPts val="0"/>
              </a:spcAft>
              <a:buClr>
                <a:srgbClr val="C00000"/>
              </a:buClr>
              <a:buSzPts val="1800"/>
              <a:buFont typeface="Noto Sans Symbols"/>
              <a:buChar char="❑"/>
            </a:pPr>
            <a:r>
              <a:rPr b="1" lang="fr-FR" sz="1800">
                <a:solidFill>
                  <a:srgbClr val="C00000"/>
                </a:solidFill>
                <a:latin typeface="Calibri"/>
                <a:ea typeface="Calibri"/>
                <a:cs typeface="Calibri"/>
                <a:sym typeface="Calibri"/>
              </a:rPr>
              <a:t>La valeur de 1 de l'indicateur O </a:t>
            </a:r>
            <a:r>
              <a:rPr lang="fr-FR" sz="1800">
                <a:solidFill>
                  <a:schemeClr val="dk1"/>
                </a:solidFill>
                <a:latin typeface="Calibri"/>
                <a:ea typeface="Calibri"/>
                <a:cs typeface="Calibri"/>
                <a:sym typeface="Calibri"/>
              </a:rPr>
              <a:t>sert à informer le client que des informations de configuration supplémentaires sont disponibles auprès d'un serveur DHCPv6 sans état.</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
        <p:nvSpPr>
          <p:cNvPr id="270" name="Google Shape;270;p30"/>
          <p:cNvSpPr/>
          <p:nvPr/>
        </p:nvSpPr>
        <p:spPr>
          <a:xfrm>
            <a:off x="5800299" y="4982516"/>
            <a:ext cx="872503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0070C0"/>
                </a:solidFill>
                <a:latin typeface="Courier New"/>
                <a:ea typeface="Courier New"/>
                <a:cs typeface="Courier New"/>
                <a:sym typeface="Courier New"/>
              </a:rPr>
              <a:t>Router(config-if)# </a:t>
            </a:r>
            <a:r>
              <a:rPr b="1" lang="fr-FR" sz="1800">
                <a:solidFill>
                  <a:srgbClr val="0070C0"/>
                </a:solidFill>
                <a:latin typeface="Courier New"/>
                <a:ea typeface="Courier New"/>
                <a:cs typeface="Courier New"/>
                <a:sym typeface="Courier New"/>
              </a:rPr>
              <a:t>ipv6 nd other-config-flag</a:t>
            </a:r>
            <a:endParaRPr sz="1800">
              <a:solidFill>
                <a:srgbClr val="0070C0"/>
              </a:solidFill>
              <a:latin typeface="Arial"/>
              <a:ea typeface="Arial"/>
              <a:cs typeface="Arial"/>
              <a:sym typeface="Arial"/>
            </a:endParaRPr>
          </a:p>
        </p:txBody>
      </p:sp>
      <p:sp>
        <p:nvSpPr>
          <p:cNvPr id="271" name="Google Shape;271;p30"/>
          <p:cNvSpPr txBox="1"/>
          <p:nvPr/>
        </p:nvSpPr>
        <p:spPr>
          <a:xfrm>
            <a:off x="1371032" y="54370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E3E3E"/>
              </a:buClr>
              <a:buSzPts val="4400"/>
              <a:buFont typeface="Calibri"/>
              <a:buNone/>
            </a:pPr>
            <a:r>
              <a:rPr b="1" i="1" lang="fr-FR" sz="4400">
                <a:solidFill>
                  <a:srgbClr val="3E3E3E"/>
                </a:solidFill>
                <a:latin typeface="Calibri"/>
                <a:ea typeface="Calibri"/>
                <a:cs typeface="Calibri"/>
                <a:sym typeface="Calibri"/>
              </a:rPr>
              <a:t>Fonctionnement DHCPv6</a:t>
            </a:r>
            <a:endParaRPr b="1" i="1" sz="4400">
              <a:solidFill>
                <a:srgbClr val="C00000"/>
              </a:solidFill>
              <a:latin typeface="Calibri"/>
              <a:ea typeface="Calibri"/>
              <a:cs typeface="Calibri"/>
              <a:sym typeface="Calibri"/>
            </a:endParaRPr>
          </a:p>
        </p:txBody>
      </p:sp>
      <p:sp>
        <p:nvSpPr>
          <p:cNvPr id="272" name="Google Shape;272;p30"/>
          <p:cNvSpPr txBox="1"/>
          <p:nvPr/>
        </p:nvSpPr>
        <p:spPr>
          <a:xfrm>
            <a:off x="1371031" y="1148380"/>
            <a:ext cx="905842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2600">
                <a:solidFill>
                  <a:srgbClr val="2F5496"/>
                </a:solidFill>
                <a:latin typeface="Calibri"/>
                <a:ea typeface="Calibri"/>
                <a:cs typeface="Calibri"/>
                <a:sym typeface="Calibri"/>
              </a:rPr>
              <a:t>Option DHCP sans état (</a:t>
            </a:r>
            <a:r>
              <a:rPr b="1" i="1" lang="fr-FR" sz="2600">
                <a:solidFill>
                  <a:srgbClr val="2F5496"/>
                </a:solidFill>
                <a:latin typeface="Calibri"/>
                <a:ea typeface="Calibri"/>
                <a:cs typeface="Calibri"/>
                <a:sym typeface="Calibri"/>
              </a:rPr>
              <a:t>DHCP-Stateless)</a:t>
            </a:r>
            <a:endParaRPr b="1" i="0" sz="2600">
              <a:solidFill>
                <a:srgbClr val="2F5496"/>
              </a:solidFill>
              <a:latin typeface="Calibri"/>
              <a:ea typeface="Calibri"/>
              <a:cs typeface="Calibri"/>
              <a:sym typeface="Calibri"/>
            </a:endParaRPr>
          </a:p>
        </p:txBody>
      </p:sp>
      <p:sp>
        <p:nvSpPr>
          <p:cNvPr id="273" name="Google Shape;273;p30"/>
          <p:cNvSpPr/>
          <p:nvPr/>
        </p:nvSpPr>
        <p:spPr>
          <a:xfrm>
            <a:off x="170089" y="4646651"/>
            <a:ext cx="2204621" cy="580442"/>
          </a:xfrm>
          <a:prstGeom prst="rect">
            <a:avLst/>
          </a:prstGeom>
          <a:solidFill>
            <a:schemeClr val="accent1">
              <a:alpha val="0"/>
            </a:schemeClr>
          </a:solidFill>
          <a:ln cap="flat" cmpd="sng" w="4127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