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03A-7606-4962-BE95-B88DA56DB2FA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B60-CDB2-4DB8-AEC0-E4AC4A714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3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03A-7606-4962-BE95-B88DA56DB2FA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B60-CDB2-4DB8-AEC0-E4AC4A714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76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03A-7606-4962-BE95-B88DA56DB2FA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B60-CDB2-4DB8-AEC0-E4AC4A714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4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03A-7606-4962-BE95-B88DA56DB2FA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B60-CDB2-4DB8-AEC0-E4AC4A714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2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03A-7606-4962-BE95-B88DA56DB2FA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B60-CDB2-4DB8-AEC0-E4AC4A714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58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03A-7606-4962-BE95-B88DA56DB2FA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B60-CDB2-4DB8-AEC0-E4AC4A714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01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03A-7606-4962-BE95-B88DA56DB2FA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B60-CDB2-4DB8-AEC0-E4AC4A714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22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03A-7606-4962-BE95-B88DA56DB2FA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B60-CDB2-4DB8-AEC0-E4AC4A714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87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03A-7606-4962-BE95-B88DA56DB2FA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B60-CDB2-4DB8-AEC0-E4AC4A714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8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03A-7606-4962-BE95-B88DA56DB2FA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B60-CDB2-4DB8-AEC0-E4AC4A714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07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03A-7606-4962-BE95-B88DA56DB2FA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B60-CDB2-4DB8-AEC0-E4AC4A714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11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DE03A-7606-4962-BE95-B88DA56DB2FA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1B60-CDB2-4DB8-AEC0-E4AC4A714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79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IPv6" TargetMode="External"/><Relationship Id="rId13" Type="http://schemas.openxmlformats.org/officeDocument/2006/relationships/hyperlink" Target="https://fr.wikipedia.org/wiki/Carte_r%C3%A9seau" TargetMode="External"/><Relationship Id="rId18" Type="http://schemas.openxmlformats.org/officeDocument/2006/relationships/hyperlink" Target="https://fr.wikipedia.org/wiki/Compatible_PC" TargetMode="External"/><Relationship Id="rId26" Type="http://schemas.openxmlformats.org/officeDocument/2006/relationships/hyperlink" Target="https://fr.wikipedia.org/wiki/Institute_of_Electrical_and_Electronics_Engineers" TargetMode="External"/><Relationship Id="rId3" Type="http://schemas.openxmlformats.org/officeDocument/2006/relationships/hyperlink" Target="https://fr.wikipedia.org/wiki/R%C3%A9seau_informatique" TargetMode="External"/><Relationship Id="rId21" Type="http://schemas.openxmlformats.org/officeDocument/2006/relationships/hyperlink" Target="https://fr.wikipedia.org/wiki/Couche_liaison_de_donn%C3%A9es" TargetMode="External"/><Relationship Id="rId7" Type="http://schemas.openxmlformats.org/officeDocument/2006/relationships/hyperlink" Target="https://fr.wikipedia.org/wiki/IPv4" TargetMode="External"/><Relationship Id="rId12" Type="http://schemas.openxmlformats.org/officeDocument/2006/relationships/hyperlink" Target="https://fr.wikipedia.org/wiki/Adresse_MAC#cite_note-2" TargetMode="External"/><Relationship Id="rId17" Type="http://schemas.openxmlformats.org/officeDocument/2006/relationships/hyperlink" Target="https://fr.wikipedia.org/wiki/Apple" TargetMode="External"/><Relationship Id="rId25" Type="http://schemas.openxmlformats.org/officeDocument/2006/relationships/hyperlink" Target="https://fr.wikipedia.org/wiki/EUI-48" TargetMode="External"/><Relationship Id="rId2" Type="http://schemas.openxmlformats.org/officeDocument/2006/relationships/hyperlink" Target="https://fr.wikipedia.org/wiki/Internet_Protocol" TargetMode="External"/><Relationship Id="rId16" Type="http://schemas.openxmlformats.org/officeDocument/2006/relationships/hyperlink" Target="https://fr.wikipedia.org/wiki/Macintosh" TargetMode="External"/><Relationship Id="rId20" Type="http://schemas.openxmlformats.org/officeDocument/2006/relationships/hyperlink" Target="https://fr.wikipedia.org/wiki/Smartphone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wikipedia.org/wiki/Internet" TargetMode="External"/><Relationship Id="rId11" Type="http://schemas.openxmlformats.org/officeDocument/2006/relationships/hyperlink" Target="https://fr.wikipedia.org/wiki/Adresse_MAC#cite_note-1" TargetMode="External"/><Relationship Id="rId24" Type="http://schemas.openxmlformats.org/officeDocument/2006/relationships/hyperlink" Target="https://fr.wikipedia.org/wiki/Ethernet" TargetMode="External"/><Relationship Id="rId5" Type="http://schemas.openxmlformats.org/officeDocument/2006/relationships/hyperlink" Target="https://fr.wikipedia.org/wiki/Commutation_de_paquets" TargetMode="External"/><Relationship Id="rId15" Type="http://schemas.openxmlformats.org/officeDocument/2006/relationships/hyperlink" Target="https://fr.wikipedia.org/wiki/Acronymie" TargetMode="External"/><Relationship Id="rId23" Type="http://schemas.openxmlformats.org/officeDocument/2006/relationships/hyperlink" Target="https://fr.wikipedia.org/wiki/Trame_(informatique)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s://fr.wikipedia.org/wiki/Contr%C3%B4le_d%27acc%C3%A8s_au_support" TargetMode="External"/><Relationship Id="rId19" Type="http://schemas.openxmlformats.org/officeDocument/2006/relationships/hyperlink" Target="https://fr.wikipedia.org/wiki/Tablette_tactile" TargetMode="External"/><Relationship Id="rId4" Type="http://schemas.openxmlformats.org/officeDocument/2006/relationships/hyperlink" Target="https://fr.wikipedia.org/wiki/Routage" TargetMode="External"/><Relationship Id="rId9" Type="http://schemas.openxmlformats.org/officeDocument/2006/relationships/hyperlink" Target="https://fr.wikipedia.org/wiki/Point_(signe)" TargetMode="External"/><Relationship Id="rId14" Type="http://schemas.openxmlformats.org/officeDocument/2006/relationships/hyperlink" Target="https://fr.wikipedia.org/wiki/Interface_r%C3%A9seau" TargetMode="External"/><Relationship Id="rId22" Type="http://schemas.openxmlformats.org/officeDocument/2006/relationships/hyperlink" Target="https://fr.wikipedia.org/wiki/Mod%C3%A8le_OSI" TargetMode="External"/><Relationship Id="rId27" Type="http://schemas.openxmlformats.org/officeDocument/2006/relationships/hyperlink" Target="https://fr.wikipedia.org/wiki/EUI-6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IPv6" TargetMode="External"/><Relationship Id="rId3" Type="http://schemas.openxmlformats.org/officeDocument/2006/relationships/hyperlink" Target="https://fr.wikipedia.org/wiki/IPv4" TargetMode="External"/><Relationship Id="rId7" Type="http://schemas.openxmlformats.org/officeDocument/2006/relationships/hyperlink" Target="https://fr.wikipedia.org/wiki/Ann%C3%A9es_1990" TargetMode="External"/><Relationship Id="rId2" Type="http://schemas.openxmlformats.org/officeDocument/2006/relationships/hyperlink" Target="https://fr.wikipedia.org/wiki/Inter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Interior_Gateway_Routing_Protocol" TargetMode="External"/><Relationship Id="rId5" Type="http://schemas.openxmlformats.org/officeDocument/2006/relationships/hyperlink" Target="https://fr.wikipedia.org/wiki/Routing_Information_Protocol" TargetMode="External"/><Relationship Id="rId4" Type="http://schemas.openxmlformats.org/officeDocument/2006/relationships/hyperlink" Target="https://fr.wikipedia.org/wiki/Border_Gateway_Protocol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fr-FR" sz="2800" b="1" i="1" u="sng" dirty="0">
                <a:solidFill>
                  <a:srgbClr val="FF0000"/>
                </a:solidFill>
              </a:rPr>
              <a:t>Notion d’adresse logique (IP) et d’adresse physique (MAC) :</a:t>
            </a:r>
          </a:p>
          <a:p>
            <a:pPr algn="l"/>
            <a:r>
              <a:rPr lang="fr-FR" b="1" i="1" u="sng" dirty="0">
                <a:solidFill>
                  <a:schemeClr val="accent1"/>
                </a:solidFill>
              </a:rPr>
              <a:t>Adresse logique (IP) :</a:t>
            </a:r>
          </a:p>
          <a:p>
            <a:r>
              <a:rPr lang="fr-FR" sz="1800" dirty="0"/>
              <a:t>Une </a:t>
            </a:r>
            <a:r>
              <a:rPr lang="fr-FR" sz="1800" b="1" dirty="0"/>
              <a:t>adresse IP</a:t>
            </a:r>
            <a:r>
              <a:rPr lang="fr-FR" sz="1800" dirty="0"/>
              <a:t> (avec IP pour </a:t>
            </a:r>
            <a:r>
              <a:rPr lang="fr-FR" sz="1800" i="1" dirty="0">
                <a:hlinkClick r:id="rId2"/>
              </a:rPr>
              <a:t>Internet Protocol</a:t>
            </a:r>
            <a:r>
              <a:rPr lang="fr-FR" sz="1800" dirty="0"/>
              <a:t>) est un numéro d'identification qui est attribué de façon permanente ou provisoire à chaque périphérique relié à un </a:t>
            </a:r>
            <a:r>
              <a:rPr lang="fr-FR" sz="1800" dirty="0">
                <a:hlinkClick r:id="rId3"/>
              </a:rPr>
              <a:t>réseau informatique</a:t>
            </a:r>
            <a:r>
              <a:rPr lang="fr-FR" sz="1800" dirty="0"/>
              <a:t> qui utilise l'</a:t>
            </a:r>
            <a:r>
              <a:rPr lang="fr-FR" sz="1800" dirty="0">
                <a:hlinkClick r:id="rId2"/>
              </a:rPr>
              <a:t>Internet Protocol</a:t>
            </a:r>
            <a:r>
              <a:rPr lang="fr-FR" sz="1800" dirty="0"/>
              <a:t>. L'adresse IP est à la base du système d'acheminement (le </a:t>
            </a:r>
            <a:r>
              <a:rPr lang="fr-FR" sz="1800" dirty="0">
                <a:hlinkClick r:id="rId4"/>
              </a:rPr>
              <a:t>routage</a:t>
            </a:r>
            <a:r>
              <a:rPr lang="fr-FR" sz="1800" dirty="0"/>
              <a:t>) des </a:t>
            </a:r>
            <a:r>
              <a:rPr lang="fr-FR" sz="1800" dirty="0">
                <a:hlinkClick r:id="rId5"/>
              </a:rPr>
              <a:t>paquets de données</a:t>
            </a:r>
            <a:r>
              <a:rPr lang="fr-FR" sz="1800" dirty="0"/>
              <a:t> sur </a:t>
            </a:r>
            <a:r>
              <a:rPr lang="fr-FR" sz="1800" dirty="0">
                <a:hlinkClick r:id="rId6"/>
              </a:rPr>
              <a:t>Internet</a:t>
            </a:r>
            <a:r>
              <a:rPr lang="fr-FR" sz="1800" dirty="0"/>
              <a:t>.</a:t>
            </a:r>
          </a:p>
          <a:p>
            <a:r>
              <a:rPr lang="fr-FR" sz="1800" dirty="0"/>
              <a:t>Il existe des adresses IP de </a:t>
            </a:r>
            <a:r>
              <a:rPr lang="fr-FR" sz="1800" dirty="0">
                <a:hlinkClick r:id="rId7"/>
              </a:rPr>
              <a:t>version 4</a:t>
            </a:r>
            <a:r>
              <a:rPr lang="fr-FR" sz="1800" dirty="0"/>
              <a:t> sur 32 bits, et de </a:t>
            </a:r>
            <a:r>
              <a:rPr lang="fr-FR" sz="1800" dirty="0">
                <a:hlinkClick r:id="rId8"/>
              </a:rPr>
              <a:t>version 6</a:t>
            </a:r>
            <a:r>
              <a:rPr lang="fr-FR" sz="1800" dirty="0"/>
              <a:t> sur 128 bits. La version 4 est actuellement la plus utilisée : elle est généralement représentée en notation décimale avec quatre nombres compris entre 0 et 255, séparés par des </a:t>
            </a:r>
            <a:r>
              <a:rPr lang="fr-FR" sz="1800" dirty="0">
                <a:hlinkClick r:id="rId9"/>
              </a:rPr>
              <a:t>points</a:t>
            </a:r>
            <a:r>
              <a:rPr lang="fr-FR" sz="1800" dirty="0"/>
              <a:t>, ce qui donne par exemple « 172.16.254.1 ».</a:t>
            </a:r>
          </a:p>
          <a:p>
            <a:pPr algn="l"/>
            <a:r>
              <a:rPr lang="fr-FR" b="1" i="1" u="sng" dirty="0">
                <a:solidFill>
                  <a:schemeClr val="accent1"/>
                </a:solidFill>
              </a:rPr>
              <a:t>Adresse physique(MAC):</a:t>
            </a:r>
          </a:p>
          <a:p>
            <a:r>
              <a:rPr lang="fr-FR" sz="1800" dirty="0"/>
              <a:t>Une </a:t>
            </a:r>
            <a:r>
              <a:rPr lang="fr-FR" sz="1800" b="1" dirty="0"/>
              <a:t>adresse MAC</a:t>
            </a:r>
            <a:r>
              <a:rPr lang="fr-FR" sz="1800" dirty="0"/>
              <a:t> (</a:t>
            </a:r>
            <a:r>
              <a:rPr lang="fr-FR" sz="1800" i="1" dirty="0">
                <a:hlinkClick r:id="rId10"/>
              </a:rPr>
              <a:t>Media Access Control</a:t>
            </a:r>
            <a:r>
              <a:rPr lang="fr-FR" sz="1800" baseline="30000" dirty="0">
                <a:hlinkClick r:id="rId11"/>
              </a:rPr>
              <a:t>1</a:t>
            </a:r>
            <a:r>
              <a:rPr lang="fr-FR" sz="1800" dirty="0"/>
              <a:t>), parfois nommée </a:t>
            </a:r>
            <a:r>
              <a:rPr lang="fr-FR" sz="1800" b="1" dirty="0"/>
              <a:t>adresse physique</a:t>
            </a:r>
            <a:r>
              <a:rPr lang="fr-FR" sz="1800" baseline="30000" dirty="0">
                <a:hlinkClick r:id="rId12"/>
              </a:rPr>
              <a:t>2</a:t>
            </a:r>
            <a:r>
              <a:rPr lang="fr-FR" sz="1800" dirty="0"/>
              <a:t>, est un identifiant physique stocké dans une </a:t>
            </a:r>
            <a:r>
              <a:rPr lang="fr-FR" sz="1800" dirty="0">
                <a:hlinkClick r:id="rId13"/>
              </a:rPr>
              <a:t>carte réseau</a:t>
            </a:r>
            <a:r>
              <a:rPr lang="fr-FR" sz="1800" dirty="0"/>
              <a:t> ou une </a:t>
            </a:r>
            <a:r>
              <a:rPr lang="fr-FR" sz="1800" dirty="0">
                <a:hlinkClick r:id="rId14"/>
              </a:rPr>
              <a:t>interface réseau</a:t>
            </a:r>
            <a:r>
              <a:rPr lang="fr-FR" sz="1800" dirty="0"/>
              <a:t> similaire. À moins qu'elle n'ait été modifiée par l'utilisateur, elle est unique au monde. Le MAC (</a:t>
            </a:r>
            <a:r>
              <a:rPr lang="fr-FR" sz="1800" dirty="0">
                <a:hlinkClick r:id="rId15"/>
              </a:rPr>
              <a:t>acronyme</a:t>
            </a:r>
            <a:r>
              <a:rPr lang="fr-FR" sz="1800" dirty="0"/>
              <a:t> de </a:t>
            </a:r>
            <a:r>
              <a:rPr lang="fr-FR" sz="1800" i="1" dirty="0"/>
              <a:t>Media Access Control</a:t>
            </a:r>
            <a:r>
              <a:rPr lang="fr-FR" sz="1800" dirty="0"/>
              <a:t>) n'a aucun rapport avec le </a:t>
            </a:r>
            <a:r>
              <a:rPr lang="fr-FR" sz="1800" dirty="0">
                <a:hlinkClick r:id="rId16"/>
              </a:rPr>
              <a:t>Mac</a:t>
            </a:r>
            <a:r>
              <a:rPr lang="fr-FR" sz="1800" dirty="0"/>
              <a:t> d'</a:t>
            </a:r>
            <a:r>
              <a:rPr lang="fr-FR" sz="1800" dirty="0">
                <a:hlinkClick r:id="rId17"/>
              </a:rPr>
              <a:t>Apple</a:t>
            </a:r>
            <a:r>
              <a:rPr lang="fr-FR" sz="1800" dirty="0"/>
              <a:t> (diminutif de </a:t>
            </a:r>
            <a:r>
              <a:rPr lang="fr-FR" sz="1800" i="1" dirty="0"/>
              <a:t>Macintosh</a:t>
            </a:r>
            <a:r>
              <a:rPr lang="fr-FR" sz="1800" dirty="0"/>
              <a:t>). Toutes les cartes réseau ont une adresse MAC, même celles contenues dans les </a:t>
            </a:r>
            <a:r>
              <a:rPr lang="fr-FR" sz="1800" dirty="0">
                <a:hlinkClick r:id="rId18"/>
              </a:rPr>
              <a:t>PC</a:t>
            </a:r>
            <a:r>
              <a:rPr lang="fr-FR" sz="1800" dirty="0"/>
              <a:t> et autres appareils connectés (</a:t>
            </a:r>
            <a:r>
              <a:rPr lang="fr-FR" sz="1800" dirty="0">
                <a:hlinkClick r:id="rId19"/>
              </a:rPr>
              <a:t>tablette tactile</a:t>
            </a:r>
            <a:r>
              <a:rPr lang="fr-FR" sz="1800" dirty="0"/>
              <a:t>, </a:t>
            </a:r>
            <a:r>
              <a:rPr lang="fr-FR" sz="1800" dirty="0">
                <a:hlinkClick r:id="rId20"/>
              </a:rPr>
              <a:t>smartphone</a:t>
            </a:r>
            <a:r>
              <a:rPr lang="fr-FR" sz="1800" dirty="0"/>
              <a:t>, consoles de jeux, frigos, montres connectées, ...).</a:t>
            </a:r>
          </a:p>
          <a:p>
            <a:r>
              <a:rPr lang="fr-FR" sz="1800" dirty="0"/>
              <a:t>MAC constitue la partie inférieure de la </a:t>
            </a:r>
            <a:r>
              <a:rPr lang="fr-FR" sz="1800" dirty="0">
                <a:hlinkClick r:id="rId21"/>
              </a:rPr>
              <a:t>couche de liaison</a:t>
            </a:r>
            <a:r>
              <a:rPr lang="fr-FR" sz="1800" dirty="0"/>
              <a:t> (couche 2 du </a:t>
            </a:r>
            <a:r>
              <a:rPr lang="fr-FR" sz="1800" dirty="0">
                <a:hlinkClick r:id="rId22"/>
              </a:rPr>
              <a:t>modèle OSI</a:t>
            </a:r>
            <a:r>
              <a:rPr lang="fr-FR" sz="1800" dirty="0"/>
              <a:t>). Elle insère et traite ces adresses au sein des </a:t>
            </a:r>
            <a:r>
              <a:rPr lang="fr-FR" sz="1800" dirty="0">
                <a:hlinkClick r:id="rId23"/>
              </a:rPr>
              <a:t>trames</a:t>
            </a:r>
            <a:r>
              <a:rPr lang="fr-FR" sz="1800" dirty="0"/>
              <a:t> transmises. Elle est parfois appelée </a:t>
            </a:r>
            <a:r>
              <a:rPr lang="fr-FR" sz="1800" i="1" dirty="0"/>
              <a:t>adresse </a:t>
            </a:r>
            <a:r>
              <a:rPr lang="fr-FR" sz="1800" i="1" dirty="0" err="1">
                <a:hlinkClick r:id="rId24"/>
              </a:rPr>
              <a:t>ethernet</a:t>
            </a:r>
            <a:r>
              <a:rPr lang="fr-FR" sz="1800" dirty="0"/>
              <a:t>, UAA (</a:t>
            </a:r>
            <a:r>
              <a:rPr lang="fr-FR" sz="1800" dirty="0" err="1"/>
              <a:t>Universally</a:t>
            </a:r>
            <a:r>
              <a:rPr lang="fr-FR" sz="1800" dirty="0"/>
              <a:t> </a:t>
            </a:r>
            <a:r>
              <a:rPr lang="fr-FR" sz="1800" dirty="0" err="1"/>
              <a:t>Administered</a:t>
            </a:r>
            <a:r>
              <a:rPr lang="fr-FR" sz="1800" dirty="0"/>
              <a:t> </a:t>
            </a:r>
            <a:r>
              <a:rPr lang="fr-FR" sz="1800" dirty="0" err="1"/>
              <a:t>Address</a:t>
            </a:r>
            <a:r>
              <a:rPr lang="fr-FR" sz="1800" dirty="0"/>
              <a:t>), BIA (</a:t>
            </a:r>
            <a:r>
              <a:rPr lang="fr-FR" sz="1800" dirty="0" err="1"/>
              <a:t>Burned</a:t>
            </a:r>
            <a:r>
              <a:rPr lang="fr-FR" sz="1800" dirty="0"/>
              <a:t>-In </a:t>
            </a:r>
            <a:r>
              <a:rPr lang="fr-FR" sz="1800" dirty="0" err="1"/>
              <a:t>Address</a:t>
            </a:r>
            <a:r>
              <a:rPr lang="fr-FR" sz="1800" dirty="0"/>
              <a:t>), MAC-48 ou </a:t>
            </a:r>
            <a:r>
              <a:rPr lang="fr-FR" sz="1800" dirty="0">
                <a:hlinkClick r:id="rId25"/>
              </a:rPr>
              <a:t>EUI-48</a:t>
            </a:r>
            <a:r>
              <a:rPr lang="fr-FR" sz="1800" dirty="0"/>
              <a:t>.</a:t>
            </a:r>
          </a:p>
          <a:p>
            <a:r>
              <a:rPr lang="fr-FR" sz="1800" dirty="0"/>
              <a:t>L'</a:t>
            </a:r>
            <a:r>
              <a:rPr lang="fr-FR" sz="1800" dirty="0">
                <a:hlinkClick r:id="rId26"/>
              </a:rPr>
              <a:t>IEEE</a:t>
            </a:r>
            <a:r>
              <a:rPr lang="fr-FR" sz="1800" dirty="0"/>
              <a:t> a défini un format similaire à 64 bits appelé </a:t>
            </a:r>
            <a:r>
              <a:rPr lang="fr-FR" sz="1800" dirty="0">
                <a:hlinkClick r:id="rId27"/>
              </a:rPr>
              <a:t>EUI-64</a:t>
            </a:r>
            <a:r>
              <a:rPr lang="fr-FR" sz="1800" dirty="0"/>
              <a:t>.</a:t>
            </a:r>
          </a:p>
          <a:p>
            <a:pPr algn="l"/>
            <a:endParaRPr lang="fr-FR" sz="1800" b="1" i="1" u="sng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Adresse MAC — Wikipédia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645" y="5018420"/>
            <a:ext cx="2183673" cy="183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resse IP — Wikipédia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041" y="0"/>
            <a:ext cx="1615807" cy="9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39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rgbClr val="FF0000"/>
                </a:solidFill>
              </a:rPr>
              <a:t>Adresse IP :</a:t>
            </a:r>
          </a:p>
          <a:p>
            <a:r>
              <a:rPr lang="fr-FR" sz="2000" b="1" i="1" dirty="0">
                <a:solidFill>
                  <a:schemeClr val="accent1"/>
                </a:solidFill>
              </a:rPr>
              <a:t>Conversion binaire :</a:t>
            </a:r>
          </a:p>
          <a:p>
            <a:r>
              <a:rPr lang="fr-FR" sz="1800" dirty="0"/>
              <a:t>Pour obtenir l'expression binaire d'un nombre exprimé en décimal, il suffit de </a:t>
            </a:r>
            <a:r>
              <a:rPr lang="fr-FR" sz="1800" b="1" dirty="0"/>
              <a:t>diviser successivement ce nombre par 2</a:t>
            </a:r>
            <a:r>
              <a:rPr lang="fr-FR" sz="1800" dirty="0"/>
              <a:t> jusqu'à ce que le quotient obtenu soit égal à 0.</a:t>
            </a:r>
            <a:br>
              <a:rPr lang="fr-FR" sz="1800" dirty="0"/>
            </a:br>
            <a:r>
              <a:rPr lang="fr-FR" sz="1800" dirty="0"/>
              <a:t>Comme pour la conversion dans le système décimal les restes de ces divisions lus de bas en haut représentent le nombre binaire.</a:t>
            </a:r>
          </a:p>
          <a:p>
            <a:r>
              <a:rPr lang="fr-FR" sz="2000" b="1" i="1" dirty="0">
                <a:solidFill>
                  <a:schemeClr val="accent1"/>
                </a:solidFill>
              </a:rPr>
              <a:t>Notions de classe / masque :</a:t>
            </a:r>
          </a:p>
          <a:p>
            <a:r>
              <a:rPr lang="fr-FR" sz="1800" dirty="0"/>
              <a:t>La notion de </a:t>
            </a:r>
            <a:r>
              <a:rPr lang="fr-FR" sz="1800" b="1" dirty="0"/>
              <a:t>classe d'adresse IP</a:t>
            </a:r>
            <a:r>
              <a:rPr lang="fr-FR" sz="1800" dirty="0"/>
              <a:t> a été utilisée sur </a:t>
            </a:r>
            <a:r>
              <a:rPr lang="fr-FR" sz="1800" dirty="0">
                <a:hlinkClick r:id="rId2"/>
              </a:rPr>
              <a:t>Internet</a:t>
            </a:r>
            <a:r>
              <a:rPr lang="fr-FR" sz="1800" dirty="0"/>
              <a:t> pour distribuer des plages d'adresses </a:t>
            </a:r>
            <a:r>
              <a:rPr lang="fr-FR" sz="1800" dirty="0">
                <a:hlinkClick r:id="rId3"/>
              </a:rPr>
              <a:t>IPv4</a:t>
            </a:r>
            <a:r>
              <a:rPr lang="fr-FR" sz="1800" dirty="0"/>
              <a:t> à des utilisateurs finaux. Avec cette méthode, le masque de réseau pouvait être déduit de l'adresse IP et les protocoles de routage comme </a:t>
            </a:r>
            <a:r>
              <a:rPr lang="fr-FR" sz="1800" dirty="0">
                <a:hlinkClick r:id="rId4"/>
              </a:rPr>
              <a:t>Border Gateway Protocol</a:t>
            </a:r>
            <a:r>
              <a:rPr lang="fr-FR" sz="1800" dirty="0"/>
              <a:t> (jusqu'à la version 3), </a:t>
            </a:r>
            <a:r>
              <a:rPr lang="fr-FR" sz="1800" dirty="0">
                <a:hlinkClick r:id="rId5"/>
              </a:rPr>
              <a:t>RIPv1</a:t>
            </a:r>
            <a:r>
              <a:rPr lang="fr-FR" sz="1800" dirty="0"/>
              <a:t> et </a:t>
            </a:r>
            <a:r>
              <a:rPr lang="fr-FR" sz="1800" dirty="0">
                <a:hlinkClick r:id="rId6"/>
              </a:rPr>
              <a:t>IGRP</a:t>
            </a:r>
            <a:r>
              <a:rPr lang="fr-FR" sz="1800" dirty="0"/>
              <a:t> sont dits </a:t>
            </a:r>
            <a:r>
              <a:rPr lang="fr-FR" sz="1800" i="1" dirty="0" err="1"/>
              <a:t>classful</a:t>
            </a:r>
            <a:r>
              <a:rPr lang="fr-FR" sz="1800" dirty="0"/>
              <a:t> car ils font usage d'un masque réseau implicite lié à l'adresse.</a:t>
            </a:r>
          </a:p>
          <a:p>
            <a:r>
              <a:rPr lang="fr-FR" sz="1800" dirty="0"/>
              <a:t>La notion de classe est obsolète depuis le milieu des </a:t>
            </a:r>
            <a:r>
              <a:rPr lang="fr-FR" sz="1800" dirty="0">
                <a:hlinkClick r:id="rId7"/>
              </a:rPr>
              <a:t>années 1990</a:t>
            </a:r>
            <a:r>
              <a:rPr lang="fr-FR" sz="1800" dirty="0"/>
              <a:t>. Les assignations d'adresses du protocole IPv4 (et de son successeur </a:t>
            </a:r>
            <a:r>
              <a:rPr lang="fr-FR" sz="1800" dirty="0">
                <a:hlinkClick r:id="rId8"/>
              </a:rPr>
              <a:t>IPv6</a:t>
            </a:r>
            <a:r>
              <a:rPr lang="fr-FR" sz="1800" dirty="0"/>
              <a:t>) ne tiennent plus compte de la </a:t>
            </a:r>
            <a:r>
              <a:rPr lang="fr-FR" sz="1800" i="1" dirty="0"/>
              <a:t>classe d'adresse</a:t>
            </a:r>
            <a:r>
              <a:rPr lang="fr-FR" sz="1800" dirty="0"/>
              <a:t> et les protocoles de routage modernes indiquent explicitement le masque réseau de chaque préfixe routé.</a:t>
            </a:r>
          </a:p>
          <a:p>
            <a:r>
              <a:rPr lang="fr-FR" sz="2000" b="1" i="1" dirty="0">
                <a:solidFill>
                  <a:schemeClr val="accent1"/>
                </a:solidFill>
              </a:rPr>
              <a:t>Adresse Diffusion :</a:t>
            </a:r>
          </a:p>
          <a:p>
            <a:r>
              <a:rPr lang="fr-FR" sz="1800" dirty="0"/>
              <a:t>L'</a:t>
            </a:r>
            <a:r>
              <a:rPr lang="fr-FR" sz="1800" b="1" dirty="0"/>
              <a:t>adresse</a:t>
            </a:r>
            <a:r>
              <a:rPr lang="fr-FR" sz="1800" dirty="0"/>
              <a:t> de </a:t>
            </a:r>
            <a:r>
              <a:rPr lang="fr-FR" sz="1800" b="1" dirty="0"/>
              <a:t>diffusion</a:t>
            </a:r>
            <a:r>
              <a:rPr lang="fr-FR" sz="1800" dirty="0"/>
              <a:t> (</a:t>
            </a:r>
            <a:r>
              <a:rPr lang="fr-FR" sz="1800" b="1" dirty="0" err="1"/>
              <a:t>Bx</a:t>
            </a:r>
            <a:r>
              <a:rPr lang="fr-FR" sz="1800" dirty="0"/>
              <a:t>) d'un réseau ou d'un sous-réseau est une adresse réservée ( la </a:t>
            </a:r>
          </a:p>
          <a:p>
            <a:pPr marL="0" indent="0">
              <a:buNone/>
            </a:pPr>
            <a:r>
              <a:rPr lang="fr-FR" sz="1800" dirty="0"/>
              <a:t>Dernière des adresses possibles du dit réseau). Cette adresse est utilisée pour transmettre des</a:t>
            </a:r>
          </a:p>
          <a:p>
            <a:pPr marL="0" indent="0">
              <a:buNone/>
            </a:pPr>
            <a:r>
              <a:rPr lang="fr-FR" sz="1800" dirty="0"/>
              <a:t> informations (paquets)  à tous les hôtes du sous-réseau (plus exactement du domaine de</a:t>
            </a:r>
          </a:p>
          <a:p>
            <a:pPr marL="0" indent="0">
              <a:buNone/>
            </a:pPr>
            <a:r>
              <a:rPr lang="fr-FR" sz="1800" dirty="0"/>
              <a:t> diffusion) en même temps. Un paquet destiné à l'adresse </a:t>
            </a:r>
            <a:r>
              <a:rPr lang="fr-FR" sz="1800" dirty="0" err="1"/>
              <a:t>Bx</a:t>
            </a:r>
            <a:r>
              <a:rPr lang="fr-FR" sz="1800" dirty="0"/>
              <a:t> est forcément transmis à toutes</a:t>
            </a:r>
          </a:p>
          <a:p>
            <a:pPr marL="0" indent="0">
              <a:buNone/>
            </a:pPr>
            <a:r>
              <a:rPr lang="fr-FR" sz="1800" dirty="0"/>
              <a:t> les machines de </a:t>
            </a:r>
            <a:r>
              <a:rPr lang="fr-FR" sz="1800" dirty="0" err="1"/>
              <a:t>Rx</a:t>
            </a:r>
            <a:r>
              <a:rPr lang="fr-FR" sz="1800" dirty="0"/>
              <a:t>.</a:t>
            </a:r>
            <a:endParaRPr lang="fr-FR" sz="1800" b="1" i="1" dirty="0">
              <a:solidFill>
                <a:schemeClr val="accent1"/>
              </a:solidFill>
            </a:endParaRPr>
          </a:p>
          <a:p>
            <a:endParaRPr lang="fr-FR" sz="1800" b="1" i="1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adressage.ipv4 | inetdoc.ne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933" y="4149390"/>
            <a:ext cx="3092067" cy="25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45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Plage d’adresses d’un réseau :</a:t>
            </a:r>
          </a:p>
          <a:p>
            <a:r>
              <a:rPr lang="fr-FR" sz="1800" dirty="0"/>
              <a:t>Elle est définie comme étant la dernière </a:t>
            </a:r>
            <a:r>
              <a:rPr lang="fr-FR" sz="1800" b="1" dirty="0"/>
              <a:t>adresse</a:t>
            </a:r>
            <a:r>
              <a:rPr lang="fr-FR" sz="1800" dirty="0"/>
              <a:t> d'une </a:t>
            </a:r>
            <a:r>
              <a:rPr lang="fr-FR" sz="1800" b="1" dirty="0"/>
              <a:t>plage d'adresses</a:t>
            </a:r>
            <a:r>
              <a:rPr lang="fr-FR" sz="1800" dirty="0"/>
              <a:t> réseau. ... La </a:t>
            </a:r>
            <a:r>
              <a:rPr lang="fr-FR" sz="1800" b="1" dirty="0"/>
              <a:t>plage d'adresses</a:t>
            </a:r>
            <a:r>
              <a:rPr lang="fr-FR" sz="1800" dirty="0"/>
              <a:t> réseau définie par le couple 192.168.0.1/255.224.0.0 s'étend donc de 192.160.0.0 à 192.191.255.255.</a:t>
            </a:r>
          </a:p>
          <a:p>
            <a:r>
              <a:rPr lang="fr-FR" sz="1800" dirty="0"/>
              <a:t>Le </a:t>
            </a:r>
            <a:r>
              <a:rPr lang="fr-FR" sz="1800" b="1" dirty="0"/>
              <a:t>premier</a:t>
            </a:r>
            <a:r>
              <a:rPr lang="fr-FR" sz="1800" dirty="0"/>
              <a:t> octet a une valeur comprise entre 192 et 223 ; soit 3 bits de poids fort égaux à 110. Les 3 premiers octets désignent le numéro de </a:t>
            </a:r>
            <a:r>
              <a:rPr lang="fr-FR" sz="1800" b="1" dirty="0"/>
              <a:t>réseau</a:t>
            </a:r>
            <a:r>
              <a:rPr lang="fr-FR" sz="1800" dirty="0"/>
              <a:t> et le </a:t>
            </a:r>
            <a:r>
              <a:rPr lang="fr-FR" sz="1800" b="1" dirty="0"/>
              <a:t>dernier</a:t>
            </a:r>
            <a:r>
              <a:rPr lang="fr-FR" sz="1800" dirty="0"/>
              <a:t> correspond à l'</a:t>
            </a:r>
            <a:r>
              <a:rPr lang="fr-FR" sz="1800" b="1" dirty="0"/>
              <a:t>adresse</a:t>
            </a:r>
            <a:r>
              <a:rPr lang="fr-FR" sz="1800" dirty="0"/>
              <a:t> de l'</a:t>
            </a:r>
            <a:r>
              <a:rPr lang="fr-FR" sz="1800" b="1" dirty="0"/>
              <a:t>hôte</a:t>
            </a:r>
            <a:r>
              <a:rPr lang="fr-FR" sz="1800" dirty="0"/>
              <a:t>. Le </a:t>
            </a:r>
            <a:r>
              <a:rPr lang="fr-FR" sz="1800" b="1" dirty="0"/>
              <a:t>premier</a:t>
            </a:r>
            <a:r>
              <a:rPr lang="fr-FR" sz="1800" dirty="0"/>
              <a:t> octet a une valeur comprise entre 224 et 239 ; soit 4  bits de poids fort égaux à 1110.</a:t>
            </a:r>
          </a:p>
          <a:p>
            <a:r>
              <a:rPr lang="fr-FR" sz="1800" b="1" i="1" dirty="0">
                <a:solidFill>
                  <a:schemeClr val="accent1"/>
                </a:solidFill>
              </a:rPr>
              <a:t>Adresse machine :</a:t>
            </a:r>
          </a:p>
          <a:p>
            <a:pPr marL="0" indent="0">
              <a:buNone/>
            </a:pPr>
            <a:r>
              <a:rPr lang="fr-FR" sz="1800" dirty="0"/>
              <a:t>Repérage. Une </a:t>
            </a:r>
            <a:r>
              <a:rPr lang="fr-FR" sz="1800" b="1" dirty="0"/>
              <a:t>machine</a:t>
            </a:r>
            <a:r>
              <a:rPr lang="fr-FR" sz="1800" dirty="0"/>
              <a:t> est repérée sur le réseau par une </a:t>
            </a:r>
            <a:r>
              <a:rPr lang="fr-FR" sz="1800" b="1" dirty="0"/>
              <a:t>adresse</a:t>
            </a:r>
            <a:r>
              <a:rPr lang="fr-FR" sz="1800" dirty="0"/>
              <a:t> IP (</a:t>
            </a:r>
            <a:r>
              <a:rPr lang="fr-FR" sz="1800" dirty="0" err="1"/>
              <a:t>IPx</a:t>
            </a:r>
            <a:r>
              <a:rPr lang="fr-FR" sz="1800" dirty="0"/>
              <a:t>) associée à un masque (</a:t>
            </a:r>
            <a:r>
              <a:rPr lang="fr-FR" sz="1800" dirty="0" err="1"/>
              <a:t>Mx</a:t>
            </a:r>
            <a:r>
              <a:rPr lang="fr-FR" sz="1800" dirty="0"/>
              <a:t>) qui sont chacun un nombre binaire de 3 bits organisé en 4 octets. Le masque sert à repérer le réseau ou le sous-réseau auquel la </a:t>
            </a:r>
            <a:r>
              <a:rPr lang="fr-FR" sz="1800" b="1" dirty="0"/>
              <a:t>machine</a:t>
            </a:r>
            <a:r>
              <a:rPr lang="fr-FR" sz="1800" dirty="0"/>
              <a:t> appartient.</a:t>
            </a:r>
          </a:p>
          <a:p>
            <a:pPr marL="0" indent="0">
              <a:buNone/>
            </a:pPr>
            <a:endParaRPr lang="fr-FR" sz="1800" b="1" i="1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Protocole IPv4 - routage - ppt téléchar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84" y="2952521"/>
            <a:ext cx="4821716" cy="33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40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aelarbi18@outlook.com</cp:lastModifiedBy>
  <cp:revision>3</cp:revision>
  <dcterms:created xsi:type="dcterms:W3CDTF">2020-12-08T20:56:10Z</dcterms:created>
  <dcterms:modified xsi:type="dcterms:W3CDTF">2020-12-08T23:16:03Z</dcterms:modified>
</cp:coreProperties>
</file>