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gmS2Pd6jzHD7152rtA2xNcl1q7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8F4542-2678-4576-8E69-EE0A9B5035EE}">
  <a:tblStyle styleId="{D08F4542-2678-4576-8E69-EE0A9B5035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2">
              <a:alpha val="40000"/>
            </a:scheme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4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144000" cy="2596800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5400000">
            <a:off x="3468725" y="971588"/>
            <a:ext cx="571500" cy="714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5400000">
            <a:off x="3621125" y="971588"/>
            <a:ext cx="571500" cy="714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5400000">
            <a:off x="3773525" y="971588"/>
            <a:ext cx="571500" cy="714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5400000">
            <a:off x="3925925" y="971588"/>
            <a:ext cx="571500" cy="714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5400000">
            <a:off x="4125950" y="971588"/>
            <a:ext cx="571500" cy="714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5400000">
            <a:off x="4373600" y="971588"/>
            <a:ext cx="571500" cy="714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5400000">
            <a:off x="4754600" y="971588"/>
            <a:ext cx="571500" cy="714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058" y="660783"/>
            <a:ext cx="2833688" cy="150018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3549638" y="1575106"/>
            <a:ext cx="52863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fr-F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former autrement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fr-FR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pour une nouvelle génération d’ingénieurs</a:t>
            </a:r>
            <a:endParaRPr b="0" i="1" sz="1800" u="none" cap="none" strike="noStrik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60000" y="3186672"/>
            <a:ext cx="84651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 Procédurale 2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Manipulation des Fichiers en C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</a:t>
            </a:r>
            <a:r>
              <a:rPr b="1" lang="fr-F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fr-F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-202</a:t>
            </a:r>
            <a:r>
              <a:rPr b="1" lang="fr-F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/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00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Modes d’Accès à un Fichier 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5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6" name="Google Shape;176;p11"/>
          <p:cNvGraphicFramePr/>
          <p:nvPr/>
        </p:nvGraphicFramePr>
        <p:xfrm>
          <a:off x="719575" y="24528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{D08F4542-2678-4576-8E69-EE0A9B5035EE}</a:tableStyleId>
              </a:tblPr>
              <a:tblGrid>
                <a:gridCol w="1778050"/>
                <a:gridCol w="5926800"/>
              </a:tblGrid>
              <a:tr h="50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"r"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ouverture d'un fichier texte en lecture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6800" marB="46800" marR="90000" marL="90000" anchor="ctr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"w"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ouverture d'un fichier texte en écriture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6800" marB="46800" marR="90000" marL="90000" anchor="ctr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"a"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ouverture d'un fichier texte en écriture à la fin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6800" marB="46800" marR="90000" marL="90000" anchor="ctr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"r+"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ouverture d'un fichier texte en lecture/écriture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6800" marB="46800" marR="90000" marL="90000" anchor="ctr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"w+"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ouverture d'un fichier texte en lecture/écriture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6800" marB="46800" marR="90000" marL="90000" anchor="ctr"/>
                </a:tc>
              </a:tr>
              <a:tr h="50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"a+"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ouverture d'un fichier texte en lecture/écriture à la fin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6800" marB="46800" marR="90000" marL="90000" anchor="ctr"/>
                </a:tc>
              </a:tr>
            </a:tbl>
          </a:graphicData>
        </a:graphic>
      </p:graphicFrame>
      <p:sp>
        <p:nvSpPr>
          <p:cNvPr id="177" name="Google Shape;1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79" name="Google Shape;1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Ouvrir un Fichier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/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00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Modes d’Accès à un Fichier Binaire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6" name="Google Shape;186;p13"/>
          <p:cNvGraphicFramePr/>
          <p:nvPr/>
        </p:nvGraphicFramePr>
        <p:xfrm>
          <a:off x="745044" y="21662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{D08F4542-2678-4576-8E69-EE0A9B5035EE}</a:tableStyleId>
              </a:tblPr>
              <a:tblGrid>
                <a:gridCol w="1766850"/>
                <a:gridCol w="5937150"/>
              </a:tblGrid>
              <a:tr h="5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"rb"</a:t>
                      </a:r>
                      <a:endParaRPr b="1" sz="1400" u="none" cap="none" strike="noStrike"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ouverture d'un fichier binaire en lecture</a:t>
                      </a:r>
                      <a:endParaRPr sz="1400" u="none" cap="none" strike="noStrike"/>
                    </a:p>
                  </a:txBody>
                  <a:tcPr marT="46800" marB="46800" marR="90000" marL="90000" anchor="ctr"/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"wb"</a:t>
                      </a:r>
                      <a:endParaRPr b="1" sz="1400" u="none" cap="none" strike="noStrike"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ouverture d'un fichier binaire en écriture</a:t>
                      </a:r>
                      <a:endParaRPr sz="1400" u="none" cap="none" strike="noStrike"/>
                    </a:p>
                  </a:txBody>
                  <a:tcPr marT="46800" marB="46800" marR="90000" marL="90000" anchor="ctr"/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"ab"</a:t>
                      </a:r>
                      <a:endParaRPr b="1" sz="1400" u="none" cap="none" strike="noStrike"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ouverture d'un fichier binaire en écriture à la fin</a:t>
                      </a:r>
                      <a:endParaRPr sz="1400" u="none" cap="none" strike="noStrike"/>
                    </a:p>
                  </a:txBody>
                  <a:tcPr marT="46800" marB="46800" marR="90000" marL="90000" anchor="ctr"/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"r+b"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ouverture d'un fichier binaire en lecture/écriture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"w+b"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ouverture d'un fichier binaire en lecture/écriture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52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"a+b"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ouverture d'un fichier binaire en lecture/écriture à la fin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7" name="Google Shape;18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8" name="Google Shape;188;p13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89" name="Google Shape;1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3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Ouvrir un Fichier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>
            <p:ph idx="1" type="body"/>
          </p:nvPr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Noto Sans Symbols"/>
              <a:buChar char="❑"/>
            </a:pPr>
            <a:r>
              <a:rPr lang="fr-FR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le mode contient la lettre </a:t>
            </a:r>
            <a:r>
              <a:rPr b="1" lang="fr-FR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fr-FR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le fichier doit exister 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Noto Sans Symbols"/>
              <a:buChar char="❑"/>
            </a:pPr>
            <a:r>
              <a:rPr lang="fr-FR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le mode contient la lettre </a:t>
            </a:r>
            <a:r>
              <a:rPr b="1" lang="fr-FR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fr-FR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le fichier peut ne pas exister. Dans ce cas, il sera créé. Si le fichier existe déjà, son ancien contenu sera perdu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Noto Sans Symbols"/>
              <a:buChar char="❑"/>
            </a:pPr>
            <a:r>
              <a:rPr lang="fr-FR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le mode contient la lettre</a:t>
            </a:r>
            <a:r>
              <a:rPr b="1" lang="fr-FR" sz="2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fr-FR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fr-FR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le fichier peut ne pas exister. Dans ce cas, il sera créé. Si le fichier existe déjà, les nouvelles données seront ajoutées à la fin du fichier précédent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7" name="Google Shape;197;p12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Ouvrir un Fichier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/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00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Juste après l'ouverture du fichier, il faut impérativement vérifier 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00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l'ouverture est réussi ou non: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000" lvl="8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le pointeur vaut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l'ouverture a échoué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000" lvl="4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Sinon (s'il vaut autre chose que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l'ouverture a réussi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va donc suivre systématiquement le schéma suivant: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06" name="Google Shape;2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00" y="3431359"/>
            <a:ext cx="6332561" cy="34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4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08" name="Google Shape;20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4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Ouvrir un Fichier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idx="1" type="body"/>
          </p:nvPr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500"/>
              <a:buFont typeface="Noto Sans Symbols"/>
              <a:buChar char="❑"/>
            </a:pPr>
            <a:r>
              <a:rPr lang="fr-F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Après les manipulations, on doit annuler la liaison entre le fichier et le flot de données via la fonction </a:t>
            </a:r>
            <a:r>
              <a:rPr b="1" lang="fr-F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fclose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500"/>
              <a:buNone/>
            </a:pPr>
            <a:r>
              <a:rPr b="1" lang="fr-F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Syntaxe: fclose(f);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500"/>
              <a:buFont typeface="Noto Sans Symbols"/>
              <a:buChar char="❑"/>
            </a:pPr>
            <a:r>
              <a:rPr lang="fr-F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Cette fonction a pour rôle de libérer la mémoire, c'est-à-dire supprimer le fichier chargé dans la mémoire vive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500"/>
              <a:buFont typeface="Noto Sans Symbols"/>
              <a:buChar char="❑"/>
            </a:pPr>
            <a:r>
              <a:rPr lang="fr-F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on oublie de libérer la mémoire, le programme risque à la fin de prendre énormément de mémoire qu'il n'utilise plus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500"/>
              <a:buFont typeface="Noto Sans Symbols"/>
              <a:buChar char="❑"/>
            </a:pPr>
            <a:r>
              <a:rPr lang="fr-F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fonction </a:t>
            </a:r>
            <a:r>
              <a:rPr b="1" lang="fr-F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fclose</a:t>
            </a:r>
            <a:r>
              <a:rPr lang="fr-F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retourne un entier qui vaut zéro si l'opération s'est déroulée normalement (et une valeur non nulle en cas d'erreur)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17" name="Google Shape;2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Fermer un Fichier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24" name="Google Shape;2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02000"/>
            <a:ext cx="8229600" cy="45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6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26" name="Google Shape;2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Fermer un Fichier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33" name="Google Shape;2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5" name="Google Shape;235;p19"/>
          <p:cNvSpPr txBox="1"/>
          <p:nvPr>
            <p:ph idx="1" type="body"/>
          </p:nvPr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999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720"/>
              <a:buFont typeface="Noto Sans Symbols"/>
              <a:buChar char="❑"/>
            </a:pPr>
            <a:r>
              <a:rPr b="1"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Ecriture Formatée dans un Fichier Texte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040"/>
              <a:buNone/>
            </a:pPr>
            <a:r>
              <a:rPr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La fonction </a:t>
            </a:r>
            <a:r>
              <a:rPr b="1"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fprintf</a:t>
            </a:r>
            <a:r>
              <a:rPr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analogue à </a:t>
            </a:r>
            <a:r>
              <a:rPr b="1"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permet d'écrire des données dans un fichier texte à part le fait qu’on doit indiquer le fichier en premier paramètre </a:t>
            </a:r>
            <a:endParaRPr/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040"/>
              <a:buNone/>
            </a:pPr>
            <a:r>
              <a:rPr b="1"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Syntaxe:</a:t>
            </a:r>
            <a:endParaRPr/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040"/>
              <a:buNone/>
            </a:pPr>
            <a:r>
              <a:rPr b="1"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fprintf(f,"chaîne de contrôle",expression-1, ..., expression-n)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040"/>
              <a:buNone/>
            </a:pPr>
            <a:r>
              <a:rPr lang="fr-FR" sz="2200">
                <a:latin typeface="Calibri"/>
                <a:ea typeface="Calibri"/>
                <a:cs typeface="Calibri"/>
                <a:sym typeface="Calibri"/>
              </a:rPr>
              <a:t>	La valeur de retour indique le nombre de caractères écrits</a:t>
            </a:r>
            <a:r>
              <a:rPr lang="fr-FR" sz="2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040"/>
              <a:buNone/>
            </a:pPr>
            <a:r>
              <a:rPr b="1"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Exemple: fprintf(f, " %s %s %d\n",nom, prenom, age);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040"/>
              <a:buNone/>
            </a:pPr>
            <a:r>
              <a:rPr b="1" lang="fr-F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Remarques: 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2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fr-FR" sz="2200"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1" lang="fr-FR" sz="2200">
                <a:latin typeface="Calibri"/>
                <a:ea typeface="Calibri"/>
                <a:cs typeface="Calibri"/>
                <a:sym typeface="Calibri"/>
              </a:rPr>
              <a:t>\n</a:t>
            </a:r>
            <a:r>
              <a:rPr lang="fr-FR" sz="2200">
                <a:latin typeface="Calibri"/>
                <a:ea typeface="Calibri"/>
                <a:cs typeface="Calibri"/>
                <a:sym typeface="Calibri"/>
              </a:rPr>
              <a:t> écrit dans un fichier provoquera un retour à la ligne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000" lvl="2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fr-FR" sz="2200">
                <a:latin typeface="Calibri"/>
                <a:ea typeface="Calibri"/>
                <a:cs typeface="Calibri"/>
                <a:sym typeface="Calibri"/>
              </a:rPr>
              <a:t>Le caractère de fin de fichier est ajouté automatiquement, pas besoin de le mettre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Ecrire dans un Fichier Texte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42" name="Google Shape;2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44" name="Google Shape;244;p20"/>
          <p:cNvSpPr txBox="1"/>
          <p:nvPr>
            <p:ph idx="1" type="body"/>
          </p:nvPr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t/>
            </a:r>
            <a:endParaRPr sz="24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t/>
            </a:r>
            <a:endParaRPr sz="24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t/>
            </a:r>
            <a:endParaRPr sz="24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t/>
            </a:r>
            <a:endParaRPr sz="24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t/>
            </a:r>
            <a:endParaRPr sz="24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t/>
            </a:r>
            <a:endParaRPr sz="24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t/>
            </a:r>
            <a:endParaRPr sz="24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504950"/>
            <a:ext cx="9160533" cy="491077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Ecrire dans un Fichier Texte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52" name="Google Shape;2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54" name="Google Shape;254;p25"/>
          <p:cNvSpPr txBox="1"/>
          <p:nvPr>
            <p:ph idx="1" type="body"/>
          </p:nvPr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999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720"/>
              <a:buFont typeface="Noto Sans Symbols"/>
              <a:buChar char="❑"/>
            </a:pPr>
            <a:r>
              <a:rPr b="1" lang="fr-F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Formatée dans un Fichier Texte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040"/>
              <a:buNone/>
            </a:pPr>
            <a:r>
              <a:rPr lang="fr-F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La fonction </a:t>
            </a:r>
            <a:r>
              <a:rPr b="1" lang="fr-F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fscanf, </a:t>
            </a:r>
            <a:r>
              <a:rPr lang="fr-F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analogue à </a:t>
            </a:r>
            <a:r>
              <a:rPr b="1" lang="fr-F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</a:t>
            </a:r>
            <a:r>
              <a:rPr lang="fr-F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permet de lire des données dans un fichier texte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040"/>
              <a:buNone/>
            </a:pPr>
            <a:r>
              <a:rPr b="1" lang="fr-F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Syntaxe</a:t>
            </a:r>
            <a:r>
              <a:rPr lang="fr-F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040"/>
              <a:buNone/>
            </a:pPr>
            <a:r>
              <a:rPr lang="fr-F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fr-F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fscanf(f,"chaîne de contrôle",argument-1, ..., argument-n);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2040"/>
              <a:buNone/>
            </a:pPr>
            <a:r>
              <a:rPr b="1" lang="fr-F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fscanf</a:t>
            </a:r>
            <a:r>
              <a:rPr lang="fr-F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fournit le nombre de valeurs lues convenablement ou la valeur </a:t>
            </a:r>
            <a:r>
              <a:rPr b="1" lang="fr-F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EOF</a:t>
            </a:r>
            <a:r>
              <a:rPr lang="fr-F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 une erreur s’est produite ou si une fin de fichier a été rencontrée avant qu’une seule valeur ait pu être lue</a:t>
            </a:r>
            <a:endParaRPr/>
          </a:p>
          <a:p>
            <a:pPr indent="-342000" lvl="1" marL="457200" rtl="0" algn="l">
              <a:lnSpc>
                <a:spcPct val="100000"/>
              </a:lnSpc>
              <a:spcBef>
                <a:spcPts val="960"/>
              </a:spcBef>
              <a:spcAft>
                <a:spcPts val="600"/>
              </a:spcAft>
              <a:buClr>
                <a:srgbClr val="3F3F3F"/>
              </a:buClr>
              <a:buSzPts val="2040"/>
              <a:buNone/>
            </a:pPr>
            <a:r>
              <a:rPr b="1" lang="fr-F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Exemple: fscanf(f, " %s %s %d\n",nom, prenom, &amp;age);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Lire depuis un Fichier Texte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1723048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fr-FR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Lire/Ecrire dans un Fichier Binaire</a:t>
            </a:r>
            <a:endParaRPr b="0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4" name="Google Shape;264;p26"/>
          <p:cNvSpPr txBox="1"/>
          <p:nvPr>
            <p:ph idx="1" type="body"/>
          </p:nvPr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Entrées/Sorties Binaires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Elles sont plus efficaces que les entrées/sorties standard car les données sont transférées sans transcodage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fr-F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Inconvénient:</a:t>
            </a:r>
            <a:r>
              <a:rPr lang="fr-FR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fichiers binaires ne sont pas portables car le codage dépend de la machine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999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720"/>
              <a:buFont typeface="Noto Sans Symbols"/>
              <a:buChar char="❑"/>
            </a:pPr>
            <a:r>
              <a:rPr lang="fr-FR" sz="2720"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2720">
              <a:latin typeface="Calibri"/>
              <a:ea typeface="Calibri"/>
              <a:cs typeface="Calibri"/>
              <a:sym typeface="Calibri"/>
            </a:endParaRPr>
          </a:p>
          <a:p>
            <a:pPr indent="-341999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720"/>
              <a:buFont typeface="Noto Sans Symbols"/>
              <a:buChar char="❑"/>
            </a:pPr>
            <a:r>
              <a:rPr lang="fr-FR" sz="272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720">
              <a:latin typeface="Calibri"/>
              <a:ea typeface="Calibri"/>
              <a:cs typeface="Calibri"/>
              <a:sym typeface="Calibri"/>
            </a:endParaRPr>
          </a:p>
          <a:p>
            <a:pPr indent="-341999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720"/>
              <a:buFont typeface="Noto Sans Symbols"/>
              <a:buChar char="❑"/>
            </a:pPr>
            <a:r>
              <a:rPr lang="fr-FR" sz="2720">
                <a:latin typeface="Calibri"/>
                <a:ea typeface="Calibri"/>
                <a:cs typeface="Calibri"/>
                <a:sym typeface="Calibri"/>
              </a:rPr>
              <a:t>Déclaration</a:t>
            </a:r>
            <a:endParaRPr sz="2720">
              <a:latin typeface="Calibri"/>
              <a:ea typeface="Calibri"/>
              <a:cs typeface="Calibri"/>
              <a:sym typeface="Calibri"/>
            </a:endParaRPr>
          </a:p>
          <a:p>
            <a:pPr indent="-341999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720"/>
              <a:buFont typeface="Noto Sans Symbols"/>
              <a:buChar char="❑"/>
            </a:pPr>
            <a:r>
              <a:rPr lang="fr-FR" sz="2720">
                <a:latin typeface="Calibri"/>
                <a:ea typeface="Calibri"/>
                <a:cs typeface="Calibri"/>
                <a:sym typeface="Calibri"/>
              </a:rPr>
              <a:t>Types de fichiers</a:t>
            </a:r>
            <a:endParaRPr sz="2720">
              <a:latin typeface="Calibri"/>
              <a:ea typeface="Calibri"/>
              <a:cs typeface="Calibri"/>
              <a:sym typeface="Calibri"/>
            </a:endParaRPr>
          </a:p>
          <a:p>
            <a:pPr indent="-341999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720"/>
              <a:buFont typeface="Noto Sans Symbols"/>
              <a:buChar char="❑"/>
            </a:pPr>
            <a:r>
              <a:rPr lang="fr-FR" sz="2720">
                <a:latin typeface="Calibri"/>
                <a:ea typeface="Calibri"/>
                <a:cs typeface="Calibri"/>
                <a:sym typeface="Calibri"/>
              </a:rPr>
              <a:t>Ouvrir/Fermer un Fichier</a:t>
            </a:r>
            <a:endParaRPr sz="2720">
              <a:latin typeface="Calibri"/>
              <a:ea typeface="Calibri"/>
              <a:cs typeface="Calibri"/>
              <a:sym typeface="Calibri"/>
            </a:endParaRPr>
          </a:p>
          <a:p>
            <a:pPr indent="-341999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720"/>
              <a:buFont typeface="Noto Sans Symbols"/>
              <a:buChar char="❑"/>
            </a:pPr>
            <a:r>
              <a:rPr lang="fr-FR" sz="2720">
                <a:latin typeface="Calibri"/>
                <a:ea typeface="Calibri"/>
                <a:cs typeface="Calibri"/>
                <a:sym typeface="Calibri"/>
              </a:rPr>
              <a:t>Lire/Ecrire dans un Fichier Texte</a:t>
            </a:r>
            <a:endParaRPr sz="2720">
              <a:latin typeface="Calibri"/>
              <a:ea typeface="Calibri"/>
              <a:cs typeface="Calibri"/>
              <a:sym typeface="Calibri"/>
            </a:endParaRPr>
          </a:p>
          <a:p>
            <a:pPr indent="-341999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720"/>
              <a:buFont typeface="Noto Sans Symbols"/>
              <a:buChar char="❑"/>
            </a:pPr>
            <a:r>
              <a:rPr lang="fr-FR" sz="2720">
                <a:latin typeface="Calibri"/>
                <a:ea typeface="Calibri"/>
                <a:cs typeface="Calibri"/>
                <a:sym typeface="Calibri"/>
              </a:rPr>
              <a:t>Lire/Ecrire dans un Fichier Binaire</a:t>
            </a:r>
            <a:endParaRPr sz="2720">
              <a:latin typeface="Calibri"/>
              <a:ea typeface="Calibri"/>
              <a:cs typeface="Calibri"/>
              <a:sym typeface="Calibri"/>
            </a:endParaRPr>
          </a:p>
          <a:p>
            <a:pPr indent="-341999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720"/>
              <a:buFont typeface="Noto Sans Symbols"/>
              <a:buChar char="❑"/>
            </a:pPr>
            <a:r>
              <a:rPr lang="fr-FR" sz="2720">
                <a:latin typeface="Calibri"/>
                <a:ea typeface="Calibri"/>
                <a:cs typeface="Calibri"/>
                <a:sym typeface="Calibri"/>
              </a:rPr>
              <a:t>Renommer un Fichier</a:t>
            </a:r>
            <a:endParaRPr sz="2720">
              <a:latin typeface="Calibri"/>
              <a:ea typeface="Calibri"/>
              <a:cs typeface="Calibri"/>
              <a:sym typeface="Calibri"/>
            </a:endParaRPr>
          </a:p>
          <a:p>
            <a:pPr indent="-341999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720"/>
              <a:buFont typeface="Noto Sans Symbols"/>
              <a:buChar char="❑"/>
            </a:pPr>
            <a:r>
              <a:rPr lang="fr-FR" sz="2720">
                <a:latin typeface="Calibri"/>
                <a:ea typeface="Calibri"/>
                <a:cs typeface="Calibri"/>
                <a:sym typeface="Calibri"/>
              </a:rPr>
              <a:t>Supprimer un Fichier</a:t>
            </a:r>
            <a:endParaRPr sz="272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70" name="Google Shape;2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7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Ecrire dans un Fichier Binaire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240"/>
              <a:buFont typeface="Noto Sans Symbols"/>
              <a:buChar char="❑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fonction qui permet d’écrire des données à partir d’un fichier binaire: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247"/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size_t fwrite(void *pointeur, size_t taille, size_t nombre, FILE *flot);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3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❑"/>
            </a:pPr>
            <a:r>
              <a:rPr b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pointeur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zone de mémoire où se trouvent les éléments à écrire dans le fichier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3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❑"/>
            </a:pPr>
            <a:r>
              <a:rPr b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taille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taille en octets d'un élément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3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❑"/>
            </a:pPr>
            <a:r>
              <a:rPr b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nombre d'éléments à écrire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3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❑"/>
            </a:pPr>
            <a:r>
              <a:rPr b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flot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fichier où aura lieu l’écriture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2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valeur de retour indique le nombre d'éléments effectivement écrits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247"/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Exemple: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pour écrire une donnée de type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Etudiant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la sauvegarder dans le fichier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247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fwrite( &amp;e, sizeof(Etudiant), 1, f);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79" name="Google Shape;2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8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Lire depuis un Fichier Binaire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000" lvl="1" marL="4572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fonction qui permet de lire des données à partir d’un fichier binaire: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960"/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size_t fread (void *pointeur, size_t taille, size_t nombre, FILE *flot);   </a:t>
            </a:r>
            <a:endParaRPr/>
          </a:p>
          <a:p>
            <a:pPr indent="-342000" lvl="3" marL="9144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❑"/>
            </a:pPr>
            <a:r>
              <a:rPr b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pointeur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zone de mémoire où sera stockée les données lus à partir du fichier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3" marL="9144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❑"/>
            </a:pPr>
            <a:r>
              <a:rPr b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taille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taille en octets d'un élément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3" marL="9144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❑"/>
            </a:pPr>
            <a:r>
              <a:rPr b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nombre d'éléments à lire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3" marL="9144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❑"/>
            </a:pPr>
            <a:r>
              <a:rPr b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flot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fichier où aura lieu la lecture.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2" marL="4572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valeur de retour indique le nombre d'éléments effectivement lus</a:t>
            </a:r>
            <a:endParaRPr/>
          </a:p>
          <a:p>
            <a:pPr indent="-342000" lvl="2" marL="4572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240"/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Exemple: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pour lire une donnée de type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Etudiant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la sauvegarder dans la variable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679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fread( &amp;e, sizeof(Etudiant), 1, f);  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/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de programmes utilisant des fichiers binaires: la similitude entre tableaux et fichiers binaires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Premier programme: tableau contenant des structures à écrire dans un fichier binaire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structure est définie ainsi: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88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88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88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9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90" name="Google Shape;2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0000" y="4680000"/>
            <a:ext cx="3116932" cy="15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3" name="Google Shape;293;p29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Fichiers Binaires et Tableaux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/>
        </p:nvSpPr>
        <p:spPr>
          <a:xfrm>
            <a:off x="457200" y="1602000"/>
            <a:ext cx="8229600" cy="47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va faire le programme?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Déclarer un tableau contenant des valeurs de type </a:t>
            </a: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t_complex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Initialiser le tableau;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Ouvrir un fichier binaire en écriture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l'ouverture s'est bien déroulée: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5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Ecrire les éléments du tableau dans le fichier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Fermer le fichier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301" name="Google Shape;3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0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Fichiers Binaires et Tableaux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6120000"/>
            <a:ext cx="82296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311" name="Google Shape;31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1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Fichiers Binaires et Tableaux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/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❑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d'un fichier binaire pour placer les valeurs lues dans un tableau : il faut par contre connaître à l’avance le nombre d'éléments stockés dans le fichier ou utiliser une boucle pour lire le fichier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❑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Dans l'exemple qui suit, on va reprendre le fichier créé par l'écriture précédente et le relire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❑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garde le type créé </a:t>
            </a: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t_complex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défini de la même manière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❑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 très ressemblant, on utilisera </a:t>
            </a: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fread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à la place de </a:t>
            </a: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fwrite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320" name="Google Shape;32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2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Fichiers Binaires et Tableaux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28" name="Google Shape;328;p33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329" name="Google Shape;32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3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Fichiers Binaires et Tableaux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336" name="Google Shape;3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4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Renommer un Fichier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9" name="Google Shape;339;p34"/>
          <p:cNvSpPr txBox="1"/>
          <p:nvPr>
            <p:ph idx="1" type="body"/>
          </p:nvPr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fonction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permet de renommer un fichier</a:t>
            </a:r>
            <a:endParaRPr/>
          </a:p>
          <a:p>
            <a:pPr indent="-342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Prototype:</a:t>
            </a:r>
            <a:endParaRPr/>
          </a:p>
          <a:p>
            <a:pPr indent="-342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rename(const char* ancienNom, const char* nouveauNom);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fonction renvoie 0 si elle a réussi à renommer, sinon une valeur différente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0000" y="3420000"/>
            <a:ext cx="3918223" cy="221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346" name="Google Shape;34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5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Supprimer un Fichier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49" name="Google Shape;349;p35"/>
          <p:cNvSpPr txBox="1"/>
          <p:nvPr>
            <p:ph idx="1" type="body"/>
          </p:nvPr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fonction </a:t>
            </a:r>
            <a:r>
              <a:rPr b="1" lang="fr-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permet de supprimer un fichier</a:t>
            </a:r>
            <a:endParaRPr/>
          </a:p>
          <a:p>
            <a:pPr indent="-342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Prototype:</a:t>
            </a:r>
            <a:endParaRPr/>
          </a:p>
          <a:p>
            <a:pPr indent="-342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</a:t>
            </a:r>
            <a:r>
              <a:rPr b="1" lang="fr-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remove(const char* fichier);</a:t>
            </a:r>
            <a:endParaRPr/>
          </a:p>
        </p:txBody>
      </p:sp>
      <p:pic>
        <p:nvPicPr>
          <p:cNvPr id="350" name="Google Shape;35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0000" y="3780000"/>
            <a:ext cx="3600399" cy="24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457200" y="1601997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00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programme a en général besoin de: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2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Sauvegarder des variables qui sont supprimées de la mémoire vive une fois le programme arrêté (impossible d’accéder à leurs valeurs)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2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Lire des données (texte, nombre, image, son)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2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Sauvegarder des résultats. Cela se fait en lisant et en écrivant dans des </a:t>
            </a: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fichiers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457200" y="1602000"/>
            <a:ext cx="8229600" cy="3744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115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Qu’est ce qu’un fichier?</a:t>
            </a:r>
            <a:r>
              <a:rPr b="0" i="0" lang="fr-FR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3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Données organisées, support de sauvegarde (disquette, disque dur, CD/DVD)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000" lvl="2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Peut contenir du texte, une vidéo, des données pour des applications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000" lvl="2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Mémoire de masse persistante (non effacée quand hors-tension)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/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115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fr-FR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Opérations Standards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8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Noto Sans Symbols"/>
              <a:buChar char="❑"/>
            </a:pPr>
            <a:r>
              <a:rPr b="0" i="0" lang="fr-FR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Ouvrir un fichier: lui associer une variable que l'on appelle descripteur de fichier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2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Noto Sans Symbols"/>
              <a:buChar char="❑"/>
            </a:pPr>
            <a:r>
              <a:rPr b="0" i="0" lang="fr-FR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Lire ou écrire des informations à partir de ce descripteur avec des fonctions spécialement prévues pour les fichiers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2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Noto Sans Symbols"/>
              <a:buChar char="❑"/>
            </a:pPr>
            <a:r>
              <a:rPr b="0" i="0" lang="fr-FR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Fermer le fichier: indiquer qu'on a terminé de travailler avec ce fichier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2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Noto Sans Symbols"/>
              <a:buChar char="❑"/>
            </a:pPr>
            <a:r>
              <a:rPr b="0" i="0" lang="fr-FR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Supprimer un fichier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2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Noto Sans Symbols"/>
              <a:buChar char="❑"/>
            </a:pPr>
            <a:r>
              <a:rPr b="0" i="0" lang="fr-FR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Renommer un fichier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600"/>
              <a:buNone/>
            </a:pPr>
            <a:r>
              <a:rPr lang="fr-F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manipuler un fichier, on a besoin d’un certain </a:t>
            </a:r>
            <a:endParaRPr/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600"/>
              <a:buNone/>
            </a:pPr>
            <a:r>
              <a:rPr lang="fr-F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 d’informations comme: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❑"/>
            </a:pPr>
            <a:r>
              <a:rPr lang="fr-F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mode d’accès à ce fichier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❑"/>
            </a:pPr>
            <a:r>
              <a:rPr lang="fr-F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L’adresse de la mémoire tampon où se trouve le fichier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❑"/>
            </a:pPr>
            <a:r>
              <a:rPr lang="fr-F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position de la tête de lecture/écriture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❑"/>
            </a:pPr>
            <a:r>
              <a:rPr lang="fr-F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État d’erreur</a:t>
            </a:r>
            <a:endParaRPr sz="2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600"/>
              <a:buNone/>
            </a:pPr>
            <a:r>
              <a:rPr lang="fr-F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Toutes ces informations sont rassemblées dans le type </a:t>
            </a:r>
            <a:r>
              <a:rPr b="1" lang="fr-F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</a:t>
            </a:r>
            <a:endParaRPr/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600"/>
              <a:buNone/>
            </a:pPr>
            <a:r>
              <a:rPr lang="fr-F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 dans la bibliothèque</a:t>
            </a:r>
            <a:r>
              <a:rPr b="1" lang="fr-F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&lt;stdio.h&gt;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600"/>
              <a:buNone/>
            </a:pPr>
            <a:r>
              <a:rPr lang="fr-F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objet de type </a:t>
            </a:r>
            <a:r>
              <a:rPr b="1" lang="fr-F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FILE*</a:t>
            </a:r>
            <a:r>
              <a:rPr lang="fr-F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 nommé un</a:t>
            </a:r>
            <a:r>
              <a:rPr b="1" lang="fr-F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flot de données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Déclaration 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500"/>
              <a:buFont typeface="Noto Sans Symbols"/>
              <a:buChar char="❑"/>
            </a:pP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Fichiers Textes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600"/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fichier texte est un fichier dont le contenu représente</a:t>
            </a: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suite de caractères lisibles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de Fichiers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.JPG" id="148" name="Google Shape;1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0000" y="3240000"/>
            <a:ext cx="3423372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457200" y="5903426"/>
            <a:ext cx="8229600" cy="553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Dans un fichier texte, on enregistre un </a:t>
            </a:r>
            <a:r>
              <a:rPr b="1" i="0" lang="fr-F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texte</a:t>
            </a:r>
            <a:r>
              <a:rPr b="0" i="0" lang="fr-F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fr-F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lisible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3500"/>
              <a:buFont typeface="Noto Sans Symbols"/>
              <a:buChar char="❑"/>
            </a:pP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Fichiers Binaires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600"/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Tout fichier qui n’est pas de type texte est un fichier binaire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in.JPG" id="156" name="Google Shape;1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0000" y="3240000"/>
            <a:ext cx="468052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8" name="Google Shape;158;p9"/>
          <p:cNvSpPr txBox="1"/>
          <p:nvPr/>
        </p:nvSpPr>
        <p:spPr>
          <a:xfrm>
            <a:off x="457200" y="5393599"/>
            <a:ext cx="8229600" cy="10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Dans un fichier binaire, on peut enregistrer n'importe quelle donnée (texte, image, son) mais qui n'est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pas interprétable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60" name="Google Shape;16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9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de Fichiers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/>
          <p:nvPr/>
        </p:nvSpPr>
        <p:spPr>
          <a:xfrm>
            <a:off x="38637" y="12879"/>
            <a:ext cx="9090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❑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pouvoir lire et écrire dans un fichier, il faut commencer par l’ouvrir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750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Syntaxe: </a:t>
            </a:r>
            <a:r>
              <a:rPr b="1" lang="fr-FR" sz="20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1" lang="fr-FR" sz="2000">
                <a:latin typeface="Calibri"/>
                <a:ea typeface="Calibri"/>
                <a:cs typeface="Calibri"/>
                <a:sym typeface="Calibri"/>
              </a:rPr>
              <a:t>fopen(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"chemin", "mode"</a:t>
            </a:r>
            <a:r>
              <a:rPr b="1" lang="fr-FR" sz="200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❑"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 une variable de type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FILE*</a:t>
            </a:r>
            <a:endParaRPr/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❑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fonction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fopen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ouvre un fichier et lui associe un flot de données (elle renvoie un pointeur sur le fichier)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❑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premier paramètre est le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chemin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d’accès au fichier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750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Exemple: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750"/>
              <a:buNone/>
            </a:pPr>
            <a:r>
              <a:rPr lang="fr-FR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"monFich.txt"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s’il est situé dans le même dossier que l’exécutable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12"/>
              <a:buNone/>
            </a:pPr>
            <a:r>
              <a:rPr lang="fr-FR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C:\mondossier\monFich.txt"</a:t>
            </a:r>
            <a:r>
              <a:rPr lang="fr-FR" sz="2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s’il est situé n’importe où ailleurs sur le disque dur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0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❑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deuxième paramètre est une chaîne de caractère spécifiant le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 d’accès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68" name="Google Shape;1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 txBox="1"/>
          <p:nvPr/>
        </p:nvSpPr>
        <p:spPr>
          <a:xfrm>
            <a:off x="1713947" y="162882"/>
            <a:ext cx="7380000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Ouvrir un Fichier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2015-06-30T10:37:29Z</dcterms:created>
  <dc:creator>hind</dc:creator>
</cp:coreProperties>
</file>