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7102475" cy="10234600"/>
  <p:embeddedFontLst>
    <p:embeddedFont>
      <p:font typeface="Tahoma"/>
      <p:regular r:id="rId81"/>
      <p:bold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Tahoma-bold.fntdata"/><Relationship Id="rId81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4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3e2d31af3_0_67:notes"/>
          <p:cNvSpPr txBox="1"/>
          <p:nvPr>
            <p:ph idx="1" type="body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83e2d31af3_0_67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3e2d31af3_0_101:notes"/>
          <p:cNvSpPr txBox="1"/>
          <p:nvPr>
            <p:ph idx="1" type="body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83e2d31af3_0_10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3e2d31af3_0_84:notes"/>
          <p:cNvSpPr txBox="1"/>
          <p:nvPr>
            <p:ph idx="1" type="body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83e2d31af3_0_8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3e2d31af3_0_120:notes"/>
          <p:cNvSpPr txBox="1"/>
          <p:nvPr>
            <p:ph idx="1" type="body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83e2d31af3_0_12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Cette primitive permet de créer un nœud externe contenant une valeur et retourne sa position en mémoire.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Cette fonction permet de creer et retourner un arbre d'un seul element*/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/*                 dont la racine contient l'information etudiant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Son rôle est de créer l'élément à l'aide de la fonction </a:t>
            </a:r>
            <a:r>
              <a:rPr i="1"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malloc</a:t>
            </a:r>
            <a:r>
              <a:rPr lang="fr-FR" sz="900">
                <a:solidFill>
                  <a:srgbClr val="2125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d'initialiser ses champs :data avec la valeur désirée (passé en paramètre à la fonction), d'initialiser les deux pointeurs à NULL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1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1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20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Cette fonction permet d'inserer un noeud dont l'informtion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/*                 etudiant en feuille de l'arbre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2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2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2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2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2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25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2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2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27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2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2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29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3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3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3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3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3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3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3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3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p3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3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4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4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4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42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4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6" name="Google Shape;636;p4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4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2" name="Google Shape;652;p4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4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p4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6" name="Google Shape;676;p4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4" name="Google Shape;684;p5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5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0" name="Google Shape;700;p5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8" name="Google Shape;708;p5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p5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5" name="Google Shape;725;p5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5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4" name="Google Shape;734;p56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p5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9" name="Google Shape;749;p5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7" name="Google Shape;757;p5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5" name="Google Shape;765;p6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3" name="Google Shape;773;p6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6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9" name="Google Shape;789;p6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p6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6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3" name="Google Shape;813;p6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1" name="Google Shape;821;p6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0" name="Google Shape;830;p6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p8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85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5" name="Google Shape;845;p8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2" name="Google Shape;852;p8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141195" y="2281173"/>
            <a:ext cx="9002806" cy="243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Arbres Binaires de Recherche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fr-FR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 Procédurale 2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898930" y="4000504"/>
            <a:ext cx="7467835" cy="1696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1" i="0" sz="144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t/>
            </a:r>
            <a:endParaRPr b="1" i="0" sz="112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t/>
            </a:r>
            <a:endParaRPr b="1" i="0" sz="15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1" i="0" lang="fr-FR" sz="15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Algorithmique &amp; Programmation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1" i="0" lang="fr-FR" sz="15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:2021-2022</a:t>
            </a:r>
            <a:endParaRPr b="0" i="0" sz="15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/>
        </p:nvSpPr>
        <p:spPr>
          <a:xfrm>
            <a:off x="285720" y="1571588"/>
            <a:ext cx="8572528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Profondeur (Hauteur) d’un arbre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C’est le niveau maximum dans cet arbre.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Profondeur de l’arbre suivant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d’un nœud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degré d’un nœud est égal au nombre de ses fils.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de (A = 2, B =2, C = 2, E= 0, H=2)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d’un arbre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C’est le degré maximum de ses nœuds.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degré d’un arbre binaire est égal à 2.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le degré d’un arbre est égal à </a:t>
            </a: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l’arbre est 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N-aire</a:t>
            </a: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6215074" y="5072074"/>
            <a:ext cx="2469181" cy="5330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Degré de l’arbre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6000760" y="1785926"/>
            <a:ext cx="2455859" cy="3033284"/>
            <a:chOff x="6423769" y="377756"/>
            <a:chExt cx="3141873" cy="3083483"/>
          </a:xfrm>
        </p:grpSpPr>
        <p:sp>
          <p:nvSpPr>
            <p:cNvPr id="285" name="Google Shape;285;p32"/>
            <p:cNvSpPr/>
            <p:nvPr/>
          </p:nvSpPr>
          <p:spPr>
            <a:xfrm>
              <a:off x="7703275" y="377756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6880735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8434422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423769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7429095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9006084" y="2124949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8232356" y="214871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7970293" y="2989558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8734236" y="296760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32"/>
            <p:cNvCxnSpPr>
              <a:stCxn id="285" idx="3"/>
            </p:cNvCxnSpPr>
            <p:nvPr/>
          </p:nvCxnSpPr>
          <p:spPr>
            <a:xfrm flipH="1">
              <a:off x="7154920" y="780361"/>
              <a:ext cx="6303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5" name="Google Shape;295;p32"/>
            <p:cNvCxnSpPr>
              <a:stCxn id="285" idx="5"/>
            </p:cNvCxnSpPr>
            <p:nvPr/>
          </p:nvCxnSpPr>
          <p:spPr>
            <a:xfrm>
              <a:off x="8180888" y="780361"/>
              <a:ext cx="5205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6" name="Google Shape;296;p32"/>
            <p:cNvCxnSpPr>
              <a:stCxn id="286" idx="3"/>
              <a:endCxn id="288" idx="0"/>
            </p:cNvCxnSpPr>
            <p:nvPr/>
          </p:nvCxnSpPr>
          <p:spPr>
            <a:xfrm flipH="1">
              <a:off x="6703480" y="1797045"/>
              <a:ext cx="2592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7" name="Google Shape;297;p32"/>
            <p:cNvCxnSpPr>
              <a:stCxn id="286" idx="5"/>
              <a:endCxn id="289" idx="0"/>
            </p:cNvCxnSpPr>
            <p:nvPr/>
          </p:nvCxnSpPr>
          <p:spPr>
            <a:xfrm>
              <a:off x="7358348" y="1797045"/>
              <a:ext cx="3504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8" name="Google Shape;298;p32"/>
            <p:cNvCxnSpPr>
              <a:endCxn id="291" idx="1"/>
            </p:cNvCxnSpPr>
            <p:nvPr/>
          </p:nvCxnSpPr>
          <p:spPr>
            <a:xfrm flipH="1">
              <a:off x="8314301" y="1830189"/>
              <a:ext cx="211500" cy="3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9" name="Google Shape;299;p32"/>
            <p:cNvCxnSpPr/>
            <p:nvPr/>
          </p:nvCxnSpPr>
          <p:spPr>
            <a:xfrm flipH="1" rot="-5400000">
              <a:off x="8842759" y="1870452"/>
              <a:ext cx="353736" cy="291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0" name="Google Shape;300;p32"/>
            <p:cNvCxnSpPr>
              <a:endCxn id="292" idx="0"/>
            </p:cNvCxnSpPr>
            <p:nvPr/>
          </p:nvCxnSpPr>
          <p:spPr>
            <a:xfrm flipH="1">
              <a:off x="8250072" y="2567158"/>
              <a:ext cx="113100" cy="42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1" name="Google Shape;301;p32"/>
            <p:cNvCxnSpPr>
              <a:stCxn id="291" idx="5"/>
              <a:endCxn id="293" idx="0"/>
            </p:cNvCxnSpPr>
            <p:nvPr/>
          </p:nvCxnSpPr>
          <p:spPr>
            <a:xfrm>
              <a:off x="8709969" y="2551318"/>
              <a:ext cx="303900" cy="41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02" name="Google Shape;302;p32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Mesures sur les arbres(2)</a:t>
            </a:r>
            <a:r>
              <a:rPr b="0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0" i="0" sz="4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Binaires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251520" y="1881763"/>
            <a:ext cx="8178132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Un arbre</a:t>
            </a: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 binaire 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est un arbre où chaque nœud a un fils gauche, un fils droit ou les deux à la fois.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c’est un arbre ou le degré maximum  d’un nœud est égal à 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rperrot.developpez.com/articles/algo/structures/arbres/images/arbre_enracine.jpg" id="317" name="Google Shape;3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6" y="4261230"/>
            <a:ext cx="2986077" cy="222529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/>
          <p:nvPr/>
        </p:nvSpPr>
        <p:spPr>
          <a:xfrm>
            <a:off x="5429256" y="3500438"/>
            <a:ext cx="3143272" cy="3000372"/>
          </a:xfrm>
          <a:prstGeom prst="flowChartSummingJunction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928662" y="3571876"/>
            <a:ext cx="3143272" cy="2928958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00px-Abr_1_6_a_33.png" id="320" name="Google Shape;3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290" y="4204668"/>
            <a:ext cx="2214578" cy="172466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(1)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1695332" y="649451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binaire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6224735" y="6494511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non binaire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0" y="1682981"/>
            <a:ext cx="8892480" cy="444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Si chaque nœud autre qu’une feuille admet deux descendants et si toutes les feuilles sont au même niveau, on dit que </a:t>
            </a:r>
            <a:r>
              <a:rPr b="1" lang="fr-FR" sz="2400" u="sng">
                <a:latin typeface="Times New Roman"/>
                <a:ea typeface="Times New Roman"/>
                <a:cs typeface="Times New Roman"/>
                <a:sym typeface="Times New Roman"/>
              </a:rPr>
              <a:t>l’arbre binaire est complet</a:t>
            </a:r>
            <a:r>
              <a:rPr b="1" lang="fr-FR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Les arbres </a:t>
            </a:r>
            <a:r>
              <a:rPr b="1" lang="fr-FR" sz="2400" u="sng">
                <a:latin typeface="Times New Roman"/>
                <a:ea typeface="Times New Roman"/>
                <a:cs typeface="Times New Roman"/>
                <a:sym typeface="Times New Roman"/>
              </a:rPr>
              <a:t>parfaits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voient tous leurs niveaux remplis de gauche à droite excepté le dernier.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4071942"/>
            <a:ext cx="8437622" cy="199838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(2)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357158" y="2571744"/>
            <a:ext cx="828680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Binaires de Recherche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339" name="Google Shape;3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/>
          <p:nvPr/>
        </p:nvSpPr>
        <p:spPr>
          <a:xfrm>
            <a:off x="0" y="1569391"/>
            <a:ext cx="5929767" cy="417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binaire A de racine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dit 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binaire de recherche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(ABR) si et seulement si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Toute valeur associée à un nœud de son sous-arbre principal gauche est &lt;= X 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Toute valeur associée à un nœud de son sous-arbre principal droit est &gt;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Tout sous-arbre de A est lui-même un ABR.  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1" marL="621665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1" marL="393065" marR="0" rtl="0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7072330" y="1428736"/>
            <a:ext cx="504148" cy="507036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37"/>
          <p:cNvCxnSpPr>
            <a:endCxn id="348" idx="0"/>
          </p:cNvCxnSpPr>
          <p:nvPr/>
        </p:nvCxnSpPr>
        <p:spPr>
          <a:xfrm flipH="1">
            <a:off x="6462811" y="1928844"/>
            <a:ext cx="681000" cy="64290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49" name="Google Shape;349;p37"/>
          <p:cNvCxnSpPr>
            <a:endCxn id="350" idx="0"/>
          </p:cNvCxnSpPr>
          <p:nvPr/>
        </p:nvCxnSpPr>
        <p:spPr>
          <a:xfrm>
            <a:off x="7505459" y="1932860"/>
            <a:ext cx="819300" cy="612000"/>
          </a:xfrm>
          <a:prstGeom prst="straightConnector1">
            <a:avLst/>
          </a:prstGeom>
          <a:noFill/>
          <a:ln cap="flat" cmpd="sng" w="9525">
            <a:solidFill>
              <a:srgbClr val="833C0B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48" name="Google Shape;348;p37"/>
          <p:cNvSpPr/>
          <p:nvPr/>
        </p:nvSpPr>
        <p:spPr>
          <a:xfrm>
            <a:off x="5643570" y="2571744"/>
            <a:ext cx="1638482" cy="195571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127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arbre  gauche &lt;=X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7505518" y="2544860"/>
            <a:ext cx="1638482" cy="195571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127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arbre droite &gt;X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7643834" y="1428736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/>
          <p:nvPr/>
        </p:nvSpPr>
        <p:spPr>
          <a:xfrm>
            <a:off x="1024055" y="624530"/>
            <a:ext cx="2436886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Exemples</a:t>
            </a:r>
            <a:r>
              <a:rPr b="0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92" y="1775282"/>
            <a:ext cx="7247617" cy="437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7238527" y="5641166"/>
            <a:ext cx="999593" cy="61622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1757805" y="5612768"/>
            <a:ext cx="658823" cy="61622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dns2.freepik.com/photos-libre/_21323680.jpg" id="368" name="Google Shape;3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/>
          <p:nvPr/>
        </p:nvSpPr>
        <p:spPr>
          <a:xfrm>
            <a:off x="51554" y="357295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734979" y="255542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416099" y="3068950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1486559" y="167546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1736166" y="1171483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1071163" y="2060597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dns2.freepik.com/photos-libre/_21323680.jpg" id="382" name="Google Shape;3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0"/>
          <p:cNvSpPr/>
          <p:nvPr/>
        </p:nvSpPr>
        <p:spPr>
          <a:xfrm>
            <a:off x="51554" y="357295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734979" y="255542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416099" y="3068950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40"/>
          <p:cNvCxnSpPr/>
          <p:nvPr/>
        </p:nvCxnSpPr>
        <p:spPr>
          <a:xfrm flipH="1">
            <a:off x="3096734" y="2434499"/>
            <a:ext cx="1037700" cy="63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89" name="Google Shape;389;p40"/>
          <p:cNvSpPr/>
          <p:nvPr/>
        </p:nvSpPr>
        <p:spPr>
          <a:xfrm>
            <a:off x="1634119" y="4332588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2760550" y="305942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1071163" y="2060597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40"/>
          <p:cNvCxnSpPr/>
          <p:nvPr/>
        </p:nvCxnSpPr>
        <p:spPr>
          <a:xfrm flipH="1">
            <a:off x="1991050" y="3563424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dns2.freepik.com/photos-libre/_21323680.jpg" id="398" name="Google Shape;3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1"/>
          <p:cNvSpPr/>
          <p:nvPr/>
        </p:nvSpPr>
        <p:spPr>
          <a:xfrm>
            <a:off x="51554" y="357295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416099" y="3068950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41"/>
          <p:cNvCxnSpPr/>
          <p:nvPr/>
        </p:nvCxnSpPr>
        <p:spPr>
          <a:xfrm flipH="1">
            <a:off x="3096734" y="2434499"/>
            <a:ext cx="1037700" cy="63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04" name="Google Shape;404;p41"/>
          <p:cNvCxnSpPr/>
          <p:nvPr/>
        </p:nvCxnSpPr>
        <p:spPr>
          <a:xfrm>
            <a:off x="4698709" y="2434499"/>
            <a:ext cx="1057500" cy="58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05" name="Google Shape;405;p41"/>
          <p:cNvSpPr/>
          <p:nvPr/>
        </p:nvSpPr>
        <p:spPr>
          <a:xfrm>
            <a:off x="1377079" y="4193738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2599253" y="304567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41"/>
          <p:cNvCxnSpPr/>
          <p:nvPr/>
        </p:nvCxnSpPr>
        <p:spPr>
          <a:xfrm flipH="1">
            <a:off x="1835615" y="3449584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08" name="Google Shape;408;p41"/>
          <p:cNvSpPr/>
          <p:nvPr/>
        </p:nvSpPr>
        <p:spPr>
          <a:xfrm>
            <a:off x="339554" y="5352848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5674868" y="2945584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1"/>
          <p:cNvCxnSpPr/>
          <p:nvPr/>
        </p:nvCxnSpPr>
        <p:spPr>
          <a:xfrm flipH="1">
            <a:off x="728681" y="4629893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b="1" lang="fr-FR" sz="4000"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61703" y="1484784"/>
            <a:ext cx="7953647" cy="469217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397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 b="0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 et Arbres Binaires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dans un ABR</a:t>
            </a:r>
            <a:endParaRPr/>
          </a:p>
          <a:p>
            <a:pPr indent="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en profondeur d’un ABR</a:t>
            </a:r>
            <a:endParaRPr b="0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Binaires de Recherche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dans un ABR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1143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•"/>
            </a:pPr>
            <a:r>
              <a:rPr b="0" i="0" lang="fr-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d'un ABR</a:t>
            </a:r>
            <a:endParaRPr b="0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/>
          <p:nvPr/>
        </p:nvSpPr>
        <p:spPr>
          <a:xfrm>
            <a:off x="4134434" y="213285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dns2.freepik.com/photos-libre/_21323680.jpg" id="416" name="Google Shape;4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119" y="996171"/>
            <a:ext cx="987400" cy="854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992104" y="300243"/>
            <a:ext cx="54864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ABR d'entiers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42"/>
          <p:cNvCxnSpPr/>
          <p:nvPr/>
        </p:nvCxnSpPr>
        <p:spPr>
          <a:xfrm flipH="1">
            <a:off x="3096734" y="2434499"/>
            <a:ext cx="1037700" cy="63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0" name="Google Shape;420;p42"/>
          <p:cNvCxnSpPr/>
          <p:nvPr/>
        </p:nvCxnSpPr>
        <p:spPr>
          <a:xfrm>
            <a:off x="4698709" y="2434499"/>
            <a:ext cx="1057500" cy="58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1" name="Google Shape;421;p42"/>
          <p:cNvSpPr/>
          <p:nvPr/>
        </p:nvSpPr>
        <p:spPr>
          <a:xfrm>
            <a:off x="1490366" y="4181158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2520734" y="3068999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2"/>
          <p:cNvCxnSpPr/>
          <p:nvPr/>
        </p:nvCxnSpPr>
        <p:spPr>
          <a:xfrm flipH="1">
            <a:off x="1835615" y="3449584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4" name="Google Shape;424;p42"/>
          <p:cNvSpPr/>
          <p:nvPr/>
        </p:nvSpPr>
        <p:spPr>
          <a:xfrm>
            <a:off x="5614260" y="2912096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42"/>
          <p:cNvCxnSpPr/>
          <p:nvPr/>
        </p:nvCxnSpPr>
        <p:spPr>
          <a:xfrm flipH="1">
            <a:off x="5095893" y="3417293"/>
            <a:ext cx="660300" cy="84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6" name="Google Shape;426;p42"/>
          <p:cNvCxnSpPr/>
          <p:nvPr/>
        </p:nvCxnSpPr>
        <p:spPr>
          <a:xfrm>
            <a:off x="5159504" y="4555556"/>
            <a:ext cx="642300" cy="71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7" name="Google Shape;427;p42"/>
          <p:cNvSpPr/>
          <p:nvPr/>
        </p:nvSpPr>
        <p:spPr>
          <a:xfrm>
            <a:off x="4601229" y="4266605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5756209" y="514963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42"/>
          <p:cNvCxnSpPr/>
          <p:nvPr/>
        </p:nvCxnSpPr>
        <p:spPr>
          <a:xfrm flipH="1">
            <a:off x="802138" y="4541038"/>
            <a:ext cx="769500" cy="79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31" name="Google Shape;431;p42"/>
          <p:cNvSpPr/>
          <p:nvPr/>
        </p:nvSpPr>
        <p:spPr>
          <a:xfrm>
            <a:off x="538161" y="5332001"/>
            <a:ext cx="576000" cy="5040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/>
          <p:nvPr/>
        </p:nvSpPr>
        <p:spPr>
          <a:xfrm>
            <a:off x="1214414" y="591246"/>
            <a:ext cx="241316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 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3"/>
          <p:cNvSpPr/>
          <p:nvPr/>
        </p:nvSpPr>
        <p:spPr>
          <a:xfrm>
            <a:off x="560383" y="1516887"/>
            <a:ext cx="802767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types de données sont stockées dans un nœud.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donnée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pointeur de type Nœud vers le sous arbre gauche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pointeur de type Nœud vers le sous arbre droit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 entre types: Structure récursive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binaire est caractérisé par une racine qui est un nœud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descendants d’un nœud sont des arbres binaires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🡪définition récursive de l'arbre en fonction d'elle-même.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b="0" i="0" lang="fr-FR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les descendants d'un nœud sont des pointeurs vers d'autres nœuds.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/>
          <p:nvPr/>
        </p:nvSpPr>
        <p:spPr>
          <a:xfrm>
            <a:off x="1029830" y="648041"/>
            <a:ext cx="241316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 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4"/>
          <p:cNvSpPr txBox="1"/>
          <p:nvPr>
            <p:ph idx="1" type="body"/>
          </p:nvPr>
        </p:nvSpPr>
        <p:spPr>
          <a:xfrm>
            <a:off x="0" y="200024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>
                <a:latin typeface="Tahoma"/>
                <a:ea typeface="Tahoma"/>
                <a:cs typeface="Tahoma"/>
                <a:sym typeface="Tahoma"/>
              </a:rPr>
              <a:t>Struct Nœud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4211320" lvl="0" marL="4302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TYPE data;           </a:t>
            </a:r>
            <a:r>
              <a:rPr lang="fr-FR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       </a:t>
            </a:r>
            <a:r>
              <a:rPr lang="fr-FR" sz="2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// data peut avoir n'importe quel type</a:t>
            </a:r>
            <a:endParaRPr/>
          </a:p>
          <a:p>
            <a:pPr indent="-4302125" lvl="0" marL="439229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Struct Nœud * FG;       </a:t>
            </a:r>
            <a:r>
              <a:rPr lang="fr-FR" sz="22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//  FG et FD sont deux pointeur vers d'autres noeuds */</a:t>
            </a:r>
            <a:endParaRPr/>
          </a:p>
          <a:p>
            <a:pPr indent="-4302125" lvl="0" marL="43926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ahoma"/>
                <a:ea typeface="Tahoma"/>
                <a:cs typeface="Tahoma"/>
                <a:sym typeface="Tahoma"/>
              </a:rPr>
              <a:t>Struct Nœud * FD;                   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fr-FR">
                <a:latin typeface="Tahoma"/>
                <a:ea typeface="Tahoma"/>
                <a:cs typeface="Tahoma"/>
                <a:sym typeface="Tahoma"/>
              </a:rPr>
              <a:t>Typedef</a:t>
            </a:r>
            <a:r>
              <a:rPr lang="fr-FR">
                <a:latin typeface="Tahoma"/>
                <a:ea typeface="Tahoma"/>
                <a:cs typeface="Tahoma"/>
                <a:sym typeface="Tahoma"/>
              </a:rPr>
              <a:t>  Struct Nœud * Arbre;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dans un ABR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452" name="Google Shape;4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5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>
            <p:ph idx="1" type="body"/>
          </p:nvPr>
        </p:nvSpPr>
        <p:spPr>
          <a:xfrm>
            <a:off x="571472" y="1500174"/>
            <a:ext cx="8572528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fr-FR" sz="2400">
                <a:latin typeface="Times New Roman"/>
                <a:ea typeface="Times New Roman"/>
                <a:cs typeface="Times New Roman"/>
                <a:sym typeface="Times New Roman"/>
              </a:rPr>
              <a:t>Fonction récursive d’ajout d’un élément :</a:t>
            </a:r>
            <a:endParaRPr b="1"/>
          </a:p>
          <a:p>
            <a:pPr indent="-228600" lvl="0" marL="53340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soit nouv un pointeur sur le nouveau nœud à insérer.</a:t>
            </a:r>
            <a:endParaRPr/>
          </a:p>
          <a:p>
            <a:pPr indent="-2286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soit R un pointeur sur le nœud racine.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R == NULL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alors 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la racine devient l'adresse du nouveau nœud (nouv) 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valeur de nouv &lt; = valeur de la Racine ( R)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           Ajouter l'élément dans le sous arbre gauche ayant pour racine le fils gauche de l'ancienne racine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   Si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valeur de nouv  &gt;  valeur de la Racine ( R)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    Ajouter l'élément dans le sous arbre droit ayant pour racine le fils droit de l'ancienne racine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60" name="Google Shape;460;p46"/>
          <p:cNvSpPr/>
          <p:nvPr/>
        </p:nvSpPr>
        <p:spPr>
          <a:xfrm>
            <a:off x="1214413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(1)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1214414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(2)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7"/>
          <p:cNvSpPr/>
          <p:nvPr/>
        </p:nvSpPr>
        <p:spPr>
          <a:xfrm>
            <a:off x="857224" y="1785926"/>
            <a:ext cx="1000132" cy="3571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2000232" y="1714488"/>
            <a:ext cx="50720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 d’un nœud ayant la valeur 5 à l’arbre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18" y="2643182"/>
            <a:ext cx="5429288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/>
          <p:nvPr/>
        </p:nvSpPr>
        <p:spPr>
          <a:xfrm>
            <a:off x="1214414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(3)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76" name="Google Shape;476;p48"/>
          <p:cNvPicPr preferRelativeResize="0"/>
          <p:nvPr/>
        </p:nvPicPr>
        <p:blipFill rotWithShape="1">
          <a:blip r:embed="rId3">
            <a:alphaModFix/>
          </a:blip>
          <a:srcRect b="-1520" l="0" r="0" t="1520"/>
          <a:stretch/>
        </p:blipFill>
        <p:spPr>
          <a:xfrm>
            <a:off x="516927" y="1460861"/>
            <a:ext cx="9030449" cy="500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/>
          <p:nvPr/>
        </p:nvSpPr>
        <p:spPr>
          <a:xfrm>
            <a:off x="1214414" y="591246"/>
            <a:ext cx="4757071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Insérer un  Nœud (4)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83" name="Google Shape;48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0174"/>
            <a:ext cx="9144000" cy="49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d'un ABR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490" name="Google Shape;49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0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idx="1" type="body"/>
          </p:nvPr>
        </p:nvSpPr>
        <p:spPr>
          <a:xfrm>
            <a:off x="457200" y="1600200"/>
            <a:ext cx="857929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 parcours d’un arbre consiste à passer par tous ses nœuds pour en effectuer un traitement.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On distingue deux types de parcours 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Parcours en profondeur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Parcours en largeur</a:t>
            </a:r>
            <a:endParaRPr/>
          </a:p>
          <a:p>
            <a:pPr indent="-279400" lvl="0" marL="56692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1214413" y="591246"/>
            <a:ext cx="2380780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28596" y="1571612"/>
            <a:ext cx="8715404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structures ( Tableaux, listes, piles et files) sont des structures linéaires: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données sont organisées de manière ordonnée les uns à la suite des autres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chercher un élément, nous sommes obligés de parcourir toute la structure de donnée jusqu’à le trouver.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recherche d’un élément dans un arbre binaire de recherche est beaucoup plus rapide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recherche dans une structure de donnée linéaire.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226773" y="701419"/>
            <a:ext cx="83091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 b="0" i="0" sz="4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en profondeur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505" name="Google Shape;5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2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/>
          <p:nvPr/>
        </p:nvSpPr>
        <p:spPr>
          <a:xfrm>
            <a:off x="1214414" y="714356"/>
            <a:ext cx="3352264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1" i="0" lang="fr-FR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en Profondeur</a:t>
            </a:r>
            <a:endParaRPr b="0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Dans un parcours en profondeur, commençant par la racine: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1. On descend le plus profondément possible dans l’arbre puis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2. Une fois qu’une feuille est atteinte, on remonte pour explorer les autres branches en commençant par la branche </a:t>
            </a: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"la plus basse"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parmi celles non encore parcourues. </a:t>
            </a:r>
            <a:endParaRPr sz="2400"/>
          </a:p>
        </p:txBody>
      </p:sp>
      <p:sp>
        <p:nvSpPr>
          <p:cNvPr id="513" name="Google Shape;513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520" name="Google Shape;5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4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5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2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6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7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3" name="Google Shape;553;p58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9" name="Google Shape;55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9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69" name="Google Shape;569;p60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1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1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357158" y="2571744"/>
            <a:ext cx="82868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Arbres </a:t>
            </a:r>
            <a:endParaRPr b="1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2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3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4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fr-FR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 premier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Parcours préfixé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préfixé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1675623"/>
            <a:ext cx="4857751" cy="29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5"/>
          <p:cNvSpPr/>
          <p:nvPr/>
        </p:nvSpPr>
        <p:spPr>
          <a:xfrm>
            <a:off x="3567858" y="4929198"/>
            <a:ext cx="55761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 : A, B, E, H, L, D, F, G, M, N.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5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428868"/>
            <a:ext cx="7858180" cy="26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6"/>
          <p:cNvSpPr/>
          <p:nvPr/>
        </p:nvSpPr>
        <p:spPr>
          <a:xfrm>
            <a:off x="1214414" y="714356"/>
            <a:ext cx="34977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Préfixé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7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624" name="Google Shape;62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67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1" y="2065391"/>
            <a:ext cx="4857744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8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9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9" name="Google Shape;63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9"/>
          <p:cNvSpPr/>
          <p:nvPr/>
        </p:nvSpPr>
        <p:spPr>
          <a:xfrm>
            <a:off x="1214414" y="714356"/>
            <a:ext cx="32989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0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7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8" name="Google Shape;64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1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1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28596" y="1285860"/>
            <a:ext cx="8715404" cy="649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95605" marR="0" rtl="0" algn="just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est une structure de données composée d’un ensemble de nœuds.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395605" marR="0" rtl="0" algn="just">
              <a:lnSpc>
                <a:spcPct val="113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nœud contient les données spécifiques de l’application et des pointeurs vers d’autres nœuds (d’autres sous-arbres).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395605" marR="0" rtl="0" algn="just">
              <a:lnSpc>
                <a:spcPct val="113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Plusieurs traitements en informatique sont de nature arborescente tel que: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1" marL="81216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représentation des expressions arithmétiques,.. Etc.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1" marL="812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hiérarchie des répertoires et des fichiers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            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…                         Home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…                      Cours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Algo              Programmation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226773" y="701419"/>
            <a:ext cx="83091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7"/>
          <p:cNvCxnSpPr/>
          <p:nvPr/>
        </p:nvCxnSpPr>
        <p:spPr>
          <a:xfrm rot="5400000">
            <a:off x="2714612" y="4368783"/>
            <a:ext cx="500066" cy="3571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7"/>
          <p:cNvCxnSpPr/>
          <p:nvPr/>
        </p:nvCxnSpPr>
        <p:spPr>
          <a:xfrm>
            <a:off x="3714744" y="4297345"/>
            <a:ext cx="500066" cy="42862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27"/>
          <p:cNvCxnSpPr/>
          <p:nvPr/>
        </p:nvCxnSpPr>
        <p:spPr>
          <a:xfrm rot="5400000">
            <a:off x="3857620" y="5297477"/>
            <a:ext cx="500066" cy="3571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27"/>
          <p:cNvCxnSpPr/>
          <p:nvPr/>
        </p:nvCxnSpPr>
        <p:spPr>
          <a:xfrm>
            <a:off x="4929190" y="5226039"/>
            <a:ext cx="500066" cy="42862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7"/>
          <p:cNvCxnSpPr/>
          <p:nvPr/>
        </p:nvCxnSpPr>
        <p:spPr>
          <a:xfrm rot="5400000">
            <a:off x="5072066" y="6154733"/>
            <a:ext cx="500066" cy="3571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27"/>
          <p:cNvCxnSpPr/>
          <p:nvPr/>
        </p:nvCxnSpPr>
        <p:spPr>
          <a:xfrm>
            <a:off x="6072198" y="6154733"/>
            <a:ext cx="500066" cy="42862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2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3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2" name="Google Shape;67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4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4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0" name="Google Shape;68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5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7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6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76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6" name="Google Shape;69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7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7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7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4" name="Google Shape;70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8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entre les deux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Parcours Infixé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Parcours Infixé du SAD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8"/>
          <p:cNvSpPr/>
          <p:nvPr/>
        </p:nvSpPr>
        <p:spPr>
          <a:xfrm>
            <a:off x="3760218" y="5214950"/>
            <a:ext cx="53837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 : H, E, L, B, A, F, D, M, G, N.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9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2428868"/>
            <a:ext cx="6143667" cy="305715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9"/>
          <p:cNvSpPr txBox="1"/>
          <p:nvPr/>
        </p:nvSpPr>
        <p:spPr>
          <a:xfrm>
            <a:off x="1071538" y="1643050"/>
            <a:ext cx="59293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Afficher les valeurs des nœuds de l’arbre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0"/>
          <p:cNvSpPr/>
          <p:nvPr/>
        </p:nvSpPr>
        <p:spPr>
          <a:xfrm>
            <a:off x="1214414" y="714356"/>
            <a:ext cx="32412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Infixé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80"/>
          <p:cNvSpPr txBox="1"/>
          <p:nvPr/>
        </p:nvSpPr>
        <p:spPr>
          <a:xfrm>
            <a:off x="500034" y="1626668"/>
            <a:ext cx="7786742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d’application: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expression arithmétique peut être représentée par un arbre.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évaluer l'expression, il faut partir du bas et effectuer les calculs en remontant.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 de l’expression arithmétique: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((2*(a-1))+(3*b))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Nœuds intérieurs: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opérateurs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Nœuds extérieurs ( feuilles) :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opérandes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9" name="Google Shape;72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46" y="3429000"/>
            <a:ext cx="2661332" cy="17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8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1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737" name="Google Shape;73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81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 et mesures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2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2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8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8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3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83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4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84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8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5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85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8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6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6" name="Google Shape;77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86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8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7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87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8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8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88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8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9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Google Shape;80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89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0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90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9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1"/>
          <p:cNvSpPr/>
          <p:nvPr/>
        </p:nvSpPr>
        <p:spPr>
          <a:xfrm>
            <a:off x="1214414" y="714356"/>
            <a:ext cx="37927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Google Shape;816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91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9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85752" y="1857364"/>
            <a:ext cx="5500694" cy="542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Le prédécesseur s’il existe s’appelle </a:t>
            </a:r>
            <a:r>
              <a:rPr b="1" lang="fr-FR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père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(père de C = A, père de L = H)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Le successeur s’il existe s’appelle </a:t>
            </a:r>
            <a:r>
              <a:rPr b="1" lang="fr-FR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(fils de A = { B,C }, fils de H= {L,M })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Le nœud qui n’a pas de prédécesseur s’appelle </a:t>
            </a:r>
            <a:r>
              <a:rPr b="1" lang="fr-FR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racine</a:t>
            </a:r>
            <a:r>
              <a:rPr lang="fr-FR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 sz="2400"/>
          </a:p>
        </p:txBody>
      </p:sp>
      <p:sp>
        <p:nvSpPr>
          <p:cNvPr id="210" name="Google Shape;210;p29"/>
          <p:cNvSpPr/>
          <p:nvPr/>
        </p:nvSpPr>
        <p:spPr>
          <a:xfrm>
            <a:off x="7572396" y="3214686"/>
            <a:ext cx="1571604" cy="214314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29"/>
          <p:cNvGrpSpPr/>
          <p:nvPr/>
        </p:nvGrpSpPr>
        <p:grpSpPr>
          <a:xfrm>
            <a:off x="6500826" y="2143116"/>
            <a:ext cx="2455859" cy="3033284"/>
            <a:chOff x="6423769" y="377756"/>
            <a:chExt cx="3141873" cy="3083483"/>
          </a:xfrm>
        </p:grpSpPr>
        <p:sp>
          <p:nvSpPr>
            <p:cNvPr id="212" name="Google Shape;212;p29"/>
            <p:cNvSpPr/>
            <p:nvPr/>
          </p:nvSpPr>
          <p:spPr>
            <a:xfrm>
              <a:off x="7703275" y="377756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880735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8434422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423769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7429095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9006084" y="2124949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8232356" y="214871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970293" y="2989558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8734236" y="296760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29"/>
            <p:cNvCxnSpPr>
              <a:stCxn id="212" idx="3"/>
            </p:cNvCxnSpPr>
            <p:nvPr/>
          </p:nvCxnSpPr>
          <p:spPr>
            <a:xfrm flipH="1">
              <a:off x="7154920" y="780361"/>
              <a:ext cx="6303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2" name="Google Shape;222;p29"/>
            <p:cNvCxnSpPr>
              <a:stCxn id="212" idx="5"/>
            </p:cNvCxnSpPr>
            <p:nvPr/>
          </p:nvCxnSpPr>
          <p:spPr>
            <a:xfrm>
              <a:off x="8180888" y="780361"/>
              <a:ext cx="5205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3" name="Google Shape;223;p29"/>
            <p:cNvCxnSpPr>
              <a:stCxn id="213" idx="3"/>
              <a:endCxn id="215" idx="0"/>
            </p:cNvCxnSpPr>
            <p:nvPr/>
          </p:nvCxnSpPr>
          <p:spPr>
            <a:xfrm flipH="1">
              <a:off x="6703480" y="1797045"/>
              <a:ext cx="2592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4" name="Google Shape;224;p29"/>
            <p:cNvCxnSpPr>
              <a:stCxn id="213" idx="5"/>
              <a:endCxn id="216" idx="0"/>
            </p:cNvCxnSpPr>
            <p:nvPr/>
          </p:nvCxnSpPr>
          <p:spPr>
            <a:xfrm>
              <a:off x="7358348" y="1797045"/>
              <a:ext cx="3504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5" name="Google Shape;225;p29"/>
            <p:cNvCxnSpPr>
              <a:endCxn id="218" idx="1"/>
            </p:cNvCxnSpPr>
            <p:nvPr/>
          </p:nvCxnSpPr>
          <p:spPr>
            <a:xfrm flipH="1">
              <a:off x="8314301" y="1830189"/>
              <a:ext cx="211500" cy="3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6" name="Google Shape;226;p29"/>
            <p:cNvCxnSpPr/>
            <p:nvPr/>
          </p:nvCxnSpPr>
          <p:spPr>
            <a:xfrm flipH="1" rot="-5400000">
              <a:off x="8842759" y="1870452"/>
              <a:ext cx="353736" cy="291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7" name="Google Shape;227;p29"/>
            <p:cNvCxnSpPr>
              <a:endCxn id="219" idx="0"/>
            </p:cNvCxnSpPr>
            <p:nvPr/>
          </p:nvCxnSpPr>
          <p:spPr>
            <a:xfrm flipH="1">
              <a:off x="8250072" y="2567158"/>
              <a:ext cx="113100" cy="42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29"/>
            <p:cNvCxnSpPr>
              <a:stCxn id="218" idx="5"/>
              <a:endCxn id="220" idx="0"/>
            </p:cNvCxnSpPr>
            <p:nvPr/>
          </p:nvCxnSpPr>
          <p:spPr>
            <a:xfrm>
              <a:off x="8709969" y="2551318"/>
              <a:ext cx="303900" cy="41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9" name="Google Shape;229;p29"/>
          <p:cNvSpPr/>
          <p:nvPr/>
        </p:nvSpPr>
        <p:spPr>
          <a:xfrm>
            <a:off x="7000892" y="1142984"/>
            <a:ext cx="1714512" cy="5000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Nœud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9"/>
          <p:cNvCxnSpPr/>
          <p:nvPr/>
        </p:nvCxnSpPr>
        <p:spPr>
          <a:xfrm rot="5400000">
            <a:off x="7503311" y="1855011"/>
            <a:ext cx="527201" cy="103280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29"/>
          <p:cNvCxnSpPr/>
          <p:nvPr/>
        </p:nvCxnSpPr>
        <p:spPr>
          <a:xfrm flipH="1" rot="10800000">
            <a:off x="7786710" y="5143512"/>
            <a:ext cx="437381" cy="863906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29"/>
          <p:cNvSpPr/>
          <p:nvPr/>
        </p:nvSpPr>
        <p:spPr>
          <a:xfrm>
            <a:off x="7286644" y="6000768"/>
            <a:ext cx="1403769" cy="3146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Sous Arbre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6143636" y="2571744"/>
            <a:ext cx="751771" cy="2798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Père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6143636" y="4786322"/>
            <a:ext cx="916896" cy="3400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 fils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9"/>
          <p:cNvCxnSpPr/>
          <p:nvPr/>
        </p:nvCxnSpPr>
        <p:spPr>
          <a:xfrm>
            <a:off x="6786578" y="2928934"/>
            <a:ext cx="90551" cy="298363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29"/>
          <p:cNvCxnSpPr/>
          <p:nvPr/>
        </p:nvCxnSpPr>
        <p:spPr>
          <a:xfrm flipH="1" rot="5400000">
            <a:off x="6429389" y="4429132"/>
            <a:ext cx="428628" cy="142875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29"/>
          <p:cNvCxnSpPr/>
          <p:nvPr/>
        </p:nvCxnSpPr>
        <p:spPr>
          <a:xfrm rot="-5400000">
            <a:off x="6793964" y="4278870"/>
            <a:ext cx="500066" cy="371963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" name="Google Shape;238;p29"/>
          <p:cNvSpPr txBox="1"/>
          <p:nvPr/>
        </p:nvSpPr>
        <p:spPr>
          <a:xfrm>
            <a:off x="1013791" y="559431"/>
            <a:ext cx="54125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Terminologie(1)</a:t>
            </a:r>
            <a:r>
              <a:rPr b="0" i="0" lang="fr-FR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0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2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4" name="Google Shape;82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2" y="2065391"/>
            <a:ext cx="4857741" cy="2935243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92"/>
          <p:cNvSpPr txBox="1"/>
          <p:nvPr/>
        </p:nvSpPr>
        <p:spPr>
          <a:xfrm>
            <a:off x="214282" y="1428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racine est traitée après les deux  appels récursifs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Parcours Postfixé du SAG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Parcours Postfixé du 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Traiter la racine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92"/>
          <p:cNvSpPr/>
          <p:nvPr/>
        </p:nvSpPr>
        <p:spPr>
          <a:xfrm>
            <a:off x="3760218" y="5214950"/>
            <a:ext cx="548316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 : H, L, E, B, F, M, N, G, D, A.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9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3"/>
          <p:cNvSpPr/>
          <p:nvPr/>
        </p:nvSpPr>
        <p:spPr>
          <a:xfrm>
            <a:off x="1214414" y="714356"/>
            <a:ext cx="3651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i="0" lang="fr-FR" sz="3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Postfixé</a:t>
            </a:r>
            <a:endParaRPr b="0" i="0" sz="3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2214554"/>
            <a:ext cx="6286544" cy="315668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9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4"/>
          <p:cNvSpPr txBox="1"/>
          <p:nvPr/>
        </p:nvSpPr>
        <p:spPr>
          <a:xfrm>
            <a:off x="357158" y="2571744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esprit 2014\ESPRIT 2014\charte essprit 2014\logo-esprit.png" id="841" name="Google Shape;84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94"/>
          <p:cNvSpPr txBox="1"/>
          <p:nvPr>
            <p:ph idx="12" type="sldNum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1" lang="fr-FR" sz="2400">
                <a:solidFill>
                  <a:schemeClr val="dk1"/>
                </a:solidFill>
              </a:rPr>
              <a:t>‹#›</a:t>
            </a:fld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5"/>
          <p:cNvSpPr/>
          <p:nvPr/>
        </p:nvSpPr>
        <p:spPr>
          <a:xfrm>
            <a:off x="785786" y="1643050"/>
            <a:ext cx="771530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Les arbres sont des structures récursives non linéaires.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Les arbres binaires de recherche sont des arbres binaires qui permettent une recherche plus efficace  que celle dans les structures linéaires.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95"/>
          <p:cNvSpPr txBox="1"/>
          <p:nvPr/>
        </p:nvSpPr>
        <p:spPr>
          <a:xfrm>
            <a:off x="1071538" y="642918"/>
            <a:ext cx="2743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b="0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0" i="0" sz="4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9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6"/>
          <p:cNvSpPr txBox="1"/>
          <p:nvPr>
            <p:ph idx="1" type="body"/>
          </p:nvPr>
        </p:nvSpPr>
        <p:spPr>
          <a:xfrm>
            <a:off x="179512" y="1825625"/>
            <a:ext cx="88569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F. Guyomarch :  Algorithmique avancée Arbres binaires de recherche 2015/2016.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S. Hamel IFT2810, Arbres de Recherche, 2009.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J.M. ENJALBERT :  Algorithmique et langage C.</a:t>
            </a:r>
            <a:endParaRPr/>
          </a:p>
        </p:txBody>
      </p:sp>
      <p:sp>
        <p:nvSpPr>
          <p:cNvPr id="855" name="Google Shape;855;p9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56" name="Google Shape;856;p96"/>
          <p:cNvSpPr txBox="1"/>
          <p:nvPr/>
        </p:nvSpPr>
        <p:spPr>
          <a:xfrm>
            <a:off x="-1540653" y="530159"/>
            <a:ext cx="8286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Références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571472" y="1714488"/>
            <a:ext cx="8286808" cy="471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 Le nœud qui n’a pas de successeur s’appelle </a:t>
            </a:r>
            <a:r>
              <a:rPr b="1" lang="fr-FR" sz="20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feuille</a:t>
            </a:r>
            <a:r>
              <a:rPr lang="fr-FR" sz="20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(Exemples: E,F,L,M,I)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Un nœud </a:t>
            </a:r>
            <a:r>
              <a:rPr b="1" lang="fr-FR" sz="20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descendant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n d’un autre nœud X est tout nœud se trouvant dans le chemin partant du nœud X jusqu’à une feuille ( y compris le nœud feuille).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r>
              <a:rPr b="1" lang="fr-FR" sz="2040">
                <a:latin typeface="Times New Roman"/>
                <a:ea typeface="Times New Roman"/>
                <a:cs typeface="Times New Roman"/>
                <a:sym typeface="Times New Roman"/>
              </a:rPr>
              <a:t> Exemple: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Les descendants de C={H,I,L,M}, de B={E,F}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Un nœud </a:t>
            </a:r>
            <a:r>
              <a:rPr b="1" lang="fr-FR" sz="204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ascendant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n d’un autre nœud X est tout nœud se trouvant dans le chemin partant du nœud X jusqu’à la racine( y compris la racine).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      </a:t>
            </a:r>
            <a:r>
              <a:rPr b="1" lang="fr-FR" sz="2040">
                <a:latin typeface="Times New Roman"/>
                <a:ea typeface="Times New Roman"/>
                <a:cs typeface="Times New Roman"/>
                <a:sym typeface="Times New Roman"/>
              </a:rPr>
              <a:t>Exemple:</a:t>
            </a:r>
            <a:r>
              <a:rPr lang="fr-FR" sz="2040">
                <a:latin typeface="Times New Roman"/>
                <a:ea typeface="Times New Roman"/>
                <a:cs typeface="Times New Roman"/>
                <a:sym typeface="Times New Roman"/>
              </a:rPr>
              <a:t> Les ascendants de L={H,C,A }, E={B,A}</a:t>
            </a:r>
            <a:endParaRPr/>
          </a:p>
          <a:p>
            <a:pPr indent="-228600" lvl="0" marL="2286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9060" lvl="0" marL="228600" rtl="0" algn="just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t/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9060" lvl="0" marL="228600" rtl="0" algn="just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t/>
            </a:r>
            <a:endParaRPr sz="2040"/>
          </a:p>
        </p:txBody>
      </p:sp>
      <p:sp>
        <p:nvSpPr>
          <p:cNvPr id="244" name="Google Shape;244;p30"/>
          <p:cNvSpPr txBox="1"/>
          <p:nvPr/>
        </p:nvSpPr>
        <p:spPr>
          <a:xfrm>
            <a:off x="1013791" y="559431"/>
            <a:ext cx="54125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Terminologie(2)</a:t>
            </a:r>
            <a:r>
              <a:rPr b="0" i="0" lang="fr-FR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0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0" y="1286660"/>
            <a:ext cx="8572500" cy="5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Taille d’un arbre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appelle taille d’un arbre le nombre total de nœuds de cet arbre.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Taille de l’arbre suivant = </a:t>
            </a:r>
            <a:r>
              <a:rPr b="1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Un arbre vide est de taille 0.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⮚"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Niveau d’un nœud</a:t>
            </a:r>
            <a:endParaRPr b="1" i="0" sz="1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niveau de la racine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 niveau de chaque nœud =  niveau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de son père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Niveau de {E,F,H,I}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31"/>
          <p:cNvGrpSpPr/>
          <p:nvPr/>
        </p:nvGrpSpPr>
        <p:grpSpPr>
          <a:xfrm>
            <a:off x="6215074" y="2324542"/>
            <a:ext cx="2455859" cy="3033284"/>
            <a:chOff x="6423769" y="377756"/>
            <a:chExt cx="3141873" cy="3083483"/>
          </a:xfrm>
        </p:grpSpPr>
        <p:sp>
          <p:nvSpPr>
            <p:cNvPr id="252" name="Google Shape;252;p31"/>
            <p:cNvSpPr/>
            <p:nvPr/>
          </p:nvSpPr>
          <p:spPr>
            <a:xfrm>
              <a:off x="7703275" y="377756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6880735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8434422" y="1394440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423769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7429095" y="2120642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9006084" y="2124949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8232356" y="214871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7970293" y="2989558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8734236" y="2967603"/>
              <a:ext cx="559558" cy="471681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" name="Google Shape;261;p31"/>
            <p:cNvCxnSpPr>
              <a:stCxn id="252" idx="3"/>
            </p:cNvCxnSpPr>
            <p:nvPr/>
          </p:nvCxnSpPr>
          <p:spPr>
            <a:xfrm flipH="1">
              <a:off x="7154920" y="780361"/>
              <a:ext cx="6303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2" name="Google Shape;262;p31"/>
            <p:cNvCxnSpPr>
              <a:stCxn id="252" idx="5"/>
            </p:cNvCxnSpPr>
            <p:nvPr/>
          </p:nvCxnSpPr>
          <p:spPr>
            <a:xfrm>
              <a:off x="8180888" y="780361"/>
              <a:ext cx="520500" cy="61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3" name="Google Shape;263;p31"/>
            <p:cNvCxnSpPr>
              <a:stCxn id="253" idx="3"/>
              <a:endCxn id="255" idx="0"/>
            </p:cNvCxnSpPr>
            <p:nvPr/>
          </p:nvCxnSpPr>
          <p:spPr>
            <a:xfrm flipH="1">
              <a:off x="6703480" y="1797045"/>
              <a:ext cx="2592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31"/>
            <p:cNvCxnSpPr>
              <a:stCxn id="253" idx="5"/>
              <a:endCxn id="256" idx="0"/>
            </p:cNvCxnSpPr>
            <p:nvPr/>
          </p:nvCxnSpPr>
          <p:spPr>
            <a:xfrm>
              <a:off x="7358348" y="1797045"/>
              <a:ext cx="350400" cy="32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5" name="Google Shape;265;p31"/>
            <p:cNvCxnSpPr>
              <a:endCxn id="258" idx="1"/>
            </p:cNvCxnSpPr>
            <p:nvPr/>
          </p:nvCxnSpPr>
          <p:spPr>
            <a:xfrm flipH="1">
              <a:off x="8314301" y="1830189"/>
              <a:ext cx="211500" cy="38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6" name="Google Shape;266;p31"/>
            <p:cNvCxnSpPr/>
            <p:nvPr/>
          </p:nvCxnSpPr>
          <p:spPr>
            <a:xfrm flipH="1" rot="-5400000">
              <a:off x="8842759" y="1870452"/>
              <a:ext cx="353736" cy="291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7" name="Google Shape;267;p31"/>
            <p:cNvCxnSpPr>
              <a:endCxn id="259" idx="0"/>
            </p:cNvCxnSpPr>
            <p:nvPr/>
          </p:nvCxnSpPr>
          <p:spPr>
            <a:xfrm flipH="1">
              <a:off x="8250072" y="2567158"/>
              <a:ext cx="113100" cy="42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8" name="Google Shape;268;p31"/>
            <p:cNvCxnSpPr>
              <a:stCxn id="258" idx="5"/>
              <a:endCxn id="260" idx="0"/>
            </p:cNvCxnSpPr>
            <p:nvPr/>
          </p:nvCxnSpPr>
          <p:spPr>
            <a:xfrm>
              <a:off x="8709969" y="2551318"/>
              <a:ext cx="303900" cy="41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269" name="Google Shape;269;p31"/>
          <p:cNvCxnSpPr/>
          <p:nvPr/>
        </p:nvCxnSpPr>
        <p:spPr>
          <a:xfrm>
            <a:off x="4643438" y="2928934"/>
            <a:ext cx="4214842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31"/>
          <p:cNvCxnSpPr/>
          <p:nvPr/>
        </p:nvCxnSpPr>
        <p:spPr>
          <a:xfrm>
            <a:off x="4714876" y="3929066"/>
            <a:ext cx="4214842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31"/>
          <p:cNvCxnSpPr/>
          <p:nvPr/>
        </p:nvCxnSpPr>
        <p:spPr>
          <a:xfrm>
            <a:off x="4714876" y="4714884"/>
            <a:ext cx="4214842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31"/>
          <p:cNvSpPr/>
          <p:nvPr/>
        </p:nvSpPr>
        <p:spPr>
          <a:xfrm>
            <a:off x="4786314" y="2357430"/>
            <a:ext cx="1087666" cy="36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4786314" y="3286124"/>
            <a:ext cx="1087666" cy="36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4786314" y="4071942"/>
            <a:ext cx="1087666" cy="36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4786314" y="4929198"/>
            <a:ext cx="1087666" cy="36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971195" y="644624"/>
            <a:ext cx="634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Mesures sur les arbres</a:t>
            </a:r>
            <a:r>
              <a:rPr b="0" i="0" lang="fr-FR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​(1)</a:t>
            </a:r>
            <a:endParaRPr b="0" i="0" sz="4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