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7102475" cy="10234600"/>
  <p:embeddedFontLst>
    <p:embeddedFont>
      <p:font typeface="Tahom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3" roundtripDataSignature="AMtx7mgXhVmY3kGHmELuUpS7QUas2Nv8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customschemas.google.com/relationships/presentationmetadata" Target="meta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e2d31af3_0_67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83e2d31af3_0_67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3e2d31af3_0_101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83e2d31af3_0_10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3e2d31af3_0_84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83e2d31af3_0_8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3e2d31af3_0_120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83e2d31af3_0_12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Cette primitive permet de créer un nœud externe contenant une valeur et retourne sa position en mémoire.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de creer et retourner un arbre d'un seul element*/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/*                 dont la racine contient l'information etudiant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Son rôle est de créer l'élément à l'aide de la fonction </a:t>
            </a:r>
            <a:r>
              <a:rPr i="1"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d'initialiser ses champs :data avec la valeur désirée (passé en paramètre à la fonction), d'initialiser les deux pointeurs à NULL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1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20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d'inserer un noeud dont l'informtion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/*                 etudiant en feuille de l'arbre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2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2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2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9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3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4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4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2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4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p4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4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4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p4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5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p5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5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p5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5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56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5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5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p5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p6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6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6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6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p6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6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6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6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6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8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8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p8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2" name="Google Shape;852;p8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7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7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7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7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7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7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7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8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9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9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9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9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7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Binaires de Recherche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fr-F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Procédurale 2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i="0" sz="144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b="1" i="0" sz="112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t/>
            </a:r>
            <a:endParaRPr b="1" i="0" sz="1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1" i="0" lang="fr-FR" sz="1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Algorithmique &amp; Programmation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1" i="0" lang="fr-FR" sz="1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:2021-2022</a:t>
            </a:r>
            <a:endParaRPr b="0" i="0" sz="1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/>
        </p:nvSpPr>
        <p:spPr>
          <a:xfrm>
            <a:off x="285720" y="1571588"/>
            <a:ext cx="8572528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Profondeur (Hauteur) d’un arbre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C’est le niveau maximum dans cet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Profondeur de l’arbre suivant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nœud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degré d’un nœud est égal au nombre de ses fils.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(A = 2, B =2, C = 2, E= 0, H=2)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arbre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C’est le degré maximum de ses nœuds.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degré d’un arbre binaire est égal à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le degré d’un arbre est égal à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l’arbre est 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N-aire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6215074" y="5072074"/>
            <a:ext cx="2469181" cy="5330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l’arbre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0"/>
          <p:cNvGrpSpPr/>
          <p:nvPr/>
        </p:nvGrpSpPr>
        <p:grpSpPr>
          <a:xfrm>
            <a:off x="6000760" y="1785926"/>
            <a:ext cx="2455859" cy="3033284"/>
            <a:chOff x="6423769" y="377756"/>
            <a:chExt cx="3141873" cy="3083483"/>
          </a:xfrm>
        </p:grpSpPr>
        <p:sp>
          <p:nvSpPr>
            <p:cNvPr id="285" name="Google Shape;285;p10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10"/>
            <p:cNvCxnSpPr>
              <a:stCxn id="285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5" name="Google Shape;295;p10"/>
            <p:cNvCxnSpPr>
              <a:stCxn id="285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10"/>
            <p:cNvCxnSpPr>
              <a:stCxn id="286" idx="3"/>
              <a:endCxn id="288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7" name="Google Shape;297;p10"/>
            <p:cNvCxnSpPr>
              <a:stCxn id="286" idx="5"/>
              <a:endCxn id="289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8" name="Google Shape;298;p10"/>
            <p:cNvCxnSpPr>
              <a:endCxn id="291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9" name="Google Shape;299;p10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0" name="Google Shape;300;p10"/>
            <p:cNvCxnSpPr>
              <a:endCxn id="292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1" name="Google Shape;301;p10"/>
            <p:cNvCxnSpPr>
              <a:stCxn id="291" idx="5"/>
              <a:endCxn id="293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2" name="Google Shape;302;p10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arbres(2)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310" name="Google Shape;3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/>
          <p:nvPr>
            <p:ph idx="1" type="body"/>
          </p:nvPr>
        </p:nvSpPr>
        <p:spPr>
          <a:xfrm>
            <a:off x="251520" y="1881763"/>
            <a:ext cx="8178132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Un arbre</a:t>
            </a: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 binaire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est un arbre où chaque nœud a un fils gauche, un fils droit ou les deux à la fois.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c’est un arbre ou le degré maximum  d’un nœud est égal à 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rperrot.developpez.com/articles/algo/structures/arbres/images/arbre_enracine.jpg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6" y="4261230"/>
            <a:ext cx="2986077" cy="222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2"/>
          <p:cNvSpPr/>
          <p:nvPr/>
        </p:nvSpPr>
        <p:spPr>
          <a:xfrm>
            <a:off x="5429256" y="3500438"/>
            <a:ext cx="3143272" cy="3000372"/>
          </a:xfrm>
          <a:prstGeom prst="flowChartSummingJunction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928662" y="3571876"/>
            <a:ext cx="3143272" cy="2928958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00px-Abr_1_6_a_33.png" id="320" name="Google Shape;3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290" y="4204668"/>
            <a:ext cx="2214578" cy="1724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(1)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1695332" y="649451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6224735" y="649451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non binaire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idx="1" type="body"/>
          </p:nvPr>
        </p:nvSpPr>
        <p:spPr>
          <a:xfrm>
            <a:off x="0" y="1682981"/>
            <a:ext cx="8892480" cy="444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Si chaque nœud autre qu’une feuille admet deux descendants et si toutes les feuilles sont au même niveau, on dit que </a:t>
            </a:r>
            <a:r>
              <a:rPr b="1"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l’arbre binaire est complet</a:t>
            </a: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r>
              <a:rPr b="1"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parfaits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voient tous leurs niveaux remplis de gauche à droite excepté le dernier.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4071942"/>
            <a:ext cx="8437622" cy="199838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(2)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/>
          <p:nvPr/>
        </p:nvSpPr>
        <p:spPr>
          <a:xfrm>
            <a:off x="357158" y="2571744"/>
            <a:ext cx="82868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339" name="Google Shape;3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/>
          <p:nvPr/>
        </p:nvSpPr>
        <p:spPr>
          <a:xfrm>
            <a:off x="0" y="1569391"/>
            <a:ext cx="5929767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A de racine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dit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 de recherche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(ABR) si et seulement si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gauche est &lt;= X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droit est &gt;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 sous-arbre de A est lui-même un ABR. 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21665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1" marL="393065" marR="0" rtl="0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7072330" y="1428736"/>
            <a:ext cx="504148" cy="507036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5"/>
          <p:cNvCxnSpPr>
            <a:endCxn id="348" idx="0"/>
          </p:cNvCxnSpPr>
          <p:nvPr/>
        </p:nvCxnSpPr>
        <p:spPr>
          <a:xfrm flipH="1">
            <a:off x="6462811" y="1928844"/>
            <a:ext cx="681000" cy="64290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49" name="Google Shape;349;p15"/>
          <p:cNvCxnSpPr>
            <a:endCxn id="350" idx="0"/>
          </p:cNvCxnSpPr>
          <p:nvPr/>
        </p:nvCxnSpPr>
        <p:spPr>
          <a:xfrm>
            <a:off x="7505459" y="1932860"/>
            <a:ext cx="819300" cy="61200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48" name="Google Shape;348;p15"/>
          <p:cNvSpPr/>
          <p:nvPr/>
        </p:nvSpPr>
        <p:spPr>
          <a:xfrm>
            <a:off x="5643570" y="2571744"/>
            <a:ext cx="1638482" cy="195571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 gauche &lt;=X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7505518" y="2544860"/>
            <a:ext cx="1638482" cy="195571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droite &gt;X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7643834" y="142873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/>
          <p:nvPr/>
        </p:nvSpPr>
        <p:spPr>
          <a:xfrm>
            <a:off x="1024055" y="624530"/>
            <a:ext cx="2436886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92" y="1775282"/>
            <a:ext cx="7247617" cy="43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38527" y="5641166"/>
            <a:ext cx="999593" cy="61622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1757805" y="5612768"/>
            <a:ext cx="658823" cy="61622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3e2d31af3_0_67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68" name="Google Shape;368;g83e2d31af3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83e2d31af3_0_67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83e2d31af3_0_67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83e2d31af3_0_67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83e2d31af3_0_6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73" name="Google Shape;373;g83e2d31af3_0_67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83e2d31af3_0_67"/>
          <p:cNvSpPr/>
          <p:nvPr/>
        </p:nvSpPr>
        <p:spPr>
          <a:xfrm>
            <a:off x="1486559" y="167546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83e2d31af3_0_67"/>
          <p:cNvSpPr/>
          <p:nvPr/>
        </p:nvSpPr>
        <p:spPr>
          <a:xfrm>
            <a:off x="1736166" y="1171483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83e2d31af3_0_67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3e2d31af3_0_101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82" name="Google Shape;382;g83e2d31af3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83e2d31af3_0_101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83e2d31af3_0_101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83e2d31af3_0_101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83e2d31af3_0_10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87" name="Google Shape;387;g83e2d31af3_0_101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g83e2d31af3_0_101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89" name="Google Shape;389;g83e2d31af3_0_101"/>
          <p:cNvSpPr/>
          <p:nvPr/>
        </p:nvSpPr>
        <p:spPr>
          <a:xfrm>
            <a:off x="1634119" y="433258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83e2d31af3_0_101"/>
          <p:cNvSpPr/>
          <p:nvPr/>
        </p:nvSpPr>
        <p:spPr>
          <a:xfrm>
            <a:off x="2760550" y="3059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83e2d31af3_0_101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g83e2d31af3_0_101"/>
          <p:cNvCxnSpPr/>
          <p:nvPr/>
        </p:nvCxnSpPr>
        <p:spPr>
          <a:xfrm flipH="1">
            <a:off x="1991050" y="356342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3e2d31af3_0_84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98" name="Google Shape;398;g83e2d31af3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83e2d31af3_0_84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83e2d31af3_0_84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83e2d31af3_0_8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02" name="Google Shape;402;g83e2d31af3_0_84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g83e2d31af3_0_84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04" name="Google Shape;404;g83e2d31af3_0_84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5" name="Google Shape;405;g83e2d31af3_0_84"/>
          <p:cNvSpPr/>
          <p:nvPr/>
        </p:nvSpPr>
        <p:spPr>
          <a:xfrm>
            <a:off x="1377079" y="419373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83e2d31af3_0_84"/>
          <p:cNvSpPr/>
          <p:nvPr/>
        </p:nvSpPr>
        <p:spPr>
          <a:xfrm>
            <a:off x="2599253" y="304567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g83e2d31af3_0_84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8" name="Google Shape;408;g83e2d31af3_0_84"/>
          <p:cNvSpPr/>
          <p:nvPr/>
        </p:nvSpPr>
        <p:spPr>
          <a:xfrm>
            <a:off x="339554" y="535284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83e2d31af3_0_84"/>
          <p:cNvSpPr/>
          <p:nvPr/>
        </p:nvSpPr>
        <p:spPr>
          <a:xfrm>
            <a:off x="5674868" y="294558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g83e2d31af3_0_84"/>
          <p:cNvCxnSpPr/>
          <p:nvPr/>
        </p:nvCxnSpPr>
        <p:spPr>
          <a:xfrm flipH="1">
            <a:off x="728681" y="4629893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b="1" lang="fr-FR" sz="400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561703" y="1484784"/>
            <a:ext cx="7953647" cy="469217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397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b="0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Arbres Binaires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 d’un ABR</a:t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3e2d31af3_0_120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416" name="Google Shape;416;g83e2d31af3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83e2d31af3_0_1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18" name="Google Shape;418;g83e2d31af3_0_120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g83e2d31af3_0_120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0" name="Google Shape;420;g83e2d31af3_0_120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1" name="Google Shape;421;g83e2d31af3_0_120"/>
          <p:cNvSpPr/>
          <p:nvPr/>
        </p:nvSpPr>
        <p:spPr>
          <a:xfrm>
            <a:off x="1490366" y="418115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83e2d31af3_0_120"/>
          <p:cNvSpPr/>
          <p:nvPr/>
        </p:nvSpPr>
        <p:spPr>
          <a:xfrm>
            <a:off x="2520734" y="3068999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g83e2d31af3_0_120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4" name="Google Shape;424;g83e2d31af3_0_120"/>
          <p:cNvSpPr/>
          <p:nvPr/>
        </p:nvSpPr>
        <p:spPr>
          <a:xfrm>
            <a:off x="5614260" y="291209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83e2d31af3_0_120"/>
          <p:cNvCxnSpPr/>
          <p:nvPr/>
        </p:nvCxnSpPr>
        <p:spPr>
          <a:xfrm flipH="1">
            <a:off x="5095893" y="3417293"/>
            <a:ext cx="660300" cy="8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6" name="Google Shape;426;g83e2d31af3_0_120"/>
          <p:cNvCxnSpPr/>
          <p:nvPr/>
        </p:nvCxnSpPr>
        <p:spPr>
          <a:xfrm>
            <a:off x="5159504" y="4555556"/>
            <a:ext cx="642300" cy="71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7" name="Google Shape;427;g83e2d31af3_0_120"/>
          <p:cNvSpPr/>
          <p:nvPr/>
        </p:nvSpPr>
        <p:spPr>
          <a:xfrm>
            <a:off x="4601229" y="4266605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83e2d31af3_0_1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9" name="Google Shape;429;g83e2d31af3_0_120"/>
          <p:cNvSpPr/>
          <p:nvPr/>
        </p:nvSpPr>
        <p:spPr>
          <a:xfrm>
            <a:off x="5756209" y="514963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g83e2d31af3_0_120"/>
          <p:cNvCxnSpPr/>
          <p:nvPr/>
        </p:nvCxnSpPr>
        <p:spPr>
          <a:xfrm flipH="1">
            <a:off x="802138" y="4541038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31" name="Google Shape;431;g83e2d31af3_0_120"/>
          <p:cNvSpPr/>
          <p:nvPr/>
        </p:nvSpPr>
        <p:spPr>
          <a:xfrm>
            <a:off x="538161" y="533200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"/>
          <p:cNvSpPr/>
          <p:nvPr/>
        </p:nvSpPr>
        <p:spPr>
          <a:xfrm>
            <a:off x="1214414" y="591246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560383" y="1516887"/>
            <a:ext cx="802767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types de données sont stockées dans un nœud.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donnée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gauche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droit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entre types: Structure récursive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est caractérisé par une racine qui est un nœud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descendants d’un nœud sont des arbres binaires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🡪définition récursive de l'arbre en fonction d'elle-même.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b="0" i="0" lang="fr-FR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les descendants d'un nœud sont des pointeurs vers d'autres nœuds.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/>
          <p:nvPr/>
        </p:nvSpPr>
        <p:spPr>
          <a:xfrm>
            <a:off x="1029830" y="648041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9"/>
          <p:cNvSpPr txBox="1"/>
          <p:nvPr>
            <p:ph idx="1" type="body"/>
          </p:nvPr>
        </p:nvSpPr>
        <p:spPr>
          <a:xfrm>
            <a:off x="0" y="200024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Struct Nœud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211320" lvl="0" marL="4302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TYPE data;           </a:t>
            </a:r>
            <a:r>
              <a:rPr lang="fr-FR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       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 data peut avoir n'importe quel type</a:t>
            </a:r>
            <a:endParaRPr/>
          </a:p>
          <a:p>
            <a:pPr indent="-4302125" lvl="0" marL="43922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FG;       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  FG et FD sont deux pointeur vers d'autres noeuds */</a:t>
            </a:r>
            <a:endParaRPr/>
          </a:p>
          <a:p>
            <a:pPr indent="-4302125" lvl="0" marL="43926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FD;                   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fr-FR">
                <a:latin typeface="Tahoma"/>
                <a:ea typeface="Tahoma"/>
                <a:cs typeface="Tahoma"/>
                <a:sym typeface="Tahoma"/>
              </a:rPr>
              <a:t>  Struct Nœud * Arbre;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5" name="Google Shape;44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452" name="Google Shape;4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/>
          <p:nvPr>
            <p:ph idx="1" type="body"/>
          </p:nvPr>
        </p:nvSpPr>
        <p:spPr>
          <a:xfrm>
            <a:off x="571472" y="1500174"/>
            <a:ext cx="8572528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Fonction récursive d’ajout d’un élément :</a:t>
            </a:r>
            <a:endParaRPr b="1"/>
          </a:p>
          <a:p>
            <a:pPr indent="-228600" lvl="0" marL="53340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nouv un pointeur sur le nouveau nœud à insérer.</a:t>
            </a:r>
            <a:endParaRPr/>
          </a:p>
          <a:p>
            <a:pPr indent="-2286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R un pointeur sur le nœud racine.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R == NULL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la racine devient l'adresse du nouveau nœud (nouv)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 &lt; =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          Ajouter l'élément dans le sous arbre gauche ayant pour racine le fils gauche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   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  &gt; 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   Ajouter l'élément dans le sous arbre droit ayant pour racine le fils droit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1214413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(1)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(2)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57224" y="1785926"/>
            <a:ext cx="1000132" cy="3571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2"/>
          <p:cNvSpPr txBox="1"/>
          <p:nvPr/>
        </p:nvSpPr>
        <p:spPr>
          <a:xfrm>
            <a:off x="2000232" y="1714488"/>
            <a:ext cx="5072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 d’un nœud ayant la valeur 5 à l’arbre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2643182"/>
            <a:ext cx="542928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(3)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76" name="Google Shape;476;p23"/>
          <p:cNvPicPr preferRelativeResize="0"/>
          <p:nvPr/>
        </p:nvPicPr>
        <p:blipFill rotWithShape="1">
          <a:blip r:embed="rId3">
            <a:alphaModFix/>
          </a:blip>
          <a:srcRect b="-1520" l="0" r="0" t="1520"/>
          <a:stretch/>
        </p:blipFill>
        <p:spPr>
          <a:xfrm>
            <a:off x="113552" y="1428736"/>
            <a:ext cx="9030448" cy="50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(4)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83" name="Google Shape;4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0174"/>
            <a:ext cx="9144000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490" name="Google Shape;4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5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/>
          <p:nvPr>
            <p:ph idx="1" type="body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parcours d’un arbre consiste à passer par tous ses nœuds pour en effectuer un traitement.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On distingue deux types de parcours 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Parcours en profondeur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Parcours en largeur</a:t>
            </a:r>
            <a:endParaRPr/>
          </a:p>
          <a:p>
            <a:pPr indent="-279400" lvl="0" marL="56692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1214413" y="591246"/>
            <a:ext cx="2380780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428596" y="1571612"/>
            <a:ext cx="8715404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structures ( Tableaux, listes, piles et files) sont des structures linéaires: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sont organisées de manière ordonnée les uns à la suite des autres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chercher un élément, nous sommes obligés de parcourir toute la structure de donnée jusqu’à le trouver.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recherche d’un élément dans un arbre binaire de recherche est beaucoup plus rapide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recherche dans une structure de donnée linéaire.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505" name="Google Shape;5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7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/>
          <p:nvPr/>
        </p:nvSpPr>
        <p:spPr>
          <a:xfrm>
            <a:off x="1214414" y="714356"/>
            <a:ext cx="33522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Dans un parcours en profondeur, commençant par la racine: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1. On descend le plus profondément possible dans l’arbre puis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2. Une fois qu’une feuille est atteinte, on remonte pour explorer les autres branches en commençant par la branche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"la plus basse"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parmi celles non encore parcourues. </a:t>
            </a:r>
            <a:endParaRPr sz="2400"/>
          </a:p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520" name="Google Shape;5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2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1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2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4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6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/>
        </p:nvSpPr>
        <p:spPr>
          <a:xfrm>
            <a:off x="357158" y="2571744"/>
            <a:ext cx="82868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7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8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9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0"/>
          <p:cNvSpPr/>
          <p:nvPr/>
        </p:nvSpPr>
        <p:spPr>
          <a:xfrm>
            <a:off x="3567858" y="4929198"/>
            <a:ext cx="55761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 : A, B, E, H, L, D, F, G, M, N.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428868"/>
            <a:ext cx="7858180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1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624" name="Google Shape;6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2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1" y="2065391"/>
            <a:ext cx="4857744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3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/>
          <p:nvPr/>
        </p:nvSpPr>
        <p:spPr>
          <a:xfrm>
            <a:off x="1214414" y="714356"/>
            <a:ext cx="32989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28596" y="1285860"/>
            <a:ext cx="8715404" cy="649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95605" marR="0" rtl="0" algn="just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est une structure de données composée d’un ensemble de nœuds.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95605" marR="0" rtl="0" algn="just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nœud contient les données spécifiques de l’application et des pointeurs vers d’autres nœuds (d’autres sous-arbres).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95605" marR="0" rtl="0" algn="just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traitements en informatique sont de nature arborescente tel que: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1" marL="81216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représentation des expressions arithmétiques,.. Etc.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1" marL="812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hiérarchie des répertoires et des fichiers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…                         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…                      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Algo              Programmation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5"/>
          <p:cNvCxnSpPr/>
          <p:nvPr/>
        </p:nvCxnSpPr>
        <p:spPr>
          <a:xfrm rot="5400000">
            <a:off x="2714612" y="4368783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5"/>
          <p:cNvCxnSpPr/>
          <p:nvPr/>
        </p:nvCxnSpPr>
        <p:spPr>
          <a:xfrm>
            <a:off x="3714744" y="4297345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5"/>
          <p:cNvCxnSpPr/>
          <p:nvPr/>
        </p:nvCxnSpPr>
        <p:spPr>
          <a:xfrm rot="5400000">
            <a:off x="3857620" y="5297477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5"/>
          <p:cNvCxnSpPr/>
          <p:nvPr/>
        </p:nvCxnSpPr>
        <p:spPr>
          <a:xfrm>
            <a:off x="4929190" y="5226039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5"/>
          <p:cNvCxnSpPr/>
          <p:nvPr/>
        </p:nvCxnSpPr>
        <p:spPr>
          <a:xfrm rot="5400000">
            <a:off x="5072066" y="6154733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5"/>
          <p:cNvCxnSpPr/>
          <p:nvPr/>
        </p:nvCxnSpPr>
        <p:spPr>
          <a:xfrm>
            <a:off x="6072198" y="6154733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7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8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9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1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2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3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3"/>
          <p:cNvSpPr/>
          <p:nvPr/>
        </p:nvSpPr>
        <p:spPr>
          <a:xfrm>
            <a:off x="3760218" y="5214950"/>
            <a:ext cx="53837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 : H, E, L, B, A, F, D, M, G, 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2428868"/>
            <a:ext cx="6143667" cy="305715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4"/>
          <p:cNvSpPr txBox="1"/>
          <p:nvPr/>
        </p:nvSpPr>
        <p:spPr>
          <a:xfrm>
            <a:off x="1071538" y="1643050"/>
            <a:ext cx="59293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Afficher les valeurs des nœuds de l’arbre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5"/>
          <p:cNvSpPr txBox="1"/>
          <p:nvPr/>
        </p:nvSpPr>
        <p:spPr>
          <a:xfrm>
            <a:off x="500034" y="1626668"/>
            <a:ext cx="7786742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d’application: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expression arithmétique peut être représentée par un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évaluer l'expression, il faut partir du bas et effectuer les calculs en remontant.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de l’expression arithmétique: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((2*(a-1))+(3*b))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intérieurs: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extérieurs ( feuilles) :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opérandes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9" name="Google Shape;7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3429000"/>
            <a:ext cx="2661332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6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737" name="Google Shape;7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mesures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7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8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0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6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1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2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3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4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5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/>
          <p:nvPr/>
        </p:nvSpPr>
        <p:spPr>
          <a:xfrm>
            <a:off x="1214414" y="714356"/>
            <a:ext cx="37927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6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285752" y="1857364"/>
            <a:ext cx="5500694" cy="542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Le prédécesseur s’il existe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(père de C = A, père de L = H)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successeur s’il existe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(fils de A = { B,C }, fils de H= {L,M })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nœud qui n’a pas de prédécesseur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r>
              <a:rPr lang="fr-FR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2400"/>
          </a:p>
        </p:txBody>
      </p:sp>
      <p:sp>
        <p:nvSpPr>
          <p:cNvPr id="210" name="Google Shape;210;p7"/>
          <p:cNvSpPr/>
          <p:nvPr/>
        </p:nvSpPr>
        <p:spPr>
          <a:xfrm>
            <a:off x="7572396" y="3214686"/>
            <a:ext cx="1571604" cy="214314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7"/>
          <p:cNvGrpSpPr/>
          <p:nvPr/>
        </p:nvGrpSpPr>
        <p:grpSpPr>
          <a:xfrm>
            <a:off x="6500826" y="2143116"/>
            <a:ext cx="2455859" cy="3033284"/>
            <a:chOff x="6423769" y="377756"/>
            <a:chExt cx="3141873" cy="3083483"/>
          </a:xfrm>
        </p:grpSpPr>
        <p:sp>
          <p:nvSpPr>
            <p:cNvPr id="212" name="Google Shape;212;p7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7"/>
            <p:cNvCxnSpPr>
              <a:stCxn id="21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7"/>
            <p:cNvCxnSpPr>
              <a:stCxn id="21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p7"/>
            <p:cNvCxnSpPr>
              <a:stCxn id="213" idx="3"/>
              <a:endCxn id="21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7"/>
            <p:cNvCxnSpPr>
              <a:stCxn id="213" idx="5"/>
              <a:endCxn id="21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7"/>
            <p:cNvCxnSpPr>
              <a:endCxn id="21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6" name="Google Shape;226;p7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7" name="Google Shape;227;p7"/>
            <p:cNvCxnSpPr>
              <a:endCxn id="21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7"/>
            <p:cNvCxnSpPr>
              <a:stCxn id="218" idx="5"/>
              <a:endCxn id="22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9" name="Google Shape;229;p7"/>
          <p:cNvSpPr/>
          <p:nvPr/>
        </p:nvSpPr>
        <p:spPr>
          <a:xfrm>
            <a:off x="7000892" y="1142984"/>
            <a:ext cx="1714512" cy="5000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Nœud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rot="5400000">
            <a:off x="7503311" y="1855011"/>
            <a:ext cx="527201" cy="10328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7"/>
          <p:cNvCxnSpPr/>
          <p:nvPr/>
        </p:nvCxnSpPr>
        <p:spPr>
          <a:xfrm flipH="1" rot="10800000">
            <a:off x="7786710" y="5143512"/>
            <a:ext cx="437381" cy="863906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7"/>
          <p:cNvSpPr/>
          <p:nvPr/>
        </p:nvSpPr>
        <p:spPr>
          <a:xfrm>
            <a:off x="7286644" y="6000768"/>
            <a:ext cx="1403769" cy="3146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6143636" y="2571744"/>
            <a:ext cx="751771" cy="2798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6143636" y="4786322"/>
            <a:ext cx="916896" cy="3400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 fils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>
            <a:off x="6786578" y="2928934"/>
            <a:ext cx="90551" cy="298363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7"/>
          <p:cNvCxnSpPr/>
          <p:nvPr/>
        </p:nvCxnSpPr>
        <p:spPr>
          <a:xfrm flipH="1" rot="5400000">
            <a:off x="6429389" y="4429132"/>
            <a:ext cx="428628" cy="142875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7"/>
          <p:cNvCxnSpPr/>
          <p:nvPr/>
        </p:nvCxnSpPr>
        <p:spPr>
          <a:xfrm rot="-5400000">
            <a:off x="6793964" y="4278870"/>
            <a:ext cx="500066" cy="371963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7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Terminologie(1)</a:t>
            </a:r>
            <a:r>
              <a:rPr b="0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7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67"/>
          <p:cNvSpPr/>
          <p:nvPr/>
        </p:nvSpPr>
        <p:spPr>
          <a:xfrm>
            <a:off x="3760218" y="5214950"/>
            <a:ext cx="54831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 : H, L, E, B, F, M, N, G, D, 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8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214554"/>
            <a:ext cx="6286544" cy="31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5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841" name="Google Shape;84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85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6"/>
          <p:cNvSpPr/>
          <p:nvPr/>
        </p:nvSpPr>
        <p:spPr>
          <a:xfrm>
            <a:off x="785786" y="1643050"/>
            <a:ext cx="77153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sont des structures récursives non linéaires.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binaires de recherche sont des arbres binaires qui permettent une recherche plus efficace  que celle dans les structures linéaires.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86"/>
          <p:cNvSpPr txBox="1"/>
          <p:nvPr/>
        </p:nvSpPr>
        <p:spPr>
          <a:xfrm>
            <a:off x="1071538" y="642918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7"/>
          <p:cNvSpPr txBox="1"/>
          <p:nvPr>
            <p:ph idx="1" type="body"/>
          </p:nvPr>
        </p:nvSpPr>
        <p:spPr>
          <a:xfrm>
            <a:off x="179512" y="1825625"/>
            <a:ext cx="88569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F. Guyomarch :  Algorithmique avancée Arbres binaires de recherche 2015/2016.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S. Hamel IFT2810, Arbres de Recherche, 2009.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J.M. ENJALBERT :  Algorithmique et langage C.</a:t>
            </a:r>
            <a:endParaRPr/>
          </a:p>
        </p:txBody>
      </p:sp>
      <p:sp>
        <p:nvSpPr>
          <p:cNvPr id="855" name="Google Shape;855;p8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6" name="Google Shape;856;p87"/>
          <p:cNvSpPr txBox="1"/>
          <p:nvPr/>
        </p:nvSpPr>
        <p:spPr>
          <a:xfrm>
            <a:off x="-1540653" y="530159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idx="1" type="body"/>
          </p:nvPr>
        </p:nvSpPr>
        <p:spPr>
          <a:xfrm>
            <a:off x="571472" y="1714488"/>
            <a:ext cx="8286808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Le nœud qui n’a pas de successeur s’appelle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feuille</a:t>
            </a:r>
            <a:r>
              <a:rPr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(Exemples: E,F,L,M,I)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une feuille ( y compris le nœud feuille).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b="1" lang="fr-FR" sz="2040">
                <a:latin typeface="Times New Roman"/>
                <a:ea typeface="Times New Roman"/>
                <a:cs typeface="Times New Roman"/>
                <a:sym typeface="Times New Roman"/>
              </a:rPr>
              <a:t> 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descendants de C={H,I,L,M}, de B={E,F}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la racine( y compris la racine).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     </a:t>
            </a:r>
            <a:r>
              <a:rPr b="1" lang="fr-FR" sz="2040"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ascendants de L={H,C,A }, E={B,A}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9060" lvl="0" marL="228600" rtl="0" algn="just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9060" lvl="0" marL="228600" rtl="0" algn="just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t/>
            </a:r>
            <a:endParaRPr sz="2040"/>
          </a:p>
        </p:txBody>
      </p:sp>
      <p:sp>
        <p:nvSpPr>
          <p:cNvPr id="244" name="Google Shape;244;p8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Terminologie(2)</a:t>
            </a:r>
            <a:r>
              <a:rPr b="0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0" y="1285860"/>
            <a:ext cx="8572528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Taille d’un arbre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appelle taille d’un arbre le nombre total de nœuds de cet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Taille de l’arbre suivant =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Un arbre vide est de taille 0.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Niveau d’un nœud</a:t>
            </a:r>
            <a:endParaRPr b="1" i="0" sz="1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la racine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chaque nœud =  niveau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de son père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Niveau de {E,F,H,I}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9"/>
          <p:cNvGrpSpPr/>
          <p:nvPr/>
        </p:nvGrpSpPr>
        <p:grpSpPr>
          <a:xfrm>
            <a:off x="6215074" y="2324542"/>
            <a:ext cx="2455859" cy="3033284"/>
            <a:chOff x="6423769" y="377756"/>
            <a:chExt cx="3141873" cy="3083483"/>
          </a:xfrm>
        </p:grpSpPr>
        <p:sp>
          <p:nvSpPr>
            <p:cNvPr id="252" name="Google Shape;252;p9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9"/>
            <p:cNvCxnSpPr>
              <a:stCxn id="25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9"/>
            <p:cNvCxnSpPr>
              <a:stCxn id="25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3" name="Google Shape;263;p9"/>
            <p:cNvCxnSpPr>
              <a:stCxn id="253" idx="3"/>
              <a:endCxn id="25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9"/>
            <p:cNvCxnSpPr>
              <a:stCxn id="253" idx="5"/>
              <a:endCxn id="25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5" name="Google Shape;265;p9"/>
            <p:cNvCxnSpPr>
              <a:endCxn id="25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9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7" name="Google Shape;267;p9"/>
            <p:cNvCxnSpPr>
              <a:endCxn id="25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8" name="Google Shape;268;p9"/>
            <p:cNvCxnSpPr>
              <a:stCxn id="258" idx="5"/>
              <a:endCxn id="26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69" name="Google Shape;269;p9"/>
          <p:cNvCxnSpPr/>
          <p:nvPr/>
        </p:nvCxnSpPr>
        <p:spPr>
          <a:xfrm>
            <a:off x="4643438" y="2928934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9"/>
          <p:cNvCxnSpPr/>
          <p:nvPr/>
        </p:nvCxnSpPr>
        <p:spPr>
          <a:xfrm>
            <a:off x="4714876" y="3929066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9"/>
          <p:cNvCxnSpPr/>
          <p:nvPr/>
        </p:nvCxnSpPr>
        <p:spPr>
          <a:xfrm>
            <a:off x="4714876" y="4714884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9"/>
          <p:cNvSpPr/>
          <p:nvPr/>
        </p:nvSpPr>
        <p:spPr>
          <a:xfrm>
            <a:off x="4786314" y="2357430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4786314" y="3286124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4786314" y="4071942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786314" y="4929198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​(1)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2017-09-09T12:22:35Z</dcterms:created>
  <dc:creator>esprit</dc:creator>
</cp:coreProperties>
</file>