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Tahom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j93Rfiq+LL3yrBtwQuWRloyJSf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389415-E9CB-4A45-A81D-5C603298ECB8}">
  <a:tblStyle styleId="{88389415-E9CB-4A45-A81D-5C603298ECB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76200" y="10160"/>
            <a:ext cx="12192000" cy="6858000"/>
          </a:xfrm>
          <a:prstGeom prst="rect">
            <a:avLst/>
          </a:prstGeom>
          <a:noFill/>
          <a:ln>
            <a:noFill/>
          </a:ln>
        </p:spPr>
      </p:pic>
      <p:sp>
        <p:nvSpPr>
          <p:cNvPr id="89" name="Google Shape;8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90" name="Google Shape;90;p1"/>
          <p:cNvSpPr txBox="1"/>
          <p:nvPr>
            <p:ph idx="1" type="subTitle"/>
          </p:nvPr>
        </p:nvSpPr>
        <p:spPr>
          <a:xfrm>
            <a:off x="0" y="3602038"/>
            <a:ext cx="12168001"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None/>
            </a:pPr>
            <a:r>
              <a:rPr b="1" lang="fr-FR" sz="5400">
                <a:latin typeface="Calibri"/>
                <a:ea typeface="Calibri"/>
                <a:cs typeface="Calibri"/>
                <a:sym typeface="Calibri"/>
              </a:rPr>
              <a:t>Allocation Dynamique de la Mémoire</a:t>
            </a:r>
            <a:endParaRPr sz="5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838800" y="363600"/>
            <a:ext cx="10515600" cy="132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Fonction </a:t>
            </a:r>
            <a:r>
              <a:rPr b="1" lang="fr-FR"/>
              <a:t>calloc</a:t>
            </a:r>
            <a:endParaRPr b="1"/>
          </a:p>
        </p:txBody>
      </p:sp>
      <p:sp>
        <p:nvSpPr>
          <p:cNvPr descr="Rectangle: Click to edit Master text styles&#10;Second level&#10;Third level&#10;Fourth level&#10;Fifth level" id="156" name="Google Shape;156;p10"/>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30400" lvl="0" marL="230400" rtl="0" algn="l">
              <a:lnSpc>
                <a:spcPct val="90000"/>
              </a:lnSpc>
              <a:spcBef>
                <a:spcPts val="0"/>
              </a:spcBef>
              <a:spcAft>
                <a:spcPts val="0"/>
              </a:spcAft>
              <a:buClr>
                <a:schemeClr val="dk1"/>
              </a:buClr>
              <a:buSzPts val="2500"/>
              <a:buNone/>
            </a:pPr>
            <a:r>
              <a:rPr b="1" lang="fr-FR" sz="2500"/>
              <a:t>	void* calloc (size_t n,size_t t)</a:t>
            </a:r>
            <a:endParaRPr sz="2500"/>
          </a:p>
          <a:p>
            <a:pPr indent="-230400" lvl="0" marL="230400" rtl="0" algn="l">
              <a:lnSpc>
                <a:spcPct val="90000"/>
              </a:lnSpc>
              <a:spcBef>
                <a:spcPts val="1000"/>
              </a:spcBef>
              <a:spcAft>
                <a:spcPts val="0"/>
              </a:spcAft>
              <a:buClr>
                <a:schemeClr val="dk1"/>
              </a:buClr>
              <a:buSzPts val="2500"/>
              <a:buChar char="•"/>
            </a:pPr>
            <a:r>
              <a:rPr lang="fr-FR" sz="2500"/>
              <a:t>La fonction permet de réserver (si possible) </a:t>
            </a:r>
            <a:r>
              <a:rPr b="1" lang="fr-FR" sz="2500"/>
              <a:t>n</a:t>
            </a:r>
            <a:r>
              <a:rPr lang="fr-FR" sz="2500"/>
              <a:t> éléments chacun de taille </a:t>
            </a:r>
            <a:r>
              <a:rPr b="1" lang="fr-FR" sz="2500"/>
              <a:t>t</a:t>
            </a:r>
            <a:r>
              <a:rPr lang="fr-FR" sz="2500"/>
              <a:t> (octets) et renvoie:</a:t>
            </a:r>
            <a:endParaRPr sz="2500"/>
          </a:p>
          <a:p>
            <a:pPr indent="-230398" lvl="4" marL="687600" rtl="0" algn="l">
              <a:lnSpc>
                <a:spcPct val="90000"/>
              </a:lnSpc>
              <a:spcBef>
                <a:spcPts val="1000"/>
              </a:spcBef>
              <a:spcAft>
                <a:spcPts val="0"/>
              </a:spcAft>
              <a:buClr>
                <a:schemeClr val="dk1"/>
              </a:buClr>
              <a:buSzPts val="2500"/>
              <a:buChar char="•"/>
            </a:pPr>
            <a:r>
              <a:rPr lang="fr-FR" sz="2500"/>
              <a:t>Un pointeur sur l’adresse du bloc alloué s’il y a suffisamment de mémoire disponible</a:t>
            </a:r>
            <a:endParaRPr sz="2500"/>
          </a:p>
          <a:p>
            <a:pPr indent="-230398" lvl="4" marL="687600" rtl="0" algn="l">
              <a:lnSpc>
                <a:spcPct val="90000"/>
              </a:lnSpc>
              <a:spcBef>
                <a:spcPts val="1000"/>
              </a:spcBef>
              <a:spcAft>
                <a:spcPts val="0"/>
              </a:spcAft>
              <a:buClr>
                <a:schemeClr val="dk1"/>
              </a:buClr>
              <a:buSzPts val="2500"/>
              <a:buChar char="•"/>
            </a:pPr>
            <a:r>
              <a:rPr lang="fr-FR" sz="2500"/>
              <a:t>La valeur </a:t>
            </a:r>
            <a:r>
              <a:rPr b="1" lang="fr-FR" sz="2500"/>
              <a:t>NULL</a:t>
            </a:r>
            <a:r>
              <a:rPr lang="fr-FR" sz="2500"/>
              <a:t> en cas d’erreur</a:t>
            </a:r>
            <a:endParaRPr sz="2500" u="sng"/>
          </a:p>
          <a:p>
            <a:pPr indent="-230400" lvl="0" marL="230400" rtl="0" algn="l">
              <a:lnSpc>
                <a:spcPct val="90000"/>
              </a:lnSpc>
              <a:spcBef>
                <a:spcPts val="1000"/>
              </a:spcBef>
              <a:spcAft>
                <a:spcPts val="0"/>
              </a:spcAft>
              <a:buClr>
                <a:schemeClr val="dk1"/>
              </a:buClr>
              <a:buSzPts val="2500"/>
              <a:buChar char="•"/>
            </a:pPr>
            <a:r>
              <a:rPr lang="fr-FR" sz="2500"/>
              <a:t>Les blocs alloués sont tous mis à </a:t>
            </a:r>
            <a:r>
              <a:rPr b="1" lang="fr-FR" sz="2500"/>
              <a:t>0</a:t>
            </a:r>
            <a:r>
              <a:rPr lang="fr-FR" sz="2500"/>
              <a:t> (contrairement à la fonction </a:t>
            </a:r>
            <a:r>
              <a:rPr b="1" lang="fr-FR" sz="2500"/>
              <a:t>malloc</a:t>
            </a:r>
            <a:r>
              <a:rPr lang="fr-FR" sz="2500"/>
              <a:t> où la mémoire est non initialisée)</a:t>
            </a:r>
            <a:endParaRPr sz="2500"/>
          </a:p>
          <a:p>
            <a:pPr indent="-230400" lvl="0" marL="230400" rtl="0" algn="l">
              <a:lnSpc>
                <a:spcPct val="90000"/>
              </a:lnSpc>
              <a:spcBef>
                <a:spcPts val="1000"/>
              </a:spcBef>
              <a:spcAft>
                <a:spcPts val="0"/>
              </a:spcAft>
              <a:buClr>
                <a:schemeClr val="dk1"/>
              </a:buClr>
              <a:buSzPts val="2500"/>
              <a:buNone/>
            </a:pPr>
            <a:r>
              <a:rPr b="1" lang="fr-FR" sz="2500"/>
              <a:t>	Exemple: </a:t>
            </a:r>
            <a:r>
              <a:rPr lang="fr-FR" sz="2500"/>
              <a:t>réservation d'un espace mémoire pour </a:t>
            </a:r>
            <a:r>
              <a:rPr b="1" lang="fr-FR" sz="2500"/>
              <a:t>n</a:t>
            </a:r>
            <a:r>
              <a:rPr lang="fr-FR" sz="2500"/>
              <a:t> entiers initialisés à </a:t>
            </a:r>
            <a:r>
              <a:rPr b="1" lang="fr-FR" sz="2500"/>
              <a:t>0</a:t>
            </a:r>
            <a:endParaRPr sz="2500"/>
          </a:p>
          <a:p>
            <a:pPr indent="-230400" lvl="3" marL="230400" rtl="0" algn="l">
              <a:lnSpc>
                <a:spcPct val="90000"/>
              </a:lnSpc>
              <a:spcBef>
                <a:spcPts val="1000"/>
              </a:spcBef>
              <a:spcAft>
                <a:spcPts val="0"/>
              </a:spcAft>
              <a:buClr>
                <a:schemeClr val="dk1"/>
              </a:buClr>
              <a:buSzPts val="2500"/>
              <a:buNone/>
            </a:pPr>
            <a:r>
              <a:rPr b="1" lang="fr-FR" sz="2500"/>
              <a:t>	int* tab=(int *)calloc(n, sizeof(int));</a:t>
            </a:r>
            <a:endParaRPr b="1" sz="2500"/>
          </a:p>
          <a:p>
            <a:pPr indent="-230400" lvl="0" marL="230400" rtl="0" algn="l">
              <a:lnSpc>
                <a:spcPct val="90000"/>
              </a:lnSpc>
              <a:spcBef>
                <a:spcPts val="1000"/>
              </a:spcBef>
              <a:spcAft>
                <a:spcPts val="0"/>
              </a:spcAft>
              <a:buClr>
                <a:schemeClr val="dk1"/>
              </a:buClr>
              <a:buSzPts val="2500"/>
              <a:buFont typeface="Calibri"/>
              <a:buNone/>
            </a:pPr>
            <a:r>
              <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838800" y="363600"/>
            <a:ext cx="10515600" cy="132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Fonction </a:t>
            </a:r>
            <a:r>
              <a:rPr b="1" lang="fr-FR"/>
              <a:t>realloc</a:t>
            </a:r>
            <a:r>
              <a:rPr lang="fr-FR"/>
              <a:t> </a:t>
            </a:r>
            <a:endParaRPr/>
          </a:p>
        </p:txBody>
      </p:sp>
      <p:sp>
        <p:nvSpPr>
          <p:cNvPr descr="Rectangle: Click to edit Master text styles&#10;Second level&#10;Third level&#10;Fourth level&#10;Fifth level" id="162" name="Google Shape;162;p11"/>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30400" lvl="0" marL="230400" rtl="0" algn="l">
              <a:lnSpc>
                <a:spcPct val="90000"/>
              </a:lnSpc>
              <a:spcBef>
                <a:spcPts val="0"/>
              </a:spcBef>
              <a:spcAft>
                <a:spcPts val="0"/>
              </a:spcAft>
              <a:buClr>
                <a:schemeClr val="dk1"/>
              </a:buClr>
              <a:buSzPts val="2000"/>
              <a:buNone/>
            </a:pPr>
            <a:r>
              <a:rPr b="1" lang="fr-FR" sz="2000"/>
              <a:t>	void* realloc (void* ptr, size_t t)</a:t>
            </a:r>
            <a:endParaRPr b="1" sz="2000"/>
          </a:p>
          <a:p>
            <a:pPr indent="-230400" lvl="0" marL="230400" rtl="0" algn="l">
              <a:lnSpc>
                <a:spcPct val="90000"/>
              </a:lnSpc>
              <a:spcBef>
                <a:spcPts val="1000"/>
              </a:spcBef>
              <a:spcAft>
                <a:spcPts val="0"/>
              </a:spcAft>
              <a:buClr>
                <a:schemeClr val="dk1"/>
              </a:buClr>
              <a:buSzPts val="2000"/>
              <a:buChar char="•"/>
            </a:pPr>
            <a:r>
              <a:rPr lang="fr-FR" sz="2000"/>
              <a:t>La fonction permet de redimensionner un bloc de mémoire dynamique d'adresse </a:t>
            </a:r>
            <a:r>
              <a:rPr b="1" lang="fr-FR" sz="2000"/>
              <a:t>ptr </a:t>
            </a:r>
            <a:r>
              <a:rPr lang="fr-FR" sz="2000"/>
              <a:t>qui a été déjà alloué avec </a:t>
            </a:r>
            <a:r>
              <a:rPr b="1" lang="fr-FR" sz="2000"/>
              <a:t>malloc </a:t>
            </a:r>
            <a:r>
              <a:rPr lang="fr-FR" sz="2000"/>
              <a:t>ou </a:t>
            </a:r>
            <a:r>
              <a:rPr b="1" lang="fr-FR" sz="2000"/>
              <a:t>calloc</a:t>
            </a:r>
            <a:r>
              <a:rPr lang="fr-FR" sz="2000"/>
              <a:t> </a:t>
            </a:r>
            <a:endParaRPr sz="2000"/>
          </a:p>
          <a:p>
            <a:pPr indent="-230400" lvl="0" marL="230400" rtl="0" algn="l">
              <a:lnSpc>
                <a:spcPct val="90000"/>
              </a:lnSpc>
              <a:spcBef>
                <a:spcPts val="1000"/>
              </a:spcBef>
              <a:spcAft>
                <a:spcPts val="0"/>
              </a:spcAft>
              <a:buClr>
                <a:schemeClr val="dk1"/>
              </a:buClr>
              <a:buSzPts val="2000"/>
              <a:buChar char="•"/>
            </a:pPr>
            <a:r>
              <a:rPr lang="fr-FR" sz="2000"/>
              <a:t>Si l'espace mémoire libre qui suit le bloc à réallouer est suffisamment grand, le bloc de mémoire est simplement agrandi. La fonction </a:t>
            </a:r>
            <a:r>
              <a:rPr b="1" lang="fr-FR" sz="2000"/>
              <a:t>realloc </a:t>
            </a:r>
            <a:r>
              <a:rPr lang="fr-FR" sz="2000"/>
              <a:t>retourne l'ancienne adresse</a:t>
            </a:r>
            <a:endParaRPr/>
          </a:p>
          <a:p>
            <a:pPr indent="-230400" lvl="0" marL="230400" rtl="0" algn="l">
              <a:lnSpc>
                <a:spcPct val="90000"/>
              </a:lnSpc>
              <a:spcBef>
                <a:spcPts val="1000"/>
              </a:spcBef>
              <a:spcAft>
                <a:spcPts val="0"/>
              </a:spcAft>
              <a:buClr>
                <a:schemeClr val="dk1"/>
              </a:buClr>
              <a:buSzPts val="2000"/>
              <a:buChar char="•"/>
            </a:pPr>
            <a:r>
              <a:rPr lang="fr-FR" sz="2000"/>
              <a:t>Si l'espace libre n'est pas suffisant, un nouveau bloc de mémoire sera alloué, le contenu de la zone d'origine sera recopié dans la nouvelle zone et le bloc mémoire d'origine sera libéré automatiquement. La fonction </a:t>
            </a:r>
            <a:r>
              <a:rPr b="1" lang="fr-FR" sz="2000"/>
              <a:t>realloc </a:t>
            </a:r>
            <a:r>
              <a:rPr lang="fr-FR" sz="2000"/>
              <a:t>retourne la nouvelle adresse</a:t>
            </a:r>
            <a:endParaRPr/>
          </a:p>
          <a:p>
            <a:pPr indent="-230400" lvl="0" marL="230400" rtl="0" algn="l">
              <a:lnSpc>
                <a:spcPct val="90000"/>
              </a:lnSpc>
              <a:spcBef>
                <a:spcPts val="1000"/>
              </a:spcBef>
              <a:spcAft>
                <a:spcPts val="0"/>
              </a:spcAft>
              <a:buClr>
                <a:schemeClr val="dk1"/>
              </a:buClr>
              <a:buSzPts val="2000"/>
              <a:buChar char="•"/>
            </a:pPr>
            <a:r>
              <a:rPr lang="fr-FR" sz="2000"/>
              <a:t>La valeur de retour est:</a:t>
            </a:r>
            <a:endParaRPr sz="2000"/>
          </a:p>
          <a:p>
            <a:pPr indent="-230398" lvl="4" marL="687600" rtl="0" algn="l">
              <a:lnSpc>
                <a:spcPct val="90000"/>
              </a:lnSpc>
              <a:spcBef>
                <a:spcPts val="1000"/>
              </a:spcBef>
              <a:spcAft>
                <a:spcPts val="0"/>
              </a:spcAft>
              <a:buClr>
                <a:schemeClr val="dk1"/>
              </a:buClr>
              <a:buSzPts val="2000"/>
              <a:buChar char="•"/>
            </a:pPr>
            <a:r>
              <a:rPr lang="fr-FR" sz="2000"/>
              <a:t>Un pointeur sur l’adresse du bloc alloué si le redimensionnement s'est bien déroulée</a:t>
            </a:r>
            <a:endParaRPr sz="2000"/>
          </a:p>
          <a:p>
            <a:pPr indent="-230398" lvl="4" marL="687600" rtl="0" algn="l">
              <a:lnSpc>
                <a:spcPct val="90000"/>
              </a:lnSpc>
              <a:spcBef>
                <a:spcPts val="1000"/>
              </a:spcBef>
              <a:spcAft>
                <a:spcPts val="0"/>
              </a:spcAft>
              <a:buClr>
                <a:schemeClr val="dk1"/>
              </a:buClr>
              <a:buSzPts val="2000"/>
              <a:buChar char="•"/>
            </a:pPr>
            <a:r>
              <a:rPr lang="fr-FR" sz="2000"/>
              <a:t>La valeur </a:t>
            </a:r>
            <a:r>
              <a:rPr b="1" lang="fr-FR" sz="2000"/>
              <a:t>NULL</a:t>
            </a:r>
            <a:r>
              <a:rPr lang="fr-FR" sz="2000"/>
              <a:t> en cas d’erreur</a:t>
            </a:r>
            <a:endParaRPr b="1" sz="2000"/>
          </a:p>
          <a:p>
            <a:pPr indent="-230400" lvl="0" marL="230400" rtl="0" algn="l">
              <a:lnSpc>
                <a:spcPct val="90000"/>
              </a:lnSpc>
              <a:spcBef>
                <a:spcPts val="1000"/>
              </a:spcBef>
              <a:spcAft>
                <a:spcPts val="0"/>
              </a:spcAft>
              <a:buClr>
                <a:schemeClr val="dk1"/>
              </a:buClr>
              <a:buSzPts val="2000"/>
              <a:buNone/>
            </a:pPr>
            <a:r>
              <a:rPr b="1" lang="fr-FR" sz="2000"/>
              <a:t>	Exemple: p=realloc(p, 21 * sizeof(int));</a:t>
            </a:r>
            <a:endParaRPr/>
          </a:p>
          <a:p>
            <a:pPr indent="-230400" lvl="0" marL="230400" rtl="0" algn="l">
              <a:lnSpc>
                <a:spcPct val="90000"/>
              </a:lnSpc>
              <a:spcBef>
                <a:spcPts val="1000"/>
              </a:spcBef>
              <a:spcAft>
                <a:spcPts val="0"/>
              </a:spcAft>
              <a:buClr>
                <a:schemeClr val="dk1"/>
              </a:buClr>
              <a:buSzPts val="2000"/>
              <a:buFont typeface="Calibri"/>
              <a:buNone/>
            </a:pPr>
            <a:r>
              <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800" y="363600"/>
            <a:ext cx="10515600" cy="132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Fonction </a:t>
            </a:r>
            <a:r>
              <a:rPr b="1" lang="fr-FR"/>
              <a:t>free</a:t>
            </a:r>
            <a:endParaRPr/>
          </a:p>
        </p:txBody>
      </p:sp>
      <p:sp>
        <p:nvSpPr>
          <p:cNvPr descr="Rectangle: Click to edit Master text styles&#10;Second level&#10;Third level&#10;Fourth level&#10;Fifth level" id="168" name="Google Shape;168;p12"/>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fr-FR"/>
              <a:t>La fonction </a:t>
            </a:r>
            <a:r>
              <a:rPr b="1" lang="fr-FR"/>
              <a:t>free</a:t>
            </a:r>
            <a:r>
              <a:rPr lang="fr-FR"/>
              <a:t>, fait partie de la bibliothèque </a:t>
            </a:r>
            <a:r>
              <a:rPr b="1" lang="fr-FR"/>
              <a:t>&lt;stdlib.h&gt;:</a:t>
            </a:r>
            <a:endParaRPr/>
          </a:p>
          <a:p>
            <a:pPr indent="-228600" lvl="0" marL="228600" rtl="0" algn="l">
              <a:lnSpc>
                <a:spcPct val="90000"/>
              </a:lnSpc>
              <a:spcBef>
                <a:spcPts val="1000"/>
              </a:spcBef>
              <a:spcAft>
                <a:spcPts val="0"/>
              </a:spcAft>
              <a:buClr>
                <a:schemeClr val="dk1"/>
              </a:buClr>
              <a:buSzPts val="2800"/>
              <a:buNone/>
            </a:pPr>
            <a:r>
              <a:rPr b="1" lang="fr-FR"/>
              <a:t>	void free( void* &lt;Pointeur&gt;)</a:t>
            </a:r>
            <a:endParaRPr/>
          </a:p>
          <a:p>
            <a:pPr indent="-228600" lvl="0" marL="228600" rtl="0" algn="just">
              <a:lnSpc>
                <a:spcPct val="150000"/>
              </a:lnSpc>
              <a:spcBef>
                <a:spcPts val="1000"/>
              </a:spcBef>
              <a:spcAft>
                <a:spcPts val="0"/>
              </a:spcAft>
              <a:buClr>
                <a:schemeClr val="dk1"/>
              </a:buClr>
              <a:buSzPts val="2800"/>
              <a:buChar char="•"/>
            </a:pPr>
            <a:r>
              <a:rPr lang="fr-FR"/>
              <a:t>La fonction </a:t>
            </a:r>
            <a:r>
              <a:rPr b="1" lang="fr-FR"/>
              <a:t>free</a:t>
            </a:r>
            <a:r>
              <a:rPr lang="fr-FR"/>
              <a:t> libère le bloc mémoire (déjà alloué) désigné par </a:t>
            </a:r>
            <a:r>
              <a:rPr b="1" lang="fr-FR"/>
              <a:t>&lt;Pointeur&gt;</a:t>
            </a:r>
            <a:r>
              <a:rPr lang="fr-FR"/>
              <a:t>  </a:t>
            </a:r>
            <a:endParaRPr/>
          </a:p>
          <a:p>
            <a:pPr indent="-228600" lvl="0" marL="228600" rtl="0" algn="l">
              <a:lnSpc>
                <a:spcPct val="90000"/>
              </a:lnSpc>
              <a:spcBef>
                <a:spcPts val="1000"/>
              </a:spcBef>
              <a:spcAft>
                <a:spcPts val="0"/>
              </a:spcAft>
              <a:buClr>
                <a:schemeClr val="dk1"/>
              </a:buClr>
              <a:buSzPts val="2800"/>
              <a:buNone/>
            </a:pPr>
            <a:r>
              <a:rPr b="1" lang="fr-FR"/>
              <a:t>	Exemple: free(p);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solidFill>
                <a:schemeClr val="dk2"/>
              </a:solidFill>
            </a:endParaRPr>
          </a:p>
          <a:p>
            <a:pPr indent="-228600" lvl="0" marL="228600" rtl="0" algn="l">
              <a:lnSpc>
                <a:spcPct val="90000"/>
              </a:lnSpc>
              <a:spcBef>
                <a:spcPts val="1000"/>
              </a:spcBef>
              <a:spcAft>
                <a:spcPts val="0"/>
              </a:spcAft>
              <a:buClr>
                <a:schemeClr val="dk1"/>
              </a:buClr>
              <a:buSzPts val="2800"/>
              <a:buFont typeface="Calibri"/>
              <a:buNone/>
            </a:pPr>
            <a:r>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Allocation Statique/Dynamique</a:t>
            </a:r>
            <a:endParaRPr/>
          </a:p>
        </p:txBody>
      </p:sp>
      <p:sp>
        <p:nvSpPr>
          <p:cNvPr id="174" name="Google Shape;17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30400" lvl="0" marL="230400" rtl="0" algn="l">
              <a:lnSpc>
                <a:spcPct val="90000"/>
              </a:lnSpc>
              <a:spcBef>
                <a:spcPts val="0"/>
              </a:spcBef>
              <a:spcAft>
                <a:spcPts val="0"/>
              </a:spcAft>
              <a:buClr>
                <a:schemeClr val="dk1"/>
              </a:buClr>
              <a:buSzPts val="2800"/>
              <a:buChar char="•"/>
            </a:pPr>
            <a:r>
              <a:rPr lang="fr-FR"/>
              <a:t>Dans un programme, l'allocation d'un bloc mémoire pour une variable donnée se fait dans la</a:t>
            </a:r>
            <a:r>
              <a:rPr b="1" lang="fr-FR"/>
              <a:t> pile (stack)</a:t>
            </a:r>
            <a:r>
              <a:rPr lang="fr-FR">
                <a:solidFill>
                  <a:srgbClr val="FF0000"/>
                </a:solidFill>
              </a:rPr>
              <a:t> </a:t>
            </a:r>
            <a:r>
              <a:rPr lang="fr-FR"/>
              <a:t>s'il s'agit d’une </a:t>
            </a:r>
            <a:r>
              <a:rPr b="1" lang="fr-FR"/>
              <a:t>allocation statique</a:t>
            </a:r>
            <a:r>
              <a:rPr lang="fr-FR"/>
              <a:t> et dans le</a:t>
            </a:r>
            <a:r>
              <a:rPr b="1" lang="fr-FR"/>
              <a:t> tas (heap)</a:t>
            </a:r>
            <a:r>
              <a:rPr lang="fr-FR"/>
              <a:t> s’il s’agit d'une </a:t>
            </a:r>
            <a:r>
              <a:rPr b="1" lang="fr-FR"/>
              <a:t>allocation dynamique</a:t>
            </a:r>
            <a:endParaRPr/>
          </a:p>
          <a:p>
            <a:pPr indent="-230400" lvl="0" marL="230400" rtl="0" algn="l">
              <a:lnSpc>
                <a:spcPct val="90000"/>
              </a:lnSpc>
              <a:spcBef>
                <a:spcPts val="1000"/>
              </a:spcBef>
              <a:spcAft>
                <a:spcPts val="0"/>
              </a:spcAft>
              <a:buClr>
                <a:schemeClr val="dk1"/>
              </a:buClr>
              <a:buSzPts val="2800"/>
              <a:buChar char="•"/>
            </a:pPr>
            <a:r>
              <a:rPr lang="fr-FR"/>
              <a:t>La taille de la pile est fixée par le système d'exploitation au moment du lancement du programme. Par contre, la taille du tas varie et peut augmenter si le programme a besoin de plus de mémoire</a:t>
            </a:r>
            <a:endParaRPr/>
          </a:p>
        </p:txBody>
      </p:sp>
      <p:sp>
        <p:nvSpPr>
          <p:cNvPr id="175" name="Google Shape;17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181" name="Google Shape;181;p14"/>
          <p:cNvSpPr txBox="1"/>
          <p:nvPr/>
        </p:nvSpPr>
        <p:spPr>
          <a:xfrm>
            <a:off x="838800" y="4346613"/>
            <a:ext cx="10515600" cy="2156488"/>
          </a:xfrm>
          <a:prstGeom prst="rect">
            <a:avLst/>
          </a:prstGeom>
          <a:noFill/>
          <a:ln>
            <a:noFill/>
          </a:ln>
        </p:spPr>
        <p:txBody>
          <a:bodyPr anchorCtr="0" anchor="t" bIns="45700" lIns="91425" spcFirstLastPara="1" rIns="91425" wrap="square" tIns="45700">
            <a:spAutoFit/>
          </a:bodyPr>
          <a:lstStyle/>
          <a:p>
            <a:pPr indent="-230400" lvl="0" marL="230400" marR="0" rtl="0" algn="l">
              <a:lnSpc>
                <a:spcPct val="90000"/>
              </a:lnSpc>
              <a:spcBef>
                <a:spcPts val="0"/>
              </a:spcBef>
              <a:spcAft>
                <a:spcPts val="0"/>
              </a:spcAft>
              <a:buClr>
                <a:srgbClr val="000000"/>
              </a:buClr>
              <a:buSzPts val="1600"/>
              <a:buFont typeface="Arial"/>
              <a:buNone/>
            </a:pPr>
            <a:r>
              <a:rPr b="0" i="0" lang="fr-FR" sz="1600" u="none" cap="none" strike="noStrike">
                <a:solidFill>
                  <a:schemeClr val="dk1"/>
                </a:solidFill>
                <a:latin typeface="Calibri"/>
                <a:ea typeface="Calibri"/>
                <a:cs typeface="Calibri"/>
                <a:sym typeface="Calibri"/>
              </a:rPr>
              <a:t>Dans cet exemple :</a:t>
            </a:r>
            <a:endParaRPr b="0" i="0" sz="1600" u="none" cap="none" strike="noStrike">
              <a:solidFill>
                <a:schemeClr val="dk1"/>
              </a:solidFill>
              <a:latin typeface="Calibri"/>
              <a:ea typeface="Calibri"/>
              <a:cs typeface="Calibri"/>
              <a:sym typeface="Calibri"/>
            </a:endParaRPr>
          </a:p>
          <a:p>
            <a:pPr indent="-230400" lvl="0" marL="230400" marR="0" rtl="0" algn="l">
              <a:lnSpc>
                <a:spcPct val="90000"/>
              </a:lnSpc>
              <a:spcBef>
                <a:spcPts val="1000"/>
              </a:spcBef>
              <a:spcAft>
                <a:spcPts val="0"/>
              </a:spcAft>
              <a:buClr>
                <a:schemeClr val="dk1"/>
              </a:buClr>
              <a:buSzPts val="1600"/>
              <a:buFont typeface="Arial"/>
              <a:buChar char="•"/>
            </a:pPr>
            <a:r>
              <a:rPr b="0" i="0" lang="fr-FR" sz="1600" u="none" cap="none" strike="noStrike">
                <a:solidFill>
                  <a:schemeClr val="dk1"/>
                </a:solidFill>
                <a:latin typeface="Calibri"/>
                <a:ea typeface="Calibri"/>
                <a:cs typeface="Calibri"/>
                <a:sym typeface="Calibri"/>
              </a:rPr>
              <a:t>Au moment de l’exécution de ce code, le système va allouer dans la pile un espace mémoire pour contenir l'entier</a:t>
            </a:r>
            <a:r>
              <a:rPr b="1" i="0" lang="fr-FR" sz="1600" u="none" cap="none" strike="noStrike">
                <a:solidFill>
                  <a:schemeClr val="dk1"/>
                </a:solidFill>
                <a:latin typeface="Calibri"/>
                <a:ea typeface="Calibri"/>
                <a:cs typeface="Calibri"/>
                <a:sym typeface="Calibri"/>
              </a:rPr>
              <a:t> a</a:t>
            </a:r>
            <a:r>
              <a:rPr b="0" i="0" lang="fr-FR" sz="1600" u="none" cap="none" strike="noStrike">
                <a:solidFill>
                  <a:schemeClr val="dk1"/>
                </a:solidFill>
                <a:latin typeface="Calibri"/>
                <a:ea typeface="Calibri"/>
                <a:cs typeface="Calibri"/>
                <a:sym typeface="Calibri"/>
              </a:rPr>
              <a:t> et un espace mémoire pour contenir le pointeur</a:t>
            </a:r>
            <a:r>
              <a:rPr b="1" i="0" lang="fr-FR" sz="1600" u="none" cap="none" strike="noStrike">
                <a:solidFill>
                  <a:schemeClr val="dk1"/>
                </a:solidFill>
                <a:latin typeface="Calibri"/>
                <a:ea typeface="Calibri"/>
                <a:cs typeface="Calibri"/>
                <a:sym typeface="Calibri"/>
              </a:rPr>
              <a:t> p</a:t>
            </a:r>
            <a:endParaRPr b="0" i="0" sz="1600" u="none" cap="none" strike="noStrike">
              <a:solidFill>
                <a:schemeClr val="dk1"/>
              </a:solidFill>
              <a:latin typeface="Calibri"/>
              <a:ea typeface="Calibri"/>
              <a:cs typeface="Calibri"/>
              <a:sym typeface="Calibri"/>
            </a:endParaRPr>
          </a:p>
          <a:p>
            <a:pPr indent="-230400" lvl="0" marL="230400" marR="0" rtl="0" algn="l">
              <a:lnSpc>
                <a:spcPct val="90000"/>
              </a:lnSpc>
              <a:spcBef>
                <a:spcPts val="1000"/>
              </a:spcBef>
              <a:spcAft>
                <a:spcPts val="0"/>
              </a:spcAft>
              <a:buClr>
                <a:schemeClr val="dk1"/>
              </a:buClr>
              <a:buSzPts val="1600"/>
              <a:buFont typeface="Arial"/>
              <a:buChar char="•"/>
            </a:pPr>
            <a:r>
              <a:rPr b="0" i="0" lang="fr-FR" sz="1600" u="none" cap="none" strike="noStrike">
                <a:solidFill>
                  <a:schemeClr val="dk1"/>
                </a:solidFill>
                <a:latin typeface="Calibri"/>
                <a:ea typeface="Calibri"/>
                <a:cs typeface="Calibri"/>
                <a:sym typeface="Calibri"/>
              </a:rPr>
              <a:t>Suite à l'appel de </a:t>
            </a:r>
            <a:r>
              <a:rPr b="1" i="0" lang="fr-FR" sz="1600" u="none" cap="none" strike="noStrike">
                <a:solidFill>
                  <a:schemeClr val="dk1"/>
                </a:solidFill>
                <a:latin typeface="Calibri"/>
                <a:ea typeface="Calibri"/>
                <a:cs typeface="Calibri"/>
                <a:sym typeface="Calibri"/>
              </a:rPr>
              <a:t>malloc</a:t>
            </a:r>
            <a:r>
              <a:rPr b="0" i="0" lang="fr-FR" sz="1600" u="none" cap="none" strike="noStrike">
                <a:solidFill>
                  <a:schemeClr val="dk1"/>
                </a:solidFill>
                <a:latin typeface="Calibri"/>
                <a:ea typeface="Calibri"/>
                <a:cs typeface="Calibri"/>
                <a:sym typeface="Calibri"/>
              </a:rPr>
              <a:t>, le système alloue un espace mémoire pour un entier et retourne son adresse (</a:t>
            </a:r>
            <a:r>
              <a:rPr b="1" i="0" lang="fr-FR" sz="1600" u="none" cap="none" strike="noStrike">
                <a:solidFill>
                  <a:schemeClr val="dk1"/>
                </a:solidFill>
                <a:latin typeface="Calibri"/>
                <a:ea typeface="Calibri"/>
                <a:cs typeface="Calibri"/>
                <a:sym typeface="Calibri"/>
              </a:rPr>
              <a:t>@1</a:t>
            </a:r>
            <a:r>
              <a:rPr b="0" i="0" lang="fr-FR" sz="1600" u="none" cap="none" strike="noStrike">
                <a:solidFill>
                  <a:schemeClr val="dk1"/>
                </a:solidFill>
                <a:latin typeface="Calibri"/>
                <a:ea typeface="Calibri"/>
                <a:cs typeface="Calibri"/>
                <a:sym typeface="Calibri"/>
              </a:rPr>
              <a:t> ) qui sera stockée dans la variable </a:t>
            </a:r>
            <a:r>
              <a:rPr b="1" i="0" lang="fr-FR" sz="1600" u="none" cap="none" strike="noStrike">
                <a:solidFill>
                  <a:schemeClr val="dk1"/>
                </a:solidFill>
                <a:latin typeface="Calibri"/>
                <a:ea typeface="Calibri"/>
                <a:cs typeface="Calibri"/>
                <a:sym typeface="Calibri"/>
              </a:rPr>
              <a:t>p</a:t>
            </a:r>
            <a:endParaRPr b="0" i="0" sz="1600" u="none" cap="none" strike="noStrike">
              <a:solidFill>
                <a:schemeClr val="dk1"/>
              </a:solidFill>
              <a:latin typeface="Calibri"/>
              <a:ea typeface="Calibri"/>
              <a:cs typeface="Calibri"/>
              <a:sym typeface="Calibri"/>
            </a:endParaRPr>
          </a:p>
          <a:p>
            <a:pPr indent="-230400" lvl="0" marL="230400" marR="0" rtl="0" algn="l">
              <a:lnSpc>
                <a:spcPct val="90000"/>
              </a:lnSpc>
              <a:spcBef>
                <a:spcPts val="1000"/>
              </a:spcBef>
              <a:spcAft>
                <a:spcPts val="0"/>
              </a:spcAft>
              <a:buClr>
                <a:schemeClr val="dk1"/>
              </a:buClr>
              <a:buSzPts val="1600"/>
              <a:buFont typeface="Arial"/>
              <a:buChar char="•"/>
            </a:pPr>
            <a:r>
              <a:rPr b="0" i="0" lang="fr-FR" sz="1600" u="none" cap="none" strike="noStrike">
                <a:solidFill>
                  <a:schemeClr val="dk1"/>
                </a:solidFill>
                <a:latin typeface="Calibri"/>
                <a:ea typeface="Calibri"/>
                <a:cs typeface="Calibri"/>
                <a:sym typeface="Calibri"/>
              </a:rPr>
              <a:t>Il faut à la fin libérer la mémoire heap avec </a:t>
            </a:r>
            <a:r>
              <a:rPr b="1" i="0" lang="fr-FR" sz="1600" u="none" cap="none" strike="noStrike">
                <a:solidFill>
                  <a:schemeClr val="dk1"/>
                </a:solidFill>
                <a:latin typeface="Calibri"/>
                <a:ea typeface="Calibri"/>
                <a:cs typeface="Calibri"/>
                <a:sym typeface="Calibri"/>
              </a:rPr>
              <a:t>free</a:t>
            </a:r>
            <a:r>
              <a:rPr b="0" i="0" lang="fr-FR" sz="1600" u="none" cap="none" strike="noStrike">
                <a:solidFill>
                  <a:srgbClr val="FF0000"/>
                </a:solidFill>
                <a:latin typeface="Calibri"/>
                <a:ea typeface="Calibri"/>
                <a:cs typeface="Calibri"/>
                <a:sym typeface="Calibri"/>
              </a:rPr>
              <a:t> </a:t>
            </a:r>
            <a:r>
              <a:rPr b="0" i="0" lang="fr-FR" sz="1600" u="none" cap="none" strike="noStrike">
                <a:solidFill>
                  <a:schemeClr val="dk1"/>
                </a:solidFill>
                <a:latin typeface="Calibri"/>
                <a:ea typeface="Calibri"/>
                <a:cs typeface="Calibri"/>
                <a:sym typeface="Calibri"/>
              </a:rPr>
              <a:t>pour ne pas avoir une fuite de mémoire (non utilisée mais réservée)</a:t>
            </a:r>
            <a:endParaRPr b="0" i="0" sz="1600" u="none" cap="none" strike="noStrike">
              <a:solidFill>
                <a:schemeClr val="dk1"/>
              </a:solidFill>
              <a:latin typeface="Calibri"/>
              <a:ea typeface="Calibri"/>
              <a:cs typeface="Calibri"/>
              <a:sym typeface="Calibri"/>
            </a:endParaRPr>
          </a:p>
          <a:p>
            <a:pPr indent="-230400" lvl="0" marL="230400" marR="0" rtl="0" algn="l">
              <a:lnSpc>
                <a:spcPct val="90000"/>
              </a:lnSpc>
              <a:spcBef>
                <a:spcPts val="1000"/>
              </a:spcBef>
              <a:spcAft>
                <a:spcPts val="0"/>
              </a:spcAft>
              <a:buClr>
                <a:schemeClr val="dk1"/>
              </a:buClr>
              <a:buSzPts val="1600"/>
              <a:buFont typeface="Arial"/>
              <a:buChar char="•"/>
            </a:pPr>
            <a:r>
              <a:rPr b="0" i="0" lang="fr-FR" sz="1600" u="none" cap="none" strike="noStrike">
                <a:solidFill>
                  <a:schemeClr val="dk1"/>
                </a:solidFill>
                <a:latin typeface="Calibri"/>
                <a:ea typeface="Calibri"/>
                <a:cs typeface="Calibri"/>
                <a:sym typeface="Calibri"/>
              </a:rPr>
              <a:t>Quant à la mémoire du stack , elle sera libérée automatiquement</a:t>
            </a:r>
            <a:endParaRPr b="0" i="0" sz="1600" u="none" cap="none" strike="noStrike">
              <a:solidFill>
                <a:schemeClr val="dk1"/>
              </a:solidFill>
              <a:latin typeface="Calibri"/>
              <a:ea typeface="Calibri"/>
              <a:cs typeface="Calibri"/>
              <a:sym typeface="Calibri"/>
            </a:endParaRPr>
          </a:p>
        </p:txBody>
      </p:sp>
      <p:sp>
        <p:nvSpPr>
          <p:cNvPr id="182" name="Google Shape;182;p14"/>
          <p:cNvSpPr/>
          <p:nvPr/>
        </p:nvSpPr>
        <p:spPr>
          <a:xfrm>
            <a:off x="4805544" y="1989506"/>
            <a:ext cx="1253077" cy="1969184"/>
          </a:xfrm>
          <a:prstGeom prst="rect">
            <a:avLst/>
          </a:prstGeom>
          <a:solidFill>
            <a:schemeClr val="lt1"/>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4"/>
          <p:cNvSpPr/>
          <p:nvPr/>
        </p:nvSpPr>
        <p:spPr>
          <a:xfrm>
            <a:off x="4801589" y="3299165"/>
            <a:ext cx="1267454" cy="314961"/>
          </a:xfrm>
          <a:prstGeom prst="rect">
            <a:avLst/>
          </a:prstGeom>
          <a:solidFill>
            <a:schemeClr val="lt1"/>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E75B5"/>
              </a:solidFill>
              <a:latin typeface="Calibri"/>
              <a:ea typeface="Calibri"/>
              <a:cs typeface="Calibri"/>
              <a:sym typeface="Calibri"/>
            </a:endParaRPr>
          </a:p>
        </p:txBody>
      </p:sp>
      <p:sp>
        <p:nvSpPr>
          <p:cNvPr id="184" name="Google Shape;184;p14"/>
          <p:cNvSpPr/>
          <p:nvPr/>
        </p:nvSpPr>
        <p:spPr>
          <a:xfrm>
            <a:off x="4791429" y="3571712"/>
            <a:ext cx="1267454" cy="379419"/>
          </a:xfrm>
          <a:prstGeom prst="rect">
            <a:avLst/>
          </a:prstGeom>
          <a:solidFill>
            <a:schemeClr val="lt1"/>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2E75B5"/>
              </a:solidFill>
              <a:latin typeface="Calibri"/>
              <a:ea typeface="Calibri"/>
              <a:cs typeface="Calibri"/>
              <a:sym typeface="Calibri"/>
            </a:endParaRPr>
          </a:p>
        </p:txBody>
      </p:sp>
      <p:sp>
        <p:nvSpPr>
          <p:cNvPr id="185" name="Google Shape;185;p14"/>
          <p:cNvSpPr txBox="1"/>
          <p:nvPr/>
        </p:nvSpPr>
        <p:spPr>
          <a:xfrm>
            <a:off x="4868699" y="1391294"/>
            <a:ext cx="11278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FF0000"/>
                </a:solidFill>
                <a:latin typeface="Calibri"/>
                <a:ea typeface="Calibri"/>
                <a:cs typeface="Calibri"/>
                <a:sym typeface="Calibri"/>
              </a:rPr>
              <a:t>stack</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6737288" y="1712832"/>
            <a:ext cx="1267454" cy="2239641"/>
          </a:xfrm>
          <a:prstGeom prst="rect">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4"/>
          <p:cNvSpPr txBox="1"/>
          <p:nvPr/>
        </p:nvSpPr>
        <p:spPr>
          <a:xfrm>
            <a:off x="6876926" y="1340088"/>
            <a:ext cx="11278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FF0000"/>
                </a:solidFill>
                <a:latin typeface="Calibri"/>
                <a:ea typeface="Calibri"/>
                <a:cs typeface="Calibri"/>
                <a:sym typeface="Calibri"/>
              </a:rPr>
              <a:t>Heap</a:t>
            </a:r>
            <a:endParaRPr b="0" i="0" sz="1400" u="none" cap="none" strike="noStrike">
              <a:solidFill>
                <a:srgbClr val="000000"/>
              </a:solidFill>
              <a:latin typeface="Arial"/>
              <a:ea typeface="Arial"/>
              <a:cs typeface="Arial"/>
              <a:sym typeface="Arial"/>
            </a:endParaRPr>
          </a:p>
        </p:txBody>
      </p:sp>
      <p:cxnSp>
        <p:nvCxnSpPr>
          <p:cNvPr id="188" name="Google Shape;188;p14"/>
          <p:cNvCxnSpPr/>
          <p:nvPr/>
        </p:nvCxnSpPr>
        <p:spPr>
          <a:xfrm rot="-5400000">
            <a:off x="5616522" y="2774644"/>
            <a:ext cx="1132200" cy="180000"/>
          </a:xfrm>
          <a:prstGeom prst="bentConnector2">
            <a:avLst/>
          </a:prstGeom>
          <a:noFill/>
          <a:ln cap="flat" cmpd="sng" w="28575">
            <a:solidFill>
              <a:schemeClr val="accent1"/>
            </a:solidFill>
            <a:prstDash val="solid"/>
            <a:miter lim="800000"/>
            <a:headEnd len="sm" w="sm" type="none"/>
            <a:tailEnd len="sm" w="sm" type="none"/>
          </a:ln>
        </p:spPr>
      </p:cxnSp>
      <p:cxnSp>
        <p:nvCxnSpPr>
          <p:cNvPr id="189" name="Google Shape;189;p14"/>
          <p:cNvCxnSpPr/>
          <p:nvPr/>
        </p:nvCxnSpPr>
        <p:spPr>
          <a:xfrm>
            <a:off x="6269815" y="2284124"/>
            <a:ext cx="458636" cy="0"/>
          </a:xfrm>
          <a:prstGeom prst="straightConnector1">
            <a:avLst/>
          </a:prstGeom>
          <a:noFill/>
          <a:ln cap="flat" cmpd="sng" w="28575">
            <a:solidFill>
              <a:schemeClr val="accent1"/>
            </a:solidFill>
            <a:prstDash val="solid"/>
            <a:miter lim="800000"/>
            <a:headEnd len="sm" w="sm" type="none"/>
            <a:tailEnd len="med" w="med" type="triangle"/>
          </a:ln>
        </p:spPr>
      </p:cxnSp>
      <p:sp>
        <p:nvSpPr>
          <p:cNvPr id="190" name="Google Shape;190;p14"/>
          <p:cNvSpPr txBox="1"/>
          <p:nvPr/>
        </p:nvSpPr>
        <p:spPr>
          <a:xfrm>
            <a:off x="7954164" y="1984415"/>
            <a:ext cx="81026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 name="Google Shape;191;p14"/>
          <p:cNvSpPr txBox="1"/>
          <p:nvPr/>
        </p:nvSpPr>
        <p:spPr>
          <a:xfrm>
            <a:off x="838800" y="1825200"/>
            <a:ext cx="49229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#include &lt;stdio.h&gt;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int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2" name="Google Shape;192;p14"/>
          <p:cNvSpPr txBox="1"/>
          <p:nvPr/>
        </p:nvSpPr>
        <p:spPr>
          <a:xfrm>
            <a:off x="7110662" y="2014768"/>
            <a:ext cx="6689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838800" y="2610000"/>
            <a:ext cx="6096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int a =0;</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838800" y="2880000"/>
            <a:ext cx="6096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int* p;</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838800" y="3188637"/>
            <a:ext cx="428445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p=(int*)malloc(sizeof(int));</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838800" y="3510000"/>
            <a:ext cx="34074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*p=10;</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838800" y="3780000"/>
            <a:ext cx="31055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free(p);</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6756400" y="1911426"/>
            <a:ext cx="1249680" cy="463753"/>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4"/>
          <p:cNvSpPr/>
          <p:nvPr/>
        </p:nvSpPr>
        <p:spPr>
          <a:xfrm>
            <a:off x="838800" y="4050000"/>
            <a:ext cx="32252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alibri"/>
              <a:ea typeface="Calibri"/>
              <a:cs typeface="Calibri"/>
              <a:sym typeface="Calibri"/>
            </a:endParaRPr>
          </a:p>
        </p:txBody>
      </p:sp>
      <p:sp>
        <p:nvSpPr>
          <p:cNvPr id="200" name="Google Shape;200;p14"/>
          <p:cNvSpPr/>
          <p:nvPr/>
        </p:nvSpPr>
        <p:spPr>
          <a:xfrm>
            <a:off x="4491316" y="3597789"/>
            <a:ext cx="295274"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2E75B5"/>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4475223" y="3302515"/>
            <a:ext cx="31136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2E75B5"/>
                </a:solidFill>
                <a:latin typeface="Calibri"/>
                <a:ea typeface="Calibri"/>
                <a:cs typeface="Calibri"/>
                <a:sym typeface="Calibri"/>
              </a:rPr>
              <a:t>p</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5234723" y="3609390"/>
            <a:ext cx="301685"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rgbClr val="2E75B5"/>
                </a:solidFill>
                <a:latin typeface="Calibri"/>
                <a:ea typeface="Calibri"/>
                <a:cs typeface="Calibri"/>
                <a:sym typeface="Calibri"/>
              </a:rPr>
              <a:t>0</a:t>
            </a:r>
            <a:endParaRPr b="1" i="0" sz="1800" u="none" cap="none" strike="noStrike">
              <a:solidFill>
                <a:srgbClr val="2E75B5"/>
              </a:solidFill>
              <a:latin typeface="Calibri"/>
              <a:ea typeface="Calibri"/>
              <a:cs typeface="Calibri"/>
              <a:sym typeface="Calibri"/>
            </a:endParaRPr>
          </a:p>
        </p:txBody>
      </p:sp>
      <p:sp>
        <p:nvSpPr>
          <p:cNvPr id="203" name="Google Shape;203;p14"/>
          <p:cNvSpPr/>
          <p:nvPr/>
        </p:nvSpPr>
        <p:spPr>
          <a:xfrm>
            <a:off x="5156802" y="3246078"/>
            <a:ext cx="508473"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2E75B5"/>
                </a:solidFill>
                <a:latin typeface="Calibri"/>
                <a:ea typeface="Calibri"/>
                <a:cs typeface="Calibri"/>
                <a:sym typeface="Calibri"/>
              </a:rPr>
              <a:t>@1</a:t>
            </a:r>
            <a:endParaRPr b="0" i="0" sz="1800" u="none" cap="none" strike="noStrike">
              <a:solidFill>
                <a:srgbClr val="2E75B5"/>
              </a:solidFill>
              <a:latin typeface="Calibri"/>
              <a:ea typeface="Calibri"/>
              <a:cs typeface="Calibri"/>
              <a:sym typeface="Calibri"/>
            </a:endParaRPr>
          </a:p>
        </p:txBody>
      </p:sp>
      <p:sp>
        <p:nvSpPr>
          <p:cNvPr id="204" name="Google Shape;20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Allocation Statique/Dynamique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xit" presetID="10" presetSubtype="0">
                                  <p:stCondLst>
                                    <p:cond delay="0"/>
                                  </p:stCondLst>
                                  <p:childTnLst>
                                    <p:animEffect filter="fade" transition="out">
                                      <p:cBhvr>
                                        <p:cTn dur="500"/>
                                        <p:tgtEl>
                                          <p:spTgt spid="189"/>
                                        </p:tgtEl>
                                      </p:cBhvr>
                                    </p:animEffect>
                                    <p:set>
                                      <p:cBhvr>
                                        <p:cTn dur="1" fill="hold">
                                          <p:stCondLst>
                                            <p:cond delay="50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xit" presetID="10" presetSubtype="0">
                                  <p:stCondLst>
                                    <p:cond delay="0"/>
                                  </p:stCondLst>
                                  <p:childTnLst>
                                    <p:animEffect filter="fade" transition="out">
                                      <p:cBhvr>
                                        <p:cTn dur="500"/>
                                        <p:tgtEl>
                                          <p:spTgt spid="200"/>
                                        </p:tgtEl>
                                      </p:cBhvr>
                                    </p:animEffect>
                                    <p:set>
                                      <p:cBhvr>
                                        <p:cTn dur="1" fill="hold">
                                          <p:stCondLst>
                                            <p:cond delay="50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01"/>
                                        </p:tgtEl>
                                      </p:cBhvr>
                                    </p:animEffect>
                                    <p:set>
                                      <p:cBhvr>
                                        <p:cTn dur="1" fill="hold">
                                          <p:stCondLst>
                                            <p:cond delay="500"/>
                                          </p:stCondLst>
                                        </p:cTn>
                                        <p:tgtEl>
                                          <p:spTgt spid="2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8388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Tableaux et Pointeurs (rappel)</a:t>
            </a:r>
            <a:endParaRPr/>
          </a:p>
        </p:txBody>
      </p:sp>
      <p:sp>
        <p:nvSpPr>
          <p:cNvPr descr="Rectangle: Click to edit Master text styles&#10;Second level&#10;Third level&#10;Fourth level&#10;Fifth level" id="210" name="Google Shape;210;p15"/>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fr-FR"/>
              <a:t>En déclarant un tableau, un pointeur est déclaré automatiquement (l'adresse du premier élément)</a:t>
            </a:r>
            <a:endParaRPr/>
          </a:p>
          <a:p>
            <a:pPr indent="-228600" lvl="0" marL="228600" rtl="0" algn="l">
              <a:lnSpc>
                <a:spcPct val="90000"/>
              </a:lnSpc>
              <a:spcBef>
                <a:spcPts val="1000"/>
              </a:spcBef>
              <a:spcAft>
                <a:spcPts val="0"/>
              </a:spcAft>
              <a:buClr>
                <a:schemeClr val="dk1"/>
              </a:buClr>
              <a:buSzPts val="2800"/>
              <a:buChar char="•"/>
            </a:pPr>
            <a:r>
              <a:rPr lang="fr-FR"/>
              <a:t>Les écritures suivantes sont équivalentes: </a:t>
            </a:r>
            <a:endParaRPr/>
          </a:p>
          <a:p>
            <a:pPr indent="-228600" lvl="0" marL="228600" rtl="0" algn="l">
              <a:lnSpc>
                <a:spcPct val="90000"/>
              </a:lnSpc>
              <a:spcBef>
                <a:spcPts val="1000"/>
              </a:spcBef>
              <a:spcAft>
                <a:spcPts val="0"/>
              </a:spcAft>
              <a:buClr>
                <a:schemeClr val="dk1"/>
              </a:buClr>
              <a:buSzPts val="2800"/>
              <a:buNone/>
            </a:pPr>
            <a:r>
              <a:rPr b="1" lang="fr-FR"/>
              <a:t>	*tableau		tableau[0]		accès au 1er élément</a:t>
            </a:r>
            <a:endParaRPr/>
          </a:p>
          <a:p>
            <a:pPr indent="-228600" lvl="0" marL="228600" rtl="0" algn="l">
              <a:lnSpc>
                <a:spcPct val="90000"/>
              </a:lnSpc>
              <a:spcBef>
                <a:spcPts val="1000"/>
              </a:spcBef>
              <a:spcAft>
                <a:spcPts val="0"/>
              </a:spcAft>
              <a:buClr>
                <a:schemeClr val="dk1"/>
              </a:buClr>
              <a:buSzPts val="2800"/>
              <a:buNone/>
            </a:pPr>
            <a:r>
              <a:rPr b="1" lang="fr-FR"/>
              <a:t>	*(tableau+i)	tableau[i]		accès à l'élément i</a:t>
            </a:r>
            <a:endParaRPr/>
          </a:p>
          <a:p>
            <a:pPr indent="-228600" lvl="0" marL="228600" rtl="0" algn="l">
              <a:lnSpc>
                <a:spcPct val="90000"/>
              </a:lnSpc>
              <a:spcBef>
                <a:spcPts val="1000"/>
              </a:spcBef>
              <a:spcAft>
                <a:spcPts val="0"/>
              </a:spcAft>
              <a:buClr>
                <a:schemeClr val="dk1"/>
              </a:buClr>
              <a:buSzPts val="2800"/>
              <a:buNone/>
            </a:pPr>
            <a:r>
              <a:rPr b="1" lang="fr-FR"/>
              <a:t>	tableau		&amp;tableau[0]		adresse du 1er élément </a:t>
            </a:r>
            <a:endParaRPr/>
          </a:p>
          <a:p>
            <a:pPr indent="-228600" lvl="0" marL="228600" rtl="0" algn="l">
              <a:lnSpc>
                <a:spcPct val="90000"/>
              </a:lnSpc>
              <a:spcBef>
                <a:spcPts val="1000"/>
              </a:spcBef>
              <a:spcAft>
                <a:spcPts val="0"/>
              </a:spcAft>
              <a:buClr>
                <a:schemeClr val="dk1"/>
              </a:buClr>
              <a:buSzPts val="2800"/>
              <a:buNone/>
            </a:pPr>
            <a:r>
              <a:rPr b="1" lang="fr-FR"/>
              <a:t>	(tableau + i)	&amp;(tableau[i])	adresse de l'élément i  </a:t>
            </a:r>
            <a:endParaRPr b="1"/>
          </a:p>
          <a:p>
            <a:pPr indent="-50800" lvl="0" marL="228600" rtl="0" algn="l">
              <a:lnSpc>
                <a:spcPct val="90000"/>
              </a:lnSpc>
              <a:spcBef>
                <a:spcPts val="1000"/>
              </a:spcBef>
              <a:spcAft>
                <a:spcPts val="0"/>
              </a:spcAft>
              <a:buClr>
                <a:schemeClr val="dk1"/>
              </a:buClr>
              <a:buSzPts val="2800"/>
              <a:buFont typeface="Arial"/>
              <a:buNone/>
            </a:pPr>
            <a:r>
              <a:t/>
            </a:r>
            <a:endParaRPr/>
          </a:p>
        </p:txBody>
      </p:sp>
      <p:sp>
        <p:nvSpPr>
          <p:cNvPr id="211" name="Google Shape;21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400"/>
              <a:buNone/>
            </a:pPr>
            <a:fld id="{00000000-1234-1234-1234-123412341234}" type="slidenum">
              <a:rPr lang="fr-FR"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Allocation Dynamique pour un Tableau</a:t>
            </a:r>
            <a:endParaRPr/>
          </a:p>
        </p:txBody>
      </p:sp>
      <p:sp>
        <p:nvSpPr>
          <p:cNvPr id="217" name="Google Shape;21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30400" lvl="0" marL="230400" rtl="0" algn="l">
              <a:lnSpc>
                <a:spcPct val="90000"/>
              </a:lnSpc>
              <a:spcBef>
                <a:spcPts val="0"/>
              </a:spcBef>
              <a:spcAft>
                <a:spcPts val="0"/>
              </a:spcAft>
              <a:buClr>
                <a:schemeClr val="dk1"/>
              </a:buClr>
              <a:buSzPts val="2800"/>
              <a:buChar char="•"/>
            </a:pPr>
            <a:r>
              <a:rPr lang="fr-FR"/>
              <a:t>Allocation dynamique: fonction </a:t>
            </a:r>
            <a:r>
              <a:rPr b="1" lang="fr-FR"/>
              <a:t>malloc</a:t>
            </a:r>
            <a:endParaRPr/>
          </a:p>
          <a:p>
            <a:pPr indent="-230400" lvl="0" marL="230400" rtl="0" algn="l">
              <a:lnSpc>
                <a:spcPct val="90000"/>
              </a:lnSpc>
              <a:spcBef>
                <a:spcPts val="1000"/>
              </a:spcBef>
              <a:spcAft>
                <a:spcPts val="0"/>
              </a:spcAft>
              <a:buClr>
                <a:schemeClr val="dk1"/>
              </a:buClr>
              <a:buSzPts val="2800"/>
              <a:buNone/>
            </a:pPr>
            <a:r>
              <a:rPr b="1" lang="fr-FR"/>
              <a:t>	int* tab=(int*) malloc(n*sizeof(int));</a:t>
            </a:r>
            <a:endParaRPr b="1"/>
          </a:p>
          <a:p>
            <a:pPr indent="-230400" lvl="0" marL="230400" rtl="0" algn="l">
              <a:lnSpc>
                <a:spcPct val="90000"/>
              </a:lnSpc>
              <a:spcBef>
                <a:spcPts val="1000"/>
              </a:spcBef>
              <a:spcAft>
                <a:spcPts val="0"/>
              </a:spcAft>
              <a:buClr>
                <a:schemeClr val="dk1"/>
              </a:buClr>
              <a:buSzPts val="2800"/>
              <a:buChar char="•"/>
            </a:pPr>
            <a:r>
              <a:rPr lang="fr-FR"/>
              <a:t>La fonction </a:t>
            </a:r>
            <a:r>
              <a:rPr b="1" lang="fr-FR"/>
              <a:t>malloc</a:t>
            </a:r>
            <a:r>
              <a:rPr lang="fr-FR">
                <a:solidFill>
                  <a:srgbClr val="FF0000"/>
                </a:solidFill>
              </a:rPr>
              <a:t> </a:t>
            </a:r>
            <a:r>
              <a:rPr lang="fr-FR"/>
              <a:t>permet la recherche d’un bloc contigüe libre en mémoire  qui peut contenir </a:t>
            </a:r>
            <a:r>
              <a:rPr b="1" lang="fr-FR"/>
              <a:t>n</a:t>
            </a:r>
            <a:r>
              <a:rPr lang="fr-FR"/>
              <a:t> entiers et retourne l’adresse de début de ce bloc. Elle retourne </a:t>
            </a:r>
            <a:r>
              <a:rPr b="1" lang="fr-FR"/>
              <a:t>NULL</a:t>
            </a:r>
            <a:r>
              <a:rPr lang="fr-FR"/>
              <a:t> en cas d’échec (pas assez de mémoire libre)</a:t>
            </a:r>
            <a:endParaRPr/>
          </a:p>
        </p:txBody>
      </p:sp>
      <p:sp>
        <p:nvSpPr>
          <p:cNvPr id="218" name="Google Shape;21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Allocation Dynamique pour un Tableau</a:t>
            </a:r>
            <a:endParaRPr/>
          </a:p>
        </p:txBody>
      </p:sp>
      <p:sp>
        <p:nvSpPr>
          <p:cNvPr id="224" name="Google Shape;2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30400" lvl="0" marL="230400" rtl="0" algn="l">
              <a:lnSpc>
                <a:spcPct val="90000"/>
              </a:lnSpc>
              <a:spcBef>
                <a:spcPts val="0"/>
              </a:spcBef>
              <a:spcAft>
                <a:spcPts val="0"/>
              </a:spcAft>
              <a:buClr>
                <a:schemeClr val="dk1"/>
              </a:buClr>
              <a:buSzPts val="2800"/>
              <a:buChar char="•"/>
            </a:pPr>
            <a:r>
              <a:rPr lang="fr-FR"/>
              <a:t>Allocation dynamique: fonction </a:t>
            </a:r>
            <a:r>
              <a:rPr b="1" lang="fr-FR"/>
              <a:t>calloc</a:t>
            </a:r>
            <a:endParaRPr b="1"/>
          </a:p>
          <a:p>
            <a:pPr indent="-230400" lvl="0" marL="230400" rtl="0" algn="l">
              <a:lnSpc>
                <a:spcPct val="90000"/>
              </a:lnSpc>
              <a:spcBef>
                <a:spcPts val="1000"/>
              </a:spcBef>
              <a:spcAft>
                <a:spcPts val="0"/>
              </a:spcAft>
              <a:buClr>
                <a:schemeClr val="dk1"/>
              </a:buClr>
              <a:buSzPts val="2800"/>
              <a:buNone/>
            </a:pPr>
            <a:r>
              <a:rPr b="1" lang="fr-FR"/>
              <a:t>	float* tab1=calloc(n, sizeof(float));</a:t>
            </a:r>
            <a:endParaRPr/>
          </a:p>
          <a:p>
            <a:pPr indent="-230400" lvl="0" marL="230400" rtl="0" algn="l">
              <a:lnSpc>
                <a:spcPct val="90000"/>
              </a:lnSpc>
              <a:spcBef>
                <a:spcPts val="1000"/>
              </a:spcBef>
              <a:spcAft>
                <a:spcPts val="0"/>
              </a:spcAft>
              <a:buClr>
                <a:schemeClr val="dk1"/>
              </a:buClr>
              <a:buSzPts val="2800"/>
              <a:buChar char="•"/>
            </a:pPr>
            <a:r>
              <a:rPr lang="fr-FR"/>
              <a:t>La fonction </a:t>
            </a:r>
            <a:r>
              <a:rPr b="1" lang="fr-FR"/>
              <a:t>calloc</a:t>
            </a:r>
            <a:r>
              <a:rPr lang="fr-FR"/>
              <a:t> permet d’allouer un tableau de </a:t>
            </a:r>
            <a:r>
              <a:rPr b="1" lang="fr-FR"/>
              <a:t>n</a:t>
            </a:r>
            <a:r>
              <a:rPr lang="fr-FR"/>
              <a:t> cases dans la mémoire tout en initialisant les zones mémoires à </a:t>
            </a:r>
            <a:r>
              <a:rPr b="1" lang="fr-FR"/>
              <a:t>0</a:t>
            </a:r>
            <a:endParaRPr/>
          </a:p>
          <a:p>
            <a:pPr indent="0" lvl="0" marL="0" rtl="0" algn="l">
              <a:lnSpc>
                <a:spcPct val="90000"/>
              </a:lnSpc>
              <a:spcBef>
                <a:spcPts val="1000"/>
              </a:spcBef>
              <a:spcAft>
                <a:spcPts val="0"/>
              </a:spcAft>
              <a:buClr>
                <a:schemeClr val="dk1"/>
              </a:buClr>
              <a:buSzPts val="2800"/>
              <a:buNone/>
            </a:pPr>
            <a:r>
              <a:t/>
            </a:r>
            <a:endParaRPr b="1"/>
          </a:p>
        </p:txBody>
      </p:sp>
      <p:sp>
        <p:nvSpPr>
          <p:cNvPr id="225" name="Google Shape;2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838200" y="3636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Allocation Dynamique pour un Tableau</a:t>
            </a:r>
            <a:endParaRPr/>
          </a:p>
        </p:txBody>
      </p:sp>
      <p:sp>
        <p:nvSpPr>
          <p:cNvPr id="231" name="Google Shape;231;p18"/>
          <p:cNvSpPr txBox="1"/>
          <p:nvPr>
            <p:ph idx="1" type="body"/>
          </p:nvPr>
        </p:nvSpPr>
        <p:spPr>
          <a:xfrm>
            <a:off x="838200" y="1825200"/>
            <a:ext cx="10515600" cy="4351338"/>
          </a:xfrm>
          <a:prstGeom prst="rect">
            <a:avLst/>
          </a:prstGeom>
          <a:noFill/>
          <a:ln>
            <a:noFill/>
          </a:ln>
        </p:spPr>
        <p:txBody>
          <a:bodyPr anchorCtr="0" anchor="t" bIns="45700" lIns="91425" spcFirstLastPara="1" rIns="91425" wrap="square" tIns="45700">
            <a:noAutofit/>
          </a:bodyPr>
          <a:lstStyle/>
          <a:p>
            <a:pPr indent="-230400" lvl="0" marL="230400" rtl="0" algn="l">
              <a:lnSpc>
                <a:spcPct val="90000"/>
              </a:lnSpc>
              <a:spcBef>
                <a:spcPts val="0"/>
              </a:spcBef>
              <a:spcAft>
                <a:spcPts val="0"/>
              </a:spcAft>
              <a:buClr>
                <a:schemeClr val="dk1"/>
              </a:buClr>
              <a:buSzPts val="2800"/>
              <a:buChar char="•"/>
            </a:pPr>
            <a:r>
              <a:rPr lang="fr-FR"/>
              <a:t>Allocation dynamique: fonction </a:t>
            </a:r>
            <a:r>
              <a:rPr b="1" lang="fr-FR"/>
              <a:t>realloc</a:t>
            </a:r>
            <a:endParaRPr/>
          </a:p>
          <a:p>
            <a:pPr indent="-230400" lvl="0" marL="230400" rtl="0" algn="l">
              <a:lnSpc>
                <a:spcPct val="90000"/>
              </a:lnSpc>
              <a:spcBef>
                <a:spcPts val="1000"/>
              </a:spcBef>
              <a:spcAft>
                <a:spcPts val="0"/>
              </a:spcAft>
              <a:buClr>
                <a:schemeClr val="dk1"/>
              </a:buClr>
              <a:buSzPts val="2800"/>
              <a:buNone/>
            </a:pPr>
            <a:r>
              <a:rPr b="1" lang="fr-FR"/>
              <a:t>	int* tab=malloc(2*sizeof(int)); </a:t>
            </a:r>
            <a:endParaRPr b="1"/>
          </a:p>
          <a:p>
            <a:pPr indent="-230400" lvl="0" marL="230400" rtl="0" algn="l">
              <a:lnSpc>
                <a:spcPct val="90000"/>
              </a:lnSpc>
              <a:spcBef>
                <a:spcPts val="1000"/>
              </a:spcBef>
              <a:spcAft>
                <a:spcPts val="0"/>
              </a:spcAft>
              <a:buClr>
                <a:schemeClr val="dk1"/>
              </a:buClr>
              <a:buSzPts val="2800"/>
              <a:buNone/>
            </a:pPr>
            <a:r>
              <a:rPr b="1" lang="fr-FR"/>
              <a:t>	tab=realloc(tab, 4*sizeof(int)); </a:t>
            </a:r>
            <a:endParaRPr b="1"/>
          </a:p>
          <a:p>
            <a:pPr indent="-230400" lvl="0" marL="230400" rtl="0" algn="l">
              <a:lnSpc>
                <a:spcPct val="90000"/>
              </a:lnSpc>
              <a:spcBef>
                <a:spcPts val="1000"/>
              </a:spcBef>
              <a:spcAft>
                <a:spcPts val="0"/>
              </a:spcAft>
              <a:buClr>
                <a:schemeClr val="dk1"/>
              </a:buClr>
              <a:buSzPts val="2800"/>
              <a:buChar char="•"/>
            </a:pPr>
            <a:r>
              <a:rPr lang="fr-FR"/>
              <a:t>La fonction </a:t>
            </a:r>
            <a:r>
              <a:rPr b="1" lang="fr-FR"/>
              <a:t>realloc</a:t>
            </a:r>
            <a:r>
              <a:rPr lang="fr-FR"/>
              <a:t> tente de redimensionner un bloc de mémoire avec une nouvelle taille (dans l’exemple la nouvelle taille est égale à </a:t>
            </a:r>
            <a:r>
              <a:rPr b="1" lang="fr-FR"/>
              <a:t>4</a:t>
            </a:r>
            <a:r>
              <a:rPr lang="fr-FR"/>
              <a:t>) </a:t>
            </a:r>
            <a:endParaRPr b="1"/>
          </a:p>
        </p:txBody>
      </p:sp>
      <p:sp>
        <p:nvSpPr>
          <p:cNvPr id="232" name="Google Shape;2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838800" y="3636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Exemple</a:t>
            </a:r>
            <a:endParaRPr/>
          </a:p>
        </p:txBody>
      </p:sp>
      <p:sp>
        <p:nvSpPr>
          <p:cNvPr id="238" name="Google Shape;2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39" name="Google Shape;239;p19"/>
          <p:cNvSpPr txBox="1"/>
          <p:nvPr/>
        </p:nvSpPr>
        <p:spPr>
          <a:xfrm>
            <a:off x="838800" y="1825200"/>
            <a:ext cx="547489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fr-FR" sz="2800" u="none" cap="none" strike="noStrike">
                <a:solidFill>
                  <a:schemeClr val="dk1"/>
                </a:solidFill>
                <a:latin typeface="Calibri"/>
                <a:ea typeface="Calibri"/>
                <a:cs typeface="Calibri"/>
                <a:sym typeface="Calibri"/>
              </a:rPr>
              <a:t>Soient les deux fonctions suivantes:</a:t>
            </a:r>
            <a:endParaRPr b="0" i="0" sz="2800" u="none" cap="none" strike="noStrike">
              <a:solidFill>
                <a:schemeClr val="dk1"/>
              </a:solidFill>
              <a:latin typeface="Calibri"/>
              <a:ea typeface="Calibri"/>
              <a:cs typeface="Calibri"/>
              <a:sym typeface="Calibri"/>
            </a:endParaRPr>
          </a:p>
        </p:txBody>
      </p:sp>
      <p:pic>
        <p:nvPicPr>
          <p:cNvPr id="240" name="Google Shape;240;p19"/>
          <p:cNvPicPr preferRelativeResize="0"/>
          <p:nvPr/>
        </p:nvPicPr>
        <p:blipFill rotWithShape="1">
          <a:blip r:embed="rId3">
            <a:alphaModFix/>
          </a:blip>
          <a:srcRect b="0" l="0" r="0" t="0"/>
          <a:stretch/>
        </p:blipFill>
        <p:spPr>
          <a:xfrm>
            <a:off x="838800" y="2520000"/>
            <a:ext cx="7092000" cy="37786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Plan</a:t>
            </a:r>
            <a:endParaRPr/>
          </a:p>
        </p:txBody>
      </p:sp>
      <p:sp>
        <p:nvSpPr>
          <p:cNvPr id="96" name="Google Shape;96;p2"/>
          <p:cNvSpPr txBox="1"/>
          <p:nvPr>
            <p:ph idx="1" type="body"/>
          </p:nvPr>
        </p:nvSpPr>
        <p:spPr>
          <a:xfrm>
            <a:off x="838200" y="1825200"/>
            <a:ext cx="10515600" cy="4352400"/>
          </a:xfrm>
          <a:prstGeom prst="rect">
            <a:avLst/>
          </a:prstGeom>
          <a:noFill/>
          <a:ln>
            <a:noFill/>
          </a:ln>
        </p:spPr>
        <p:txBody>
          <a:bodyPr anchorCtr="0" anchor="t" bIns="45700" lIns="91425" spcFirstLastPara="1" rIns="91425" wrap="square" tIns="45700">
            <a:noAutofit/>
          </a:bodyPr>
          <a:lstStyle/>
          <a:p>
            <a:pPr indent="-228600" lvl="0" marL="230400" rtl="0" algn="l">
              <a:lnSpc>
                <a:spcPct val="90000"/>
              </a:lnSpc>
              <a:spcBef>
                <a:spcPts val="0"/>
              </a:spcBef>
              <a:spcAft>
                <a:spcPts val="0"/>
              </a:spcAft>
              <a:buClr>
                <a:schemeClr val="dk1"/>
              </a:buClr>
              <a:buSzPts val="1500"/>
              <a:buChar char="•"/>
            </a:pPr>
            <a:r>
              <a:rPr lang="fr-FR" sz="1500"/>
              <a:t>Introduction</a:t>
            </a:r>
            <a:endParaRPr/>
          </a:p>
          <a:p>
            <a:pPr indent="-228600" lvl="0" marL="230400" rtl="0" algn="l">
              <a:lnSpc>
                <a:spcPct val="90000"/>
              </a:lnSpc>
              <a:spcBef>
                <a:spcPts val="1600"/>
              </a:spcBef>
              <a:spcAft>
                <a:spcPts val="0"/>
              </a:spcAft>
              <a:buClr>
                <a:schemeClr val="dk1"/>
              </a:buClr>
              <a:buSzPts val="1500"/>
              <a:buChar char="•"/>
            </a:pPr>
            <a:r>
              <a:rPr lang="fr-FR" sz="1500"/>
              <a:t>Motivation</a:t>
            </a:r>
            <a:endParaRPr/>
          </a:p>
          <a:p>
            <a:pPr indent="-228600" lvl="0" marL="230400" rtl="0" algn="l">
              <a:lnSpc>
                <a:spcPct val="90000"/>
              </a:lnSpc>
              <a:spcBef>
                <a:spcPts val="1600"/>
              </a:spcBef>
              <a:spcAft>
                <a:spcPts val="0"/>
              </a:spcAft>
              <a:buClr>
                <a:schemeClr val="dk1"/>
              </a:buClr>
              <a:buSzPts val="1500"/>
              <a:buChar char="•"/>
            </a:pPr>
            <a:r>
              <a:rPr lang="fr-FR" sz="1500"/>
              <a:t>Fonctions:</a:t>
            </a:r>
            <a:endParaRPr sz="1500"/>
          </a:p>
          <a:p>
            <a:pPr indent="-228600" lvl="2" marL="687600" rtl="0" algn="l">
              <a:lnSpc>
                <a:spcPct val="90000"/>
              </a:lnSpc>
              <a:spcBef>
                <a:spcPts val="1000"/>
              </a:spcBef>
              <a:spcAft>
                <a:spcPts val="0"/>
              </a:spcAft>
              <a:buClr>
                <a:schemeClr val="dk1"/>
              </a:buClr>
              <a:buSzPts val="1500"/>
              <a:buChar char="•"/>
            </a:pPr>
            <a:r>
              <a:rPr b="1" lang="fr-FR" sz="1500"/>
              <a:t>malloc</a:t>
            </a:r>
            <a:endParaRPr b="1" sz="1500"/>
          </a:p>
          <a:p>
            <a:pPr indent="-228600" lvl="2" marL="687600" rtl="0" algn="l">
              <a:lnSpc>
                <a:spcPct val="90000"/>
              </a:lnSpc>
              <a:spcBef>
                <a:spcPts val="1000"/>
              </a:spcBef>
              <a:spcAft>
                <a:spcPts val="0"/>
              </a:spcAft>
              <a:buClr>
                <a:schemeClr val="dk1"/>
              </a:buClr>
              <a:buSzPts val="1500"/>
              <a:buChar char="•"/>
            </a:pPr>
            <a:r>
              <a:rPr b="1" lang="fr-FR" sz="1500"/>
              <a:t>calloc</a:t>
            </a:r>
            <a:endParaRPr b="1" sz="1500"/>
          </a:p>
          <a:p>
            <a:pPr indent="-228600" lvl="2" marL="687600" rtl="0" algn="l">
              <a:lnSpc>
                <a:spcPct val="90000"/>
              </a:lnSpc>
              <a:spcBef>
                <a:spcPts val="1000"/>
              </a:spcBef>
              <a:spcAft>
                <a:spcPts val="0"/>
              </a:spcAft>
              <a:buClr>
                <a:schemeClr val="dk1"/>
              </a:buClr>
              <a:buSzPts val="1500"/>
              <a:buChar char="•"/>
            </a:pPr>
            <a:r>
              <a:rPr b="1" lang="fr-FR" sz="1500"/>
              <a:t>realloc</a:t>
            </a:r>
            <a:endParaRPr sz="1500"/>
          </a:p>
          <a:p>
            <a:pPr indent="-228600" lvl="0" marL="230400" rtl="0" algn="l">
              <a:lnSpc>
                <a:spcPct val="90000"/>
              </a:lnSpc>
              <a:spcBef>
                <a:spcPts val="1000"/>
              </a:spcBef>
              <a:spcAft>
                <a:spcPts val="0"/>
              </a:spcAft>
              <a:buClr>
                <a:schemeClr val="dk1"/>
              </a:buClr>
              <a:buSzPts val="1500"/>
              <a:buChar char="•"/>
            </a:pPr>
            <a:r>
              <a:rPr lang="fr-FR" sz="1500"/>
              <a:t>Libération de la mémoire: </a:t>
            </a:r>
            <a:r>
              <a:rPr b="1" lang="fr-FR" sz="1500"/>
              <a:t>free</a:t>
            </a:r>
            <a:endParaRPr sz="1500"/>
          </a:p>
          <a:p>
            <a:pPr indent="-228600" lvl="0" marL="230400" rtl="0" algn="l">
              <a:lnSpc>
                <a:spcPct val="90000"/>
              </a:lnSpc>
              <a:spcBef>
                <a:spcPts val="1000"/>
              </a:spcBef>
              <a:spcAft>
                <a:spcPts val="0"/>
              </a:spcAft>
              <a:buClr>
                <a:schemeClr val="dk1"/>
              </a:buClr>
              <a:buSzPts val="1500"/>
              <a:buChar char="•"/>
            </a:pPr>
            <a:r>
              <a:rPr lang="fr-FR" sz="1500"/>
              <a:t>Allocation Statique/Dynamique</a:t>
            </a:r>
            <a:endParaRPr sz="1500"/>
          </a:p>
          <a:p>
            <a:pPr indent="-228600" lvl="0" marL="230400" rtl="0" algn="l">
              <a:lnSpc>
                <a:spcPct val="90000"/>
              </a:lnSpc>
              <a:spcBef>
                <a:spcPts val="1000"/>
              </a:spcBef>
              <a:spcAft>
                <a:spcPts val="0"/>
              </a:spcAft>
              <a:buClr>
                <a:schemeClr val="dk1"/>
              </a:buClr>
              <a:buSzPts val="1500"/>
              <a:buChar char="•"/>
            </a:pPr>
            <a:r>
              <a:rPr lang="fr-FR" sz="1500"/>
              <a:t>Tableaux et Pointeurs</a:t>
            </a:r>
            <a:endParaRPr sz="1500"/>
          </a:p>
          <a:p>
            <a:pPr indent="-228600" lvl="0" marL="230400" rtl="0" algn="l">
              <a:lnSpc>
                <a:spcPct val="90000"/>
              </a:lnSpc>
              <a:spcBef>
                <a:spcPts val="1600"/>
              </a:spcBef>
              <a:spcAft>
                <a:spcPts val="0"/>
              </a:spcAft>
              <a:buClr>
                <a:schemeClr val="dk1"/>
              </a:buClr>
              <a:buSzPts val="1500"/>
              <a:buChar char="•"/>
            </a:pPr>
            <a:r>
              <a:rPr lang="fr-FR" sz="1500"/>
              <a:t>Allocation Dynamique des Tableaux</a:t>
            </a:r>
            <a:endParaRPr/>
          </a:p>
          <a:p>
            <a:pPr indent="-228600" lvl="0" marL="230400" rtl="0" algn="l">
              <a:lnSpc>
                <a:spcPct val="90000"/>
              </a:lnSpc>
              <a:spcBef>
                <a:spcPts val="1600"/>
              </a:spcBef>
              <a:spcAft>
                <a:spcPts val="0"/>
              </a:spcAft>
              <a:buClr>
                <a:schemeClr val="dk1"/>
              </a:buClr>
              <a:buSzPts val="1500"/>
              <a:buChar char="•"/>
            </a:pPr>
            <a:r>
              <a:rPr lang="fr-FR" sz="1500"/>
              <a:t>Exemple</a:t>
            </a:r>
            <a:endParaRPr/>
          </a:p>
          <a:p>
            <a:pPr indent="-228600" lvl="0" marL="230400" rtl="0" algn="l">
              <a:lnSpc>
                <a:spcPct val="90000"/>
              </a:lnSpc>
              <a:spcBef>
                <a:spcPts val="1600"/>
              </a:spcBef>
              <a:spcAft>
                <a:spcPts val="0"/>
              </a:spcAft>
              <a:buClr>
                <a:schemeClr val="dk1"/>
              </a:buClr>
              <a:buSzPts val="1500"/>
              <a:buChar char="•"/>
            </a:pPr>
            <a:r>
              <a:rPr lang="fr-FR" sz="1500"/>
              <a:t>Résumé </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Exemple</a:t>
            </a:r>
            <a:endParaRPr/>
          </a:p>
        </p:txBody>
      </p:sp>
      <p:sp>
        <p:nvSpPr>
          <p:cNvPr id="246" name="Google Shape;2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47" name="Google Shape;247;p20"/>
          <p:cNvSpPr/>
          <p:nvPr/>
        </p:nvSpPr>
        <p:spPr>
          <a:xfrm>
            <a:off x="4708842" y="654977"/>
            <a:ext cx="3068320" cy="1027748"/>
          </a:xfrm>
          <a:prstGeom prst="wedgeRoundRectCallout">
            <a:avLst>
              <a:gd fmla="val -20833" name="adj1"/>
              <a:gd fmla="val 62500" name="adj2"/>
              <a:gd fmla="val 0" name="adj3"/>
            </a:avLst>
          </a:prstGeom>
          <a:solidFill>
            <a:schemeClr val="lt1"/>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Appel des deux fonctions dans le main()</a:t>
            </a:r>
            <a:endParaRPr b="0" i="0" sz="1400" u="none" cap="none" strike="noStrike">
              <a:solidFill>
                <a:srgbClr val="000000"/>
              </a:solidFill>
              <a:latin typeface="Arial"/>
              <a:ea typeface="Arial"/>
              <a:cs typeface="Arial"/>
              <a:sym typeface="Arial"/>
            </a:endParaRPr>
          </a:p>
        </p:txBody>
      </p:sp>
      <p:sp>
        <p:nvSpPr>
          <p:cNvPr id="248" name="Google Shape;248;p20"/>
          <p:cNvSpPr/>
          <p:nvPr/>
        </p:nvSpPr>
        <p:spPr>
          <a:xfrm>
            <a:off x="8829543" y="2801062"/>
            <a:ext cx="3068320" cy="1027748"/>
          </a:xfrm>
          <a:prstGeom prst="wedgeRoundRectCallout">
            <a:avLst>
              <a:gd fmla="val -20833" name="adj1"/>
              <a:gd fmla="val 62500" name="adj2"/>
              <a:gd fmla="val 0" name="adj3"/>
            </a:avLst>
          </a:prstGeom>
          <a:solidFill>
            <a:schemeClr val="lt1"/>
          </a:solid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Exemple d’exécution</a:t>
            </a:r>
            <a:endParaRPr b="0" i="0" sz="1400" u="none" cap="none" strike="noStrike">
              <a:solidFill>
                <a:srgbClr val="000000"/>
              </a:solidFill>
              <a:latin typeface="Arial"/>
              <a:ea typeface="Arial"/>
              <a:cs typeface="Arial"/>
              <a:sym typeface="Arial"/>
            </a:endParaRPr>
          </a:p>
        </p:txBody>
      </p:sp>
      <p:pic>
        <p:nvPicPr>
          <p:cNvPr descr="A screenshot of a social media post&#10;&#10;Description generated with very high confidence" id="249" name="Google Shape;249;p20"/>
          <p:cNvPicPr preferRelativeResize="0"/>
          <p:nvPr/>
        </p:nvPicPr>
        <p:blipFill rotWithShape="1">
          <a:blip r:embed="rId3">
            <a:alphaModFix/>
          </a:blip>
          <a:srcRect b="0" l="0" r="0" t="0"/>
          <a:stretch/>
        </p:blipFill>
        <p:spPr>
          <a:xfrm>
            <a:off x="838800" y="1825200"/>
            <a:ext cx="7996675" cy="3888000"/>
          </a:xfrm>
          <a:prstGeom prst="rect">
            <a:avLst/>
          </a:prstGeom>
          <a:noFill/>
          <a:ln>
            <a:noFill/>
          </a:ln>
        </p:spPr>
      </p:pic>
      <p:pic>
        <p:nvPicPr>
          <p:cNvPr descr="A screenshot of a cell phone&#10;&#10;Description generated with high confidence" id="250" name="Google Shape;250;p20"/>
          <p:cNvPicPr preferRelativeResize="0"/>
          <p:nvPr/>
        </p:nvPicPr>
        <p:blipFill rotWithShape="1">
          <a:blip r:embed="rId4">
            <a:alphaModFix/>
          </a:blip>
          <a:srcRect b="0" l="0" r="0" t="0"/>
          <a:stretch/>
        </p:blipFill>
        <p:spPr>
          <a:xfrm>
            <a:off x="7368000" y="3983017"/>
            <a:ext cx="4824000" cy="24470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Résumé</a:t>
            </a:r>
            <a:endParaRPr/>
          </a:p>
        </p:txBody>
      </p:sp>
      <p:sp>
        <p:nvSpPr>
          <p:cNvPr id="256" name="Google Shape;256;p21"/>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L’allocation statique est le mode d'allocation le plus simple mais peut être la cause d'une mauvaise gestion de la mémoire</a:t>
            </a:r>
            <a:endParaRPr/>
          </a:p>
          <a:p>
            <a:pPr indent="-228600" lvl="0" marL="228600" rtl="0" algn="l">
              <a:lnSpc>
                <a:spcPct val="90000"/>
              </a:lnSpc>
              <a:spcBef>
                <a:spcPts val="1000"/>
              </a:spcBef>
              <a:spcAft>
                <a:spcPts val="0"/>
              </a:spcAft>
              <a:buClr>
                <a:schemeClr val="dk1"/>
              </a:buClr>
              <a:buSzPts val="2800"/>
              <a:buChar char="•"/>
            </a:pPr>
            <a:r>
              <a:rPr lang="fr-FR"/>
              <a:t>L’allocation dynamique permet de réserver, selon le besoin, une zone mémoire au cours de l’exécution d'un programme</a:t>
            </a:r>
            <a:endParaRPr/>
          </a:p>
          <a:p>
            <a:pPr indent="-228600" lvl="0" marL="228600" rtl="0" algn="l">
              <a:lnSpc>
                <a:spcPct val="90000"/>
              </a:lnSpc>
              <a:spcBef>
                <a:spcPts val="1000"/>
              </a:spcBef>
              <a:spcAft>
                <a:spcPts val="0"/>
              </a:spcAft>
              <a:buClr>
                <a:schemeClr val="dk1"/>
              </a:buClr>
              <a:buSzPts val="2800"/>
              <a:buChar char="•"/>
            </a:pPr>
            <a:r>
              <a:rPr lang="fr-FR"/>
              <a:t>Il faut toujours libérer les espaces</a:t>
            </a:r>
            <a:r>
              <a:rPr lang="fr-FR">
                <a:solidFill>
                  <a:srgbClr val="FF0000"/>
                </a:solidFill>
              </a:rPr>
              <a:t> </a:t>
            </a:r>
            <a:r>
              <a:rPr lang="fr-FR"/>
              <a:t>mémoire allouées dynamiquement</a:t>
            </a:r>
            <a:endParaRPr/>
          </a:p>
        </p:txBody>
      </p:sp>
      <p:sp>
        <p:nvSpPr>
          <p:cNvPr id="257" name="Google Shape;2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800" y="3636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Motivation</a:t>
            </a:r>
            <a:endParaRPr/>
          </a:p>
        </p:txBody>
      </p:sp>
      <p:sp>
        <p:nvSpPr>
          <p:cNvPr id="103" name="Google Shape;103;p3"/>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fr-FR"/>
              <a:t>Les variables créées de manière statique sont allouées et libérées automatiquement par le système d'exploitation. L'espace à allouer est connu </a:t>
            </a:r>
            <a:r>
              <a:rPr b="1" lang="fr-FR"/>
              <a:t>durant la phase de compilation</a:t>
            </a:r>
            <a:endParaRPr/>
          </a:p>
          <a:p>
            <a:pPr indent="-228600" lvl="0" marL="228600" rtl="0" algn="l">
              <a:lnSpc>
                <a:spcPct val="90000"/>
              </a:lnSpc>
              <a:spcBef>
                <a:spcPts val="1000"/>
              </a:spcBef>
              <a:spcAft>
                <a:spcPts val="0"/>
              </a:spcAft>
              <a:buClr>
                <a:schemeClr val="dk1"/>
              </a:buClr>
              <a:buSzPts val="2800"/>
              <a:buChar char="•"/>
            </a:pPr>
            <a:r>
              <a:rPr lang="fr-FR"/>
              <a:t>Chaque variable a une durée de vie</a:t>
            </a:r>
            <a:endParaRPr/>
          </a:p>
          <a:p>
            <a:pPr indent="-228600" lvl="0" marL="228600" rtl="0" algn="l">
              <a:lnSpc>
                <a:spcPct val="90000"/>
              </a:lnSpc>
              <a:spcBef>
                <a:spcPts val="1000"/>
              </a:spcBef>
              <a:spcAft>
                <a:spcPts val="0"/>
              </a:spcAft>
              <a:buClr>
                <a:schemeClr val="dk1"/>
              </a:buClr>
              <a:buSzPts val="2800"/>
              <a:buChar char="•"/>
            </a:pPr>
            <a:r>
              <a:rPr lang="fr-FR"/>
              <a:t>Une variable déclarée dans la fonction </a:t>
            </a:r>
            <a:r>
              <a:rPr b="1" lang="fr-FR"/>
              <a:t>main</a:t>
            </a:r>
            <a:r>
              <a:rPr lang="fr-FR"/>
              <a:t> est allouée au moment de sa déclaration et libérée à la fin de l'exécution du programme</a:t>
            </a:r>
            <a:endParaRPr/>
          </a:p>
          <a:p>
            <a:pPr indent="-228600" lvl="0" marL="228600" rtl="0" algn="l">
              <a:lnSpc>
                <a:spcPct val="90000"/>
              </a:lnSpc>
              <a:spcBef>
                <a:spcPts val="1000"/>
              </a:spcBef>
              <a:spcAft>
                <a:spcPts val="0"/>
              </a:spcAft>
              <a:buClr>
                <a:schemeClr val="dk1"/>
              </a:buClr>
              <a:buSzPts val="2800"/>
              <a:buChar char="•"/>
            </a:pPr>
            <a:r>
              <a:rPr lang="fr-FR"/>
              <a:t>Une variable déclarée à l'intérieur d'une boucle est allouée au moment de sa déclaration et libérée dès qu'on quitte la boucle</a:t>
            </a:r>
            <a:endParaRPr/>
          </a:p>
          <a:p>
            <a:pPr indent="-228600" lvl="0" marL="228600" rtl="0" algn="l">
              <a:lnSpc>
                <a:spcPct val="90000"/>
              </a:lnSpc>
              <a:spcBef>
                <a:spcPts val="1000"/>
              </a:spcBef>
              <a:spcAft>
                <a:spcPts val="0"/>
              </a:spcAft>
              <a:buClr>
                <a:schemeClr val="dk1"/>
              </a:buClr>
              <a:buSzPts val="2800"/>
              <a:buChar char="•"/>
            </a:pPr>
            <a:r>
              <a:rPr lang="fr-FR"/>
              <a:t>Malgré que cette méthode permet une utilisation plus efficace du temps d'exécution, elle a des</a:t>
            </a:r>
            <a:r>
              <a:rPr b="1" lang="fr-FR"/>
              <a:t> limites</a:t>
            </a:r>
            <a:endParaRPr b="1"/>
          </a:p>
        </p:txBody>
      </p:sp>
      <p:sp>
        <p:nvSpPr>
          <p:cNvPr id="104" name="Google Shape;10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800" y="3636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Motivation</a:t>
            </a:r>
            <a:endParaRPr/>
          </a:p>
        </p:txBody>
      </p:sp>
      <p:sp>
        <p:nvSpPr>
          <p:cNvPr id="110" name="Google Shape;110;p4"/>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None/>
            </a:pPr>
            <a:r>
              <a:rPr b="1" lang="fr-FR"/>
              <a:t>Exemple 1</a:t>
            </a:r>
            <a:r>
              <a:rPr lang="fr-FR"/>
              <a:t>: si dans une application on a déclaré un tableau de 100</a:t>
            </a:r>
            <a:endParaRPr/>
          </a:p>
          <a:p>
            <a:pPr indent="-228600" lvl="0" marL="228600" rtl="0" algn="just">
              <a:lnSpc>
                <a:spcPct val="90000"/>
              </a:lnSpc>
              <a:spcBef>
                <a:spcPts val="1000"/>
              </a:spcBef>
              <a:spcAft>
                <a:spcPts val="0"/>
              </a:spcAft>
              <a:buClr>
                <a:schemeClr val="dk1"/>
              </a:buClr>
              <a:buSzPts val="2800"/>
              <a:buNone/>
            </a:pPr>
            <a:r>
              <a:rPr lang="fr-FR"/>
              <a:t>étudiants, pour ajouter l’étudiant numéro 100, il faut revenir au code</a:t>
            </a:r>
            <a:endParaRPr/>
          </a:p>
          <a:p>
            <a:pPr indent="-228600" lvl="0" marL="228600" rtl="0" algn="just">
              <a:lnSpc>
                <a:spcPct val="90000"/>
              </a:lnSpc>
              <a:spcBef>
                <a:spcPts val="1000"/>
              </a:spcBef>
              <a:spcAft>
                <a:spcPts val="0"/>
              </a:spcAft>
              <a:buClr>
                <a:schemeClr val="dk1"/>
              </a:buClr>
              <a:buSzPts val="2800"/>
              <a:buNone/>
            </a:pPr>
            <a:r>
              <a:rPr lang="fr-FR"/>
              <a:t>pour changer la taille du tableau (pas la bonne solution)</a:t>
            </a:r>
            <a:endParaRPr/>
          </a:p>
        </p:txBody>
      </p:sp>
      <p:sp>
        <p:nvSpPr>
          <p:cNvPr id="111" name="Google Shape;11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aphicFrame>
        <p:nvGraphicFramePr>
          <p:cNvPr id="112" name="Google Shape;112;p4"/>
          <p:cNvGraphicFramePr/>
          <p:nvPr/>
        </p:nvGraphicFramePr>
        <p:xfrm>
          <a:off x="2907214" y="4120749"/>
          <a:ext cx="3000000" cy="3000000"/>
        </p:xfrm>
        <a:graphic>
          <a:graphicData uri="http://schemas.openxmlformats.org/drawingml/2006/table">
            <a:tbl>
              <a:tblPr bandRow="1" firstRow="1">
                <a:noFill/>
                <a:tableStyleId>{88389415-E9CB-4A45-A81D-5C603298ECB8}</a:tableStyleId>
              </a:tblPr>
              <a:tblGrid>
                <a:gridCol w="2032000"/>
                <a:gridCol w="2032000"/>
                <a:gridCol w="20320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13" name="Google Shape;113;p4"/>
          <p:cNvSpPr txBox="1"/>
          <p:nvPr/>
        </p:nvSpPr>
        <p:spPr>
          <a:xfrm>
            <a:off x="2932972" y="3747684"/>
            <a:ext cx="3600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14" name="Google Shape;114;p4"/>
          <p:cNvSpPr txBox="1"/>
          <p:nvPr/>
        </p:nvSpPr>
        <p:spPr>
          <a:xfrm>
            <a:off x="8550283" y="3760214"/>
            <a:ext cx="432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99</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838800" y="4043407"/>
            <a:ext cx="2064604" cy="50783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Etudiant TabE[100]</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Motivation</a:t>
            </a:r>
            <a:endParaRPr/>
          </a:p>
        </p:txBody>
      </p:sp>
      <p:sp>
        <p:nvSpPr>
          <p:cNvPr id="121" name="Google Shape;121;p5"/>
          <p:cNvSpPr txBox="1"/>
          <p:nvPr>
            <p:ph idx="1" type="body"/>
          </p:nvPr>
        </p:nvSpPr>
        <p:spPr>
          <a:xfrm>
            <a:off x="838200" y="1825199"/>
            <a:ext cx="10515600" cy="4352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None/>
            </a:pPr>
            <a:r>
              <a:rPr b="1" lang="fr-FR"/>
              <a:t>Exemple 2</a:t>
            </a:r>
            <a:r>
              <a:rPr lang="fr-FR"/>
              <a:t>: pour une application qui permet de gérer 20 employés, on </a:t>
            </a:r>
            <a:endParaRPr/>
          </a:p>
          <a:p>
            <a:pPr indent="-228600" lvl="0" marL="228600" rtl="0" algn="l">
              <a:lnSpc>
                <a:spcPct val="90000"/>
              </a:lnSpc>
              <a:spcBef>
                <a:spcPts val="1000"/>
              </a:spcBef>
              <a:spcAft>
                <a:spcPts val="0"/>
              </a:spcAft>
              <a:buClr>
                <a:schemeClr val="dk1"/>
              </a:buClr>
              <a:buSzPts val="2800"/>
              <a:buNone/>
            </a:pPr>
            <a:r>
              <a:rPr lang="fr-FR"/>
              <a:t>a déclaré un tableau d’employés de taille 100 (pas d’optimisation de </a:t>
            </a:r>
            <a:endParaRPr/>
          </a:p>
          <a:p>
            <a:pPr indent="-228600" lvl="0" marL="228600" rtl="0" algn="l">
              <a:lnSpc>
                <a:spcPct val="90000"/>
              </a:lnSpc>
              <a:spcBef>
                <a:spcPts val="1000"/>
              </a:spcBef>
              <a:spcAft>
                <a:spcPts val="0"/>
              </a:spcAft>
              <a:buClr>
                <a:schemeClr val="dk1"/>
              </a:buClr>
              <a:buSzPts val="2800"/>
              <a:buNone/>
            </a:pPr>
            <a:r>
              <a:rPr lang="fr-FR"/>
              <a:t>l’espace mémoire)</a:t>
            </a:r>
            <a:endParaRPr/>
          </a:p>
        </p:txBody>
      </p:sp>
      <p:sp>
        <p:nvSpPr>
          <p:cNvPr id="122" name="Google Shape;1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123" name="Google Shape;123;p5"/>
          <p:cNvSpPr txBox="1"/>
          <p:nvPr/>
        </p:nvSpPr>
        <p:spPr>
          <a:xfrm>
            <a:off x="838800" y="3600000"/>
            <a:ext cx="7570894"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int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Employe  TabEmp[100];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Printf("donner le nombre d‘employes");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Scanf("%d",&amp;n);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Remlir (TabEmp,n);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  return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Motivation</a:t>
            </a:r>
            <a:endParaRPr/>
          </a:p>
        </p:txBody>
      </p:sp>
      <p:sp>
        <p:nvSpPr>
          <p:cNvPr id="129" name="Google Shape;12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30400" lvl="0" marL="230400" rtl="0" algn="just">
              <a:lnSpc>
                <a:spcPct val="90000"/>
              </a:lnSpc>
              <a:spcBef>
                <a:spcPts val="0"/>
              </a:spcBef>
              <a:spcAft>
                <a:spcPts val="0"/>
              </a:spcAft>
              <a:buClr>
                <a:schemeClr val="dk1"/>
              </a:buClr>
              <a:buSzPts val="2800"/>
              <a:buNone/>
            </a:pPr>
            <a:r>
              <a:rPr lang="fr-FR"/>
              <a:t>	A partir des exemples 1 et 2, on constate que:</a:t>
            </a:r>
            <a:endParaRPr/>
          </a:p>
          <a:p>
            <a:pPr indent="-230400" lvl="0" marL="230400" rtl="0" algn="just">
              <a:lnSpc>
                <a:spcPct val="90000"/>
              </a:lnSpc>
              <a:spcBef>
                <a:spcPts val="1000"/>
              </a:spcBef>
              <a:spcAft>
                <a:spcPts val="0"/>
              </a:spcAft>
              <a:buClr>
                <a:schemeClr val="dk1"/>
              </a:buClr>
              <a:buSzPts val="2800"/>
              <a:buChar char="•"/>
            </a:pPr>
            <a:r>
              <a:rPr lang="fr-FR"/>
              <a:t>L’allocation statique est limitée dans le cas où:</a:t>
            </a:r>
            <a:endParaRPr/>
          </a:p>
          <a:p>
            <a:pPr indent="-230398" lvl="1" marL="687600" rtl="0" algn="just">
              <a:lnSpc>
                <a:spcPct val="90000"/>
              </a:lnSpc>
              <a:spcBef>
                <a:spcPts val="500"/>
              </a:spcBef>
              <a:spcAft>
                <a:spcPts val="0"/>
              </a:spcAft>
              <a:buClr>
                <a:schemeClr val="dk1"/>
              </a:buClr>
              <a:buSzPts val="2800"/>
              <a:buChar char="•"/>
            </a:pPr>
            <a:r>
              <a:rPr lang="fr-FR" sz="2800"/>
              <a:t>La taille du tableau augmente</a:t>
            </a:r>
            <a:endParaRPr/>
          </a:p>
          <a:p>
            <a:pPr indent="-230398" lvl="1" marL="687600" rtl="0" algn="just">
              <a:lnSpc>
                <a:spcPct val="90000"/>
              </a:lnSpc>
              <a:spcBef>
                <a:spcPts val="500"/>
              </a:spcBef>
              <a:spcAft>
                <a:spcPts val="0"/>
              </a:spcAft>
              <a:buClr>
                <a:schemeClr val="dk1"/>
              </a:buClr>
              <a:buSzPts val="2800"/>
              <a:buChar char="•"/>
            </a:pPr>
            <a:r>
              <a:rPr lang="fr-FR" sz="2800"/>
              <a:t>Le nombre de cases utilisées est inférieur au nombre de cases allouées</a:t>
            </a:r>
            <a:endParaRPr sz="2800"/>
          </a:p>
          <a:p>
            <a:pPr indent="-230400" lvl="0" marL="230400" rtl="0" algn="just">
              <a:lnSpc>
                <a:spcPct val="90000"/>
              </a:lnSpc>
              <a:spcBef>
                <a:spcPts val="1000"/>
              </a:spcBef>
              <a:spcAft>
                <a:spcPts val="0"/>
              </a:spcAft>
              <a:buClr>
                <a:schemeClr val="dk1"/>
              </a:buClr>
              <a:buSzPts val="2800"/>
              <a:buChar char="•"/>
            </a:pPr>
            <a:r>
              <a:rPr lang="fr-FR"/>
              <a:t>L’allocation statique n’est pas optimisée en terme d’espace mémoire</a:t>
            </a:r>
            <a:endParaRPr>
              <a:solidFill>
                <a:schemeClr val="dk2"/>
              </a:solidFill>
            </a:endParaRPr>
          </a:p>
        </p:txBody>
      </p:sp>
      <p:sp>
        <p:nvSpPr>
          <p:cNvPr id="130" name="Google Shape;1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800" y="363600"/>
            <a:ext cx="10515600" cy="132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Introduction</a:t>
            </a:r>
            <a:endParaRPr/>
          </a:p>
        </p:txBody>
      </p:sp>
      <p:sp>
        <p:nvSpPr>
          <p:cNvPr descr="Rectangle: Click to edit Master text styles&#10;Second level&#10;Third level&#10;Fourth level&#10;Fifth level" id="136" name="Google Shape;136;p7"/>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30400" lvl="0" marL="230400" rtl="0" algn="just">
              <a:lnSpc>
                <a:spcPct val="90000"/>
              </a:lnSpc>
              <a:spcBef>
                <a:spcPts val="0"/>
              </a:spcBef>
              <a:spcAft>
                <a:spcPts val="0"/>
              </a:spcAft>
              <a:buClr>
                <a:schemeClr val="dk1"/>
              </a:buClr>
              <a:buSzPts val="2800"/>
              <a:buChar char="•"/>
            </a:pPr>
            <a:r>
              <a:rPr lang="fr-FR"/>
              <a:t>L’allocation dynamique permet, au cours de l’exécution d’un programme, de réserver un espace mémoire dont la taille n’est pas nécessairement connue lors de la compilation</a:t>
            </a:r>
            <a:endParaRPr/>
          </a:p>
          <a:p>
            <a:pPr indent="-230400" lvl="0" marL="230400" rtl="0" algn="just">
              <a:lnSpc>
                <a:spcPct val="90000"/>
              </a:lnSpc>
              <a:spcBef>
                <a:spcPts val="1000"/>
              </a:spcBef>
              <a:spcAft>
                <a:spcPts val="0"/>
              </a:spcAft>
              <a:buClr>
                <a:schemeClr val="dk1"/>
              </a:buClr>
              <a:buSzPts val="2800"/>
              <a:buChar char="•"/>
            </a:pPr>
            <a:r>
              <a:rPr lang="fr-FR"/>
              <a:t>Il y a </a:t>
            </a:r>
            <a:r>
              <a:rPr b="1" lang="fr-FR"/>
              <a:t>trois</a:t>
            </a:r>
            <a:r>
              <a:rPr lang="fr-FR"/>
              <a:t> fonctions qui peuvent être utilisées:</a:t>
            </a:r>
            <a:endParaRPr/>
          </a:p>
          <a:p>
            <a:pPr indent="-230398" lvl="1" marL="687600" rtl="0" algn="just">
              <a:lnSpc>
                <a:spcPct val="90000"/>
              </a:lnSpc>
              <a:spcBef>
                <a:spcPts val="500"/>
              </a:spcBef>
              <a:spcAft>
                <a:spcPts val="0"/>
              </a:spcAft>
              <a:buClr>
                <a:schemeClr val="dk1"/>
              </a:buClr>
              <a:buSzPts val="2400"/>
              <a:buChar char="•"/>
            </a:pPr>
            <a:r>
              <a:rPr b="1" lang="fr-FR"/>
              <a:t>malloc</a:t>
            </a:r>
            <a:endParaRPr b="1"/>
          </a:p>
          <a:p>
            <a:pPr indent="-230398" lvl="1" marL="687600" rtl="0" algn="just">
              <a:lnSpc>
                <a:spcPct val="90000"/>
              </a:lnSpc>
              <a:spcBef>
                <a:spcPts val="500"/>
              </a:spcBef>
              <a:spcAft>
                <a:spcPts val="0"/>
              </a:spcAft>
              <a:buClr>
                <a:schemeClr val="dk1"/>
              </a:buClr>
              <a:buSzPts val="2400"/>
              <a:buChar char="•"/>
            </a:pPr>
            <a:r>
              <a:rPr b="1" lang="fr-FR"/>
              <a:t>calloc</a:t>
            </a:r>
            <a:endParaRPr b="1"/>
          </a:p>
          <a:p>
            <a:pPr indent="-230398" lvl="1" marL="687600" rtl="0" algn="just">
              <a:lnSpc>
                <a:spcPct val="90000"/>
              </a:lnSpc>
              <a:spcBef>
                <a:spcPts val="500"/>
              </a:spcBef>
              <a:spcAft>
                <a:spcPts val="0"/>
              </a:spcAft>
              <a:buClr>
                <a:schemeClr val="dk1"/>
              </a:buClr>
              <a:buSzPts val="2400"/>
              <a:buChar char="•"/>
            </a:pPr>
            <a:r>
              <a:rPr b="1" lang="fr-FR"/>
              <a:t>realloc</a:t>
            </a:r>
            <a:r>
              <a:rPr lang="fr-FR"/>
              <a:t> </a:t>
            </a:r>
            <a:endParaRPr/>
          </a:p>
          <a:p>
            <a:pPr indent="-230400" lvl="0" marL="230400" rtl="0" algn="just">
              <a:lnSpc>
                <a:spcPct val="90000"/>
              </a:lnSpc>
              <a:spcBef>
                <a:spcPts val="1000"/>
              </a:spcBef>
              <a:spcAft>
                <a:spcPts val="0"/>
              </a:spcAft>
              <a:buClr>
                <a:schemeClr val="dk1"/>
              </a:buClr>
              <a:buSzPts val="2800"/>
              <a:buChar char="•"/>
            </a:pPr>
            <a:r>
              <a:rPr lang="fr-FR"/>
              <a:t>Ces fonctions font partie de la bibliothèque</a:t>
            </a:r>
            <a:r>
              <a:rPr b="1" lang="fr-FR">
                <a:solidFill>
                  <a:srgbClr val="FF0000"/>
                </a:solidFill>
              </a:rPr>
              <a:t> </a:t>
            </a:r>
            <a:r>
              <a:rPr b="1" lang="fr-FR"/>
              <a:t>&lt;stdlib.h&gt;</a:t>
            </a:r>
            <a:r>
              <a:rPr lang="fr-F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800" y="363600"/>
            <a:ext cx="10515600" cy="132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Fonction </a:t>
            </a:r>
            <a:r>
              <a:rPr b="1" lang="fr-FR"/>
              <a:t>malloc</a:t>
            </a:r>
            <a:endParaRPr b="1"/>
          </a:p>
        </p:txBody>
      </p:sp>
      <p:sp>
        <p:nvSpPr>
          <p:cNvPr descr="Rectangle: Click to edit Master text styles&#10;Second level&#10;Third level&#10;Fourth level&#10;Fifth level" id="142" name="Google Shape;142;p8"/>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30400" lvl="0" marL="230400" rtl="0" algn="l">
              <a:lnSpc>
                <a:spcPct val="90000"/>
              </a:lnSpc>
              <a:spcBef>
                <a:spcPts val="0"/>
              </a:spcBef>
              <a:spcAft>
                <a:spcPts val="0"/>
              </a:spcAft>
              <a:buClr>
                <a:schemeClr val="dk1"/>
              </a:buClr>
              <a:buSzPts val="2500"/>
              <a:buNone/>
            </a:pPr>
            <a:r>
              <a:rPr b="1" lang="fr-FR" sz="2500"/>
              <a:t>	void*  malloc (size_t n)</a:t>
            </a:r>
            <a:endParaRPr b="1" sz="2500"/>
          </a:p>
          <a:p>
            <a:pPr indent="-230400" lvl="0" marL="230400" rtl="0" algn="l">
              <a:lnSpc>
                <a:spcPct val="90000"/>
              </a:lnSpc>
              <a:spcBef>
                <a:spcPts val="1000"/>
              </a:spcBef>
              <a:spcAft>
                <a:spcPts val="0"/>
              </a:spcAft>
              <a:buClr>
                <a:schemeClr val="dk1"/>
              </a:buClr>
              <a:buSzPts val="2500"/>
              <a:buChar char="•"/>
            </a:pPr>
            <a:r>
              <a:rPr lang="fr-FR" sz="2500"/>
              <a:t>La fonction permet de réserver (si possible) un bloc de taille </a:t>
            </a:r>
            <a:r>
              <a:rPr b="1" lang="fr-FR" sz="2500"/>
              <a:t>n</a:t>
            </a:r>
            <a:r>
              <a:rPr lang="fr-FR" sz="2500"/>
              <a:t> (octets) et renvoie:</a:t>
            </a:r>
            <a:endParaRPr sz="2500"/>
          </a:p>
          <a:p>
            <a:pPr indent="-230398" lvl="4" marL="687600" rtl="0" algn="l">
              <a:lnSpc>
                <a:spcPct val="90000"/>
              </a:lnSpc>
              <a:spcBef>
                <a:spcPts val="1000"/>
              </a:spcBef>
              <a:spcAft>
                <a:spcPts val="0"/>
              </a:spcAft>
              <a:buClr>
                <a:schemeClr val="dk1"/>
              </a:buClr>
              <a:buSzPts val="2500"/>
              <a:buChar char="•"/>
            </a:pPr>
            <a:r>
              <a:rPr lang="fr-FR" sz="2500"/>
              <a:t>Un pointeur sur l’adresse du bloc alloué s’il y a suffisamment de mémoire disponible</a:t>
            </a:r>
            <a:endParaRPr sz="2500"/>
          </a:p>
          <a:p>
            <a:pPr indent="-230398" lvl="4" marL="687600" rtl="0" algn="l">
              <a:lnSpc>
                <a:spcPct val="90000"/>
              </a:lnSpc>
              <a:spcBef>
                <a:spcPts val="1000"/>
              </a:spcBef>
              <a:spcAft>
                <a:spcPts val="0"/>
              </a:spcAft>
              <a:buClr>
                <a:schemeClr val="dk1"/>
              </a:buClr>
              <a:buSzPts val="2500"/>
              <a:buChar char="•"/>
            </a:pPr>
            <a:r>
              <a:rPr lang="fr-FR" sz="2500"/>
              <a:t>La valeur </a:t>
            </a:r>
            <a:r>
              <a:rPr b="1" lang="fr-FR" sz="2500"/>
              <a:t>NULL</a:t>
            </a:r>
            <a:r>
              <a:rPr lang="fr-FR" sz="2500"/>
              <a:t> en cas d’erreur</a:t>
            </a:r>
            <a:endParaRPr sz="2500"/>
          </a:p>
          <a:p>
            <a:pPr indent="-230400" lvl="0" marL="230400" rtl="0" algn="l">
              <a:lnSpc>
                <a:spcPct val="90000"/>
              </a:lnSpc>
              <a:spcBef>
                <a:spcPts val="1000"/>
              </a:spcBef>
              <a:spcAft>
                <a:spcPts val="0"/>
              </a:spcAft>
              <a:buClr>
                <a:schemeClr val="dk1"/>
              </a:buClr>
              <a:buSzPts val="2500"/>
              <a:buChar char="•"/>
            </a:pPr>
            <a:r>
              <a:rPr lang="fr-FR" sz="2500"/>
              <a:t>L'opérateur unaire </a:t>
            </a:r>
            <a:r>
              <a:rPr b="1" lang="fr-FR" sz="2500"/>
              <a:t>sizeof</a:t>
            </a:r>
            <a:r>
              <a:rPr lang="fr-FR" sz="2500"/>
              <a:t>(</a:t>
            </a:r>
            <a:r>
              <a:rPr b="1" lang="fr-FR" sz="2500"/>
              <a:t>t</a:t>
            </a:r>
            <a:r>
              <a:rPr lang="fr-FR" sz="2500"/>
              <a:t>) retourne le nombre d'octets nécessaires pour stocker une variable de type </a:t>
            </a:r>
            <a:r>
              <a:rPr b="1" lang="fr-FR" sz="2500"/>
              <a:t>t</a:t>
            </a:r>
            <a:endParaRPr sz="2500"/>
          </a:p>
          <a:p>
            <a:pPr indent="-230400" lvl="0" marL="230400" rtl="0" algn="l">
              <a:lnSpc>
                <a:spcPct val="90000"/>
              </a:lnSpc>
              <a:spcBef>
                <a:spcPts val="1000"/>
              </a:spcBef>
              <a:spcAft>
                <a:spcPts val="0"/>
              </a:spcAft>
              <a:buClr>
                <a:schemeClr val="dk1"/>
              </a:buClr>
              <a:buSzPts val="2500"/>
              <a:buNone/>
            </a:pPr>
            <a:r>
              <a:rPr b="1" lang="fr-FR" sz="2500"/>
              <a:t>	Exemple: </a:t>
            </a:r>
            <a:r>
              <a:rPr lang="fr-FR" sz="2500"/>
              <a:t>réservation d'un espace mémoire pour un entier</a:t>
            </a:r>
            <a:endParaRPr/>
          </a:p>
          <a:p>
            <a:pPr indent="-230400" lvl="0" marL="230400" rtl="0" algn="l">
              <a:lnSpc>
                <a:spcPct val="90000"/>
              </a:lnSpc>
              <a:spcBef>
                <a:spcPts val="1000"/>
              </a:spcBef>
              <a:spcAft>
                <a:spcPts val="0"/>
              </a:spcAft>
              <a:buClr>
                <a:schemeClr val="dk1"/>
              </a:buClr>
              <a:buSzPts val="2500"/>
              <a:buNone/>
            </a:pPr>
            <a:r>
              <a:rPr b="1" lang="fr-FR" sz="2500"/>
              <a:t>	int* pInt=malloc(sizeof(int));</a:t>
            </a:r>
            <a:endParaRPr/>
          </a:p>
          <a:p>
            <a:pPr indent="-230400" lvl="0" marL="230400" rtl="0" algn="l">
              <a:lnSpc>
                <a:spcPct val="90000"/>
              </a:lnSpc>
              <a:spcBef>
                <a:spcPts val="1000"/>
              </a:spcBef>
              <a:spcAft>
                <a:spcPts val="0"/>
              </a:spcAft>
              <a:buClr>
                <a:schemeClr val="dk1"/>
              </a:buClr>
              <a:buSzPts val="2500"/>
              <a:buFont typeface="Calibri"/>
              <a:buNone/>
            </a:pPr>
            <a:r>
              <a:t/>
            </a:r>
            <a:endParaRPr b="1"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800" y="363600"/>
            <a:ext cx="10515600" cy="132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Fonction </a:t>
            </a:r>
            <a:r>
              <a:rPr b="1" lang="fr-FR"/>
              <a:t>malloc</a:t>
            </a:r>
            <a:endParaRPr b="1"/>
          </a:p>
        </p:txBody>
      </p:sp>
      <p:sp>
        <p:nvSpPr>
          <p:cNvPr descr="Rectangle: Click to edit Master text styles&#10;Second level&#10;Third level&#10;Fourth level&#10;Fifth level" id="148" name="Google Shape;148;p9"/>
          <p:cNvSpPr txBox="1"/>
          <p:nvPr>
            <p:ph idx="1" type="body"/>
          </p:nvPr>
        </p:nvSpPr>
        <p:spPr>
          <a:xfrm>
            <a:off x="838800" y="3657600"/>
            <a:ext cx="8789987" cy="630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fr-FR"/>
              <a:t>Il est toujours utile de tester si l’allocation a eu lieu:</a:t>
            </a:r>
            <a:endParaRPr/>
          </a:p>
        </p:txBody>
      </p:sp>
      <p:pic>
        <p:nvPicPr>
          <p:cNvPr id="149" name="Google Shape;149;p9"/>
          <p:cNvPicPr preferRelativeResize="0"/>
          <p:nvPr/>
        </p:nvPicPr>
        <p:blipFill rotWithShape="1">
          <a:blip r:embed="rId3">
            <a:alphaModFix/>
          </a:blip>
          <a:srcRect b="0" l="0" r="0" t="0"/>
          <a:stretch/>
        </p:blipFill>
        <p:spPr>
          <a:xfrm>
            <a:off x="838800" y="1825200"/>
            <a:ext cx="10858302" cy="1832337"/>
          </a:xfrm>
          <a:prstGeom prst="rect">
            <a:avLst/>
          </a:prstGeom>
          <a:noFill/>
          <a:ln>
            <a:noFill/>
          </a:ln>
        </p:spPr>
      </p:pic>
      <p:pic>
        <p:nvPicPr>
          <p:cNvPr id="150" name="Google Shape;150;p9"/>
          <p:cNvPicPr preferRelativeResize="0"/>
          <p:nvPr/>
        </p:nvPicPr>
        <p:blipFill rotWithShape="1">
          <a:blip r:embed="rId4">
            <a:alphaModFix/>
          </a:blip>
          <a:srcRect b="0" l="0" r="0" t="0"/>
          <a:stretch/>
        </p:blipFill>
        <p:spPr>
          <a:xfrm>
            <a:off x="838800" y="4291200"/>
            <a:ext cx="9631932" cy="23568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