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96GmtIxAVeQ+jfUVVJHDzvQEq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:notes"/>
          <p:cNvSpPr/>
          <p:nvPr>
            <p:ph idx="2" type="sldImg"/>
          </p:nvPr>
        </p:nvSpPr>
        <p:spPr>
          <a:xfrm>
            <a:off x="141288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3306617"/>
            <a:ext cx="12168001" cy="88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fr-FR" sz="4400">
                <a:latin typeface="Times New Roman"/>
                <a:ea typeface="Times New Roman"/>
                <a:cs typeface="Times New Roman"/>
                <a:sym typeface="Times New Roman"/>
              </a:rPr>
              <a:t>Les listes chaînées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4454868" y="4524276"/>
            <a:ext cx="325826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:2019-2020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1189115" y="894114"/>
            <a:ext cx="8229600" cy="667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b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1773964" y="764704"/>
            <a:ext cx="8426492" cy="595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1" lang="fr-FR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Syntaxe :</a:t>
            </a:r>
            <a:endParaRPr/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9600"/>
              <a:buNone/>
            </a:pPr>
            <a:r>
              <a:rPr lang="fr-FR" sz="96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9600"/>
              <a:buNone/>
            </a:pPr>
            <a:r>
              <a:rPr lang="fr-FR" sz="96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fr-FR">
                <a:solidFill>
                  <a:srgbClr val="C55A11"/>
                </a:solidFill>
              </a:rPr>
              <a:t>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1847528" y="2060848"/>
            <a:ext cx="8341012" cy="345246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Nom_cellule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Nom_cellule * suivant 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5303915" y="3254700"/>
            <a:ext cx="2868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données à stocker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5087888" y="3861048"/>
            <a:ext cx="97882" cy="47799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303915" y="3923764"/>
            <a:ext cx="3244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sur l’élément suivant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0"/>
          <p:cNvGrpSpPr/>
          <p:nvPr/>
        </p:nvGrpSpPr>
        <p:grpSpPr>
          <a:xfrm>
            <a:off x="8391311" y="2807884"/>
            <a:ext cx="1590545" cy="1632295"/>
            <a:chOff x="2978236" y="3176825"/>
            <a:chExt cx="1705632" cy="1461837"/>
          </a:xfrm>
        </p:grpSpPr>
        <p:grpSp>
          <p:nvGrpSpPr>
            <p:cNvPr id="241" name="Google Shape;241;p10"/>
            <p:cNvGrpSpPr/>
            <p:nvPr/>
          </p:nvGrpSpPr>
          <p:grpSpPr>
            <a:xfrm>
              <a:off x="3275856" y="3176825"/>
              <a:ext cx="1408012" cy="1461837"/>
              <a:chOff x="3275856" y="3176825"/>
              <a:chExt cx="1408012" cy="1461837"/>
            </a:xfrm>
          </p:grpSpPr>
          <p:grpSp>
            <p:nvGrpSpPr>
              <p:cNvPr id="242" name="Google Shape;242;p10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43" name="Google Shape;243;p10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4" name="Google Shape;244;p10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45" name="Google Shape;245;p10"/>
              <p:cNvSpPr txBox="1"/>
              <p:nvPr/>
            </p:nvSpPr>
            <p:spPr>
              <a:xfrm>
                <a:off x="3328628" y="3356992"/>
                <a:ext cx="1355240" cy="275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Données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6" name="Google Shape;246;p10"/>
            <p:cNvCxnSpPr/>
            <p:nvPr/>
          </p:nvCxnSpPr>
          <p:spPr>
            <a:xfrm flipH="1">
              <a:off x="2978236" y="4110980"/>
              <a:ext cx="1460414" cy="11777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  <p:sp>
        <p:nvSpPr>
          <p:cNvPr id="247" name="Google Shape;247;p10"/>
          <p:cNvSpPr/>
          <p:nvPr/>
        </p:nvSpPr>
        <p:spPr>
          <a:xfrm>
            <a:off x="5087888" y="3203684"/>
            <a:ext cx="97882" cy="47799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0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0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1145813" y="744997"/>
            <a:ext cx="7886700" cy="471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Exemple: une liste d'entiers 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890346" y="1456154"/>
            <a:ext cx="4379195" cy="281509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b="1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Cellule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valeur ;    // 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suivant ; // 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sur l’élément suivant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Cellule *  liste; 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787205" y="4278806"/>
            <a:ext cx="11062504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instructions déclarent une structure Cellule composée de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premier champ  contenant la donnée (un entier dans ce cas).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second champ indiquant le pointeur sur la cellule suivante.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des raisons pratiques de facilité de manipulation, on définit le nouveau type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c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omme étant un pointeur sur une cellule.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6713847" y="1456154"/>
            <a:ext cx="4587807" cy="281509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Cellule Cellule;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Cellule 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valeur ;    // 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Cellule</a:t>
            </a:r>
            <a:r>
              <a:rPr b="1" i="0" lang="fr-F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 </a:t>
            </a: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suivant ; // </a:t>
            </a:r>
            <a:r>
              <a:rPr b="0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pointeur sur l’élément suivant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Cellule *  liste;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5558078" y="2679034"/>
            <a:ext cx="1136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bien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1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11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1218641" y="477246"/>
            <a:ext cx="7886700" cy="95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Exemple:</a:t>
            </a:r>
            <a:endParaRPr/>
          </a:p>
        </p:txBody>
      </p:sp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76" name="Google Shape;276;p12"/>
          <p:cNvGrpSpPr/>
          <p:nvPr/>
        </p:nvGrpSpPr>
        <p:grpSpPr>
          <a:xfrm>
            <a:off x="1631504" y="2370653"/>
            <a:ext cx="7861064" cy="3228831"/>
            <a:chOff x="179817" y="2499524"/>
            <a:chExt cx="6499440" cy="3228831"/>
          </a:xfrm>
        </p:grpSpPr>
        <p:grpSp>
          <p:nvGrpSpPr>
            <p:cNvPr id="277" name="Google Shape;277;p12"/>
            <p:cNvGrpSpPr/>
            <p:nvPr/>
          </p:nvGrpSpPr>
          <p:grpSpPr>
            <a:xfrm>
              <a:off x="179817" y="2654310"/>
              <a:ext cx="1677938" cy="888623"/>
              <a:chOff x="-2063779" y="3719122"/>
              <a:chExt cx="2314763" cy="1061288"/>
            </a:xfrm>
          </p:grpSpPr>
          <p:sp>
            <p:nvSpPr>
              <p:cNvPr id="278" name="Google Shape;278;p12"/>
              <p:cNvSpPr/>
              <p:nvPr/>
            </p:nvSpPr>
            <p:spPr>
              <a:xfrm>
                <a:off x="-1153017" y="4092485"/>
                <a:ext cx="1404001" cy="687925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2"/>
              <p:cNvSpPr txBox="1"/>
              <p:nvPr/>
            </p:nvSpPr>
            <p:spPr>
              <a:xfrm>
                <a:off x="-2063779" y="3719122"/>
                <a:ext cx="1440161" cy="404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Tête: liste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12"/>
            <p:cNvGrpSpPr/>
            <p:nvPr/>
          </p:nvGrpSpPr>
          <p:grpSpPr>
            <a:xfrm>
              <a:off x="2025415" y="4277954"/>
              <a:ext cx="1445460" cy="1450400"/>
              <a:chOff x="2685797" y="2906432"/>
              <a:chExt cx="1994059" cy="1732230"/>
            </a:xfrm>
          </p:grpSpPr>
          <p:grpSp>
            <p:nvGrpSpPr>
              <p:cNvPr id="281" name="Google Shape;281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82" name="Google Shape;282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3" name="Google Shape;283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4" name="Google Shape;284;p12"/>
              <p:cNvSpPr txBox="1"/>
              <p:nvPr/>
            </p:nvSpPr>
            <p:spPr>
              <a:xfrm>
                <a:off x="2685797" y="2906432"/>
                <a:ext cx="1355246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12"/>
            <p:cNvGrpSpPr/>
            <p:nvPr/>
          </p:nvGrpSpPr>
          <p:grpSpPr>
            <a:xfrm>
              <a:off x="3751942" y="4277954"/>
              <a:ext cx="1332827" cy="1450400"/>
              <a:chOff x="2841178" y="2906432"/>
              <a:chExt cx="1838678" cy="1732230"/>
            </a:xfrm>
          </p:grpSpPr>
          <p:grpSp>
            <p:nvGrpSpPr>
              <p:cNvPr id="286" name="Google Shape;286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87" name="Google Shape;287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8" name="Google Shape;288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9" name="Google Shape;289;p12"/>
              <p:cNvSpPr txBox="1"/>
              <p:nvPr/>
            </p:nvSpPr>
            <p:spPr>
              <a:xfrm>
                <a:off x="2841178" y="2906432"/>
                <a:ext cx="1355244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2"/>
            <p:cNvGrpSpPr/>
            <p:nvPr/>
          </p:nvGrpSpPr>
          <p:grpSpPr>
            <a:xfrm>
              <a:off x="596564" y="4205946"/>
              <a:ext cx="1268934" cy="1522409"/>
              <a:chOff x="2929328" y="2820431"/>
              <a:chExt cx="1750528" cy="1818231"/>
            </a:xfrm>
          </p:grpSpPr>
          <p:grpSp>
            <p:nvGrpSpPr>
              <p:cNvPr id="291" name="Google Shape;291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2" name="Google Shape;292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3" name="Google Shape;293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4" name="Google Shape;294;p12"/>
              <p:cNvSpPr txBox="1"/>
              <p:nvPr/>
            </p:nvSpPr>
            <p:spPr>
              <a:xfrm>
                <a:off x="2929328" y="2820431"/>
                <a:ext cx="1355239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5359398" y="4277954"/>
              <a:ext cx="1319859" cy="1450400"/>
              <a:chOff x="2859075" y="2906432"/>
              <a:chExt cx="1820781" cy="1732230"/>
            </a:xfrm>
          </p:grpSpPr>
          <p:grpSp>
            <p:nvGrpSpPr>
              <p:cNvPr id="296" name="Google Shape;296;p12"/>
              <p:cNvGrpSpPr/>
              <p:nvPr/>
            </p:nvGrpSpPr>
            <p:grpSpPr>
              <a:xfrm>
                <a:off x="3275856" y="3176825"/>
                <a:ext cx="1404000" cy="1461837"/>
                <a:chOff x="3275856" y="3176825"/>
                <a:chExt cx="1584176" cy="1461837"/>
              </a:xfrm>
            </p:grpSpPr>
            <p:sp>
              <p:nvSpPr>
                <p:cNvPr id="297" name="Google Shape;297;p12"/>
                <p:cNvSpPr/>
                <p:nvPr/>
              </p:nvSpPr>
              <p:spPr>
                <a:xfrm>
                  <a:off x="3275856" y="3176825"/>
                  <a:ext cx="1584176" cy="1461837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8" name="Google Shape;298;p12"/>
                <p:cNvCxnSpPr/>
                <p:nvPr/>
              </p:nvCxnSpPr>
              <p:spPr>
                <a:xfrm>
                  <a:off x="3275856" y="3933056"/>
                  <a:ext cx="1584176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9" name="Google Shape;299;p12"/>
              <p:cNvSpPr txBox="1"/>
              <p:nvPr/>
            </p:nvSpPr>
            <p:spPr>
              <a:xfrm>
                <a:off x="2859075" y="2906432"/>
                <a:ext cx="1355239" cy="40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fr-F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@: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p12"/>
            <p:cNvSpPr txBox="1"/>
            <p:nvPr/>
          </p:nvSpPr>
          <p:spPr>
            <a:xfrm>
              <a:off x="3953623" y="2499524"/>
              <a:ext cx="3833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1" name="Google Shape;301;p12"/>
          <p:cNvCxnSpPr>
            <a:stCxn id="278" idx="2"/>
            <a:endCxn id="292" idx="0"/>
          </p:cNvCxnSpPr>
          <p:nvPr/>
        </p:nvCxnSpPr>
        <p:spPr>
          <a:xfrm>
            <a:off x="3045490" y="3414062"/>
            <a:ext cx="9300" cy="9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12"/>
          <p:cNvSpPr txBox="1"/>
          <p:nvPr/>
        </p:nvSpPr>
        <p:spPr>
          <a:xfrm>
            <a:off x="2870197" y="293964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2711624" y="45850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2694666" y="51078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4635859" y="452916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4651021" y="51593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8600227" y="446451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 txBox="1"/>
          <p:nvPr/>
        </p:nvSpPr>
        <p:spPr>
          <a:xfrm>
            <a:off x="6653232" y="51423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6635542" y="45515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8320774" y="5026004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2"/>
          <p:cNvCxnSpPr/>
          <p:nvPr/>
        </p:nvCxnSpPr>
        <p:spPr>
          <a:xfrm flipH="1" rot="10800000">
            <a:off x="3615061" y="4437010"/>
            <a:ext cx="925500" cy="905100"/>
          </a:xfrm>
          <a:prstGeom prst="bentConnector3">
            <a:avLst>
              <a:gd fmla="val 4435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12"/>
          <p:cNvCxnSpPr/>
          <p:nvPr/>
        </p:nvCxnSpPr>
        <p:spPr>
          <a:xfrm flipH="1" rot="10800000">
            <a:off x="5591944" y="4437010"/>
            <a:ext cx="925500" cy="905100"/>
          </a:xfrm>
          <a:prstGeom prst="bentConnector3">
            <a:avLst>
              <a:gd fmla="val 4435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12"/>
          <p:cNvCxnSpPr/>
          <p:nvPr/>
        </p:nvCxnSpPr>
        <p:spPr>
          <a:xfrm flipH="1" rot="10800000">
            <a:off x="7536160" y="4437010"/>
            <a:ext cx="925500" cy="905100"/>
          </a:xfrm>
          <a:prstGeom prst="bentConnector3">
            <a:avLst>
              <a:gd fmla="val 4435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12"/>
          <p:cNvSpPr/>
          <p:nvPr/>
        </p:nvSpPr>
        <p:spPr>
          <a:xfrm>
            <a:off x="603707" y="1446287"/>
            <a:ext cx="11044858" cy="873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1er élément de la liste vaut 12 et se trouve à l'adresse 3, début de la liste.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2e élément de la liste vaut 14 et se trouve à l'adresse 4 (car le suivant de la cellule d’adresse 3 est égal à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12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2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type="title"/>
          </p:nvPr>
        </p:nvSpPr>
        <p:spPr>
          <a:xfrm>
            <a:off x="1140804" y="603616"/>
            <a:ext cx="7886700" cy="759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Opérations élémentaires sur les listes</a:t>
            </a:r>
            <a:endParaRPr/>
          </a:p>
        </p:txBody>
      </p:sp>
      <p:sp>
        <p:nvSpPr>
          <p:cNvPr id="326" name="Google Shape;326;p13"/>
          <p:cNvSpPr txBox="1"/>
          <p:nvPr>
            <p:ph idx="1" type="body"/>
          </p:nvPr>
        </p:nvSpPr>
        <p:spPr>
          <a:xfrm>
            <a:off x="838199" y="1967204"/>
            <a:ext cx="10894255" cy="3209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9486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 vide: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savoir si une liste est vide ou pas.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Parcourir :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passer chaque élément de la liste dans l'ordre du début vers la fin.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une cellule à la liste, soit au début, soit à la fin, soit à une position donnée.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Supprimer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: enlever une cellule de la liste.</a:t>
            </a:r>
            <a:endParaRPr/>
          </a:p>
          <a:p>
            <a:pPr indent="-457200" lvl="0" marL="94860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Détruire une liste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: libérer tous les maillons de la liste</a:t>
            </a:r>
            <a:endParaRPr/>
          </a:p>
        </p:txBody>
      </p:sp>
      <p:sp>
        <p:nvSpPr>
          <p:cNvPr id="327" name="Google Shape;3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1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1225486" y="538955"/>
            <a:ext cx="7886700" cy="831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Liste vide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4"/>
          <p:cNvSpPr txBox="1"/>
          <p:nvPr>
            <p:ph idx="1" type="body"/>
          </p:nvPr>
        </p:nvSpPr>
        <p:spPr>
          <a:xfrm>
            <a:off x="806281" y="1297423"/>
            <a:ext cx="11136433" cy="201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Si 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tête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pointe vers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c'est que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est vide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Eventuellement on peut implémenter une fonction qui retourne 1 ou 0 indiquant si la liste est vide ou pas.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Une liste est représentée par l'adresse de son premier élément, à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 partir duquel on accède à tous les autres éléments par chainage. Ce premier élément est un pointeur qui vaut initialement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NULL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41" name="Google Shape;34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7779675" y="4246901"/>
            <a:ext cx="2665023" cy="163121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liste_vide(liste 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(l==NULL);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7819352" y="3968593"/>
            <a:ext cx="1772662" cy="29259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Liste 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4"/>
          <p:cNvSpPr/>
          <p:nvPr/>
        </p:nvSpPr>
        <p:spPr>
          <a:xfrm>
            <a:off x="649097" y="3882940"/>
            <a:ext cx="5725401" cy="258532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valeur 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 * suivant 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typedef struct Cellule * liste;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l=NULL; </a:t>
            </a: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déclaration et initialisation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/>
          <p:nvPr/>
        </p:nvSpPr>
        <p:spPr>
          <a:xfrm>
            <a:off x="663366" y="3450271"/>
            <a:ext cx="2848428" cy="388884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Déclaration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1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/>
          <p:nvPr>
            <p:ph type="title"/>
          </p:nvPr>
        </p:nvSpPr>
        <p:spPr>
          <a:xfrm>
            <a:off x="1256714" y="753715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Parcours d’une liste</a:t>
            </a:r>
            <a:endParaRPr/>
          </a:p>
        </p:txBody>
      </p:sp>
      <p:sp>
        <p:nvSpPr>
          <p:cNvPr id="357" name="Google Shape;357;p15"/>
          <p:cNvSpPr txBox="1"/>
          <p:nvPr>
            <p:ph idx="1" type="body"/>
          </p:nvPr>
        </p:nvSpPr>
        <p:spPr>
          <a:xfrm>
            <a:off x="439088" y="1426344"/>
            <a:ext cx="11645059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Parcourir une liste c’est-à-dire aller d’un bout à l’autre de la liste en traitant chaque élément consécutivement. Pour cela, l’approche standard consiste:</a:t>
            </a:r>
            <a:endParaRPr/>
          </a:p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3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à utiliser un pointeur temporaire, que nous noterons </a:t>
            </a: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tmp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, et qui ne sera utilisé que pour cette tâche de parcours. </a:t>
            </a:r>
            <a:endParaRPr/>
          </a:p>
          <a:p>
            <a:pPr indent="-330200" lvl="3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3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Le pointeur tmp est initialisé au début de la liste à la tête, et est modifié dans une boucle en lui affectant à chaque fois l'adresse de la cellule suivante.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fr-FR" sz="20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9" name="Google Shape;359;p15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5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15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/>
          <p:nvPr/>
        </p:nvSpPr>
        <p:spPr>
          <a:xfrm>
            <a:off x="4129498" y="1499413"/>
            <a:ext cx="4281244" cy="375487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parcourir(liste 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cellule* tmp=l;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if(l==NULL)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printf("la liste est vide");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while (tmp!=NULL)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printf("%d",tmp-&gt;valeur);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tmp=tmp-&gt;suivant;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4129498" y="1183816"/>
            <a:ext cx="3600400" cy="29259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3024169" y="2226429"/>
            <a:ext cx="5214181" cy="831503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3100100" y="2393674"/>
            <a:ext cx="843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tête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2998869" y="3350897"/>
            <a:ext cx="5227200" cy="1900500"/>
          </a:xfrm>
          <a:prstGeom prst="rect">
            <a:avLst/>
          </a:prstGeom>
          <a:solidFill>
            <a:schemeClr val="accent1">
              <a:alpha val="23529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3100100" y="4031851"/>
            <a:ext cx="8771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tête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177615" y="654784"/>
            <a:ext cx="8214304" cy="49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: Afficher le contenu du champ de donnée: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7" name="Google Shape;377;p16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16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16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/>
          <p:nvPr>
            <p:ph idx="1" type="body"/>
          </p:nvPr>
        </p:nvSpPr>
        <p:spPr>
          <a:xfrm>
            <a:off x="1011087" y="1928558"/>
            <a:ext cx="8784976" cy="40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Ajouter un élément suppose: </a:t>
            </a:r>
            <a:endParaRPr/>
          </a:p>
          <a:p>
            <a:pPr indent="-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L'initialisation du champ de données. </a:t>
            </a:r>
            <a:endParaRPr/>
          </a:p>
          <a:p>
            <a:pPr indent="-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L'initialisation du champ indiquant l'adresse de son suivant.</a:t>
            </a:r>
            <a:endParaRPr/>
          </a:p>
          <a:p>
            <a:pPr indent="-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Décider où l’élément sera ajouté :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117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Au début</a:t>
            </a:r>
            <a:endParaRPr/>
          </a:p>
          <a:p>
            <a:pPr indent="-457200" lvl="1" marL="117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A la fin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117665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Au milieu, avant un critère donné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9" name="Google Shape;389;p17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7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17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- à la fin de la liste – au milieu avant critère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4955857" y="4675701"/>
            <a:ext cx="1223962" cy="649288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18"/>
          <p:cNvCxnSpPr/>
          <p:nvPr/>
        </p:nvCxnSpPr>
        <p:spPr>
          <a:xfrm>
            <a:off x="5819460" y="4675701"/>
            <a:ext cx="1587" cy="64928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18"/>
          <p:cNvSpPr txBox="1"/>
          <p:nvPr/>
        </p:nvSpPr>
        <p:spPr>
          <a:xfrm>
            <a:off x="3164669" y="4695422"/>
            <a:ext cx="953811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6971982" y="4675701"/>
            <a:ext cx="1223962" cy="649288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8"/>
          <p:cNvCxnSpPr/>
          <p:nvPr/>
        </p:nvCxnSpPr>
        <p:spPr>
          <a:xfrm>
            <a:off x="7835585" y="4675701"/>
            <a:ext cx="1587" cy="64928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18"/>
          <p:cNvSpPr/>
          <p:nvPr/>
        </p:nvSpPr>
        <p:spPr>
          <a:xfrm>
            <a:off x="4955857" y="5683767"/>
            <a:ext cx="1223962" cy="649287"/>
          </a:xfrm>
          <a:prstGeom prst="rect">
            <a:avLst/>
          </a:prstGeom>
          <a:solidFill>
            <a:srgbClr val="FFFFFF"/>
          </a:solidFill>
          <a:ln cap="sq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18"/>
          <p:cNvCxnSpPr/>
          <p:nvPr/>
        </p:nvCxnSpPr>
        <p:spPr>
          <a:xfrm>
            <a:off x="5819460" y="5683767"/>
            <a:ext cx="1587" cy="6492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18"/>
          <p:cNvSpPr txBox="1"/>
          <p:nvPr/>
        </p:nvSpPr>
        <p:spPr>
          <a:xfrm>
            <a:off x="5098732" y="4747139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8"/>
          <p:cNvSpPr txBox="1"/>
          <p:nvPr/>
        </p:nvSpPr>
        <p:spPr>
          <a:xfrm>
            <a:off x="7114857" y="4747139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5098732" y="5755201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8"/>
          <p:cNvCxnSpPr/>
          <p:nvPr/>
        </p:nvCxnSpPr>
        <p:spPr>
          <a:xfrm>
            <a:off x="7835582" y="4675701"/>
            <a:ext cx="360362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18"/>
          <p:cNvCxnSpPr/>
          <p:nvPr/>
        </p:nvCxnSpPr>
        <p:spPr>
          <a:xfrm flipH="1" rot="10800000">
            <a:off x="7835582" y="4674117"/>
            <a:ext cx="360362" cy="650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18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3" name="Google Shape;413;p18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avant critère</a:t>
            </a:r>
            <a:endParaRPr/>
          </a:p>
        </p:txBody>
      </p:sp>
      <p:sp>
        <p:nvSpPr>
          <p:cNvPr id="414" name="Google Shape;414;p18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8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18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18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1622542" y="2831126"/>
            <a:ext cx="8664794" cy="1413287"/>
          </a:xfrm>
          <a:custGeom>
            <a:rect b="b" l="l" r="r" t="t"/>
            <a:pathLst>
              <a:path extrusionOk="0" h="1413287" w="8664794">
                <a:moveTo>
                  <a:pt x="0" y="0"/>
                </a:moveTo>
                <a:lnTo>
                  <a:pt x="8664794" y="0"/>
                </a:lnTo>
                <a:lnTo>
                  <a:pt x="8664794" y="1413287"/>
                </a:lnTo>
                <a:lnTo>
                  <a:pt x="0" y="1413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7812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Times New Roman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 création fut un succès alors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1622542" y="3566035"/>
            <a:ext cx="4332397" cy="650112"/>
          </a:xfrm>
          <a:custGeom>
            <a:rect b="b" l="l" r="r" t="t"/>
            <a:pathLst>
              <a:path extrusionOk="0" h="650112" w="4332397">
                <a:moveTo>
                  <a:pt x="0" y="0"/>
                </a:moveTo>
                <a:lnTo>
                  <a:pt x="4332397" y="0"/>
                </a:lnTo>
                <a:lnTo>
                  <a:pt x="4332397" y="650112"/>
                </a:lnTo>
                <a:lnTo>
                  <a:pt x="0" y="650112"/>
                </a:lnTo>
                <a:lnTo>
                  <a:pt x="0" y="0"/>
                </a:lnTo>
                <a:close/>
              </a:path>
            </a:pathLst>
          </a:custGeom>
          <a:solidFill>
            <a:srgbClr val="F7D5CB">
              <a:alpha val="89411"/>
            </a:srgbClr>
          </a:solidFill>
          <a:ln cap="flat" cmpd="sng" w="12700">
            <a:solidFill>
              <a:srgbClr val="F7D5CB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128000" spcFirstLastPara="1" rIns="128000" wrap="square" tIns="22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fait pointer la nouvelle cellule vers le premier élément de la liste.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5954939" y="3566035"/>
            <a:ext cx="4332397" cy="650112"/>
          </a:xfrm>
          <a:custGeom>
            <a:rect b="b" l="l" r="r" t="t"/>
            <a:pathLst>
              <a:path extrusionOk="0" h="650112" w="4332397">
                <a:moveTo>
                  <a:pt x="0" y="0"/>
                </a:moveTo>
                <a:lnTo>
                  <a:pt x="4332397" y="0"/>
                </a:lnTo>
                <a:lnTo>
                  <a:pt x="4332397" y="650112"/>
                </a:lnTo>
                <a:lnTo>
                  <a:pt x="0" y="650112"/>
                </a:lnTo>
                <a:lnTo>
                  <a:pt x="0" y="0"/>
                </a:lnTo>
                <a:close/>
              </a:path>
            </a:pathLst>
          </a:custGeom>
          <a:solidFill>
            <a:srgbClr val="E0E0E0">
              <a:alpha val="89411"/>
            </a:srgbClr>
          </a:solidFill>
          <a:ln cap="flat" cmpd="sng" w="12700">
            <a:solidFill>
              <a:srgbClr val="E0E0E0">
                <a:alpha val="8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128000" spcFirstLastPara="1" rIns="128000" wrap="square" tIns="22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fait pointer la tête de liste sur le nouveau nœud.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1622542" y="1802088"/>
            <a:ext cx="8664794" cy="1050237"/>
          </a:xfrm>
          <a:custGeom>
            <a:rect b="b" l="l" r="r" t="t"/>
            <a:pathLst>
              <a:path extrusionOk="0" h="1050235" w="8664794">
                <a:moveTo>
                  <a:pt x="8664794" y="682411"/>
                </a:moveTo>
                <a:lnTo>
                  <a:pt x="4463676" y="682411"/>
                </a:lnTo>
                <a:lnTo>
                  <a:pt x="4463676" y="787676"/>
                </a:lnTo>
                <a:lnTo>
                  <a:pt x="4594956" y="787676"/>
                </a:lnTo>
                <a:lnTo>
                  <a:pt x="4332397" y="1050234"/>
                </a:lnTo>
                <a:lnTo>
                  <a:pt x="4069838" y="787676"/>
                </a:lnTo>
                <a:lnTo>
                  <a:pt x="4201118" y="787676"/>
                </a:lnTo>
                <a:lnTo>
                  <a:pt x="4201118" y="682411"/>
                </a:lnTo>
                <a:lnTo>
                  <a:pt x="0" y="682411"/>
                </a:lnTo>
                <a:lnTo>
                  <a:pt x="0" y="1"/>
                </a:lnTo>
                <a:lnTo>
                  <a:pt x="8664794" y="1"/>
                </a:lnTo>
                <a:lnTo>
                  <a:pt x="8664794" y="682411"/>
                </a:lnTo>
                <a:close/>
              </a:path>
            </a:pathLst>
          </a:cu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82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Times New Roman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fr-F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nouvelle cellule (Allocation et initialisation du champs de donnée)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4" name="Google Shape;424;p18"/>
          <p:cNvCxnSpPr/>
          <p:nvPr/>
        </p:nvCxnSpPr>
        <p:spPr>
          <a:xfrm rot="10800000">
            <a:off x="6013730" y="5054919"/>
            <a:ext cx="0" cy="91618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18"/>
          <p:cNvCxnSpPr/>
          <p:nvPr/>
        </p:nvCxnSpPr>
        <p:spPr>
          <a:xfrm flipH="1" rot="10800000">
            <a:off x="6095999" y="5007488"/>
            <a:ext cx="94872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18"/>
          <p:cNvCxnSpPr/>
          <p:nvPr/>
        </p:nvCxnSpPr>
        <p:spPr>
          <a:xfrm>
            <a:off x="3873527" y="5043592"/>
            <a:ext cx="104581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18"/>
          <p:cNvCxnSpPr>
            <a:endCxn id="405" idx="1"/>
          </p:cNvCxnSpPr>
          <p:nvPr/>
        </p:nvCxnSpPr>
        <p:spPr>
          <a:xfrm>
            <a:off x="3873457" y="5053811"/>
            <a:ext cx="1082400" cy="95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"/>
          <p:cNvSpPr/>
          <p:nvPr/>
        </p:nvSpPr>
        <p:spPr>
          <a:xfrm>
            <a:off x="4381488" y="1897144"/>
            <a:ext cx="4643470" cy="440120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ajouter_</a:t>
            </a: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(liste l,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struct Cellule*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 = (struct Cellule*) malloc(sizeof(struct 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nouv-&gt;valeur=val;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nouv-&gt;suivant=NULL;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nouv-&gt;suivant=l;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9"/>
          <p:cNvSpPr txBox="1"/>
          <p:nvPr/>
        </p:nvSpPr>
        <p:spPr>
          <a:xfrm>
            <a:off x="4738104" y="1584884"/>
            <a:ext cx="2726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Ajout au début de la liste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9"/>
          <p:cNvSpPr/>
          <p:nvPr/>
        </p:nvSpPr>
        <p:spPr>
          <a:xfrm>
            <a:off x="2390357" y="2784825"/>
            <a:ext cx="6634604" cy="713186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9"/>
          <p:cNvSpPr/>
          <p:nvPr/>
        </p:nvSpPr>
        <p:spPr>
          <a:xfrm>
            <a:off x="2392465" y="3605914"/>
            <a:ext cx="6628168" cy="857255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19"/>
          <p:cNvGrpSpPr/>
          <p:nvPr/>
        </p:nvGrpSpPr>
        <p:grpSpPr>
          <a:xfrm>
            <a:off x="2392464" y="2351614"/>
            <a:ext cx="6620242" cy="316524"/>
            <a:chOff x="2392464" y="2351614"/>
            <a:chExt cx="6620242" cy="316524"/>
          </a:xfrm>
        </p:grpSpPr>
        <p:sp>
          <p:nvSpPr>
            <p:cNvPr id="437" name="Google Shape;437;p19"/>
            <p:cNvSpPr/>
            <p:nvPr/>
          </p:nvSpPr>
          <p:spPr>
            <a:xfrm>
              <a:off x="2392464" y="2367247"/>
              <a:ext cx="6620242" cy="300891"/>
            </a:xfrm>
            <a:prstGeom prst="rect">
              <a:avLst/>
            </a:prstGeom>
            <a:solidFill>
              <a:schemeClr val="accent1">
                <a:alpha val="20392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2830169" y="2351614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19"/>
          <p:cNvSpPr txBox="1"/>
          <p:nvPr/>
        </p:nvSpPr>
        <p:spPr>
          <a:xfrm>
            <a:off x="2423595" y="2769951"/>
            <a:ext cx="18726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 dynamique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remplissage d’une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2523736" y="3648118"/>
            <a:ext cx="18105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suivant de 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l’ancienne 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2423595" y="5404443"/>
            <a:ext cx="6594929" cy="864096"/>
          </a:xfrm>
          <a:prstGeom prst="rect">
            <a:avLst/>
          </a:prstGeom>
          <a:solidFill>
            <a:schemeClr val="accent1">
              <a:alpha val="23529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390356" y="4526279"/>
            <a:ext cx="6628168" cy="792088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2423596" y="4526282"/>
            <a:ext cx="19514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nouvelle tête 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l’adresse de 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9"/>
          <p:cNvSpPr txBox="1"/>
          <p:nvPr/>
        </p:nvSpPr>
        <p:spPr>
          <a:xfrm>
            <a:off x="2350260" y="5470267"/>
            <a:ext cx="21402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l’adresse de la première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cellule a changé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--&gt;elle doit être retournée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9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6" name="Google Shape;446;p19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9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19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fr-FR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1898137" y="1544719"/>
            <a:ext cx="7953646" cy="4684850"/>
            <a:chOff x="1" y="3663"/>
            <a:chExt cx="7953646" cy="4684850"/>
          </a:xfrm>
        </p:grpSpPr>
        <p:sp>
          <p:nvSpPr>
            <p:cNvPr id="99" name="Google Shape;99;p2"/>
            <p:cNvSpPr/>
            <p:nvPr/>
          </p:nvSpPr>
          <p:spPr>
            <a:xfrm rot="5400000">
              <a:off x="-129435" y="133099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" y="305680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imes New Roman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3998248" y="-3390552"/>
              <a:ext cx="561181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604032" y="31059"/>
              <a:ext cx="7322220" cy="506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&amp; motivation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-129435" y="897489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" y="1070070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imes New Roman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3998396" y="-2626310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604032" y="795434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Définition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-129435" y="1661878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" y="1834459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imes New Roman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3998396" y="-1861920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604032" y="1559824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Caractéristiques d’une liste simplement chaînée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-129435" y="2426268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" y="2598849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imes New Roman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3998396" y="-1097531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04032" y="2324213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-129435" y="3190658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" y="3363239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imes New Roman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3998396" y="-333141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604032" y="3088603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Opérations élémentaires sur les listes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-129435" y="3955047"/>
              <a:ext cx="862902" cy="60403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" y="4127628"/>
              <a:ext cx="604031" cy="25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imes New Roman"/>
                <a:buNone/>
              </a:pPr>
              <a:r>
                <a:rPr b="0" i="0" lang="fr-FR" sz="2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3998396" y="431247"/>
              <a:ext cx="560886" cy="734961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CACA">
                <a:alpha val="8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604032" y="3852991"/>
              <a:ext cx="7322235" cy="506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56450" spcFirstLastPara="1" rIns="13950" wrap="square" tIns="139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Char char="•"/>
              </a:pPr>
              <a:r>
                <a:rPr b="0" i="0" lang="fr-FR" sz="2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Synthèse</a:t>
              </a:r>
              <a:endPara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1991544" y="2339925"/>
            <a:ext cx="8454180" cy="228598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28638" lvl="0" marL="5302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Allouer dynamiquement une nouvelle cellule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Initialiser le champs de donnée et le pointeur suivant à NULL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 création fut un succès ALORS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 startAt="3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tête est l’adresse de la nouvelle cellule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 startAt="3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parcours la liste jusqu’à atteindre l’adresse de la dernière cellule.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8638" lvl="0" marL="5302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 startAt="3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fait pointer la dernière cellule sur la nouvelle cellule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4802188" y="5084766"/>
            <a:ext cx="1223962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20"/>
          <p:cNvCxnSpPr/>
          <p:nvPr/>
        </p:nvCxnSpPr>
        <p:spPr>
          <a:xfrm>
            <a:off x="5665791" y="5084766"/>
            <a:ext cx="1587" cy="6492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20"/>
          <p:cNvCxnSpPr/>
          <p:nvPr/>
        </p:nvCxnSpPr>
        <p:spPr>
          <a:xfrm>
            <a:off x="3794128" y="5445125"/>
            <a:ext cx="936625" cy="158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61" name="Google Shape;461;p20"/>
          <p:cNvSpPr/>
          <p:nvPr/>
        </p:nvSpPr>
        <p:spPr>
          <a:xfrm>
            <a:off x="6818313" y="5084766"/>
            <a:ext cx="1223962" cy="6492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20"/>
          <p:cNvCxnSpPr/>
          <p:nvPr/>
        </p:nvCxnSpPr>
        <p:spPr>
          <a:xfrm>
            <a:off x="7681916" y="5084766"/>
            <a:ext cx="1587" cy="6492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20"/>
          <p:cNvCxnSpPr/>
          <p:nvPr/>
        </p:nvCxnSpPr>
        <p:spPr>
          <a:xfrm>
            <a:off x="5810253" y="5445125"/>
            <a:ext cx="936625" cy="158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grpSp>
        <p:nvGrpSpPr>
          <p:cNvPr id="464" name="Google Shape;464;p20"/>
          <p:cNvGrpSpPr/>
          <p:nvPr/>
        </p:nvGrpSpPr>
        <p:grpSpPr>
          <a:xfrm>
            <a:off x="8615365" y="5065711"/>
            <a:ext cx="1223963" cy="652465"/>
            <a:chOff x="9173267" y="4120355"/>
            <a:chExt cx="1223963" cy="652465"/>
          </a:xfrm>
        </p:grpSpPr>
        <p:grpSp>
          <p:nvGrpSpPr>
            <p:cNvPr id="465" name="Google Shape;465;p20"/>
            <p:cNvGrpSpPr/>
            <p:nvPr/>
          </p:nvGrpSpPr>
          <p:grpSpPr>
            <a:xfrm>
              <a:off x="9173267" y="4121945"/>
              <a:ext cx="1223963" cy="650875"/>
              <a:chOff x="8616953" y="5083178"/>
              <a:chExt cx="1223963" cy="650875"/>
            </a:xfrm>
          </p:grpSpPr>
          <p:sp>
            <p:nvSpPr>
              <p:cNvPr id="466" name="Google Shape;466;p20"/>
              <p:cNvSpPr/>
              <p:nvPr/>
            </p:nvSpPr>
            <p:spPr>
              <a:xfrm>
                <a:off x="8616953" y="5084766"/>
                <a:ext cx="1223963" cy="649287"/>
              </a:xfrm>
              <a:prstGeom prst="rect">
                <a:avLst/>
              </a:prstGeom>
              <a:solidFill>
                <a:srgbClr val="FFFFFF"/>
              </a:solidFill>
              <a:ln cap="sq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 txBox="1"/>
              <p:nvPr/>
            </p:nvSpPr>
            <p:spPr>
              <a:xfrm>
                <a:off x="8759825" y="5156200"/>
                <a:ext cx="647700" cy="52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fr-FR" sz="2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8" name="Google Shape;468;p20"/>
              <p:cNvCxnSpPr/>
              <p:nvPr/>
            </p:nvCxnSpPr>
            <p:spPr>
              <a:xfrm>
                <a:off x="9478963" y="5084763"/>
                <a:ext cx="360362" cy="647700"/>
              </a:xfrm>
              <a:prstGeom prst="straightConnector1">
                <a:avLst/>
              </a:prstGeom>
              <a:noFill/>
              <a:ln cap="sq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 flipH="1" rot="10800000">
                <a:off x="9478963" y="5083178"/>
                <a:ext cx="360362" cy="650875"/>
              </a:xfrm>
              <a:prstGeom prst="straightConnector1">
                <a:avLst/>
              </a:prstGeom>
              <a:noFill/>
              <a:ln cap="sq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70" name="Google Shape;470;p20"/>
            <p:cNvCxnSpPr/>
            <p:nvPr/>
          </p:nvCxnSpPr>
          <p:spPr>
            <a:xfrm>
              <a:off x="10033686" y="4120355"/>
              <a:ext cx="0" cy="650876"/>
            </a:xfrm>
            <a:prstGeom prst="straightConnector1">
              <a:avLst/>
            </a:prstGeom>
            <a:noFill/>
            <a:ln cap="sq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1" name="Google Shape;471;p20"/>
          <p:cNvSpPr txBox="1"/>
          <p:nvPr/>
        </p:nvSpPr>
        <p:spPr>
          <a:xfrm>
            <a:off x="4945063" y="5156200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6961188" y="5156200"/>
            <a:ext cx="647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0"/>
          <p:cNvCxnSpPr/>
          <p:nvPr/>
        </p:nvCxnSpPr>
        <p:spPr>
          <a:xfrm>
            <a:off x="7680328" y="5084763"/>
            <a:ext cx="360363" cy="647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p20"/>
          <p:cNvCxnSpPr/>
          <p:nvPr/>
        </p:nvCxnSpPr>
        <p:spPr>
          <a:xfrm flipH="1" rot="10800000">
            <a:off x="7680328" y="5083178"/>
            <a:ext cx="360363" cy="6508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20"/>
          <p:cNvCxnSpPr/>
          <p:nvPr/>
        </p:nvCxnSpPr>
        <p:spPr>
          <a:xfrm>
            <a:off x="8063870" y="5443537"/>
            <a:ext cx="551495" cy="158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76" name="Google Shape;476;p20"/>
          <p:cNvSpPr txBox="1"/>
          <p:nvPr/>
        </p:nvSpPr>
        <p:spPr>
          <a:xfrm>
            <a:off x="2921141" y="5144214"/>
            <a:ext cx="953811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20"/>
          <p:cNvCxnSpPr>
            <a:stCxn id="478" idx="0"/>
          </p:cNvCxnSpPr>
          <p:nvPr/>
        </p:nvCxnSpPr>
        <p:spPr>
          <a:xfrm rot="10800000">
            <a:off x="6023688" y="5685134"/>
            <a:ext cx="937500" cy="50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0"/>
          <p:cNvCxnSpPr>
            <a:stCxn id="478" idx="0"/>
            <a:endCxn id="461" idx="2"/>
          </p:cNvCxnSpPr>
          <p:nvPr/>
        </p:nvCxnSpPr>
        <p:spPr>
          <a:xfrm flipH="1" rot="10800000">
            <a:off x="6961188" y="5734034"/>
            <a:ext cx="469200" cy="45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8" name="Google Shape;478;p20"/>
          <p:cNvSpPr/>
          <p:nvPr/>
        </p:nvSpPr>
        <p:spPr>
          <a:xfrm>
            <a:off x="6529388" y="6189734"/>
            <a:ext cx="863600" cy="525318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0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0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0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20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0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– au milieu avant critère</a:t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1923395" y="2339925"/>
            <a:ext cx="7126013" cy="75961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0"/>
          <p:cNvSpPr/>
          <p:nvPr/>
        </p:nvSpPr>
        <p:spPr>
          <a:xfrm>
            <a:off x="2478721" y="3770248"/>
            <a:ext cx="7126013" cy="38423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2478720" y="4175211"/>
            <a:ext cx="5971597" cy="38423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/>
          <p:nvPr/>
        </p:nvSpPr>
        <p:spPr>
          <a:xfrm>
            <a:off x="4129498" y="1780766"/>
            <a:ext cx="4281244" cy="504753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ajouter_</a:t>
            </a: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(liste l,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Cellule * nouv, *</a:t>
            </a: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</a:t>
            </a: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 = (struct Cellule*) malloc(sizeof(struct 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nouv-&gt;valeur=val;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nouv-&gt;suivant=NULL;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if(l==NULL)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parc=l;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while(parc-&gt;suivant!=NULL)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parc=parc-&gt;suivant;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parc-&gt;suivant = 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return(l);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21"/>
          <p:cNvGrpSpPr/>
          <p:nvPr/>
        </p:nvGrpSpPr>
        <p:grpSpPr>
          <a:xfrm>
            <a:off x="3166662" y="2214368"/>
            <a:ext cx="5214974" cy="307777"/>
            <a:chOff x="3011914" y="2214368"/>
            <a:chExt cx="5214974" cy="307777"/>
          </a:xfrm>
        </p:grpSpPr>
        <p:sp>
          <p:nvSpPr>
            <p:cNvPr id="497" name="Google Shape;497;p21"/>
            <p:cNvSpPr/>
            <p:nvPr/>
          </p:nvSpPr>
          <p:spPr>
            <a:xfrm>
              <a:off x="3011914" y="2214368"/>
              <a:ext cx="5214974" cy="285752"/>
            </a:xfrm>
            <a:prstGeom prst="rect">
              <a:avLst/>
            </a:prstGeom>
            <a:solidFill>
              <a:schemeClr val="accent1">
                <a:alpha val="20392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21"/>
            <p:cNvSpPr txBox="1"/>
            <p:nvPr/>
          </p:nvSpPr>
          <p:spPr>
            <a:xfrm>
              <a:off x="3024963" y="2214368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3179707" y="2591701"/>
            <a:ext cx="5214180" cy="766610"/>
            <a:chOff x="3024959" y="2591701"/>
            <a:chExt cx="5214180" cy="766610"/>
          </a:xfrm>
        </p:grpSpPr>
        <p:sp>
          <p:nvSpPr>
            <p:cNvPr id="500" name="Google Shape;500;p21"/>
            <p:cNvSpPr/>
            <p:nvPr/>
          </p:nvSpPr>
          <p:spPr>
            <a:xfrm>
              <a:off x="3024959" y="2620901"/>
              <a:ext cx="5214180" cy="73741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3051306" y="2591701"/>
              <a:ext cx="9076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Création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nouvelle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cellule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3179709" y="3516563"/>
            <a:ext cx="5214181" cy="872334"/>
            <a:chOff x="3024961" y="3516563"/>
            <a:chExt cx="5214181" cy="872334"/>
          </a:xfrm>
        </p:grpSpPr>
        <p:sp>
          <p:nvSpPr>
            <p:cNvPr id="503" name="Google Shape;503;p21"/>
            <p:cNvSpPr/>
            <p:nvPr/>
          </p:nvSpPr>
          <p:spPr>
            <a:xfrm>
              <a:off x="3024961" y="3516563"/>
              <a:ext cx="5214181" cy="87233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3100161" y="3576906"/>
              <a:ext cx="8435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 tête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==Null</a:t>
              </a:r>
              <a:endPara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5" name="Google Shape;505;p21"/>
          <p:cNvSpPr/>
          <p:nvPr/>
        </p:nvSpPr>
        <p:spPr>
          <a:xfrm>
            <a:off x="3153618" y="6352751"/>
            <a:ext cx="5214182" cy="171437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21"/>
          <p:cNvGrpSpPr/>
          <p:nvPr/>
        </p:nvGrpSpPr>
        <p:grpSpPr>
          <a:xfrm>
            <a:off x="3153618" y="4570369"/>
            <a:ext cx="5227226" cy="1747082"/>
            <a:chOff x="2998870" y="4570369"/>
            <a:chExt cx="5227226" cy="1747082"/>
          </a:xfrm>
        </p:grpSpPr>
        <p:sp>
          <p:nvSpPr>
            <p:cNvPr id="507" name="Google Shape;507;p21"/>
            <p:cNvSpPr/>
            <p:nvPr/>
          </p:nvSpPr>
          <p:spPr>
            <a:xfrm>
              <a:off x="2998870" y="4570369"/>
              <a:ext cx="5227226" cy="1747082"/>
            </a:xfrm>
            <a:prstGeom prst="rect">
              <a:avLst/>
            </a:prstGeom>
            <a:solidFill>
              <a:schemeClr val="accent1">
                <a:alpha val="23529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21"/>
            <p:cNvSpPr txBox="1"/>
            <p:nvPr/>
          </p:nvSpPr>
          <p:spPr>
            <a:xfrm>
              <a:off x="3110764" y="4946596"/>
              <a:ext cx="8435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 tête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!=Null</a:t>
              </a:r>
              <a:endPara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9" name="Google Shape;509;p21"/>
          <p:cNvSpPr txBox="1"/>
          <p:nvPr>
            <p:ph idx="12" type="sldNum"/>
          </p:nvPr>
        </p:nvSpPr>
        <p:spPr>
          <a:xfrm>
            <a:off x="7981950" y="637624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21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p21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la liste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– 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"/>
          <p:cNvSpPr txBox="1"/>
          <p:nvPr>
            <p:ph idx="1" type="body"/>
          </p:nvPr>
        </p:nvSpPr>
        <p:spPr>
          <a:xfrm>
            <a:off x="363529" y="2011861"/>
            <a:ext cx="1180279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198" lvl="0" marL="1080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Il s’agit d’ajouter une cellule avant une cellule qui vérifie un certain critère.</a:t>
            </a:r>
            <a:endParaRPr/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Il existe 3 différents scenarios: </a:t>
            </a:r>
            <a:endParaRPr/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arenR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liste est vide ou toutes les cellules ne vérifient pas le critère d’insertion: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pas d’insertion</a:t>
            </a:r>
            <a:endParaRPr/>
          </a:p>
          <a:p>
            <a:pPr indent="-3174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arenR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Le critère est vérifié pour  la première cellule 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changement de la tête</a:t>
            </a:r>
            <a:endParaRPr/>
          </a:p>
          <a:p>
            <a:pPr indent="-3174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8" lvl="0" marL="10800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arenR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Le critère est vérifié pour une cellule autre que la tête :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changement du chainage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3" name="Google Shape;523;p22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2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22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2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avant critère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 txBox="1"/>
          <p:nvPr>
            <p:ph idx="1" type="body"/>
          </p:nvPr>
        </p:nvSpPr>
        <p:spPr>
          <a:xfrm>
            <a:off x="1775520" y="1412776"/>
            <a:ext cx="878497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2" marL="1314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833C0B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C55A1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fr-FR">
                <a:solidFill>
                  <a:srgbClr val="C55A11"/>
                </a:solidFill>
              </a:rPr>
              <a:t>                        </a:t>
            </a:r>
            <a:endParaRPr>
              <a:solidFill>
                <a:srgbClr val="262626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C55A1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lang="fr-FR">
                <a:solidFill>
                  <a:srgbClr val="C55A11"/>
                </a:solidFill>
              </a:rPr>
              <a:t>      </a:t>
            </a:r>
            <a:r>
              <a:rPr b="1" lang="fr-FR" sz="1800">
                <a:solidFill>
                  <a:srgbClr val="C55A11"/>
                </a:solidFill>
              </a:rPr>
              <a:t> </a:t>
            </a:r>
            <a:r>
              <a:rPr lang="fr-FR">
                <a:solidFill>
                  <a:srgbClr val="C55A11"/>
                </a:solidFill>
              </a:rPr>
              <a:t>                               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3935760" y="2685314"/>
            <a:ext cx="1080120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5015883" y="2685317"/>
            <a:ext cx="576063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6174003" y="2686838"/>
            <a:ext cx="1074124" cy="356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7248128" y="2685317"/>
            <a:ext cx="576064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3"/>
          <p:cNvSpPr/>
          <p:nvPr/>
        </p:nvSpPr>
        <p:spPr>
          <a:xfrm>
            <a:off x="8487452" y="2685314"/>
            <a:ext cx="776900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3"/>
          <p:cNvSpPr/>
          <p:nvPr/>
        </p:nvSpPr>
        <p:spPr>
          <a:xfrm>
            <a:off x="9264352" y="2685314"/>
            <a:ext cx="648072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23"/>
          <p:cNvCxnSpPr>
            <a:stCxn id="543" idx="3"/>
            <a:endCxn id="536" idx="1"/>
          </p:cNvCxnSpPr>
          <p:nvPr/>
        </p:nvCxnSpPr>
        <p:spPr>
          <a:xfrm flipH="1" rot="10800000">
            <a:off x="3359696" y="2865307"/>
            <a:ext cx="576000" cy="141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44" name="Google Shape;544;p23"/>
          <p:cNvCxnSpPr>
            <a:stCxn id="537" idx="3"/>
            <a:endCxn id="538" idx="1"/>
          </p:cNvCxnSpPr>
          <p:nvPr/>
        </p:nvCxnSpPr>
        <p:spPr>
          <a:xfrm>
            <a:off x="5591946" y="2864264"/>
            <a:ext cx="582000" cy="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45" name="Google Shape;545;p23"/>
          <p:cNvCxnSpPr>
            <a:stCxn id="539" idx="3"/>
            <a:endCxn id="540" idx="1"/>
          </p:cNvCxnSpPr>
          <p:nvPr/>
        </p:nvCxnSpPr>
        <p:spPr>
          <a:xfrm>
            <a:off x="7824192" y="2864264"/>
            <a:ext cx="663300" cy="1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46" name="Google Shape;546;p23"/>
          <p:cNvCxnSpPr/>
          <p:nvPr/>
        </p:nvCxnSpPr>
        <p:spPr>
          <a:xfrm flipH="1" rot="10800000">
            <a:off x="2855640" y="4798114"/>
            <a:ext cx="1113418" cy="333539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47" name="Google Shape;547;p23"/>
          <p:cNvSpPr/>
          <p:nvPr/>
        </p:nvSpPr>
        <p:spPr>
          <a:xfrm>
            <a:off x="8544272" y="5824755"/>
            <a:ext cx="648072" cy="3868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2495600" y="5419682"/>
            <a:ext cx="81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tête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3"/>
          <p:cNvSpPr txBox="1"/>
          <p:nvPr>
            <p:ph idx="12" type="sldNum"/>
          </p:nvPr>
        </p:nvSpPr>
        <p:spPr>
          <a:xfrm>
            <a:off x="8431088" y="637624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803412" y="1884392"/>
            <a:ext cx="878497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exemple, insérer 12 avant la cellule qui contient la valeur 15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>
            <a:off x="5159896" y="2179111"/>
            <a:ext cx="1323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initiale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5159896" y="3970019"/>
            <a:ext cx="1460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résultat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2063552" y="5842231"/>
            <a:ext cx="1296144" cy="3693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@nouv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7320136" y="6139551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@nouv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2423592" y="6202267"/>
            <a:ext cx="81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nouv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3719736" y="296190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3"/>
          <p:cNvSpPr txBox="1"/>
          <p:nvPr/>
        </p:nvSpPr>
        <p:spPr>
          <a:xfrm>
            <a:off x="6023992" y="2971199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3"/>
          <p:cNvSpPr txBox="1"/>
          <p:nvPr/>
        </p:nvSpPr>
        <p:spPr>
          <a:xfrm>
            <a:off x="8328247" y="296190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2135560" y="2827186"/>
            <a:ext cx="1224136" cy="3600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 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2423592" y="3187223"/>
            <a:ext cx="81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tête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23"/>
          <p:cNvCxnSpPr/>
          <p:nvPr/>
        </p:nvCxnSpPr>
        <p:spPr>
          <a:xfrm>
            <a:off x="7536160" y="4915415"/>
            <a:ext cx="0" cy="9361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 rot="10800000">
            <a:off x="8688288" y="4987427"/>
            <a:ext cx="0" cy="8640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8544272" y="5851519"/>
            <a:ext cx="631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 txBox="1"/>
          <p:nvPr/>
        </p:nvSpPr>
        <p:spPr>
          <a:xfrm>
            <a:off x="4943872" y="2683167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 txBox="1"/>
          <p:nvPr/>
        </p:nvSpPr>
        <p:spPr>
          <a:xfrm>
            <a:off x="7248128" y="268316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2135560" y="4987423"/>
            <a:ext cx="1224136" cy="3600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 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7392144" y="5851519"/>
            <a:ext cx="1152128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7608168" y="585151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3935760" y="4557522"/>
            <a:ext cx="1080120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5015883" y="4557525"/>
            <a:ext cx="576063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6174003" y="4559046"/>
            <a:ext cx="1074124" cy="356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7248128" y="4557525"/>
            <a:ext cx="576064" cy="3578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8487452" y="4557522"/>
            <a:ext cx="776900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9264352" y="4557522"/>
            <a:ext cx="648072" cy="360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23"/>
          <p:cNvCxnSpPr>
            <a:stCxn id="569" idx="3"/>
            <a:endCxn id="570" idx="1"/>
          </p:cNvCxnSpPr>
          <p:nvPr/>
        </p:nvCxnSpPr>
        <p:spPr>
          <a:xfrm>
            <a:off x="5591946" y="4736472"/>
            <a:ext cx="582000" cy="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5" name="Google Shape;575;p23"/>
          <p:cNvCxnSpPr>
            <a:stCxn id="571" idx="3"/>
            <a:endCxn id="572" idx="1"/>
          </p:cNvCxnSpPr>
          <p:nvPr/>
        </p:nvCxnSpPr>
        <p:spPr>
          <a:xfrm>
            <a:off x="7824192" y="4736472"/>
            <a:ext cx="663300" cy="1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76" name="Google Shape;576;p23"/>
          <p:cNvSpPr txBox="1"/>
          <p:nvPr/>
        </p:nvSpPr>
        <p:spPr>
          <a:xfrm>
            <a:off x="3719736" y="4834115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3"/>
          <p:cNvSpPr txBox="1"/>
          <p:nvPr/>
        </p:nvSpPr>
        <p:spPr>
          <a:xfrm>
            <a:off x="6023992" y="4843407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3"/>
          <p:cNvSpPr txBox="1"/>
          <p:nvPr/>
        </p:nvSpPr>
        <p:spPr>
          <a:xfrm>
            <a:off x="8328247" y="4834115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4943872" y="455537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3"/>
          <p:cNvSpPr txBox="1"/>
          <p:nvPr/>
        </p:nvSpPr>
        <p:spPr>
          <a:xfrm>
            <a:off x="7248128" y="4555375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3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2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p2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3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/>
          <p:nvPr/>
        </p:nvSpPr>
        <p:spPr>
          <a:xfrm>
            <a:off x="4407160" y="1613167"/>
            <a:ext cx="5505264" cy="504753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ajoutmilieu (liste l , int  val, int critere)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Cellule* nouv=NULL, *precedent=NULL,*courant=l;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(courant!=NULL &amp;&amp; courant-&gt;valeur !=critere)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{ precedent=courant;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courant=courant-&gt;suivant;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if(courant==NULL)//liste vide ou critère non vérifié dans toutes les cellules.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printf(«critère non vérifié »);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//critère vérifiée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nouv=(struct Cellule*)malloc(sizeof(struct Cellule));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nouv-&gt;valeur=val;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nouv-&gt;suivant=courant;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If(courant==l)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l=nouv;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precedent-&gt;suivant=nouv;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         return l;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24"/>
          <p:cNvGrpSpPr/>
          <p:nvPr/>
        </p:nvGrpSpPr>
        <p:grpSpPr>
          <a:xfrm>
            <a:off x="2001570" y="2042164"/>
            <a:ext cx="7910854" cy="307777"/>
            <a:chOff x="2001570" y="2042164"/>
            <a:chExt cx="7910854" cy="307777"/>
          </a:xfrm>
        </p:grpSpPr>
        <p:sp>
          <p:nvSpPr>
            <p:cNvPr id="595" name="Google Shape;595;p24"/>
            <p:cNvSpPr/>
            <p:nvPr/>
          </p:nvSpPr>
          <p:spPr>
            <a:xfrm>
              <a:off x="2001570" y="2073027"/>
              <a:ext cx="7910854" cy="234759"/>
            </a:xfrm>
            <a:prstGeom prst="rect">
              <a:avLst/>
            </a:prstGeom>
            <a:solidFill>
              <a:schemeClr val="accent1">
                <a:alpha val="20392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4"/>
            <p:cNvSpPr txBox="1"/>
            <p:nvPr/>
          </p:nvSpPr>
          <p:spPr>
            <a:xfrm>
              <a:off x="2648000" y="2042164"/>
              <a:ext cx="1339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Déclaration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24"/>
          <p:cNvGrpSpPr/>
          <p:nvPr/>
        </p:nvGrpSpPr>
        <p:grpSpPr>
          <a:xfrm>
            <a:off x="1986129" y="2372907"/>
            <a:ext cx="7910853" cy="1077218"/>
            <a:chOff x="1986129" y="2372907"/>
            <a:chExt cx="7910853" cy="1077218"/>
          </a:xfrm>
        </p:grpSpPr>
        <p:sp>
          <p:nvSpPr>
            <p:cNvPr id="598" name="Google Shape;598;p24"/>
            <p:cNvSpPr/>
            <p:nvPr/>
          </p:nvSpPr>
          <p:spPr>
            <a:xfrm>
              <a:off x="1986129" y="2372907"/>
              <a:ext cx="7910853" cy="10772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4"/>
            <p:cNvSpPr txBox="1"/>
            <p:nvPr/>
          </p:nvSpPr>
          <p:spPr>
            <a:xfrm>
              <a:off x="2086327" y="2556456"/>
              <a:ext cx="232083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Recherche de la cellule vérifiant le critère et de la cellule qui la précède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24"/>
          <p:cNvGrpSpPr/>
          <p:nvPr/>
        </p:nvGrpSpPr>
        <p:grpSpPr>
          <a:xfrm>
            <a:off x="1978410" y="5096812"/>
            <a:ext cx="7910852" cy="584775"/>
            <a:chOff x="1214937" y="4572775"/>
            <a:chExt cx="7910852" cy="584775"/>
          </a:xfrm>
        </p:grpSpPr>
        <p:sp>
          <p:nvSpPr>
            <p:cNvPr id="601" name="Google Shape;601;p24"/>
            <p:cNvSpPr txBox="1"/>
            <p:nvPr/>
          </p:nvSpPr>
          <p:spPr>
            <a:xfrm>
              <a:off x="1401574" y="4711273"/>
              <a:ext cx="21602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Changement de la tête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1214937" y="4572775"/>
              <a:ext cx="7910852" cy="584775"/>
            </a:xfrm>
            <a:prstGeom prst="rect">
              <a:avLst/>
            </a:prstGeom>
            <a:solidFill>
              <a:schemeClr val="accent1">
                <a:alpha val="23529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03" name="Google Shape;603;p24"/>
          <p:cNvSpPr txBox="1"/>
          <p:nvPr>
            <p:ph idx="12" type="sldNum"/>
          </p:nvPr>
        </p:nvSpPr>
        <p:spPr>
          <a:xfrm>
            <a:off x="9920388" y="63000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1970688" y="4489367"/>
            <a:ext cx="7910854" cy="602275"/>
            <a:chOff x="1970688" y="4489367"/>
            <a:chExt cx="7910854" cy="602275"/>
          </a:xfrm>
        </p:grpSpPr>
        <p:sp>
          <p:nvSpPr>
            <p:cNvPr id="605" name="Google Shape;605;p24"/>
            <p:cNvSpPr/>
            <p:nvPr/>
          </p:nvSpPr>
          <p:spPr>
            <a:xfrm>
              <a:off x="1970688" y="4491101"/>
              <a:ext cx="7910854" cy="60054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4"/>
            <p:cNvSpPr txBox="1"/>
            <p:nvPr/>
          </p:nvSpPr>
          <p:spPr>
            <a:xfrm>
              <a:off x="2103416" y="4489367"/>
              <a:ext cx="23037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Allocation et remplissage d’une nouvelle cellule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24"/>
          <p:cNvGrpSpPr/>
          <p:nvPr/>
        </p:nvGrpSpPr>
        <p:grpSpPr>
          <a:xfrm>
            <a:off x="1991306" y="3525346"/>
            <a:ext cx="7910854" cy="919824"/>
            <a:chOff x="1991306" y="3525346"/>
            <a:chExt cx="7910854" cy="919824"/>
          </a:xfrm>
        </p:grpSpPr>
        <p:sp>
          <p:nvSpPr>
            <p:cNvPr id="608" name="Google Shape;608;p24"/>
            <p:cNvSpPr/>
            <p:nvPr/>
          </p:nvSpPr>
          <p:spPr>
            <a:xfrm>
              <a:off x="1991306" y="3525346"/>
              <a:ext cx="7910854" cy="919824"/>
            </a:xfrm>
            <a:prstGeom prst="rect">
              <a:avLst/>
            </a:prstGeom>
            <a:solidFill>
              <a:schemeClr val="accent1">
                <a:alpha val="23529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4"/>
            <p:cNvSpPr txBox="1"/>
            <p:nvPr/>
          </p:nvSpPr>
          <p:spPr>
            <a:xfrm>
              <a:off x="2510068" y="3799253"/>
              <a:ext cx="1800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 d’insertion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24"/>
          <p:cNvGrpSpPr/>
          <p:nvPr/>
        </p:nvGrpSpPr>
        <p:grpSpPr>
          <a:xfrm>
            <a:off x="1955248" y="5697193"/>
            <a:ext cx="7910852" cy="648074"/>
            <a:chOff x="1955248" y="5697193"/>
            <a:chExt cx="7910852" cy="648074"/>
          </a:xfrm>
        </p:grpSpPr>
        <p:sp>
          <p:nvSpPr>
            <p:cNvPr id="611" name="Google Shape;611;p24"/>
            <p:cNvSpPr txBox="1"/>
            <p:nvPr/>
          </p:nvSpPr>
          <p:spPr>
            <a:xfrm>
              <a:off x="2001570" y="5741959"/>
              <a:ext cx="18754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Changement du chainage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955248" y="5697193"/>
              <a:ext cx="7910852" cy="648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1970690" y="6315782"/>
            <a:ext cx="7926292" cy="335820"/>
            <a:chOff x="1970690" y="6300016"/>
            <a:chExt cx="7926292" cy="335820"/>
          </a:xfrm>
        </p:grpSpPr>
        <p:sp>
          <p:nvSpPr>
            <p:cNvPr id="614" name="Google Shape;614;p24"/>
            <p:cNvSpPr/>
            <p:nvPr/>
          </p:nvSpPr>
          <p:spPr>
            <a:xfrm>
              <a:off x="1970690" y="6328059"/>
              <a:ext cx="7926292" cy="307777"/>
            </a:xfrm>
            <a:prstGeom prst="rect">
              <a:avLst/>
            </a:prstGeom>
            <a:noFill/>
            <a:ln cap="flat" cmpd="sng" w="12700">
              <a:solidFill>
                <a:srgbClr val="42719B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970690" y="6300016"/>
              <a:ext cx="2436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 pas perdre la nouvelle tête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4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4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p2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1" name="Google Shape;621;p2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4"/>
          <p:cNvSpPr txBox="1"/>
          <p:nvPr>
            <p:ph type="title"/>
          </p:nvPr>
        </p:nvSpPr>
        <p:spPr>
          <a:xfrm>
            <a:off x="793140" y="623323"/>
            <a:ext cx="10605719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Ajout d’un élément : </a:t>
            </a:r>
            <a:b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au début de la liste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à la fin de la liste – </a:t>
            </a:r>
            <a:r>
              <a:rPr b="1" lang="fr-FR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 milieu avant critère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1106086" y="674712"/>
            <a:ext cx="10515600" cy="62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Structure de données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657814" y="1750999"/>
            <a:ext cx="10963872" cy="4605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structure de données est une manière d’organiser et de stocker l’information.</a:t>
            </a:r>
            <a:endParaRPr/>
          </a:p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structure de données spécifie la façon de représenter les données d’un problème à résoudre en décrivant:</a:t>
            </a:r>
            <a:endParaRPr/>
          </a:p>
          <a:p>
            <a:pPr indent="-342900" lvl="1" marL="108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manière d’attribuer une certaine quantité de mémoire à cette structure, (allocation statique ou dynamique).</a:t>
            </a:r>
            <a:endParaRPr/>
          </a:p>
          <a:p>
            <a:pPr indent="-342900" lvl="1" marL="108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façon d’accéder aux données qu’elle contient.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3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463884" y="1457401"/>
            <a:ext cx="11507721" cy="504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Les tableaux forment une suite de variables de même type associées à des emplacements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consécutifs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 dans la mémoire.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None/>
            </a:pPr>
            <a:r>
              <a:rPr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 </a:t>
            </a:r>
            <a:r>
              <a:rPr b="1"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On peut avoir suffisamment d'espace mais qui n'est pas forcement 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contiguë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Les opérations d'insertion ou de suppression d'une case dans un tableau ne sont pas coûteuses dans le cas où elles sont effectuées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à la fin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. Par contre, l'insertion ou la suppression d'un élément au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début 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ou au </a:t>
            </a:r>
            <a:r>
              <a:rPr b="1" lang="fr-FR" sz="1900">
                <a:latin typeface="Times New Roman"/>
                <a:ea typeface="Times New Roman"/>
                <a:cs typeface="Times New Roman"/>
                <a:sym typeface="Times New Roman"/>
              </a:rPr>
              <a:t>milieu 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nécessitent un décalage du contenu de plusieurs cases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None/>
            </a:pPr>
            <a:r>
              <a:rPr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 </a:t>
            </a:r>
            <a:r>
              <a:rPr b="1"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 un traitement coûteux en terme de temps d'exécution d'un programme.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Lorsqu’il n’y a pas assez de place dans le tableau, il est nécessaire d’effectuer une réallocation afin de l’agrandir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None/>
            </a:pPr>
            <a:r>
              <a:rPr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 </a:t>
            </a:r>
            <a:r>
              <a:rPr b="1" lang="fr-FR" sz="19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Problème: </a:t>
            </a:r>
            <a:r>
              <a:rPr lang="fr-FR" sz="1900">
                <a:latin typeface="Times New Roman"/>
                <a:ea typeface="Times New Roman"/>
                <a:cs typeface="Times New Roman"/>
                <a:sym typeface="Times New Roman"/>
              </a:rPr>
              <a:t>il est possible qu’une zone entièrement différente soit réservée, ce qui implique de recopier       	 l’intégralité du tableau dans une nouvelle zone mémoire et de libérer l'ancienne zone.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148289" y="758854"/>
            <a:ext cx="10515600" cy="376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 données déjà vue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4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4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565698" y="1442829"/>
            <a:ext cx="11504381" cy="5124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Afin de contourner les difficultés liées aux tableaux, il faut adopter une structure de données: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 qui n'exige pas une contiguïté des éléments à stocker en mémoire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fr-FR" sz="1800">
                <a:latin typeface="Times New Roman"/>
                <a:ea typeface="Times New Roman"/>
                <a:cs typeface="Times New Roman"/>
                <a:sym typeface="Times New Roman"/>
              </a:rPr>
              <a:t>dont les opérations d'ajout et de suppression sont moins coûteuses en terme de temps par rapport aux tableaux.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			C’est le but des </a:t>
            </a:r>
            <a:r>
              <a:rPr b="1" i="1" lang="fr-FR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listes chaînées.</a:t>
            </a:r>
            <a:endParaRPr/>
          </a:p>
        </p:txBody>
      </p:sp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043126" y="3514974"/>
            <a:ext cx="762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601" y="4505765"/>
            <a:ext cx="4034752" cy="159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155192" y="758226"/>
            <a:ext cx="3536252" cy="376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de données déjà vue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5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212844" y="705681"/>
            <a:ext cx="1463638" cy="52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553435" y="1235297"/>
            <a:ext cx="11404104" cy="530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liste chaînée est une structure de données linéaire qui permet de stocker une suite d’éléments de même type qui sont chaînés entre eux.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L’élément de base d’une liste chaînée s’appelle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maillon, cellule ou nœud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Chaque cellule de la liste est constitué de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deux parties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 champ de données.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 pointeur vers une structure de même type (l’élément suivant de la liste).</a:t>
            </a:r>
            <a:endParaRPr/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2330501" y="5055831"/>
            <a:ext cx="1463638" cy="864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784624" y="5055831"/>
            <a:ext cx="1338310" cy="864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 vers le maillon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6518312" y="5040550"/>
            <a:ext cx="1463638" cy="864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7981950" y="5040550"/>
            <a:ext cx="1338310" cy="864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Pointeur vers le maillon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294646" y="6026592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maillon1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7652117" y="6022563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maillon2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6"/>
          <p:cNvCxnSpPr>
            <a:endCxn id="173" idx="1"/>
          </p:cNvCxnSpPr>
          <p:nvPr/>
        </p:nvCxnSpPr>
        <p:spPr>
          <a:xfrm>
            <a:off x="5132312" y="5472598"/>
            <a:ext cx="138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8" name="Google Shape;178;p6"/>
          <p:cNvCxnSpPr/>
          <p:nvPr/>
        </p:nvCxnSpPr>
        <p:spPr>
          <a:xfrm flipH="1" rot="10800000">
            <a:off x="9282140" y="5454291"/>
            <a:ext cx="630287" cy="113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9" name="Google Shape;179;p6"/>
          <p:cNvSpPr/>
          <p:nvPr/>
        </p:nvSpPr>
        <p:spPr>
          <a:xfrm>
            <a:off x="9984432" y="522897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6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6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310810" y="1595337"/>
            <a:ext cx="11506051" cy="494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Le champ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pointeur vers un maillon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pointe vers le maillon suivant de la liste.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S’il n’y a pas de maillon suivant,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le pointeur vaut NULL.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liste vide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est une liste qui ne contient pas de maillon. Elle a donc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la valeur NULL.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La terminologie suivante est généralement employée :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L’adresse du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premier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maillon de la liste est appelé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tête 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1062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✔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L’adresse du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dernier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maillon de la liste est appelé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 queue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Une liste est représentée par sa </a:t>
            </a:r>
            <a:r>
              <a:rPr b="1" lang="fr-FR" sz="2200">
                <a:latin typeface="Times New Roman"/>
                <a:ea typeface="Times New Roman"/>
                <a:cs typeface="Times New Roman"/>
                <a:sym typeface="Times New Roman"/>
              </a:rPr>
              <a:t>tête</a:t>
            </a: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. Accédant à la tête, on peut accéder à tous les autres éléments 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7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>
            <p:ph type="title"/>
          </p:nvPr>
        </p:nvSpPr>
        <p:spPr>
          <a:xfrm>
            <a:off x="1212844" y="705681"/>
            <a:ext cx="1463638" cy="52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728" y="2311665"/>
            <a:ext cx="7759774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/>
          <p:nvPr/>
        </p:nvSpPr>
        <p:spPr>
          <a:xfrm>
            <a:off x="373363" y="5058859"/>
            <a:ext cx="115678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maillon de cette liste est une structure contenant des données et un pointeur vers l’élément suivant.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 flipH="1">
            <a:off x="7926386" y="2756839"/>
            <a:ext cx="1" cy="6592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8"/>
          <p:cNvSpPr txBox="1"/>
          <p:nvPr/>
        </p:nvSpPr>
        <p:spPr>
          <a:xfrm>
            <a:off x="7490755" y="2387504"/>
            <a:ext cx="8712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1144143" y="825543"/>
            <a:ext cx="8191822" cy="353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Représentation graphique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250987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4383406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8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8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idx="4294967295" type="title"/>
          </p:nvPr>
        </p:nvSpPr>
        <p:spPr>
          <a:xfrm>
            <a:off x="1161550" y="628074"/>
            <a:ext cx="8064500" cy="696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Liste chaînée: Caractéristiques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-1" y="1412776"/>
            <a:ext cx="11465169" cy="544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liste chaînée est une structure linéaire qui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n’a pas de dimension fixée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sa création.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 éléments de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même type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sont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éparpillés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la mémoire et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reliés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 eux par des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pointeurs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 exemple: Le premier élément de la liste peut se trouver à l’adresse 1024, le second à l’adresse 256, le troisième en 532, le quatrième en 2084,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liste est accessible uniquement par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 tête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indiquant l'adresse de son premier élément.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fin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liste est caractérisée par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pointeur NULL.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81661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dernier élément existant, son champ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suivant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vaut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7981950" y="635635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363529" y="172242"/>
            <a:ext cx="272152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3079944" y="172242"/>
            <a:ext cx="1131315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4298998" y="172242"/>
            <a:ext cx="1742730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6126136" y="172242"/>
            <a:ext cx="1230242" cy="3763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 flipH="1" rot="10800000">
            <a:off x="373363" y="555403"/>
            <a:ext cx="9411886" cy="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9"/>
          <p:cNvSpPr txBox="1"/>
          <p:nvPr/>
        </p:nvSpPr>
        <p:spPr>
          <a:xfrm>
            <a:off x="7537029" y="172242"/>
            <a:ext cx="2411106" cy="3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1" i="0" lang="fr-FR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Opérations élémentaires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2015-03-06T15:17:24Z</dcterms:created>
  <dc:creator>Halim</dc:creator>
</cp:coreProperties>
</file>