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jEVmnNALia72XQ6vMDJJwkFOm3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8779AF-8112-4C85-AED4-A5C21FC1260E}">
  <a:tblStyle styleId="{648779AF-8112-4C85-AED4-A5C21FC1260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fill>
          <a:solidFill>
            <a:srgbClr val="E0E0E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0E0E0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141288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/>
          <p:nvPr>
            <p:ph idx="2" type="sldImg"/>
          </p:nvPr>
        </p:nvSpPr>
        <p:spPr>
          <a:xfrm>
            <a:off x="141288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8" name="Google Shape;3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0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5" name="Google Shape;4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9" name="Google Shape;51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15095e1fd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15095e1fd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115095e1fd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3:notes"/>
          <p:cNvSpPr/>
          <p:nvPr>
            <p:ph idx="2" type="sldImg"/>
          </p:nvPr>
        </p:nvSpPr>
        <p:spPr>
          <a:xfrm>
            <a:off x="141288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4:notes"/>
          <p:cNvSpPr/>
          <p:nvPr>
            <p:ph idx="2" type="sldImg"/>
          </p:nvPr>
        </p:nvSpPr>
        <p:spPr>
          <a:xfrm>
            <a:off x="141288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9" name="Google Shape;599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5:notes"/>
          <p:cNvSpPr/>
          <p:nvPr>
            <p:ph idx="2" type="sldImg"/>
          </p:nvPr>
        </p:nvSpPr>
        <p:spPr>
          <a:xfrm>
            <a:off x="141288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4" name="Google Shape;634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:notes"/>
          <p:cNvSpPr/>
          <p:nvPr>
            <p:ph idx="2" type="sldImg"/>
          </p:nvPr>
        </p:nvSpPr>
        <p:spPr>
          <a:xfrm>
            <a:off x="141288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8" name="Google Shape;648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8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4" name="Google Shape;70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2" name="Google Shape;74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3" name="Google Shape;76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4" name="Google Shape;764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3" name="Google Shape;79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3" name="Google Shape;81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4" name="Google Shape;83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7" name="Google Shape;84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0" name="Google Shape;86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3" name="Google Shape;88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0" name="Google Shape;89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0" y="3306617"/>
            <a:ext cx="12168001" cy="88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fr-FR" sz="4400">
                <a:latin typeface="Times New Roman"/>
                <a:ea typeface="Times New Roman"/>
                <a:cs typeface="Times New Roman"/>
                <a:sym typeface="Times New Roman"/>
              </a:rPr>
              <a:t>Les listes chaînées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4454868" y="4524276"/>
            <a:ext cx="325826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Année universitaire :2019-2020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>
            <p:ph type="title"/>
          </p:nvPr>
        </p:nvSpPr>
        <p:spPr>
          <a:xfrm>
            <a:off x="1189115" y="894114"/>
            <a:ext cx="8229600" cy="667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b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0"/>
          <p:cNvSpPr txBox="1"/>
          <p:nvPr>
            <p:ph idx="1" type="body"/>
          </p:nvPr>
        </p:nvSpPr>
        <p:spPr>
          <a:xfrm>
            <a:off x="1773964" y="764704"/>
            <a:ext cx="8426492" cy="595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b="1" lang="fr-FR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Syntaxe :</a:t>
            </a:r>
            <a:endParaRPr/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9600"/>
              <a:buNone/>
            </a:pPr>
            <a:r>
              <a:rPr lang="fr-FR" sz="960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33C0B"/>
              </a:buClr>
              <a:buSzPts val="9600"/>
              <a:buNone/>
            </a:pPr>
            <a:r>
              <a:rPr lang="fr-FR" sz="960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2400"/>
              <a:buNone/>
            </a:pPr>
            <a:r>
              <a:rPr lang="fr-FR">
                <a:solidFill>
                  <a:srgbClr val="C55A11"/>
                </a:solidFill>
              </a:rPr>
              <a:t>                                  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5" name="Google Shape;2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6" name="Google Shape;236;p10"/>
          <p:cNvSpPr/>
          <p:nvPr/>
        </p:nvSpPr>
        <p:spPr>
          <a:xfrm>
            <a:off x="1847528" y="2060848"/>
            <a:ext cx="8341012" cy="345246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</a:t>
            </a: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Nom_cellule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Nom_cellule * suivant 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5303915" y="3254700"/>
            <a:ext cx="28684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données à stocker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5087888" y="3861048"/>
            <a:ext cx="97882" cy="47799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5303915" y="3923764"/>
            <a:ext cx="3244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Pointeur sur l’élément suivant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10"/>
          <p:cNvGrpSpPr/>
          <p:nvPr/>
        </p:nvGrpSpPr>
        <p:grpSpPr>
          <a:xfrm>
            <a:off x="8391311" y="2807884"/>
            <a:ext cx="1590545" cy="1632295"/>
            <a:chOff x="2978236" y="3176825"/>
            <a:chExt cx="1705632" cy="1461837"/>
          </a:xfrm>
        </p:grpSpPr>
        <p:grpSp>
          <p:nvGrpSpPr>
            <p:cNvPr id="241" name="Google Shape;241;p10"/>
            <p:cNvGrpSpPr/>
            <p:nvPr/>
          </p:nvGrpSpPr>
          <p:grpSpPr>
            <a:xfrm>
              <a:off x="3275856" y="3176825"/>
              <a:ext cx="1408012" cy="1461837"/>
              <a:chOff x="3275856" y="3176825"/>
              <a:chExt cx="1408012" cy="1461837"/>
            </a:xfrm>
          </p:grpSpPr>
          <p:grpSp>
            <p:nvGrpSpPr>
              <p:cNvPr id="242" name="Google Shape;242;p10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43" name="Google Shape;243;p10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44" name="Google Shape;244;p10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45" name="Google Shape;245;p10"/>
              <p:cNvSpPr txBox="1"/>
              <p:nvPr/>
            </p:nvSpPr>
            <p:spPr>
              <a:xfrm>
                <a:off x="3328628" y="3356992"/>
                <a:ext cx="1355240" cy="275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Données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6" name="Google Shape;246;p10"/>
            <p:cNvCxnSpPr/>
            <p:nvPr/>
          </p:nvCxnSpPr>
          <p:spPr>
            <a:xfrm flipH="1">
              <a:off x="2978236" y="4110980"/>
              <a:ext cx="1460414" cy="11777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</p:grpSp>
      <p:sp>
        <p:nvSpPr>
          <p:cNvPr id="247" name="Google Shape;247;p10"/>
          <p:cNvSpPr/>
          <p:nvPr/>
        </p:nvSpPr>
        <p:spPr>
          <a:xfrm>
            <a:off x="5087888" y="3203684"/>
            <a:ext cx="97882" cy="47799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0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10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" name="Google Shape;253;p10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>
            <p:ph type="title"/>
          </p:nvPr>
        </p:nvSpPr>
        <p:spPr>
          <a:xfrm>
            <a:off x="1145813" y="744997"/>
            <a:ext cx="7886700" cy="471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Exemple: une liste d'entiers 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0" name="Google Shape;260;p11"/>
          <p:cNvSpPr/>
          <p:nvPr/>
        </p:nvSpPr>
        <p:spPr>
          <a:xfrm>
            <a:off x="890346" y="1456154"/>
            <a:ext cx="4379195" cy="281509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</a:t>
            </a:r>
            <a:r>
              <a:rPr b="1" i="0" lang="fr-F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Cellule 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int valeur ;    // </a:t>
            </a:r>
            <a:r>
              <a:rPr b="0" i="1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Donnée</a:t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Cellule 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suivant ; // </a:t>
            </a:r>
            <a:r>
              <a:rPr b="0" i="1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pointeur sur l’élément suivant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 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typedef struct Cellule *  liste; </a:t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11"/>
          <p:cNvSpPr/>
          <p:nvPr/>
        </p:nvSpPr>
        <p:spPr>
          <a:xfrm>
            <a:off x="787205" y="4278806"/>
            <a:ext cx="11062504" cy="234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Ces instructions déclarent une structure Cellule composée de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premier champ  contenant la donnée (un entier dans ce cas).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second champ indiquant le pointeur sur la cellule suivante.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des raisons pratiques de facilité de manipulation, on définit le nouveau type 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 c</a:t>
            </a: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omme étant un pointeur sur une cellule.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11"/>
          <p:cNvSpPr/>
          <p:nvPr/>
        </p:nvSpPr>
        <p:spPr>
          <a:xfrm>
            <a:off x="6713847" y="1456154"/>
            <a:ext cx="4587807" cy="281509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typedef struct Cellule Cellule;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</a:t>
            </a: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Cellule 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int valeur ;    // </a:t>
            </a:r>
            <a:r>
              <a:rPr b="0" i="1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Donnée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Cellule</a:t>
            </a:r>
            <a:r>
              <a:rPr b="1" i="0" lang="fr-F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 </a:t>
            </a: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suivant ; // </a:t>
            </a:r>
            <a:r>
              <a:rPr b="0" i="1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pointeur sur l’élément suivant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typedef Cellule *  liste;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5558078" y="2679034"/>
            <a:ext cx="11361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 bien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1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1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1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1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11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9" name="Google Shape;269;p11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>
            <p:ph type="title"/>
          </p:nvPr>
        </p:nvSpPr>
        <p:spPr>
          <a:xfrm>
            <a:off x="1218641" y="477246"/>
            <a:ext cx="7886700" cy="95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Exemple:</a:t>
            </a:r>
            <a:endParaRPr/>
          </a:p>
        </p:txBody>
      </p:sp>
      <p:sp>
        <p:nvSpPr>
          <p:cNvPr id="275" name="Google Shape;27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276" name="Google Shape;276;p12"/>
          <p:cNvGrpSpPr/>
          <p:nvPr/>
        </p:nvGrpSpPr>
        <p:grpSpPr>
          <a:xfrm>
            <a:off x="1631504" y="2370653"/>
            <a:ext cx="7861064" cy="3228831"/>
            <a:chOff x="179817" y="2499524"/>
            <a:chExt cx="6499440" cy="3228831"/>
          </a:xfrm>
        </p:grpSpPr>
        <p:grpSp>
          <p:nvGrpSpPr>
            <p:cNvPr id="277" name="Google Shape;277;p12"/>
            <p:cNvGrpSpPr/>
            <p:nvPr/>
          </p:nvGrpSpPr>
          <p:grpSpPr>
            <a:xfrm>
              <a:off x="179817" y="2654310"/>
              <a:ext cx="1677938" cy="888623"/>
              <a:chOff x="-2063779" y="3719122"/>
              <a:chExt cx="2314763" cy="1061288"/>
            </a:xfrm>
          </p:grpSpPr>
          <p:sp>
            <p:nvSpPr>
              <p:cNvPr id="278" name="Google Shape;278;p12"/>
              <p:cNvSpPr/>
              <p:nvPr/>
            </p:nvSpPr>
            <p:spPr>
              <a:xfrm>
                <a:off x="-1153017" y="4092485"/>
                <a:ext cx="1404001" cy="687925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2"/>
              <p:cNvSpPr txBox="1"/>
              <p:nvPr/>
            </p:nvSpPr>
            <p:spPr>
              <a:xfrm>
                <a:off x="-2063779" y="3719122"/>
                <a:ext cx="1440161" cy="404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Tête: liste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0" name="Google Shape;280;p12"/>
            <p:cNvGrpSpPr/>
            <p:nvPr/>
          </p:nvGrpSpPr>
          <p:grpSpPr>
            <a:xfrm>
              <a:off x="2025415" y="4277954"/>
              <a:ext cx="1445460" cy="1450400"/>
              <a:chOff x="2685797" y="2906432"/>
              <a:chExt cx="1994059" cy="1732230"/>
            </a:xfrm>
          </p:grpSpPr>
          <p:grpSp>
            <p:nvGrpSpPr>
              <p:cNvPr id="281" name="Google Shape;281;p12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82" name="Google Shape;282;p12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83" name="Google Shape;283;p12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84" name="Google Shape;284;p12"/>
              <p:cNvSpPr txBox="1"/>
              <p:nvPr/>
            </p:nvSpPr>
            <p:spPr>
              <a:xfrm>
                <a:off x="2685797" y="2906432"/>
                <a:ext cx="1355246" cy="404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@: 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5" name="Google Shape;285;p12"/>
            <p:cNvGrpSpPr/>
            <p:nvPr/>
          </p:nvGrpSpPr>
          <p:grpSpPr>
            <a:xfrm>
              <a:off x="3751942" y="4277954"/>
              <a:ext cx="1332827" cy="1450400"/>
              <a:chOff x="2841178" y="2906432"/>
              <a:chExt cx="1838678" cy="1732230"/>
            </a:xfrm>
          </p:grpSpPr>
          <p:grpSp>
            <p:nvGrpSpPr>
              <p:cNvPr id="286" name="Google Shape;286;p12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87" name="Google Shape;287;p12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88" name="Google Shape;288;p12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89" name="Google Shape;289;p12"/>
              <p:cNvSpPr txBox="1"/>
              <p:nvPr/>
            </p:nvSpPr>
            <p:spPr>
              <a:xfrm>
                <a:off x="2841178" y="2906432"/>
                <a:ext cx="1355244" cy="404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@: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12"/>
            <p:cNvGrpSpPr/>
            <p:nvPr/>
          </p:nvGrpSpPr>
          <p:grpSpPr>
            <a:xfrm>
              <a:off x="596564" y="4205946"/>
              <a:ext cx="1268934" cy="1522409"/>
              <a:chOff x="2929328" y="2820431"/>
              <a:chExt cx="1750528" cy="1818231"/>
            </a:xfrm>
          </p:grpSpPr>
          <p:grpSp>
            <p:nvGrpSpPr>
              <p:cNvPr id="291" name="Google Shape;291;p12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92" name="Google Shape;292;p12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93" name="Google Shape;293;p12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94" name="Google Shape;294;p12"/>
              <p:cNvSpPr txBox="1"/>
              <p:nvPr/>
            </p:nvSpPr>
            <p:spPr>
              <a:xfrm>
                <a:off x="2929328" y="2820431"/>
                <a:ext cx="1355239" cy="404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@: 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5359398" y="4277954"/>
              <a:ext cx="1319859" cy="1450400"/>
              <a:chOff x="2859075" y="2906432"/>
              <a:chExt cx="1820781" cy="1732230"/>
            </a:xfrm>
          </p:grpSpPr>
          <p:grpSp>
            <p:nvGrpSpPr>
              <p:cNvPr id="296" name="Google Shape;296;p12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97" name="Google Shape;297;p12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98" name="Google Shape;298;p12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99" name="Google Shape;299;p12"/>
              <p:cNvSpPr txBox="1"/>
              <p:nvPr/>
            </p:nvSpPr>
            <p:spPr>
              <a:xfrm>
                <a:off x="2859075" y="2906432"/>
                <a:ext cx="1355239" cy="404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@: 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0" name="Google Shape;300;p12"/>
            <p:cNvSpPr txBox="1"/>
            <p:nvPr/>
          </p:nvSpPr>
          <p:spPr>
            <a:xfrm>
              <a:off x="3953623" y="2499524"/>
              <a:ext cx="38330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1" name="Google Shape;301;p12"/>
          <p:cNvCxnSpPr>
            <a:stCxn id="278" idx="2"/>
            <a:endCxn id="292" idx="0"/>
          </p:cNvCxnSpPr>
          <p:nvPr/>
        </p:nvCxnSpPr>
        <p:spPr>
          <a:xfrm>
            <a:off x="3045490" y="3414062"/>
            <a:ext cx="9300" cy="96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2" name="Google Shape;302;p12"/>
          <p:cNvSpPr txBox="1"/>
          <p:nvPr/>
        </p:nvSpPr>
        <p:spPr>
          <a:xfrm>
            <a:off x="2870197" y="293964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2"/>
          <p:cNvSpPr txBox="1"/>
          <p:nvPr/>
        </p:nvSpPr>
        <p:spPr>
          <a:xfrm>
            <a:off x="2711624" y="4585053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2"/>
          <p:cNvSpPr txBox="1"/>
          <p:nvPr/>
        </p:nvSpPr>
        <p:spPr>
          <a:xfrm>
            <a:off x="2694666" y="51078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2"/>
          <p:cNvSpPr txBox="1"/>
          <p:nvPr/>
        </p:nvSpPr>
        <p:spPr>
          <a:xfrm>
            <a:off x="4635859" y="452916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2"/>
          <p:cNvSpPr txBox="1"/>
          <p:nvPr/>
        </p:nvSpPr>
        <p:spPr>
          <a:xfrm>
            <a:off x="4651021" y="51593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2"/>
          <p:cNvSpPr txBox="1"/>
          <p:nvPr/>
        </p:nvSpPr>
        <p:spPr>
          <a:xfrm>
            <a:off x="8600227" y="446451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2"/>
          <p:cNvSpPr txBox="1"/>
          <p:nvPr/>
        </p:nvSpPr>
        <p:spPr>
          <a:xfrm>
            <a:off x="6653232" y="514238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2"/>
          <p:cNvSpPr txBox="1"/>
          <p:nvPr/>
        </p:nvSpPr>
        <p:spPr>
          <a:xfrm>
            <a:off x="6635542" y="455157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2"/>
          <p:cNvSpPr txBox="1"/>
          <p:nvPr/>
        </p:nvSpPr>
        <p:spPr>
          <a:xfrm>
            <a:off x="8320774" y="5026004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12"/>
          <p:cNvCxnSpPr/>
          <p:nvPr/>
        </p:nvCxnSpPr>
        <p:spPr>
          <a:xfrm flipH="1" rot="10800000">
            <a:off x="3615061" y="4437010"/>
            <a:ext cx="925500" cy="905100"/>
          </a:xfrm>
          <a:prstGeom prst="bentConnector3">
            <a:avLst>
              <a:gd fmla="val 44357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2" name="Google Shape;312;p12"/>
          <p:cNvCxnSpPr/>
          <p:nvPr/>
        </p:nvCxnSpPr>
        <p:spPr>
          <a:xfrm flipH="1" rot="10800000">
            <a:off x="5591944" y="4437010"/>
            <a:ext cx="925500" cy="905100"/>
          </a:xfrm>
          <a:prstGeom prst="bentConnector3">
            <a:avLst>
              <a:gd fmla="val 44357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3" name="Google Shape;313;p12"/>
          <p:cNvCxnSpPr/>
          <p:nvPr/>
        </p:nvCxnSpPr>
        <p:spPr>
          <a:xfrm flipH="1" rot="10800000">
            <a:off x="7536160" y="4437010"/>
            <a:ext cx="925500" cy="905100"/>
          </a:xfrm>
          <a:prstGeom prst="bentConnector3">
            <a:avLst>
              <a:gd fmla="val 44357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4" name="Google Shape;314;p12"/>
          <p:cNvSpPr/>
          <p:nvPr/>
        </p:nvSpPr>
        <p:spPr>
          <a:xfrm>
            <a:off x="603707" y="1446287"/>
            <a:ext cx="11044858" cy="873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1er élément de la liste vaut 12 et se trouve à l'adresse 3, début de la liste.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2e élément de la liste vaut 14 et se trouve à l'adresse 4 (car le suivant de la cellule d’adresse 3 est égal à 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2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2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2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2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" name="Google Shape;319;p12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12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"/>
          <p:cNvSpPr txBox="1"/>
          <p:nvPr>
            <p:ph type="title"/>
          </p:nvPr>
        </p:nvSpPr>
        <p:spPr>
          <a:xfrm>
            <a:off x="1140804" y="603616"/>
            <a:ext cx="7886700" cy="759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Opérations élémentaires sur les listes</a:t>
            </a:r>
            <a:endParaRPr/>
          </a:p>
        </p:txBody>
      </p:sp>
      <p:sp>
        <p:nvSpPr>
          <p:cNvPr id="326" name="Google Shape;326;p13"/>
          <p:cNvSpPr txBox="1"/>
          <p:nvPr>
            <p:ph idx="1" type="body"/>
          </p:nvPr>
        </p:nvSpPr>
        <p:spPr>
          <a:xfrm>
            <a:off x="838199" y="1967204"/>
            <a:ext cx="10894255" cy="3209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94860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Liste vide: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savoir si une liste est vide ou pas.</a:t>
            </a:r>
            <a:endParaRPr/>
          </a:p>
          <a:p>
            <a:pPr indent="-457200" lvl="0" marL="948600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Parcourir :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passer chaque élément de la liste dans l'ordre du début vers la fin.</a:t>
            </a:r>
            <a:endParaRPr/>
          </a:p>
          <a:p>
            <a:pPr indent="-457200" lvl="0" marL="948600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Ajouter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 une cellule à la liste, soit au début, soit à la fin, soit à une position donnée.</a:t>
            </a:r>
            <a:endParaRPr/>
          </a:p>
          <a:p>
            <a:pPr indent="-457200" lvl="0" marL="948600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Supprimer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 : enlever une cellule de la liste.</a:t>
            </a:r>
            <a:endParaRPr/>
          </a:p>
          <a:p>
            <a:pPr indent="-457200" lvl="0" marL="948600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Détruire une liste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: libérer tous les maillons de la liste</a:t>
            </a:r>
            <a:endParaRPr/>
          </a:p>
        </p:txBody>
      </p:sp>
      <p:sp>
        <p:nvSpPr>
          <p:cNvPr id="327" name="Google Shape;32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28" name="Google Shape;328;p13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3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3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13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3" name="Google Shape;333;p13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"/>
          <p:cNvSpPr txBox="1"/>
          <p:nvPr>
            <p:ph type="title"/>
          </p:nvPr>
        </p:nvSpPr>
        <p:spPr>
          <a:xfrm>
            <a:off x="1225486" y="538955"/>
            <a:ext cx="7886700" cy="831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Liste vide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14"/>
          <p:cNvSpPr txBox="1"/>
          <p:nvPr>
            <p:ph idx="1" type="body"/>
          </p:nvPr>
        </p:nvSpPr>
        <p:spPr>
          <a:xfrm>
            <a:off x="806281" y="1297423"/>
            <a:ext cx="11136433" cy="201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Si 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la tête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pointe vers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 c'est que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la liste est vide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Eventuellement on peut implémenter une fonction qui retourne 1 ou 0 indiquant si la liste est vide ou pas.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Une liste est représentée par l'adresse de son premier élément, à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 partir duquel on accède à tous les autres éléments par chainage. Ce premier élément est un pointeur qui vaut initialement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 NULL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341" name="Google Shape;34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42" name="Google Shape;342;p14"/>
          <p:cNvSpPr/>
          <p:nvPr/>
        </p:nvSpPr>
        <p:spPr>
          <a:xfrm>
            <a:off x="7779675" y="4246901"/>
            <a:ext cx="2665023" cy="1631216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liste_vide(liste 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(l==NULL);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14"/>
          <p:cNvSpPr/>
          <p:nvPr/>
        </p:nvSpPr>
        <p:spPr>
          <a:xfrm>
            <a:off x="7819352" y="3968593"/>
            <a:ext cx="1772662" cy="29259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Liste vide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4"/>
          <p:cNvSpPr/>
          <p:nvPr/>
        </p:nvSpPr>
        <p:spPr>
          <a:xfrm>
            <a:off x="649097" y="3882940"/>
            <a:ext cx="5725401" cy="258532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fr-FR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Cellule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valeur ;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Cellule * suivant 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typedef struct Cellule * liste;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 l=NULL; </a:t>
            </a:r>
            <a:r>
              <a:rPr b="1" i="0" lang="fr-FR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déclaration et initialisation de la liste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4"/>
          <p:cNvSpPr/>
          <p:nvPr/>
        </p:nvSpPr>
        <p:spPr>
          <a:xfrm>
            <a:off x="663366" y="3450271"/>
            <a:ext cx="2848428" cy="388884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Déclaration de la liste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4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4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4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4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14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1" name="Google Shape;351;p14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"/>
          <p:cNvSpPr txBox="1"/>
          <p:nvPr>
            <p:ph type="title"/>
          </p:nvPr>
        </p:nvSpPr>
        <p:spPr>
          <a:xfrm>
            <a:off x="1256714" y="753715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Parcours d’une liste</a:t>
            </a:r>
            <a:endParaRPr/>
          </a:p>
        </p:txBody>
      </p:sp>
      <p:sp>
        <p:nvSpPr>
          <p:cNvPr id="357" name="Google Shape;357;p15"/>
          <p:cNvSpPr txBox="1"/>
          <p:nvPr>
            <p:ph idx="1" type="body"/>
          </p:nvPr>
        </p:nvSpPr>
        <p:spPr>
          <a:xfrm>
            <a:off x="439088" y="1426344"/>
            <a:ext cx="11645059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Parcourir une liste c’est à- dire aller d’un bout à l’autre de la liste en traitant chaque élément consécutivement. Pour cela, l’approche standard consiste:</a:t>
            </a:r>
            <a:endParaRPr/>
          </a:p>
          <a:p>
            <a:pPr indent="0" lvl="1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3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à utiliser un pointeur temporaire, que nous noterons </a:t>
            </a:r>
            <a:r>
              <a:rPr b="1" lang="fr-FR" sz="2000">
                <a:latin typeface="Times New Roman"/>
                <a:ea typeface="Times New Roman"/>
                <a:cs typeface="Times New Roman"/>
                <a:sym typeface="Times New Roman"/>
              </a:rPr>
              <a:t>tmp</a:t>
            </a: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, et qui ne sera utilisé que pour cette tâche de parcours. </a:t>
            </a:r>
            <a:endParaRPr/>
          </a:p>
          <a:p>
            <a:pPr indent="-330200" lvl="3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3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Le pointeur tmp est initialisé au début de la liste à la tête, et est modifié dans une boucle en lui affectant à chaque fois l'adresse de la cellule suivante.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833C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833C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833C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2000"/>
              <a:buNone/>
            </a:pPr>
            <a:r>
              <a:rPr lang="fr-FR" sz="20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59" name="Google Shape;359;p15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5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5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5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15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4" name="Google Shape;364;p15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6"/>
          <p:cNvSpPr/>
          <p:nvPr/>
        </p:nvSpPr>
        <p:spPr>
          <a:xfrm>
            <a:off x="4129498" y="2230932"/>
            <a:ext cx="4281244" cy="3754874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parcourir(liste 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struct cellule* tmp=l;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if(l==NULL)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printf("la liste est vide");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while (tmp!=NULL)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printf("%d",tmp-&gt;valeur);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tmp=tmp-&gt;suivant;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6"/>
          <p:cNvSpPr/>
          <p:nvPr/>
        </p:nvSpPr>
        <p:spPr>
          <a:xfrm>
            <a:off x="4129498" y="1915335"/>
            <a:ext cx="3600400" cy="29259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6"/>
          <p:cNvSpPr/>
          <p:nvPr/>
        </p:nvSpPr>
        <p:spPr>
          <a:xfrm>
            <a:off x="3024169" y="2957948"/>
            <a:ext cx="5214181" cy="831503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6"/>
          <p:cNvSpPr txBox="1"/>
          <p:nvPr/>
        </p:nvSpPr>
        <p:spPr>
          <a:xfrm>
            <a:off x="3100100" y="3125193"/>
            <a:ext cx="8435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 tête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6"/>
          <p:cNvSpPr/>
          <p:nvPr/>
        </p:nvSpPr>
        <p:spPr>
          <a:xfrm>
            <a:off x="2998869" y="4006216"/>
            <a:ext cx="5227226" cy="1900639"/>
          </a:xfrm>
          <a:prstGeom prst="rect">
            <a:avLst/>
          </a:prstGeom>
          <a:solidFill>
            <a:schemeClr val="accent1">
              <a:alpha val="23529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6"/>
          <p:cNvSpPr txBox="1"/>
          <p:nvPr/>
        </p:nvSpPr>
        <p:spPr>
          <a:xfrm>
            <a:off x="3100100" y="4763370"/>
            <a:ext cx="8771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 tête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6"/>
          <p:cNvSpPr/>
          <p:nvPr/>
        </p:nvSpPr>
        <p:spPr>
          <a:xfrm>
            <a:off x="1177615" y="654784"/>
            <a:ext cx="8214304" cy="5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 : Afficher le contenu du champ de donnée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6"/>
          <p:cNvSpPr txBox="1"/>
          <p:nvPr>
            <p:ph idx="12" type="sldNum"/>
          </p:nvPr>
        </p:nvSpPr>
        <p:spPr>
          <a:xfrm>
            <a:off x="7981950" y="635635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77" name="Google Shape;377;p16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6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6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p16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2" name="Google Shape;382;p16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"/>
          <p:cNvSpPr txBox="1"/>
          <p:nvPr>
            <p:ph idx="1" type="body"/>
          </p:nvPr>
        </p:nvSpPr>
        <p:spPr>
          <a:xfrm>
            <a:off x="1011087" y="1928558"/>
            <a:ext cx="8784976" cy="406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Ajouter un élément suppose: </a:t>
            </a:r>
            <a:endParaRPr/>
          </a:p>
          <a:p>
            <a:pPr indent="-127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L'initialisation du champ de données. </a:t>
            </a:r>
            <a:endParaRPr/>
          </a:p>
          <a:p>
            <a:pPr indent="-127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L'initialisation du champ indiquant l'adresse de son suivant.</a:t>
            </a:r>
            <a:endParaRPr/>
          </a:p>
          <a:p>
            <a:pPr indent="-127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Décider où l’élément sera ajouté : 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117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fr-FR" sz="2000">
                <a:latin typeface="Times New Roman"/>
                <a:ea typeface="Times New Roman"/>
                <a:cs typeface="Times New Roman"/>
                <a:sym typeface="Times New Roman"/>
              </a:rPr>
              <a:t>Au début</a:t>
            </a:r>
            <a:endParaRPr/>
          </a:p>
          <a:p>
            <a:pPr indent="-457200" lvl="1" marL="117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fr-FR" sz="2000">
                <a:latin typeface="Times New Roman"/>
                <a:ea typeface="Times New Roman"/>
                <a:cs typeface="Times New Roman"/>
                <a:sym typeface="Times New Roman"/>
              </a:rPr>
              <a:t>A la fin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117665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fr-FR" sz="2000">
                <a:latin typeface="Times New Roman"/>
                <a:ea typeface="Times New Roman"/>
                <a:cs typeface="Times New Roman"/>
                <a:sym typeface="Times New Roman"/>
              </a:rPr>
              <a:t>Au milieu, avant un critère donné</a:t>
            </a: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89" name="Google Shape;389;p17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7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7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7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17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4" name="Google Shape;394;p17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7"/>
          <p:cNvSpPr txBox="1"/>
          <p:nvPr/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Ajout d’un élément : </a:t>
            </a:r>
            <a:b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début de la liste - à la fin de la liste – au milieu avant critère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8"/>
          <p:cNvSpPr/>
          <p:nvPr/>
        </p:nvSpPr>
        <p:spPr>
          <a:xfrm>
            <a:off x="4955857" y="4675701"/>
            <a:ext cx="1223962" cy="649288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1" name="Google Shape;401;p18"/>
          <p:cNvCxnSpPr/>
          <p:nvPr/>
        </p:nvCxnSpPr>
        <p:spPr>
          <a:xfrm>
            <a:off x="5819461" y="4675701"/>
            <a:ext cx="0" cy="6477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2" name="Google Shape;402;p18"/>
          <p:cNvSpPr txBox="1"/>
          <p:nvPr/>
        </p:nvSpPr>
        <p:spPr>
          <a:xfrm>
            <a:off x="3164669" y="4695422"/>
            <a:ext cx="953811" cy="52540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8"/>
          <p:cNvSpPr/>
          <p:nvPr/>
        </p:nvSpPr>
        <p:spPr>
          <a:xfrm>
            <a:off x="6971982" y="4675701"/>
            <a:ext cx="1223962" cy="649288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18"/>
          <p:cNvCxnSpPr/>
          <p:nvPr/>
        </p:nvCxnSpPr>
        <p:spPr>
          <a:xfrm>
            <a:off x="7835586" y="4675701"/>
            <a:ext cx="0" cy="592138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5" name="Google Shape;405;p18"/>
          <p:cNvSpPr/>
          <p:nvPr/>
        </p:nvSpPr>
        <p:spPr>
          <a:xfrm>
            <a:off x="4955857" y="5683767"/>
            <a:ext cx="1223962" cy="649287"/>
          </a:xfrm>
          <a:prstGeom prst="rect">
            <a:avLst/>
          </a:prstGeom>
          <a:solidFill>
            <a:srgbClr val="FFFFFF"/>
          </a:solidFill>
          <a:ln cap="sq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6" name="Google Shape;406;p18"/>
          <p:cNvCxnSpPr/>
          <p:nvPr/>
        </p:nvCxnSpPr>
        <p:spPr>
          <a:xfrm>
            <a:off x="5819461" y="5683768"/>
            <a:ext cx="0" cy="61883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7" name="Google Shape;407;p18"/>
          <p:cNvSpPr txBox="1"/>
          <p:nvPr/>
        </p:nvSpPr>
        <p:spPr>
          <a:xfrm>
            <a:off x="5098732" y="4747139"/>
            <a:ext cx="6477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8"/>
          <p:cNvSpPr txBox="1"/>
          <p:nvPr/>
        </p:nvSpPr>
        <p:spPr>
          <a:xfrm>
            <a:off x="7114857" y="4747139"/>
            <a:ext cx="6477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8"/>
          <p:cNvSpPr txBox="1"/>
          <p:nvPr/>
        </p:nvSpPr>
        <p:spPr>
          <a:xfrm>
            <a:off x="5098732" y="5755201"/>
            <a:ext cx="6477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18"/>
          <p:cNvCxnSpPr/>
          <p:nvPr/>
        </p:nvCxnSpPr>
        <p:spPr>
          <a:xfrm>
            <a:off x="7835582" y="4675701"/>
            <a:ext cx="360362" cy="6477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1" name="Google Shape;411;p18"/>
          <p:cNvCxnSpPr/>
          <p:nvPr/>
        </p:nvCxnSpPr>
        <p:spPr>
          <a:xfrm flipH="1" rot="10800000">
            <a:off x="7835582" y="4674117"/>
            <a:ext cx="360362" cy="650875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2" name="Google Shape;412;p18"/>
          <p:cNvSpPr txBox="1"/>
          <p:nvPr>
            <p:ph idx="12" type="sldNum"/>
          </p:nvPr>
        </p:nvSpPr>
        <p:spPr>
          <a:xfrm>
            <a:off x="7981950" y="635635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13" name="Google Shape;413;p18"/>
          <p:cNvSpPr txBox="1"/>
          <p:nvPr>
            <p:ph type="title"/>
          </p:nvPr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Ajout d’un élément : </a:t>
            </a:r>
            <a:b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fr-FR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début de la liste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à la fin de la liste – au milieu avant critère</a:t>
            </a:r>
            <a:endParaRPr/>
          </a:p>
        </p:txBody>
      </p:sp>
      <p:sp>
        <p:nvSpPr>
          <p:cNvPr id="414" name="Google Shape;414;p18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8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8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8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18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9" name="Google Shape;419;p18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8"/>
          <p:cNvSpPr/>
          <p:nvPr/>
        </p:nvSpPr>
        <p:spPr>
          <a:xfrm>
            <a:off x="1622542" y="2831126"/>
            <a:ext cx="8664794" cy="1413287"/>
          </a:xfrm>
          <a:custGeom>
            <a:rect b="b" l="l" r="r" t="t"/>
            <a:pathLst>
              <a:path extrusionOk="0" h="1413287" w="8664794">
                <a:moveTo>
                  <a:pt x="0" y="0"/>
                </a:moveTo>
                <a:lnTo>
                  <a:pt x="8664794" y="0"/>
                </a:lnTo>
                <a:lnTo>
                  <a:pt x="8664794" y="1413287"/>
                </a:lnTo>
                <a:lnTo>
                  <a:pt x="0" y="14132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78125" lIns="128000" spcFirstLastPara="1" rIns="128000" wrap="square" tIns="128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Times New Roman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la création fut un succès alors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18"/>
          <p:cNvSpPr/>
          <p:nvPr/>
        </p:nvSpPr>
        <p:spPr>
          <a:xfrm>
            <a:off x="1622542" y="3566035"/>
            <a:ext cx="4332397" cy="650112"/>
          </a:xfrm>
          <a:custGeom>
            <a:rect b="b" l="l" r="r" t="t"/>
            <a:pathLst>
              <a:path extrusionOk="0" h="650112" w="4332397">
                <a:moveTo>
                  <a:pt x="0" y="0"/>
                </a:moveTo>
                <a:lnTo>
                  <a:pt x="4332397" y="0"/>
                </a:lnTo>
                <a:lnTo>
                  <a:pt x="4332397" y="650112"/>
                </a:lnTo>
                <a:lnTo>
                  <a:pt x="0" y="650112"/>
                </a:lnTo>
                <a:lnTo>
                  <a:pt x="0" y="0"/>
                </a:lnTo>
                <a:close/>
              </a:path>
            </a:pathLst>
          </a:custGeom>
          <a:solidFill>
            <a:srgbClr val="F7D5CB">
              <a:alpha val="89411"/>
            </a:srgbClr>
          </a:solidFill>
          <a:ln cap="flat" cmpd="sng" w="12700">
            <a:solidFill>
              <a:srgbClr val="F7D5CB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50" lIns="128000" spcFirstLastPara="1" rIns="128000" wrap="square" tIns="22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Times New Roman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fait pointer la nouvelle cellule vers le premier élément de la liste.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18"/>
          <p:cNvSpPr/>
          <p:nvPr/>
        </p:nvSpPr>
        <p:spPr>
          <a:xfrm>
            <a:off x="5954939" y="3566035"/>
            <a:ext cx="4332397" cy="650112"/>
          </a:xfrm>
          <a:custGeom>
            <a:rect b="b" l="l" r="r" t="t"/>
            <a:pathLst>
              <a:path extrusionOk="0" h="650112" w="4332397">
                <a:moveTo>
                  <a:pt x="0" y="0"/>
                </a:moveTo>
                <a:lnTo>
                  <a:pt x="4332397" y="0"/>
                </a:lnTo>
                <a:lnTo>
                  <a:pt x="4332397" y="650112"/>
                </a:lnTo>
                <a:lnTo>
                  <a:pt x="0" y="650112"/>
                </a:lnTo>
                <a:lnTo>
                  <a:pt x="0" y="0"/>
                </a:lnTo>
                <a:close/>
              </a:path>
            </a:pathLst>
          </a:custGeom>
          <a:solidFill>
            <a:srgbClr val="E0E0E0">
              <a:alpha val="89411"/>
            </a:srgbClr>
          </a:solidFill>
          <a:ln cap="flat" cmpd="sng" w="12700">
            <a:solidFill>
              <a:srgbClr val="E0E0E0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50" lIns="128000" spcFirstLastPara="1" rIns="128000" wrap="square" tIns="22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Times New Roman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fait pointer la tête de liste sur le nouveau nœud.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18"/>
          <p:cNvSpPr/>
          <p:nvPr/>
        </p:nvSpPr>
        <p:spPr>
          <a:xfrm>
            <a:off x="1622542" y="1802088"/>
            <a:ext cx="8664794" cy="1050237"/>
          </a:xfrm>
          <a:custGeom>
            <a:rect b="b" l="l" r="r" t="t"/>
            <a:pathLst>
              <a:path extrusionOk="0" h="1050235" w="8664794">
                <a:moveTo>
                  <a:pt x="8664794" y="682411"/>
                </a:moveTo>
                <a:lnTo>
                  <a:pt x="4463676" y="682411"/>
                </a:lnTo>
                <a:lnTo>
                  <a:pt x="4463676" y="787676"/>
                </a:lnTo>
                <a:lnTo>
                  <a:pt x="4594956" y="787676"/>
                </a:lnTo>
                <a:lnTo>
                  <a:pt x="4332397" y="1050234"/>
                </a:lnTo>
                <a:lnTo>
                  <a:pt x="4069838" y="787676"/>
                </a:lnTo>
                <a:lnTo>
                  <a:pt x="4201118" y="787676"/>
                </a:lnTo>
                <a:lnTo>
                  <a:pt x="4201118" y="682411"/>
                </a:lnTo>
                <a:lnTo>
                  <a:pt x="0" y="682411"/>
                </a:lnTo>
                <a:lnTo>
                  <a:pt x="0" y="1"/>
                </a:lnTo>
                <a:lnTo>
                  <a:pt x="8664794" y="1"/>
                </a:lnTo>
                <a:lnTo>
                  <a:pt x="8664794" y="682411"/>
                </a:ln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5825" lIns="128000" spcFirstLastPara="1" rIns="128000" wrap="square" tIns="128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Times New Roman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0" i="0" lang="fr-F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Créer une nouvelle cellule (Allocation et initialisation du champs de donnée)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4" name="Google Shape;424;p18"/>
          <p:cNvCxnSpPr/>
          <p:nvPr/>
        </p:nvCxnSpPr>
        <p:spPr>
          <a:xfrm rot="10800000">
            <a:off x="6013730" y="5054919"/>
            <a:ext cx="0" cy="91618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5" name="Google Shape;425;p18"/>
          <p:cNvCxnSpPr/>
          <p:nvPr/>
        </p:nvCxnSpPr>
        <p:spPr>
          <a:xfrm flipH="1" rot="10800000">
            <a:off x="6095999" y="5007488"/>
            <a:ext cx="948727" cy="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6" name="Google Shape;426;p18"/>
          <p:cNvCxnSpPr/>
          <p:nvPr/>
        </p:nvCxnSpPr>
        <p:spPr>
          <a:xfrm>
            <a:off x="3873527" y="5043592"/>
            <a:ext cx="104581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7" name="Google Shape;427;p18"/>
          <p:cNvCxnSpPr>
            <a:endCxn id="405" idx="1"/>
          </p:cNvCxnSpPr>
          <p:nvPr/>
        </p:nvCxnSpPr>
        <p:spPr>
          <a:xfrm>
            <a:off x="3873457" y="5053811"/>
            <a:ext cx="1082400" cy="954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9"/>
          <p:cNvSpPr/>
          <p:nvPr/>
        </p:nvSpPr>
        <p:spPr>
          <a:xfrm>
            <a:off x="4381488" y="1897144"/>
            <a:ext cx="4643470" cy="440120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 ajouter_</a:t>
            </a:r>
            <a:r>
              <a:rPr b="0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(liste l, int val)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struct Cellule* nouv;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nouv = (struct Cellule*) malloc(sizeof(struct Cellule));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nouv-&gt;valeur=val;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nouv-&gt;suivant=NULL;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nouv-&gt;suivant=l;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l=nouv;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return(l);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9"/>
          <p:cNvSpPr txBox="1"/>
          <p:nvPr/>
        </p:nvSpPr>
        <p:spPr>
          <a:xfrm>
            <a:off x="4738104" y="1584884"/>
            <a:ext cx="2726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Ajout au début de la liste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9"/>
          <p:cNvSpPr/>
          <p:nvPr/>
        </p:nvSpPr>
        <p:spPr>
          <a:xfrm>
            <a:off x="2390357" y="2784825"/>
            <a:ext cx="6634604" cy="713186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9"/>
          <p:cNvSpPr/>
          <p:nvPr/>
        </p:nvSpPr>
        <p:spPr>
          <a:xfrm>
            <a:off x="2392465" y="3605914"/>
            <a:ext cx="6628168" cy="857255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6" name="Google Shape;436;p19"/>
          <p:cNvGrpSpPr/>
          <p:nvPr/>
        </p:nvGrpSpPr>
        <p:grpSpPr>
          <a:xfrm>
            <a:off x="2392464" y="2351614"/>
            <a:ext cx="6620242" cy="316524"/>
            <a:chOff x="2392464" y="2351614"/>
            <a:chExt cx="6620242" cy="316524"/>
          </a:xfrm>
        </p:grpSpPr>
        <p:sp>
          <p:nvSpPr>
            <p:cNvPr id="437" name="Google Shape;437;p19"/>
            <p:cNvSpPr/>
            <p:nvPr/>
          </p:nvSpPr>
          <p:spPr>
            <a:xfrm>
              <a:off x="2392464" y="2367247"/>
              <a:ext cx="6620242" cy="300891"/>
            </a:xfrm>
            <a:prstGeom prst="rect">
              <a:avLst/>
            </a:prstGeom>
            <a:solidFill>
              <a:schemeClr val="accent1">
                <a:alpha val="20392"/>
              </a:schemeClr>
            </a:solidFill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8" name="Google Shape;438;p19"/>
            <p:cNvSpPr txBox="1"/>
            <p:nvPr/>
          </p:nvSpPr>
          <p:spPr>
            <a:xfrm>
              <a:off x="2830169" y="2351614"/>
              <a:ext cx="10823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Déclaration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19"/>
          <p:cNvSpPr txBox="1"/>
          <p:nvPr/>
        </p:nvSpPr>
        <p:spPr>
          <a:xfrm>
            <a:off x="2423595" y="2769951"/>
            <a:ext cx="187262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Allocation dynamique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remplissage d’une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nouvelle cellule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9"/>
          <p:cNvSpPr txBox="1"/>
          <p:nvPr/>
        </p:nvSpPr>
        <p:spPr>
          <a:xfrm>
            <a:off x="2523736" y="3648118"/>
            <a:ext cx="18105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suivant de 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nouvelle cellule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 l’ancienne tête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9"/>
          <p:cNvSpPr/>
          <p:nvPr/>
        </p:nvSpPr>
        <p:spPr>
          <a:xfrm>
            <a:off x="2423595" y="5404443"/>
            <a:ext cx="6594929" cy="864096"/>
          </a:xfrm>
          <a:prstGeom prst="rect">
            <a:avLst/>
          </a:prstGeom>
          <a:solidFill>
            <a:schemeClr val="accent1">
              <a:alpha val="23529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2390356" y="4526279"/>
            <a:ext cx="6628168" cy="792088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9"/>
          <p:cNvSpPr txBox="1"/>
          <p:nvPr/>
        </p:nvSpPr>
        <p:spPr>
          <a:xfrm>
            <a:off x="2423596" y="4526282"/>
            <a:ext cx="195145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nouvelle tête est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l’adresse de 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nouvelle cellule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9"/>
          <p:cNvSpPr txBox="1"/>
          <p:nvPr/>
        </p:nvSpPr>
        <p:spPr>
          <a:xfrm>
            <a:off x="2350260" y="5470267"/>
            <a:ext cx="214020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l’adresse de la première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cellule a changé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--&gt;elle doit être retournée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9"/>
          <p:cNvSpPr txBox="1"/>
          <p:nvPr>
            <p:ph idx="12" type="sldNum"/>
          </p:nvPr>
        </p:nvSpPr>
        <p:spPr>
          <a:xfrm>
            <a:off x="7981950" y="635635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46" name="Google Shape;446;p19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9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9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9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p19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1" name="Google Shape;451;p19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9"/>
          <p:cNvSpPr txBox="1"/>
          <p:nvPr>
            <p:ph type="title"/>
          </p:nvPr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Ajout d’un élément : </a:t>
            </a:r>
            <a:b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fr-FR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début de la liste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à la fin de la liste – au milieu avant critère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i="0" lang="fr-FR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2"/>
          <p:cNvGrpSpPr/>
          <p:nvPr/>
        </p:nvGrpSpPr>
        <p:grpSpPr>
          <a:xfrm>
            <a:off x="1898137" y="1544719"/>
            <a:ext cx="7953646" cy="4684850"/>
            <a:chOff x="1" y="3663"/>
            <a:chExt cx="7953646" cy="4684850"/>
          </a:xfrm>
        </p:grpSpPr>
        <p:sp>
          <p:nvSpPr>
            <p:cNvPr id="99" name="Google Shape;99;p2"/>
            <p:cNvSpPr/>
            <p:nvPr/>
          </p:nvSpPr>
          <p:spPr>
            <a:xfrm rot="5400000">
              <a:off x="-129435" y="133099"/>
              <a:ext cx="862902" cy="60403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1" y="305680"/>
              <a:ext cx="604031" cy="25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fr-FR" sz="2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 rot="5400000">
              <a:off x="3998248" y="-3390552"/>
              <a:ext cx="561181" cy="734961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ACACA">
                <a:alpha val="89411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604032" y="31059"/>
              <a:ext cx="7322220" cy="5063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56450" spcFirstLastPara="1" rIns="13950" wrap="square" tIns="139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Char char="•"/>
              </a:pPr>
              <a:r>
                <a:rPr b="0" i="0" lang="fr-FR" sz="2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 &amp; motivation</a:t>
              </a:r>
              <a:endPara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 rot="5400000">
              <a:off x="-129435" y="897489"/>
              <a:ext cx="862902" cy="60403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1" y="1070070"/>
              <a:ext cx="604031" cy="25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fr-FR" sz="2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 rot="5400000">
              <a:off x="3998396" y="-2626310"/>
              <a:ext cx="560886" cy="734961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ACACA">
                <a:alpha val="89411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604032" y="795434"/>
              <a:ext cx="7322235" cy="506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56450" spcFirstLastPara="1" rIns="13950" wrap="square" tIns="139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Char char="•"/>
              </a:pPr>
              <a:r>
                <a:rPr b="0" i="0" lang="fr-FR" sz="2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Définition</a:t>
              </a:r>
              <a:endPara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5400000">
              <a:off x="-129435" y="1661878"/>
              <a:ext cx="862902" cy="60403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1" y="1834459"/>
              <a:ext cx="604031" cy="25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fr-FR" sz="2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 rot="5400000">
              <a:off x="3998396" y="-1861920"/>
              <a:ext cx="560886" cy="734961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ACACA">
                <a:alpha val="89411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604032" y="1559824"/>
              <a:ext cx="7322235" cy="506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56450" spcFirstLastPara="1" rIns="13950" wrap="square" tIns="139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Char char="•"/>
              </a:pPr>
              <a:r>
                <a:rPr b="0" i="0" lang="fr-FR" sz="2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Caractéristiques d’une liste simplement chaînée</a:t>
              </a:r>
              <a:endPara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 rot="5400000">
              <a:off x="-129435" y="2426268"/>
              <a:ext cx="862902" cy="60403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1" y="2598849"/>
              <a:ext cx="604031" cy="25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fr-FR" sz="2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 rot="5400000">
              <a:off x="3998396" y="-1097531"/>
              <a:ext cx="560886" cy="734961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ACACA">
                <a:alpha val="89411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604032" y="2324213"/>
              <a:ext cx="7322235" cy="506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56450" spcFirstLastPara="1" rIns="13950" wrap="square" tIns="139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Char char="•"/>
              </a:pPr>
              <a:r>
                <a:rPr b="0" i="0" lang="fr-FR" sz="2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Déclaration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 rot="5400000">
              <a:off x="-129435" y="3190658"/>
              <a:ext cx="862902" cy="60403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1" y="3363239"/>
              <a:ext cx="604031" cy="25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fr-FR" sz="2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 rot="5400000">
              <a:off x="3998396" y="-333141"/>
              <a:ext cx="560886" cy="734961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ACACA">
                <a:alpha val="89411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604032" y="3088603"/>
              <a:ext cx="7322235" cy="506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56450" spcFirstLastPara="1" rIns="13950" wrap="square" tIns="139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Char char="•"/>
              </a:pPr>
              <a:r>
                <a:rPr b="0" i="0" lang="fr-FR" sz="2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Opérations élémentaires sur les listes</a:t>
              </a:r>
              <a:endPara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 rot="5400000">
              <a:off x="-129435" y="3955047"/>
              <a:ext cx="862902" cy="60403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1" y="4127628"/>
              <a:ext cx="604031" cy="25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fr-FR" sz="2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 rot="5400000">
              <a:off x="3998396" y="431247"/>
              <a:ext cx="560886" cy="734961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ACACA">
                <a:alpha val="89411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604032" y="3852991"/>
              <a:ext cx="7322235" cy="506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56450" spcFirstLastPara="1" rIns="13950" wrap="square" tIns="139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Char char="•"/>
              </a:pPr>
              <a:r>
                <a:rPr b="0" i="0" lang="fr-FR" sz="2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Synthèse</a:t>
              </a:r>
              <a:endPara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/>
          <p:nvPr/>
        </p:nvSpPr>
        <p:spPr>
          <a:xfrm>
            <a:off x="1991544" y="2339925"/>
            <a:ext cx="8454180" cy="228598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28638" lvl="0" marL="5302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Allouer dynamiquement une nouvelle cellule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8638" lvl="0" marL="530225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Initialiser le champs de donnée et le pointeur suivant à NULL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la création fut un succès ALORS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8638" lvl="0" marL="530225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 startAt="3"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tête est l’adresse de la nouvelle cellule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8638" lvl="0" marL="530225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 startAt="3"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parcours la liste jusqu’à atteindre l’adresse de la dernière cellule.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8638" lvl="0" marL="530225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 startAt="3"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fait pointer la dernière cellule sur la nouvelle cellule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0"/>
          <p:cNvSpPr/>
          <p:nvPr/>
        </p:nvSpPr>
        <p:spPr>
          <a:xfrm>
            <a:off x="4802188" y="5084766"/>
            <a:ext cx="1223962" cy="64928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9" name="Google Shape;459;p20"/>
          <p:cNvCxnSpPr/>
          <p:nvPr/>
        </p:nvCxnSpPr>
        <p:spPr>
          <a:xfrm>
            <a:off x="5665792" y="5084767"/>
            <a:ext cx="0" cy="63182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0" name="Google Shape;460;p20"/>
          <p:cNvCxnSpPr/>
          <p:nvPr/>
        </p:nvCxnSpPr>
        <p:spPr>
          <a:xfrm>
            <a:off x="3794128" y="5445125"/>
            <a:ext cx="1008060" cy="0"/>
          </a:xfrm>
          <a:prstGeom prst="straightConnector1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461" name="Google Shape;461;p20"/>
          <p:cNvSpPr/>
          <p:nvPr/>
        </p:nvSpPr>
        <p:spPr>
          <a:xfrm>
            <a:off x="6818313" y="5084766"/>
            <a:ext cx="1223962" cy="64928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Google Shape;462;p20"/>
          <p:cNvCxnSpPr/>
          <p:nvPr/>
        </p:nvCxnSpPr>
        <p:spPr>
          <a:xfrm>
            <a:off x="7681916" y="5084766"/>
            <a:ext cx="1587" cy="6492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3" name="Google Shape;463;p20"/>
          <p:cNvCxnSpPr/>
          <p:nvPr/>
        </p:nvCxnSpPr>
        <p:spPr>
          <a:xfrm>
            <a:off x="5810253" y="5445125"/>
            <a:ext cx="1008060" cy="0"/>
          </a:xfrm>
          <a:prstGeom prst="straightConnector1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grpSp>
        <p:nvGrpSpPr>
          <p:cNvPr id="464" name="Google Shape;464;p20"/>
          <p:cNvGrpSpPr/>
          <p:nvPr/>
        </p:nvGrpSpPr>
        <p:grpSpPr>
          <a:xfrm>
            <a:off x="8615365" y="5065711"/>
            <a:ext cx="1223963" cy="652465"/>
            <a:chOff x="9173267" y="4120355"/>
            <a:chExt cx="1223963" cy="652465"/>
          </a:xfrm>
        </p:grpSpPr>
        <p:grpSp>
          <p:nvGrpSpPr>
            <p:cNvPr id="465" name="Google Shape;465;p20"/>
            <p:cNvGrpSpPr/>
            <p:nvPr/>
          </p:nvGrpSpPr>
          <p:grpSpPr>
            <a:xfrm>
              <a:off x="9173267" y="4121945"/>
              <a:ext cx="1223963" cy="650875"/>
              <a:chOff x="8616953" y="5083178"/>
              <a:chExt cx="1223963" cy="650875"/>
            </a:xfrm>
          </p:grpSpPr>
          <p:sp>
            <p:nvSpPr>
              <p:cNvPr id="466" name="Google Shape;466;p20"/>
              <p:cNvSpPr/>
              <p:nvPr/>
            </p:nvSpPr>
            <p:spPr>
              <a:xfrm>
                <a:off x="8616953" y="5084766"/>
                <a:ext cx="1223963" cy="649287"/>
              </a:xfrm>
              <a:prstGeom prst="rect">
                <a:avLst/>
              </a:prstGeom>
              <a:solidFill>
                <a:srgbClr val="FFFFFF"/>
              </a:solidFill>
              <a:ln cap="sq" cmpd="sng" w="285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0"/>
              <p:cNvSpPr txBox="1"/>
              <p:nvPr/>
            </p:nvSpPr>
            <p:spPr>
              <a:xfrm>
                <a:off x="8759825" y="5156200"/>
                <a:ext cx="647700" cy="52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fr-FR" sz="2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8" name="Google Shape;468;p20"/>
              <p:cNvCxnSpPr/>
              <p:nvPr/>
            </p:nvCxnSpPr>
            <p:spPr>
              <a:xfrm>
                <a:off x="9478963" y="5084763"/>
                <a:ext cx="360362" cy="647700"/>
              </a:xfrm>
              <a:prstGeom prst="straightConnector1">
                <a:avLst/>
              </a:prstGeom>
              <a:noFill/>
              <a:ln cap="sq" cmpd="sng" w="285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20"/>
              <p:cNvCxnSpPr/>
              <p:nvPr/>
            </p:nvCxnSpPr>
            <p:spPr>
              <a:xfrm flipH="1" rot="10800000">
                <a:off x="9478963" y="5083178"/>
                <a:ext cx="360362" cy="650875"/>
              </a:xfrm>
              <a:prstGeom prst="straightConnector1">
                <a:avLst/>
              </a:prstGeom>
              <a:noFill/>
              <a:ln cap="sq" cmpd="sng" w="285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470" name="Google Shape;470;p20"/>
            <p:cNvCxnSpPr/>
            <p:nvPr/>
          </p:nvCxnSpPr>
          <p:spPr>
            <a:xfrm>
              <a:off x="10033686" y="4120355"/>
              <a:ext cx="0" cy="650876"/>
            </a:xfrm>
            <a:prstGeom prst="straightConnector1">
              <a:avLst/>
            </a:prstGeom>
            <a:noFill/>
            <a:ln cap="sq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71" name="Google Shape;471;p20"/>
          <p:cNvSpPr txBox="1"/>
          <p:nvPr/>
        </p:nvSpPr>
        <p:spPr>
          <a:xfrm>
            <a:off x="4945063" y="5156200"/>
            <a:ext cx="6477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0"/>
          <p:cNvSpPr txBox="1"/>
          <p:nvPr/>
        </p:nvSpPr>
        <p:spPr>
          <a:xfrm>
            <a:off x="6961188" y="5156200"/>
            <a:ext cx="6477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20"/>
          <p:cNvCxnSpPr/>
          <p:nvPr/>
        </p:nvCxnSpPr>
        <p:spPr>
          <a:xfrm>
            <a:off x="7680328" y="5084763"/>
            <a:ext cx="360363" cy="6477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4" name="Google Shape;474;p20"/>
          <p:cNvCxnSpPr/>
          <p:nvPr/>
        </p:nvCxnSpPr>
        <p:spPr>
          <a:xfrm flipH="1" rot="10800000">
            <a:off x="7680328" y="5083178"/>
            <a:ext cx="360363" cy="650875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5" name="Google Shape;475;p20"/>
          <p:cNvCxnSpPr/>
          <p:nvPr/>
        </p:nvCxnSpPr>
        <p:spPr>
          <a:xfrm>
            <a:off x="8063870" y="5443537"/>
            <a:ext cx="694367" cy="0"/>
          </a:xfrm>
          <a:prstGeom prst="straightConnector1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476" name="Google Shape;476;p20"/>
          <p:cNvSpPr txBox="1"/>
          <p:nvPr/>
        </p:nvSpPr>
        <p:spPr>
          <a:xfrm>
            <a:off x="2921141" y="5144214"/>
            <a:ext cx="953811" cy="52540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" name="Google Shape;477;p20"/>
          <p:cNvCxnSpPr>
            <a:stCxn id="478" idx="0"/>
          </p:cNvCxnSpPr>
          <p:nvPr/>
        </p:nvCxnSpPr>
        <p:spPr>
          <a:xfrm rot="10800000">
            <a:off x="6023688" y="5685134"/>
            <a:ext cx="937500" cy="504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9" name="Google Shape;479;p20"/>
          <p:cNvCxnSpPr>
            <a:stCxn id="478" idx="0"/>
            <a:endCxn id="461" idx="2"/>
          </p:cNvCxnSpPr>
          <p:nvPr/>
        </p:nvCxnSpPr>
        <p:spPr>
          <a:xfrm flipH="1" rot="10800000">
            <a:off x="6961188" y="5734034"/>
            <a:ext cx="469200" cy="45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8" name="Google Shape;478;p20"/>
          <p:cNvSpPr/>
          <p:nvPr/>
        </p:nvSpPr>
        <p:spPr>
          <a:xfrm>
            <a:off x="6529388" y="6189734"/>
            <a:ext cx="863600" cy="525318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0"/>
          <p:cNvSpPr txBox="1"/>
          <p:nvPr>
            <p:ph idx="12" type="sldNum"/>
          </p:nvPr>
        </p:nvSpPr>
        <p:spPr>
          <a:xfrm>
            <a:off x="7981950" y="635635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81" name="Google Shape;481;p20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0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0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0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20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6" name="Google Shape;486;p20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0"/>
          <p:cNvSpPr txBox="1"/>
          <p:nvPr>
            <p:ph type="title"/>
          </p:nvPr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Ajout d’un élément : </a:t>
            </a:r>
            <a:b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au début de la liste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fr-FR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 la fin de la liste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– au milieu avant critère</a:t>
            </a:r>
            <a:endParaRPr/>
          </a:p>
        </p:txBody>
      </p:sp>
      <p:sp>
        <p:nvSpPr>
          <p:cNvPr id="488" name="Google Shape;488;p20"/>
          <p:cNvSpPr/>
          <p:nvPr/>
        </p:nvSpPr>
        <p:spPr>
          <a:xfrm>
            <a:off x="1923395" y="2339925"/>
            <a:ext cx="7126013" cy="75961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0"/>
          <p:cNvSpPr/>
          <p:nvPr/>
        </p:nvSpPr>
        <p:spPr>
          <a:xfrm>
            <a:off x="2478725" y="3394843"/>
            <a:ext cx="7125900" cy="75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0"/>
          <p:cNvSpPr/>
          <p:nvPr/>
        </p:nvSpPr>
        <p:spPr>
          <a:xfrm>
            <a:off x="2590420" y="4752123"/>
            <a:ext cx="5971500" cy="38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/>
          <p:nvPr/>
        </p:nvSpPr>
        <p:spPr>
          <a:xfrm>
            <a:off x="4129498" y="1780766"/>
            <a:ext cx="4281244" cy="5047536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 ajouter_</a:t>
            </a:r>
            <a:r>
              <a:rPr b="0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(liste l, int val)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struct Cellule * nouv, *</a:t>
            </a:r>
            <a:r>
              <a:rPr b="0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nouv = (struct Cellule*) malloc(sizeof(struct Cellule));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nouv-&gt;valeur=val;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nouv-&gt;suivant=NULL;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if(l==NULL)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l=nouv;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parc=l;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while(parc-&gt;suivant!=NULL)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parc=parc-&gt;suivant;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parc-&gt;suivant = nouv;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return(l);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6" name="Google Shape;496;p21"/>
          <p:cNvGrpSpPr/>
          <p:nvPr/>
        </p:nvGrpSpPr>
        <p:grpSpPr>
          <a:xfrm>
            <a:off x="3166662" y="2214368"/>
            <a:ext cx="5214974" cy="307777"/>
            <a:chOff x="3011914" y="2214368"/>
            <a:chExt cx="5214974" cy="307777"/>
          </a:xfrm>
        </p:grpSpPr>
        <p:sp>
          <p:nvSpPr>
            <p:cNvPr id="497" name="Google Shape;497;p21"/>
            <p:cNvSpPr/>
            <p:nvPr/>
          </p:nvSpPr>
          <p:spPr>
            <a:xfrm>
              <a:off x="3011914" y="2214368"/>
              <a:ext cx="5214974" cy="285752"/>
            </a:xfrm>
            <a:prstGeom prst="rect">
              <a:avLst/>
            </a:prstGeom>
            <a:solidFill>
              <a:schemeClr val="accent1">
                <a:alpha val="20392"/>
              </a:schemeClr>
            </a:solidFill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8" name="Google Shape;498;p21"/>
            <p:cNvSpPr txBox="1"/>
            <p:nvPr/>
          </p:nvSpPr>
          <p:spPr>
            <a:xfrm>
              <a:off x="3024963" y="2214368"/>
              <a:ext cx="10823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Déclaration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21"/>
          <p:cNvGrpSpPr/>
          <p:nvPr/>
        </p:nvGrpSpPr>
        <p:grpSpPr>
          <a:xfrm>
            <a:off x="3179707" y="2591701"/>
            <a:ext cx="5214180" cy="766610"/>
            <a:chOff x="3024959" y="2591701"/>
            <a:chExt cx="5214180" cy="766610"/>
          </a:xfrm>
        </p:grpSpPr>
        <p:sp>
          <p:nvSpPr>
            <p:cNvPr id="500" name="Google Shape;500;p21"/>
            <p:cNvSpPr/>
            <p:nvPr/>
          </p:nvSpPr>
          <p:spPr>
            <a:xfrm>
              <a:off x="3024959" y="2620901"/>
              <a:ext cx="5214180" cy="73741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1" name="Google Shape;501;p21"/>
            <p:cNvSpPr txBox="1"/>
            <p:nvPr/>
          </p:nvSpPr>
          <p:spPr>
            <a:xfrm>
              <a:off x="3051306" y="2591701"/>
              <a:ext cx="907621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Création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nouvelle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cellule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2" name="Google Shape;502;p21"/>
          <p:cNvGrpSpPr/>
          <p:nvPr/>
        </p:nvGrpSpPr>
        <p:grpSpPr>
          <a:xfrm>
            <a:off x="3179709" y="3516563"/>
            <a:ext cx="5214181" cy="872334"/>
            <a:chOff x="3024961" y="3516563"/>
            <a:chExt cx="5214181" cy="872334"/>
          </a:xfrm>
        </p:grpSpPr>
        <p:sp>
          <p:nvSpPr>
            <p:cNvPr id="503" name="Google Shape;503;p21"/>
            <p:cNvSpPr/>
            <p:nvPr/>
          </p:nvSpPr>
          <p:spPr>
            <a:xfrm>
              <a:off x="3024961" y="3516563"/>
              <a:ext cx="5214181" cy="87233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4" name="Google Shape;504;p21"/>
            <p:cNvSpPr txBox="1"/>
            <p:nvPr/>
          </p:nvSpPr>
          <p:spPr>
            <a:xfrm>
              <a:off x="3100161" y="3576906"/>
              <a:ext cx="8435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 tête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==Null</a:t>
              </a:r>
              <a:endParaRPr b="1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05" name="Google Shape;505;p21"/>
          <p:cNvSpPr/>
          <p:nvPr/>
        </p:nvSpPr>
        <p:spPr>
          <a:xfrm>
            <a:off x="3153618" y="6352751"/>
            <a:ext cx="5214182" cy="171437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21"/>
          <p:cNvGrpSpPr/>
          <p:nvPr/>
        </p:nvGrpSpPr>
        <p:grpSpPr>
          <a:xfrm>
            <a:off x="3153618" y="4570369"/>
            <a:ext cx="5227226" cy="1747082"/>
            <a:chOff x="2998870" y="4570369"/>
            <a:chExt cx="5227226" cy="1747082"/>
          </a:xfrm>
        </p:grpSpPr>
        <p:sp>
          <p:nvSpPr>
            <p:cNvPr id="507" name="Google Shape;507;p21"/>
            <p:cNvSpPr/>
            <p:nvPr/>
          </p:nvSpPr>
          <p:spPr>
            <a:xfrm>
              <a:off x="2998870" y="4570369"/>
              <a:ext cx="5227226" cy="1747082"/>
            </a:xfrm>
            <a:prstGeom prst="rect">
              <a:avLst/>
            </a:prstGeom>
            <a:solidFill>
              <a:schemeClr val="accent1">
                <a:alpha val="23529"/>
              </a:schemeClr>
            </a:solidFill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8" name="Google Shape;508;p21"/>
            <p:cNvSpPr txBox="1"/>
            <p:nvPr/>
          </p:nvSpPr>
          <p:spPr>
            <a:xfrm>
              <a:off x="3110764" y="4946596"/>
              <a:ext cx="8435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 tête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!=Null</a:t>
              </a:r>
              <a:endParaRPr b="1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09" name="Google Shape;509;p21"/>
          <p:cNvSpPr txBox="1"/>
          <p:nvPr>
            <p:ph idx="12" type="sldNum"/>
          </p:nvPr>
        </p:nvSpPr>
        <p:spPr>
          <a:xfrm>
            <a:off x="7981950" y="637624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10" name="Google Shape;510;p21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1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1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1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4" name="Google Shape;514;p21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5" name="Google Shape;515;p21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1"/>
          <p:cNvSpPr txBox="1"/>
          <p:nvPr>
            <p:ph type="title"/>
          </p:nvPr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Ajout d’un élément : </a:t>
            </a:r>
            <a:b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au début de la liste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fr-FR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 la fin de la liste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– au milieu avant critère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2"/>
          <p:cNvSpPr txBox="1"/>
          <p:nvPr>
            <p:ph idx="1" type="body"/>
          </p:nvPr>
        </p:nvSpPr>
        <p:spPr>
          <a:xfrm>
            <a:off x="363529" y="2011861"/>
            <a:ext cx="1180279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198" lvl="0" marL="10800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Il s’agit d’ajouter une cellule avant une cellule qui vérifie un certain critère.</a:t>
            </a:r>
            <a:endParaRPr/>
          </a:p>
          <a:p>
            <a:pPr indent="-457198" lvl="0" marL="10800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Il existe 3 différents scenarios: </a:t>
            </a:r>
            <a:endParaRPr/>
          </a:p>
          <a:p>
            <a:pPr indent="-457198" lvl="0" marL="10800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198" lvl="0" marL="10800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arenR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La liste est vide ou toutes les cellules ne vérifient pas le critère d’insertion: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pas d’insertion</a:t>
            </a:r>
            <a:endParaRPr/>
          </a:p>
          <a:p>
            <a:pPr indent="-317498" lvl="0" marL="10800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198" lvl="0" marL="10800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arenR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Le critère est vérifié pour  la première cellule :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changement de la tête</a:t>
            </a:r>
            <a:endParaRPr/>
          </a:p>
          <a:p>
            <a:pPr indent="-317498" lvl="0" marL="10800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198" lvl="0" marL="10800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arenR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Le critère est vérifié pour une cellule autre que la tête :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changement du chainage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23" name="Google Shape;523;p22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2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2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2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22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8" name="Google Shape;528;p22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2"/>
          <p:cNvSpPr txBox="1"/>
          <p:nvPr>
            <p:ph type="title"/>
          </p:nvPr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Ajout d’un élément : </a:t>
            </a:r>
            <a:b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au début de la liste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à la fin de la liste – </a:t>
            </a:r>
            <a:r>
              <a:rPr b="1" lang="fr-FR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milieu avant critère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15095e1fd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115095e1fd5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115095e1fd5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3"/>
          <p:cNvSpPr txBox="1"/>
          <p:nvPr>
            <p:ph idx="1" type="body"/>
          </p:nvPr>
        </p:nvSpPr>
        <p:spPr>
          <a:xfrm>
            <a:off x="1775520" y="1412776"/>
            <a:ext cx="8784976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2" marL="1314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>
              <a:solidFill>
                <a:srgbClr val="833C0B"/>
              </a:solidFill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>
              <a:solidFill>
                <a:srgbClr val="C55A11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2400"/>
              <a:buNone/>
            </a:pPr>
            <a:r>
              <a:rPr lang="fr-FR">
                <a:solidFill>
                  <a:srgbClr val="C55A11"/>
                </a:solidFill>
              </a:rPr>
              <a:t>                        </a:t>
            </a:r>
            <a:endParaRPr>
              <a:solidFill>
                <a:srgbClr val="262626"/>
              </a:solidFill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C55A11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2400"/>
              <a:buNone/>
            </a:pPr>
            <a:r>
              <a:rPr lang="fr-FR">
                <a:solidFill>
                  <a:srgbClr val="C55A11"/>
                </a:solidFill>
              </a:rPr>
              <a:t>      </a:t>
            </a:r>
            <a:r>
              <a:rPr b="1" lang="fr-FR" sz="1800">
                <a:solidFill>
                  <a:srgbClr val="C55A11"/>
                </a:solidFill>
              </a:rPr>
              <a:t> </a:t>
            </a:r>
            <a:r>
              <a:rPr lang="fr-FR">
                <a:solidFill>
                  <a:srgbClr val="C55A11"/>
                </a:solidFill>
              </a:rPr>
              <a:t>                                             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44" name="Google Shape;544;p23"/>
          <p:cNvSpPr/>
          <p:nvPr/>
        </p:nvSpPr>
        <p:spPr>
          <a:xfrm>
            <a:off x="3935760" y="2685314"/>
            <a:ext cx="1080120" cy="3600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3"/>
          <p:cNvSpPr/>
          <p:nvPr/>
        </p:nvSpPr>
        <p:spPr>
          <a:xfrm>
            <a:off x="5015883" y="2685317"/>
            <a:ext cx="576063" cy="3578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3"/>
          <p:cNvSpPr/>
          <p:nvPr/>
        </p:nvSpPr>
        <p:spPr>
          <a:xfrm>
            <a:off x="6174003" y="2686838"/>
            <a:ext cx="1074124" cy="35636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3"/>
          <p:cNvSpPr/>
          <p:nvPr/>
        </p:nvSpPr>
        <p:spPr>
          <a:xfrm>
            <a:off x="7248128" y="2685317"/>
            <a:ext cx="576064" cy="3578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3"/>
          <p:cNvSpPr/>
          <p:nvPr/>
        </p:nvSpPr>
        <p:spPr>
          <a:xfrm>
            <a:off x="8487452" y="2685314"/>
            <a:ext cx="776900" cy="3600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3"/>
          <p:cNvSpPr/>
          <p:nvPr/>
        </p:nvSpPr>
        <p:spPr>
          <a:xfrm>
            <a:off x="9264352" y="2685314"/>
            <a:ext cx="648072" cy="3600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0" name="Google Shape;550;p23"/>
          <p:cNvCxnSpPr>
            <a:stCxn id="551" idx="3"/>
            <a:endCxn id="544" idx="1"/>
          </p:cNvCxnSpPr>
          <p:nvPr/>
        </p:nvCxnSpPr>
        <p:spPr>
          <a:xfrm flipH="1" rot="10800000">
            <a:off x="3359696" y="2865307"/>
            <a:ext cx="576000" cy="1419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52" name="Google Shape;552;p23"/>
          <p:cNvCxnSpPr>
            <a:stCxn id="545" idx="3"/>
            <a:endCxn id="546" idx="1"/>
          </p:cNvCxnSpPr>
          <p:nvPr/>
        </p:nvCxnSpPr>
        <p:spPr>
          <a:xfrm>
            <a:off x="5591946" y="2864264"/>
            <a:ext cx="582000" cy="9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53" name="Google Shape;553;p23"/>
          <p:cNvCxnSpPr>
            <a:stCxn id="547" idx="3"/>
            <a:endCxn id="548" idx="1"/>
          </p:cNvCxnSpPr>
          <p:nvPr/>
        </p:nvCxnSpPr>
        <p:spPr>
          <a:xfrm>
            <a:off x="7824192" y="2864264"/>
            <a:ext cx="663300" cy="12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54" name="Google Shape;554;p23"/>
          <p:cNvCxnSpPr/>
          <p:nvPr/>
        </p:nvCxnSpPr>
        <p:spPr>
          <a:xfrm flipH="1" rot="10800000">
            <a:off x="2855640" y="4798114"/>
            <a:ext cx="1113418" cy="333539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55" name="Google Shape;555;p23"/>
          <p:cNvSpPr/>
          <p:nvPr/>
        </p:nvSpPr>
        <p:spPr>
          <a:xfrm>
            <a:off x="8544272" y="5824755"/>
            <a:ext cx="648072" cy="3868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3"/>
          <p:cNvSpPr/>
          <p:nvPr/>
        </p:nvSpPr>
        <p:spPr>
          <a:xfrm>
            <a:off x="2495600" y="5419682"/>
            <a:ext cx="815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tête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3"/>
          <p:cNvSpPr txBox="1"/>
          <p:nvPr>
            <p:ph idx="12" type="sldNum"/>
          </p:nvPr>
        </p:nvSpPr>
        <p:spPr>
          <a:xfrm>
            <a:off x="8431088" y="637624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58" name="Google Shape;558;p23"/>
          <p:cNvSpPr/>
          <p:nvPr/>
        </p:nvSpPr>
        <p:spPr>
          <a:xfrm>
            <a:off x="803412" y="1884392"/>
            <a:ext cx="878497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 exemple, insérer 12 avant la cellule qui contient la valeur 15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3"/>
          <p:cNvSpPr txBox="1"/>
          <p:nvPr/>
        </p:nvSpPr>
        <p:spPr>
          <a:xfrm>
            <a:off x="5159896" y="2179111"/>
            <a:ext cx="13235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 initiale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3"/>
          <p:cNvSpPr txBox="1"/>
          <p:nvPr/>
        </p:nvSpPr>
        <p:spPr>
          <a:xfrm>
            <a:off x="5159896" y="3970019"/>
            <a:ext cx="1460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 résultat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3"/>
          <p:cNvSpPr/>
          <p:nvPr/>
        </p:nvSpPr>
        <p:spPr>
          <a:xfrm>
            <a:off x="2063552" y="5842231"/>
            <a:ext cx="1296144" cy="36933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@nouv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3"/>
          <p:cNvSpPr txBox="1"/>
          <p:nvPr/>
        </p:nvSpPr>
        <p:spPr>
          <a:xfrm>
            <a:off x="7320136" y="6139551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@nouv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3"/>
          <p:cNvSpPr/>
          <p:nvPr/>
        </p:nvSpPr>
        <p:spPr>
          <a:xfrm>
            <a:off x="2423592" y="6202267"/>
            <a:ext cx="815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nouv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3"/>
          <p:cNvSpPr txBox="1"/>
          <p:nvPr/>
        </p:nvSpPr>
        <p:spPr>
          <a:xfrm>
            <a:off x="3719736" y="2961907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3"/>
          <p:cNvSpPr txBox="1"/>
          <p:nvPr/>
        </p:nvSpPr>
        <p:spPr>
          <a:xfrm>
            <a:off x="6023992" y="2971199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3"/>
          <p:cNvSpPr txBox="1"/>
          <p:nvPr/>
        </p:nvSpPr>
        <p:spPr>
          <a:xfrm>
            <a:off x="8328247" y="2961907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3"/>
          <p:cNvSpPr/>
          <p:nvPr/>
        </p:nvSpPr>
        <p:spPr>
          <a:xfrm>
            <a:off x="2135560" y="2827186"/>
            <a:ext cx="1224136" cy="36004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 C1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3"/>
          <p:cNvSpPr/>
          <p:nvPr/>
        </p:nvSpPr>
        <p:spPr>
          <a:xfrm>
            <a:off x="2423592" y="3187223"/>
            <a:ext cx="815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tête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8" name="Google Shape;568;p23"/>
          <p:cNvCxnSpPr/>
          <p:nvPr/>
        </p:nvCxnSpPr>
        <p:spPr>
          <a:xfrm>
            <a:off x="7536160" y="4915415"/>
            <a:ext cx="0" cy="93610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9" name="Google Shape;569;p23"/>
          <p:cNvCxnSpPr/>
          <p:nvPr/>
        </p:nvCxnSpPr>
        <p:spPr>
          <a:xfrm rot="10800000">
            <a:off x="8688288" y="4987427"/>
            <a:ext cx="0" cy="86409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70" name="Google Shape;570;p23"/>
          <p:cNvSpPr/>
          <p:nvPr/>
        </p:nvSpPr>
        <p:spPr>
          <a:xfrm>
            <a:off x="8544272" y="5851519"/>
            <a:ext cx="631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3"/>
          <p:cNvSpPr txBox="1"/>
          <p:nvPr/>
        </p:nvSpPr>
        <p:spPr>
          <a:xfrm>
            <a:off x="4943872" y="2683167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3"/>
          <p:cNvSpPr txBox="1"/>
          <p:nvPr/>
        </p:nvSpPr>
        <p:spPr>
          <a:xfrm>
            <a:off x="7248128" y="2683167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3"/>
          <p:cNvSpPr/>
          <p:nvPr/>
        </p:nvSpPr>
        <p:spPr>
          <a:xfrm>
            <a:off x="2135560" y="4987423"/>
            <a:ext cx="1224136" cy="3600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 C1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3"/>
          <p:cNvSpPr/>
          <p:nvPr/>
        </p:nvSpPr>
        <p:spPr>
          <a:xfrm>
            <a:off x="7392144" y="5851519"/>
            <a:ext cx="1152128" cy="3600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3"/>
          <p:cNvSpPr/>
          <p:nvPr/>
        </p:nvSpPr>
        <p:spPr>
          <a:xfrm>
            <a:off x="7608168" y="585151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3"/>
          <p:cNvSpPr/>
          <p:nvPr/>
        </p:nvSpPr>
        <p:spPr>
          <a:xfrm>
            <a:off x="3935760" y="4557522"/>
            <a:ext cx="1080120" cy="3578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3"/>
          <p:cNvSpPr/>
          <p:nvPr/>
        </p:nvSpPr>
        <p:spPr>
          <a:xfrm>
            <a:off x="5015883" y="4557525"/>
            <a:ext cx="576063" cy="3578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3"/>
          <p:cNvSpPr/>
          <p:nvPr/>
        </p:nvSpPr>
        <p:spPr>
          <a:xfrm>
            <a:off x="6174003" y="4559046"/>
            <a:ext cx="1074124" cy="35636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3"/>
          <p:cNvSpPr/>
          <p:nvPr/>
        </p:nvSpPr>
        <p:spPr>
          <a:xfrm>
            <a:off x="7248128" y="4557525"/>
            <a:ext cx="576064" cy="3578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3"/>
          <p:cNvSpPr/>
          <p:nvPr/>
        </p:nvSpPr>
        <p:spPr>
          <a:xfrm>
            <a:off x="8487452" y="4557522"/>
            <a:ext cx="776900" cy="3600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3"/>
          <p:cNvSpPr/>
          <p:nvPr/>
        </p:nvSpPr>
        <p:spPr>
          <a:xfrm>
            <a:off x="9264352" y="4557522"/>
            <a:ext cx="648072" cy="3600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2" name="Google Shape;582;p23"/>
          <p:cNvCxnSpPr>
            <a:stCxn id="577" idx="3"/>
            <a:endCxn id="578" idx="1"/>
          </p:cNvCxnSpPr>
          <p:nvPr/>
        </p:nvCxnSpPr>
        <p:spPr>
          <a:xfrm>
            <a:off x="5591946" y="4736472"/>
            <a:ext cx="582000" cy="9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83" name="Google Shape;583;p23"/>
          <p:cNvCxnSpPr>
            <a:stCxn id="579" idx="3"/>
            <a:endCxn id="580" idx="1"/>
          </p:cNvCxnSpPr>
          <p:nvPr/>
        </p:nvCxnSpPr>
        <p:spPr>
          <a:xfrm>
            <a:off x="7824192" y="4736472"/>
            <a:ext cx="663300" cy="12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84" name="Google Shape;584;p23"/>
          <p:cNvSpPr txBox="1"/>
          <p:nvPr/>
        </p:nvSpPr>
        <p:spPr>
          <a:xfrm>
            <a:off x="3719736" y="4834115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3"/>
          <p:cNvSpPr txBox="1"/>
          <p:nvPr/>
        </p:nvSpPr>
        <p:spPr>
          <a:xfrm>
            <a:off x="6023992" y="4843407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3"/>
          <p:cNvSpPr txBox="1"/>
          <p:nvPr/>
        </p:nvSpPr>
        <p:spPr>
          <a:xfrm>
            <a:off x="8328247" y="4834115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3"/>
          <p:cNvSpPr txBox="1"/>
          <p:nvPr/>
        </p:nvSpPr>
        <p:spPr>
          <a:xfrm>
            <a:off x="4943872" y="4555375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3"/>
          <p:cNvSpPr txBox="1"/>
          <p:nvPr/>
        </p:nvSpPr>
        <p:spPr>
          <a:xfrm>
            <a:off x="7248128" y="4555375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3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3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3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3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3" name="Google Shape;593;p23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4" name="Google Shape;594;p23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3"/>
          <p:cNvSpPr txBox="1"/>
          <p:nvPr>
            <p:ph type="title"/>
          </p:nvPr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Ajout d’un élément : </a:t>
            </a:r>
            <a:b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au début de la liste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à la fin de la liste – </a:t>
            </a:r>
            <a:r>
              <a:rPr b="1" lang="fr-FR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milieu avant critère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4"/>
          <p:cNvSpPr/>
          <p:nvPr/>
        </p:nvSpPr>
        <p:spPr>
          <a:xfrm>
            <a:off x="4407160" y="1613167"/>
            <a:ext cx="5505264" cy="5047536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 ajoutmilieu (liste l , int  val, int critere)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Cellule* nouv=NULL, *precedent=NULL,*courant=l;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(courant!=NULL &amp;&amp; courant-&gt;valeur !=critere)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{ precedent=courant;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courant=courant-&gt;suivant;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if(courant==NULL)//liste vide ou critère non vérifié dans toutes les cellules.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printf(«critère non vérifié »);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//critère vérifiée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nouv=(struct Cellule*)malloc(sizeof(struct Cellule));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nouv-&gt;valeur=val;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nouv-&gt;suivant=courant;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If(courant==l)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l=nouv;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precedent-&gt;suivant=nouv;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         return l; 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2" name="Google Shape;602;p24"/>
          <p:cNvGrpSpPr/>
          <p:nvPr/>
        </p:nvGrpSpPr>
        <p:grpSpPr>
          <a:xfrm>
            <a:off x="2001570" y="2042164"/>
            <a:ext cx="7910854" cy="307777"/>
            <a:chOff x="2001570" y="2042164"/>
            <a:chExt cx="7910854" cy="307777"/>
          </a:xfrm>
        </p:grpSpPr>
        <p:sp>
          <p:nvSpPr>
            <p:cNvPr id="603" name="Google Shape;603;p24"/>
            <p:cNvSpPr/>
            <p:nvPr/>
          </p:nvSpPr>
          <p:spPr>
            <a:xfrm>
              <a:off x="2001570" y="2073027"/>
              <a:ext cx="7910854" cy="234759"/>
            </a:xfrm>
            <a:prstGeom prst="rect">
              <a:avLst/>
            </a:prstGeom>
            <a:solidFill>
              <a:schemeClr val="accent1">
                <a:alpha val="20392"/>
              </a:schemeClr>
            </a:solidFill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4"/>
            <p:cNvSpPr txBox="1"/>
            <p:nvPr/>
          </p:nvSpPr>
          <p:spPr>
            <a:xfrm>
              <a:off x="2648000" y="2042164"/>
              <a:ext cx="13394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Déclaration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5" name="Google Shape;605;p24"/>
          <p:cNvGrpSpPr/>
          <p:nvPr/>
        </p:nvGrpSpPr>
        <p:grpSpPr>
          <a:xfrm>
            <a:off x="1986129" y="2372907"/>
            <a:ext cx="7910853" cy="1077218"/>
            <a:chOff x="1986129" y="2372907"/>
            <a:chExt cx="7910853" cy="1077218"/>
          </a:xfrm>
        </p:grpSpPr>
        <p:sp>
          <p:nvSpPr>
            <p:cNvPr id="606" name="Google Shape;606;p24"/>
            <p:cNvSpPr/>
            <p:nvPr/>
          </p:nvSpPr>
          <p:spPr>
            <a:xfrm>
              <a:off x="1986129" y="2372907"/>
              <a:ext cx="7910853" cy="10772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4"/>
            <p:cNvSpPr txBox="1"/>
            <p:nvPr/>
          </p:nvSpPr>
          <p:spPr>
            <a:xfrm>
              <a:off x="2086327" y="2556456"/>
              <a:ext cx="2320833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Recherche de la cellule vérifiant le critère et de la cellule qui la précède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8" name="Google Shape;608;p24"/>
          <p:cNvGrpSpPr/>
          <p:nvPr/>
        </p:nvGrpSpPr>
        <p:grpSpPr>
          <a:xfrm>
            <a:off x="1978410" y="5096812"/>
            <a:ext cx="7910852" cy="584775"/>
            <a:chOff x="1214937" y="4572775"/>
            <a:chExt cx="7910852" cy="584775"/>
          </a:xfrm>
        </p:grpSpPr>
        <p:sp>
          <p:nvSpPr>
            <p:cNvPr id="609" name="Google Shape;609;p24"/>
            <p:cNvSpPr txBox="1"/>
            <p:nvPr/>
          </p:nvSpPr>
          <p:spPr>
            <a:xfrm>
              <a:off x="1401574" y="4711273"/>
              <a:ext cx="21602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Changement de la tête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1214937" y="4572775"/>
              <a:ext cx="7910852" cy="584775"/>
            </a:xfrm>
            <a:prstGeom prst="rect">
              <a:avLst/>
            </a:prstGeom>
            <a:solidFill>
              <a:schemeClr val="accent1">
                <a:alpha val="23529"/>
              </a:schemeClr>
            </a:solidFill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11" name="Google Shape;611;p24"/>
          <p:cNvSpPr txBox="1"/>
          <p:nvPr>
            <p:ph idx="12" type="sldNum"/>
          </p:nvPr>
        </p:nvSpPr>
        <p:spPr>
          <a:xfrm>
            <a:off x="9920388" y="63000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612" name="Google Shape;612;p24"/>
          <p:cNvGrpSpPr/>
          <p:nvPr/>
        </p:nvGrpSpPr>
        <p:grpSpPr>
          <a:xfrm>
            <a:off x="1970688" y="4489367"/>
            <a:ext cx="7910854" cy="602275"/>
            <a:chOff x="1970688" y="4489367"/>
            <a:chExt cx="7910854" cy="602275"/>
          </a:xfrm>
        </p:grpSpPr>
        <p:sp>
          <p:nvSpPr>
            <p:cNvPr id="613" name="Google Shape;613;p24"/>
            <p:cNvSpPr/>
            <p:nvPr/>
          </p:nvSpPr>
          <p:spPr>
            <a:xfrm>
              <a:off x="1970688" y="4491101"/>
              <a:ext cx="7910854" cy="60054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4"/>
            <p:cNvSpPr txBox="1"/>
            <p:nvPr/>
          </p:nvSpPr>
          <p:spPr>
            <a:xfrm>
              <a:off x="2103416" y="4489367"/>
              <a:ext cx="230374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Allocation et remplissage d’une nouvelle cellule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24"/>
          <p:cNvGrpSpPr/>
          <p:nvPr/>
        </p:nvGrpSpPr>
        <p:grpSpPr>
          <a:xfrm>
            <a:off x="1991306" y="3525346"/>
            <a:ext cx="7910854" cy="919824"/>
            <a:chOff x="1991306" y="3525346"/>
            <a:chExt cx="7910854" cy="919824"/>
          </a:xfrm>
        </p:grpSpPr>
        <p:sp>
          <p:nvSpPr>
            <p:cNvPr id="616" name="Google Shape;616;p24"/>
            <p:cNvSpPr/>
            <p:nvPr/>
          </p:nvSpPr>
          <p:spPr>
            <a:xfrm>
              <a:off x="1991306" y="3525346"/>
              <a:ext cx="7910854" cy="919824"/>
            </a:xfrm>
            <a:prstGeom prst="rect">
              <a:avLst/>
            </a:prstGeom>
            <a:solidFill>
              <a:schemeClr val="accent1">
                <a:alpha val="23529"/>
              </a:schemeClr>
            </a:solidFill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4"/>
            <p:cNvSpPr txBox="1"/>
            <p:nvPr/>
          </p:nvSpPr>
          <p:spPr>
            <a:xfrm>
              <a:off x="2510068" y="3799253"/>
              <a:ext cx="1800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Pas d’insertion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8" name="Google Shape;618;p24"/>
          <p:cNvGrpSpPr/>
          <p:nvPr/>
        </p:nvGrpSpPr>
        <p:grpSpPr>
          <a:xfrm>
            <a:off x="1955248" y="5697193"/>
            <a:ext cx="7910852" cy="648074"/>
            <a:chOff x="1955248" y="5697193"/>
            <a:chExt cx="7910852" cy="648074"/>
          </a:xfrm>
        </p:grpSpPr>
        <p:sp>
          <p:nvSpPr>
            <p:cNvPr id="619" name="Google Shape;619;p24"/>
            <p:cNvSpPr txBox="1"/>
            <p:nvPr/>
          </p:nvSpPr>
          <p:spPr>
            <a:xfrm>
              <a:off x="2001570" y="5741959"/>
              <a:ext cx="18754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Changement du chainage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1955248" y="5697193"/>
              <a:ext cx="7910852" cy="64807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21" name="Google Shape;621;p24"/>
          <p:cNvGrpSpPr/>
          <p:nvPr/>
        </p:nvGrpSpPr>
        <p:grpSpPr>
          <a:xfrm>
            <a:off x="1970690" y="6315782"/>
            <a:ext cx="7926292" cy="335820"/>
            <a:chOff x="1970690" y="6300016"/>
            <a:chExt cx="7926292" cy="335820"/>
          </a:xfrm>
        </p:grpSpPr>
        <p:sp>
          <p:nvSpPr>
            <p:cNvPr id="622" name="Google Shape;622;p24"/>
            <p:cNvSpPr/>
            <p:nvPr/>
          </p:nvSpPr>
          <p:spPr>
            <a:xfrm>
              <a:off x="1970690" y="6328059"/>
              <a:ext cx="7926292" cy="307777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1970690" y="6300016"/>
              <a:ext cx="24364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 pas perdre la nouvelle tête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4" name="Google Shape;624;p24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4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4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4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24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9" name="Google Shape;629;p24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4"/>
          <p:cNvSpPr txBox="1"/>
          <p:nvPr>
            <p:ph type="title"/>
          </p:nvPr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Ajout d’un élément : </a:t>
            </a:r>
            <a:b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au début de la liste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à la fin de la liste – </a:t>
            </a:r>
            <a:r>
              <a:rPr b="1" lang="fr-FR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milieu avant critère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5"/>
          <p:cNvSpPr txBox="1"/>
          <p:nvPr>
            <p:ph idx="12" type="sldNum"/>
          </p:nvPr>
        </p:nvSpPr>
        <p:spPr>
          <a:xfrm>
            <a:off x="9920388" y="63000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37" name="Google Shape;637;p25"/>
          <p:cNvSpPr txBox="1"/>
          <p:nvPr/>
        </p:nvSpPr>
        <p:spPr>
          <a:xfrm>
            <a:off x="363529" y="130039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5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5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5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1" name="Google Shape;641;p25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2" name="Google Shape;642;p25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5"/>
          <p:cNvSpPr txBox="1"/>
          <p:nvPr>
            <p:ph type="title"/>
          </p:nvPr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Suppression d’un élément : </a:t>
            </a:r>
            <a:b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au début de la liste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à la fin de la liste – au milieu de la liste</a:t>
            </a:r>
            <a:endParaRPr/>
          </a:p>
        </p:txBody>
      </p:sp>
      <p:sp>
        <p:nvSpPr>
          <p:cNvPr id="644" name="Google Shape;644;p25"/>
          <p:cNvSpPr txBox="1"/>
          <p:nvPr>
            <p:ph idx="1" type="body"/>
          </p:nvPr>
        </p:nvSpPr>
        <p:spPr>
          <a:xfrm>
            <a:off x="363529" y="1356451"/>
            <a:ext cx="11254966" cy="5329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solidFill>
                <a:srgbClr val="833C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Pour supprimer une cellule, il faut tester les 4 scenarios suivants: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48" lvl="0" marL="10800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La liste est vide: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suppression impossible</a:t>
            </a:r>
            <a:endParaRPr/>
          </a:p>
          <a:p>
            <a:pPr indent="-374648" lvl="0" marL="10800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48" lvl="0" marL="10800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La liste contient un seul élément qui vérifie le critère de suppression: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la liste devient vide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48" lvl="0" marL="10800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48" lvl="0" marL="10800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La liste contient plusieurs éléments dont le premier vérifie le critère de suppression: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changement de la tête</a:t>
            </a:r>
            <a:endParaRPr/>
          </a:p>
          <a:p>
            <a:pPr indent="-374648" lvl="0" marL="10800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48" lvl="0" marL="10800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La cellule qui vérifie le critère de suppression se trouve au milieu ou à la fin: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changement du chainage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10795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6"/>
          <p:cNvSpPr txBox="1"/>
          <p:nvPr>
            <p:ph idx="12" type="sldNum"/>
          </p:nvPr>
        </p:nvSpPr>
        <p:spPr>
          <a:xfrm>
            <a:off x="9920388" y="63000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51" name="Google Shape;651;p26"/>
          <p:cNvSpPr txBox="1"/>
          <p:nvPr/>
        </p:nvSpPr>
        <p:spPr>
          <a:xfrm>
            <a:off x="363529" y="130039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6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6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6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5" name="Google Shape;655;p26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6" name="Google Shape;656;p26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6"/>
          <p:cNvSpPr txBox="1"/>
          <p:nvPr>
            <p:ph type="title"/>
          </p:nvPr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Suppression d’un élément : </a:t>
            </a:r>
            <a:b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fr-FR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début de la liste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à la fin de la liste – au milieu de la liste</a:t>
            </a:r>
            <a:endParaRPr/>
          </a:p>
        </p:txBody>
      </p:sp>
      <p:sp>
        <p:nvSpPr>
          <p:cNvPr id="658" name="Google Shape;658;p26"/>
          <p:cNvSpPr/>
          <p:nvPr/>
        </p:nvSpPr>
        <p:spPr>
          <a:xfrm>
            <a:off x="3175419" y="4904082"/>
            <a:ext cx="731000" cy="1457046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9" name="Google Shape;659;p26"/>
          <p:cNvCxnSpPr/>
          <p:nvPr/>
        </p:nvCxnSpPr>
        <p:spPr>
          <a:xfrm>
            <a:off x="3175419" y="5597627"/>
            <a:ext cx="731000" cy="169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0" name="Google Shape;660;p26"/>
          <p:cNvSpPr/>
          <p:nvPr/>
        </p:nvSpPr>
        <p:spPr>
          <a:xfrm>
            <a:off x="4704976" y="4927369"/>
            <a:ext cx="1129464" cy="691334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1" name="Google Shape;661;p26"/>
          <p:cNvCxnSpPr/>
          <p:nvPr/>
        </p:nvCxnSpPr>
        <p:spPr>
          <a:xfrm>
            <a:off x="5522852" y="4927369"/>
            <a:ext cx="0" cy="691334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2" name="Google Shape;662;p26"/>
          <p:cNvCxnSpPr/>
          <p:nvPr/>
        </p:nvCxnSpPr>
        <p:spPr>
          <a:xfrm>
            <a:off x="3685822" y="5308702"/>
            <a:ext cx="1107258" cy="0"/>
          </a:xfrm>
          <a:prstGeom prst="straightConnector1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663" name="Google Shape;663;p26"/>
          <p:cNvSpPr/>
          <p:nvPr/>
        </p:nvSpPr>
        <p:spPr>
          <a:xfrm>
            <a:off x="6721101" y="4927369"/>
            <a:ext cx="1129464" cy="691334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4" name="Google Shape;664;p26"/>
          <p:cNvCxnSpPr/>
          <p:nvPr/>
        </p:nvCxnSpPr>
        <p:spPr>
          <a:xfrm>
            <a:off x="7537511" y="4927369"/>
            <a:ext cx="0" cy="670258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5" name="Google Shape;665;p26"/>
          <p:cNvCxnSpPr/>
          <p:nvPr/>
        </p:nvCxnSpPr>
        <p:spPr>
          <a:xfrm>
            <a:off x="5701946" y="5308702"/>
            <a:ext cx="1141951" cy="0"/>
          </a:xfrm>
          <a:prstGeom prst="straightConnector1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666" name="Google Shape;666;p26"/>
          <p:cNvSpPr/>
          <p:nvPr/>
        </p:nvSpPr>
        <p:spPr>
          <a:xfrm>
            <a:off x="8519738" y="4927369"/>
            <a:ext cx="1129462" cy="691334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7" name="Google Shape;667;p26"/>
          <p:cNvCxnSpPr/>
          <p:nvPr/>
        </p:nvCxnSpPr>
        <p:spPr>
          <a:xfrm>
            <a:off x="9337616" y="4934607"/>
            <a:ext cx="0" cy="684096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8" name="Google Shape;668;p26"/>
          <p:cNvSpPr txBox="1"/>
          <p:nvPr/>
        </p:nvSpPr>
        <p:spPr>
          <a:xfrm>
            <a:off x="4825604" y="5002967"/>
            <a:ext cx="597692" cy="52540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6"/>
          <p:cNvSpPr txBox="1"/>
          <p:nvPr/>
        </p:nvSpPr>
        <p:spPr>
          <a:xfrm>
            <a:off x="6841729" y="5002967"/>
            <a:ext cx="597692" cy="52540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26"/>
          <p:cNvSpPr txBox="1"/>
          <p:nvPr/>
        </p:nvSpPr>
        <p:spPr>
          <a:xfrm>
            <a:off x="8640367" y="5002967"/>
            <a:ext cx="597692" cy="52540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6"/>
          <p:cNvSpPr/>
          <p:nvPr/>
        </p:nvSpPr>
        <p:spPr>
          <a:xfrm>
            <a:off x="4689476" y="6082205"/>
            <a:ext cx="796924" cy="61527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2" name="Google Shape;672;p26"/>
          <p:cNvCxnSpPr/>
          <p:nvPr/>
        </p:nvCxnSpPr>
        <p:spPr>
          <a:xfrm rot="10800000">
            <a:off x="5088000" y="5414851"/>
            <a:ext cx="0" cy="935316"/>
          </a:xfrm>
          <a:prstGeom prst="straightConnector1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673" name="Google Shape;673;p26"/>
          <p:cNvCxnSpPr/>
          <p:nvPr/>
        </p:nvCxnSpPr>
        <p:spPr>
          <a:xfrm>
            <a:off x="9348412" y="4927417"/>
            <a:ext cx="281730" cy="691285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4" name="Google Shape;674;p26"/>
          <p:cNvCxnSpPr/>
          <p:nvPr/>
        </p:nvCxnSpPr>
        <p:spPr>
          <a:xfrm flipH="1" rot="10800000">
            <a:off x="9348412" y="4927369"/>
            <a:ext cx="286128" cy="691386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5" name="Google Shape;675;p26"/>
          <p:cNvCxnSpPr/>
          <p:nvPr/>
        </p:nvCxnSpPr>
        <p:spPr>
          <a:xfrm>
            <a:off x="7708149" y="5308702"/>
            <a:ext cx="917558" cy="0"/>
          </a:xfrm>
          <a:prstGeom prst="straightConnector1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676" name="Google Shape;676;p26"/>
          <p:cNvSpPr/>
          <p:nvPr/>
        </p:nvSpPr>
        <p:spPr>
          <a:xfrm>
            <a:off x="3808094" y="4550787"/>
            <a:ext cx="3060244" cy="1531418"/>
          </a:xfrm>
          <a:custGeom>
            <a:rect b="b" l="l" r="r" t="t"/>
            <a:pathLst>
              <a:path extrusionOk="0" h="21600" w="21600">
                <a:moveTo>
                  <a:pt x="33" y="9947"/>
                </a:moveTo>
                <a:cubicBezTo>
                  <a:pt x="478" y="4330"/>
                  <a:pt x="5166" y="0"/>
                  <a:pt x="10800" y="0"/>
                </a:cubicBezTo>
                <a:cubicBezTo>
                  <a:pt x="14943" y="0"/>
                  <a:pt x="18721" y="2370"/>
                  <a:pt x="20524" y="6100"/>
                </a:cubicBezTo>
                <a:lnTo>
                  <a:pt x="10800" y="10800"/>
                </a:lnTo>
                <a:lnTo>
                  <a:pt x="33" y="9947"/>
                </a:lnTo>
                <a:close/>
              </a:path>
              <a:path extrusionOk="0" h="21600" w="21600">
                <a:moveTo>
                  <a:pt x="33" y="9947"/>
                </a:moveTo>
                <a:cubicBezTo>
                  <a:pt x="478" y="4330"/>
                  <a:pt x="5166" y="0"/>
                  <a:pt x="10800" y="0"/>
                </a:cubicBezTo>
                <a:cubicBezTo>
                  <a:pt x="14943" y="0"/>
                  <a:pt x="18721" y="2370"/>
                  <a:pt x="20524" y="6100"/>
                </a:cubicBezTo>
              </a:path>
            </a:pathLst>
          </a:cu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6"/>
          <p:cNvSpPr/>
          <p:nvPr/>
        </p:nvSpPr>
        <p:spPr>
          <a:xfrm>
            <a:off x="1954836" y="4630923"/>
            <a:ext cx="843800" cy="973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6"/>
          <p:cNvSpPr/>
          <p:nvPr/>
        </p:nvSpPr>
        <p:spPr>
          <a:xfrm>
            <a:off x="2208054" y="3730634"/>
            <a:ext cx="8128000" cy="771683"/>
          </a:xfrm>
          <a:custGeom>
            <a:rect b="b" l="l" r="r" t="t"/>
            <a:pathLst>
              <a:path extrusionOk="0" h="771683" w="8128000">
                <a:moveTo>
                  <a:pt x="0" y="0"/>
                </a:moveTo>
                <a:lnTo>
                  <a:pt x="8128000" y="0"/>
                </a:lnTo>
                <a:lnTo>
                  <a:pt x="8128000" y="771683"/>
                </a:lnTo>
                <a:lnTo>
                  <a:pt x="0" y="771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8000" lIns="128000" spcFirstLastPara="1" rIns="128000" wrap="square" tIns="128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On détruit le nœud pointé par le pointeur.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9" name="Google Shape;679;p26"/>
          <p:cNvSpPr/>
          <p:nvPr/>
        </p:nvSpPr>
        <p:spPr>
          <a:xfrm>
            <a:off x="2208054" y="2555359"/>
            <a:ext cx="8128000" cy="1186851"/>
          </a:xfrm>
          <a:custGeom>
            <a:rect b="b" l="l" r="r" t="t"/>
            <a:pathLst>
              <a:path extrusionOk="0" h="1186849" w="8128000">
                <a:moveTo>
                  <a:pt x="8128000" y="771179"/>
                </a:moveTo>
                <a:lnTo>
                  <a:pt x="4212356" y="771179"/>
                </a:lnTo>
                <a:lnTo>
                  <a:pt x="4212356" y="890137"/>
                </a:lnTo>
                <a:lnTo>
                  <a:pt x="4360712" y="890137"/>
                </a:lnTo>
                <a:lnTo>
                  <a:pt x="4064000" y="1186848"/>
                </a:lnTo>
                <a:lnTo>
                  <a:pt x="3767288" y="890137"/>
                </a:lnTo>
                <a:lnTo>
                  <a:pt x="3915644" y="890137"/>
                </a:lnTo>
                <a:lnTo>
                  <a:pt x="3915644" y="771179"/>
                </a:lnTo>
                <a:lnTo>
                  <a:pt x="0" y="771179"/>
                </a:lnTo>
                <a:lnTo>
                  <a:pt x="0" y="1"/>
                </a:lnTo>
                <a:lnTo>
                  <a:pt x="8128000" y="1"/>
                </a:lnTo>
                <a:lnTo>
                  <a:pt x="8128000" y="771179"/>
                </a:lnTo>
                <a:close/>
              </a:path>
            </a:pathLst>
          </a:custGeom>
          <a:solidFill>
            <a:srgbClr val="C85B5B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43675" lIns="128000" spcFirstLastPara="1" rIns="128000" wrap="square" tIns="128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On pointe la tête de liste sur le deuxième nœud (NULL s’il n’y avait qu’un seul nœud).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80" name="Google Shape;680;p26"/>
          <p:cNvGrpSpPr/>
          <p:nvPr/>
        </p:nvGrpSpPr>
        <p:grpSpPr>
          <a:xfrm>
            <a:off x="2208054" y="1380085"/>
            <a:ext cx="8128000" cy="1186851"/>
            <a:chOff x="2208054" y="1380085"/>
            <a:chExt cx="8128000" cy="1186851"/>
          </a:xfrm>
        </p:grpSpPr>
        <p:sp>
          <p:nvSpPr>
            <p:cNvPr id="681" name="Google Shape;681;p26"/>
            <p:cNvSpPr/>
            <p:nvPr/>
          </p:nvSpPr>
          <p:spPr>
            <a:xfrm>
              <a:off x="2208054" y="1380085"/>
              <a:ext cx="8128000" cy="1186851"/>
            </a:xfrm>
            <a:custGeom>
              <a:rect b="b" l="l" r="r" t="t"/>
              <a:pathLst>
                <a:path extrusionOk="0" h="1186849" w="8128000">
                  <a:moveTo>
                    <a:pt x="8128000" y="771179"/>
                  </a:moveTo>
                  <a:lnTo>
                    <a:pt x="4212356" y="771179"/>
                  </a:lnTo>
                  <a:lnTo>
                    <a:pt x="4212356" y="890137"/>
                  </a:lnTo>
                  <a:lnTo>
                    <a:pt x="4360712" y="890137"/>
                  </a:lnTo>
                  <a:lnTo>
                    <a:pt x="4064000" y="1186848"/>
                  </a:lnTo>
                  <a:lnTo>
                    <a:pt x="3767288" y="890137"/>
                  </a:lnTo>
                  <a:lnTo>
                    <a:pt x="3915644" y="890137"/>
                  </a:lnTo>
                  <a:lnTo>
                    <a:pt x="3915644" y="771179"/>
                  </a:lnTo>
                  <a:lnTo>
                    <a:pt x="0" y="771179"/>
                  </a:lnTo>
                  <a:lnTo>
                    <a:pt x="0" y="1"/>
                  </a:lnTo>
                  <a:lnTo>
                    <a:pt x="8128000" y="1"/>
                  </a:lnTo>
                  <a:lnTo>
                    <a:pt x="8128000" y="771179"/>
                  </a:lnTo>
                  <a:close/>
                </a:path>
              </a:pathLst>
            </a:custGeom>
            <a:solidFill>
              <a:srgbClr val="FE0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898275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20"/>
                <a:buFont typeface="Times New Roman"/>
                <a:buNone/>
              </a:pPr>
              <a:r>
                <a:rPr b="0" i="0" lang="fr-FR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 la liste n’est pas vide:</a:t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208054" y="1796670"/>
              <a:ext cx="8128000" cy="354867"/>
            </a:xfrm>
            <a:custGeom>
              <a:rect b="b" l="l" r="r" t="t"/>
              <a:pathLst>
                <a:path extrusionOk="0" h="354867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354867"/>
                  </a:lnTo>
                  <a:lnTo>
                    <a:pt x="0" y="3548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>
                <a:alpha val="89411"/>
              </a:srgbClr>
            </a:solidFill>
            <a:ln cap="flat" cmpd="sng" w="12700">
              <a:solidFill>
                <a:srgbClr val="E0E0E0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2850" lIns="128000" spcFirstLastPara="1" rIns="12800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20"/>
                <a:buFont typeface="Calibri"/>
                <a:buNone/>
              </a:pPr>
              <a:r>
                <a:rPr b="0" i="0" lang="fr-F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On fait pointer un pointeur sur le premier élément de la liste.</a:t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7"/>
          <p:cNvSpPr/>
          <p:nvPr/>
        </p:nvSpPr>
        <p:spPr>
          <a:xfrm>
            <a:off x="3915286" y="2015460"/>
            <a:ext cx="5960530" cy="403187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  supprimerDebut(liste 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struct Cellule*  tmp;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if(l!=NULL)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tmp =l;// pointer sur le premier élément de la liste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l=l-&gt;suivant; //pointer la tête sur le deuxième élément de la liste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free(tmp); // détruire la cellule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return(l);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7"/>
          <p:cNvSpPr/>
          <p:nvPr/>
        </p:nvSpPr>
        <p:spPr>
          <a:xfrm>
            <a:off x="2737260" y="2490884"/>
            <a:ext cx="7138556" cy="357833"/>
          </a:xfrm>
          <a:prstGeom prst="rect">
            <a:avLst/>
          </a:prstGeom>
          <a:solidFill>
            <a:schemeClr val="accent1">
              <a:alpha val="20392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7"/>
          <p:cNvSpPr/>
          <p:nvPr/>
        </p:nvSpPr>
        <p:spPr>
          <a:xfrm>
            <a:off x="2718585" y="5772509"/>
            <a:ext cx="7138500" cy="18441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7"/>
          <p:cNvSpPr txBox="1"/>
          <p:nvPr/>
        </p:nvSpPr>
        <p:spPr>
          <a:xfrm>
            <a:off x="2737261" y="2490885"/>
            <a:ext cx="13773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27"/>
          <p:cNvSpPr txBox="1"/>
          <p:nvPr/>
        </p:nvSpPr>
        <p:spPr>
          <a:xfrm>
            <a:off x="2844631" y="3678558"/>
            <a:ext cx="11213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 liste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vide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27"/>
          <p:cNvSpPr/>
          <p:nvPr/>
        </p:nvSpPr>
        <p:spPr>
          <a:xfrm>
            <a:off x="2720137" y="5451378"/>
            <a:ext cx="7135452" cy="314283"/>
          </a:xfrm>
          <a:prstGeom prst="rect">
            <a:avLst/>
          </a:prstGeom>
          <a:solidFill>
            <a:schemeClr val="accent1">
              <a:alpha val="20392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7"/>
          <p:cNvSpPr txBox="1"/>
          <p:nvPr/>
        </p:nvSpPr>
        <p:spPr>
          <a:xfrm>
            <a:off x="3075211" y="5433936"/>
            <a:ext cx="4859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7"/>
          <p:cNvSpPr txBox="1"/>
          <p:nvPr>
            <p:ph idx="12" type="sldNum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95" name="Google Shape;695;p27"/>
          <p:cNvSpPr txBox="1"/>
          <p:nvPr/>
        </p:nvSpPr>
        <p:spPr>
          <a:xfrm>
            <a:off x="363529" y="130039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7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27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7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9" name="Google Shape;699;p27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0" name="Google Shape;700;p27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7"/>
          <p:cNvSpPr txBox="1"/>
          <p:nvPr>
            <p:ph type="title"/>
          </p:nvPr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Suppression d’un élément : </a:t>
            </a:r>
            <a:b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fr-FR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début de la liste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à la fin de la liste – au milieu de la liste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8"/>
          <p:cNvSpPr/>
          <p:nvPr/>
        </p:nvSpPr>
        <p:spPr>
          <a:xfrm>
            <a:off x="2133600" y="1524000"/>
            <a:ext cx="8066088" cy="29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28638" lvl="0" marL="530225" marR="0" rtl="0" algn="just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la liste n’est pas vide ALORS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8638" lvl="0" marL="530225" marR="0" rtl="0" algn="just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SI la liste ne contient qu’un seul élément ALORS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8638" lvl="0" marL="530225" marR="0" rtl="0" algn="just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Supprimer au début de la liste.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8638" lvl="0" marL="530225" marR="0" rtl="0" algn="just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8638" lvl="0" marL="530225" marR="0" rtl="0" algn="just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On fait pointer un pointeur sur l’avant dernier nœud.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8638" lvl="0" marL="530225" marR="0" rtl="0" algn="just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On détruit le dernier nœud.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8638" lvl="0" marL="530225" marR="0" rtl="0" algn="just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On fait pointer  le suivant de l’avant dernier  nœud vers NULL.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8638" lvl="0" marL="530225" marR="0" rtl="0" algn="just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FINSI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8638" lvl="0" marL="530225" marR="0" rtl="0" algn="just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8"/>
          <p:cNvSpPr/>
          <p:nvPr/>
        </p:nvSpPr>
        <p:spPr>
          <a:xfrm>
            <a:off x="3216276" y="5096637"/>
            <a:ext cx="792163" cy="1368425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8" name="Google Shape;708;p28"/>
          <p:cNvCxnSpPr/>
          <p:nvPr/>
        </p:nvCxnSpPr>
        <p:spPr>
          <a:xfrm>
            <a:off x="3216276" y="5745923"/>
            <a:ext cx="788165" cy="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9" name="Google Shape;709;p28"/>
          <p:cNvSpPr/>
          <p:nvPr/>
        </p:nvSpPr>
        <p:spPr>
          <a:xfrm>
            <a:off x="4729163" y="5096637"/>
            <a:ext cx="1223962" cy="64928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0" name="Google Shape;710;p28"/>
          <p:cNvCxnSpPr/>
          <p:nvPr/>
        </p:nvCxnSpPr>
        <p:spPr>
          <a:xfrm>
            <a:off x="5592765" y="5096637"/>
            <a:ext cx="0" cy="642011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1" name="Google Shape;711;p28"/>
          <p:cNvCxnSpPr/>
          <p:nvPr/>
        </p:nvCxnSpPr>
        <p:spPr>
          <a:xfrm>
            <a:off x="3721101" y="5456998"/>
            <a:ext cx="1150937" cy="0"/>
          </a:xfrm>
          <a:prstGeom prst="straightConnector1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712" name="Google Shape;712;p28"/>
          <p:cNvSpPr/>
          <p:nvPr/>
        </p:nvSpPr>
        <p:spPr>
          <a:xfrm>
            <a:off x="6745288" y="5096637"/>
            <a:ext cx="1223962" cy="64928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3" name="Google Shape;713;p28"/>
          <p:cNvCxnSpPr/>
          <p:nvPr/>
        </p:nvCxnSpPr>
        <p:spPr>
          <a:xfrm>
            <a:off x="7608890" y="5096637"/>
            <a:ext cx="0" cy="642011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4" name="Google Shape;714;p28"/>
          <p:cNvCxnSpPr/>
          <p:nvPr/>
        </p:nvCxnSpPr>
        <p:spPr>
          <a:xfrm>
            <a:off x="5737226" y="5456998"/>
            <a:ext cx="1150937" cy="0"/>
          </a:xfrm>
          <a:prstGeom prst="straightConnector1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715" name="Google Shape;715;p28"/>
          <p:cNvSpPr/>
          <p:nvPr/>
        </p:nvSpPr>
        <p:spPr>
          <a:xfrm>
            <a:off x="8543926" y="5096637"/>
            <a:ext cx="1223963" cy="64928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6" name="Google Shape;716;p28"/>
          <p:cNvCxnSpPr/>
          <p:nvPr/>
        </p:nvCxnSpPr>
        <p:spPr>
          <a:xfrm>
            <a:off x="9407525" y="5096638"/>
            <a:ext cx="0" cy="61048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7" name="Google Shape;717;p28"/>
          <p:cNvSpPr txBox="1"/>
          <p:nvPr/>
        </p:nvSpPr>
        <p:spPr>
          <a:xfrm>
            <a:off x="4872038" y="5168073"/>
            <a:ext cx="6477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28"/>
          <p:cNvSpPr txBox="1"/>
          <p:nvPr/>
        </p:nvSpPr>
        <p:spPr>
          <a:xfrm>
            <a:off x="6888163" y="5168073"/>
            <a:ext cx="6477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8"/>
          <p:cNvSpPr txBox="1"/>
          <p:nvPr/>
        </p:nvSpPr>
        <p:spPr>
          <a:xfrm>
            <a:off x="8686800" y="5168073"/>
            <a:ext cx="64928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8"/>
          <p:cNvSpPr/>
          <p:nvPr/>
        </p:nvSpPr>
        <p:spPr>
          <a:xfrm>
            <a:off x="6743700" y="6247573"/>
            <a:ext cx="863700" cy="5778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1" name="Google Shape;721;p28"/>
          <p:cNvCxnSpPr/>
          <p:nvPr/>
        </p:nvCxnSpPr>
        <p:spPr>
          <a:xfrm rot="10800000">
            <a:off x="5157788" y="5815774"/>
            <a:ext cx="2019300" cy="722313"/>
          </a:xfrm>
          <a:prstGeom prst="straightConnector1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722" name="Google Shape;722;p28"/>
          <p:cNvCxnSpPr/>
          <p:nvPr/>
        </p:nvCxnSpPr>
        <p:spPr>
          <a:xfrm>
            <a:off x="9405938" y="5096636"/>
            <a:ext cx="360362" cy="6477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3" name="Google Shape;723;p28"/>
          <p:cNvCxnSpPr/>
          <p:nvPr/>
        </p:nvCxnSpPr>
        <p:spPr>
          <a:xfrm flipH="1" rot="10800000">
            <a:off x="9405938" y="5095049"/>
            <a:ext cx="360362" cy="650875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4" name="Google Shape;724;p28"/>
          <p:cNvCxnSpPr/>
          <p:nvPr/>
        </p:nvCxnSpPr>
        <p:spPr>
          <a:xfrm>
            <a:off x="7835462" y="5456998"/>
            <a:ext cx="851338" cy="0"/>
          </a:xfrm>
          <a:prstGeom prst="straightConnector1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725" name="Google Shape;725;p28"/>
          <p:cNvCxnSpPr/>
          <p:nvPr/>
        </p:nvCxnSpPr>
        <p:spPr>
          <a:xfrm rot="10800000">
            <a:off x="7175500" y="5688773"/>
            <a:ext cx="0" cy="849313"/>
          </a:xfrm>
          <a:prstGeom prst="straightConnector1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726" name="Google Shape;726;p28"/>
          <p:cNvCxnSpPr/>
          <p:nvPr/>
        </p:nvCxnSpPr>
        <p:spPr>
          <a:xfrm>
            <a:off x="7608889" y="5096636"/>
            <a:ext cx="358775" cy="6477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7" name="Google Shape;727;p28"/>
          <p:cNvCxnSpPr/>
          <p:nvPr/>
        </p:nvCxnSpPr>
        <p:spPr>
          <a:xfrm flipH="1" rot="10800000">
            <a:off x="7608889" y="5095049"/>
            <a:ext cx="358775" cy="650875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8" name="Google Shape;728;p28"/>
          <p:cNvSpPr/>
          <p:nvPr/>
        </p:nvSpPr>
        <p:spPr>
          <a:xfrm>
            <a:off x="1919536" y="4663248"/>
            <a:ext cx="914400" cy="771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8"/>
          <p:cNvSpPr txBox="1"/>
          <p:nvPr>
            <p:ph idx="12" type="sldNum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30" name="Google Shape;730;p28"/>
          <p:cNvSpPr txBox="1"/>
          <p:nvPr/>
        </p:nvSpPr>
        <p:spPr>
          <a:xfrm>
            <a:off x="363529" y="130039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8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8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8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4" name="Google Shape;734;p28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5" name="Google Shape;735;p28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28"/>
          <p:cNvSpPr txBox="1"/>
          <p:nvPr/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Suppression d’un élément : </a:t>
            </a:r>
            <a:b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début de la liste </a:t>
            </a:r>
            <a: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i="0" lang="fr-FR" sz="2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 la fin de la liste</a:t>
            </a: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au milieu de la liste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28"/>
          <p:cNvSpPr/>
          <p:nvPr/>
        </p:nvSpPr>
        <p:spPr>
          <a:xfrm>
            <a:off x="3376246" y="2912010"/>
            <a:ext cx="5683348" cy="432582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28"/>
          <p:cNvSpPr/>
          <p:nvPr/>
        </p:nvSpPr>
        <p:spPr>
          <a:xfrm>
            <a:off x="3376246" y="3344592"/>
            <a:ext cx="3071851" cy="37454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28"/>
          <p:cNvSpPr/>
          <p:nvPr/>
        </p:nvSpPr>
        <p:spPr>
          <a:xfrm>
            <a:off x="3356487" y="3672922"/>
            <a:ext cx="6701913" cy="335136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657814" y="1750999"/>
            <a:ext cx="10963872" cy="4605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Une structure de données est une manière d’organiser et de stocker l’information.</a:t>
            </a:r>
            <a:endParaRPr/>
          </a:p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Une structure de données spécifie la façon de représenter les données d’un problème à résoudre en décrivant:</a:t>
            </a:r>
            <a:endParaRPr/>
          </a:p>
          <a:p>
            <a:pPr indent="-342900" lvl="1" marL="108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✔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la manière d’attribuer une certaine quantité de mémoire à cette structure, (allocation statique ou dynamique).</a:t>
            </a:r>
            <a:endParaRPr/>
          </a:p>
          <a:p>
            <a:pPr indent="-342900" lvl="1" marL="108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✔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la façon d’accéder aux données qu’elle contient.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250987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4383406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3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3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1217733" y="810750"/>
            <a:ext cx="4173553" cy="329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de 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9"/>
          <p:cNvSpPr/>
          <p:nvPr/>
        </p:nvSpPr>
        <p:spPr>
          <a:xfrm>
            <a:off x="2487486" y="1297232"/>
            <a:ext cx="8066411" cy="5693866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 supprimer_Fin(liste 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cellule* tmp, courant;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(l!=NULL) // si la liste n'est pas vide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if(l-&gt;suivant==NULL) // s’il n'y a qu'une seule cellule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free(l);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l=NULL;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// s’il y a au moins deux cellules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{tmp=l;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courant=l;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 à partir du premier,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while(tmp-&gt;suivant!=NULL)  // regarder toujours le suivant du suivant pour accéder à l'avant dernier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courant =tmp;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tmp=tmp-&gt;suivant;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courant-&gt;suivant=NULL;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free(tmp);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29"/>
          <p:cNvSpPr txBox="1"/>
          <p:nvPr/>
        </p:nvSpPr>
        <p:spPr>
          <a:xfrm>
            <a:off x="1146583" y="1696476"/>
            <a:ext cx="15310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29"/>
          <p:cNvSpPr txBox="1"/>
          <p:nvPr/>
        </p:nvSpPr>
        <p:spPr>
          <a:xfrm>
            <a:off x="894709" y="2140283"/>
            <a:ext cx="153101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 d’une liste qui contient une seule cellule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29"/>
          <p:cNvSpPr txBox="1"/>
          <p:nvPr/>
        </p:nvSpPr>
        <p:spPr>
          <a:xfrm>
            <a:off x="903613" y="4084306"/>
            <a:ext cx="128272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 liste qui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 moins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deux cellules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29"/>
          <p:cNvSpPr/>
          <p:nvPr/>
        </p:nvSpPr>
        <p:spPr>
          <a:xfrm>
            <a:off x="714533" y="1715699"/>
            <a:ext cx="9839363" cy="264334"/>
          </a:xfrm>
          <a:prstGeom prst="rect">
            <a:avLst/>
          </a:prstGeom>
          <a:solidFill>
            <a:schemeClr val="accent1">
              <a:alpha val="20392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9"/>
          <p:cNvSpPr/>
          <p:nvPr/>
        </p:nvSpPr>
        <p:spPr>
          <a:xfrm>
            <a:off x="714532" y="2504926"/>
            <a:ext cx="9839400" cy="13587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0" name="Google Shape;750;p29"/>
          <p:cNvSpPr/>
          <p:nvPr/>
        </p:nvSpPr>
        <p:spPr>
          <a:xfrm>
            <a:off x="714533" y="3595851"/>
            <a:ext cx="9839361" cy="2647234"/>
          </a:xfrm>
          <a:prstGeom prst="rect">
            <a:avLst/>
          </a:prstGeom>
          <a:solidFill>
            <a:schemeClr val="accent1">
              <a:alpha val="20392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1" name="Google Shape;751;p29"/>
          <p:cNvSpPr/>
          <p:nvPr/>
        </p:nvSpPr>
        <p:spPr>
          <a:xfrm>
            <a:off x="740675" y="6409366"/>
            <a:ext cx="9813221" cy="306129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29"/>
          <p:cNvSpPr txBox="1"/>
          <p:nvPr>
            <p:ph idx="12" type="sldNum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53" name="Google Shape;753;p29"/>
          <p:cNvSpPr txBox="1"/>
          <p:nvPr/>
        </p:nvSpPr>
        <p:spPr>
          <a:xfrm>
            <a:off x="1302007" y="6408474"/>
            <a:ext cx="4859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9"/>
          <p:cNvSpPr txBox="1"/>
          <p:nvPr/>
        </p:nvSpPr>
        <p:spPr>
          <a:xfrm>
            <a:off x="363529" y="130039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9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9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9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8" name="Google Shape;758;p29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9" name="Google Shape;759;p29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9"/>
          <p:cNvSpPr txBox="1"/>
          <p:nvPr/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Suppression d’un élément : </a:t>
            </a:r>
            <a:b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début de la liste </a:t>
            </a:r>
            <a: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i="0" lang="fr-FR" sz="2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 la fin de la liste</a:t>
            </a: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au milieu de la liste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0"/>
          <p:cNvSpPr txBox="1"/>
          <p:nvPr>
            <p:ph idx="1" type="body"/>
          </p:nvPr>
        </p:nvSpPr>
        <p:spPr>
          <a:xfrm>
            <a:off x="793140" y="1835625"/>
            <a:ext cx="8335094" cy="422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Par exemple, Supprimer le nœud contenant la valeur « 5 »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2000"/>
              <a:buNone/>
            </a:pPr>
            <a:r>
              <a:rPr lang="fr-FR" sz="20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</a:t>
            </a:r>
            <a:endParaRPr/>
          </a:p>
        </p:txBody>
      </p:sp>
      <p:sp>
        <p:nvSpPr>
          <p:cNvPr id="767" name="Google Shape;767;p30"/>
          <p:cNvSpPr/>
          <p:nvPr/>
        </p:nvSpPr>
        <p:spPr>
          <a:xfrm>
            <a:off x="3226660" y="3584521"/>
            <a:ext cx="864096" cy="36004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0"/>
          <p:cNvSpPr/>
          <p:nvPr/>
        </p:nvSpPr>
        <p:spPr>
          <a:xfrm>
            <a:off x="4090756" y="3584521"/>
            <a:ext cx="504056" cy="36004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30"/>
          <p:cNvSpPr/>
          <p:nvPr/>
        </p:nvSpPr>
        <p:spPr>
          <a:xfrm>
            <a:off x="5124119" y="3578816"/>
            <a:ext cx="915241" cy="36004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0"/>
          <p:cNvSpPr/>
          <p:nvPr/>
        </p:nvSpPr>
        <p:spPr>
          <a:xfrm>
            <a:off x="6039360" y="3578816"/>
            <a:ext cx="496586" cy="36004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30"/>
          <p:cNvSpPr/>
          <p:nvPr/>
        </p:nvSpPr>
        <p:spPr>
          <a:xfrm>
            <a:off x="7040002" y="3564748"/>
            <a:ext cx="829751" cy="3824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0"/>
          <p:cNvSpPr/>
          <p:nvPr/>
        </p:nvSpPr>
        <p:spPr>
          <a:xfrm>
            <a:off x="7869753" y="3564748"/>
            <a:ext cx="485058" cy="3824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30"/>
          <p:cNvSpPr/>
          <p:nvPr/>
        </p:nvSpPr>
        <p:spPr>
          <a:xfrm>
            <a:off x="7472049" y="4625866"/>
            <a:ext cx="882762" cy="36004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0"/>
          <p:cNvSpPr/>
          <p:nvPr/>
        </p:nvSpPr>
        <p:spPr>
          <a:xfrm>
            <a:off x="8354811" y="4625866"/>
            <a:ext cx="773423" cy="36004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5" name="Google Shape;775;p30"/>
          <p:cNvCxnSpPr/>
          <p:nvPr/>
        </p:nvCxnSpPr>
        <p:spPr>
          <a:xfrm>
            <a:off x="4342785" y="3745240"/>
            <a:ext cx="753001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76" name="Google Shape;776;p30"/>
          <p:cNvCxnSpPr>
            <a:endCxn id="771" idx="1"/>
          </p:cNvCxnSpPr>
          <p:nvPr/>
        </p:nvCxnSpPr>
        <p:spPr>
          <a:xfrm>
            <a:off x="6356602" y="3755972"/>
            <a:ext cx="683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77" name="Google Shape;777;p30"/>
          <p:cNvCxnSpPr/>
          <p:nvPr/>
        </p:nvCxnSpPr>
        <p:spPr>
          <a:xfrm>
            <a:off x="8040660" y="3781245"/>
            <a:ext cx="0" cy="828421"/>
          </a:xfrm>
          <a:prstGeom prst="straightConnector1">
            <a:avLst/>
          </a:prstGeom>
          <a:noFill/>
          <a:ln cap="flat" cmpd="sng" w="28575">
            <a:solidFill>
              <a:srgbClr val="833C0B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78" name="Google Shape;778;p30"/>
          <p:cNvCxnSpPr/>
          <p:nvPr/>
        </p:nvCxnSpPr>
        <p:spPr>
          <a:xfrm>
            <a:off x="4432952" y="3729193"/>
            <a:ext cx="706422" cy="0"/>
          </a:xfrm>
          <a:prstGeom prst="straightConnector1">
            <a:avLst/>
          </a:prstGeom>
          <a:noFill/>
          <a:ln cap="flat" cmpd="sng" w="28575">
            <a:solidFill>
              <a:srgbClr val="833C0B"/>
            </a:solidFill>
            <a:prstDash val="dash"/>
            <a:miter lim="800000"/>
            <a:headEnd len="sm" w="sm" type="none"/>
            <a:tailEnd len="med" w="med" type="stealth"/>
          </a:ln>
        </p:spPr>
      </p:cxnSp>
      <p:cxnSp>
        <p:nvCxnSpPr>
          <p:cNvPr id="779" name="Google Shape;779;p30"/>
          <p:cNvCxnSpPr/>
          <p:nvPr/>
        </p:nvCxnSpPr>
        <p:spPr>
          <a:xfrm>
            <a:off x="6392637" y="3758836"/>
            <a:ext cx="647365" cy="0"/>
          </a:xfrm>
          <a:prstGeom prst="straightConnector1">
            <a:avLst/>
          </a:prstGeom>
          <a:noFill/>
          <a:ln cap="flat" cmpd="sng" w="28575">
            <a:solidFill>
              <a:srgbClr val="833C0B"/>
            </a:solidFill>
            <a:prstDash val="dash"/>
            <a:miter lim="800000"/>
            <a:headEnd len="sm" w="sm" type="none"/>
            <a:tailEnd len="med" w="med" type="stealth"/>
          </a:ln>
        </p:spPr>
      </p:cxnSp>
      <p:cxnSp>
        <p:nvCxnSpPr>
          <p:cNvPr id="780" name="Google Shape;780;p30"/>
          <p:cNvCxnSpPr/>
          <p:nvPr/>
        </p:nvCxnSpPr>
        <p:spPr>
          <a:xfrm>
            <a:off x="5262703" y="3279184"/>
            <a:ext cx="1273243" cy="9459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1" name="Google Shape;781;p30"/>
          <p:cNvCxnSpPr/>
          <p:nvPr/>
        </p:nvCxnSpPr>
        <p:spPr>
          <a:xfrm flipH="1">
            <a:off x="5209609" y="3279184"/>
            <a:ext cx="1359058" cy="9459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2" name="Google Shape;782;p30"/>
          <p:cNvCxnSpPr/>
          <p:nvPr/>
        </p:nvCxnSpPr>
        <p:spPr>
          <a:xfrm flipH="1" rot="10800000">
            <a:off x="4342784" y="3726375"/>
            <a:ext cx="2822488" cy="11707"/>
          </a:xfrm>
          <a:prstGeom prst="straightConnector1">
            <a:avLst/>
          </a:prstGeom>
          <a:noFill/>
          <a:ln cap="flat" cmpd="sng" w="28575">
            <a:solidFill>
              <a:srgbClr val="833C0B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83" name="Google Shape;78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84" name="Google Shape;784;p30"/>
          <p:cNvSpPr txBox="1"/>
          <p:nvPr/>
        </p:nvSpPr>
        <p:spPr>
          <a:xfrm>
            <a:off x="363529" y="130039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0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0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0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8" name="Google Shape;788;p30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9" name="Google Shape;789;p30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0"/>
          <p:cNvSpPr txBox="1"/>
          <p:nvPr/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Suppression d’un élément : </a:t>
            </a:r>
            <a:b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début de la liste </a:t>
            </a:r>
            <a: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 la fin de la liste – </a:t>
            </a:r>
            <a:r>
              <a:rPr b="1" i="0" lang="fr-FR" sz="2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milieu de la liste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96" name="Google Shape;796;p31"/>
          <p:cNvSpPr txBox="1"/>
          <p:nvPr/>
        </p:nvSpPr>
        <p:spPr>
          <a:xfrm>
            <a:off x="363529" y="130039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1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1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1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0" name="Google Shape;800;p31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1" name="Google Shape;801;p31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1"/>
          <p:cNvSpPr txBox="1"/>
          <p:nvPr/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Suppression d’un élément : </a:t>
            </a:r>
            <a:b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début de la liste </a:t>
            </a:r>
            <a: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 la fin de la liste – </a:t>
            </a:r>
            <a:r>
              <a:rPr b="1" i="0" lang="fr-FR" sz="2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milieu de la liste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1"/>
          <p:cNvSpPr/>
          <p:nvPr/>
        </p:nvSpPr>
        <p:spPr>
          <a:xfrm>
            <a:off x="2062136" y="1569677"/>
            <a:ext cx="8544904" cy="1316699"/>
          </a:xfrm>
          <a:custGeom>
            <a:rect b="b" l="l" r="r" t="t"/>
            <a:pathLst>
              <a:path extrusionOk="0" h="1316699" w="8544904">
                <a:moveTo>
                  <a:pt x="0" y="0"/>
                </a:moveTo>
                <a:lnTo>
                  <a:pt x="8544904" y="0"/>
                </a:lnTo>
                <a:lnTo>
                  <a:pt x="8544904" y="1316699"/>
                </a:lnTo>
                <a:lnTo>
                  <a:pt x="0" y="1316699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89411"/>
            </a:schemeClr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13775" lIns="663175" spcFirstLastPara="1" rIns="663175" wrap="square" tIns="229100">
            <a:noAutofit/>
          </a:bodyPr>
          <a:lstStyle/>
          <a:p>
            <a:pPr indent="-171450" lvl="1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Pointeur courant vers l’élément à supprimer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1714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Pointeur précédent vers l’élément qui le précède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Cellule * courant = tete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Cellule * precedent = tete 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1"/>
          <p:cNvSpPr/>
          <p:nvPr/>
        </p:nvSpPr>
        <p:spPr>
          <a:xfrm>
            <a:off x="2489381" y="1407317"/>
            <a:ext cx="6568151" cy="324720"/>
          </a:xfrm>
          <a:custGeom>
            <a:rect b="b" l="l" r="r" t="t"/>
            <a:pathLst>
              <a:path extrusionOk="0" h="324720" w="6568151">
                <a:moveTo>
                  <a:pt x="0" y="54121"/>
                </a:moveTo>
                <a:cubicBezTo>
                  <a:pt x="0" y="24231"/>
                  <a:pt x="24231" y="0"/>
                  <a:pt x="54121" y="0"/>
                </a:cubicBezTo>
                <a:lnTo>
                  <a:pt x="6514030" y="0"/>
                </a:lnTo>
                <a:cubicBezTo>
                  <a:pt x="6543920" y="0"/>
                  <a:pt x="6568151" y="24231"/>
                  <a:pt x="6568151" y="54121"/>
                </a:cubicBezTo>
                <a:lnTo>
                  <a:pt x="6568151" y="270599"/>
                </a:lnTo>
                <a:cubicBezTo>
                  <a:pt x="6568151" y="300489"/>
                  <a:pt x="6543920" y="324720"/>
                  <a:pt x="6514030" y="324720"/>
                </a:cubicBezTo>
                <a:lnTo>
                  <a:pt x="54121" y="324720"/>
                </a:lnTo>
                <a:cubicBezTo>
                  <a:pt x="24231" y="324720"/>
                  <a:pt x="0" y="300489"/>
                  <a:pt x="0" y="270599"/>
                </a:cubicBezTo>
                <a:lnTo>
                  <a:pt x="0" y="54121"/>
                </a:lnTo>
                <a:close/>
              </a:path>
            </a:pathLst>
          </a:cu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15850" lIns="241925" spcFirstLastPara="1" rIns="241925" wrap="square" tIns="158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Définir deux pointeurs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1"/>
          <p:cNvSpPr/>
          <p:nvPr/>
        </p:nvSpPr>
        <p:spPr>
          <a:xfrm>
            <a:off x="2062136" y="3108137"/>
            <a:ext cx="8544904" cy="376822"/>
          </a:xfrm>
          <a:prstGeom prst="rect">
            <a:avLst/>
          </a:prstGeom>
          <a:solidFill>
            <a:schemeClr val="lt1">
              <a:alpha val="89411"/>
            </a:schemeClr>
          </a:solidFill>
          <a:ln cap="flat" cmpd="sng" w="9525">
            <a:solidFill>
              <a:srgbClr val="D07A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1"/>
          <p:cNvSpPr/>
          <p:nvPr/>
        </p:nvSpPr>
        <p:spPr>
          <a:xfrm>
            <a:off x="2489381" y="2945777"/>
            <a:ext cx="6710629" cy="324720"/>
          </a:xfrm>
          <a:custGeom>
            <a:rect b="b" l="l" r="r" t="t"/>
            <a:pathLst>
              <a:path extrusionOk="0" h="324720" w="6710629">
                <a:moveTo>
                  <a:pt x="0" y="54121"/>
                </a:moveTo>
                <a:cubicBezTo>
                  <a:pt x="0" y="24231"/>
                  <a:pt x="24231" y="0"/>
                  <a:pt x="54121" y="0"/>
                </a:cubicBezTo>
                <a:lnTo>
                  <a:pt x="6656508" y="0"/>
                </a:lnTo>
                <a:cubicBezTo>
                  <a:pt x="6686398" y="0"/>
                  <a:pt x="6710629" y="24231"/>
                  <a:pt x="6710629" y="54121"/>
                </a:cubicBezTo>
                <a:lnTo>
                  <a:pt x="6710629" y="270599"/>
                </a:lnTo>
                <a:cubicBezTo>
                  <a:pt x="6710629" y="300489"/>
                  <a:pt x="6686398" y="324720"/>
                  <a:pt x="6656508" y="324720"/>
                </a:cubicBezTo>
                <a:lnTo>
                  <a:pt x="54121" y="324720"/>
                </a:lnTo>
                <a:cubicBezTo>
                  <a:pt x="24231" y="324720"/>
                  <a:pt x="0" y="300489"/>
                  <a:pt x="0" y="270599"/>
                </a:cubicBezTo>
                <a:lnTo>
                  <a:pt x="0" y="54121"/>
                </a:lnTo>
                <a:close/>
              </a:path>
            </a:pathLst>
          </a:custGeom>
          <a:gradFill>
            <a:gsLst>
              <a:gs pos="0">
                <a:srgbClr val="D58870"/>
              </a:gs>
              <a:gs pos="50000">
                <a:srgbClr val="D57755"/>
              </a:gs>
              <a:gs pos="100000">
                <a:srgbClr val="C26543"/>
              </a:gs>
            </a:gsLst>
            <a:lin ang="5400000" scaled="0"/>
          </a:gradFill>
          <a:ln>
            <a:noFill/>
          </a:ln>
        </p:spPr>
        <p:txBody>
          <a:bodyPr anchorCtr="0" anchor="ctr" bIns="15850" lIns="241925" spcFirstLastPara="1" rIns="241925" wrap="square" tIns="158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Tester  si l’élément à supprimer se trouve au début de la liste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1"/>
          <p:cNvSpPr/>
          <p:nvPr/>
        </p:nvSpPr>
        <p:spPr>
          <a:xfrm>
            <a:off x="2062136" y="3706720"/>
            <a:ext cx="8544904" cy="1801800"/>
          </a:xfrm>
          <a:custGeom>
            <a:rect b="b" l="l" r="r" t="t"/>
            <a:pathLst>
              <a:path extrusionOk="0" h="1801800" w="8544904">
                <a:moveTo>
                  <a:pt x="0" y="0"/>
                </a:moveTo>
                <a:lnTo>
                  <a:pt x="8544904" y="0"/>
                </a:lnTo>
                <a:lnTo>
                  <a:pt x="8544904" y="1801800"/>
                </a:lnTo>
                <a:lnTo>
                  <a:pt x="0" y="180180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89411"/>
            </a:schemeClr>
          </a:solidFill>
          <a:ln cap="flat" cmpd="sng" w="9525">
            <a:solidFill>
              <a:srgbClr val="B888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13775" lIns="663175" spcFirstLastPara="1" rIns="663175" wrap="square" tIns="229100">
            <a:noAutofit/>
          </a:bodyPr>
          <a:lstStyle/>
          <a:p>
            <a:pPr indent="-171450" lvl="1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while( courant != NULL &amp;&amp; Trouve==0)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If(courant -&gt;valeur != val){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precedent = courant;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courant = courant-&gt;suivant;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2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Trouve=1;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1"/>
          <p:cNvSpPr/>
          <p:nvPr/>
        </p:nvSpPr>
        <p:spPr>
          <a:xfrm>
            <a:off x="2489381" y="3544360"/>
            <a:ext cx="6682995" cy="324720"/>
          </a:xfrm>
          <a:custGeom>
            <a:rect b="b" l="l" r="r" t="t"/>
            <a:pathLst>
              <a:path extrusionOk="0" h="324720" w="6682995">
                <a:moveTo>
                  <a:pt x="0" y="54121"/>
                </a:moveTo>
                <a:cubicBezTo>
                  <a:pt x="0" y="24231"/>
                  <a:pt x="24231" y="0"/>
                  <a:pt x="54121" y="0"/>
                </a:cubicBezTo>
                <a:lnTo>
                  <a:pt x="6628874" y="0"/>
                </a:lnTo>
                <a:cubicBezTo>
                  <a:pt x="6658764" y="0"/>
                  <a:pt x="6682995" y="24231"/>
                  <a:pt x="6682995" y="54121"/>
                </a:cubicBezTo>
                <a:lnTo>
                  <a:pt x="6682995" y="270599"/>
                </a:lnTo>
                <a:cubicBezTo>
                  <a:pt x="6682995" y="300489"/>
                  <a:pt x="6658764" y="324720"/>
                  <a:pt x="6628874" y="324720"/>
                </a:cubicBezTo>
                <a:lnTo>
                  <a:pt x="54121" y="324720"/>
                </a:lnTo>
                <a:cubicBezTo>
                  <a:pt x="24231" y="324720"/>
                  <a:pt x="0" y="300489"/>
                  <a:pt x="0" y="270599"/>
                </a:cubicBezTo>
                <a:lnTo>
                  <a:pt x="0" y="54121"/>
                </a:lnTo>
                <a:close/>
              </a:path>
            </a:pathLst>
          </a:custGeom>
          <a:gradFill>
            <a:gsLst>
              <a:gs pos="0">
                <a:srgbClr val="BF948F"/>
              </a:gs>
              <a:gs pos="50000">
                <a:srgbClr val="BA857E"/>
              </a:gs>
              <a:gs pos="100000">
                <a:srgbClr val="A7746B"/>
              </a:gs>
            </a:gsLst>
            <a:lin ang="5400000" scaled="0"/>
          </a:gradFill>
          <a:ln>
            <a:noFill/>
          </a:ln>
        </p:spPr>
        <p:txBody>
          <a:bodyPr anchorCtr="0" anchor="ctr" bIns="15850" lIns="241925" spcFirstLastPara="1" rIns="241925" wrap="square" tIns="158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Parcours de la liste jusqu’à trouver l’élément à supprimer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1"/>
          <p:cNvSpPr/>
          <p:nvPr/>
        </p:nvSpPr>
        <p:spPr>
          <a:xfrm>
            <a:off x="2062136" y="5889309"/>
            <a:ext cx="8544904" cy="814274"/>
          </a:xfrm>
          <a:custGeom>
            <a:rect b="b" l="l" r="r" t="t"/>
            <a:pathLst>
              <a:path extrusionOk="0" h="814274" w="8544904">
                <a:moveTo>
                  <a:pt x="0" y="0"/>
                </a:moveTo>
                <a:lnTo>
                  <a:pt x="8544904" y="0"/>
                </a:lnTo>
                <a:lnTo>
                  <a:pt x="8544904" y="814274"/>
                </a:lnTo>
                <a:lnTo>
                  <a:pt x="0" y="814274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89411"/>
            </a:schemeClr>
          </a:solidFill>
          <a:ln cap="flat" cmpd="sng" w="9525">
            <a:solidFill>
              <a:srgbClr val="A4A4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13775" lIns="663175" spcFirstLastPara="1" rIns="663175" wrap="square" tIns="229100">
            <a:noAutofit/>
          </a:bodyPr>
          <a:lstStyle/>
          <a:p>
            <a:pPr indent="-171450" lvl="1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precedent -&gt; suivant = courant-&gt;suivant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1714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free(courant);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1"/>
          <p:cNvSpPr/>
          <p:nvPr/>
        </p:nvSpPr>
        <p:spPr>
          <a:xfrm>
            <a:off x="2489381" y="5567920"/>
            <a:ext cx="6708834" cy="483748"/>
          </a:xfrm>
          <a:custGeom>
            <a:rect b="b" l="l" r="r" t="t"/>
            <a:pathLst>
              <a:path extrusionOk="0" h="483748" w="6708834">
                <a:moveTo>
                  <a:pt x="0" y="80626"/>
                </a:moveTo>
                <a:cubicBezTo>
                  <a:pt x="0" y="36097"/>
                  <a:pt x="36097" y="0"/>
                  <a:pt x="80626" y="0"/>
                </a:cubicBezTo>
                <a:lnTo>
                  <a:pt x="6628208" y="0"/>
                </a:lnTo>
                <a:cubicBezTo>
                  <a:pt x="6672737" y="0"/>
                  <a:pt x="6708834" y="36097"/>
                  <a:pt x="6708834" y="80626"/>
                </a:cubicBezTo>
                <a:lnTo>
                  <a:pt x="6708834" y="403122"/>
                </a:lnTo>
                <a:cubicBezTo>
                  <a:pt x="6708834" y="447651"/>
                  <a:pt x="6672737" y="483748"/>
                  <a:pt x="6628208" y="483748"/>
                </a:cubicBezTo>
                <a:lnTo>
                  <a:pt x="80626" y="483748"/>
                </a:lnTo>
                <a:cubicBezTo>
                  <a:pt x="36097" y="483748"/>
                  <a:pt x="0" y="447651"/>
                  <a:pt x="0" y="403122"/>
                </a:cubicBezTo>
                <a:lnTo>
                  <a:pt x="0" y="80626"/>
                </a:lnTo>
                <a:close/>
              </a:path>
            </a:pathLst>
          </a:custGeom>
          <a:gradFill>
            <a:gsLst>
              <a:gs pos="0">
                <a:srgbClr val="AEAEAE"/>
              </a:gs>
              <a:gs pos="50000">
                <a:srgbClr val="A4A4A4"/>
              </a:gs>
              <a:gs pos="100000">
                <a:srgbClr val="909090"/>
              </a:gs>
            </a:gsLst>
            <a:lin ang="5400000" scaled="0"/>
          </a:gradFill>
          <a:ln>
            <a:noFill/>
          </a:ln>
        </p:spPr>
        <p:txBody>
          <a:bodyPr anchorCtr="0" anchor="ctr" bIns="23600" lIns="249675" spcFirstLastPara="1" rIns="249675" wrap="square" tIns="236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Se débarrasser du maillon pointé par le pointeur courant et ensuite le libérer grâce à la fonction free 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2"/>
          <p:cNvSpPr/>
          <p:nvPr/>
        </p:nvSpPr>
        <p:spPr>
          <a:xfrm>
            <a:off x="3802607" y="1278548"/>
            <a:ext cx="5433256" cy="547842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 supprimer_milieu(liste l, int 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cellule * courant=l,* precedent=NULL;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trouve=0;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if(l!=NULL)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   if(l-&gt;val==v)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l=supprimer_deb(l);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else{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while(courant!=NULL&amp;&amp;!trouve)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	     if(courant-&gt;val==v)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	     trouve=1;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	  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	     {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	          precedent=courant;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	          courant=courant-&gt;suivant;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If(trouve)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{ precedent-&gt;suivant=courant-&gt;suivant;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free(courant);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2"/>
          <p:cNvSpPr txBox="1"/>
          <p:nvPr/>
        </p:nvSpPr>
        <p:spPr>
          <a:xfrm>
            <a:off x="2406751" y="1793674"/>
            <a:ext cx="15310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2"/>
          <p:cNvSpPr txBox="1"/>
          <p:nvPr/>
        </p:nvSpPr>
        <p:spPr>
          <a:xfrm>
            <a:off x="2110275" y="2576410"/>
            <a:ext cx="18968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 suppression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début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2"/>
          <p:cNvSpPr txBox="1"/>
          <p:nvPr/>
        </p:nvSpPr>
        <p:spPr>
          <a:xfrm>
            <a:off x="2194528" y="4404988"/>
            <a:ext cx="16012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 suppression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milieu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2"/>
          <p:cNvSpPr/>
          <p:nvPr/>
        </p:nvSpPr>
        <p:spPr>
          <a:xfrm>
            <a:off x="2187656" y="1748474"/>
            <a:ext cx="7048206" cy="531855"/>
          </a:xfrm>
          <a:prstGeom prst="rect">
            <a:avLst/>
          </a:prstGeom>
          <a:solidFill>
            <a:schemeClr val="accent1">
              <a:alpha val="20392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32"/>
          <p:cNvSpPr/>
          <p:nvPr/>
        </p:nvSpPr>
        <p:spPr>
          <a:xfrm>
            <a:off x="2157573" y="2600775"/>
            <a:ext cx="7065972" cy="475409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32"/>
          <p:cNvSpPr/>
          <p:nvPr/>
        </p:nvSpPr>
        <p:spPr>
          <a:xfrm>
            <a:off x="2187656" y="3240496"/>
            <a:ext cx="7028295" cy="3005268"/>
          </a:xfrm>
          <a:prstGeom prst="rect">
            <a:avLst/>
          </a:prstGeom>
          <a:solidFill>
            <a:schemeClr val="accent1">
              <a:alpha val="20392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Google Shape;822;p32"/>
          <p:cNvSpPr/>
          <p:nvPr/>
        </p:nvSpPr>
        <p:spPr>
          <a:xfrm>
            <a:off x="2207568" y="6271371"/>
            <a:ext cx="7028294" cy="337055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32"/>
          <p:cNvSpPr txBox="1"/>
          <p:nvPr>
            <p:ph idx="12" type="sldNum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24" name="Google Shape;824;p32"/>
          <p:cNvSpPr txBox="1"/>
          <p:nvPr/>
        </p:nvSpPr>
        <p:spPr>
          <a:xfrm>
            <a:off x="363529" y="130039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2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2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2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8" name="Google Shape;828;p32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9" name="Google Shape;829;p32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2"/>
          <p:cNvSpPr txBox="1"/>
          <p:nvPr/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Suppression d’un élément : </a:t>
            </a:r>
            <a:b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début de la liste </a:t>
            </a:r>
            <a: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 la fin de la liste – </a:t>
            </a:r>
            <a:r>
              <a:rPr b="1" i="0" lang="fr-FR" sz="2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milieu de la liste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2"/>
          <p:cNvSpPr txBox="1"/>
          <p:nvPr/>
        </p:nvSpPr>
        <p:spPr>
          <a:xfrm>
            <a:off x="2661388" y="6281258"/>
            <a:ext cx="4859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3"/>
          <p:cNvSpPr txBox="1"/>
          <p:nvPr>
            <p:ph idx="1" type="body"/>
          </p:nvPr>
        </p:nvSpPr>
        <p:spPr>
          <a:xfrm>
            <a:off x="607628" y="2203342"/>
            <a:ext cx="10746171" cy="1609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Vue que les cellules d’une liste chainée sont allouées de manière dynamique, la libération de la mémoire allouée est obligatoire dès qu’on n’a plus besoin.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Pour ce faire, il faut parcourir la liste et libérer chaque cellule en utilisant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free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 et remettre la tête à NULL.</a:t>
            </a:r>
            <a:endParaRPr/>
          </a:p>
        </p:txBody>
      </p:sp>
      <p:sp>
        <p:nvSpPr>
          <p:cNvPr id="837" name="Google Shape;83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38" name="Google Shape;838;p33"/>
          <p:cNvSpPr txBox="1"/>
          <p:nvPr/>
        </p:nvSpPr>
        <p:spPr>
          <a:xfrm>
            <a:off x="363529" y="130039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3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3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3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2" name="Google Shape;842;p33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3" name="Google Shape;843;p33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3"/>
          <p:cNvSpPr txBox="1"/>
          <p:nvPr/>
        </p:nvSpPr>
        <p:spPr>
          <a:xfrm>
            <a:off x="793141" y="623323"/>
            <a:ext cx="5248588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Libération de la mémoire de la liste</a:t>
            </a:r>
            <a:endParaRPr b="1" i="0" sz="22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4"/>
          <p:cNvSpPr txBox="1"/>
          <p:nvPr>
            <p:ph type="title"/>
          </p:nvPr>
        </p:nvSpPr>
        <p:spPr>
          <a:xfrm>
            <a:off x="1227013" y="548638"/>
            <a:ext cx="1852931" cy="903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Synthèse</a:t>
            </a:r>
            <a:endParaRPr/>
          </a:p>
        </p:txBody>
      </p:sp>
      <p:sp>
        <p:nvSpPr>
          <p:cNvPr id="850" name="Google Shape;85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851" name="Google Shape;851;p34"/>
          <p:cNvGraphicFramePr/>
          <p:nvPr/>
        </p:nvGraphicFramePr>
        <p:xfrm>
          <a:off x="1054733" y="27246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{648779AF-8112-4C85-AED4-A5C21FC1260E}</a:tableStyleId>
              </a:tblPr>
              <a:tblGrid>
                <a:gridCol w="2179575"/>
                <a:gridCol w="2183125"/>
                <a:gridCol w="2235075"/>
                <a:gridCol w="3545050"/>
              </a:tblGrid>
              <a:tr h="77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Structure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Ajout/suppression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fr-FR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début/ au milieu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fr-FR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Ajout/suppression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fr-FR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la fin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Accès à une information connaissant son indice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49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Tableau dynamique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_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Directement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109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Liste chaînée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fr-FR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_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Séquentiellement par le chainage avec les pointeurs de chaque élément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852" name="Google Shape;852;p34"/>
          <p:cNvSpPr txBox="1"/>
          <p:nvPr/>
        </p:nvSpPr>
        <p:spPr>
          <a:xfrm>
            <a:off x="363529" y="130039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4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4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4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6" name="Google Shape;856;p34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7" name="Google Shape;857;p34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5"/>
          <p:cNvSpPr txBox="1"/>
          <p:nvPr>
            <p:ph type="title"/>
          </p:nvPr>
        </p:nvSpPr>
        <p:spPr>
          <a:xfrm>
            <a:off x="1167472" y="642849"/>
            <a:ext cx="4614349" cy="623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Liste chaînée ou tableau ? Devinez !</a:t>
            </a:r>
            <a:endParaRPr/>
          </a:p>
        </p:txBody>
      </p:sp>
      <p:sp>
        <p:nvSpPr>
          <p:cNvPr id="863" name="Google Shape;86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864" name="Google Shape;864;p35"/>
          <p:cNvGrpSpPr/>
          <p:nvPr/>
        </p:nvGrpSpPr>
        <p:grpSpPr>
          <a:xfrm>
            <a:off x="1879662" y="1979300"/>
            <a:ext cx="8839920" cy="4247045"/>
            <a:chOff x="1" y="1682"/>
            <a:chExt cx="8839920" cy="4247045"/>
          </a:xfrm>
        </p:grpSpPr>
        <p:sp>
          <p:nvSpPr>
            <p:cNvPr id="865" name="Google Shape;865;p35"/>
            <p:cNvSpPr/>
            <p:nvPr/>
          </p:nvSpPr>
          <p:spPr>
            <a:xfrm rot="5400000">
              <a:off x="-175889" y="177572"/>
              <a:ext cx="1172598" cy="820818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5"/>
            <p:cNvSpPr txBox="1"/>
            <p:nvPr/>
          </p:nvSpPr>
          <p:spPr>
            <a:xfrm>
              <a:off x="1" y="412091"/>
              <a:ext cx="820818" cy="351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fr-FR" sz="2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5"/>
            <p:cNvSpPr/>
            <p:nvPr/>
          </p:nvSpPr>
          <p:spPr>
            <a:xfrm rot="5400000">
              <a:off x="4449275" y="-3626774"/>
              <a:ext cx="762189" cy="801910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5"/>
            <p:cNvSpPr txBox="1"/>
            <p:nvPr/>
          </p:nvSpPr>
          <p:spPr>
            <a:xfrm>
              <a:off x="820819" y="38889"/>
              <a:ext cx="7981895" cy="68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56450" spcFirstLastPara="1" rIns="13950" wrap="square" tIns="139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Char char="•"/>
              </a:pPr>
              <a:r>
                <a:rPr b="0" i="0" lang="fr-FR" sz="2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 gestion d’une équipe de football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5"/>
            <p:cNvSpPr/>
            <p:nvPr/>
          </p:nvSpPr>
          <p:spPr>
            <a:xfrm rot="5400000">
              <a:off x="-175889" y="1202387"/>
              <a:ext cx="1172598" cy="820818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D58870"/>
                </a:gs>
                <a:gs pos="50000">
                  <a:srgbClr val="D57755"/>
                </a:gs>
                <a:gs pos="100000">
                  <a:srgbClr val="C26543"/>
                </a:gs>
              </a:gsLst>
              <a:lin ang="5400000" scaled="0"/>
            </a:gradFill>
            <a:ln cap="flat" cmpd="sng" w="9525">
              <a:solidFill>
                <a:srgbClr val="D07A5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5"/>
            <p:cNvSpPr txBox="1"/>
            <p:nvPr/>
          </p:nvSpPr>
          <p:spPr>
            <a:xfrm>
              <a:off x="1" y="1436906"/>
              <a:ext cx="820818" cy="351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fr-FR" sz="2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5"/>
            <p:cNvSpPr/>
            <p:nvPr/>
          </p:nvSpPr>
          <p:spPr>
            <a:xfrm rot="5400000">
              <a:off x="4449275" y="-2601958"/>
              <a:ext cx="762189" cy="801910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D07A5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5"/>
            <p:cNvSpPr txBox="1"/>
            <p:nvPr/>
          </p:nvSpPr>
          <p:spPr>
            <a:xfrm>
              <a:off x="820819" y="1063705"/>
              <a:ext cx="7981895" cy="68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56450" spcFirstLastPara="1" rIns="13950" wrap="square" tIns="139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Char char="•"/>
              </a:pPr>
              <a:r>
                <a:rPr b="0" i="0" lang="fr-FR" sz="2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 gestion des clients dans une banque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5"/>
            <p:cNvSpPr/>
            <p:nvPr/>
          </p:nvSpPr>
          <p:spPr>
            <a:xfrm rot="5400000">
              <a:off x="-175889" y="2227203"/>
              <a:ext cx="1172598" cy="820818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BF948F"/>
                </a:gs>
                <a:gs pos="50000">
                  <a:srgbClr val="BA857E"/>
                </a:gs>
                <a:gs pos="100000">
                  <a:srgbClr val="A7746B"/>
                </a:gs>
              </a:gsLst>
              <a:lin ang="5400000" scaled="0"/>
            </a:gradFill>
            <a:ln cap="flat" cmpd="sng" w="9525">
              <a:solidFill>
                <a:srgbClr val="B888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5"/>
            <p:cNvSpPr txBox="1"/>
            <p:nvPr/>
          </p:nvSpPr>
          <p:spPr>
            <a:xfrm>
              <a:off x="1" y="2461722"/>
              <a:ext cx="820818" cy="351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fr-FR" sz="2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5"/>
            <p:cNvSpPr/>
            <p:nvPr/>
          </p:nvSpPr>
          <p:spPr>
            <a:xfrm rot="5400000">
              <a:off x="4449275" y="-1577142"/>
              <a:ext cx="762189" cy="801910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B888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5"/>
            <p:cNvSpPr txBox="1"/>
            <p:nvPr/>
          </p:nvSpPr>
          <p:spPr>
            <a:xfrm>
              <a:off x="820819" y="2088521"/>
              <a:ext cx="7981895" cy="68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56450" spcFirstLastPara="1" rIns="13950" wrap="square" tIns="139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Char char="•"/>
              </a:pPr>
              <a:r>
                <a:rPr b="0" i="0" lang="fr-FR" sz="2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 gestion des étudiants dans une école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5"/>
            <p:cNvSpPr/>
            <p:nvPr/>
          </p:nvSpPr>
          <p:spPr>
            <a:xfrm rot="5400000">
              <a:off x="-175889" y="3252019"/>
              <a:ext cx="1172598" cy="820818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EAEAE"/>
                </a:gs>
                <a:gs pos="50000">
                  <a:srgbClr val="A4A4A4"/>
                </a:gs>
                <a:gs pos="100000">
                  <a:srgbClr val="909090"/>
                </a:gs>
              </a:gsLst>
              <a:lin ang="5400000" scaled="0"/>
            </a:gradFill>
            <a:ln cap="flat" cmpd="sng" w="9525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5"/>
            <p:cNvSpPr txBox="1"/>
            <p:nvPr/>
          </p:nvSpPr>
          <p:spPr>
            <a:xfrm>
              <a:off x="1" y="3486538"/>
              <a:ext cx="820818" cy="351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fr-FR" sz="2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5"/>
            <p:cNvSpPr/>
            <p:nvPr/>
          </p:nvSpPr>
          <p:spPr>
            <a:xfrm rot="5400000">
              <a:off x="4449275" y="-552327"/>
              <a:ext cx="762189" cy="801910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5"/>
            <p:cNvSpPr txBox="1"/>
            <p:nvPr/>
          </p:nvSpPr>
          <p:spPr>
            <a:xfrm>
              <a:off x="820819" y="3113336"/>
              <a:ext cx="7981895" cy="68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56450" spcFirstLastPara="1" rIns="13950" wrap="square" tIns="139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Char char="•"/>
              </a:pPr>
              <a:r>
                <a:rPr b="0" i="0" lang="fr-FR" sz="2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L’enregistrement des informations des matchs joués par la Tunisie durant la coupe du monde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6"/>
          <p:cNvSpPr txBox="1"/>
          <p:nvPr>
            <p:ph type="title"/>
          </p:nvPr>
        </p:nvSpPr>
        <p:spPr>
          <a:xfrm>
            <a:off x="1251496" y="774686"/>
            <a:ext cx="1631500" cy="471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Références</a:t>
            </a:r>
            <a:endParaRPr/>
          </a:p>
        </p:txBody>
      </p:sp>
      <p:sp>
        <p:nvSpPr>
          <p:cNvPr id="886" name="Google Shape;886;p36"/>
          <p:cNvSpPr txBox="1"/>
          <p:nvPr>
            <p:ph idx="1" type="body"/>
          </p:nvPr>
        </p:nvSpPr>
        <p:spPr>
          <a:xfrm>
            <a:off x="524263" y="1803278"/>
            <a:ext cx="11203745" cy="1390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EXERCICES ET PROBLÈMES D’ALGORITHMIQUE, Nicolas Flasque, Helen Kassel, Franck Lepoivre, Boris Velikson, Dunod, Paris, 2010.</a:t>
            </a:r>
            <a:endParaRPr/>
          </a:p>
        </p:txBody>
      </p:sp>
      <p:sp>
        <p:nvSpPr>
          <p:cNvPr id="887" name="Google Shape;88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7"/>
          <p:cNvSpPr txBox="1"/>
          <p:nvPr>
            <p:ph type="title"/>
          </p:nvPr>
        </p:nvSpPr>
        <p:spPr>
          <a:xfrm>
            <a:off x="1140801" y="765152"/>
            <a:ext cx="1546128" cy="376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Remarques</a:t>
            </a:r>
            <a:endParaRPr/>
          </a:p>
        </p:txBody>
      </p:sp>
      <p:sp>
        <p:nvSpPr>
          <p:cNvPr id="893" name="Google Shape;893;p37"/>
          <p:cNvSpPr txBox="1"/>
          <p:nvPr>
            <p:ph idx="1" type="body"/>
          </p:nvPr>
        </p:nvSpPr>
        <p:spPr>
          <a:xfrm>
            <a:off x="838200" y="1825625"/>
            <a:ext cx="10515600" cy="211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Tout copier coller de code à partir de ce document peut engendrer la copie de caractères spéciaux que vous ne voyez pas et qui sont la cause d’erreurs de compilation par la suite.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Pour tester les différents bouts de code, tapez-les manuellement!</a:t>
            </a:r>
            <a:endParaRPr/>
          </a:p>
        </p:txBody>
      </p:sp>
      <p:sp>
        <p:nvSpPr>
          <p:cNvPr id="894" name="Google Shape;89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463884" y="1457401"/>
            <a:ext cx="11507721" cy="5041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❖"/>
            </a:pPr>
            <a:r>
              <a:rPr lang="fr-FR" sz="1900">
                <a:latin typeface="Times New Roman"/>
                <a:ea typeface="Times New Roman"/>
                <a:cs typeface="Times New Roman"/>
                <a:sym typeface="Times New Roman"/>
              </a:rPr>
              <a:t>Les tableaux forment une suite de variables de même type associées à des emplacements </a:t>
            </a:r>
            <a:r>
              <a:rPr b="1" lang="fr-FR" sz="1900">
                <a:latin typeface="Times New Roman"/>
                <a:ea typeface="Times New Roman"/>
                <a:cs typeface="Times New Roman"/>
                <a:sym typeface="Times New Roman"/>
              </a:rPr>
              <a:t>consécutifs</a:t>
            </a:r>
            <a:r>
              <a:rPr lang="fr-FR" sz="1900">
                <a:latin typeface="Times New Roman"/>
                <a:ea typeface="Times New Roman"/>
                <a:cs typeface="Times New Roman"/>
                <a:sym typeface="Times New Roman"/>
              </a:rPr>
              <a:t> dans la mémoire.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None/>
            </a:pPr>
            <a:r>
              <a:rPr lang="fr-FR" sz="1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🡺 </a:t>
            </a:r>
            <a:r>
              <a:rPr b="1" lang="fr-FR" sz="1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Problème: </a:t>
            </a:r>
            <a:r>
              <a:rPr lang="fr-FR" sz="1900">
                <a:latin typeface="Times New Roman"/>
                <a:ea typeface="Times New Roman"/>
                <a:cs typeface="Times New Roman"/>
                <a:sym typeface="Times New Roman"/>
              </a:rPr>
              <a:t>On peut avoir suffisamment d'espace mais qui n'est pas forcement </a:t>
            </a:r>
            <a:r>
              <a:rPr b="1" lang="fr-FR" sz="1900">
                <a:latin typeface="Times New Roman"/>
                <a:ea typeface="Times New Roman"/>
                <a:cs typeface="Times New Roman"/>
                <a:sym typeface="Times New Roman"/>
              </a:rPr>
              <a:t>contiguë</a:t>
            </a:r>
            <a:r>
              <a:rPr lang="fr-FR" sz="1900"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❖"/>
            </a:pPr>
            <a:r>
              <a:rPr lang="fr-FR" sz="1900">
                <a:latin typeface="Times New Roman"/>
                <a:ea typeface="Times New Roman"/>
                <a:cs typeface="Times New Roman"/>
                <a:sym typeface="Times New Roman"/>
              </a:rPr>
              <a:t>Les opérations d'insertion ou de suppression d'une case dans un tableau ne sont pas couteuses dans le cas où elles sont effectuées </a:t>
            </a:r>
            <a:r>
              <a:rPr b="1" lang="fr-FR" sz="1900">
                <a:latin typeface="Times New Roman"/>
                <a:ea typeface="Times New Roman"/>
                <a:cs typeface="Times New Roman"/>
                <a:sym typeface="Times New Roman"/>
              </a:rPr>
              <a:t>à la fin</a:t>
            </a:r>
            <a:r>
              <a:rPr lang="fr-FR" sz="1900">
                <a:latin typeface="Times New Roman"/>
                <a:ea typeface="Times New Roman"/>
                <a:cs typeface="Times New Roman"/>
                <a:sym typeface="Times New Roman"/>
              </a:rPr>
              <a:t>. Par contre, l'insertion ou la suppression d'un élément au </a:t>
            </a:r>
            <a:r>
              <a:rPr b="1" lang="fr-FR" sz="1900">
                <a:latin typeface="Times New Roman"/>
                <a:ea typeface="Times New Roman"/>
                <a:cs typeface="Times New Roman"/>
                <a:sym typeface="Times New Roman"/>
              </a:rPr>
              <a:t>début </a:t>
            </a:r>
            <a:r>
              <a:rPr lang="fr-FR" sz="1900">
                <a:latin typeface="Times New Roman"/>
                <a:ea typeface="Times New Roman"/>
                <a:cs typeface="Times New Roman"/>
                <a:sym typeface="Times New Roman"/>
              </a:rPr>
              <a:t>ou au </a:t>
            </a:r>
            <a:r>
              <a:rPr b="1" lang="fr-FR" sz="1900">
                <a:latin typeface="Times New Roman"/>
                <a:ea typeface="Times New Roman"/>
                <a:cs typeface="Times New Roman"/>
                <a:sym typeface="Times New Roman"/>
              </a:rPr>
              <a:t>milieu </a:t>
            </a:r>
            <a:r>
              <a:rPr lang="fr-FR" sz="1900">
                <a:latin typeface="Times New Roman"/>
                <a:ea typeface="Times New Roman"/>
                <a:cs typeface="Times New Roman"/>
                <a:sym typeface="Times New Roman"/>
              </a:rPr>
              <a:t>nécessitent un décalage du contenu de plusieurs cases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None/>
            </a:pPr>
            <a:r>
              <a:rPr lang="fr-FR" sz="1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🡺 </a:t>
            </a:r>
            <a:r>
              <a:rPr b="1" lang="fr-FR" sz="1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Problème:</a:t>
            </a:r>
            <a:r>
              <a:rPr lang="fr-FR" sz="1900">
                <a:latin typeface="Times New Roman"/>
                <a:ea typeface="Times New Roman"/>
                <a:cs typeface="Times New Roman"/>
                <a:sym typeface="Times New Roman"/>
              </a:rPr>
              <a:t> un traitement couteux en terme de temps d'exécution d'un programme.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❖"/>
            </a:pPr>
            <a:r>
              <a:rPr lang="fr-FR" sz="1900">
                <a:latin typeface="Times New Roman"/>
                <a:ea typeface="Times New Roman"/>
                <a:cs typeface="Times New Roman"/>
                <a:sym typeface="Times New Roman"/>
              </a:rPr>
              <a:t>Lorsqu’il n’y a pas assez de place dans le tableau, il est nécessaire d’effectuer une réallocation afin de l’agrandir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None/>
            </a:pPr>
            <a:r>
              <a:rPr lang="fr-FR" sz="1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🡺 </a:t>
            </a:r>
            <a:r>
              <a:rPr b="1" lang="fr-FR" sz="1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Problème: </a:t>
            </a:r>
            <a:r>
              <a:rPr lang="fr-FR" sz="1900">
                <a:latin typeface="Times New Roman"/>
                <a:ea typeface="Times New Roman"/>
                <a:cs typeface="Times New Roman"/>
                <a:sym typeface="Times New Roman"/>
              </a:rPr>
              <a:t>il est possible qu’une zone entièrement différente soit réservée, ce qui implique de recopier       	 l’intégralité du tableau dans une nouvelle zone mémoire et de libérer l'ancienne zone.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250987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383406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4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4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217733" y="810750"/>
            <a:ext cx="4173553" cy="329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de données déjà vue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565698" y="1519029"/>
            <a:ext cx="11504400" cy="5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Afin de contourner les difficultés liées aux tableaux, il faut adopter une structure de données: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>
                <a:latin typeface="Times New Roman"/>
                <a:ea typeface="Times New Roman"/>
                <a:cs typeface="Times New Roman"/>
                <a:sym typeface="Times New Roman"/>
              </a:rPr>
              <a:t> qui n'exige pas une contiguïté des éléments à stocker en mémoire 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>
                <a:latin typeface="Times New Roman"/>
                <a:ea typeface="Times New Roman"/>
                <a:cs typeface="Times New Roman"/>
                <a:sym typeface="Times New Roman"/>
              </a:rPr>
              <a:t>dont les opérations d'ajout et de suppression sont moins couteuses en terme de temps par rapport aux tableaux.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			C’est le but des </a:t>
            </a:r>
            <a:r>
              <a:rPr b="1" i="1" lang="fr-FR" sz="2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listes chaînées.</a:t>
            </a:r>
            <a:endParaRPr/>
          </a:p>
        </p:txBody>
      </p:sp>
      <p:sp>
        <p:nvSpPr>
          <p:cNvPr id="154" name="Google Shape;15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1009626" y="3508324"/>
            <a:ext cx="7623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5601" y="4505765"/>
            <a:ext cx="4034752" cy="159400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/>
        </p:nvSpPr>
        <p:spPr>
          <a:xfrm>
            <a:off x="1217733" y="810750"/>
            <a:ext cx="4173553" cy="329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de données déjà vue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250987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4383406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5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5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1212844" y="705681"/>
            <a:ext cx="1463638" cy="52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/>
          </a:p>
        </p:txBody>
      </p:sp>
      <p:sp>
        <p:nvSpPr>
          <p:cNvPr id="169" name="Google Shape;169;p6"/>
          <p:cNvSpPr txBox="1"/>
          <p:nvPr>
            <p:ph idx="1" type="body"/>
          </p:nvPr>
        </p:nvSpPr>
        <p:spPr>
          <a:xfrm>
            <a:off x="553435" y="1235297"/>
            <a:ext cx="11404104" cy="530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Une liste chaînée est une structure de données linéaire qui permet de stocker une suite d’éléments de même type qui sont chaînés entre eux.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L’élément de base d’une liste chaînée s’appelle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 maillon, cellule ou nœud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Chaque cellule de la liste est constitué de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deux parties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10629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✔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Un champ de données.</a:t>
            </a:r>
            <a:endParaRPr/>
          </a:p>
          <a:p>
            <a:pPr indent="-342900" lvl="0" marL="10629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✔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un pointeur vers une structure de même type (l’élément suivant de la liste).</a:t>
            </a:r>
            <a:endParaRPr/>
          </a:p>
        </p:txBody>
      </p:sp>
      <p:sp>
        <p:nvSpPr>
          <p:cNvPr id="170" name="Google Shape;17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2330501" y="5055831"/>
            <a:ext cx="1463638" cy="86409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3784624" y="5055831"/>
            <a:ext cx="1338310" cy="86409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Pointeur vers le maillon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6518312" y="5040550"/>
            <a:ext cx="1463638" cy="86409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7981950" y="5040550"/>
            <a:ext cx="1338310" cy="86409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Pointeur vers le maillon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3294646" y="6026592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maillon1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7652117" y="6022563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maillon2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6"/>
          <p:cNvCxnSpPr>
            <a:endCxn id="173" idx="1"/>
          </p:cNvCxnSpPr>
          <p:nvPr/>
        </p:nvCxnSpPr>
        <p:spPr>
          <a:xfrm>
            <a:off x="5132312" y="5472598"/>
            <a:ext cx="138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78" name="Google Shape;178;p6"/>
          <p:cNvCxnSpPr/>
          <p:nvPr/>
        </p:nvCxnSpPr>
        <p:spPr>
          <a:xfrm flipH="1" rot="10800000">
            <a:off x="9282140" y="5454291"/>
            <a:ext cx="630287" cy="1133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79" name="Google Shape;179;p6"/>
          <p:cNvSpPr/>
          <p:nvPr/>
        </p:nvSpPr>
        <p:spPr>
          <a:xfrm>
            <a:off x="9984432" y="5228972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250987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4383406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6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6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/>
          <p:nvPr>
            <p:ph idx="1" type="body"/>
          </p:nvPr>
        </p:nvSpPr>
        <p:spPr>
          <a:xfrm>
            <a:off x="310810" y="1595337"/>
            <a:ext cx="11506051" cy="494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Le champ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pointeur vers un maillon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pointe vers le maillon suivant de la liste.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S’il n’y a pas de maillon suivant,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le pointeur vaut NULL.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Une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liste vide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est une liste qui ne contient pas de maillon. Elle a donc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la valeur NULL.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La terminologie suivante est généralement employée :</a:t>
            </a:r>
            <a:endParaRPr/>
          </a:p>
          <a:p>
            <a:pPr indent="-342900" lvl="0" marL="10629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✔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L’adresse du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premier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 maillon de la liste est appelé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 tête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342900" lvl="0" marL="10629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✔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L’adresse du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dernier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 maillon de la liste est appelé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 queue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Une liste est représentée par sa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tête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. Accédant à la tête, on peut accéder à tous les autres éléments 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2" name="Google Shape;192;p7"/>
          <p:cNvSpPr txBox="1"/>
          <p:nvPr/>
        </p:nvSpPr>
        <p:spPr>
          <a:xfrm>
            <a:off x="250987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4383406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7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7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 txBox="1"/>
          <p:nvPr>
            <p:ph type="title"/>
          </p:nvPr>
        </p:nvSpPr>
        <p:spPr>
          <a:xfrm>
            <a:off x="1212844" y="705681"/>
            <a:ext cx="1463638" cy="52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728" y="2311665"/>
            <a:ext cx="7759774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8"/>
          <p:cNvSpPr/>
          <p:nvPr/>
        </p:nvSpPr>
        <p:spPr>
          <a:xfrm>
            <a:off x="373363" y="5058859"/>
            <a:ext cx="1156785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Chaque maillon de cette liste est une structure contenant des données et un pointeur vers l’élément suivant.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6" name="Google Shape;206;p8"/>
          <p:cNvCxnSpPr/>
          <p:nvPr/>
        </p:nvCxnSpPr>
        <p:spPr>
          <a:xfrm flipH="1">
            <a:off x="7926386" y="2756839"/>
            <a:ext cx="1" cy="65924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7" name="Google Shape;207;p8"/>
          <p:cNvSpPr txBox="1"/>
          <p:nvPr/>
        </p:nvSpPr>
        <p:spPr>
          <a:xfrm>
            <a:off x="7490755" y="2387504"/>
            <a:ext cx="871263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1144143" y="825543"/>
            <a:ext cx="8191822" cy="353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Représentation graphique</a:t>
            </a: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250987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4383406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8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8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/>
          <p:nvPr>
            <p:ph idx="4294967295" type="title"/>
          </p:nvPr>
        </p:nvSpPr>
        <p:spPr>
          <a:xfrm>
            <a:off x="1161550" y="628074"/>
            <a:ext cx="8064500" cy="696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Liste chaînée: Caractéristiques</a:t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-1" y="1412776"/>
            <a:ext cx="11465169" cy="544522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57200" lvl="0" marL="81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liste chaînée est une structure linéaire qui </a:t>
            </a: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n’a pas de dimension fixée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 sa création.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1661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81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 éléments de </a:t>
            </a: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même type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sont</a:t>
            </a: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éparpillés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dans la mémoire et </a:t>
            </a: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reliés</a:t>
            </a: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entre eux par des</a:t>
            </a: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pointeurs</a:t>
            </a: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0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 exemple: Le premier élément de la liste peut se trouver à l’adresse 1024, le second à l’adresse 256, le troisième en 532, le quatrième en 2084, etc.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1661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81661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liste est accessible uniquement par </a:t>
            </a: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 tête</a:t>
            </a: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indiquant l'adresse de son premier élément.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1661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81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fin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la liste est caractérisée par </a:t>
            </a: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pointeur NULL.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1661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81661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dernier élément existant, son champ </a:t>
            </a: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suivant</a:t>
            </a: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vaut </a:t>
            </a: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9"/>
          <p:cNvSpPr txBox="1"/>
          <p:nvPr>
            <p:ph idx="12" type="sldNum"/>
          </p:nvPr>
        </p:nvSpPr>
        <p:spPr>
          <a:xfrm>
            <a:off x="7981950" y="635635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2" name="Google Shape;222;p9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9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9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2015-03-06T15:17:24Z</dcterms:created>
  <dc:creator>Halim</dc:creator>
</cp:coreProperties>
</file>