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6858000" cx="12192000"/>
  <p:notesSz cx="6858000" cy="9144000"/>
  <p:embeddedFontLst>
    <p:embeddedFont>
      <p:font typeface="Tahoma"/>
      <p:regular r:id="rId55"/>
      <p:bold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57" roundtripDataSignature="AMtx7mi6cLDLRC0yrfShFt73UYoBrSJ4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C7C6F86-A1ED-4368-8235-DA6EE11FB9EA}">
  <a:tblStyle styleId="{2C7C6F86-A1ED-4368-8235-DA6EE11FB9EA}"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Tahoma-regular.fntdata"/><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customschemas.google.com/relationships/presentationmetadata" Target="metadata"/><Relationship Id="rId12" Type="http://schemas.openxmlformats.org/officeDocument/2006/relationships/slide" Target="slides/slide6.xml"/><Relationship Id="rId56" Type="http://schemas.openxmlformats.org/officeDocument/2006/relationships/font" Target="fonts/Tahoma-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9" name="Google Shape;29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6" name="Google Shape;30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3" name="Google Shape;31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0" name="Google Shape;32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9:notes"/>
          <p:cNvSpPr/>
          <p:nvPr>
            <p:ph idx="2" type="sldImg"/>
          </p:nvPr>
        </p:nvSpPr>
        <p:spPr>
          <a:xfrm>
            <a:off x="141288"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334" name="Google Shape;334;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fr-F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0" name="Google Shape;34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9" name="Google Shape;34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6" name="Google Shape;35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3" name="Google Shape;36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1" name="Google Shape;37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9" name="Google Shape;37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7" name="Google Shape;38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5" name="Google Shape;44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3" name="Google Shape;463;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0" name="Google Shape;47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p:nvPr>
            <p:ph idx="2" type="sldImg"/>
          </p:nvPr>
        </p:nvSpPr>
        <p:spPr>
          <a:xfrm>
            <a:off x="141288"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111" name="Google Shape;11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fr-FR"/>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8" name="Google Shape;47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5" name="Google Shape;48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2" name="Google Shape;492;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9" name="Google Shape;509;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6" name="Google Shape;516;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6" name="Google Shape;536;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3" name="Google Shape;543;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0" name="Google Shape;550;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7" name="Google Shape;557;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4" name="Google Shape;564;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1" name="Google Shape;571;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9" name="Google Shape;579;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42:notes"/>
          <p:cNvSpPr/>
          <p:nvPr>
            <p:ph idx="2" type="sldImg"/>
          </p:nvPr>
        </p:nvSpPr>
        <p:spPr>
          <a:xfrm>
            <a:off x="141288"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2" name="Google Shape;592;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593" name="Google Shape;593;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fr-FR"/>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9" name="Google Shape;599;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6" name="Google Shape;606;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6" name="Google Shape;616;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3" name="Google Shape;623;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0" name="Google Shape;630;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3" name="Google Shape;663;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5" name="Shape 15"/>
        <p:cNvGrpSpPr/>
        <p:nvPr/>
      </p:nvGrpSpPr>
      <p:grpSpPr>
        <a:xfrm>
          <a:off x="0" y="0"/>
          <a:ext cx="0" cy="0"/>
          <a:chOff x="0" y="0"/>
          <a:chExt cx="0" cy="0"/>
        </a:xfrm>
      </p:grpSpPr>
      <p:sp>
        <p:nvSpPr>
          <p:cNvPr id="16" name="Google Shape;16;p5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5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72" name="Shape 72"/>
        <p:cNvGrpSpPr/>
        <p:nvPr/>
      </p:nvGrpSpPr>
      <p:grpSpPr>
        <a:xfrm>
          <a:off x="0" y="0"/>
          <a:ext cx="0" cy="0"/>
          <a:chOff x="0" y="0"/>
          <a:chExt cx="0" cy="0"/>
        </a:xfrm>
      </p:grpSpPr>
      <p:sp>
        <p:nvSpPr>
          <p:cNvPr id="73" name="Google Shape;73;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5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8" name="Shape 78"/>
        <p:cNvGrpSpPr/>
        <p:nvPr/>
      </p:nvGrpSpPr>
      <p:grpSpPr>
        <a:xfrm>
          <a:off x="0" y="0"/>
          <a:ext cx="0" cy="0"/>
          <a:chOff x="0" y="0"/>
          <a:chExt cx="0" cy="0"/>
        </a:xfrm>
      </p:grpSpPr>
      <p:sp>
        <p:nvSpPr>
          <p:cNvPr id="79" name="Google Shape;79;p6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6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21" name="Shape 21"/>
        <p:cNvGrpSpPr/>
        <p:nvPr/>
      </p:nvGrpSpPr>
      <p:grpSpPr>
        <a:xfrm>
          <a:off x="0" y="0"/>
          <a:ext cx="0" cy="0"/>
          <a:chOff x="0" y="0"/>
          <a:chExt cx="0" cy="0"/>
        </a:xfrm>
      </p:grpSpPr>
      <p:sp>
        <p:nvSpPr>
          <p:cNvPr id="22" name="Google Shape;22;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7" name="Shape 27"/>
        <p:cNvGrpSpPr/>
        <p:nvPr/>
      </p:nvGrpSpPr>
      <p:grpSpPr>
        <a:xfrm>
          <a:off x="0" y="0"/>
          <a:ext cx="0" cy="0"/>
          <a:chOff x="0" y="0"/>
          <a:chExt cx="0" cy="0"/>
        </a:xfrm>
      </p:grpSpPr>
      <p:sp>
        <p:nvSpPr>
          <p:cNvPr id="28" name="Google Shape;28;p5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33" name="Shape 33"/>
        <p:cNvGrpSpPr/>
        <p:nvPr/>
      </p:nvGrpSpPr>
      <p:grpSpPr>
        <a:xfrm>
          <a:off x="0" y="0"/>
          <a:ext cx="0" cy="0"/>
          <a:chOff x="0" y="0"/>
          <a:chExt cx="0" cy="0"/>
        </a:xfrm>
      </p:grpSpPr>
      <p:sp>
        <p:nvSpPr>
          <p:cNvPr id="34" name="Google Shape;34;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40" name="Shape 40"/>
        <p:cNvGrpSpPr/>
        <p:nvPr/>
      </p:nvGrpSpPr>
      <p:grpSpPr>
        <a:xfrm>
          <a:off x="0" y="0"/>
          <a:ext cx="0" cy="0"/>
          <a:chOff x="0" y="0"/>
          <a:chExt cx="0" cy="0"/>
        </a:xfrm>
      </p:grpSpPr>
      <p:sp>
        <p:nvSpPr>
          <p:cNvPr id="41" name="Google Shape;41;p5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5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5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5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9" name="Shape 49"/>
        <p:cNvGrpSpPr/>
        <p:nvPr/>
      </p:nvGrpSpPr>
      <p:grpSpPr>
        <a:xfrm>
          <a:off x="0" y="0"/>
          <a:ext cx="0" cy="0"/>
          <a:chOff x="0" y="0"/>
          <a:chExt cx="0" cy="0"/>
        </a:xfrm>
      </p:grpSpPr>
      <p:sp>
        <p:nvSpPr>
          <p:cNvPr id="50" name="Google Shape;50;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4" name="Shape 54"/>
        <p:cNvGrpSpPr/>
        <p:nvPr/>
      </p:nvGrpSpPr>
      <p:grpSpPr>
        <a:xfrm>
          <a:off x="0" y="0"/>
          <a:ext cx="0" cy="0"/>
          <a:chOff x="0" y="0"/>
          <a:chExt cx="0" cy="0"/>
        </a:xfrm>
      </p:grpSpPr>
      <p:sp>
        <p:nvSpPr>
          <p:cNvPr id="55" name="Google Shape;55;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8" name="Shape 58"/>
        <p:cNvGrpSpPr/>
        <p:nvPr/>
      </p:nvGrpSpPr>
      <p:grpSpPr>
        <a:xfrm>
          <a:off x="0" y="0"/>
          <a:ext cx="0" cy="0"/>
          <a:chOff x="0" y="0"/>
          <a:chExt cx="0" cy="0"/>
        </a:xfrm>
      </p:grpSpPr>
      <p:sp>
        <p:nvSpPr>
          <p:cNvPr id="59" name="Google Shape;59;p5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5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5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5" name="Shape 65"/>
        <p:cNvGrpSpPr/>
        <p:nvPr/>
      </p:nvGrpSpPr>
      <p:grpSpPr>
        <a:xfrm>
          <a:off x="0" y="0"/>
          <a:ext cx="0" cy="0"/>
          <a:chOff x="0" y="0"/>
          <a:chExt cx="0" cy="0"/>
        </a:xfrm>
      </p:grpSpPr>
      <p:sp>
        <p:nvSpPr>
          <p:cNvPr id="66" name="Google Shape;66;p5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58"/>
          <p:cNvSpPr/>
          <p:nvPr>
            <p:ph idx="2" type="pic"/>
          </p:nvPr>
        </p:nvSpPr>
        <p:spPr>
          <a:xfrm>
            <a:off x="5183188" y="987425"/>
            <a:ext cx="6172200" cy="4873625"/>
          </a:xfrm>
          <a:prstGeom prst="rect">
            <a:avLst/>
          </a:prstGeom>
          <a:noFill/>
          <a:ln>
            <a:noFill/>
          </a:ln>
        </p:spPr>
      </p:sp>
      <p:sp>
        <p:nvSpPr>
          <p:cNvPr id="68" name="Google Shape;68;p5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jpg"/><Relationship Id="rId4" Type="http://schemas.openxmlformats.org/officeDocument/2006/relationships/image" Target="../media/image1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6.png"/><Relationship Id="rId4" Type="http://schemas.openxmlformats.org/officeDocument/2006/relationships/image" Target="../media/image24.png"/><Relationship Id="rId5" Type="http://schemas.openxmlformats.org/officeDocument/2006/relationships/image" Target="../media/image23.png"/><Relationship Id="rId6" Type="http://schemas.openxmlformats.org/officeDocument/2006/relationships/image" Target="../media/image25.png"/><Relationship Id="rId7" Type="http://schemas.openxmlformats.org/officeDocument/2006/relationships/image" Target="../media/image22.png"/><Relationship Id="rId8"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0.png"/><Relationship Id="rId4" Type="http://schemas.openxmlformats.org/officeDocument/2006/relationships/image" Target="../media/image28.png"/><Relationship Id="rId5" Type="http://schemas.openxmlformats.org/officeDocument/2006/relationships/image" Target="../media/image39.png"/><Relationship Id="rId6"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8.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3.png"/><Relationship Id="rId4" Type="http://schemas.openxmlformats.org/officeDocument/2006/relationships/image" Target="../media/image32.png"/><Relationship Id="rId5" Type="http://schemas.openxmlformats.org/officeDocument/2006/relationships/image" Target="../media/image35.png"/><Relationship Id="rId6" Type="http://schemas.openxmlformats.org/officeDocument/2006/relationships/image" Target="../media/image4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1.png"/><Relationship Id="rId4" Type="http://schemas.openxmlformats.org/officeDocument/2006/relationships/image" Target="../media/image34.png"/><Relationship Id="rId5" Type="http://schemas.openxmlformats.org/officeDocument/2006/relationships/image" Target="../media/image40.png"/><Relationship Id="rId6" Type="http://schemas.openxmlformats.org/officeDocument/2006/relationships/image" Target="../media/image46.png"/><Relationship Id="rId7" Type="http://schemas.openxmlformats.org/officeDocument/2006/relationships/image" Target="../media/image4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9.png"/><Relationship Id="rId4" Type="http://schemas.openxmlformats.org/officeDocument/2006/relationships/image" Target="../media/image4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51.png"/><Relationship Id="rId4" Type="http://schemas.openxmlformats.org/officeDocument/2006/relationships/image" Target="../media/image50.png"/><Relationship Id="rId5" Type="http://schemas.openxmlformats.org/officeDocument/2006/relationships/image" Target="../media/image5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8.png"/><Relationship Id="rId7" Type="http://schemas.openxmlformats.org/officeDocument/2006/relationships/image" Target="../media/image16.png"/><Relationship Id="rId8"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b="0" l="0" r="0" t="0"/>
          <a:stretch/>
        </p:blipFill>
        <p:spPr>
          <a:xfrm>
            <a:off x="76200" y="304800"/>
            <a:ext cx="12192000" cy="6858000"/>
          </a:xfrm>
          <a:prstGeom prst="rect">
            <a:avLst/>
          </a:prstGeom>
          <a:noFill/>
          <a:ln>
            <a:noFill/>
          </a:ln>
        </p:spPr>
      </p:pic>
      <p:sp>
        <p:nvSpPr>
          <p:cNvPr id="89" name="Google Shape;89;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90" name="Google Shape;90;p1"/>
          <p:cNvSpPr txBox="1"/>
          <p:nvPr>
            <p:ph idx="1" type="subTitle"/>
          </p:nvPr>
        </p:nvSpPr>
        <p:spPr>
          <a:xfrm>
            <a:off x="0" y="3602038"/>
            <a:ext cx="12168001"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None/>
            </a:pPr>
            <a:r>
              <a:rPr b="1" lang="fr-FR" sz="6000">
                <a:latin typeface="Calibri"/>
                <a:ea typeface="Calibri"/>
                <a:cs typeface="Calibri"/>
                <a:sym typeface="Calibri"/>
              </a:rPr>
              <a:t>Piles et Files</a:t>
            </a:r>
            <a:endParaRPr sz="60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0"/>
          <p:cNvSpPr txBox="1"/>
          <p:nvPr>
            <p:ph idx="1" type="body"/>
          </p:nvPr>
        </p:nvSpPr>
        <p:spPr>
          <a:xfrm>
            <a:off x="838800" y="1825200"/>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800"/>
              <a:buChar char="•"/>
            </a:pPr>
            <a:r>
              <a:rPr lang="fr-FR"/>
              <a:t>Créer et initialiser une pile</a:t>
            </a:r>
            <a:endParaRPr/>
          </a:p>
          <a:p>
            <a:pPr indent="-228600" lvl="0" marL="228600" rtl="0" algn="l">
              <a:lnSpc>
                <a:spcPct val="150000"/>
              </a:lnSpc>
              <a:spcBef>
                <a:spcPts val="1000"/>
              </a:spcBef>
              <a:spcAft>
                <a:spcPts val="0"/>
              </a:spcAft>
              <a:buClr>
                <a:schemeClr val="dk1"/>
              </a:buClr>
              <a:buSzPts val="2800"/>
              <a:buChar char="•"/>
            </a:pPr>
            <a:r>
              <a:rPr lang="fr-FR"/>
              <a:t>Tester si une pile est vide</a:t>
            </a:r>
            <a:endParaRPr/>
          </a:p>
          <a:p>
            <a:pPr indent="-228600" lvl="0" marL="228600" rtl="0" algn="l">
              <a:lnSpc>
                <a:spcPct val="150000"/>
              </a:lnSpc>
              <a:spcBef>
                <a:spcPts val="1000"/>
              </a:spcBef>
              <a:spcAft>
                <a:spcPts val="0"/>
              </a:spcAft>
              <a:buClr>
                <a:schemeClr val="dk1"/>
              </a:buClr>
              <a:buSzPts val="2800"/>
              <a:buChar char="•"/>
            </a:pPr>
            <a:r>
              <a:rPr lang="fr-FR"/>
              <a:t>Empiler: mettre l’élément au sommet de la pile</a:t>
            </a:r>
            <a:endParaRPr/>
          </a:p>
          <a:p>
            <a:pPr indent="-228600" lvl="0" marL="228600" rtl="0" algn="l">
              <a:lnSpc>
                <a:spcPct val="150000"/>
              </a:lnSpc>
              <a:spcBef>
                <a:spcPts val="1000"/>
              </a:spcBef>
              <a:spcAft>
                <a:spcPts val="0"/>
              </a:spcAft>
              <a:buClr>
                <a:schemeClr val="dk1"/>
              </a:buClr>
              <a:buSzPts val="2800"/>
              <a:buChar char="•"/>
            </a:pPr>
            <a:r>
              <a:rPr lang="fr-FR"/>
              <a:t>Dépiler: supprimer l’élément du sommet de la pile</a:t>
            </a:r>
            <a:endParaRPr/>
          </a:p>
          <a:p>
            <a:pPr indent="-228600" lvl="0" marL="228600" rtl="0" algn="l">
              <a:lnSpc>
                <a:spcPct val="150000"/>
              </a:lnSpc>
              <a:spcBef>
                <a:spcPts val="1000"/>
              </a:spcBef>
              <a:spcAft>
                <a:spcPts val="0"/>
              </a:spcAft>
              <a:buClr>
                <a:schemeClr val="dk1"/>
              </a:buClr>
              <a:buSzPts val="2800"/>
              <a:buChar char="•"/>
            </a:pPr>
            <a:r>
              <a:rPr lang="fr-FR"/>
              <a:t>Consulter le sommet d’une pile </a:t>
            </a:r>
            <a:r>
              <a:rPr b="1" lang="fr-FR"/>
              <a:t>(pas de parcours)</a:t>
            </a:r>
            <a:endParaRPr/>
          </a:p>
        </p:txBody>
      </p:sp>
      <p:sp>
        <p:nvSpPr>
          <p:cNvPr id="220" name="Google Shape;22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221" name="Google Shape;221;p10"/>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fr-FR" sz="4400" u="none" cap="none" strike="noStrike">
                <a:solidFill>
                  <a:schemeClr val="dk1"/>
                </a:solidFill>
                <a:latin typeface="Calibri"/>
                <a:ea typeface="Calibri"/>
                <a:cs typeface="Calibri"/>
                <a:sym typeface="Calibri"/>
              </a:rPr>
              <a:t>  </a:t>
            </a:r>
            <a:r>
              <a:rPr b="1" i="0" lang="fr-FR" sz="4400" u="none" cap="none" strike="noStrike">
                <a:solidFill>
                  <a:schemeClr val="dk1"/>
                </a:solidFill>
                <a:latin typeface="Calibri"/>
                <a:ea typeface="Calibri"/>
                <a:cs typeface="Calibri"/>
                <a:sym typeface="Calibri"/>
              </a:rPr>
              <a:t>Opérations Elémentaires</a:t>
            </a:r>
            <a:endParaRPr b="1" i="0" sz="44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1"/>
          <p:cNvSpPr txBox="1"/>
          <p:nvPr>
            <p:ph idx="1" type="body"/>
          </p:nvPr>
        </p:nvSpPr>
        <p:spPr>
          <a:xfrm>
            <a:off x="838200" y="1825200"/>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FF0000"/>
              </a:buClr>
              <a:buSzPts val="2600"/>
              <a:buNone/>
            </a:pPr>
            <a:r>
              <a:rPr lang="fr-FR" sz="2600"/>
              <a:t>Chaque cellule de la pile est constituée de </a:t>
            </a:r>
            <a:r>
              <a:rPr b="1" lang="fr-FR" sz="2600"/>
              <a:t>deux parties</a:t>
            </a:r>
            <a:r>
              <a:rPr lang="fr-FR" sz="2600"/>
              <a:t>:</a:t>
            </a:r>
            <a:endParaRPr/>
          </a:p>
          <a:p>
            <a:pPr indent="-342900" lvl="0" marL="1062900" rtl="0" algn="just">
              <a:lnSpc>
                <a:spcPct val="90000"/>
              </a:lnSpc>
              <a:spcBef>
                <a:spcPts val="1000"/>
              </a:spcBef>
              <a:spcAft>
                <a:spcPts val="0"/>
              </a:spcAft>
              <a:buClr>
                <a:schemeClr val="dk1"/>
              </a:buClr>
              <a:buSzPts val="2600"/>
              <a:buFont typeface="Noto Sans Symbols"/>
              <a:buChar char="✔"/>
            </a:pPr>
            <a:r>
              <a:rPr lang="fr-FR" sz="2600"/>
              <a:t>Un champ de données</a:t>
            </a:r>
            <a:endParaRPr/>
          </a:p>
          <a:p>
            <a:pPr indent="-342900" lvl="0" marL="1062900" rtl="0" algn="just">
              <a:lnSpc>
                <a:spcPct val="90000"/>
              </a:lnSpc>
              <a:spcBef>
                <a:spcPts val="1000"/>
              </a:spcBef>
              <a:spcAft>
                <a:spcPts val="0"/>
              </a:spcAft>
              <a:buClr>
                <a:schemeClr val="dk1"/>
              </a:buClr>
              <a:buSzPts val="2600"/>
              <a:buFont typeface="Noto Sans Symbols"/>
              <a:buChar char="✔"/>
            </a:pPr>
            <a:r>
              <a:rPr lang="fr-FR" sz="2600"/>
              <a:t>Un pointeur vers une structure de même type (l’élément suivant de la pile)</a:t>
            </a:r>
            <a:endParaRPr/>
          </a:p>
          <a:p>
            <a:pPr indent="0" lvl="0" marL="0" rtl="0" algn="just">
              <a:lnSpc>
                <a:spcPct val="90000"/>
              </a:lnSpc>
              <a:spcBef>
                <a:spcPts val="1000"/>
              </a:spcBef>
              <a:spcAft>
                <a:spcPts val="0"/>
              </a:spcAft>
              <a:buClr>
                <a:srgbClr val="FF0000"/>
              </a:buClr>
              <a:buSzPts val="2600"/>
              <a:buNone/>
            </a:pPr>
            <a:r>
              <a:rPr lang="fr-FR" sz="2600"/>
              <a:t>Afin de faciliter la manipulation, nous pouvons définir le type</a:t>
            </a:r>
            <a:r>
              <a:rPr b="1" lang="fr-FR" sz="2600"/>
              <a:t> pile</a:t>
            </a:r>
            <a:r>
              <a:rPr lang="fr-FR" sz="2600"/>
              <a:t> comme étant un pointeur sur une cellule</a:t>
            </a:r>
            <a:endParaRPr sz="2600"/>
          </a:p>
        </p:txBody>
      </p:sp>
      <p:sp>
        <p:nvSpPr>
          <p:cNvPr id="227" name="Google Shape;22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228" name="Google Shape;228;p11"/>
          <p:cNvPicPr preferRelativeResize="0"/>
          <p:nvPr/>
        </p:nvPicPr>
        <p:blipFill rotWithShape="1">
          <a:blip r:embed="rId3">
            <a:alphaModFix/>
          </a:blip>
          <a:srcRect b="0" l="0" r="0" t="0"/>
          <a:stretch/>
        </p:blipFill>
        <p:spPr>
          <a:xfrm>
            <a:off x="3391401" y="4373023"/>
            <a:ext cx="5400000" cy="1800000"/>
          </a:xfrm>
          <a:prstGeom prst="rect">
            <a:avLst/>
          </a:prstGeom>
          <a:noFill/>
          <a:ln>
            <a:noFill/>
          </a:ln>
        </p:spPr>
      </p:pic>
      <p:sp>
        <p:nvSpPr>
          <p:cNvPr id="229" name="Google Shape;229;p11"/>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fr-FR" sz="4400" u="none" cap="none" strike="noStrike">
                <a:solidFill>
                  <a:schemeClr val="dk1"/>
                </a:solidFill>
                <a:latin typeface="Calibri"/>
                <a:ea typeface="Calibri"/>
                <a:cs typeface="Calibri"/>
                <a:sym typeface="Calibri"/>
              </a:rPr>
              <a:t>  </a:t>
            </a:r>
            <a:r>
              <a:rPr b="1" i="0" lang="fr-FR" sz="4400" u="none" cap="none" strike="noStrike">
                <a:solidFill>
                  <a:schemeClr val="dk1"/>
                </a:solidFill>
                <a:latin typeface="Calibri"/>
                <a:ea typeface="Calibri"/>
                <a:cs typeface="Calibri"/>
                <a:sym typeface="Calibri"/>
              </a:rPr>
              <a:t>Création et Initialisation</a:t>
            </a:r>
            <a:endParaRPr b="1" i="0" sz="44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235" name="Google Shape;235;p12"/>
          <p:cNvSpPr txBox="1"/>
          <p:nvPr/>
        </p:nvSpPr>
        <p:spPr>
          <a:xfrm>
            <a:off x="825921" y="1825196"/>
            <a:ext cx="10515600" cy="2570704"/>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2200"/>
              <a:buFont typeface="Arial"/>
              <a:buNone/>
            </a:pPr>
            <a:r>
              <a:rPr b="0" i="0" lang="fr-FR" sz="2200" u="none" cap="none" strike="noStrike">
                <a:solidFill>
                  <a:schemeClr val="dk1"/>
                </a:solidFill>
                <a:latin typeface="Times New Roman"/>
                <a:ea typeface="Times New Roman"/>
                <a:cs typeface="Times New Roman"/>
                <a:sym typeface="Times New Roman"/>
              </a:rPr>
              <a:t>Si  </a:t>
            </a:r>
            <a:r>
              <a:rPr b="1" i="0" lang="fr-FR" sz="2200" u="none" cap="none" strike="noStrike">
                <a:solidFill>
                  <a:schemeClr val="dk1"/>
                </a:solidFill>
                <a:latin typeface="Times New Roman"/>
                <a:ea typeface="Times New Roman"/>
                <a:cs typeface="Times New Roman"/>
                <a:sym typeface="Times New Roman"/>
              </a:rPr>
              <a:t>le sommet </a:t>
            </a:r>
            <a:r>
              <a:rPr b="0" i="0" lang="fr-FR" sz="2200" u="none" cap="none" strike="noStrike">
                <a:solidFill>
                  <a:schemeClr val="dk1"/>
                </a:solidFill>
                <a:latin typeface="Times New Roman"/>
                <a:ea typeface="Times New Roman"/>
                <a:cs typeface="Times New Roman"/>
                <a:sym typeface="Times New Roman"/>
              </a:rPr>
              <a:t>pointe vers </a:t>
            </a:r>
            <a:r>
              <a:rPr b="1" i="0" lang="fr-FR" sz="2200" u="none" cap="none" strike="noStrike">
                <a:solidFill>
                  <a:schemeClr val="dk1"/>
                </a:solidFill>
                <a:latin typeface="Times New Roman"/>
                <a:ea typeface="Times New Roman"/>
                <a:cs typeface="Times New Roman"/>
                <a:sym typeface="Times New Roman"/>
              </a:rPr>
              <a:t>NULL</a:t>
            </a:r>
            <a:r>
              <a:rPr b="0" i="0" lang="fr-FR" sz="2200" u="none" cap="none" strike="noStrike">
                <a:solidFill>
                  <a:schemeClr val="dk1"/>
                </a:solidFill>
                <a:latin typeface="Times New Roman"/>
                <a:ea typeface="Times New Roman"/>
                <a:cs typeface="Times New Roman"/>
                <a:sym typeface="Times New Roman"/>
              </a:rPr>
              <a:t> c'est que </a:t>
            </a:r>
            <a:r>
              <a:rPr b="1" i="0" lang="fr-FR" sz="2200" u="none" cap="none" strike="noStrike">
                <a:solidFill>
                  <a:schemeClr val="dk1"/>
                </a:solidFill>
                <a:latin typeface="Times New Roman"/>
                <a:ea typeface="Times New Roman"/>
                <a:cs typeface="Times New Roman"/>
                <a:sym typeface="Times New Roman"/>
              </a:rPr>
              <a:t>la pile est vide</a:t>
            </a:r>
            <a:endParaRPr b="0" i="0" sz="22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2200"/>
              <a:buFont typeface="Arial"/>
              <a:buNone/>
            </a:pPr>
            <a:r>
              <a:rPr b="0" i="0" lang="fr-FR" sz="2200" u="none" cap="none" strike="noStrike">
                <a:solidFill>
                  <a:schemeClr val="dk1"/>
                </a:solidFill>
                <a:latin typeface="Times New Roman"/>
                <a:ea typeface="Times New Roman"/>
                <a:cs typeface="Times New Roman"/>
                <a:sym typeface="Times New Roman"/>
              </a:rPr>
              <a:t>Une pile est représentée par </a:t>
            </a:r>
            <a:r>
              <a:rPr b="1" i="0" lang="fr-FR" sz="2200" u="none" cap="none" strike="noStrike">
                <a:solidFill>
                  <a:schemeClr val="dk1"/>
                </a:solidFill>
                <a:latin typeface="Times New Roman"/>
                <a:ea typeface="Times New Roman"/>
                <a:cs typeface="Times New Roman"/>
                <a:sym typeface="Times New Roman"/>
              </a:rPr>
              <a:t>l'adresse de son premier élément (sommet), </a:t>
            </a:r>
            <a:r>
              <a:rPr b="0" i="0" lang="fr-FR" sz="2200" u="none" cap="none" strike="noStrike">
                <a:solidFill>
                  <a:schemeClr val="dk1"/>
                </a:solidFill>
                <a:latin typeface="Times New Roman"/>
                <a:ea typeface="Times New Roman"/>
                <a:cs typeface="Times New Roman"/>
                <a:sym typeface="Times New Roman"/>
              </a:rPr>
              <a:t>à partir duquel on accède à tous les autres éléments de la pile</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200"/>
              <a:buFont typeface="Arial"/>
              <a:buNone/>
            </a:pPr>
            <a:r>
              <a:rPr b="0" i="0" lang="fr-FR" sz="2200" u="none" cap="none" strike="noStrike">
                <a:solidFill>
                  <a:schemeClr val="dk1"/>
                </a:solidFill>
                <a:latin typeface="Times New Roman"/>
                <a:ea typeface="Times New Roman"/>
                <a:cs typeface="Times New Roman"/>
                <a:sym typeface="Times New Roman"/>
              </a:rPr>
              <a:t>Ce premier élément est un pointeur qui vaut initialement</a:t>
            </a:r>
            <a:r>
              <a:rPr b="1" i="0" lang="fr-FR" sz="2200" u="none" cap="none" strike="noStrike">
                <a:solidFill>
                  <a:schemeClr val="dk1"/>
                </a:solidFill>
                <a:latin typeface="Times New Roman"/>
                <a:ea typeface="Times New Roman"/>
                <a:cs typeface="Times New Roman"/>
                <a:sym typeface="Times New Roman"/>
              </a:rPr>
              <a:t> NULL</a:t>
            </a:r>
            <a:endParaRPr b="0" i="0" sz="22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2200"/>
              <a:buFont typeface="Arial"/>
              <a:buNone/>
            </a:pPr>
            <a:r>
              <a:rPr b="0" i="0" lang="fr-FR" sz="2200" u="none" cap="none" strike="noStrike">
                <a:solidFill>
                  <a:schemeClr val="dk1"/>
                </a:solidFill>
                <a:latin typeface="Times New Roman"/>
                <a:ea typeface="Times New Roman"/>
                <a:cs typeface="Times New Roman"/>
                <a:sym typeface="Times New Roman"/>
              </a:rPr>
              <a:t>Cette fonction retourne 1 si la pile est vide 0 sinon</a:t>
            </a:r>
            <a:endParaRPr b="0" i="0" sz="1400" u="none" cap="none" strike="noStrike">
              <a:solidFill>
                <a:srgbClr val="000000"/>
              </a:solidFill>
              <a:latin typeface="Arial"/>
              <a:ea typeface="Arial"/>
              <a:cs typeface="Arial"/>
              <a:sym typeface="Arial"/>
            </a:endParaRPr>
          </a:p>
        </p:txBody>
      </p:sp>
      <p:pic>
        <p:nvPicPr>
          <p:cNvPr id="236" name="Google Shape;236;p12"/>
          <p:cNvPicPr preferRelativeResize="0"/>
          <p:nvPr/>
        </p:nvPicPr>
        <p:blipFill rotWithShape="1">
          <a:blip r:embed="rId3">
            <a:alphaModFix/>
          </a:blip>
          <a:srcRect b="0" l="0" r="0" t="0"/>
          <a:stretch/>
        </p:blipFill>
        <p:spPr>
          <a:xfrm>
            <a:off x="3382520" y="4373477"/>
            <a:ext cx="5400000" cy="1800000"/>
          </a:xfrm>
          <a:prstGeom prst="rect">
            <a:avLst/>
          </a:prstGeom>
          <a:noFill/>
          <a:ln>
            <a:noFill/>
          </a:ln>
        </p:spPr>
      </p:pic>
      <p:sp>
        <p:nvSpPr>
          <p:cNvPr id="237" name="Google Shape;237;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a:t>
            </a:r>
            <a:r>
              <a:rPr b="1" lang="fr-FR"/>
              <a:t>Pile Vide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243" name="Google Shape;243;p13"/>
          <p:cNvSpPr txBox="1"/>
          <p:nvPr/>
        </p:nvSpPr>
        <p:spPr>
          <a:xfrm>
            <a:off x="838800" y="1825200"/>
            <a:ext cx="10515600" cy="280698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fr-FR" sz="2000" u="none" cap="none" strike="noStrike">
                <a:solidFill>
                  <a:schemeClr val="dk1"/>
                </a:solidFill>
                <a:latin typeface="Times New Roman"/>
                <a:ea typeface="Times New Roman"/>
                <a:cs typeface="Times New Roman"/>
                <a:sym typeface="Times New Roman"/>
              </a:rPr>
              <a:t>Le sommet est toujours le premier élément de la pile et donc l’élément le plus accessible.</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rPr b="0" i="0" lang="fr-FR" sz="2000" u="none" cap="none" strike="noStrike">
                <a:solidFill>
                  <a:schemeClr val="dk1"/>
                </a:solidFill>
                <a:latin typeface="Times New Roman"/>
                <a:ea typeface="Times New Roman"/>
                <a:cs typeface="Times New Roman"/>
                <a:sym typeface="Times New Roman"/>
              </a:rPr>
              <a:t>La représentation chaînée des listes était coûteuse par les parcours mais dans le cas des piles, on ne fait pas de parcours, on n’accède qu’au sommet.</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rPr b="0" i="0" lang="fr-FR" sz="2000" u="none" cap="none" strike="noStrike">
                <a:solidFill>
                  <a:schemeClr val="dk1"/>
                </a:solidFill>
                <a:latin typeface="Times New Roman"/>
                <a:ea typeface="Times New Roman"/>
                <a:cs typeface="Times New Roman"/>
                <a:sym typeface="Times New Roman"/>
              </a:rPr>
              <a:t>La fonction ci-dessous , permet de renvoyer le champ données du sommet de la pile.</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rPr b="0" i="0" lang="fr-FR" sz="2000" u="none" cap="none" strike="noStrike">
                <a:solidFill>
                  <a:schemeClr val="dk1"/>
                </a:solidFill>
                <a:latin typeface="Times New Roman"/>
                <a:ea typeface="Times New Roman"/>
                <a:cs typeface="Times New Roman"/>
                <a:sym typeface="Times New Roman"/>
              </a:rPr>
              <a:t>Dans l’exemple suivant , on retourne le champ valeur de type </a:t>
            </a:r>
            <a:r>
              <a:rPr b="1" i="0" lang="fr-FR" sz="2000" u="none" cap="none" strike="noStrike">
                <a:solidFill>
                  <a:schemeClr val="dk1"/>
                </a:solidFill>
                <a:latin typeface="Times New Roman"/>
                <a:ea typeface="Times New Roman"/>
                <a:cs typeface="Times New Roman"/>
                <a:sym typeface="Times New Roman"/>
              </a:rPr>
              <a:t>int</a:t>
            </a:r>
            <a:r>
              <a:rPr b="0" i="0" lang="fr-FR" sz="2000" u="none" cap="none" strike="noStrike">
                <a:solidFill>
                  <a:schemeClr val="dk1"/>
                </a:solidFill>
                <a:latin typeface="Times New Roman"/>
                <a:ea typeface="Times New Roman"/>
                <a:cs typeface="Times New Roman"/>
                <a:sym typeface="Times New Roman"/>
              </a:rPr>
              <a:t> selon ce qui a été précédemment annoncé.</a:t>
            </a:r>
            <a:endParaRPr b="0" i="0" sz="1400" u="none" cap="none" strike="noStrike">
              <a:solidFill>
                <a:srgbClr val="000000"/>
              </a:solidFill>
              <a:latin typeface="Arial"/>
              <a:ea typeface="Arial"/>
              <a:cs typeface="Arial"/>
              <a:sym typeface="Arial"/>
            </a:endParaRPr>
          </a:p>
        </p:txBody>
      </p:sp>
      <p:pic>
        <p:nvPicPr>
          <p:cNvPr id="244" name="Google Shape;244;p13"/>
          <p:cNvPicPr preferRelativeResize="0"/>
          <p:nvPr/>
        </p:nvPicPr>
        <p:blipFill rotWithShape="1">
          <a:blip r:embed="rId3">
            <a:alphaModFix/>
          </a:blip>
          <a:srcRect b="0" l="0" r="0" t="0"/>
          <a:stretch/>
        </p:blipFill>
        <p:spPr>
          <a:xfrm>
            <a:off x="3396000" y="4404639"/>
            <a:ext cx="5400000" cy="1800000"/>
          </a:xfrm>
          <a:prstGeom prst="rect">
            <a:avLst/>
          </a:prstGeom>
          <a:noFill/>
          <a:ln>
            <a:noFill/>
          </a:ln>
        </p:spPr>
      </p:pic>
      <p:sp>
        <p:nvSpPr>
          <p:cNvPr id="245" name="Google Shape;245;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a:t>
            </a:r>
            <a:r>
              <a:rPr b="1" lang="fr-FR"/>
              <a:t>Consulter Sommet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cxnSp>
        <p:nvCxnSpPr>
          <p:cNvPr id="251" name="Google Shape;251;p14"/>
          <p:cNvCxnSpPr/>
          <p:nvPr/>
        </p:nvCxnSpPr>
        <p:spPr>
          <a:xfrm>
            <a:off x="8856617" y="4245429"/>
            <a:ext cx="1636" cy="1989116"/>
          </a:xfrm>
          <a:prstGeom prst="straightConnector1">
            <a:avLst/>
          </a:prstGeom>
          <a:noFill/>
          <a:ln cap="flat" cmpd="sng" w="22225">
            <a:solidFill>
              <a:schemeClr val="dk1"/>
            </a:solidFill>
            <a:prstDash val="solid"/>
            <a:miter lim="800000"/>
            <a:headEnd len="sm" w="sm" type="none"/>
            <a:tailEnd len="sm" w="sm" type="none"/>
          </a:ln>
        </p:spPr>
      </p:cxnSp>
      <p:cxnSp>
        <p:nvCxnSpPr>
          <p:cNvPr id="252" name="Google Shape;252;p14"/>
          <p:cNvCxnSpPr/>
          <p:nvPr/>
        </p:nvCxnSpPr>
        <p:spPr>
          <a:xfrm>
            <a:off x="8858251" y="6220691"/>
            <a:ext cx="1884219" cy="13854"/>
          </a:xfrm>
          <a:prstGeom prst="straightConnector1">
            <a:avLst/>
          </a:prstGeom>
          <a:noFill/>
          <a:ln cap="flat" cmpd="sng" w="31750">
            <a:solidFill>
              <a:schemeClr val="dk1"/>
            </a:solidFill>
            <a:prstDash val="solid"/>
            <a:miter lim="800000"/>
            <a:headEnd len="sm" w="sm" type="none"/>
            <a:tailEnd len="sm" w="sm" type="none"/>
          </a:ln>
        </p:spPr>
      </p:cxnSp>
      <p:cxnSp>
        <p:nvCxnSpPr>
          <p:cNvPr id="253" name="Google Shape;253;p14"/>
          <p:cNvCxnSpPr/>
          <p:nvPr/>
        </p:nvCxnSpPr>
        <p:spPr>
          <a:xfrm>
            <a:off x="10724606" y="4245429"/>
            <a:ext cx="4010" cy="1989115"/>
          </a:xfrm>
          <a:prstGeom prst="straightConnector1">
            <a:avLst/>
          </a:prstGeom>
          <a:noFill/>
          <a:ln cap="flat" cmpd="sng" w="22225">
            <a:solidFill>
              <a:schemeClr val="dk1"/>
            </a:solidFill>
            <a:prstDash val="solid"/>
            <a:miter lim="800000"/>
            <a:headEnd len="sm" w="sm" type="none"/>
            <a:tailEnd len="sm" w="sm" type="none"/>
          </a:ln>
        </p:spPr>
      </p:cxnSp>
      <p:cxnSp>
        <p:nvCxnSpPr>
          <p:cNvPr id="254" name="Google Shape;254;p14"/>
          <p:cNvCxnSpPr/>
          <p:nvPr/>
        </p:nvCxnSpPr>
        <p:spPr>
          <a:xfrm>
            <a:off x="4911634" y="4336869"/>
            <a:ext cx="27719" cy="1897676"/>
          </a:xfrm>
          <a:prstGeom prst="straightConnector1">
            <a:avLst/>
          </a:prstGeom>
          <a:noFill/>
          <a:ln cap="flat" cmpd="sng" w="22225">
            <a:solidFill>
              <a:schemeClr val="dk1"/>
            </a:solidFill>
            <a:prstDash val="solid"/>
            <a:miter lim="800000"/>
            <a:headEnd len="sm" w="sm" type="none"/>
            <a:tailEnd len="sm" w="sm" type="none"/>
          </a:ln>
        </p:spPr>
      </p:cxnSp>
      <p:cxnSp>
        <p:nvCxnSpPr>
          <p:cNvPr id="255" name="Google Shape;255;p14"/>
          <p:cNvCxnSpPr/>
          <p:nvPr/>
        </p:nvCxnSpPr>
        <p:spPr>
          <a:xfrm>
            <a:off x="4939351" y="6220691"/>
            <a:ext cx="1884219" cy="13854"/>
          </a:xfrm>
          <a:prstGeom prst="straightConnector1">
            <a:avLst/>
          </a:prstGeom>
          <a:noFill/>
          <a:ln cap="flat" cmpd="sng" w="31750">
            <a:solidFill>
              <a:schemeClr val="dk1"/>
            </a:solidFill>
            <a:prstDash val="solid"/>
            <a:miter lim="800000"/>
            <a:headEnd len="sm" w="sm" type="none"/>
            <a:tailEnd len="sm" w="sm" type="none"/>
          </a:ln>
        </p:spPr>
      </p:cxnSp>
      <p:cxnSp>
        <p:nvCxnSpPr>
          <p:cNvPr id="256" name="Google Shape;256;p14"/>
          <p:cNvCxnSpPr/>
          <p:nvPr/>
        </p:nvCxnSpPr>
        <p:spPr>
          <a:xfrm>
            <a:off x="6779623" y="4349931"/>
            <a:ext cx="30094" cy="1884613"/>
          </a:xfrm>
          <a:prstGeom prst="straightConnector1">
            <a:avLst/>
          </a:prstGeom>
          <a:noFill/>
          <a:ln cap="flat" cmpd="sng" w="22225">
            <a:solidFill>
              <a:schemeClr val="dk1"/>
            </a:solidFill>
            <a:prstDash val="solid"/>
            <a:miter lim="800000"/>
            <a:headEnd len="sm" w="sm" type="none"/>
            <a:tailEnd len="sm" w="sm" type="none"/>
          </a:ln>
        </p:spPr>
      </p:cxnSp>
      <p:sp>
        <p:nvSpPr>
          <p:cNvPr id="257" name="Google Shape;257;p14"/>
          <p:cNvSpPr/>
          <p:nvPr/>
        </p:nvSpPr>
        <p:spPr>
          <a:xfrm>
            <a:off x="3458637" y="5438343"/>
            <a:ext cx="84869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fr-FR" sz="1400" u="none" cap="none" strike="noStrike">
                <a:solidFill>
                  <a:schemeClr val="dk1"/>
                </a:solidFill>
                <a:latin typeface="Calibri"/>
                <a:ea typeface="Calibri"/>
                <a:cs typeface="Calibri"/>
                <a:sym typeface="Calibri"/>
              </a:rPr>
              <a:t>Sommet </a:t>
            </a:r>
            <a:endParaRPr b="0" i="0" sz="1400" u="none" cap="none" strike="noStrike">
              <a:solidFill>
                <a:schemeClr val="dk1"/>
              </a:solidFill>
              <a:latin typeface="Calibri"/>
              <a:ea typeface="Calibri"/>
              <a:cs typeface="Calibri"/>
              <a:sym typeface="Calibri"/>
            </a:endParaRPr>
          </a:p>
        </p:txBody>
      </p:sp>
      <p:sp>
        <p:nvSpPr>
          <p:cNvPr id="258" name="Google Shape;258;p14"/>
          <p:cNvSpPr/>
          <p:nvPr/>
        </p:nvSpPr>
        <p:spPr>
          <a:xfrm>
            <a:off x="4861425" y="5948163"/>
            <a:ext cx="53251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fr-FR" sz="1400" u="none" cap="none" strike="noStrike">
                <a:solidFill>
                  <a:schemeClr val="dk1"/>
                </a:solidFill>
                <a:latin typeface="Calibri"/>
                <a:ea typeface="Calibri"/>
                <a:cs typeface="Calibri"/>
                <a:sym typeface="Calibri"/>
              </a:rPr>
              <a:t>@C1</a:t>
            </a:r>
            <a:endParaRPr b="0" i="0" sz="1400" u="none" cap="none" strike="noStrike">
              <a:solidFill>
                <a:srgbClr val="000000"/>
              </a:solidFill>
              <a:latin typeface="Arial"/>
              <a:ea typeface="Arial"/>
              <a:cs typeface="Arial"/>
              <a:sym typeface="Arial"/>
            </a:endParaRPr>
          </a:p>
        </p:txBody>
      </p:sp>
      <p:cxnSp>
        <p:nvCxnSpPr>
          <p:cNvPr id="259" name="Google Shape;259;p14"/>
          <p:cNvCxnSpPr/>
          <p:nvPr/>
        </p:nvCxnSpPr>
        <p:spPr>
          <a:xfrm>
            <a:off x="1136469" y="4297680"/>
            <a:ext cx="36384" cy="1945572"/>
          </a:xfrm>
          <a:prstGeom prst="straightConnector1">
            <a:avLst/>
          </a:prstGeom>
          <a:noFill/>
          <a:ln cap="flat" cmpd="sng" w="22225">
            <a:solidFill>
              <a:schemeClr val="dk1"/>
            </a:solidFill>
            <a:prstDash val="solid"/>
            <a:miter lim="800000"/>
            <a:headEnd len="sm" w="sm" type="none"/>
            <a:tailEnd len="sm" w="sm" type="none"/>
          </a:ln>
        </p:spPr>
      </p:cxnSp>
      <p:cxnSp>
        <p:nvCxnSpPr>
          <p:cNvPr id="260" name="Google Shape;260;p14"/>
          <p:cNvCxnSpPr/>
          <p:nvPr/>
        </p:nvCxnSpPr>
        <p:spPr>
          <a:xfrm>
            <a:off x="1172851" y="6229398"/>
            <a:ext cx="1884219" cy="13854"/>
          </a:xfrm>
          <a:prstGeom prst="straightConnector1">
            <a:avLst/>
          </a:prstGeom>
          <a:noFill/>
          <a:ln cap="flat" cmpd="sng" w="31750">
            <a:solidFill>
              <a:schemeClr val="dk1"/>
            </a:solidFill>
            <a:prstDash val="solid"/>
            <a:miter lim="800000"/>
            <a:headEnd len="sm" w="sm" type="none"/>
            <a:tailEnd len="sm" w="sm" type="none"/>
          </a:ln>
        </p:spPr>
      </p:cxnSp>
      <p:cxnSp>
        <p:nvCxnSpPr>
          <p:cNvPr id="261" name="Google Shape;261;p14"/>
          <p:cNvCxnSpPr/>
          <p:nvPr/>
        </p:nvCxnSpPr>
        <p:spPr>
          <a:xfrm flipH="1">
            <a:off x="3043216" y="4271554"/>
            <a:ext cx="430" cy="1971697"/>
          </a:xfrm>
          <a:prstGeom prst="straightConnector1">
            <a:avLst/>
          </a:prstGeom>
          <a:noFill/>
          <a:ln cap="flat" cmpd="sng" w="22225">
            <a:solidFill>
              <a:schemeClr val="dk1"/>
            </a:solidFill>
            <a:prstDash val="solid"/>
            <a:miter lim="800000"/>
            <a:headEnd len="sm" w="sm" type="none"/>
            <a:tailEnd len="sm" w="sm" type="none"/>
          </a:ln>
        </p:spPr>
      </p:cxnSp>
      <p:sp>
        <p:nvSpPr>
          <p:cNvPr id="262" name="Google Shape;262;p14"/>
          <p:cNvSpPr/>
          <p:nvPr/>
        </p:nvSpPr>
        <p:spPr>
          <a:xfrm>
            <a:off x="202918" y="5421294"/>
            <a:ext cx="84869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fr-FR" sz="1400" u="none" cap="none" strike="noStrike">
                <a:solidFill>
                  <a:schemeClr val="dk1"/>
                </a:solidFill>
                <a:latin typeface="Calibri"/>
                <a:ea typeface="Calibri"/>
                <a:cs typeface="Calibri"/>
                <a:sym typeface="Calibri"/>
              </a:rPr>
              <a:t>Sommet </a:t>
            </a:r>
            <a:endParaRPr b="0" i="0" sz="1400" u="none" cap="none" strike="noStrike">
              <a:solidFill>
                <a:schemeClr val="dk1"/>
              </a:solidFill>
              <a:latin typeface="Calibri"/>
              <a:ea typeface="Calibri"/>
              <a:cs typeface="Calibri"/>
              <a:sym typeface="Calibri"/>
            </a:endParaRPr>
          </a:p>
        </p:txBody>
      </p:sp>
      <p:sp>
        <p:nvSpPr>
          <p:cNvPr id="263" name="Google Shape;263;p14"/>
          <p:cNvSpPr/>
          <p:nvPr/>
        </p:nvSpPr>
        <p:spPr>
          <a:xfrm>
            <a:off x="3394806" y="5150224"/>
            <a:ext cx="921700" cy="282388"/>
          </a:xfrm>
          <a:prstGeom prst="roundRect">
            <a:avLst>
              <a:gd fmla="val 16667" name="adj"/>
            </a:avLst>
          </a:prstGeom>
          <a:solidFill>
            <a:srgbClr val="D5DBE5"/>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fr-FR" sz="1400" u="none" cap="none" strike="noStrike">
                <a:solidFill>
                  <a:schemeClr val="dk1"/>
                </a:solidFill>
                <a:latin typeface="Calibri"/>
                <a:ea typeface="Calibri"/>
                <a:cs typeface="Calibri"/>
                <a:sym typeface="Calibri"/>
              </a:rPr>
              <a:t>NULL</a:t>
            </a:r>
            <a:endParaRPr b="0" i="0" sz="1400" u="none" cap="none" strike="noStrike">
              <a:solidFill>
                <a:srgbClr val="000000"/>
              </a:solidFill>
              <a:latin typeface="Arial"/>
              <a:ea typeface="Arial"/>
              <a:cs typeface="Arial"/>
              <a:sym typeface="Arial"/>
            </a:endParaRPr>
          </a:p>
        </p:txBody>
      </p:sp>
      <p:sp>
        <p:nvSpPr>
          <p:cNvPr id="264" name="Google Shape;264;p14"/>
          <p:cNvSpPr/>
          <p:nvPr/>
        </p:nvSpPr>
        <p:spPr>
          <a:xfrm>
            <a:off x="1595737" y="6228492"/>
            <a:ext cx="101662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fr-FR" sz="1400" u="none" cap="none" strike="noStrike">
                <a:solidFill>
                  <a:schemeClr val="dk1"/>
                </a:solidFill>
                <a:latin typeface="Calibri"/>
                <a:ea typeface="Calibri"/>
                <a:cs typeface="Calibri"/>
                <a:sym typeface="Calibri"/>
              </a:rPr>
              <a:t>Pile Initiale</a:t>
            </a:r>
            <a:endParaRPr b="0" i="0" sz="1400" u="none" cap="none" strike="noStrike">
              <a:solidFill>
                <a:schemeClr val="dk1"/>
              </a:solidFill>
              <a:latin typeface="Calibri"/>
              <a:ea typeface="Calibri"/>
              <a:cs typeface="Calibri"/>
              <a:sym typeface="Calibri"/>
            </a:endParaRPr>
          </a:p>
        </p:txBody>
      </p:sp>
      <p:sp>
        <p:nvSpPr>
          <p:cNvPr id="265" name="Google Shape;265;p14"/>
          <p:cNvSpPr/>
          <p:nvPr/>
        </p:nvSpPr>
        <p:spPr>
          <a:xfrm>
            <a:off x="5055797" y="6236097"/>
            <a:ext cx="163115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fr-FR" sz="1400" u="none" cap="none" strike="noStrike">
                <a:solidFill>
                  <a:schemeClr val="dk1"/>
                </a:solidFill>
                <a:latin typeface="Calibri"/>
                <a:ea typeface="Calibri"/>
                <a:cs typeface="Calibri"/>
                <a:sym typeface="Calibri"/>
              </a:rPr>
              <a:t>Ajout de la Valeur 1</a:t>
            </a:r>
            <a:endParaRPr b="0" i="0" sz="1400" u="none" cap="none" strike="noStrike">
              <a:solidFill>
                <a:schemeClr val="dk1"/>
              </a:solidFill>
              <a:latin typeface="Calibri"/>
              <a:ea typeface="Calibri"/>
              <a:cs typeface="Calibri"/>
              <a:sym typeface="Calibri"/>
            </a:endParaRPr>
          </a:p>
        </p:txBody>
      </p:sp>
      <p:sp>
        <p:nvSpPr>
          <p:cNvPr id="266" name="Google Shape;266;p14"/>
          <p:cNvSpPr/>
          <p:nvPr/>
        </p:nvSpPr>
        <p:spPr>
          <a:xfrm>
            <a:off x="8992749" y="6244989"/>
            <a:ext cx="163115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fr-FR" sz="1400" u="none" cap="none" strike="noStrike">
                <a:solidFill>
                  <a:schemeClr val="dk1"/>
                </a:solidFill>
                <a:latin typeface="Calibri"/>
                <a:ea typeface="Calibri"/>
                <a:cs typeface="Calibri"/>
                <a:sym typeface="Calibri"/>
              </a:rPr>
              <a:t>Ajout de la Valeur 2</a:t>
            </a:r>
            <a:endParaRPr b="0" i="0" sz="1400" u="none" cap="none" strike="noStrike">
              <a:solidFill>
                <a:schemeClr val="dk1"/>
              </a:solidFill>
              <a:latin typeface="Calibri"/>
              <a:ea typeface="Calibri"/>
              <a:cs typeface="Calibri"/>
              <a:sym typeface="Calibri"/>
            </a:endParaRPr>
          </a:p>
        </p:txBody>
      </p:sp>
      <p:sp>
        <p:nvSpPr>
          <p:cNvPr id="267" name="Google Shape;267;p14"/>
          <p:cNvSpPr/>
          <p:nvPr/>
        </p:nvSpPr>
        <p:spPr>
          <a:xfrm>
            <a:off x="845127" y="1563189"/>
            <a:ext cx="9518073" cy="261610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fr-FR" sz="2000" u="none" cap="none" strike="noStrike">
                <a:solidFill>
                  <a:schemeClr val="dk1"/>
                </a:solidFill>
                <a:latin typeface="Calibri"/>
                <a:ea typeface="Calibri"/>
                <a:cs typeface="Calibri"/>
                <a:sym typeface="Calibri"/>
              </a:rPr>
              <a:t>1- Réservation de l’espace mémoire pour le nouvel élément avec </a:t>
            </a:r>
            <a:r>
              <a:rPr b="1" i="0" lang="fr-FR" sz="2000" u="none" cap="none" strike="noStrike">
                <a:solidFill>
                  <a:schemeClr val="dk1"/>
                </a:solidFill>
                <a:latin typeface="Calibri"/>
                <a:ea typeface="Calibri"/>
                <a:cs typeface="Calibri"/>
                <a:sym typeface="Calibri"/>
              </a:rPr>
              <a:t>malloc</a:t>
            </a:r>
            <a:endParaRPr b="1"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hlink"/>
              </a:buClr>
              <a:buSzPts val="2200"/>
              <a:buFont typeface="Noto Sans Symbols"/>
              <a:buNone/>
            </a:pPr>
            <a:r>
              <a:rPr b="1" i="0" lang="fr-FR" sz="2000" u="none" cap="none" strike="noStrike">
                <a:solidFill>
                  <a:schemeClr val="dk1"/>
                </a:solidFill>
                <a:latin typeface="Calibri"/>
                <a:ea typeface="Calibri"/>
                <a:cs typeface="Calibri"/>
                <a:sym typeface="Calibri"/>
              </a:rPr>
              <a:t>nouv=malloc(sizeof(cellule));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fr-FR" sz="2000" u="none" cap="none" strike="noStrike">
                <a:solidFill>
                  <a:schemeClr val="dk1"/>
                </a:solidFill>
                <a:latin typeface="Calibri"/>
                <a:ea typeface="Calibri"/>
                <a:cs typeface="Calibri"/>
                <a:sym typeface="Calibri"/>
              </a:rPr>
              <a:t>2- </a:t>
            </a:r>
            <a:r>
              <a:rPr b="1" i="0" lang="fr-FR" sz="2000" u="none" cap="none" strike="noStrike">
                <a:solidFill>
                  <a:schemeClr val="dk1"/>
                </a:solidFill>
                <a:latin typeface="Calibri"/>
                <a:ea typeface="Calibri"/>
                <a:cs typeface="Calibri"/>
                <a:sym typeface="Calibri"/>
              </a:rPr>
              <a:t>Mise à jour</a:t>
            </a:r>
            <a:r>
              <a:rPr b="0" i="0" lang="fr-FR" sz="2000" u="none" cap="none" strike="noStrike">
                <a:solidFill>
                  <a:srgbClr val="C00000"/>
                </a:solidFill>
                <a:latin typeface="Calibri"/>
                <a:ea typeface="Calibri"/>
                <a:cs typeface="Calibri"/>
                <a:sym typeface="Calibri"/>
              </a:rPr>
              <a:t> </a:t>
            </a:r>
            <a:r>
              <a:rPr b="0" i="0" lang="fr-FR" sz="2000" u="none" cap="none" strike="noStrike">
                <a:solidFill>
                  <a:srgbClr val="212121"/>
                </a:solidFill>
                <a:latin typeface="Calibri"/>
                <a:ea typeface="Calibri"/>
                <a:cs typeface="Calibri"/>
                <a:sym typeface="Calibri"/>
              </a:rPr>
              <a:t>de la valeur de la </a:t>
            </a:r>
            <a:r>
              <a:rPr b="1" i="0" lang="fr-FR" sz="2000" u="none" cap="none" strike="noStrike">
                <a:solidFill>
                  <a:schemeClr val="dk1"/>
                </a:solidFill>
                <a:latin typeface="Calibri"/>
                <a:ea typeface="Calibri"/>
                <a:cs typeface="Calibri"/>
                <a:sym typeface="Calibri"/>
              </a:rPr>
              <a:t>zone de données</a:t>
            </a:r>
            <a:r>
              <a:rPr b="0" i="0" lang="fr-FR" sz="2000" u="none" cap="none" strike="noStrike">
                <a:solidFill>
                  <a:srgbClr val="C00000"/>
                </a:solidFill>
                <a:latin typeface="Calibri"/>
                <a:ea typeface="Calibri"/>
                <a:cs typeface="Calibri"/>
                <a:sym typeface="Calibri"/>
              </a:rPr>
              <a:t> </a:t>
            </a:r>
            <a:r>
              <a:rPr b="0" i="0" lang="fr-FR" sz="2000" u="none" cap="none" strike="noStrike">
                <a:solidFill>
                  <a:srgbClr val="212121"/>
                </a:solidFill>
                <a:latin typeface="Calibri"/>
                <a:ea typeface="Calibri"/>
                <a:cs typeface="Calibri"/>
                <a:sym typeface="Calibri"/>
              </a:rPr>
              <a:t>du nouvel élément</a:t>
            </a:r>
            <a:endParaRPr b="0" i="0" sz="2000" u="none" cap="none" strike="noStrike">
              <a:solidFill>
                <a:srgbClr val="A5A5A5"/>
              </a:solidFill>
              <a:latin typeface="Calibri"/>
              <a:ea typeface="Calibri"/>
              <a:cs typeface="Calibri"/>
              <a:sym typeface="Calibri"/>
            </a:endParaRPr>
          </a:p>
          <a:p>
            <a:pPr indent="0" lvl="0" marL="0" marR="0" rtl="0" algn="l">
              <a:lnSpc>
                <a:spcPct val="100000"/>
              </a:lnSpc>
              <a:spcBef>
                <a:spcPts val="0"/>
              </a:spcBef>
              <a:spcAft>
                <a:spcPts val="0"/>
              </a:spcAft>
              <a:buClr>
                <a:schemeClr val="hlink"/>
              </a:buClr>
              <a:buSzPts val="2200"/>
              <a:buFont typeface="Noto Sans Symbols"/>
              <a:buNone/>
            </a:pPr>
            <a:r>
              <a:rPr b="1" i="0" lang="fr-FR" sz="2000" u="none" cap="none" strike="noStrike">
                <a:solidFill>
                  <a:schemeClr val="dk1"/>
                </a:solidFill>
                <a:latin typeface="Calibri"/>
                <a:ea typeface="Calibri"/>
                <a:cs typeface="Calibri"/>
                <a:sym typeface="Calibri"/>
              </a:rPr>
              <a:t>nouv-&gt;val = 1;</a:t>
            </a:r>
            <a:endParaRPr b="1" i="0" sz="2000" u="none" cap="none" strike="noStrike">
              <a:solidFill>
                <a:srgbClr val="C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rPr b="0" i="0" lang="fr-FR" sz="2000" u="none" cap="none" strike="noStrike">
                <a:solidFill>
                  <a:schemeClr val="dk1"/>
                </a:solidFill>
                <a:latin typeface="Calibri"/>
                <a:ea typeface="Calibri"/>
                <a:cs typeface="Calibri"/>
                <a:sym typeface="Calibri"/>
              </a:rPr>
              <a:t>3- </a:t>
            </a:r>
            <a:r>
              <a:rPr b="1" i="0" lang="fr-FR" sz="2000" u="none" cap="none" strike="noStrike">
                <a:solidFill>
                  <a:schemeClr val="dk1"/>
                </a:solidFill>
                <a:latin typeface="Calibri"/>
                <a:ea typeface="Calibri"/>
                <a:cs typeface="Calibri"/>
                <a:sym typeface="Calibri"/>
              </a:rPr>
              <a:t>Mise à jour</a:t>
            </a:r>
            <a:r>
              <a:rPr b="0" i="0" lang="fr-FR" sz="2000" u="none" cap="none" strike="noStrike">
                <a:solidFill>
                  <a:srgbClr val="C00000"/>
                </a:solidFill>
                <a:latin typeface="Calibri"/>
                <a:ea typeface="Calibri"/>
                <a:cs typeface="Calibri"/>
                <a:sym typeface="Calibri"/>
              </a:rPr>
              <a:t> </a:t>
            </a:r>
            <a:r>
              <a:rPr b="0" i="0" lang="fr-FR" sz="2000" u="none" cap="none" strike="noStrike">
                <a:solidFill>
                  <a:srgbClr val="212121"/>
                </a:solidFill>
                <a:latin typeface="Calibri"/>
                <a:ea typeface="Calibri"/>
                <a:cs typeface="Calibri"/>
                <a:sym typeface="Calibri"/>
              </a:rPr>
              <a:t>de la valeur de la </a:t>
            </a:r>
            <a:r>
              <a:rPr b="1" i="0" lang="fr-FR" sz="2000" u="none" cap="none" strike="noStrike">
                <a:solidFill>
                  <a:schemeClr val="dk1"/>
                </a:solidFill>
                <a:latin typeface="Calibri"/>
                <a:ea typeface="Calibri"/>
                <a:cs typeface="Calibri"/>
                <a:sym typeface="Calibri"/>
              </a:rPr>
              <a:t>zone d’adressage</a:t>
            </a:r>
            <a:r>
              <a:rPr b="0" i="0" lang="fr-FR" sz="2000" u="none" cap="none" strike="noStrike">
                <a:solidFill>
                  <a:srgbClr val="C00000"/>
                </a:solidFill>
                <a:latin typeface="Calibri"/>
                <a:ea typeface="Calibri"/>
                <a:cs typeface="Calibri"/>
                <a:sym typeface="Calibri"/>
              </a:rPr>
              <a:t> </a:t>
            </a:r>
            <a:r>
              <a:rPr b="0" i="0" lang="fr-FR" sz="2000" u="none" cap="none" strike="noStrike">
                <a:solidFill>
                  <a:srgbClr val="212121"/>
                </a:solidFill>
                <a:latin typeface="Calibri"/>
                <a:ea typeface="Calibri"/>
                <a:cs typeface="Calibri"/>
                <a:sym typeface="Calibri"/>
              </a:rPr>
              <a:t>du nouvel élément</a:t>
            </a:r>
            <a:endParaRPr b="0" i="0" sz="2000" u="none" cap="none" strike="noStrike">
              <a:solidFill>
                <a:srgbClr val="C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rPr b="1" i="0" lang="fr-FR" sz="2000" u="none" cap="none" strike="noStrike">
                <a:solidFill>
                  <a:schemeClr val="dk1"/>
                </a:solidFill>
                <a:latin typeface="Calibri"/>
                <a:ea typeface="Calibri"/>
                <a:cs typeface="Calibri"/>
                <a:sym typeface="Calibri"/>
              </a:rPr>
              <a:t>nouv-&gt;suiv= sommet;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Calibri"/>
              <a:buNone/>
            </a:pPr>
            <a:r>
              <a:rPr b="0" i="0" lang="fr-FR" sz="2000" u="none" cap="none" strike="noStrike">
                <a:solidFill>
                  <a:schemeClr val="dk1"/>
                </a:solidFill>
                <a:latin typeface="Calibri"/>
                <a:ea typeface="Calibri"/>
                <a:cs typeface="Calibri"/>
                <a:sym typeface="Calibri"/>
              </a:rPr>
              <a:t>4-</a:t>
            </a:r>
            <a:r>
              <a:rPr b="0" i="0" lang="fr-FR" sz="2000" u="none" cap="none" strike="noStrike">
                <a:solidFill>
                  <a:srgbClr val="C00000"/>
                </a:solidFill>
                <a:latin typeface="Calibri"/>
                <a:ea typeface="Calibri"/>
                <a:cs typeface="Calibri"/>
                <a:sym typeface="Calibri"/>
              </a:rPr>
              <a:t> </a:t>
            </a:r>
            <a:r>
              <a:rPr b="1" i="0" lang="fr-FR" sz="2000" u="none" cap="none" strike="noStrike">
                <a:solidFill>
                  <a:schemeClr val="dk1"/>
                </a:solidFill>
                <a:latin typeface="Calibri"/>
                <a:ea typeface="Calibri"/>
                <a:cs typeface="Calibri"/>
                <a:sym typeface="Calibri"/>
              </a:rPr>
              <a:t>Modification</a:t>
            </a:r>
            <a:r>
              <a:rPr b="0" i="0" lang="fr-FR" sz="2000" u="none" cap="none" strike="noStrike">
                <a:solidFill>
                  <a:srgbClr val="C00000"/>
                </a:solidFill>
                <a:latin typeface="Calibri"/>
                <a:ea typeface="Calibri"/>
                <a:cs typeface="Calibri"/>
                <a:sym typeface="Calibri"/>
              </a:rPr>
              <a:t> </a:t>
            </a:r>
            <a:r>
              <a:rPr b="0" i="0" lang="fr-FR" sz="2000" u="none" cap="none" strike="noStrike">
                <a:solidFill>
                  <a:srgbClr val="212121"/>
                </a:solidFill>
                <a:latin typeface="Calibri"/>
                <a:ea typeface="Calibri"/>
                <a:cs typeface="Calibri"/>
                <a:sym typeface="Calibri"/>
              </a:rPr>
              <a:t>du pointeur du </a:t>
            </a:r>
            <a:r>
              <a:rPr b="1" i="0" lang="fr-FR" sz="2000" u="none" cap="none" strike="noStrike">
                <a:solidFill>
                  <a:schemeClr val="dk1"/>
                </a:solidFill>
                <a:latin typeface="Calibri"/>
                <a:ea typeface="Calibri"/>
                <a:cs typeface="Calibri"/>
                <a:sym typeface="Calibri"/>
              </a:rPr>
              <a:t>sommet</a:t>
            </a:r>
            <a:r>
              <a:rPr b="0" i="0" lang="fr-FR" sz="2000" u="none" cap="none" strike="noStrike">
                <a:solidFill>
                  <a:srgbClr val="212121"/>
                </a:solidFill>
                <a:latin typeface="Calibri"/>
                <a:ea typeface="Calibri"/>
                <a:cs typeface="Calibri"/>
                <a:sym typeface="Calibri"/>
              </a:rPr>
              <a:t> avec</a:t>
            </a:r>
            <a:r>
              <a:rPr b="0" i="0" lang="fr-FR" sz="2000" u="none" cap="none" strike="noStrike">
                <a:solidFill>
                  <a:srgbClr val="C00000"/>
                </a:solidFill>
                <a:latin typeface="Calibri"/>
                <a:ea typeface="Calibri"/>
                <a:cs typeface="Calibri"/>
                <a:sym typeface="Calibri"/>
              </a:rPr>
              <a:t> </a:t>
            </a:r>
            <a:r>
              <a:rPr b="0" i="0" lang="fr-FR" sz="2000" u="none" cap="none" strike="noStrike">
                <a:solidFill>
                  <a:schemeClr val="dk1"/>
                </a:solidFill>
                <a:latin typeface="Calibri"/>
                <a:ea typeface="Calibri"/>
                <a:cs typeface="Calibri"/>
                <a:sym typeface="Calibri"/>
              </a:rPr>
              <a:t>l’</a:t>
            </a:r>
            <a:r>
              <a:rPr b="1" i="0" lang="fr-FR" sz="2000" u="none" cap="none" strike="noStrike">
                <a:solidFill>
                  <a:schemeClr val="dk1"/>
                </a:solidFill>
                <a:latin typeface="Calibri"/>
                <a:ea typeface="Calibri"/>
                <a:cs typeface="Calibri"/>
                <a:sym typeface="Calibri"/>
              </a:rPr>
              <a:t>adresse</a:t>
            </a:r>
            <a:r>
              <a:rPr b="0" i="0" lang="fr-FR" sz="2000" u="none" cap="none" strike="noStrike">
                <a:solidFill>
                  <a:srgbClr val="C00000"/>
                </a:solidFill>
                <a:latin typeface="Calibri"/>
                <a:ea typeface="Calibri"/>
                <a:cs typeface="Calibri"/>
                <a:sym typeface="Calibri"/>
              </a:rPr>
              <a:t> </a:t>
            </a:r>
            <a:r>
              <a:rPr b="0" i="0" lang="fr-FR" sz="2000" u="none" cap="none" strike="noStrike">
                <a:solidFill>
                  <a:srgbClr val="212121"/>
                </a:solidFill>
                <a:latin typeface="Calibri"/>
                <a:ea typeface="Calibri"/>
                <a:cs typeface="Calibri"/>
                <a:sym typeface="Calibri"/>
              </a:rPr>
              <a:t>du </a:t>
            </a:r>
            <a:r>
              <a:rPr b="0" i="0" lang="fr-FR" sz="2000" u="none" cap="none" strike="noStrike">
                <a:solidFill>
                  <a:schemeClr val="dk1"/>
                </a:solidFill>
                <a:latin typeface="Calibri"/>
                <a:ea typeface="Calibri"/>
                <a:cs typeface="Calibri"/>
                <a:sym typeface="Calibri"/>
              </a:rPr>
              <a:t>nouvel</a:t>
            </a:r>
            <a:r>
              <a:rPr b="0" i="0" lang="fr-FR" sz="2000" u="none" cap="none" strike="noStrike">
                <a:solidFill>
                  <a:srgbClr val="C00000"/>
                </a:solidFill>
                <a:latin typeface="Calibri"/>
                <a:ea typeface="Calibri"/>
                <a:cs typeface="Calibri"/>
                <a:sym typeface="Calibri"/>
              </a:rPr>
              <a:t> </a:t>
            </a:r>
            <a:r>
              <a:rPr b="0" i="0" lang="fr-FR" sz="2000" u="none" cap="none" strike="noStrike">
                <a:solidFill>
                  <a:srgbClr val="212121"/>
                </a:solidFill>
                <a:latin typeface="Calibri"/>
                <a:ea typeface="Calibri"/>
                <a:cs typeface="Calibri"/>
                <a:sym typeface="Calibri"/>
              </a:rPr>
              <a:t>élément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Calibri"/>
              <a:buNone/>
            </a:pPr>
            <a:r>
              <a:rPr b="1" i="0" lang="fr-FR" sz="2000" u="none" cap="none" strike="noStrike">
                <a:solidFill>
                  <a:schemeClr val="dk1"/>
                </a:solidFill>
                <a:latin typeface="Calibri"/>
                <a:ea typeface="Calibri"/>
                <a:cs typeface="Calibri"/>
                <a:sym typeface="Calibri"/>
              </a:rPr>
              <a:t>sommet=nouv;</a:t>
            </a:r>
            <a:endParaRPr b="0" i="0" sz="1400" u="none" cap="none" strike="noStrike">
              <a:solidFill>
                <a:srgbClr val="000000"/>
              </a:solidFill>
              <a:latin typeface="Arial"/>
              <a:ea typeface="Arial"/>
              <a:cs typeface="Arial"/>
              <a:sym typeface="Arial"/>
            </a:endParaRPr>
          </a:p>
        </p:txBody>
      </p:sp>
      <p:sp>
        <p:nvSpPr>
          <p:cNvPr id="268" name="Google Shape;268;p14"/>
          <p:cNvSpPr/>
          <p:nvPr/>
        </p:nvSpPr>
        <p:spPr>
          <a:xfrm>
            <a:off x="3450788" y="6325330"/>
            <a:ext cx="66396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nouv</a:t>
            </a:r>
            <a:endParaRPr b="0" i="0" sz="1800" u="none" cap="none" strike="noStrike">
              <a:solidFill>
                <a:schemeClr val="dk1"/>
              </a:solidFill>
              <a:latin typeface="Calibri"/>
              <a:ea typeface="Calibri"/>
              <a:cs typeface="Calibri"/>
              <a:sym typeface="Calibri"/>
            </a:endParaRPr>
          </a:p>
        </p:txBody>
      </p:sp>
      <p:cxnSp>
        <p:nvCxnSpPr>
          <p:cNvPr id="269" name="Google Shape;269;p14"/>
          <p:cNvCxnSpPr/>
          <p:nvPr/>
        </p:nvCxnSpPr>
        <p:spPr>
          <a:xfrm flipH="1" rot="10800000">
            <a:off x="4252631" y="5876290"/>
            <a:ext cx="1099200" cy="357000"/>
          </a:xfrm>
          <a:prstGeom prst="bentConnector3">
            <a:avLst>
              <a:gd fmla="val 50004" name="adj1"/>
            </a:avLst>
          </a:prstGeom>
          <a:gradFill>
            <a:gsLst>
              <a:gs pos="0">
                <a:schemeClr val="lt2"/>
              </a:gs>
              <a:gs pos="50000">
                <a:schemeClr val="lt1"/>
              </a:gs>
              <a:gs pos="100000">
                <a:schemeClr val="lt2"/>
              </a:gs>
            </a:gsLst>
            <a:lin ang="5400000" scaled="0"/>
          </a:gradFill>
          <a:ln cap="flat" cmpd="sng" w="9525">
            <a:solidFill>
              <a:schemeClr val="dk1"/>
            </a:solidFill>
            <a:prstDash val="solid"/>
            <a:round/>
            <a:headEnd len="sm" w="sm" type="none"/>
            <a:tailEnd len="med" w="med" type="triangle"/>
          </a:ln>
        </p:spPr>
      </p:cxnSp>
      <p:sp>
        <p:nvSpPr>
          <p:cNvPr id="270" name="Google Shape;270;p14"/>
          <p:cNvSpPr/>
          <p:nvPr/>
        </p:nvSpPr>
        <p:spPr>
          <a:xfrm>
            <a:off x="3288030" y="6026071"/>
            <a:ext cx="1001654" cy="301308"/>
          </a:xfrm>
          <a:prstGeom prst="roundRect">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t" bIns="46800" lIns="90000" spcFirstLastPara="1" rIns="90000" wrap="square" tIns="46800">
            <a:noAutofit/>
          </a:bodyPr>
          <a:lstStyle/>
          <a:p>
            <a:pPr indent="-342900" lvl="0" marL="342900" marR="0" rtl="0" algn="ctr">
              <a:lnSpc>
                <a:spcPct val="100000"/>
              </a:lnSpc>
              <a:spcBef>
                <a:spcPts val="0"/>
              </a:spcBef>
              <a:spcAft>
                <a:spcPts val="0"/>
              </a:spcAft>
              <a:buClr>
                <a:srgbClr val="000000"/>
              </a:buClr>
              <a:buSzPts val="1400"/>
              <a:buFont typeface="Arial"/>
              <a:buNone/>
            </a:pPr>
            <a:r>
              <a:rPr b="1" i="0" lang="fr-FR" sz="1400" u="none" cap="none" strike="noStrike">
                <a:solidFill>
                  <a:schemeClr val="dk1"/>
                </a:solidFill>
                <a:latin typeface="Calibri"/>
                <a:ea typeface="Calibri"/>
                <a:cs typeface="Calibri"/>
                <a:sym typeface="Calibri"/>
              </a:rPr>
              <a:t>@C1</a:t>
            </a:r>
            <a:endParaRPr b="0" i="0" sz="1400" u="none" cap="none" strike="noStrike">
              <a:solidFill>
                <a:schemeClr val="dk1"/>
              </a:solidFill>
              <a:latin typeface="Calibri"/>
              <a:ea typeface="Calibri"/>
              <a:cs typeface="Calibri"/>
              <a:sym typeface="Calibri"/>
            </a:endParaRPr>
          </a:p>
          <a:p>
            <a:pPr indent="-342900" lvl="0" marL="342900" marR="0" rtl="0" algn="ctr">
              <a:lnSpc>
                <a:spcPct val="100000"/>
              </a:lnSpc>
              <a:spcBef>
                <a:spcPts val="280"/>
              </a:spcBef>
              <a:spcAft>
                <a:spcPts val="0"/>
              </a:spcAft>
              <a:buClr>
                <a:schemeClr val="hlink"/>
              </a:buClr>
              <a:buSzPts val="1540"/>
              <a:buFont typeface="Noto Sans Symbols"/>
              <a:buNone/>
            </a:pPr>
            <a:r>
              <a:t/>
            </a:r>
            <a:endParaRPr b="1" i="0" sz="1400" u="none" cap="none" strike="noStrike">
              <a:solidFill>
                <a:schemeClr val="dk1"/>
              </a:solidFill>
              <a:latin typeface="Calibri"/>
              <a:ea typeface="Calibri"/>
              <a:cs typeface="Calibri"/>
              <a:sym typeface="Calibri"/>
            </a:endParaRPr>
          </a:p>
        </p:txBody>
      </p:sp>
      <p:sp>
        <p:nvSpPr>
          <p:cNvPr id="271" name="Google Shape;271;p14"/>
          <p:cNvSpPr/>
          <p:nvPr/>
        </p:nvSpPr>
        <p:spPr>
          <a:xfrm>
            <a:off x="3377550" y="5133182"/>
            <a:ext cx="1001654" cy="301308"/>
          </a:xfrm>
          <a:prstGeom prst="roundRect">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t" bIns="46800" lIns="90000" spcFirstLastPara="1" rIns="90000" wrap="square" tIns="46800">
            <a:noAutofit/>
          </a:bodyPr>
          <a:lstStyle/>
          <a:p>
            <a:pPr indent="-342900" lvl="0" marL="342900" marR="0" rtl="0" algn="ctr">
              <a:lnSpc>
                <a:spcPct val="100000"/>
              </a:lnSpc>
              <a:spcBef>
                <a:spcPts val="0"/>
              </a:spcBef>
              <a:spcAft>
                <a:spcPts val="0"/>
              </a:spcAft>
              <a:buClr>
                <a:srgbClr val="000000"/>
              </a:buClr>
              <a:buSzPts val="1400"/>
              <a:buFont typeface="Arial"/>
              <a:buNone/>
            </a:pPr>
            <a:r>
              <a:rPr b="1" i="0" lang="fr-FR" sz="1400" u="none" cap="none" strike="noStrike">
                <a:solidFill>
                  <a:srgbClr val="FF0000"/>
                </a:solidFill>
                <a:latin typeface="Calibri"/>
                <a:ea typeface="Calibri"/>
                <a:cs typeface="Calibri"/>
                <a:sym typeface="Calibri"/>
              </a:rPr>
              <a:t>@C1</a:t>
            </a:r>
            <a:endParaRPr b="0" i="0" sz="1400" u="none" cap="none" strike="noStrike">
              <a:solidFill>
                <a:srgbClr val="FF0000"/>
              </a:solidFill>
              <a:latin typeface="Calibri"/>
              <a:ea typeface="Calibri"/>
              <a:cs typeface="Calibri"/>
              <a:sym typeface="Calibri"/>
            </a:endParaRPr>
          </a:p>
          <a:p>
            <a:pPr indent="-342900" lvl="0" marL="342900" marR="0" rtl="0" algn="ctr">
              <a:lnSpc>
                <a:spcPct val="100000"/>
              </a:lnSpc>
              <a:spcBef>
                <a:spcPts val="280"/>
              </a:spcBef>
              <a:spcAft>
                <a:spcPts val="0"/>
              </a:spcAft>
              <a:buClr>
                <a:schemeClr val="hlink"/>
              </a:buClr>
              <a:buSzPts val="1540"/>
              <a:buFont typeface="Noto Sans Symbols"/>
              <a:buNone/>
            </a:pPr>
            <a:r>
              <a:t/>
            </a:r>
            <a:endParaRPr b="1" i="0" sz="1400" u="none" cap="none" strike="noStrike">
              <a:solidFill>
                <a:schemeClr val="dk1"/>
              </a:solidFill>
              <a:latin typeface="Calibri"/>
              <a:ea typeface="Calibri"/>
              <a:cs typeface="Calibri"/>
              <a:sym typeface="Calibri"/>
            </a:endParaRPr>
          </a:p>
        </p:txBody>
      </p:sp>
      <p:cxnSp>
        <p:nvCxnSpPr>
          <p:cNvPr id="272" name="Google Shape;272;p14"/>
          <p:cNvCxnSpPr/>
          <p:nvPr/>
        </p:nvCxnSpPr>
        <p:spPr>
          <a:xfrm>
            <a:off x="4356847" y="5311588"/>
            <a:ext cx="973500" cy="475500"/>
          </a:xfrm>
          <a:prstGeom prst="bentConnector3">
            <a:avLst>
              <a:gd fmla="val 50005" name="adj1"/>
            </a:avLst>
          </a:prstGeom>
          <a:gradFill>
            <a:gsLst>
              <a:gs pos="0">
                <a:schemeClr val="lt2"/>
              </a:gs>
              <a:gs pos="50000">
                <a:schemeClr val="lt1"/>
              </a:gs>
              <a:gs pos="100000">
                <a:schemeClr val="lt2"/>
              </a:gs>
            </a:gsLst>
            <a:lin ang="5400000" scaled="0"/>
          </a:gradFill>
          <a:ln cap="flat" cmpd="sng" w="9525">
            <a:solidFill>
              <a:schemeClr val="dk1"/>
            </a:solidFill>
            <a:prstDash val="solid"/>
            <a:round/>
            <a:headEnd len="sm" w="sm" type="none"/>
            <a:tailEnd len="med" w="med" type="triangle"/>
          </a:ln>
        </p:spPr>
      </p:cxnSp>
      <p:sp>
        <p:nvSpPr>
          <p:cNvPr id="273" name="Google Shape;273;p14"/>
          <p:cNvSpPr/>
          <p:nvPr/>
        </p:nvSpPr>
        <p:spPr>
          <a:xfrm>
            <a:off x="5330848" y="5545122"/>
            <a:ext cx="1153420" cy="482092"/>
          </a:xfrm>
          <a:prstGeom prst="rect">
            <a:avLst/>
          </a:prstGeom>
          <a:solidFill>
            <a:schemeClr val="lt2"/>
          </a:solidFill>
          <a:ln cap="flat" cmpd="sng" w="9525">
            <a:solidFill>
              <a:schemeClr val="dk1"/>
            </a:solidFill>
            <a:prstDash val="solid"/>
            <a:round/>
            <a:headEnd len="sm" w="sm" type="none"/>
            <a:tailEnd len="sm" w="sm" type="none"/>
          </a:ln>
        </p:spPr>
        <p:txBody>
          <a:bodyPr anchorCtr="0" anchor="t" bIns="46800" lIns="90000" spcFirstLastPara="1" rIns="90000" wrap="square" tIns="46800">
            <a:noAutofit/>
          </a:bodyPr>
          <a:lstStyle/>
          <a:p>
            <a:pPr indent="-245109" lvl="0" marL="342900" marR="0" rtl="0" algn="l">
              <a:lnSpc>
                <a:spcPct val="100000"/>
              </a:lnSpc>
              <a:spcBef>
                <a:spcPts val="0"/>
              </a:spcBef>
              <a:spcAft>
                <a:spcPts val="0"/>
              </a:spcAft>
              <a:buClr>
                <a:schemeClr val="hlink"/>
              </a:buClr>
              <a:buSzPts val="1540"/>
              <a:buFont typeface="Noto Sans Symbols"/>
              <a:buNone/>
            </a:pPr>
            <a:r>
              <a:t/>
            </a:r>
            <a:endParaRPr b="0" i="0" sz="1400" u="none" cap="none" strike="noStrike">
              <a:solidFill>
                <a:schemeClr val="dk1"/>
              </a:solidFill>
              <a:latin typeface="Calibri"/>
              <a:ea typeface="Calibri"/>
              <a:cs typeface="Calibri"/>
              <a:sym typeface="Calibri"/>
            </a:endParaRPr>
          </a:p>
        </p:txBody>
      </p:sp>
      <p:sp>
        <p:nvSpPr>
          <p:cNvPr id="274" name="Google Shape;274;p14"/>
          <p:cNvSpPr txBox="1"/>
          <p:nvPr/>
        </p:nvSpPr>
        <p:spPr>
          <a:xfrm>
            <a:off x="5391554" y="5766247"/>
            <a:ext cx="1032007"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1540"/>
              <a:buFont typeface="Noto Sans Symbols"/>
              <a:buNone/>
            </a:pPr>
            <a:r>
              <a:rPr b="0" i="0" lang="fr-FR" sz="1400" u="none" cap="none" strike="noStrike">
                <a:solidFill>
                  <a:schemeClr val="dk1"/>
                </a:solidFill>
                <a:latin typeface="Tahoma"/>
                <a:ea typeface="Tahoma"/>
                <a:cs typeface="Tahoma"/>
                <a:sym typeface="Tahoma"/>
              </a:rPr>
              <a:t>NULL</a:t>
            </a:r>
            <a:endParaRPr b="0" i="0" sz="1400" u="none" cap="none" strike="noStrike">
              <a:solidFill>
                <a:srgbClr val="000000"/>
              </a:solidFill>
              <a:latin typeface="Arial"/>
              <a:ea typeface="Arial"/>
              <a:cs typeface="Arial"/>
              <a:sym typeface="Arial"/>
            </a:endParaRPr>
          </a:p>
        </p:txBody>
      </p:sp>
      <p:sp>
        <p:nvSpPr>
          <p:cNvPr id="275" name="Google Shape;275;p14"/>
          <p:cNvSpPr txBox="1"/>
          <p:nvPr/>
        </p:nvSpPr>
        <p:spPr>
          <a:xfrm>
            <a:off x="5262058" y="5530182"/>
            <a:ext cx="112529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1540"/>
              <a:buFont typeface="Noto Sans Symbols"/>
              <a:buNone/>
            </a:pPr>
            <a:r>
              <a:rPr b="1" i="0" lang="fr-FR" sz="1400" u="none" cap="none" strike="noStrike">
                <a:solidFill>
                  <a:schemeClr val="dk1"/>
                </a:solidFill>
                <a:latin typeface="Tahoma"/>
                <a:ea typeface="Tahoma"/>
                <a:cs typeface="Tahoma"/>
                <a:sym typeface="Tahoma"/>
              </a:rPr>
              <a:t>    1</a:t>
            </a:r>
            <a:endParaRPr b="0" i="0" sz="1400" u="none" cap="none" strike="noStrike">
              <a:solidFill>
                <a:srgbClr val="000000"/>
              </a:solidFill>
              <a:latin typeface="Arial"/>
              <a:ea typeface="Arial"/>
              <a:cs typeface="Arial"/>
              <a:sym typeface="Arial"/>
            </a:endParaRPr>
          </a:p>
        </p:txBody>
      </p:sp>
      <p:cxnSp>
        <p:nvCxnSpPr>
          <p:cNvPr id="276" name="Google Shape;276;p14"/>
          <p:cNvCxnSpPr>
            <a:endCxn id="273" idx="3"/>
          </p:cNvCxnSpPr>
          <p:nvPr/>
        </p:nvCxnSpPr>
        <p:spPr>
          <a:xfrm flipH="1" rot="10800000">
            <a:off x="5341268" y="5786168"/>
            <a:ext cx="1143000" cy="13200"/>
          </a:xfrm>
          <a:prstGeom prst="straightConnector1">
            <a:avLst/>
          </a:prstGeom>
          <a:gradFill>
            <a:gsLst>
              <a:gs pos="0">
                <a:schemeClr val="lt2"/>
              </a:gs>
              <a:gs pos="50000">
                <a:schemeClr val="lt1"/>
              </a:gs>
              <a:gs pos="100000">
                <a:schemeClr val="lt2"/>
              </a:gs>
            </a:gsLst>
            <a:lin ang="5400000" scaled="0"/>
          </a:gradFill>
          <a:ln cap="flat" cmpd="sng" w="9525">
            <a:solidFill>
              <a:schemeClr val="dk1"/>
            </a:solidFill>
            <a:prstDash val="solid"/>
            <a:round/>
            <a:headEnd len="sm" w="sm" type="none"/>
            <a:tailEnd len="sm" w="sm" type="none"/>
          </a:ln>
        </p:spPr>
      </p:cxnSp>
      <p:sp>
        <p:nvSpPr>
          <p:cNvPr id="277" name="Google Shape;277;p14"/>
          <p:cNvSpPr/>
          <p:nvPr/>
        </p:nvSpPr>
        <p:spPr>
          <a:xfrm>
            <a:off x="174812" y="5127813"/>
            <a:ext cx="921700" cy="282388"/>
          </a:xfrm>
          <a:prstGeom prst="roundRect">
            <a:avLst>
              <a:gd fmla="val 16667" name="adj"/>
            </a:avLst>
          </a:prstGeom>
          <a:solidFill>
            <a:srgbClr val="D5DBE5"/>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fr-FR" sz="1400" u="none" cap="none" strike="noStrike">
                <a:solidFill>
                  <a:schemeClr val="dk1"/>
                </a:solidFill>
                <a:latin typeface="Calibri"/>
                <a:ea typeface="Calibri"/>
                <a:cs typeface="Calibri"/>
                <a:sym typeface="Calibri"/>
              </a:rPr>
              <a:t>NULL</a:t>
            </a:r>
            <a:endParaRPr b="0" i="0" sz="1400" u="none" cap="none" strike="noStrike">
              <a:solidFill>
                <a:srgbClr val="000000"/>
              </a:solidFill>
              <a:latin typeface="Arial"/>
              <a:ea typeface="Arial"/>
              <a:cs typeface="Arial"/>
              <a:sym typeface="Arial"/>
            </a:endParaRPr>
          </a:p>
        </p:txBody>
      </p:sp>
      <p:sp>
        <p:nvSpPr>
          <p:cNvPr id="278" name="Google Shape;278;p14"/>
          <p:cNvSpPr/>
          <p:nvPr/>
        </p:nvSpPr>
        <p:spPr>
          <a:xfrm>
            <a:off x="7033391" y="5554379"/>
            <a:ext cx="84869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fr-FR" sz="1400" u="none" cap="none" strike="noStrike">
                <a:solidFill>
                  <a:schemeClr val="dk1"/>
                </a:solidFill>
                <a:latin typeface="Calibri"/>
                <a:ea typeface="Calibri"/>
                <a:cs typeface="Calibri"/>
                <a:sym typeface="Calibri"/>
              </a:rPr>
              <a:t>Sommet </a:t>
            </a:r>
            <a:endParaRPr b="0" i="0" sz="1400" u="none" cap="none" strike="noStrike">
              <a:solidFill>
                <a:schemeClr val="dk1"/>
              </a:solidFill>
              <a:latin typeface="Calibri"/>
              <a:ea typeface="Calibri"/>
              <a:cs typeface="Calibri"/>
              <a:sym typeface="Calibri"/>
            </a:endParaRPr>
          </a:p>
        </p:txBody>
      </p:sp>
      <p:sp>
        <p:nvSpPr>
          <p:cNvPr id="279" name="Google Shape;279;p14"/>
          <p:cNvSpPr/>
          <p:nvPr/>
        </p:nvSpPr>
        <p:spPr>
          <a:xfrm>
            <a:off x="8800199" y="5980108"/>
            <a:ext cx="53251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fr-FR" sz="1400" u="none" cap="none" strike="noStrike">
                <a:solidFill>
                  <a:schemeClr val="dk1"/>
                </a:solidFill>
                <a:latin typeface="Calibri"/>
                <a:ea typeface="Calibri"/>
                <a:cs typeface="Calibri"/>
                <a:sym typeface="Calibri"/>
              </a:rPr>
              <a:t>@C1</a:t>
            </a:r>
            <a:endParaRPr b="0" i="0" sz="1400" u="none" cap="none" strike="noStrike">
              <a:solidFill>
                <a:srgbClr val="000000"/>
              </a:solidFill>
              <a:latin typeface="Arial"/>
              <a:ea typeface="Arial"/>
              <a:cs typeface="Arial"/>
              <a:sym typeface="Arial"/>
            </a:endParaRPr>
          </a:p>
        </p:txBody>
      </p:sp>
      <p:sp>
        <p:nvSpPr>
          <p:cNvPr id="280" name="Google Shape;280;p14"/>
          <p:cNvSpPr/>
          <p:nvPr/>
        </p:nvSpPr>
        <p:spPr>
          <a:xfrm>
            <a:off x="6958935" y="5231794"/>
            <a:ext cx="1001654" cy="301308"/>
          </a:xfrm>
          <a:prstGeom prst="roundRect">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t" bIns="46800" lIns="90000" spcFirstLastPara="1" rIns="90000" wrap="square" tIns="46800">
            <a:noAutofit/>
          </a:bodyPr>
          <a:lstStyle/>
          <a:p>
            <a:pPr indent="-342900" lvl="0" marL="342900" marR="0" rtl="0" algn="ctr">
              <a:lnSpc>
                <a:spcPct val="100000"/>
              </a:lnSpc>
              <a:spcBef>
                <a:spcPts val="0"/>
              </a:spcBef>
              <a:spcAft>
                <a:spcPts val="0"/>
              </a:spcAft>
              <a:buClr>
                <a:srgbClr val="000000"/>
              </a:buClr>
              <a:buSzPts val="1400"/>
              <a:buFont typeface="Arial"/>
              <a:buNone/>
            </a:pPr>
            <a:r>
              <a:rPr b="1" i="0" lang="fr-FR" sz="1400" u="none" cap="none" strike="noStrike">
                <a:solidFill>
                  <a:srgbClr val="FF0000"/>
                </a:solidFill>
                <a:latin typeface="Calibri"/>
                <a:ea typeface="Calibri"/>
                <a:cs typeface="Calibri"/>
                <a:sym typeface="Calibri"/>
              </a:rPr>
              <a:t>@C1</a:t>
            </a:r>
            <a:endParaRPr b="0" i="0" sz="1400" u="none" cap="none" strike="noStrike">
              <a:solidFill>
                <a:srgbClr val="FF0000"/>
              </a:solidFill>
              <a:latin typeface="Calibri"/>
              <a:ea typeface="Calibri"/>
              <a:cs typeface="Calibri"/>
              <a:sym typeface="Calibri"/>
            </a:endParaRPr>
          </a:p>
          <a:p>
            <a:pPr indent="-342900" lvl="0" marL="342900" marR="0" rtl="0" algn="ctr">
              <a:lnSpc>
                <a:spcPct val="100000"/>
              </a:lnSpc>
              <a:spcBef>
                <a:spcPts val="280"/>
              </a:spcBef>
              <a:spcAft>
                <a:spcPts val="0"/>
              </a:spcAft>
              <a:buClr>
                <a:schemeClr val="hlink"/>
              </a:buClr>
              <a:buSzPts val="1540"/>
              <a:buFont typeface="Noto Sans Symbols"/>
              <a:buNone/>
            </a:pPr>
            <a:r>
              <a:t/>
            </a:r>
            <a:endParaRPr b="1" i="0" sz="1400" u="none" cap="none" strike="noStrike">
              <a:solidFill>
                <a:schemeClr val="dk1"/>
              </a:solidFill>
              <a:latin typeface="Calibri"/>
              <a:ea typeface="Calibri"/>
              <a:cs typeface="Calibri"/>
              <a:sym typeface="Calibri"/>
            </a:endParaRPr>
          </a:p>
        </p:txBody>
      </p:sp>
      <p:cxnSp>
        <p:nvCxnSpPr>
          <p:cNvPr id="281" name="Google Shape;281;p14"/>
          <p:cNvCxnSpPr/>
          <p:nvPr/>
        </p:nvCxnSpPr>
        <p:spPr>
          <a:xfrm>
            <a:off x="8032361" y="5342965"/>
            <a:ext cx="973500" cy="475500"/>
          </a:xfrm>
          <a:prstGeom prst="bentConnector3">
            <a:avLst>
              <a:gd fmla="val 50005" name="adj1"/>
            </a:avLst>
          </a:prstGeom>
          <a:gradFill>
            <a:gsLst>
              <a:gs pos="0">
                <a:schemeClr val="lt2"/>
              </a:gs>
              <a:gs pos="50000">
                <a:schemeClr val="lt1"/>
              </a:gs>
              <a:gs pos="100000">
                <a:schemeClr val="lt2"/>
              </a:gs>
            </a:gsLst>
            <a:lin ang="5400000" scaled="0"/>
          </a:gradFill>
          <a:ln cap="flat" cmpd="sng" w="9525">
            <a:solidFill>
              <a:schemeClr val="dk1"/>
            </a:solidFill>
            <a:prstDash val="solid"/>
            <a:round/>
            <a:headEnd len="sm" w="sm" type="none"/>
            <a:tailEnd len="med" w="med" type="triangle"/>
          </a:ln>
        </p:spPr>
      </p:cxnSp>
      <p:sp>
        <p:nvSpPr>
          <p:cNvPr id="282" name="Google Shape;282;p14"/>
          <p:cNvSpPr/>
          <p:nvPr/>
        </p:nvSpPr>
        <p:spPr>
          <a:xfrm>
            <a:off x="9006362" y="5576499"/>
            <a:ext cx="1153420" cy="482092"/>
          </a:xfrm>
          <a:prstGeom prst="rect">
            <a:avLst/>
          </a:prstGeom>
          <a:solidFill>
            <a:schemeClr val="lt2"/>
          </a:solidFill>
          <a:ln cap="flat" cmpd="sng" w="9525">
            <a:solidFill>
              <a:schemeClr val="dk1"/>
            </a:solidFill>
            <a:prstDash val="solid"/>
            <a:round/>
            <a:headEnd len="sm" w="sm" type="none"/>
            <a:tailEnd len="sm" w="sm" type="none"/>
          </a:ln>
        </p:spPr>
        <p:txBody>
          <a:bodyPr anchorCtr="0" anchor="t" bIns="46800" lIns="90000" spcFirstLastPara="1" rIns="90000" wrap="square" tIns="46800">
            <a:noAutofit/>
          </a:bodyPr>
          <a:lstStyle/>
          <a:p>
            <a:pPr indent="-245109" lvl="0" marL="342900" marR="0" rtl="0" algn="l">
              <a:lnSpc>
                <a:spcPct val="100000"/>
              </a:lnSpc>
              <a:spcBef>
                <a:spcPts val="0"/>
              </a:spcBef>
              <a:spcAft>
                <a:spcPts val="0"/>
              </a:spcAft>
              <a:buClr>
                <a:schemeClr val="hlink"/>
              </a:buClr>
              <a:buSzPts val="1540"/>
              <a:buFont typeface="Noto Sans Symbols"/>
              <a:buNone/>
            </a:pPr>
            <a:r>
              <a:t/>
            </a:r>
            <a:endParaRPr b="0" i="0" sz="1400" u="none" cap="none" strike="noStrike">
              <a:solidFill>
                <a:schemeClr val="dk1"/>
              </a:solidFill>
              <a:latin typeface="Calibri"/>
              <a:ea typeface="Calibri"/>
              <a:cs typeface="Calibri"/>
              <a:sym typeface="Calibri"/>
            </a:endParaRPr>
          </a:p>
        </p:txBody>
      </p:sp>
      <p:sp>
        <p:nvSpPr>
          <p:cNvPr id="283" name="Google Shape;283;p14"/>
          <p:cNvSpPr txBox="1"/>
          <p:nvPr/>
        </p:nvSpPr>
        <p:spPr>
          <a:xfrm>
            <a:off x="9067068" y="5797624"/>
            <a:ext cx="1032007"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1540"/>
              <a:buFont typeface="Noto Sans Symbols"/>
              <a:buNone/>
            </a:pPr>
            <a:r>
              <a:rPr b="0" i="0" lang="fr-FR" sz="1400" u="none" cap="none" strike="noStrike">
                <a:solidFill>
                  <a:schemeClr val="dk1"/>
                </a:solidFill>
                <a:latin typeface="Tahoma"/>
                <a:ea typeface="Tahoma"/>
                <a:cs typeface="Tahoma"/>
                <a:sym typeface="Tahoma"/>
              </a:rPr>
              <a:t>NULL</a:t>
            </a:r>
            <a:endParaRPr b="0" i="0" sz="1400" u="none" cap="none" strike="noStrike">
              <a:solidFill>
                <a:srgbClr val="000000"/>
              </a:solidFill>
              <a:latin typeface="Arial"/>
              <a:ea typeface="Arial"/>
              <a:cs typeface="Arial"/>
              <a:sym typeface="Arial"/>
            </a:endParaRPr>
          </a:p>
        </p:txBody>
      </p:sp>
      <p:sp>
        <p:nvSpPr>
          <p:cNvPr id="284" name="Google Shape;284;p14"/>
          <p:cNvSpPr txBox="1"/>
          <p:nvPr/>
        </p:nvSpPr>
        <p:spPr>
          <a:xfrm>
            <a:off x="8937572" y="5561559"/>
            <a:ext cx="112529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1540"/>
              <a:buFont typeface="Noto Sans Symbols"/>
              <a:buNone/>
            </a:pPr>
            <a:r>
              <a:rPr b="1" i="0" lang="fr-FR" sz="1400" u="none" cap="none" strike="noStrike">
                <a:solidFill>
                  <a:schemeClr val="dk1"/>
                </a:solidFill>
                <a:latin typeface="Tahoma"/>
                <a:ea typeface="Tahoma"/>
                <a:cs typeface="Tahoma"/>
                <a:sym typeface="Tahoma"/>
              </a:rPr>
              <a:t>    1</a:t>
            </a:r>
            <a:endParaRPr b="0" i="0" sz="1400" u="none" cap="none" strike="noStrike">
              <a:solidFill>
                <a:srgbClr val="000000"/>
              </a:solidFill>
              <a:latin typeface="Arial"/>
              <a:ea typeface="Arial"/>
              <a:cs typeface="Arial"/>
              <a:sym typeface="Arial"/>
            </a:endParaRPr>
          </a:p>
        </p:txBody>
      </p:sp>
      <p:cxnSp>
        <p:nvCxnSpPr>
          <p:cNvPr id="285" name="Google Shape;285;p14"/>
          <p:cNvCxnSpPr>
            <a:endCxn id="282" idx="3"/>
          </p:cNvCxnSpPr>
          <p:nvPr/>
        </p:nvCxnSpPr>
        <p:spPr>
          <a:xfrm flipH="1" rot="10800000">
            <a:off x="9016782" y="5817545"/>
            <a:ext cx="1143000" cy="13200"/>
          </a:xfrm>
          <a:prstGeom prst="straightConnector1">
            <a:avLst/>
          </a:prstGeom>
          <a:gradFill>
            <a:gsLst>
              <a:gs pos="0">
                <a:schemeClr val="lt2"/>
              </a:gs>
              <a:gs pos="50000">
                <a:schemeClr val="lt1"/>
              </a:gs>
              <a:gs pos="100000">
                <a:schemeClr val="lt2"/>
              </a:gs>
            </a:gsLst>
            <a:lin ang="5400000" scaled="0"/>
          </a:gradFill>
          <a:ln cap="flat" cmpd="sng" w="9525">
            <a:solidFill>
              <a:schemeClr val="dk1"/>
            </a:solidFill>
            <a:prstDash val="solid"/>
            <a:round/>
            <a:headEnd len="sm" w="sm" type="none"/>
            <a:tailEnd len="sm" w="sm" type="none"/>
          </a:ln>
        </p:spPr>
      </p:cxnSp>
      <p:sp>
        <p:nvSpPr>
          <p:cNvPr id="286" name="Google Shape;286;p14"/>
          <p:cNvSpPr/>
          <p:nvPr/>
        </p:nvSpPr>
        <p:spPr>
          <a:xfrm>
            <a:off x="8789593" y="5118364"/>
            <a:ext cx="53251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fr-FR" sz="1400" u="none" cap="none" strike="noStrike">
                <a:solidFill>
                  <a:schemeClr val="dk1"/>
                </a:solidFill>
                <a:latin typeface="Calibri"/>
                <a:ea typeface="Calibri"/>
                <a:cs typeface="Calibri"/>
                <a:sym typeface="Calibri"/>
              </a:rPr>
              <a:t>@C2</a:t>
            </a:r>
            <a:endParaRPr b="0" i="0" sz="1400" u="none" cap="none" strike="noStrike">
              <a:solidFill>
                <a:srgbClr val="000000"/>
              </a:solidFill>
              <a:latin typeface="Arial"/>
              <a:ea typeface="Arial"/>
              <a:cs typeface="Arial"/>
              <a:sym typeface="Arial"/>
            </a:endParaRPr>
          </a:p>
        </p:txBody>
      </p:sp>
      <p:sp>
        <p:nvSpPr>
          <p:cNvPr id="287" name="Google Shape;287;p14"/>
          <p:cNvSpPr/>
          <p:nvPr/>
        </p:nvSpPr>
        <p:spPr>
          <a:xfrm>
            <a:off x="7247325" y="4745337"/>
            <a:ext cx="66396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nouv</a:t>
            </a:r>
            <a:endParaRPr b="0" i="0" sz="1800" u="none" cap="none" strike="noStrike">
              <a:solidFill>
                <a:schemeClr val="dk1"/>
              </a:solidFill>
              <a:latin typeface="Calibri"/>
              <a:ea typeface="Calibri"/>
              <a:cs typeface="Calibri"/>
              <a:sym typeface="Calibri"/>
            </a:endParaRPr>
          </a:p>
        </p:txBody>
      </p:sp>
      <p:cxnSp>
        <p:nvCxnSpPr>
          <p:cNvPr id="288" name="Google Shape;288;p14"/>
          <p:cNvCxnSpPr/>
          <p:nvPr/>
        </p:nvCxnSpPr>
        <p:spPr>
          <a:xfrm>
            <a:off x="8095129" y="4598894"/>
            <a:ext cx="986100" cy="286800"/>
          </a:xfrm>
          <a:prstGeom prst="bentConnector3">
            <a:avLst>
              <a:gd fmla="val 50000" name="adj1"/>
            </a:avLst>
          </a:prstGeom>
          <a:gradFill>
            <a:gsLst>
              <a:gs pos="0">
                <a:schemeClr val="lt2"/>
              </a:gs>
              <a:gs pos="50000">
                <a:schemeClr val="lt1"/>
              </a:gs>
              <a:gs pos="100000">
                <a:schemeClr val="lt2"/>
              </a:gs>
            </a:gsLst>
            <a:lin ang="5400000" scaled="0"/>
          </a:gradFill>
          <a:ln cap="flat" cmpd="sng" w="9525">
            <a:solidFill>
              <a:schemeClr val="dk1"/>
            </a:solidFill>
            <a:prstDash val="solid"/>
            <a:round/>
            <a:headEnd len="sm" w="sm" type="none"/>
            <a:tailEnd len="med" w="med" type="triangle"/>
          </a:ln>
        </p:spPr>
      </p:cxnSp>
      <p:sp>
        <p:nvSpPr>
          <p:cNvPr id="289" name="Google Shape;289;p14"/>
          <p:cNvSpPr/>
          <p:nvPr/>
        </p:nvSpPr>
        <p:spPr>
          <a:xfrm>
            <a:off x="7071120" y="4443804"/>
            <a:ext cx="1001654" cy="301308"/>
          </a:xfrm>
          <a:prstGeom prst="roundRect">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t" bIns="46800" lIns="90000" spcFirstLastPara="1" rIns="90000" wrap="square" tIns="46800">
            <a:noAutofit/>
          </a:bodyPr>
          <a:lstStyle/>
          <a:p>
            <a:pPr indent="-342900" lvl="0" marL="342900" marR="0" rtl="0" algn="ctr">
              <a:lnSpc>
                <a:spcPct val="100000"/>
              </a:lnSpc>
              <a:spcBef>
                <a:spcPts val="0"/>
              </a:spcBef>
              <a:spcAft>
                <a:spcPts val="0"/>
              </a:spcAft>
              <a:buClr>
                <a:srgbClr val="000000"/>
              </a:buClr>
              <a:buSzPts val="1400"/>
              <a:buFont typeface="Arial"/>
              <a:buNone/>
            </a:pPr>
            <a:r>
              <a:rPr b="1" i="0" lang="fr-FR" sz="1400" u="none" cap="none" strike="noStrike">
                <a:solidFill>
                  <a:schemeClr val="dk1"/>
                </a:solidFill>
                <a:latin typeface="Calibri"/>
                <a:ea typeface="Calibri"/>
                <a:cs typeface="Calibri"/>
                <a:sym typeface="Calibri"/>
              </a:rPr>
              <a:t>@C2</a:t>
            </a:r>
            <a:endParaRPr b="0" i="0" sz="1400" u="none" cap="none" strike="noStrike">
              <a:solidFill>
                <a:schemeClr val="dk1"/>
              </a:solidFill>
              <a:latin typeface="Calibri"/>
              <a:ea typeface="Calibri"/>
              <a:cs typeface="Calibri"/>
              <a:sym typeface="Calibri"/>
            </a:endParaRPr>
          </a:p>
          <a:p>
            <a:pPr indent="-342900" lvl="0" marL="342900" marR="0" rtl="0" algn="ctr">
              <a:lnSpc>
                <a:spcPct val="100000"/>
              </a:lnSpc>
              <a:spcBef>
                <a:spcPts val="280"/>
              </a:spcBef>
              <a:spcAft>
                <a:spcPts val="0"/>
              </a:spcAft>
              <a:buClr>
                <a:schemeClr val="hlink"/>
              </a:buClr>
              <a:buSzPts val="1540"/>
              <a:buFont typeface="Noto Sans Symbols"/>
              <a:buNone/>
            </a:pPr>
            <a:r>
              <a:t/>
            </a:r>
            <a:endParaRPr b="1" i="0" sz="1400" u="none" cap="none" strike="noStrike">
              <a:solidFill>
                <a:schemeClr val="dk1"/>
              </a:solidFill>
              <a:latin typeface="Calibri"/>
              <a:ea typeface="Calibri"/>
              <a:cs typeface="Calibri"/>
              <a:sym typeface="Calibri"/>
            </a:endParaRPr>
          </a:p>
        </p:txBody>
      </p:sp>
      <p:sp>
        <p:nvSpPr>
          <p:cNvPr id="290" name="Google Shape;290;p14"/>
          <p:cNvSpPr/>
          <p:nvPr/>
        </p:nvSpPr>
        <p:spPr>
          <a:xfrm>
            <a:off x="9073598" y="4688997"/>
            <a:ext cx="1153420" cy="482092"/>
          </a:xfrm>
          <a:prstGeom prst="rect">
            <a:avLst/>
          </a:prstGeom>
          <a:solidFill>
            <a:schemeClr val="lt2"/>
          </a:solidFill>
          <a:ln cap="flat" cmpd="sng" w="9525">
            <a:solidFill>
              <a:schemeClr val="dk1"/>
            </a:solidFill>
            <a:prstDash val="solid"/>
            <a:round/>
            <a:headEnd len="sm" w="sm" type="none"/>
            <a:tailEnd len="sm" w="sm" type="none"/>
          </a:ln>
        </p:spPr>
        <p:txBody>
          <a:bodyPr anchorCtr="0" anchor="t" bIns="46800" lIns="90000" spcFirstLastPara="1" rIns="90000" wrap="square" tIns="46800">
            <a:noAutofit/>
          </a:bodyPr>
          <a:lstStyle/>
          <a:p>
            <a:pPr indent="-245109" lvl="0" marL="342900" marR="0" rtl="0" algn="l">
              <a:lnSpc>
                <a:spcPct val="100000"/>
              </a:lnSpc>
              <a:spcBef>
                <a:spcPts val="0"/>
              </a:spcBef>
              <a:spcAft>
                <a:spcPts val="0"/>
              </a:spcAft>
              <a:buClr>
                <a:schemeClr val="hlink"/>
              </a:buClr>
              <a:buSzPts val="1540"/>
              <a:buFont typeface="Noto Sans Symbols"/>
              <a:buNone/>
            </a:pPr>
            <a:r>
              <a:t/>
            </a:r>
            <a:endParaRPr b="0" i="0" sz="1400" u="none" cap="none" strike="noStrike">
              <a:solidFill>
                <a:schemeClr val="dk1"/>
              </a:solidFill>
              <a:latin typeface="Calibri"/>
              <a:ea typeface="Calibri"/>
              <a:cs typeface="Calibri"/>
              <a:sym typeface="Calibri"/>
            </a:endParaRPr>
          </a:p>
        </p:txBody>
      </p:sp>
      <p:cxnSp>
        <p:nvCxnSpPr>
          <p:cNvPr id="291" name="Google Shape;291;p14"/>
          <p:cNvCxnSpPr>
            <a:endCxn id="290" idx="3"/>
          </p:cNvCxnSpPr>
          <p:nvPr/>
        </p:nvCxnSpPr>
        <p:spPr>
          <a:xfrm flipH="1" rot="10800000">
            <a:off x="9075018" y="4930043"/>
            <a:ext cx="1152000" cy="17700"/>
          </a:xfrm>
          <a:prstGeom prst="straightConnector1">
            <a:avLst/>
          </a:prstGeom>
          <a:gradFill>
            <a:gsLst>
              <a:gs pos="0">
                <a:schemeClr val="lt2"/>
              </a:gs>
              <a:gs pos="50000">
                <a:schemeClr val="lt1"/>
              </a:gs>
              <a:gs pos="100000">
                <a:schemeClr val="lt2"/>
              </a:gs>
            </a:gsLst>
            <a:lin ang="5400000" scaled="0"/>
          </a:gradFill>
          <a:ln cap="flat" cmpd="sng" w="9525">
            <a:solidFill>
              <a:schemeClr val="dk1"/>
            </a:solidFill>
            <a:prstDash val="solid"/>
            <a:round/>
            <a:headEnd len="sm" w="sm" type="none"/>
            <a:tailEnd len="sm" w="sm" type="none"/>
          </a:ln>
        </p:spPr>
      </p:cxnSp>
      <p:sp>
        <p:nvSpPr>
          <p:cNvPr id="292" name="Google Shape;292;p14"/>
          <p:cNvSpPr txBox="1"/>
          <p:nvPr/>
        </p:nvSpPr>
        <p:spPr>
          <a:xfrm>
            <a:off x="8987399" y="4660605"/>
            <a:ext cx="112529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1540"/>
              <a:buFont typeface="Noto Sans Symbols"/>
              <a:buNone/>
            </a:pPr>
            <a:r>
              <a:rPr b="1" i="0" lang="fr-FR" sz="1400" u="none" cap="none" strike="noStrike">
                <a:solidFill>
                  <a:schemeClr val="dk1"/>
                </a:solidFill>
                <a:latin typeface="Tahoma"/>
                <a:ea typeface="Tahoma"/>
                <a:cs typeface="Tahoma"/>
                <a:sym typeface="Tahoma"/>
              </a:rPr>
              <a:t>    2</a:t>
            </a:r>
            <a:endParaRPr b="0" i="0" sz="1400" u="none" cap="none" strike="noStrike">
              <a:solidFill>
                <a:srgbClr val="000000"/>
              </a:solidFill>
              <a:latin typeface="Arial"/>
              <a:ea typeface="Arial"/>
              <a:cs typeface="Arial"/>
              <a:sym typeface="Arial"/>
            </a:endParaRPr>
          </a:p>
        </p:txBody>
      </p:sp>
      <p:sp>
        <p:nvSpPr>
          <p:cNvPr id="293" name="Google Shape;293;p14"/>
          <p:cNvSpPr txBox="1"/>
          <p:nvPr/>
        </p:nvSpPr>
        <p:spPr>
          <a:xfrm>
            <a:off x="9120871" y="4923565"/>
            <a:ext cx="1032007"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1540"/>
              <a:buFont typeface="Noto Sans Symbols"/>
              <a:buNone/>
            </a:pPr>
            <a:r>
              <a:rPr b="0" i="0" lang="fr-FR" sz="1400" u="none" cap="none" strike="noStrike">
                <a:solidFill>
                  <a:srgbClr val="FF0000"/>
                </a:solidFill>
                <a:latin typeface="Tahoma"/>
                <a:ea typeface="Tahoma"/>
                <a:cs typeface="Tahoma"/>
                <a:sym typeface="Tahoma"/>
              </a:rPr>
              <a:t>@c1</a:t>
            </a:r>
            <a:endParaRPr b="0" i="0" sz="1400" u="none" cap="none" strike="noStrike">
              <a:solidFill>
                <a:srgbClr val="000000"/>
              </a:solidFill>
              <a:latin typeface="Arial"/>
              <a:ea typeface="Arial"/>
              <a:cs typeface="Arial"/>
              <a:sym typeface="Arial"/>
            </a:endParaRPr>
          </a:p>
        </p:txBody>
      </p:sp>
      <p:sp>
        <p:nvSpPr>
          <p:cNvPr id="294" name="Google Shape;294;p14"/>
          <p:cNvSpPr/>
          <p:nvPr/>
        </p:nvSpPr>
        <p:spPr>
          <a:xfrm>
            <a:off x="6958950" y="5245241"/>
            <a:ext cx="1001654" cy="301308"/>
          </a:xfrm>
          <a:prstGeom prst="roundRect">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t" bIns="46800" lIns="90000" spcFirstLastPara="1" rIns="90000" wrap="square" tIns="46800">
            <a:noAutofit/>
          </a:bodyPr>
          <a:lstStyle/>
          <a:p>
            <a:pPr indent="-342900" lvl="0" marL="342900" marR="0" rtl="0" algn="ctr">
              <a:lnSpc>
                <a:spcPct val="100000"/>
              </a:lnSpc>
              <a:spcBef>
                <a:spcPts val="0"/>
              </a:spcBef>
              <a:spcAft>
                <a:spcPts val="0"/>
              </a:spcAft>
              <a:buClr>
                <a:srgbClr val="000000"/>
              </a:buClr>
              <a:buSzPts val="1400"/>
              <a:buFont typeface="Arial"/>
              <a:buNone/>
            </a:pPr>
            <a:r>
              <a:rPr b="1" i="0" lang="fr-FR" sz="1400" u="none" cap="none" strike="noStrike">
                <a:solidFill>
                  <a:srgbClr val="FF0000"/>
                </a:solidFill>
                <a:latin typeface="Calibri"/>
                <a:ea typeface="Calibri"/>
                <a:cs typeface="Calibri"/>
                <a:sym typeface="Calibri"/>
              </a:rPr>
              <a:t>@C2</a:t>
            </a:r>
            <a:endParaRPr b="0" i="0" sz="1400" u="none" cap="none" strike="noStrike">
              <a:solidFill>
                <a:srgbClr val="FF0000"/>
              </a:solidFill>
              <a:latin typeface="Calibri"/>
              <a:ea typeface="Calibri"/>
              <a:cs typeface="Calibri"/>
              <a:sym typeface="Calibri"/>
            </a:endParaRPr>
          </a:p>
          <a:p>
            <a:pPr indent="-342900" lvl="0" marL="342900" marR="0" rtl="0" algn="ctr">
              <a:lnSpc>
                <a:spcPct val="100000"/>
              </a:lnSpc>
              <a:spcBef>
                <a:spcPts val="280"/>
              </a:spcBef>
              <a:spcAft>
                <a:spcPts val="0"/>
              </a:spcAft>
              <a:buClr>
                <a:schemeClr val="hlink"/>
              </a:buClr>
              <a:buSzPts val="1540"/>
              <a:buFont typeface="Noto Sans Symbols"/>
              <a:buNone/>
            </a:pPr>
            <a:r>
              <a:t/>
            </a:r>
            <a:endParaRPr b="1" i="0" sz="1400" u="none" cap="none" strike="noStrike">
              <a:solidFill>
                <a:schemeClr val="dk1"/>
              </a:solidFill>
              <a:latin typeface="Calibri"/>
              <a:ea typeface="Calibri"/>
              <a:cs typeface="Calibri"/>
              <a:sym typeface="Calibri"/>
            </a:endParaRPr>
          </a:p>
        </p:txBody>
      </p:sp>
      <p:cxnSp>
        <p:nvCxnSpPr>
          <p:cNvPr id="295" name="Google Shape;295;p14"/>
          <p:cNvCxnSpPr/>
          <p:nvPr/>
        </p:nvCxnSpPr>
        <p:spPr>
          <a:xfrm flipH="1" rot="10800000">
            <a:off x="8022290" y="4952925"/>
            <a:ext cx="1099200" cy="357000"/>
          </a:xfrm>
          <a:prstGeom prst="bentConnector3">
            <a:avLst>
              <a:gd fmla="val 50004" name="adj1"/>
            </a:avLst>
          </a:prstGeom>
          <a:gradFill>
            <a:gsLst>
              <a:gs pos="0">
                <a:schemeClr val="lt2"/>
              </a:gs>
              <a:gs pos="50000">
                <a:schemeClr val="lt1"/>
              </a:gs>
              <a:gs pos="100000">
                <a:schemeClr val="lt2"/>
              </a:gs>
            </a:gsLst>
            <a:lin ang="5400000" scaled="0"/>
          </a:gradFill>
          <a:ln cap="flat" cmpd="sng" w="9525">
            <a:solidFill>
              <a:schemeClr val="dk1"/>
            </a:solidFill>
            <a:prstDash val="solid"/>
            <a:round/>
            <a:headEnd len="sm" w="sm" type="none"/>
            <a:tailEnd len="med" w="med" type="triangle"/>
          </a:ln>
        </p:spPr>
      </p:cxnSp>
      <p:sp>
        <p:nvSpPr>
          <p:cNvPr id="296" name="Google Shape;296;p14"/>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fr-FR" sz="4400" u="none" cap="none" strike="noStrike">
                <a:solidFill>
                  <a:schemeClr val="dk1"/>
                </a:solidFill>
                <a:latin typeface="Calibri"/>
                <a:ea typeface="Calibri"/>
                <a:cs typeface="Calibri"/>
                <a:sym typeface="Calibri"/>
              </a:rPr>
              <a:t>  </a:t>
            </a:r>
            <a:r>
              <a:rPr b="1" i="0" lang="fr-FR" sz="4400" u="none" cap="none" strike="noStrike">
                <a:solidFill>
                  <a:schemeClr val="dk1"/>
                </a:solidFill>
                <a:latin typeface="Calibri"/>
                <a:ea typeface="Calibri"/>
                <a:cs typeface="Calibri"/>
                <a:sym typeface="Calibri"/>
              </a:rPr>
              <a:t>Empiler</a:t>
            </a:r>
            <a:endParaRPr b="1" i="0" sz="44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2000"/>
                                        <p:tgtEl>
                                          <p:spTgt spid="273"/>
                                        </p:tgtEl>
                                      </p:cBhvr>
                                    </p:animEffect>
                                  </p:childTnLst>
                                </p:cTn>
                              </p:par>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2000"/>
                                        <p:tgtEl>
                                          <p:spTgt spid="276"/>
                                        </p:tgtEl>
                                      </p:cBhvr>
                                    </p:animEffect>
                                  </p:childTnLst>
                                </p:cTn>
                              </p:par>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2000"/>
                                        <p:tgtEl>
                                          <p:spTgt spid="258"/>
                                        </p:tgtEl>
                                      </p:cBhvr>
                                    </p:animEffect>
                                  </p:childTnLst>
                                </p:cTn>
                              </p:par>
                              <p:par>
                                <p:cTn fill="hold" nodeType="with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2000"/>
                                        <p:tgtEl>
                                          <p:spTgt spid="270"/>
                                        </p:tgtEl>
                                      </p:cBhvr>
                                    </p:animEffect>
                                  </p:childTnLst>
                                </p:cTn>
                              </p:par>
                              <p:par>
                                <p:cTn fill="hold" nodeType="with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2000"/>
                                        <p:tgtEl>
                                          <p:spTgt spid="268"/>
                                        </p:tgtEl>
                                      </p:cBhvr>
                                    </p:animEffect>
                                  </p:childTnLst>
                                </p:cTn>
                              </p:par>
                              <p:par>
                                <p:cTn fill="hold" nodeType="with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500"/>
                                        <p:tgtEl>
                                          <p:spTgt spid="269"/>
                                        </p:tgtEl>
                                      </p:cBhvr>
                                    </p:animEffect>
                                  </p:childTnLst>
                                </p:cTn>
                              </p:par>
                              <p:par>
                                <p:cTn fill="hold" nodeType="with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2000"/>
                                        <p:tgtEl>
                                          <p:spTgt spid="275"/>
                                        </p:tgtEl>
                                      </p:cBhvr>
                                    </p:animEffect>
                                  </p:childTnLst>
                                </p:cTn>
                              </p:par>
                              <p:par>
                                <p:cTn fill="hold" nodeType="with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2000"/>
                                        <p:tgtEl>
                                          <p:spTgt spid="274"/>
                                        </p:tgtEl>
                                      </p:cBhvr>
                                    </p:animEffect>
                                  </p:childTnLst>
                                </p:cTn>
                              </p:par>
                              <p:par>
                                <p:cTn fill="hold" nodeType="with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2000"/>
                                        <p:tgtEl>
                                          <p:spTgt spid="271"/>
                                        </p:tgtEl>
                                      </p:cBhvr>
                                    </p:animEffect>
                                  </p:childTnLst>
                                </p:cTn>
                              </p:par>
                              <p:par>
                                <p:cTn fill="hold" nodeType="with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500"/>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500"/>
                                        <p:tgtEl>
                                          <p:spTgt spid="2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2000"/>
                                        <p:tgtEl>
                                          <p:spTgt spid="290"/>
                                        </p:tgtEl>
                                      </p:cBhvr>
                                    </p:animEffect>
                                  </p:childTnLst>
                                </p:cTn>
                              </p:par>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2000"/>
                                        <p:tgtEl>
                                          <p:spTgt spid="286"/>
                                        </p:tgtEl>
                                      </p:cBhvr>
                                    </p:animEffect>
                                  </p:childTnLst>
                                </p:cTn>
                              </p:par>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2000"/>
                                        <p:tgtEl>
                                          <p:spTgt spid="289"/>
                                        </p:tgtEl>
                                      </p:cBhvr>
                                    </p:animEffect>
                                  </p:childTnLst>
                                </p:cTn>
                              </p:par>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2000"/>
                                        <p:tgtEl>
                                          <p:spTgt spid="287"/>
                                        </p:tgtEl>
                                      </p:cBhvr>
                                    </p:animEffect>
                                  </p:childTnLst>
                                </p:cTn>
                              </p:par>
                              <p:par>
                                <p:cTn fill="hold" nodeType="with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500"/>
                                        <p:tgtEl>
                                          <p:spTgt spid="288"/>
                                        </p:tgtEl>
                                      </p:cBhvr>
                                    </p:animEffect>
                                  </p:childTnLst>
                                </p:cTn>
                              </p:par>
                              <p:par>
                                <p:cTn fill="hold" nodeType="with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2000"/>
                                        <p:tgtEl>
                                          <p:spTgt spid="2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2000"/>
                                        <p:tgtEl>
                                          <p:spTgt spid="292"/>
                                        </p:tgtEl>
                                      </p:cBhvr>
                                    </p:animEffec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2000"/>
                                        <p:tgtEl>
                                          <p:spTgt spid="293"/>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2000"/>
                                        <p:tgtEl>
                                          <p:spTgt spid="294"/>
                                        </p:tgtEl>
                                      </p:cBhvr>
                                    </p:animEffect>
                                  </p:childTnLst>
                                </p:cTn>
                              </p:par>
                              <p:par>
                                <p:cTn fill="hold" nodeType="withEffect" presetClass="exit" presetID="10" presetSubtype="0">
                                  <p:stCondLst>
                                    <p:cond delay="0"/>
                                  </p:stCondLst>
                                  <p:childTnLst>
                                    <p:animEffect filter="fade" transition="out">
                                      <p:cBhvr>
                                        <p:cTn dur="500"/>
                                        <p:tgtEl>
                                          <p:spTgt spid="281"/>
                                        </p:tgtEl>
                                      </p:cBhvr>
                                    </p:animEffect>
                                    <p:set>
                                      <p:cBhvr>
                                        <p:cTn dur="1" fill="hold">
                                          <p:stCondLst>
                                            <p:cond delay="500"/>
                                          </p:stCondLst>
                                        </p:cTn>
                                        <p:tgtEl>
                                          <p:spTgt spid="28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500"/>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302" name="Google Shape;302;p15"/>
          <p:cNvPicPr preferRelativeResize="0"/>
          <p:nvPr/>
        </p:nvPicPr>
        <p:blipFill rotWithShape="1">
          <a:blip r:embed="rId3">
            <a:alphaModFix/>
          </a:blip>
          <a:srcRect b="0" l="0" r="0" t="0"/>
          <a:stretch/>
        </p:blipFill>
        <p:spPr>
          <a:xfrm>
            <a:off x="838800" y="1977600"/>
            <a:ext cx="10515600" cy="4352400"/>
          </a:xfrm>
          <a:prstGeom prst="rect">
            <a:avLst/>
          </a:prstGeom>
          <a:noFill/>
          <a:ln>
            <a:noFill/>
          </a:ln>
        </p:spPr>
      </p:pic>
      <p:sp>
        <p:nvSpPr>
          <p:cNvPr id="303" name="Google Shape;30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a:t>
            </a:r>
            <a:r>
              <a:rPr b="1" lang="fr-FR"/>
              <a:t>Empiler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6"/>
          <p:cNvSpPr txBox="1"/>
          <p:nvPr>
            <p:ph idx="1" type="body"/>
          </p:nvPr>
        </p:nvSpPr>
        <p:spPr>
          <a:xfrm>
            <a:off x="838800" y="1825200"/>
            <a:ext cx="10515600" cy="43524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000000"/>
              </a:buClr>
              <a:buSzPts val="2500"/>
              <a:buNone/>
            </a:pPr>
            <a:r>
              <a:rPr lang="fr-FR" sz="2500">
                <a:solidFill>
                  <a:srgbClr val="000000"/>
                </a:solidFill>
                <a:latin typeface="Times New Roman"/>
                <a:ea typeface="Times New Roman"/>
                <a:cs typeface="Times New Roman"/>
                <a:sym typeface="Times New Roman"/>
              </a:rPr>
              <a:t>L'élément à dépiler correspond obligatoirement au dernier ajouté qui se trouve au sommet de la pile</a:t>
            </a:r>
            <a:endParaRPr/>
          </a:p>
          <a:p>
            <a:pPr indent="0" lvl="0" marL="0" rtl="0" algn="l">
              <a:lnSpc>
                <a:spcPct val="90000"/>
              </a:lnSpc>
              <a:spcBef>
                <a:spcPts val="1000"/>
              </a:spcBef>
              <a:spcAft>
                <a:spcPts val="0"/>
              </a:spcAft>
              <a:buClr>
                <a:schemeClr val="dk1"/>
              </a:buClr>
              <a:buSzPts val="2500"/>
              <a:buNone/>
            </a:pPr>
            <a:r>
              <a:rPr b="1" lang="fr-FR" sz="2500">
                <a:latin typeface="Times New Roman"/>
                <a:ea typeface="Times New Roman"/>
                <a:cs typeface="Times New Roman"/>
                <a:sym typeface="Times New Roman"/>
              </a:rPr>
              <a:t>Etapes :</a:t>
            </a:r>
            <a:endParaRPr sz="2500">
              <a:latin typeface="Times New Roman"/>
              <a:ea typeface="Times New Roman"/>
              <a:cs typeface="Times New Roman"/>
              <a:sym typeface="Times New Roman"/>
            </a:endParaRPr>
          </a:p>
          <a:p>
            <a:pPr indent="-400050" lvl="0" marL="400050" rtl="0" algn="l">
              <a:lnSpc>
                <a:spcPct val="90000"/>
              </a:lnSpc>
              <a:spcBef>
                <a:spcPts val="1000"/>
              </a:spcBef>
              <a:spcAft>
                <a:spcPts val="0"/>
              </a:spcAft>
              <a:buClr>
                <a:schemeClr val="dk1"/>
              </a:buClr>
              <a:buSzPts val="2500"/>
              <a:buFont typeface="Noto Sans Symbols"/>
              <a:buAutoNum type="arabicPeriod"/>
            </a:pPr>
            <a:r>
              <a:rPr lang="fr-FR" sz="2500">
                <a:latin typeface="Times New Roman"/>
                <a:ea typeface="Times New Roman"/>
                <a:cs typeface="Times New Roman"/>
                <a:sym typeface="Times New Roman"/>
              </a:rPr>
              <a:t>Tester si la pile est vide ou pas</a:t>
            </a:r>
            <a:endParaRPr/>
          </a:p>
          <a:p>
            <a:pPr indent="-400050" lvl="0" marL="400050" rtl="0" algn="l">
              <a:lnSpc>
                <a:spcPct val="90000"/>
              </a:lnSpc>
              <a:spcBef>
                <a:spcPts val="1000"/>
              </a:spcBef>
              <a:spcAft>
                <a:spcPts val="0"/>
              </a:spcAft>
              <a:buClr>
                <a:schemeClr val="dk1"/>
              </a:buClr>
              <a:buSzPts val="2500"/>
              <a:buFont typeface="Noto Sans Symbols"/>
              <a:buAutoNum type="arabicPeriod"/>
            </a:pPr>
            <a:r>
              <a:rPr lang="fr-FR" sz="2500">
                <a:latin typeface="Times New Roman"/>
                <a:ea typeface="Times New Roman"/>
                <a:cs typeface="Times New Roman"/>
                <a:sym typeface="Times New Roman"/>
              </a:rPr>
              <a:t>Si elle n’est pas vide</a:t>
            </a:r>
            <a:endParaRPr/>
          </a:p>
          <a:p>
            <a:pPr indent="-400050" lvl="0" marL="400050" rtl="0" algn="l">
              <a:lnSpc>
                <a:spcPct val="90000"/>
              </a:lnSpc>
              <a:spcBef>
                <a:spcPts val="1000"/>
              </a:spcBef>
              <a:spcAft>
                <a:spcPts val="0"/>
              </a:spcAft>
              <a:buClr>
                <a:schemeClr val="dk1"/>
              </a:buClr>
              <a:buSzPts val="2500"/>
              <a:buNone/>
            </a:pPr>
            <a:r>
              <a:rPr lang="fr-FR" sz="2500">
                <a:latin typeface="Times New Roman"/>
                <a:ea typeface="Times New Roman"/>
                <a:cs typeface="Times New Roman"/>
                <a:sym typeface="Times New Roman"/>
              </a:rPr>
              <a:t>	2.1.  le pointeur qui pointe vers le sommet va pointer vers l’élément suivant</a:t>
            </a:r>
            <a:endParaRPr/>
          </a:p>
          <a:p>
            <a:pPr indent="-400050" lvl="0" marL="400050" rtl="0" algn="l">
              <a:lnSpc>
                <a:spcPct val="90000"/>
              </a:lnSpc>
              <a:spcBef>
                <a:spcPts val="1000"/>
              </a:spcBef>
              <a:spcAft>
                <a:spcPts val="0"/>
              </a:spcAft>
              <a:buClr>
                <a:schemeClr val="dk1"/>
              </a:buClr>
              <a:buSzPts val="2500"/>
              <a:buNone/>
            </a:pPr>
            <a:r>
              <a:rPr lang="fr-FR" sz="2500">
                <a:latin typeface="Times New Roman"/>
                <a:ea typeface="Times New Roman"/>
                <a:cs typeface="Times New Roman"/>
                <a:sym typeface="Times New Roman"/>
              </a:rPr>
              <a:t>	2.2.  L’espace alloué par l’élément à supprimer doit être libéré</a:t>
            </a:r>
            <a:endParaRPr/>
          </a:p>
          <a:p>
            <a:pPr indent="-400050" lvl="0" marL="400050" rtl="0" algn="l">
              <a:lnSpc>
                <a:spcPct val="90000"/>
              </a:lnSpc>
              <a:spcBef>
                <a:spcPts val="1000"/>
              </a:spcBef>
              <a:spcAft>
                <a:spcPts val="0"/>
              </a:spcAft>
              <a:buClr>
                <a:schemeClr val="dk1"/>
              </a:buClr>
              <a:buSzPts val="2500"/>
              <a:buNone/>
            </a:pPr>
            <a:r>
              <a:rPr lang="fr-FR" sz="2500">
                <a:latin typeface="Times New Roman"/>
                <a:ea typeface="Times New Roman"/>
                <a:cs typeface="Times New Roman"/>
                <a:sym typeface="Times New Roman"/>
              </a:rPr>
              <a:t> 3.	Sinon, un message d’erreur sera affiché</a:t>
            </a:r>
            <a:endParaRPr/>
          </a:p>
          <a:p>
            <a:pPr indent="0" lvl="0" marL="0" rtl="0" algn="l">
              <a:lnSpc>
                <a:spcPct val="90000"/>
              </a:lnSpc>
              <a:spcBef>
                <a:spcPts val="1000"/>
              </a:spcBef>
              <a:spcAft>
                <a:spcPts val="0"/>
              </a:spcAft>
              <a:buClr>
                <a:schemeClr val="dk1"/>
              </a:buClr>
              <a:buSzPts val="2500"/>
              <a:buNone/>
            </a:pPr>
            <a:r>
              <a:t/>
            </a:r>
            <a:endParaRPr sz="2500" u="sng"/>
          </a:p>
          <a:p>
            <a:pPr indent="-69850" lvl="0" marL="228600" rtl="0" algn="l">
              <a:lnSpc>
                <a:spcPct val="90000"/>
              </a:lnSpc>
              <a:spcBef>
                <a:spcPts val="1000"/>
              </a:spcBef>
              <a:spcAft>
                <a:spcPts val="0"/>
              </a:spcAft>
              <a:buClr>
                <a:schemeClr val="dk1"/>
              </a:buClr>
              <a:buSzPts val="2500"/>
              <a:buNone/>
            </a:pPr>
            <a:r>
              <a:t/>
            </a:r>
            <a:endParaRPr sz="2500"/>
          </a:p>
        </p:txBody>
      </p:sp>
      <p:sp>
        <p:nvSpPr>
          <p:cNvPr id="309" name="Google Shape;30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310" name="Google Shape;310;p16"/>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fr-FR" sz="4400" u="none" cap="none" strike="noStrike">
                <a:solidFill>
                  <a:schemeClr val="dk1"/>
                </a:solidFill>
                <a:latin typeface="Calibri"/>
                <a:ea typeface="Calibri"/>
                <a:cs typeface="Calibri"/>
                <a:sym typeface="Calibri"/>
              </a:rPr>
              <a:t>  </a:t>
            </a:r>
            <a:r>
              <a:rPr b="1" i="0" lang="fr-FR" sz="4400" u="none" cap="none" strike="noStrike">
                <a:solidFill>
                  <a:schemeClr val="dk1"/>
                </a:solidFill>
                <a:latin typeface="Calibri"/>
                <a:ea typeface="Calibri"/>
                <a:cs typeface="Calibri"/>
                <a:sym typeface="Calibri"/>
              </a:rPr>
              <a:t>Dépiler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316" name="Google Shape;316;p17"/>
          <p:cNvPicPr preferRelativeResize="0"/>
          <p:nvPr/>
        </p:nvPicPr>
        <p:blipFill rotWithShape="1">
          <a:blip r:embed="rId3">
            <a:alphaModFix/>
          </a:blip>
          <a:srcRect b="0" l="0" r="0" t="0"/>
          <a:stretch/>
        </p:blipFill>
        <p:spPr>
          <a:xfrm>
            <a:off x="838800" y="1825200"/>
            <a:ext cx="10515600" cy="4352400"/>
          </a:xfrm>
          <a:prstGeom prst="rect">
            <a:avLst/>
          </a:prstGeom>
          <a:noFill/>
          <a:ln>
            <a:noFill/>
          </a:ln>
        </p:spPr>
      </p:pic>
      <p:sp>
        <p:nvSpPr>
          <p:cNvPr id="317" name="Google Shape;317;p17"/>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fr-FR" sz="4400" u="none" cap="none" strike="noStrike">
                <a:solidFill>
                  <a:schemeClr val="dk1"/>
                </a:solidFill>
                <a:latin typeface="Calibri"/>
                <a:ea typeface="Calibri"/>
                <a:cs typeface="Calibri"/>
                <a:sym typeface="Calibri"/>
              </a:rPr>
              <a:t>  </a:t>
            </a:r>
            <a:r>
              <a:rPr b="1" i="0" lang="fr-FR" sz="4400" u="none" cap="none" strike="noStrike">
                <a:solidFill>
                  <a:schemeClr val="dk1"/>
                </a:solidFill>
                <a:latin typeface="Calibri"/>
                <a:ea typeface="Calibri"/>
                <a:cs typeface="Calibri"/>
                <a:sym typeface="Calibri"/>
              </a:rPr>
              <a:t>Dépiler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323" name="Google Shape;323;p18"/>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fr-FR" sz="4400" u="none" cap="none" strike="noStrike">
                <a:solidFill>
                  <a:schemeClr val="dk1"/>
                </a:solidFill>
                <a:latin typeface="Calibri"/>
                <a:ea typeface="Calibri"/>
                <a:cs typeface="Calibri"/>
                <a:sym typeface="Calibri"/>
              </a:rPr>
              <a:t>  </a:t>
            </a:r>
            <a:r>
              <a:rPr b="1" i="0" lang="fr-FR" sz="4400" u="none" cap="none" strike="noStrike">
                <a:solidFill>
                  <a:schemeClr val="dk1"/>
                </a:solidFill>
                <a:latin typeface="Calibri"/>
                <a:ea typeface="Calibri"/>
                <a:cs typeface="Calibri"/>
                <a:sym typeface="Calibri"/>
              </a:rPr>
              <a:t>Exemple</a:t>
            </a:r>
            <a:endParaRPr b="1" i="0" sz="4400" u="none" cap="none" strike="noStrike">
              <a:solidFill>
                <a:schemeClr val="dk1"/>
              </a:solidFill>
              <a:latin typeface="Calibri"/>
              <a:ea typeface="Calibri"/>
              <a:cs typeface="Calibri"/>
              <a:sym typeface="Calibri"/>
            </a:endParaRPr>
          </a:p>
        </p:txBody>
      </p:sp>
      <p:pic>
        <p:nvPicPr>
          <p:cNvPr id="324" name="Google Shape;324;p18"/>
          <p:cNvPicPr preferRelativeResize="0"/>
          <p:nvPr/>
        </p:nvPicPr>
        <p:blipFill rotWithShape="1">
          <a:blip r:embed="rId3">
            <a:alphaModFix/>
          </a:blip>
          <a:srcRect b="0" l="0" r="0" t="0"/>
          <a:stretch/>
        </p:blipFill>
        <p:spPr>
          <a:xfrm>
            <a:off x="677932" y="1690688"/>
            <a:ext cx="10551736" cy="4536000"/>
          </a:xfrm>
          <a:prstGeom prst="rect">
            <a:avLst/>
          </a:prstGeom>
          <a:noFill/>
          <a:ln>
            <a:noFill/>
          </a:ln>
        </p:spPr>
      </p:pic>
      <p:pic>
        <p:nvPicPr>
          <p:cNvPr id="325" name="Google Shape;325;p18"/>
          <p:cNvPicPr preferRelativeResize="0"/>
          <p:nvPr/>
        </p:nvPicPr>
        <p:blipFill rotWithShape="1">
          <a:blip r:embed="rId4">
            <a:alphaModFix/>
          </a:blip>
          <a:srcRect b="0" l="0" r="0" t="0"/>
          <a:stretch/>
        </p:blipFill>
        <p:spPr>
          <a:xfrm>
            <a:off x="6937329" y="2201758"/>
            <a:ext cx="5065642" cy="1728000"/>
          </a:xfrm>
          <a:prstGeom prst="rect">
            <a:avLst/>
          </a:prstGeom>
          <a:noFill/>
          <a:ln>
            <a:noFill/>
          </a:ln>
        </p:spPr>
      </p:pic>
      <p:pic>
        <p:nvPicPr>
          <p:cNvPr id="326" name="Google Shape;326;p18"/>
          <p:cNvPicPr preferRelativeResize="0"/>
          <p:nvPr/>
        </p:nvPicPr>
        <p:blipFill rotWithShape="1">
          <a:blip r:embed="rId5">
            <a:alphaModFix/>
          </a:blip>
          <a:srcRect b="0" l="0" r="0" t="0"/>
          <a:stretch/>
        </p:blipFill>
        <p:spPr>
          <a:xfrm>
            <a:off x="3568351" y="826688"/>
            <a:ext cx="3368978" cy="1728000"/>
          </a:xfrm>
          <a:prstGeom prst="rect">
            <a:avLst/>
          </a:prstGeom>
          <a:noFill/>
          <a:ln>
            <a:noFill/>
          </a:ln>
        </p:spPr>
      </p:pic>
      <p:cxnSp>
        <p:nvCxnSpPr>
          <p:cNvPr id="327" name="Google Shape;327;p18"/>
          <p:cNvCxnSpPr/>
          <p:nvPr/>
        </p:nvCxnSpPr>
        <p:spPr>
          <a:xfrm>
            <a:off x="5940152" y="4531057"/>
            <a:ext cx="2030140" cy="0"/>
          </a:xfrm>
          <a:prstGeom prst="straightConnector1">
            <a:avLst/>
          </a:prstGeom>
          <a:noFill/>
          <a:ln cap="flat" cmpd="sng" w="38100">
            <a:solidFill>
              <a:srgbClr val="FF0000"/>
            </a:solidFill>
            <a:prstDash val="solid"/>
            <a:round/>
            <a:headEnd len="sm" w="sm" type="none"/>
            <a:tailEnd len="sm" w="sm" type="none"/>
          </a:ln>
        </p:spPr>
      </p:cxnSp>
      <p:cxnSp>
        <p:nvCxnSpPr>
          <p:cNvPr id="328" name="Google Shape;328;p18"/>
          <p:cNvCxnSpPr/>
          <p:nvPr/>
        </p:nvCxnSpPr>
        <p:spPr>
          <a:xfrm>
            <a:off x="8740218" y="5475028"/>
            <a:ext cx="2030140" cy="0"/>
          </a:xfrm>
          <a:prstGeom prst="straightConnector1">
            <a:avLst/>
          </a:prstGeom>
          <a:noFill/>
          <a:ln cap="flat" cmpd="sng" w="38100">
            <a:solidFill>
              <a:srgbClr val="FF0000"/>
            </a:solidFill>
            <a:prstDash val="solid"/>
            <a:round/>
            <a:headEnd len="sm" w="sm" type="none"/>
            <a:tailEnd len="sm" w="sm" type="none"/>
          </a:ln>
        </p:spPr>
      </p:cxnSp>
      <p:sp>
        <p:nvSpPr>
          <p:cNvPr id="329" name="Google Shape;329;p18"/>
          <p:cNvSpPr txBox="1"/>
          <p:nvPr/>
        </p:nvSpPr>
        <p:spPr>
          <a:xfrm>
            <a:off x="4148919" y="659394"/>
            <a:ext cx="1310186"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FR" sz="9600" u="none" cap="none" strike="noStrike">
                <a:solidFill>
                  <a:srgbClr val="FF0000"/>
                </a:solidFill>
                <a:latin typeface="Arial"/>
                <a:ea typeface="Arial"/>
                <a:cs typeface="Arial"/>
                <a:sym typeface="Arial"/>
              </a:rPr>
              <a:t>X</a:t>
            </a:r>
            <a:endParaRPr b="0" i="0" sz="9600" u="none" cap="none" strike="noStrike">
              <a:solidFill>
                <a:srgbClr val="FF0000"/>
              </a:solidFill>
              <a:latin typeface="Arial"/>
              <a:ea typeface="Arial"/>
              <a:cs typeface="Arial"/>
              <a:sym typeface="Arial"/>
            </a:endParaRPr>
          </a:p>
        </p:txBody>
      </p:sp>
      <p:sp>
        <p:nvSpPr>
          <p:cNvPr id="330" name="Google Shape;330;p18"/>
          <p:cNvSpPr txBox="1"/>
          <p:nvPr/>
        </p:nvSpPr>
        <p:spPr>
          <a:xfrm>
            <a:off x="4080681" y="2201758"/>
            <a:ext cx="21699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fr-FR" sz="1800" u="none" cap="none" strike="noStrike">
                <a:solidFill>
                  <a:srgbClr val="FF0000"/>
                </a:solidFill>
                <a:latin typeface="Arial"/>
                <a:ea typeface="Arial"/>
                <a:cs typeface="Arial"/>
                <a:sym typeface="Arial"/>
              </a:rPr>
              <a:t>Pas de parcours</a:t>
            </a:r>
            <a:endParaRPr b="1" i="0" sz="1800" u="none" cap="none" strike="noStrike">
              <a:solidFill>
                <a:srgbClr val="FF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500"/>
                                        <p:tgtEl>
                                          <p:spTgt spid="326"/>
                                        </p:tgtEl>
                                      </p:cBhvr>
                                    </p:animEffect>
                                  </p:childTnLst>
                                </p:cTn>
                              </p:par>
                              <p:par>
                                <p:cTn fill="hold" nodeType="with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500"/>
                                        <p:tgtEl>
                                          <p:spTgt spid="328"/>
                                        </p:tgtEl>
                                      </p:cBhvr>
                                    </p:animEffect>
                                  </p:childTnLst>
                                </p:cTn>
                              </p:par>
                              <p:par>
                                <p:cTn fill="hold" nodeType="with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500"/>
                                        <p:tgtEl>
                                          <p:spTgt spid="32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500"/>
                                        <p:tgtEl>
                                          <p:spTgt spid="322"/>
                                        </p:tgtEl>
                                      </p:cBhvr>
                                    </p:animEffect>
                                  </p:childTnLst>
                                </p:cTn>
                              </p:par>
                              <p:par>
                                <p:cTn fill="hold" nodeType="with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500"/>
                                        <p:tgtEl>
                                          <p:spTgt spid="3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500"/>
                                        <p:tgtEl>
                                          <p:spTgt spid="3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19"/>
          <p:cNvSpPr txBox="1"/>
          <p:nvPr>
            <p:ph type="title"/>
          </p:nvPr>
        </p:nvSpPr>
        <p:spPr>
          <a:xfrm>
            <a:off x="831850" y="1709738"/>
            <a:ext cx="10515600" cy="285273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fr-FR" sz="6000"/>
              <a:t>Files</a:t>
            </a:r>
            <a:endParaRPr/>
          </a:p>
        </p:txBody>
      </p:sp>
      <p:sp>
        <p:nvSpPr>
          <p:cNvPr id="337" name="Google Shape;33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a:t>
            </a:r>
            <a:r>
              <a:rPr b="1" lang="fr-FR"/>
              <a:t>Plan</a:t>
            </a:r>
            <a:endParaRPr/>
          </a:p>
        </p:txBody>
      </p:sp>
      <p:grpSp>
        <p:nvGrpSpPr>
          <p:cNvPr id="96" name="Google Shape;96;p2"/>
          <p:cNvGrpSpPr/>
          <p:nvPr/>
        </p:nvGrpSpPr>
        <p:grpSpPr>
          <a:xfrm>
            <a:off x="-4081826" y="1071188"/>
            <a:ext cx="15376484" cy="5860425"/>
            <a:chOff x="-4920626" y="-754012"/>
            <a:chExt cx="15376484" cy="5860425"/>
          </a:xfrm>
        </p:grpSpPr>
        <p:sp>
          <p:nvSpPr>
            <p:cNvPr id="97" name="Google Shape;97;p2"/>
            <p:cNvSpPr/>
            <p:nvPr/>
          </p:nvSpPr>
          <p:spPr>
            <a:xfrm>
              <a:off x="-4920626" y="-754012"/>
              <a:ext cx="5860425" cy="5860425"/>
            </a:xfrm>
            <a:prstGeom prst="blockArc">
              <a:avLst>
                <a:gd fmla="val 18900000" name="adj1"/>
                <a:gd fmla="val 2700000" name="adj2"/>
                <a:gd fmla="val 369" name="adj3"/>
              </a:avLst>
            </a:prstGeom>
            <a:noFill/>
            <a:ln cap="flat" cmpd="sng" w="12700">
              <a:solidFill>
                <a:srgbClr val="487AA8"/>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
            <p:cNvSpPr/>
            <p:nvPr/>
          </p:nvSpPr>
          <p:spPr>
            <a:xfrm>
              <a:off x="604434" y="435240"/>
              <a:ext cx="9851423" cy="870480"/>
            </a:xfrm>
            <a:prstGeom prst="rect">
              <a:avLst/>
            </a:prstGeom>
            <a:gradFill>
              <a:gsLst>
                <a:gs pos="0">
                  <a:srgbClr val="B84747"/>
                </a:gs>
                <a:gs pos="50000">
                  <a:srgbClr val="B50000"/>
                </a:gs>
                <a:gs pos="100000">
                  <a:srgbClr val="A70000"/>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
            <p:cNvSpPr txBox="1"/>
            <p:nvPr/>
          </p:nvSpPr>
          <p:spPr>
            <a:xfrm>
              <a:off x="604434" y="435240"/>
              <a:ext cx="9851423" cy="870480"/>
            </a:xfrm>
            <a:prstGeom prst="rect">
              <a:avLst/>
            </a:prstGeom>
            <a:noFill/>
            <a:ln>
              <a:noFill/>
            </a:ln>
          </p:spPr>
          <p:txBody>
            <a:bodyPr anchorCtr="0" anchor="ctr" bIns="71100" lIns="690925" spcFirstLastPara="1" rIns="71100" wrap="square" tIns="71100">
              <a:noAutofit/>
            </a:bodyPr>
            <a:lstStyle/>
            <a:p>
              <a:pPr indent="0" lvl="0" marL="0" marR="0" rtl="0" algn="l">
                <a:lnSpc>
                  <a:spcPct val="90000"/>
                </a:lnSpc>
                <a:spcBef>
                  <a:spcPts val="0"/>
                </a:spcBef>
                <a:spcAft>
                  <a:spcPts val="0"/>
                </a:spcAft>
                <a:buClr>
                  <a:schemeClr val="lt1"/>
                </a:buClr>
                <a:buSzPts val="2800"/>
                <a:buFont typeface="Calibri"/>
                <a:buNone/>
              </a:pPr>
              <a:r>
                <a:rPr b="1" i="0" lang="fr-FR" sz="2800" u="none" cap="none" strike="noStrike">
                  <a:solidFill>
                    <a:schemeClr val="lt1"/>
                  </a:solidFill>
                  <a:latin typeface="Calibri"/>
                  <a:ea typeface="Calibri"/>
                  <a:cs typeface="Calibri"/>
                  <a:sym typeface="Calibri"/>
                </a:rPr>
                <a:t>Piles</a:t>
              </a:r>
              <a:endParaRPr b="1" i="0" sz="2800" u="none" cap="none" strike="noStrike">
                <a:solidFill>
                  <a:schemeClr val="lt1"/>
                </a:solidFill>
                <a:latin typeface="Calibri"/>
                <a:ea typeface="Calibri"/>
                <a:cs typeface="Calibri"/>
                <a:sym typeface="Calibri"/>
              </a:endParaRPr>
            </a:p>
          </p:txBody>
        </p:sp>
        <p:sp>
          <p:nvSpPr>
            <p:cNvPr id="100" name="Google Shape;100;p2"/>
            <p:cNvSpPr/>
            <p:nvPr/>
          </p:nvSpPr>
          <p:spPr>
            <a:xfrm>
              <a:off x="254126" y="522413"/>
              <a:ext cx="700616" cy="696133"/>
            </a:xfrm>
            <a:prstGeom prst="ellipse">
              <a:avLst/>
            </a:prstGeom>
            <a:solidFill>
              <a:srgbClr val="FFFFFF"/>
            </a:solidFill>
            <a:ln cap="flat" cmpd="sng" w="9525">
              <a:solidFill>
                <a:srgbClr val="AD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
            <p:cNvSpPr/>
            <p:nvPr/>
          </p:nvSpPr>
          <p:spPr>
            <a:xfrm>
              <a:off x="920854" y="1740960"/>
              <a:ext cx="9535004" cy="870480"/>
            </a:xfrm>
            <a:prstGeom prst="rect">
              <a:avLst/>
            </a:prstGeom>
            <a:gradFill>
              <a:gsLst>
                <a:gs pos="0">
                  <a:srgbClr val="B84747"/>
                </a:gs>
                <a:gs pos="50000">
                  <a:srgbClr val="B50000"/>
                </a:gs>
                <a:gs pos="100000">
                  <a:srgbClr val="A70000"/>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
            <p:cNvSpPr txBox="1"/>
            <p:nvPr/>
          </p:nvSpPr>
          <p:spPr>
            <a:xfrm>
              <a:off x="920854" y="1740960"/>
              <a:ext cx="9535004" cy="870480"/>
            </a:xfrm>
            <a:prstGeom prst="rect">
              <a:avLst/>
            </a:prstGeom>
            <a:noFill/>
            <a:ln>
              <a:noFill/>
            </a:ln>
          </p:spPr>
          <p:txBody>
            <a:bodyPr anchorCtr="0" anchor="ctr" bIns="71100" lIns="690925" spcFirstLastPara="1" rIns="71100" wrap="square" tIns="71100">
              <a:noAutofit/>
            </a:bodyPr>
            <a:lstStyle/>
            <a:p>
              <a:pPr indent="0" lvl="0" marL="0" marR="0" rtl="0" algn="l">
                <a:lnSpc>
                  <a:spcPct val="90000"/>
                </a:lnSpc>
                <a:spcBef>
                  <a:spcPts val="0"/>
                </a:spcBef>
                <a:spcAft>
                  <a:spcPts val="0"/>
                </a:spcAft>
                <a:buClr>
                  <a:schemeClr val="lt1"/>
                </a:buClr>
                <a:buSzPts val="2800"/>
                <a:buFont typeface="Calibri"/>
                <a:buNone/>
              </a:pPr>
              <a:r>
                <a:rPr b="1" i="0" lang="fr-FR" sz="2800" u="none" cap="none" strike="noStrike">
                  <a:solidFill>
                    <a:schemeClr val="lt1"/>
                  </a:solidFill>
                  <a:latin typeface="Calibri"/>
                  <a:ea typeface="Calibri"/>
                  <a:cs typeface="Calibri"/>
                  <a:sym typeface="Calibri"/>
                </a:rPr>
                <a:t>Files</a:t>
              </a:r>
              <a:endParaRPr b="1" i="0" sz="2800" u="none" cap="none" strike="noStrike">
                <a:solidFill>
                  <a:srgbClr val="FFFFFF"/>
                </a:solidFill>
                <a:latin typeface="Calibri"/>
                <a:ea typeface="Calibri"/>
                <a:cs typeface="Calibri"/>
                <a:sym typeface="Calibri"/>
              </a:endParaRPr>
            </a:p>
          </p:txBody>
        </p:sp>
        <p:sp>
          <p:nvSpPr>
            <p:cNvPr id="103" name="Google Shape;103;p2"/>
            <p:cNvSpPr/>
            <p:nvPr/>
          </p:nvSpPr>
          <p:spPr>
            <a:xfrm>
              <a:off x="570545" y="1822812"/>
              <a:ext cx="700616" cy="706775"/>
            </a:xfrm>
            <a:prstGeom prst="ellipse">
              <a:avLst/>
            </a:prstGeom>
            <a:solidFill>
              <a:srgbClr val="FFFFFF"/>
            </a:solidFill>
            <a:ln cap="flat" cmpd="sng" w="9525">
              <a:solidFill>
                <a:srgbClr val="AD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
            <p:cNvSpPr/>
            <p:nvPr/>
          </p:nvSpPr>
          <p:spPr>
            <a:xfrm>
              <a:off x="604434" y="3046680"/>
              <a:ext cx="9851423" cy="870480"/>
            </a:xfrm>
            <a:prstGeom prst="rect">
              <a:avLst/>
            </a:prstGeom>
            <a:gradFill>
              <a:gsLst>
                <a:gs pos="0">
                  <a:srgbClr val="B84747"/>
                </a:gs>
                <a:gs pos="50000">
                  <a:srgbClr val="B50000"/>
                </a:gs>
                <a:gs pos="100000">
                  <a:srgbClr val="A70000"/>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
            <p:cNvSpPr txBox="1"/>
            <p:nvPr/>
          </p:nvSpPr>
          <p:spPr>
            <a:xfrm>
              <a:off x="604434" y="3046680"/>
              <a:ext cx="9851423" cy="870480"/>
            </a:xfrm>
            <a:prstGeom prst="rect">
              <a:avLst/>
            </a:prstGeom>
            <a:noFill/>
            <a:ln>
              <a:noFill/>
            </a:ln>
          </p:spPr>
          <p:txBody>
            <a:bodyPr anchorCtr="0" anchor="ctr" bIns="71100" lIns="690925" spcFirstLastPara="1" rIns="71100" wrap="square" tIns="71100">
              <a:noAutofit/>
            </a:bodyPr>
            <a:lstStyle/>
            <a:p>
              <a:pPr indent="0" lvl="0" marL="0" marR="0" rtl="0" algn="l">
                <a:lnSpc>
                  <a:spcPct val="90000"/>
                </a:lnSpc>
                <a:spcBef>
                  <a:spcPts val="0"/>
                </a:spcBef>
                <a:spcAft>
                  <a:spcPts val="0"/>
                </a:spcAft>
                <a:buClr>
                  <a:srgbClr val="FFFFFF"/>
                </a:buClr>
                <a:buSzPts val="2800"/>
                <a:buFont typeface="Calibri"/>
                <a:buNone/>
              </a:pPr>
              <a:r>
                <a:rPr b="1" i="0" lang="fr-FR" sz="2800" u="none" cap="none" strike="noStrike">
                  <a:solidFill>
                    <a:srgbClr val="FFFFFF"/>
                  </a:solidFill>
                  <a:latin typeface="Calibri"/>
                  <a:ea typeface="Calibri"/>
                  <a:cs typeface="Calibri"/>
                  <a:sym typeface="Calibri"/>
                </a:rPr>
                <a:t>Conclusion</a:t>
              </a:r>
              <a:endParaRPr b="0" i="0" sz="1400" u="none" cap="none" strike="noStrike">
                <a:solidFill>
                  <a:srgbClr val="000000"/>
                </a:solidFill>
                <a:latin typeface="Arial"/>
                <a:ea typeface="Arial"/>
                <a:cs typeface="Arial"/>
                <a:sym typeface="Arial"/>
              </a:endParaRPr>
            </a:p>
          </p:txBody>
        </p:sp>
        <p:sp>
          <p:nvSpPr>
            <p:cNvPr id="106" name="Google Shape;106;p2"/>
            <p:cNvSpPr/>
            <p:nvPr/>
          </p:nvSpPr>
          <p:spPr>
            <a:xfrm>
              <a:off x="254126" y="3128532"/>
              <a:ext cx="700616" cy="706775"/>
            </a:xfrm>
            <a:prstGeom prst="ellipse">
              <a:avLst/>
            </a:prstGeom>
            <a:solidFill>
              <a:srgbClr val="FFFFFF"/>
            </a:solidFill>
            <a:ln cap="flat" cmpd="sng" w="9525">
              <a:solidFill>
                <a:srgbClr val="AD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7" name="Google Shape;107;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0"/>
          <p:cNvSpPr txBox="1"/>
          <p:nvPr>
            <p:ph idx="1" type="body"/>
          </p:nvPr>
        </p:nvSpPr>
        <p:spPr>
          <a:xfrm>
            <a:off x="838800" y="1825200"/>
            <a:ext cx="10515600" cy="43524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Noto Sans Symbols"/>
              <a:buChar char="▪"/>
            </a:pPr>
            <a:r>
              <a:rPr lang="fr-FR">
                <a:latin typeface="Times New Roman"/>
                <a:ea typeface="Times New Roman"/>
                <a:cs typeface="Times New Roman"/>
                <a:sym typeface="Times New Roman"/>
              </a:rPr>
              <a:t>File d'attente: phénomène rencontré quotidiennement</a:t>
            </a:r>
            <a:endParaRPr/>
          </a:p>
          <a:p>
            <a:pPr indent="-228600" lvl="0" marL="228600" rtl="0" algn="l">
              <a:lnSpc>
                <a:spcPct val="90000"/>
              </a:lnSpc>
              <a:spcBef>
                <a:spcPts val="1000"/>
              </a:spcBef>
              <a:spcAft>
                <a:spcPts val="0"/>
              </a:spcAft>
              <a:buClr>
                <a:schemeClr val="dk1"/>
              </a:buClr>
              <a:buSzPts val="2800"/>
              <a:buNone/>
            </a:pPr>
            <a:r>
              <a:rPr lang="fr-FR">
                <a:latin typeface="Times New Roman"/>
                <a:ea typeface="Times New Roman"/>
                <a:cs typeface="Times New Roman"/>
                <a:sym typeface="Times New Roman"/>
              </a:rPr>
              <a:t>	dans de très nombreux domaines</a:t>
            </a:r>
            <a:endParaRPr/>
          </a:p>
          <a:p>
            <a:pPr indent="-50800" lvl="0" marL="228600" rtl="0" algn="l">
              <a:lnSpc>
                <a:spcPct val="90000"/>
              </a:lnSpc>
              <a:spcBef>
                <a:spcPts val="1000"/>
              </a:spcBef>
              <a:spcAft>
                <a:spcPts val="0"/>
              </a:spcAft>
              <a:buClr>
                <a:schemeClr val="dk1"/>
              </a:buClr>
              <a:buSzPts val="2800"/>
              <a:buFont typeface="Noto Sans Symbols"/>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None/>
            </a:pPr>
            <a:r>
              <a:rPr b="1" lang="fr-FR">
                <a:latin typeface="Times New Roman"/>
                <a:ea typeface="Times New Roman"/>
                <a:cs typeface="Times New Roman"/>
                <a:sym typeface="Times New Roman"/>
              </a:rPr>
              <a:t>Exemple</a:t>
            </a:r>
            <a:r>
              <a:rPr lang="fr-FR">
                <a:latin typeface="Times New Roman"/>
                <a:ea typeface="Times New Roman"/>
                <a:cs typeface="Times New Roman"/>
                <a:sym typeface="Times New Roman"/>
              </a:rPr>
              <a:t>: queue au guichet</a:t>
            </a:r>
            <a:endParaRPr/>
          </a:p>
          <a:p>
            <a:pPr indent="-228600" lvl="0" marL="228600" rtl="0" algn="l">
              <a:lnSpc>
                <a:spcPct val="90000"/>
              </a:lnSpc>
              <a:spcBef>
                <a:spcPts val="1000"/>
              </a:spcBef>
              <a:spcAft>
                <a:spcPts val="0"/>
              </a:spcAft>
              <a:buClr>
                <a:schemeClr val="dk1"/>
              </a:buClr>
              <a:buSzPts val="2800"/>
              <a:buFont typeface="Noto Sans Symbols"/>
              <a:buChar char="▪"/>
            </a:pPr>
            <a:r>
              <a:rPr lang="fr-FR">
                <a:latin typeface="Times New Roman"/>
                <a:ea typeface="Times New Roman"/>
                <a:cs typeface="Times New Roman"/>
                <a:sym typeface="Times New Roman"/>
              </a:rPr>
              <a:t>Le client qui arrive le premier</a:t>
            </a:r>
            <a:endParaRPr/>
          </a:p>
          <a:p>
            <a:pPr indent="-228600" lvl="0" marL="228600" rtl="0" algn="l">
              <a:lnSpc>
                <a:spcPct val="90000"/>
              </a:lnSpc>
              <a:spcBef>
                <a:spcPts val="1000"/>
              </a:spcBef>
              <a:spcAft>
                <a:spcPts val="0"/>
              </a:spcAft>
              <a:buClr>
                <a:schemeClr val="dk1"/>
              </a:buClr>
              <a:buSzPts val="2800"/>
              <a:buNone/>
            </a:pPr>
            <a:r>
              <a:rPr lang="fr-FR">
                <a:latin typeface="Times New Roman"/>
                <a:ea typeface="Times New Roman"/>
                <a:cs typeface="Times New Roman"/>
                <a:sym typeface="Times New Roman"/>
              </a:rPr>
              <a:t>	est celui qui sera servi d’abord</a:t>
            </a:r>
            <a:endParaRPr/>
          </a:p>
          <a:p>
            <a:pPr indent="-228600" lvl="0" marL="228600" rtl="0" algn="l">
              <a:lnSpc>
                <a:spcPct val="90000"/>
              </a:lnSpc>
              <a:spcBef>
                <a:spcPts val="1000"/>
              </a:spcBef>
              <a:spcAft>
                <a:spcPts val="0"/>
              </a:spcAft>
              <a:buClr>
                <a:schemeClr val="dk1"/>
              </a:buClr>
              <a:buSzPts val="2800"/>
              <a:buFont typeface="Noto Sans Symbols"/>
              <a:buChar char="▪"/>
            </a:pPr>
            <a:r>
              <a:rPr lang="fr-FR">
                <a:latin typeface="Times New Roman"/>
                <a:ea typeface="Times New Roman"/>
                <a:cs typeface="Times New Roman"/>
                <a:sym typeface="Times New Roman"/>
              </a:rPr>
              <a:t>Les clients arrivent au fur et à mesure</a:t>
            </a:r>
            <a:endParaRPr/>
          </a:p>
          <a:p>
            <a:pPr indent="-228600" lvl="0" marL="228600" rtl="0" algn="l">
              <a:lnSpc>
                <a:spcPct val="90000"/>
              </a:lnSpc>
              <a:spcBef>
                <a:spcPts val="1000"/>
              </a:spcBef>
              <a:spcAft>
                <a:spcPts val="0"/>
              </a:spcAft>
              <a:buClr>
                <a:schemeClr val="dk1"/>
              </a:buClr>
              <a:buSzPts val="2800"/>
              <a:buNone/>
            </a:pPr>
            <a:r>
              <a:rPr lang="fr-FR">
                <a:latin typeface="Times New Roman"/>
                <a:ea typeface="Times New Roman"/>
                <a:cs typeface="Times New Roman"/>
                <a:sym typeface="Times New Roman"/>
              </a:rPr>
              <a:t>	et s’installent les uns à la suite des autres en queue de la file</a:t>
            </a:r>
            <a:endParaRPr/>
          </a:p>
        </p:txBody>
      </p:sp>
      <p:pic>
        <p:nvPicPr>
          <p:cNvPr descr="images.jpg" id="343" name="Google Shape;343;p20"/>
          <p:cNvPicPr preferRelativeResize="0"/>
          <p:nvPr/>
        </p:nvPicPr>
        <p:blipFill rotWithShape="1">
          <a:blip r:embed="rId3">
            <a:alphaModFix/>
          </a:blip>
          <a:srcRect b="0" l="0" r="0" t="0"/>
          <a:stretch/>
        </p:blipFill>
        <p:spPr>
          <a:xfrm>
            <a:off x="9552400" y="3638287"/>
            <a:ext cx="1800000" cy="1800000"/>
          </a:xfrm>
          <a:prstGeom prst="rect">
            <a:avLst/>
          </a:prstGeom>
          <a:noFill/>
          <a:ln>
            <a:noFill/>
          </a:ln>
        </p:spPr>
      </p:pic>
      <p:pic>
        <p:nvPicPr>
          <p:cNvPr descr="fifo.jpg" id="344" name="Google Shape;344;p20"/>
          <p:cNvPicPr preferRelativeResize="0"/>
          <p:nvPr/>
        </p:nvPicPr>
        <p:blipFill rotWithShape="1">
          <a:blip r:embed="rId4">
            <a:alphaModFix/>
          </a:blip>
          <a:srcRect b="19117" l="0" r="0" t="0"/>
          <a:stretch/>
        </p:blipFill>
        <p:spPr>
          <a:xfrm>
            <a:off x="9550384" y="1825200"/>
            <a:ext cx="1800000" cy="1800000"/>
          </a:xfrm>
          <a:prstGeom prst="rect">
            <a:avLst/>
          </a:prstGeom>
          <a:noFill/>
          <a:ln>
            <a:noFill/>
          </a:ln>
        </p:spPr>
      </p:pic>
      <p:sp>
        <p:nvSpPr>
          <p:cNvPr id="345" name="Google Shape;345;p20"/>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4400"/>
              <a:buFont typeface="Arial"/>
              <a:buNone/>
            </a:pPr>
            <a:r>
              <a:rPr b="0" i="0" lang="fr-FR" sz="4400" u="none" cap="none" strike="noStrike">
                <a:solidFill>
                  <a:schemeClr val="dk1"/>
                </a:solidFill>
                <a:latin typeface="Calibri"/>
                <a:ea typeface="Calibri"/>
                <a:cs typeface="Calibri"/>
                <a:sym typeface="Calibri"/>
              </a:rPr>
              <a:t>  </a:t>
            </a:r>
            <a:r>
              <a:rPr b="1" i="0" lang="fr-FR" sz="4400" u="none" cap="none" strike="noStrike">
                <a:solidFill>
                  <a:schemeClr val="dk1"/>
                </a:solidFill>
                <a:latin typeface="Calibri"/>
                <a:ea typeface="Calibri"/>
                <a:cs typeface="Calibri"/>
                <a:sym typeface="Calibri"/>
              </a:rPr>
              <a:t>Motivation: Files</a:t>
            </a:r>
            <a:endParaRPr b="1" i="0" sz="4400" u="none" cap="none" strike="noStrike">
              <a:solidFill>
                <a:schemeClr val="dk1"/>
              </a:solidFill>
              <a:latin typeface="Calibri"/>
              <a:ea typeface="Calibri"/>
              <a:cs typeface="Calibri"/>
              <a:sym typeface="Calibri"/>
            </a:endParaRPr>
          </a:p>
        </p:txBody>
      </p:sp>
      <p:sp>
        <p:nvSpPr>
          <p:cNvPr id="346" name="Google Shape;34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1"/>
          <p:cNvSpPr txBox="1"/>
          <p:nvPr>
            <p:ph idx="1" type="body"/>
          </p:nvPr>
        </p:nvSpPr>
        <p:spPr>
          <a:xfrm>
            <a:off x="838800" y="1825200"/>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Noto Sans Symbols"/>
              <a:buChar char="▪"/>
            </a:pPr>
            <a:r>
              <a:rPr lang="fr-FR">
                <a:latin typeface="Times New Roman"/>
                <a:ea typeface="Times New Roman"/>
                <a:cs typeface="Times New Roman"/>
                <a:sym typeface="Times New Roman"/>
              </a:rPr>
              <a:t>Servir les clients qui sont arrivés les premiers</a:t>
            </a:r>
            <a:endParaRPr/>
          </a:p>
          <a:p>
            <a:pPr indent="-228600" lvl="0" marL="228600" rtl="0" algn="l">
              <a:lnSpc>
                <a:spcPct val="90000"/>
              </a:lnSpc>
              <a:spcBef>
                <a:spcPts val="1000"/>
              </a:spcBef>
              <a:spcAft>
                <a:spcPts val="0"/>
              </a:spcAft>
              <a:buClr>
                <a:schemeClr val="dk1"/>
              </a:buClr>
              <a:buSzPts val="2800"/>
              <a:buFont typeface="Noto Sans Symbols"/>
              <a:buChar char="▪"/>
            </a:pPr>
            <a:r>
              <a:rPr lang="fr-FR">
                <a:latin typeface="Times New Roman"/>
                <a:ea typeface="Times New Roman"/>
                <a:cs typeface="Times New Roman"/>
                <a:sym typeface="Times New Roman"/>
              </a:rPr>
              <a:t>Les nouveaux clients sont ajoutés à la fin de la file d’attente</a:t>
            </a:r>
            <a:endParaRPr/>
          </a:p>
          <a:p>
            <a:pPr indent="-228600" lvl="0" marL="228600" rtl="0" algn="l">
              <a:lnSpc>
                <a:spcPct val="90000"/>
              </a:lnSpc>
              <a:spcBef>
                <a:spcPts val="1000"/>
              </a:spcBef>
              <a:spcAft>
                <a:spcPts val="0"/>
              </a:spcAft>
              <a:buClr>
                <a:schemeClr val="dk1"/>
              </a:buClr>
              <a:buSzPts val="2800"/>
              <a:buFont typeface="Noto Sans Symbols"/>
              <a:buChar char="▪"/>
            </a:pPr>
            <a:r>
              <a:rPr lang="fr-FR">
                <a:latin typeface="Times New Roman"/>
                <a:ea typeface="Times New Roman"/>
                <a:cs typeface="Times New Roman"/>
                <a:sym typeface="Times New Roman"/>
              </a:rPr>
              <a:t>Consulter la demande du client en tête de file</a:t>
            </a:r>
            <a:endParaRPr/>
          </a:p>
          <a:p>
            <a:pPr indent="-50800" lvl="0" marL="228600" rtl="0" algn="l">
              <a:lnSpc>
                <a:spcPct val="90000"/>
              </a:lnSpc>
              <a:spcBef>
                <a:spcPts val="1000"/>
              </a:spcBef>
              <a:spcAft>
                <a:spcPts val="0"/>
              </a:spcAft>
              <a:buClr>
                <a:schemeClr val="dk1"/>
              </a:buClr>
              <a:buSzPts val="2800"/>
              <a:buFont typeface="Noto Sans Symbols"/>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None/>
            </a:pPr>
            <a:r>
              <a:rPr lang="fr-FR">
                <a:latin typeface="Times New Roman"/>
                <a:ea typeface="Times New Roman"/>
                <a:cs typeface="Times New Roman"/>
                <a:sym typeface="Times New Roman"/>
              </a:rPr>
              <a:t>Dans la file d’attente, il est </a:t>
            </a:r>
            <a:r>
              <a:rPr b="1" lang="fr-FR">
                <a:latin typeface="Times New Roman"/>
                <a:ea typeface="Times New Roman"/>
                <a:cs typeface="Times New Roman"/>
                <a:sym typeface="Times New Roman"/>
              </a:rPr>
              <a:t>interdit</a:t>
            </a:r>
            <a:r>
              <a:rPr lang="fr-FR">
                <a:solidFill>
                  <a:srgbClr val="C00000"/>
                </a:solidFill>
                <a:latin typeface="Times New Roman"/>
                <a:ea typeface="Times New Roman"/>
                <a:cs typeface="Times New Roman"/>
                <a:sym typeface="Times New Roman"/>
              </a:rPr>
              <a:t> </a:t>
            </a:r>
            <a:r>
              <a:rPr lang="fr-FR">
                <a:latin typeface="Times New Roman"/>
                <a:ea typeface="Times New Roman"/>
                <a:cs typeface="Times New Roman"/>
                <a:sym typeface="Times New Roman"/>
              </a:rPr>
              <a:t>de:</a:t>
            </a:r>
            <a:endParaRPr/>
          </a:p>
          <a:p>
            <a:pPr indent="-228600" lvl="0" marL="228600" rtl="0" algn="l">
              <a:lnSpc>
                <a:spcPct val="90000"/>
              </a:lnSpc>
              <a:spcBef>
                <a:spcPts val="1000"/>
              </a:spcBef>
              <a:spcAft>
                <a:spcPts val="0"/>
              </a:spcAft>
              <a:buClr>
                <a:schemeClr val="dk1"/>
              </a:buClr>
              <a:buSzPts val="2800"/>
              <a:buFont typeface="Noto Sans Symbols"/>
              <a:buChar char="▪"/>
            </a:pPr>
            <a:r>
              <a:rPr lang="fr-FR">
                <a:latin typeface="Times New Roman"/>
                <a:ea typeface="Times New Roman"/>
                <a:cs typeface="Times New Roman"/>
                <a:sym typeface="Times New Roman"/>
              </a:rPr>
              <a:t>Entrer un client au début ou au milieu de la file</a:t>
            </a:r>
            <a:endParaRPr/>
          </a:p>
          <a:p>
            <a:pPr indent="-228600" lvl="0" marL="228600" rtl="0" algn="l">
              <a:lnSpc>
                <a:spcPct val="90000"/>
              </a:lnSpc>
              <a:spcBef>
                <a:spcPts val="1000"/>
              </a:spcBef>
              <a:spcAft>
                <a:spcPts val="0"/>
              </a:spcAft>
              <a:buClr>
                <a:schemeClr val="dk1"/>
              </a:buClr>
              <a:buSzPts val="2800"/>
              <a:buFont typeface="Noto Sans Symbols"/>
              <a:buChar char="▪"/>
            </a:pPr>
            <a:r>
              <a:rPr lang="fr-FR">
                <a:latin typeface="Times New Roman"/>
                <a:ea typeface="Times New Roman"/>
                <a:cs typeface="Times New Roman"/>
                <a:sym typeface="Times New Roman"/>
              </a:rPr>
              <a:t>Consulter un client au milieu ou à la fin de la file</a:t>
            </a:r>
            <a:endParaRPr/>
          </a:p>
          <a:p>
            <a:pPr indent="-228600" lvl="0" marL="228600" rtl="0" algn="l">
              <a:lnSpc>
                <a:spcPct val="90000"/>
              </a:lnSpc>
              <a:spcBef>
                <a:spcPts val="1000"/>
              </a:spcBef>
              <a:spcAft>
                <a:spcPts val="0"/>
              </a:spcAft>
              <a:buClr>
                <a:schemeClr val="dk1"/>
              </a:buClr>
              <a:buSzPts val="2800"/>
              <a:buFont typeface="Noto Sans Symbols"/>
              <a:buChar char="▪"/>
            </a:pPr>
            <a:r>
              <a:rPr lang="fr-FR">
                <a:latin typeface="Times New Roman"/>
                <a:ea typeface="Times New Roman"/>
                <a:cs typeface="Times New Roman"/>
                <a:sym typeface="Times New Roman"/>
              </a:rPr>
              <a:t>Retirer un client au milieu ou à la fin de la file d’attente</a:t>
            </a:r>
            <a:endParaRPr/>
          </a:p>
          <a:p>
            <a:pPr indent="-228600" lvl="0" marL="228600" rtl="0" algn="l">
              <a:lnSpc>
                <a:spcPct val="90000"/>
              </a:lnSpc>
              <a:spcBef>
                <a:spcPts val="1000"/>
              </a:spcBef>
              <a:spcAft>
                <a:spcPts val="0"/>
              </a:spcAft>
              <a:buClr>
                <a:schemeClr val="dk1"/>
              </a:buClr>
              <a:buSzPts val="2800"/>
              <a:buNone/>
            </a:pPr>
            <a:r>
              <a:t/>
            </a:r>
            <a:endParaRPr/>
          </a:p>
        </p:txBody>
      </p:sp>
      <p:sp>
        <p:nvSpPr>
          <p:cNvPr id="352" name="Google Shape;35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353" name="Google Shape;353;p21"/>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4400"/>
              <a:buFont typeface="Arial"/>
              <a:buNone/>
            </a:pPr>
            <a:r>
              <a:rPr b="0" i="0" lang="fr-FR" sz="4400" u="none" cap="none" strike="noStrike">
                <a:solidFill>
                  <a:schemeClr val="dk1"/>
                </a:solidFill>
                <a:latin typeface="Calibri"/>
                <a:ea typeface="Calibri"/>
                <a:cs typeface="Calibri"/>
                <a:sym typeface="Calibri"/>
              </a:rPr>
              <a:t>  </a:t>
            </a:r>
            <a:r>
              <a:rPr b="1" i="0" lang="fr-FR" sz="4400" u="none" cap="none" strike="noStrike">
                <a:solidFill>
                  <a:schemeClr val="dk1"/>
                </a:solidFill>
                <a:latin typeface="Calibri"/>
                <a:ea typeface="Calibri"/>
                <a:cs typeface="Calibri"/>
                <a:sym typeface="Calibri"/>
              </a:rPr>
              <a:t>Motivation: Files</a:t>
            </a:r>
            <a:endParaRPr b="1" i="0" sz="44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2"/>
          <p:cNvSpPr txBox="1"/>
          <p:nvPr>
            <p:ph idx="1" type="body"/>
          </p:nvPr>
        </p:nvSpPr>
        <p:spPr>
          <a:xfrm>
            <a:off x="838800" y="1825200"/>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60000"/>
              </a:lnSpc>
              <a:spcBef>
                <a:spcPts val="0"/>
              </a:spcBef>
              <a:spcAft>
                <a:spcPts val="0"/>
              </a:spcAft>
              <a:buClr>
                <a:schemeClr val="dk1"/>
              </a:buClr>
              <a:buSzPts val="2800"/>
              <a:buFont typeface="Noto Sans Symbols"/>
              <a:buChar char="▪"/>
            </a:pPr>
            <a:r>
              <a:rPr lang="fr-FR">
                <a:latin typeface="Times New Roman"/>
                <a:ea typeface="Times New Roman"/>
                <a:cs typeface="Times New Roman"/>
                <a:sym typeface="Times New Roman"/>
              </a:rPr>
              <a:t>Variante des listes chaînées avec des </a:t>
            </a:r>
            <a:r>
              <a:rPr b="1" lang="fr-FR">
                <a:latin typeface="Times New Roman"/>
                <a:ea typeface="Times New Roman"/>
                <a:cs typeface="Times New Roman"/>
                <a:sym typeface="Times New Roman"/>
              </a:rPr>
              <a:t>restrictions </a:t>
            </a:r>
            <a:r>
              <a:rPr lang="fr-FR">
                <a:latin typeface="Times New Roman"/>
                <a:ea typeface="Times New Roman"/>
                <a:cs typeface="Times New Roman"/>
                <a:sym typeface="Times New Roman"/>
              </a:rPr>
              <a:t>de gestion</a:t>
            </a:r>
            <a:endParaRPr/>
          </a:p>
          <a:p>
            <a:pPr indent="-228600" lvl="0" marL="228600" rtl="0" algn="l">
              <a:lnSpc>
                <a:spcPct val="160000"/>
              </a:lnSpc>
              <a:spcBef>
                <a:spcPts val="2200"/>
              </a:spcBef>
              <a:spcAft>
                <a:spcPts val="0"/>
              </a:spcAft>
              <a:buClr>
                <a:schemeClr val="dk1"/>
              </a:buClr>
              <a:buSzPts val="2800"/>
              <a:buFont typeface="Noto Sans Symbols"/>
              <a:buChar char="▪"/>
            </a:pPr>
            <a:r>
              <a:rPr lang="fr-FR">
                <a:latin typeface="Times New Roman"/>
                <a:ea typeface="Times New Roman"/>
                <a:cs typeface="Times New Roman"/>
                <a:sym typeface="Times New Roman"/>
              </a:rPr>
              <a:t>Permet de stocker les données dans l'ordre </a:t>
            </a:r>
            <a:r>
              <a:rPr b="1" lang="fr-FR">
                <a:latin typeface="Times New Roman"/>
                <a:ea typeface="Times New Roman"/>
                <a:cs typeface="Times New Roman"/>
                <a:sym typeface="Times New Roman"/>
              </a:rPr>
              <a:t>FIFO</a:t>
            </a:r>
            <a:r>
              <a:rPr lang="fr-FR">
                <a:latin typeface="Times New Roman"/>
                <a:ea typeface="Times New Roman"/>
                <a:cs typeface="Times New Roman"/>
                <a:sym typeface="Times New Roman"/>
              </a:rPr>
              <a:t> (First In First Out - premier entré premier sorti)</a:t>
            </a:r>
            <a:endParaRPr/>
          </a:p>
          <a:p>
            <a:pPr indent="-228600" lvl="0" marL="228600" rtl="0" algn="l">
              <a:lnSpc>
                <a:spcPct val="160000"/>
              </a:lnSpc>
              <a:spcBef>
                <a:spcPts val="2200"/>
              </a:spcBef>
              <a:spcAft>
                <a:spcPts val="0"/>
              </a:spcAft>
              <a:buClr>
                <a:schemeClr val="dk1"/>
              </a:buClr>
              <a:buSzPts val="2800"/>
              <a:buFont typeface="Noto Sans Symbols"/>
              <a:buChar char="▪"/>
            </a:pPr>
            <a:r>
              <a:rPr lang="fr-FR">
                <a:latin typeface="Times New Roman"/>
                <a:ea typeface="Times New Roman"/>
                <a:cs typeface="Times New Roman"/>
                <a:sym typeface="Times New Roman"/>
              </a:rPr>
              <a:t>La récupération des données sera faite dans l'ordre d'insertion</a:t>
            </a:r>
            <a:endParaRPr b="1">
              <a:latin typeface="Times New Roman"/>
              <a:ea typeface="Times New Roman"/>
              <a:cs typeface="Times New Roman"/>
              <a:sym typeface="Times New Roman"/>
            </a:endParaRPr>
          </a:p>
        </p:txBody>
      </p:sp>
      <p:sp>
        <p:nvSpPr>
          <p:cNvPr id="359" name="Google Shape;35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360" name="Google Shape;36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a:t>
            </a:r>
            <a:r>
              <a:rPr b="1" lang="fr-FR"/>
              <a:t>Définition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3"/>
          <p:cNvSpPr txBox="1"/>
          <p:nvPr>
            <p:ph idx="1" type="body"/>
          </p:nvPr>
        </p:nvSpPr>
        <p:spPr>
          <a:xfrm>
            <a:off x="838800" y="1825200"/>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t/>
            </a:r>
            <a:endParaRPr b="1">
              <a:solidFill>
                <a:srgbClr val="C00000"/>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None/>
            </a:pPr>
            <a:r>
              <a:t/>
            </a:r>
            <a:endParaRPr b="1">
              <a:solidFill>
                <a:srgbClr val="C00000"/>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Font typeface="Noto Sans Symbols"/>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Font typeface="Noto Sans Symbols"/>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Font typeface="Noto Sans Symbols"/>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sp>
        <p:nvSpPr>
          <p:cNvPr id="366" name="Google Shape;36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descr="P09U.gif" id="367" name="Google Shape;367;p23"/>
          <p:cNvPicPr preferRelativeResize="0"/>
          <p:nvPr/>
        </p:nvPicPr>
        <p:blipFill rotWithShape="1">
          <a:blip r:embed="rId3">
            <a:alphaModFix/>
          </a:blip>
          <a:srcRect b="0" l="0" r="0" t="0"/>
          <a:stretch/>
        </p:blipFill>
        <p:spPr>
          <a:xfrm>
            <a:off x="838800" y="1825200"/>
            <a:ext cx="10515601" cy="4352400"/>
          </a:xfrm>
          <a:prstGeom prst="rect">
            <a:avLst/>
          </a:prstGeom>
          <a:noFill/>
          <a:ln>
            <a:noFill/>
          </a:ln>
        </p:spPr>
      </p:pic>
      <p:sp>
        <p:nvSpPr>
          <p:cNvPr id="368" name="Google Shape;368;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a:t>
            </a:r>
            <a:r>
              <a:rPr b="1" lang="fr-FR"/>
              <a:t>Fonctionnement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4"/>
          <p:cNvSpPr txBox="1"/>
          <p:nvPr>
            <p:ph idx="1" type="body"/>
          </p:nvPr>
        </p:nvSpPr>
        <p:spPr>
          <a:xfrm>
            <a:off x="838800" y="1825200"/>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t/>
            </a:r>
            <a:endParaRPr b="1">
              <a:solidFill>
                <a:srgbClr val="C00000"/>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None/>
            </a:pPr>
            <a:r>
              <a:t/>
            </a:r>
            <a:endParaRPr b="1">
              <a:solidFill>
                <a:srgbClr val="C00000"/>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Font typeface="Noto Sans Symbols"/>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Font typeface="Noto Sans Symbols"/>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Font typeface="Noto Sans Symbols"/>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sp>
        <p:nvSpPr>
          <p:cNvPr id="374" name="Google Shape;37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descr="P09U.gif" id="375" name="Google Shape;375;p24"/>
          <p:cNvPicPr preferRelativeResize="0"/>
          <p:nvPr/>
        </p:nvPicPr>
        <p:blipFill rotWithShape="1">
          <a:blip r:embed="rId3">
            <a:alphaModFix/>
          </a:blip>
          <a:srcRect b="0" l="0" r="0" t="0"/>
          <a:stretch/>
        </p:blipFill>
        <p:spPr>
          <a:xfrm>
            <a:off x="838800" y="1825200"/>
            <a:ext cx="10515601" cy="4352400"/>
          </a:xfrm>
          <a:prstGeom prst="rect">
            <a:avLst/>
          </a:prstGeom>
          <a:noFill/>
          <a:ln>
            <a:noFill/>
          </a:ln>
        </p:spPr>
      </p:pic>
      <p:sp>
        <p:nvSpPr>
          <p:cNvPr id="376" name="Google Shape;376;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a:t>
            </a:r>
            <a:r>
              <a:rPr b="1" lang="fr-FR"/>
              <a:t>Fonctionnement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5"/>
          <p:cNvSpPr txBox="1"/>
          <p:nvPr>
            <p:ph idx="1" type="body"/>
          </p:nvPr>
        </p:nvSpPr>
        <p:spPr>
          <a:xfrm>
            <a:off x="838800" y="1825200"/>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t/>
            </a:r>
            <a:endParaRPr b="1">
              <a:solidFill>
                <a:srgbClr val="C00000"/>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None/>
            </a:pPr>
            <a:r>
              <a:t/>
            </a:r>
            <a:endParaRPr b="1">
              <a:solidFill>
                <a:srgbClr val="C00000"/>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Font typeface="Noto Sans Symbols"/>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Font typeface="Noto Sans Symbols"/>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Font typeface="Noto Sans Symbols"/>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sp>
        <p:nvSpPr>
          <p:cNvPr id="382" name="Google Shape;382;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descr="P09U.gif" id="383" name="Google Shape;383;p25"/>
          <p:cNvPicPr preferRelativeResize="0"/>
          <p:nvPr/>
        </p:nvPicPr>
        <p:blipFill rotWithShape="1">
          <a:blip r:embed="rId3">
            <a:alphaModFix/>
          </a:blip>
          <a:srcRect b="0" l="0" r="0" t="0"/>
          <a:stretch/>
        </p:blipFill>
        <p:spPr>
          <a:xfrm>
            <a:off x="838800" y="1825200"/>
            <a:ext cx="10515601" cy="4352400"/>
          </a:xfrm>
          <a:prstGeom prst="rect">
            <a:avLst/>
          </a:prstGeom>
          <a:noFill/>
          <a:ln>
            <a:noFill/>
          </a:ln>
        </p:spPr>
      </p:pic>
      <p:sp>
        <p:nvSpPr>
          <p:cNvPr id="384" name="Google Shape;384;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a:t>
            </a:r>
            <a:r>
              <a:rPr b="1" lang="fr-FR"/>
              <a:t>Fonctionnement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6"/>
          <p:cNvSpPr txBox="1"/>
          <p:nvPr>
            <p:ph idx="1" type="body"/>
          </p:nvPr>
        </p:nvSpPr>
        <p:spPr>
          <a:xfrm>
            <a:off x="838800" y="1825200"/>
            <a:ext cx="10515600" cy="43524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800"/>
              <a:buFont typeface="Noto Sans Symbols"/>
              <a:buChar char="▪"/>
            </a:pPr>
            <a:r>
              <a:rPr lang="fr-FR">
                <a:latin typeface="Times New Roman"/>
                <a:ea typeface="Times New Roman"/>
                <a:cs typeface="Times New Roman"/>
                <a:sym typeface="Times New Roman"/>
              </a:rPr>
              <a:t>L’ajout d’un nouvel élément se fait en queue de file</a:t>
            </a:r>
            <a:endParaRPr/>
          </a:p>
          <a:p>
            <a:pPr indent="-228600" lvl="0" marL="228600" rtl="0" algn="l">
              <a:lnSpc>
                <a:spcPct val="100000"/>
              </a:lnSpc>
              <a:spcBef>
                <a:spcPts val="1000"/>
              </a:spcBef>
              <a:spcAft>
                <a:spcPts val="0"/>
              </a:spcAft>
              <a:buClr>
                <a:schemeClr val="dk1"/>
              </a:buClr>
              <a:buSzPts val="2800"/>
              <a:buFont typeface="Noto Sans Symbols"/>
              <a:buChar char="▪"/>
            </a:pPr>
            <a:r>
              <a:rPr lang="fr-FR">
                <a:latin typeface="Times New Roman"/>
                <a:ea typeface="Times New Roman"/>
                <a:cs typeface="Times New Roman"/>
                <a:sym typeface="Times New Roman"/>
              </a:rPr>
              <a:t>La suppression d’un élément se fait en tête de file</a:t>
            </a:r>
            <a:endParaRPr>
              <a:solidFill>
                <a:srgbClr val="FF0000"/>
              </a:solidFill>
              <a:latin typeface="Times New Roman"/>
              <a:ea typeface="Times New Roman"/>
              <a:cs typeface="Times New Roman"/>
              <a:sym typeface="Times New Roman"/>
            </a:endParaRPr>
          </a:p>
          <a:p>
            <a:pPr indent="-228600" lvl="0" marL="228600" rtl="0" algn="l">
              <a:lnSpc>
                <a:spcPct val="100000"/>
              </a:lnSpc>
              <a:spcBef>
                <a:spcPts val="1000"/>
              </a:spcBef>
              <a:spcAft>
                <a:spcPts val="0"/>
              </a:spcAft>
              <a:buClr>
                <a:schemeClr val="dk1"/>
              </a:buClr>
              <a:buSzPts val="2800"/>
              <a:buFont typeface="Noto Sans Symbols"/>
              <a:buChar char="▪"/>
            </a:pPr>
            <a:r>
              <a:rPr b="1" lang="fr-FR">
                <a:latin typeface="Times New Roman"/>
                <a:ea typeface="Times New Roman"/>
                <a:cs typeface="Times New Roman"/>
                <a:sym typeface="Times New Roman"/>
              </a:rPr>
              <a:t>Tête</a:t>
            </a:r>
            <a:r>
              <a:rPr lang="fr-FR">
                <a:latin typeface="Times New Roman"/>
                <a:ea typeface="Times New Roman"/>
                <a:cs typeface="Times New Roman"/>
                <a:sym typeface="Times New Roman"/>
              </a:rPr>
              <a:t> est un pointeur vers le premier élément d’une file</a:t>
            </a:r>
            <a:endParaRPr/>
          </a:p>
          <a:p>
            <a:pPr indent="-228600" lvl="0" marL="228600" rtl="0" algn="l">
              <a:lnSpc>
                <a:spcPct val="100000"/>
              </a:lnSpc>
              <a:spcBef>
                <a:spcPts val="1000"/>
              </a:spcBef>
              <a:spcAft>
                <a:spcPts val="0"/>
              </a:spcAft>
              <a:buClr>
                <a:schemeClr val="dk1"/>
              </a:buClr>
              <a:buSzPts val="2800"/>
              <a:buFont typeface="Noto Sans Symbols"/>
              <a:buChar char="▪"/>
            </a:pPr>
            <a:r>
              <a:rPr b="1" lang="fr-FR">
                <a:latin typeface="Times New Roman"/>
                <a:ea typeface="Times New Roman"/>
                <a:cs typeface="Times New Roman"/>
                <a:sym typeface="Times New Roman"/>
              </a:rPr>
              <a:t>Queue</a:t>
            </a:r>
            <a:r>
              <a:rPr lang="fr-FR">
                <a:solidFill>
                  <a:srgbClr val="C00000"/>
                </a:solidFill>
                <a:latin typeface="Times New Roman"/>
                <a:ea typeface="Times New Roman"/>
                <a:cs typeface="Times New Roman"/>
                <a:sym typeface="Times New Roman"/>
              </a:rPr>
              <a:t> </a:t>
            </a:r>
            <a:r>
              <a:rPr lang="fr-FR">
                <a:latin typeface="Times New Roman"/>
                <a:ea typeface="Times New Roman"/>
                <a:cs typeface="Times New Roman"/>
                <a:sym typeface="Times New Roman"/>
              </a:rPr>
              <a:t>est un pointeur vers le dernier élément d’une file</a:t>
            </a:r>
            <a:endParaRPr/>
          </a:p>
        </p:txBody>
      </p:sp>
      <p:sp>
        <p:nvSpPr>
          <p:cNvPr id="390" name="Google Shape;39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grpSp>
        <p:nvGrpSpPr>
          <p:cNvPr id="391" name="Google Shape;391;p26"/>
          <p:cNvGrpSpPr/>
          <p:nvPr/>
        </p:nvGrpSpPr>
        <p:grpSpPr>
          <a:xfrm>
            <a:off x="2493253" y="4266135"/>
            <a:ext cx="7200000" cy="1800000"/>
            <a:chOff x="107504" y="3304885"/>
            <a:chExt cx="8310416" cy="3468315"/>
          </a:xfrm>
        </p:grpSpPr>
        <p:pic>
          <p:nvPicPr>
            <p:cNvPr id="392" name="Google Shape;392;p26"/>
            <p:cNvPicPr preferRelativeResize="0"/>
            <p:nvPr/>
          </p:nvPicPr>
          <p:blipFill rotWithShape="1">
            <a:blip r:embed="rId3">
              <a:alphaModFix/>
            </a:blip>
            <a:srcRect b="0" l="0" r="0" t="0"/>
            <a:stretch/>
          </p:blipFill>
          <p:spPr>
            <a:xfrm>
              <a:off x="1619672" y="4941168"/>
              <a:ext cx="1200150" cy="666750"/>
            </a:xfrm>
            <a:prstGeom prst="rect">
              <a:avLst/>
            </a:prstGeom>
            <a:noFill/>
            <a:ln>
              <a:noFill/>
            </a:ln>
          </p:spPr>
        </p:pic>
        <p:pic>
          <p:nvPicPr>
            <p:cNvPr id="393" name="Google Shape;393;p26"/>
            <p:cNvPicPr preferRelativeResize="0"/>
            <p:nvPr/>
          </p:nvPicPr>
          <p:blipFill rotWithShape="1">
            <a:blip r:embed="rId4">
              <a:alphaModFix/>
            </a:blip>
            <a:srcRect b="0" l="0" r="0" t="0"/>
            <a:stretch/>
          </p:blipFill>
          <p:spPr>
            <a:xfrm rot="5400000">
              <a:off x="3516555" y="3620347"/>
              <a:ext cx="944771" cy="706092"/>
            </a:xfrm>
            <a:prstGeom prst="rect">
              <a:avLst/>
            </a:prstGeom>
            <a:noFill/>
            <a:ln>
              <a:noFill/>
            </a:ln>
          </p:spPr>
        </p:pic>
        <p:pic>
          <p:nvPicPr>
            <p:cNvPr id="394" name="Google Shape;394;p26"/>
            <p:cNvPicPr preferRelativeResize="0"/>
            <p:nvPr/>
          </p:nvPicPr>
          <p:blipFill rotWithShape="1">
            <a:blip r:embed="rId3">
              <a:alphaModFix/>
            </a:blip>
            <a:srcRect b="0" l="0" r="0" t="0"/>
            <a:stretch/>
          </p:blipFill>
          <p:spPr>
            <a:xfrm>
              <a:off x="3347864" y="4941168"/>
              <a:ext cx="1200150" cy="666750"/>
            </a:xfrm>
            <a:prstGeom prst="rect">
              <a:avLst/>
            </a:prstGeom>
            <a:noFill/>
            <a:ln>
              <a:noFill/>
            </a:ln>
          </p:spPr>
        </p:pic>
        <p:pic>
          <p:nvPicPr>
            <p:cNvPr id="395" name="Google Shape;395;p26"/>
            <p:cNvPicPr preferRelativeResize="0"/>
            <p:nvPr/>
          </p:nvPicPr>
          <p:blipFill rotWithShape="1">
            <a:blip r:embed="rId3">
              <a:alphaModFix/>
            </a:blip>
            <a:srcRect b="0" l="0" r="0" t="0"/>
            <a:stretch/>
          </p:blipFill>
          <p:spPr>
            <a:xfrm>
              <a:off x="5028034" y="4941168"/>
              <a:ext cx="1200150" cy="666750"/>
            </a:xfrm>
            <a:prstGeom prst="rect">
              <a:avLst/>
            </a:prstGeom>
            <a:noFill/>
            <a:ln>
              <a:noFill/>
            </a:ln>
          </p:spPr>
        </p:pic>
        <p:sp>
          <p:nvSpPr>
            <p:cNvPr id="396" name="Google Shape;396;p26"/>
            <p:cNvSpPr/>
            <p:nvPr/>
          </p:nvSpPr>
          <p:spPr>
            <a:xfrm>
              <a:off x="651387" y="3760839"/>
              <a:ext cx="3197942" cy="1386348"/>
            </a:xfrm>
            <a:custGeom>
              <a:rect b="b" l="l" r="r" t="t"/>
              <a:pathLst>
                <a:path extrusionOk="0" h="1386348" w="3197942">
                  <a:moveTo>
                    <a:pt x="3197942" y="0"/>
                  </a:moveTo>
                  <a:cubicBezTo>
                    <a:pt x="1965223" y="142567"/>
                    <a:pt x="732504" y="285135"/>
                    <a:pt x="366252" y="516193"/>
                  </a:cubicBezTo>
                  <a:cubicBezTo>
                    <a:pt x="0" y="747251"/>
                    <a:pt x="500216" y="1066799"/>
                    <a:pt x="1000432" y="1386348"/>
                  </a:cubicBezTo>
                </a:path>
              </a:pathLst>
            </a:cu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7" name="Google Shape;397;p26"/>
            <p:cNvSpPr/>
            <p:nvPr/>
          </p:nvSpPr>
          <p:spPr>
            <a:xfrm flipH="1">
              <a:off x="4067944" y="4077072"/>
              <a:ext cx="2880320" cy="900000"/>
            </a:xfrm>
            <a:custGeom>
              <a:rect b="b" l="l" r="r" t="t"/>
              <a:pathLst>
                <a:path extrusionOk="0" h="1386348" w="3197942">
                  <a:moveTo>
                    <a:pt x="3197942" y="0"/>
                  </a:moveTo>
                  <a:cubicBezTo>
                    <a:pt x="1965223" y="142567"/>
                    <a:pt x="732504" y="285135"/>
                    <a:pt x="366252" y="516193"/>
                  </a:cubicBezTo>
                  <a:cubicBezTo>
                    <a:pt x="0" y="747251"/>
                    <a:pt x="500216" y="1066799"/>
                    <a:pt x="1000432" y="1386348"/>
                  </a:cubicBezTo>
                </a:path>
              </a:pathLst>
            </a:cu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8" name="Google Shape;398;p26"/>
            <p:cNvSpPr txBox="1"/>
            <p:nvPr/>
          </p:nvSpPr>
          <p:spPr>
            <a:xfrm>
              <a:off x="3586047" y="3560000"/>
              <a:ext cx="928693" cy="36247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fr-FR" sz="1400" u="none" cap="none" strike="noStrike">
                  <a:solidFill>
                    <a:schemeClr val="dk1"/>
                  </a:solidFill>
                  <a:latin typeface="Calibri"/>
                  <a:ea typeface="Calibri"/>
                  <a:cs typeface="Calibri"/>
                  <a:sym typeface="Calibri"/>
                </a:rPr>
                <a:t>tête</a:t>
              </a:r>
              <a:endParaRPr b="1" i="0" sz="1400" u="none" cap="none" strike="noStrike">
                <a:solidFill>
                  <a:schemeClr val="dk1"/>
                </a:solidFill>
                <a:latin typeface="Calibri"/>
                <a:ea typeface="Calibri"/>
                <a:cs typeface="Calibri"/>
                <a:sym typeface="Calibri"/>
              </a:endParaRPr>
            </a:p>
          </p:txBody>
        </p:sp>
        <p:sp>
          <p:nvSpPr>
            <p:cNvPr id="399" name="Google Shape;399;p26"/>
            <p:cNvSpPr txBox="1"/>
            <p:nvPr/>
          </p:nvSpPr>
          <p:spPr>
            <a:xfrm>
              <a:off x="3455046" y="4027831"/>
              <a:ext cx="928693" cy="36247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fr-FR" sz="1400" u="none" cap="none" strike="noStrike">
                  <a:solidFill>
                    <a:schemeClr val="dk1"/>
                  </a:solidFill>
                  <a:latin typeface="Calibri"/>
                  <a:ea typeface="Calibri"/>
                  <a:cs typeface="Calibri"/>
                  <a:sym typeface="Calibri"/>
                </a:rPr>
                <a:t>queue</a:t>
              </a:r>
              <a:endParaRPr b="0" i="0" sz="1400" u="none" cap="none" strike="noStrike">
                <a:solidFill>
                  <a:srgbClr val="000000"/>
                </a:solidFill>
                <a:latin typeface="Arial"/>
                <a:ea typeface="Arial"/>
                <a:cs typeface="Arial"/>
                <a:sym typeface="Arial"/>
              </a:endParaRPr>
            </a:p>
          </p:txBody>
        </p:sp>
        <p:sp>
          <p:nvSpPr>
            <p:cNvPr id="400" name="Google Shape;400;p26"/>
            <p:cNvSpPr txBox="1"/>
            <p:nvPr/>
          </p:nvSpPr>
          <p:spPr>
            <a:xfrm>
              <a:off x="3067243" y="3356993"/>
              <a:ext cx="928693" cy="43497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F</a:t>
              </a:r>
              <a:endParaRPr b="1" i="0" sz="1800" u="none" cap="none" strike="noStrike">
                <a:solidFill>
                  <a:schemeClr val="dk1"/>
                </a:solidFill>
                <a:latin typeface="Calibri"/>
                <a:ea typeface="Calibri"/>
                <a:cs typeface="Calibri"/>
                <a:sym typeface="Calibri"/>
              </a:endParaRPr>
            </a:p>
          </p:txBody>
        </p:sp>
        <p:cxnSp>
          <p:nvCxnSpPr>
            <p:cNvPr id="401" name="Google Shape;401;p26"/>
            <p:cNvCxnSpPr/>
            <p:nvPr/>
          </p:nvCxnSpPr>
          <p:spPr>
            <a:xfrm>
              <a:off x="2657280" y="5258696"/>
              <a:ext cx="720080" cy="0"/>
            </a:xfrm>
            <a:prstGeom prst="straightConnector1">
              <a:avLst/>
            </a:prstGeom>
            <a:noFill/>
            <a:ln cap="flat" cmpd="sng" w="28575">
              <a:solidFill>
                <a:schemeClr val="dk1"/>
              </a:solidFill>
              <a:prstDash val="solid"/>
              <a:miter lim="800000"/>
              <a:headEnd len="sm" w="sm" type="none"/>
              <a:tailEnd len="lg" w="lg" type="triangle"/>
            </a:ln>
          </p:spPr>
        </p:cxnSp>
        <p:cxnSp>
          <p:nvCxnSpPr>
            <p:cNvPr id="402" name="Google Shape;402;p26"/>
            <p:cNvCxnSpPr/>
            <p:nvPr/>
          </p:nvCxnSpPr>
          <p:spPr>
            <a:xfrm>
              <a:off x="4355976" y="5271712"/>
              <a:ext cx="720080" cy="0"/>
            </a:xfrm>
            <a:prstGeom prst="straightConnector1">
              <a:avLst/>
            </a:prstGeom>
            <a:noFill/>
            <a:ln cap="flat" cmpd="sng" w="28575">
              <a:solidFill>
                <a:schemeClr val="dk1"/>
              </a:solidFill>
              <a:prstDash val="solid"/>
              <a:miter lim="800000"/>
              <a:headEnd len="sm" w="sm" type="none"/>
              <a:tailEnd len="lg" w="lg" type="triangle"/>
            </a:ln>
          </p:spPr>
        </p:cxnSp>
        <p:grpSp>
          <p:nvGrpSpPr>
            <p:cNvPr id="403" name="Google Shape;403;p26"/>
            <p:cNvGrpSpPr/>
            <p:nvPr/>
          </p:nvGrpSpPr>
          <p:grpSpPr>
            <a:xfrm>
              <a:off x="6012160" y="5257778"/>
              <a:ext cx="591365" cy="579890"/>
              <a:chOff x="6012160" y="5257778"/>
              <a:chExt cx="591365" cy="579890"/>
            </a:xfrm>
          </p:grpSpPr>
          <p:cxnSp>
            <p:nvCxnSpPr>
              <p:cNvPr id="404" name="Google Shape;404;p26"/>
              <p:cNvCxnSpPr/>
              <p:nvPr/>
            </p:nvCxnSpPr>
            <p:spPr>
              <a:xfrm>
                <a:off x="6012160" y="5271712"/>
                <a:ext cx="432000" cy="0"/>
              </a:xfrm>
              <a:prstGeom prst="straightConnector1">
                <a:avLst/>
              </a:prstGeom>
              <a:noFill/>
              <a:ln cap="flat" cmpd="sng" w="28575">
                <a:solidFill>
                  <a:schemeClr val="dk1"/>
                </a:solidFill>
                <a:prstDash val="solid"/>
                <a:miter lim="800000"/>
                <a:headEnd len="sm" w="sm" type="none"/>
                <a:tailEnd len="sm" w="sm" type="none"/>
              </a:ln>
            </p:spPr>
          </p:cxnSp>
          <p:cxnSp>
            <p:nvCxnSpPr>
              <p:cNvPr id="405" name="Google Shape;405;p26"/>
              <p:cNvCxnSpPr/>
              <p:nvPr/>
            </p:nvCxnSpPr>
            <p:spPr>
              <a:xfrm rot="5400000">
                <a:off x="6233534" y="5473778"/>
                <a:ext cx="432000" cy="0"/>
              </a:xfrm>
              <a:prstGeom prst="straightConnector1">
                <a:avLst/>
              </a:prstGeom>
              <a:noFill/>
              <a:ln cap="flat" cmpd="sng" w="28575">
                <a:solidFill>
                  <a:schemeClr val="dk1"/>
                </a:solidFill>
                <a:prstDash val="solid"/>
                <a:miter lim="800000"/>
                <a:headEnd len="sm" w="sm" type="none"/>
                <a:tailEnd len="sm" w="sm" type="none"/>
              </a:ln>
            </p:spPr>
          </p:cxnSp>
          <p:cxnSp>
            <p:nvCxnSpPr>
              <p:cNvPr id="406" name="Google Shape;406;p26"/>
              <p:cNvCxnSpPr/>
              <p:nvPr/>
            </p:nvCxnSpPr>
            <p:spPr>
              <a:xfrm rot="6720000">
                <a:off x="6152846" y="5749458"/>
                <a:ext cx="180000" cy="0"/>
              </a:xfrm>
              <a:prstGeom prst="straightConnector1">
                <a:avLst/>
              </a:prstGeom>
              <a:noFill/>
              <a:ln cap="flat" cmpd="sng" w="28575">
                <a:solidFill>
                  <a:schemeClr val="dk1"/>
                </a:solidFill>
                <a:prstDash val="solid"/>
                <a:miter lim="800000"/>
                <a:headEnd len="sm" w="sm" type="none"/>
                <a:tailEnd len="sm" w="sm" type="none"/>
              </a:ln>
            </p:spPr>
          </p:cxnSp>
          <p:cxnSp>
            <p:nvCxnSpPr>
              <p:cNvPr id="407" name="Google Shape;407;p26"/>
              <p:cNvCxnSpPr/>
              <p:nvPr/>
            </p:nvCxnSpPr>
            <p:spPr>
              <a:xfrm rot="6720000">
                <a:off x="6229618" y="5754221"/>
                <a:ext cx="180000" cy="0"/>
              </a:xfrm>
              <a:prstGeom prst="straightConnector1">
                <a:avLst/>
              </a:prstGeom>
              <a:noFill/>
              <a:ln cap="flat" cmpd="sng" w="28575">
                <a:solidFill>
                  <a:schemeClr val="dk1"/>
                </a:solidFill>
                <a:prstDash val="solid"/>
                <a:miter lim="800000"/>
                <a:headEnd len="sm" w="sm" type="none"/>
                <a:tailEnd len="sm" w="sm" type="none"/>
              </a:ln>
            </p:spPr>
          </p:cxnSp>
          <p:cxnSp>
            <p:nvCxnSpPr>
              <p:cNvPr id="408" name="Google Shape;408;p26"/>
              <p:cNvCxnSpPr/>
              <p:nvPr/>
            </p:nvCxnSpPr>
            <p:spPr>
              <a:xfrm>
                <a:off x="6261525" y="5675537"/>
                <a:ext cx="342000" cy="0"/>
              </a:xfrm>
              <a:prstGeom prst="straightConnector1">
                <a:avLst/>
              </a:prstGeom>
              <a:noFill/>
              <a:ln cap="flat" cmpd="sng" w="28575">
                <a:solidFill>
                  <a:schemeClr val="dk1"/>
                </a:solidFill>
                <a:prstDash val="solid"/>
                <a:miter lim="800000"/>
                <a:headEnd len="sm" w="sm" type="none"/>
                <a:tailEnd len="sm" w="sm" type="none"/>
              </a:ln>
            </p:spPr>
          </p:cxnSp>
          <p:cxnSp>
            <p:nvCxnSpPr>
              <p:cNvPr id="409" name="Google Shape;409;p26"/>
              <p:cNvCxnSpPr/>
              <p:nvPr/>
            </p:nvCxnSpPr>
            <p:spPr>
              <a:xfrm rot="6720000">
                <a:off x="6311152" y="5749458"/>
                <a:ext cx="180000" cy="0"/>
              </a:xfrm>
              <a:prstGeom prst="straightConnector1">
                <a:avLst/>
              </a:prstGeom>
              <a:noFill/>
              <a:ln cap="flat" cmpd="sng" w="28575">
                <a:solidFill>
                  <a:schemeClr val="dk1"/>
                </a:solidFill>
                <a:prstDash val="solid"/>
                <a:miter lim="800000"/>
                <a:headEnd len="sm" w="sm" type="none"/>
                <a:tailEnd len="sm" w="sm" type="none"/>
              </a:ln>
            </p:spPr>
          </p:cxnSp>
          <p:cxnSp>
            <p:nvCxnSpPr>
              <p:cNvPr id="410" name="Google Shape;410;p26"/>
              <p:cNvCxnSpPr/>
              <p:nvPr/>
            </p:nvCxnSpPr>
            <p:spPr>
              <a:xfrm rot="6720000">
                <a:off x="6392685" y="5749456"/>
                <a:ext cx="180000" cy="0"/>
              </a:xfrm>
              <a:prstGeom prst="straightConnector1">
                <a:avLst/>
              </a:prstGeom>
              <a:noFill/>
              <a:ln cap="flat" cmpd="sng" w="28575">
                <a:solidFill>
                  <a:schemeClr val="dk1"/>
                </a:solidFill>
                <a:prstDash val="solid"/>
                <a:miter lim="800000"/>
                <a:headEnd len="sm" w="sm" type="none"/>
                <a:tailEnd len="sm" w="sm" type="none"/>
              </a:ln>
            </p:spPr>
          </p:cxnSp>
          <p:cxnSp>
            <p:nvCxnSpPr>
              <p:cNvPr id="411" name="Google Shape;411;p26"/>
              <p:cNvCxnSpPr/>
              <p:nvPr/>
            </p:nvCxnSpPr>
            <p:spPr>
              <a:xfrm rot="6720000">
                <a:off x="6469456" y="5754221"/>
                <a:ext cx="180000" cy="0"/>
              </a:xfrm>
              <a:prstGeom prst="straightConnector1">
                <a:avLst/>
              </a:prstGeom>
              <a:noFill/>
              <a:ln cap="flat" cmpd="sng" w="28575">
                <a:solidFill>
                  <a:schemeClr val="dk1"/>
                </a:solidFill>
                <a:prstDash val="solid"/>
                <a:miter lim="800000"/>
                <a:headEnd len="sm" w="sm" type="none"/>
                <a:tailEnd len="sm" w="sm" type="none"/>
              </a:ln>
            </p:spPr>
          </p:cxnSp>
        </p:grpSp>
        <p:cxnSp>
          <p:nvCxnSpPr>
            <p:cNvPr id="412" name="Google Shape;412;p26"/>
            <p:cNvCxnSpPr/>
            <p:nvPr/>
          </p:nvCxnSpPr>
          <p:spPr>
            <a:xfrm>
              <a:off x="1217696" y="4581128"/>
              <a:ext cx="5184000" cy="0"/>
            </a:xfrm>
            <a:prstGeom prst="straightConnector1">
              <a:avLst/>
            </a:prstGeom>
            <a:noFill/>
            <a:ln cap="flat" cmpd="sng" w="38100">
              <a:solidFill>
                <a:srgbClr val="1F3864"/>
              </a:solidFill>
              <a:prstDash val="solid"/>
              <a:miter lim="800000"/>
              <a:headEnd len="sm" w="sm" type="none"/>
              <a:tailEnd len="sm" w="sm" type="none"/>
            </a:ln>
          </p:spPr>
        </p:cxnSp>
        <p:cxnSp>
          <p:nvCxnSpPr>
            <p:cNvPr id="413" name="Google Shape;413;p26"/>
            <p:cNvCxnSpPr/>
            <p:nvPr/>
          </p:nvCxnSpPr>
          <p:spPr>
            <a:xfrm>
              <a:off x="1259632" y="5949280"/>
              <a:ext cx="5184000" cy="0"/>
            </a:xfrm>
            <a:prstGeom prst="straightConnector1">
              <a:avLst/>
            </a:prstGeom>
            <a:noFill/>
            <a:ln cap="flat" cmpd="sng" w="38100">
              <a:solidFill>
                <a:srgbClr val="1F3864"/>
              </a:solidFill>
              <a:prstDash val="solid"/>
              <a:miter lim="800000"/>
              <a:headEnd len="sm" w="sm" type="none"/>
              <a:tailEnd len="sm" w="sm" type="none"/>
            </a:ln>
          </p:spPr>
        </p:cxnSp>
        <p:grpSp>
          <p:nvGrpSpPr>
            <p:cNvPr id="414" name="Google Shape;414;p26"/>
            <p:cNvGrpSpPr/>
            <p:nvPr/>
          </p:nvGrpSpPr>
          <p:grpSpPr>
            <a:xfrm>
              <a:off x="2627784" y="6237360"/>
              <a:ext cx="2083640" cy="459764"/>
              <a:chOff x="3059832" y="6237360"/>
              <a:chExt cx="2083640" cy="459764"/>
            </a:xfrm>
          </p:grpSpPr>
          <p:sp>
            <p:nvSpPr>
              <p:cNvPr id="415" name="Google Shape;415;p26"/>
              <p:cNvSpPr txBox="1"/>
              <p:nvPr/>
            </p:nvSpPr>
            <p:spPr>
              <a:xfrm>
                <a:off x="3071802" y="6239754"/>
                <a:ext cx="2071670" cy="4349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Parcours</a:t>
                </a:r>
                <a:endParaRPr b="0" i="0" sz="1400" u="none" cap="none" strike="noStrike">
                  <a:solidFill>
                    <a:srgbClr val="000000"/>
                  </a:solidFill>
                  <a:latin typeface="Arial"/>
                  <a:ea typeface="Arial"/>
                  <a:cs typeface="Arial"/>
                  <a:sym typeface="Arial"/>
                </a:endParaRPr>
              </a:p>
            </p:txBody>
          </p:sp>
          <p:grpSp>
            <p:nvGrpSpPr>
              <p:cNvPr id="416" name="Google Shape;416;p26"/>
              <p:cNvGrpSpPr/>
              <p:nvPr/>
            </p:nvGrpSpPr>
            <p:grpSpPr>
              <a:xfrm>
                <a:off x="3059832" y="6237360"/>
                <a:ext cx="1372900" cy="459764"/>
                <a:chOff x="3019052" y="6237360"/>
                <a:chExt cx="1372900" cy="459764"/>
              </a:xfrm>
            </p:grpSpPr>
            <p:pic>
              <p:nvPicPr>
                <p:cNvPr descr="C:\Users\shift\Desktop\feten travail\presentation feten\feten presentation\minus.png" id="417" name="Google Shape;417;p26"/>
                <p:cNvPicPr preferRelativeResize="0"/>
                <p:nvPr/>
              </p:nvPicPr>
              <p:blipFill rotWithShape="1">
                <a:blip r:embed="rId5">
                  <a:alphaModFix/>
                </a:blip>
                <a:srcRect b="0" l="0" r="0" t="0"/>
                <a:stretch/>
              </p:blipFill>
              <p:spPr>
                <a:xfrm>
                  <a:off x="4139952" y="6309320"/>
                  <a:ext cx="252000" cy="252000"/>
                </a:xfrm>
                <a:prstGeom prst="rect">
                  <a:avLst/>
                </a:prstGeom>
                <a:noFill/>
                <a:ln>
                  <a:noFill/>
                </a:ln>
              </p:spPr>
            </p:pic>
            <p:grpSp>
              <p:nvGrpSpPr>
                <p:cNvPr id="418" name="Google Shape;418;p26"/>
                <p:cNvGrpSpPr/>
                <p:nvPr/>
              </p:nvGrpSpPr>
              <p:grpSpPr>
                <a:xfrm>
                  <a:off x="3019052" y="6237360"/>
                  <a:ext cx="1063640" cy="459764"/>
                  <a:chOff x="3019052" y="6237360"/>
                  <a:chExt cx="1063640" cy="459764"/>
                </a:xfrm>
              </p:grpSpPr>
              <p:cxnSp>
                <p:nvCxnSpPr>
                  <p:cNvPr id="419" name="Google Shape;419;p26"/>
                  <p:cNvCxnSpPr/>
                  <p:nvPr/>
                </p:nvCxnSpPr>
                <p:spPr>
                  <a:xfrm>
                    <a:off x="3019052" y="6237360"/>
                    <a:ext cx="1044000" cy="432000"/>
                  </a:xfrm>
                  <a:prstGeom prst="straightConnector1">
                    <a:avLst/>
                  </a:prstGeom>
                  <a:noFill/>
                  <a:ln cap="flat" cmpd="sng" w="28575">
                    <a:solidFill>
                      <a:srgbClr val="C00000"/>
                    </a:solidFill>
                    <a:prstDash val="solid"/>
                    <a:miter lim="800000"/>
                    <a:headEnd len="sm" w="sm" type="none"/>
                    <a:tailEnd len="sm" w="sm" type="none"/>
                  </a:ln>
                </p:spPr>
              </p:cxnSp>
              <p:cxnSp>
                <p:nvCxnSpPr>
                  <p:cNvPr id="420" name="Google Shape;420;p26"/>
                  <p:cNvCxnSpPr/>
                  <p:nvPr/>
                </p:nvCxnSpPr>
                <p:spPr>
                  <a:xfrm flipH="1">
                    <a:off x="3038692" y="6265124"/>
                    <a:ext cx="1044000" cy="432000"/>
                  </a:xfrm>
                  <a:prstGeom prst="straightConnector1">
                    <a:avLst/>
                  </a:prstGeom>
                  <a:noFill/>
                  <a:ln cap="flat" cmpd="sng" w="28575">
                    <a:solidFill>
                      <a:srgbClr val="C00000"/>
                    </a:solidFill>
                    <a:prstDash val="solid"/>
                    <a:miter lim="800000"/>
                    <a:headEnd len="sm" w="sm" type="none"/>
                    <a:tailEnd len="sm" w="sm" type="none"/>
                  </a:ln>
                </p:spPr>
              </p:cxnSp>
            </p:grpSp>
          </p:grpSp>
        </p:grpSp>
        <p:grpSp>
          <p:nvGrpSpPr>
            <p:cNvPr id="421" name="Google Shape;421;p26"/>
            <p:cNvGrpSpPr/>
            <p:nvPr/>
          </p:nvGrpSpPr>
          <p:grpSpPr>
            <a:xfrm>
              <a:off x="6300192" y="3390752"/>
              <a:ext cx="1899972" cy="761204"/>
              <a:chOff x="6732240" y="3390752"/>
              <a:chExt cx="1899972" cy="761204"/>
            </a:xfrm>
          </p:grpSpPr>
          <p:sp>
            <p:nvSpPr>
              <p:cNvPr id="422" name="Google Shape;422;p26"/>
              <p:cNvSpPr txBox="1"/>
              <p:nvPr/>
            </p:nvSpPr>
            <p:spPr>
              <a:xfrm>
                <a:off x="7028086" y="3390752"/>
                <a:ext cx="1604126" cy="76120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Suppression Queue  </a:t>
                </a:r>
                <a:endParaRPr b="0" i="0" sz="1400" u="none" cap="none" strike="noStrike">
                  <a:solidFill>
                    <a:srgbClr val="000000"/>
                  </a:solidFill>
                  <a:latin typeface="Arial"/>
                  <a:ea typeface="Arial"/>
                  <a:cs typeface="Arial"/>
                  <a:sym typeface="Arial"/>
                </a:endParaRPr>
              </a:p>
            </p:txBody>
          </p:sp>
          <p:pic>
            <p:nvPicPr>
              <p:cNvPr descr="C:\Users\shift\Desktop\feten travail\presentation feten\feten presentation\minus.png" id="423" name="Google Shape;423;p26"/>
              <p:cNvPicPr preferRelativeResize="0"/>
              <p:nvPr/>
            </p:nvPicPr>
            <p:blipFill rotWithShape="1">
              <a:blip r:embed="rId6">
                <a:alphaModFix/>
              </a:blip>
              <a:srcRect b="0" l="0" r="0" t="0"/>
              <a:stretch/>
            </p:blipFill>
            <p:spPr>
              <a:xfrm>
                <a:off x="6732240" y="3645024"/>
                <a:ext cx="252000" cy="252000"/>
              </a:xfrm>
              <a:prstGeom prst="rect">
                <a:avLst/>
              </a:prstGeom>
              <a:noFill/>
              <a:ln>
                <a:noFill/>
              </a:ln>
            </p:spPr>
          </p:pic>
          <p:grpSp>
            <p:nvGrpSpPr>
              <p:cNvPr id="424" name="Google Shape;424;p26"/>
              <p:cNvGrpSpPr/>
              <p:nvPr/>
            </p:nvGrpSpPr>
            <p:grpSpPr>
              <a:xfrm>
                <a:off x="7036752" y="3545300"/>
                <a:ext cx="1224000" cy="504000"/>
                <a:chOff x="3019052" y="6237360"/>
                <a:chExt cx="1063640" cy="459764"/>
              </a:xfrm>
            </p:grpSpPr>
            <p:cxnSp>
              <p:nvCxnSpPr>
                <p:cNvPr id="425" name="Google Shape;425;p26"/>
                <p:cNvCxnSpPr/>
                <p:nvPr/>
              </p:nvCxnSpPr>
              <p:spPr>
                <a:xfrm>
                  <a:off x="3019052" y="6237360"/>
                  <a:ext cx="1044000" cy="432000"/>
                </a:xfrm>
                <a:prstGeom prst="straightConnector1">
                  <a:avLst/>
                </a:prstGeom>
                <a:noFill/>
                <a:ln cap="flat" cmpd="sng" w="28575">
                  <a:solidFill>
                    <a:srgbClr val="C00000"/>
                  </a:solidFill>
                  <a:prstDash val="solid"/>
                  <a:miter lim="800000"/>
                  <a:headEnd len="sm" w="sm" type="none"/>
                  <a:tailEnd len="sm" w="sm" type="none"/>
                </a:ln>
              </p:spPr>
            </p:cxnSp>
            <p:cxnSp>
              <p:nvCxnSpPr>
                <p:cNvPr id="426" name="Google Shape;426;p26"/>
                <p:cNvCxnSpPr/>
                <p:nvPr/>
              </p:nvCxnSpPr>
              <p:spPr>
                <a:xfrm flipH="1">
                  <a:off x="3038692" y="6265124"/>
                  <a:ext cx="1044000" cy="432000"/>
                </a:xfrm>
                <a:prstGeom prst="straightConnector1">
                  <a:avLst/>
                </a:prstGeom>
                <a:noFill/>
                <a:ln cap="flat" cmpd="sng" w="28575">
                  <a:solidFill>
                    <a:srgbClr val="C00000"/>
                  </a:solidFill>
                  <a:prstDash val="solid"/>
                  <a:miter lim="800000"/>
                  <a:headEnd len="sm" w="sm" type="none"/>
                  <a:tailEnd len="sm" w="sm" type="none"/>
                </a:ln>
              </p:spPr>
            </p:cxnSp>
          </p:grpSp>
        </p:grpSp>
        <p:grpSp>
          <p:nvGrpSpPr>
            <p:cNvPr id="427" name="Google Shape;427;p26"/>
            <p:cNvGrpSpPr/>
            <p:nvPr/>
          </p:nvGrpSpPr>
          <p:grpSpPr>
            <a:xfrm>
              <a:off x="179512" y="3304885"/>
              <a:ext cx="2085504" cy="761203"/>
              <a:chOff x="251520" y="3232877"/>
              <a:chExt cx="2085504" cy="761203"/>
            </a:xfrm>
          </p:grpSpPr>
          <p:pic>
            <p:nvPicPr>
              <p:cNvPr descr="C:\Users\shift\Desktop\feten travail\presentation feten\feten presentation\minus.png" id="428" name="Google Shape;428;p26"/>
              <p:cNvPicPr preferRelativeResize="0"/>
              <p:nvPr/>
            </p:nvPicPr>
            <p:blipFill rotWithShape="1">
              <a:blip r:embed="rId6">
                <a:alphaModFix/>
              </a:blip>
              <a:srcRect b="0" l="0" r="0" t="0"/>
              <a:stretch/>
            </p:blipFill>
            <p:spPr>
              <a:xfrm>
                <a:off x="251520" y="3429000"/>
                <a:ext cx="252000" cy="252000"/>
              </a:xfrm>
              <a:prstGeom prst="rect">
                <a:avLst/>
              </a:prstGeom>
              <a:noFill/>
              <a:ln>
                <a:noFill/>
              </a:ln>
            </p:spPr>
          </p:pic>
          <p:sp>
            <p:nvSpPr>
              <p:cNvPr id="429" name="Google Shape;429;p26"/>
              <p:cNvSpPr txBox="1"/>
              <p:nvPr/>
            </p:nvSpPr>
            <p:spPr>
              <a:xfrm>
                <a:off x="732898" y="3232877"/>
                <a:ext cx="1604126" cy="7612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Insertion tête </a:t>
                </a:r>
                <a:endParaRPr b="1" i="0" sz="1800" u="none" cap="none" strike="noStrike">
                  <a:solidFill>
                    <a:schemeClr val="dk1"/>
                  </a:solidFill>
                  <a:latin typeface="Calibri"/>
                  <a:ea typeface="Calibri"/>
                  <a:cs typeface="Calibri"/>
                  <a:sym typeface="Calibri"/>
                </a:endParaRPr>
              </a:p>
            </p:txBody>
          </p:sp>
          <p:grpSp>
            <p:nvGrpSpPr>
              <p:cNvPr id="430" name="Google Shape;430;p26"/>
              <p:cNvGrpSpPr/>
              <p:nvPr/>
            </p:nvGrpSpPr>
            <p:grpSpPr>
              <a:xfrm>
                <a:off x="579051" y="3402488"/>
                <a:ext cx="1423678" cy="459764"/>
                <a:chOff x="2996060" y="6310572"/>
                <a:chExt cx="1063639" cy="459764"/>
              </a:xfrm>
            </p:grpSpPr>
            <p:cxnSp>
              <p:nvCxnSpPr>
                <p:cNvPr id="431" name="Google Shape;431;p26"/>
                <p:cNvCxnSpPr/>
                <p:nvPr/>
              </p:nvCxnSpPr>
              <p:spPr>
                <a:xfrm>
                  <a:off x="2996060" y="6310572"/>
                  <a:ext cx="1044001" cy="432000"/>
                </a:xfrm>
                <a:prstGeom prst="straightConnector1">
                  <a:avLst/>
                </a:prstGeom>
                <a:noFill/>
                <a:ln cap="flat" cmpd="sng" w="28575">
                  <a:solidFill>
                    <a:srgbClr val="C00000"/>
                  </a:solidFill>
                  <a:prstDash val="solid"/>
                  <a:miter lim="800000"/>
                  <a:headEnd len="sm" w="sm" type="none"/>
                  <a:tailEnd len="sm" w="sm" type="none"/>
                </a:ln>
              </p:spPr>
            </p:cxnSp>
            <p:cxnSp>
              <p:nvCxnSpPr>
                <p:cNvPr id="432" name="Google Shape;432;p26"/>
                <p:cNvCxnSpPr/>
                <p:nvPr/>
              </p:nvCxnSpPr>
              <p:spPr>
                <a:xfrm flipH="1">
                  <a:off x="3015699" y="6338336"/>
                  <a:ext cx="1044000" cy="432000"/>
                </a:xfrm>
                <a:prstGeom prst="straightConnector1">
                  <a:avLst/>
                </a:prstGeom>
                <a:noFill/>
                <a:ln cap="flat" cmpd="sng" w="28575">
                  <a:solidFill>
                    <a:srgbClr val="C00000"/>
                  </a:solidFill>
                  <a:prstDash val="solid"/>
                  <a:miter lim="800000"/>
                  <a:headEnd len="sm" w="sm" type="none"/>
                  <a:tailEnd len="sm" w="sm" type="none"/>
                </a:ln>
              </p:spPr>
            </p:cxnSp>
          </p:grpSp>
        </p:grpSp>
        <p:pic>
          <p:nvPicPr>
            <p:cNvPr id="433" name="Google Shape;433;p26"/>
            <p:cNvPicPr preferRelativeResize="0"/>
            <p:nvPr/>
          </p:nvPicPr>
          <p:blipFill rotWithShape="1">
            <a:blip r:embed="rId7">
              <a:alphaModFix/>
            </a:blip>
            <a:srcRect b="0" l="0" r="0" t="0"/>
            <a:stretch/>
          </p:blipFill>
          <p:spPr>
            <a:xfrm>
              <a:off x="287584" y="5085184"/>
              <a:ext cx="540000" cy="432048"/>
            </a:xfrm>
            <a:prstGeom prst="rect">
              <a:avLst/>
            </a:prstGeom>
            <a:noFill/>
            <a:ln>
              <a:noFill/>
            </a:ln>
          </p:spPr>
        </p:pic>
        <p:pic>
          <p:nvPicPr>
            <p:cNvPr id="434" name="Google Shape;434;p26"/>
            <p:cNvPicPr preferRelativeResize="0"/>
            <p:nvPr/>
          </p:nvPicPr>
          <p:blipFill rotWithShape="1">
            <a:blip r:embed="rId8">
              <a:alphaModFix/>
            </a:blip>
            <a:srcRect b="-14285" l="8759" r="21164" t="0"/>
            <a:stretch/>
          </p:blipFill>
          <p:spPr>
            <a:xfrm rot="-5400000">
              <a:off x="4355976" y="6093296"/>
              <a:ext cx="576064" cy="576063"/>
            </a:xfrm>
            <a:prstGeom prst="rect">
              <a:avLst/>
            </a:prstGeom>
            <a:noFill/>
            <a:ln>
              <a:noFill/>
            </a:ln>
          </p:spPr>
        </p:pic>
        <p:grpSp>
          <p:nvGrpSpPr>
            <p:cNvPr id="435" name="Google Shape;435;p26"/>
            <p:cNvGrpSpPr/>
            <p:nvPr/>
          </p:nvGrpSpPr>
          <p:grpSpPr>
            <a:xfrm>
              <a:off x="4326480" y="6206593"/>
              <a:ext cx="576064" cy="441183"/>
              <a:chOff x="4660488" y="6388563"/>
              <a:chExt cx="1063640" cy="433197"/>
            </a:xfrm>
          </p:grpSpPr>
          <p:cxnSp>
            <p:nvCxnSpPr>
              <p:cNvPr id="436" name="Google Shape;436;p26"/>
              <p:cNvCxnSpPr/>
              <p:nvPr/>
            </p:nvCxnSpPr>
            <p:spPr>
              <a:xfrm>
                <a:off x="4660488" y="6389760"/>
                <a:ext cx="1044000" cy="432000"/>
              </a:xfrm>
              <a:prstGeom prst="straightConnector1">
                <a:avLst/>
              </a:prstGeom>
              <a:noFill/>
              <a:ln cap="flat" cmpd="sng" w="28575">
                <a:solidFill>
                  <a:srgbClr val="C00000"/>
                </a:solidFill>
                <a:prstDash val="solid"/>
                <a:miter lim="800000"/>
                <a:headEnd len="sm" w="sm" type="none"/>
                <a:tailEnd len="sm" w="sm" type="none"/>
              </a:ln>
            </p:spPr>
          </p:cxnSp>
          <p:cxnSp>
            <p:nvCxnSpPr>
              <p:cNvPr id="437" name="Google Shape;437;p26"/>
              <p:cNvCxnSpPr/>
              <p:nvPr/>
            </p:nvCxnSpPr>
            <p:spPr>
              <a:xfrm flipH="1">
                <a:off x="4680128" y="6388563"/>
                <a:ext cx="1044000" cy="432000"/>
              </a:xfrm>
              <a:prstGeom prst="straightConnector1">
                <a:avLst/>
              </a:prstGeom>
              <a:noFill/>
              <a:ln cap="flat" cmpd="sng" w="28575">
                <a:solidFill>
                  <a:srgbClr val="C00000"/>
                </a:solidFill>
                <a:prstDash val="solid"/>
                <a:miter lim="800000"/>
                <a:headEnd len="sm" w="sm" type="none"/>
                <a:tailEnd len="sm" w="sm" type="none"/>
              </a:ln>
            </p:spPr>
          </p:cxnSp>
        </p:grpSp>
        <p:sp>
          <p:nvSpPr>
            <p:cNvPr id="438" name="Google Shape;438;p26"/>
            <p:cNvSpPr/>
            <p:nvPr/>
          </p:nvSpPr>
          <p:spPr>
            <a:xfrm>
              <a:off x="6804248" y="5373216"/>
              <a:ext cx="671051" cy="432048"/>
            </a:xfrm>
            <a:custGeom>
              <a:rect b="b" l="l" r="r" t="t"/>
              <a:pathLst>
                <a:path extrusionOk="0" h="663678" w="671051">
                  <a:moveTo>
                    <a:pt x="663677" y="663678"/>
                  </a:moveTo>
                  <a:cubicBezTo>
                    <a:pt x="667364" y="497758"/>
                    <a:pt x="671051" y="331839"/>
                    <a:pt x="560438" y="221226"/>
                  </a:cubicBezTo>
                  <a:cubicBezTo>
                    <a:pt x="449825" y="110613"/>
                    <a:pt x="224912" y="55306"/>
                    <a:pt x="0" y="0"/>
                  </a:cubicBezTo>
                </a:path>
              </a:pathLst>
            </a:custGeom>
            <a:noFill/>
            <a:ln cap="flat" cmpd="sng" w="28575">
              <a:solidFill>
                <a:srgbClr val="00743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9" name="Google Shape;439;p26"/>
            <p:cNvSpPr/>
            <p:nvPr/>
          </p:nvSpPr>
          <p:spPr>
            <a:xfrm rot="-5400000">
              <a:off x="775899" y="5377409"/>
              <a:ext cx="559934" cy="695564"/>
            </a:xfrm>
            <a:custGeom>
              <a:rect b="b" l="l" r="r" t="t"/>
              <a:pathLst>
                <a:path extrusionOk="0" h="663678" w="671051">
                  <a:moveTo>
                    <a:pt x="663677" y="663678"/>
                  </a:moveTo>
                  <a:cubicBezTo>
                    <a:pt x="667364" y="497758"/>
                    <a:pt x="671051" y="331839"/>
                    <a:pt x="560438" y="221226"/>
                  </a:cubicBezTo>
                  <a:cubicBezTo>
                    <a:pt x="449825" y="110613"/>
                    <a:pt x="224912" y="55306"/>
                    <a:pt x="0" y="0"/>
                  </a:cubicBezTo>
                </a:path>
              </a:pathLst>
            </a:custGeom>
            <a:noFill/>
            <a:ln cap="flat" cmpd="sng" w="28575">
              <a:solidFill>
                <a:srgbClr val="00743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0" name="Google Shape;440;p26"/>
            <p:cNvSpPr txBox="1"/>
            <p:nvPr/>
          </p:nvSpPr>
          <p:spPr>
            <a:xfrm>
              <a:off x="107504" y="6011996"/>
              <a:ext cx="2016224" cy="76120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rgbClr val="003618"/>
                  </a:solidFill>
                  <a:latin typeface="Calibri"/>
                  <a:ea typeface="Calibri"/>
                  <a:cs typeface="Calibri"/>
                  <a:sym typeface="Calibri"/>
                </a:rPr>
                <a:t>Consultation / suppression tête</a:t>
              </a:r>
              <a:endParaRPr b="1" i="0" sz="1800" u="none" cap="none" strike="noStrike">
                <a:solidFill>
                  <a:srgbClr val="003618"/>
                </a:solidFill>
                <a:latin typeface="Calibri"/>
                <a:ea typeface="Calibri"/>
                <a:cs typeface="Calibri"/>
                <a:sym typeface="Calibri"/>
              </a:endParaRPr>
            </a:p>
          </p:txBody>
        </p:sp>
        <p:sp>
          <p:nvSpPr>
            <p:cNvPr id="441" name="Google Shape;441;p26"/>
            <p:cNvSpPr txBox="1"/>
            <p:nvPr/>
          </p:nvSpPr>
          <p:spPr>
            <a:xfrm>
              <a:off x="7049768" y="5834769"/>
              <a:ext cx="1368152" cy="76120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rgbClr val="003618"/>
                  </a:solidFill>
                  <a:latin typeface="Calibri"/>
                  <a:ea typeface="Calibri"/>
                  <a:cs typeface="Calibri"/>
                  <a:sym typeface="Calibri"/>
                </a:rPr>
                <a:t>Insertion queue</a:t>
              </a:r>
              <a:endParaRPr b="1" i="0" sz="1800" u="none" cap="none" strike="noStrike">
                <a:solidFill>
                  <a:srgbClr val="003618"/>
                </a:solidFill>
                <a:latin typeface="Calibri"/>
                <a:ea typeface="Calibri"/>
                <a:cs typeface="Calibri"/>
                <a:sym typeface="Calibri"/>
              </a:endParaRPr>
            </a:p>
          </p:txBody>
        </p:sp>
      </p:grpSp>
      <p:sp>
        <p:nvSpPr>
          <p:cNvPr id="442" name="Google Shape;442;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a:t>
            </a:r>
            <a:r>
              <a:rPr b="1" lang="fr-FR"/>
              <a:t>Fonctionnement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448" name="Google Shape;448;p27"/>
          <p:cNvSpPr/>
          <p:nvPr/>
        </p:nvSpPr>
        <p:spPr>
          <a:xfrm>
            <a:off x="838800" y="1825200"/>
            <a:ext cx="10515600" cy="4352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typedef struct Cellule Cellule;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typedef struct Cellule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    int valeur;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    Cellule *suivant;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 Cellule;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struct File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    Cellule *tete;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    Cellule *queue;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Typedef struct File File;</a:t>
            </a:r>
            <a:endParaRPr b="0" i="0" sz="1400" u="none" cap="none" strike="noStrike">
              <a:solidFill>
                <a:srgbClr val="000000"/>
              </a:solidFill>
              <a:latin typeface="Arial"/>
              <a:ea typeface="Arial"/>
              <a:cs typeface="Arial"/>
              <a:sym typeface="Arial"/>
            </a:endParaRPr>
          </a:p>
        </p:txBody>
      </p:sp>
      <p:sp>
        <p:nvSpPr>
          <p:cNvPr id="449" name="Google Shape;449;p27"/>
          <p:cNvSpPr txBox="1"/>
          <p:nvPr/>
        </p:nvSpPr>
        <p:spPr>
          <a:xfrm>
            <a:off x="7524760" y="1214422"/>
            <a:ext cx="121444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fr-FR" sz="2800" u="none" cap="none" strike="noStrike">
                <a:solidFill>
                  <a:schemeClr val="dk1"/>
                </a:solidFill>
                <a:latin typeface="Calibri"/>
                <a:ea typeface="Calibri"/>
                <a:cs typeface="Calibri"/>
                <a:sym typeface="Calibri"/>
              </a:rPr>
              <a:t>Cellule</a:t>
            </a:r>
            <a:endParaRPr b="0" i="0" sz="1400" u="none" cap="none" strike="noStrike">
              <a:solidFill>
                <a:srgbClr val="000000"/>
              </a:solidFill>
              <a:latin typeface="Arial"/>
              <a:ea typeface="Arial"/>
              <a:cs typeface="Arial"/>
              <a:sym typeface="Arial"/>
            </a:endParaRPr>
          </a:p>
        </p:txBody>
      </p:sp>
      <p:sp>
        <p:nvSpPr>
          <p:cNvPr id="450" name="Google Shape;450;p27"/>
          <p:cNvSpPr txBox="1"/>
          <p:nvPr/>
        </p:nvSpPr>
        <p:spPr>
          <a:xfrm>
            <a:off x="9024958" y="6215082"/>
            <a:ext cx="121444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fr-FR" sz="2800" u="none" cap="none" strike="noStrike">
                <a:solidFill>
                  <a:schemeClr val="dk1"/>
                </a:solidFill>
                <a:latin typeface="Calibri"/>
                <a:ea typeface="Calibri"/>
                <a:cs typeface="Calibri"/>
                <a:sym typeface="Calibri"/>
              </a:rPr>
              <a:t>File</a:t>
            </a:r>
            <a:endParaRPr b="0" i="0" sz="1400" u="none" cap="none" strike="noStrike">
              <a:solidFill>
                <a:srgbClr val="000000"/>
              </a:solidFill>
              <a:latin typeface="Arial"/>
              <a:ea typeface="Arial"/>
              <a:cs typeface="Arial"/>
              <a:sym typeface="Arial"/>
            </a:endParaRPr>
          </a:p>
        </p:txBody>
      </p:sp>
      <p:cxnSp>
        <p:nvCxnSpPr>
          <p:cNvPr id="451" name="Google Shape;451;p27"/>
          <p:cNvCxnSpPr/>
          <p:nvPr/>
        </p:nvCxnSpPr>
        <p:spPr>
          <a:xfrm rot="10800000">
            <a:off x="7167508" y="5500668"/>
            <a:ext cx="2097000" cy="500100"/>
          </a:xfrm>
          <a:prstGeom prst="bentConnector2">
            <a:avLst/>
          </a:prstGeom>
          <a:noFill/>
          <a:ln cap="flat" cmpd="sng" w="28575">
            <a:solidFill>
              <a:schemeClr val="dk1"/>
            </a:solidFill>
            <a:prstDash val="solid"/>
            <a:miter lim="800000"/>
            <a:headEnd len="sm" w="sm" type="none"/>
            <a:tailEnd len="med" w="med" type="stealth"/>
          </a:ln>
        </p:spPr>
      </p:cxnSp>
      <p:pic>
        <p:nvPicPr>
          <p:cNvPr id="452" name="Google Shape;452;p27"/>
          <p:cNvPicPr preferRelativeResize="0"/>
          <p:nvPr/>
        </p:nvPicPr>
        <p:blipFill rotWithShape="1">
          <a:blip r:embed="rId3">
            <a:alphaModFix/>
          </a:blip>
          <a:srcRect b="0" l="0" r="0" t="0"/>
          <a:stretch/>
        </p:blipFill>
        <p:spPr>
          <a:xfrm>
            <a:off x="8596331" y="4786322"/>
            <a:ext cx="1530353" cy="1500198"/>
          </a:xfrm>
          <a:prstGeom prst="rect">
            <a:avLst/>
          </a:prstGeom>
          <a:noFill/>
          <a:ln>
            <a:noFill/>
          </a:ln>
        </p:spPr>
      </p:pic>
      <p:pic>
        <p:nvPicPr>
          <p:cNvPr id="453" name="Google Shape;453;p27"/>
          <p:cNvPicPr preferRelativeResize="0"/>
          <p:nvPr/>
        </p:nvPicPr>
        <p:blipFill rotWithShape="1">
          <a:blip r:embed="rId4">
            <a:alphaModFix/>
          </a:blip>
          <a:srcRect b="0" l="0" r="0" t="0"/>
          <a:stretch/>
        </p:blipFill>
        <p:spPr>
          <a:xfrm>
            <a:off x="5881686" y="857233"/>
            <a:ext cx="1521166" cy="1428759"/>
          </a:xfrm>
          <a:prstGeom prst="rect">
            <a:avLst/>
          </a:prstGeom>
          <a:noFill/>
          <a:ln>
            <a:noFill/>
          </a:ln>
        </p:spPr>
      </p:pic>
      <p:sp>
        <p:nvSpPr>
          <p:cNvPr id="454" name="Google Shape;454;p27"/>
          <p:cNvSpPr/>
          <p:nvPr/>
        </p:nvSpPr>
        <p:spPr>
          <a:xfrm>
            <a:off x="7310446" y="1357298"/>
            <a:ext cx="1857388" cy="3500462"/>
          </a:xfrm>
          <a:custGeom>
            <a:rect b="b" l="l" r="r" t="t"/>
            <a:pathLst>
              <a:path extrusionOk="0" h="1973179" w="2165684">
                <a:moveTo>
                  <a:pt x="2165684" y="1973179"/>
                </a:moveTo>
                <a:lnTo>
                  <a:pt x="0" y="0"/>
                </a:lnTo>
              </a:path>
            </a:pathLst>
          </a:custGeom>
          <a:noFill/>
          <a:ln cap="flat" cmpd="sng" w="28575">
            <a:solidFill>
              <a:schemeClr val="dk1"/>
            </a:solidFill>
            <a:prstDash val="solid"/>
            <a:miter lim="800000"/>
            <a:headEnd len="sm" w="sm" type="none"/>
            <a:tailEnd len="med" w="med" type="stealth"/>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455" name="Google Shape;455;p27"/>
          <p:cNvPicPr preferRelativeResize="0"/>
          <p:nvPr/>
        </p:nvPicPr>
        <p:blipFill rotWithShape="1">
          <a:blip r:embed="rId5">
            <a:alphaModFix/>
          </a:blip>
          <a:srcRect b="0" l="0" r="0" t="0"/>
          <a:stretch/>
        </p:blipFill>
        <p:spPr>
          <a:xfrm>
            <a:off x="5881686" y="2500308"/>
            <a:ext cx="1521166" cy="1428759"/>
          </a:xfrm>
          <a:prstGeom prst="rect">
            <a:avLst/>
          </a:prstGeom>
          <a:noFill/>
          <a:ln>
            <a:noFill/>
          </a:ln>
        </p:spPr>
      </p:pic>
      <p:pic>
        <p:nvPicPr>
          <p:cNvPr id="456" name="Google Shape;456;p27"/>
          <p:cNvPicPr preferRelativeResize="0"/>
          <p:nvPr/>
        </p:nvPicPr>
        <p:blipFill rotWithShape="1">
          <a:blip r:embed="rId5">
            <a:alphaModFix/>
          </a:blip>
          <a:srcRect b="0" l="0" r="0" t="0"/>
          <a:stretch/>
        </p:blipFill>
        <p:spPr>
          <a:xfrm>
            <a:off x="5881686" y="4143382"/>
            <a:ext cx="1521166" cy="1428759"/>
          </a:xfrm>
          <a:prstGeom prst="rect">
            <a:avLst/>
          </a:prstGeom>
          <a:noFill/>
          <a:ln>
            <a:noFill/>
          </a:ln>
        </p:spPr>
      </p:pic>
      <p:cxnSp>
        <p:nvCxnSpPr>
          <p:cNvPr id="457" name="Google Shape;457;p27"/>
          <p:cNvCxnSpPr/>
          <p:nvPr/>
        </p:nvCxnSpPr>
        <p:spPr>
          <a:xfrm flipH="1" rot="-5400000">
            <a:off x="6501527" y="2380533"/>
            <a:ext cx="357191" cy="25235"/>
          </a:xfrm>
          <a:prstGeom prst="straightConnector1">
            <a:avLst/>
          </a:prstGeom>
          <a:noFill/>
          <a:ln cap="flat" cmpd="sng" w="28575">
            <a:solidFill>
              <a:schemeClr val="dk1"/>
            </a:solidFill>
            <a:prstDash val="solid"/>
            <a:miter lim="800000"/>
            <a:headEnd len="sm" w="sm" type="none"/>
            <a:tailEnd len="med" w="med" type="stealth"/>
          </a:ln>
        </p:spPr>
      </p:cxnSp>
      <p:cxnSp>
        <p:nvCxnSpPr>
          <p:cNvPr id="458" name="Google Shape;458;p27"/>
          <p:cNvCxnSpPr/>
          <p:nvPr/>
        </p:nvCxnSpPr>
        <p:spPr>
          <a:xfrm flipH="1" rot="-5400000">
            <a:off x="6501527" y="4023607"/>
            <a:ext cx="357191" cy="25235"/>
          </a:xfrm>
          <a:prstGeom prst="straightConnector1">
            <a:avLst/>
          </a:prstGeom>
          <a:noFill/>
          <a:ln cap="flat" cmpd="sng" w="28575">
            <a:solidFill>
              <a:schemeClr val="dk1"/>
            </a:solidFill>
            <a:prstDash val="solid"/>
            <a:miter lim="800000"/>
            <a:headEnd len="sm" w="sm" type="none"/>
            <a:tailEnd len="med" w="med" type="stealth"/>
          </a:ln>
        </p:spPr>
      </p:cxnSp>
      <p:pic>
        <p:nvPicPr>
          <p:cNvPr id="459" name="Google Shape;459;p27"/>
          <p:cNvPicPr preferRelativeResize="0"/>
          <p:nvPr/>
        </p:nvPicPr>
        <p:blipFill rotWithShape="1">
          <a:blip r:embed="rId6">
            <a:alphaModFix/>
          </a:blip>
          <a:srcRect b="0" l="0" r="0" t="0"/>
          <a:stretch/>
        </p:blipFill>
        <p:spPr>
          <a:xfrm>
            <a:off x="6381752" y="5576906"/>
            <a:ext cx="457200" cy="495300"/>
          </a:xfrm>
          <a:prstGeom prst="rect">
            <a:avLst/>
          </a:prstGeom>
          <a:noFill/>
          <a:ln>
            <a:noFill/>
          </a:ln>
        </p:spPr>
      </p:pic>
      <p:sp>
        <p:nvSpPr>
          <p:cNvPr id="460" name="Google Shape;46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a:t>
            </a:r>
            <a:r>
              <a:rPr b="1" lang="fr-FR"/>
              <a:t>Déclaration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28"/>
          <p:cNvSpPr txBox="1"/>
          <p:nvPr>
            <p:ph idx="1" type="body"/>
          </p:nvPr>
        </p:nvSpPr>
        <p:spPr>
          <a:xfrm>
            <a:off x="838800" y="1825200"/>
            <a:ext cx="10515600" cy="4351338"/>
          </a:xfrm>
          <a:prstGeom prst="rect">
            <a:avLst/>
          </a:prstGeom>
          <a:noFill/>
          <a:ln>
            <a:noFill/>
          </a:ln>
        </p:spPr>
        <p:txBody>
          <a:bodyPr anchorCtr="0" anchor="t" bIns="45700" lIns="91425" spcFirstLastPara="1" rIns="91425" wrap="square" tIns="45700">
            <a:normAutofit/>
          </a:bodyPr>
          <a:lstStyle/>
          <a:p>
            <a:pPr indent="-457200" lvl="0" marL="457200" rtl="0" algn="just">
              <a:lnSpc>
                <a:spcPct val="90000"/>
              </a:lnSpc>
              <a:spcBef>
                <a:spcPts val="0"/>
              </a:spcBef>
              <a:spcAft>
                <a:spcPts val="0"/>
              </a:spcAft>
              <a:buClr>
                <a:schemeClr val="dk1"/>
              </a:buClr>
              <a:buSzPts val="2800"/>
              <a:buFont typeface="Noto Sans Symbols"/>
              <a:buChar char="▪"/>
            </a:pPr>
            <a:r>
              <a:rPr lang="fr-FR">
                <a:latin typeface="Times New Roman"/>
                <a:ea typeface="Times New Roman"/>
                <a:cs typeface="Times New Roman"/>
                <a:sym typeface="Times New Roman"/>
              </a:rPr>
              <a:t>Création &amp; initialisation </a:t>
            </a:r>
            <a:endParaRPr/>
          </a:p>
          <a:p>
            <a:pPr indent="-457200" lvl="0" marL="457200" rtl="0" algn="just">
              <a:lnSpc>
                <a:spcPct val="90000"/>
              </a:lnSpc>
              <a:spcBef>
                <a:spcPts val="2200"/>
              </a:spcBef>
              <a:spcAft>
                <a:spcPts val="0"/>
              </a:spcAft>
              <a:buClr>
                <a:schemeClr val="dk1"/>
              </a:buClr>
              <a:buSzPts val="2800"/>
              <a:buFont typeface="Noto Sans Symbols"/>
              <a:buChar char="▪"/>
            </a:pPr>
            <a:r>
              <a:rPr lang="fr-FR">
                <a:latin typeface="Times New Roman"/>
                <a:ea typeface="Times New Roman"/>
                <a:cs typeface="Times New Roman"/>
                <a:sym typeface="Times New Roman"/>
              </a:rPr>
              <a:t>Ajout en fin de file (enfiler)</a:t>
            </a:r>
            <a:endParaRPr/>
          </a:p>
          <a:p>
            <a:pPr indent="-457200" lvl="0" marL="457200" rtl="0" algn="just">
              <a:lnSpc>
                <a:spcPct val="90000"/>
              </a:lnSpc>
              <a:spcBef>
                <a:spcPts val="2200"/>
              </a:spcBef>
              <a:spcAft>
                <a:spcPts val="0"/>
              </a:spcAft>
              <a:buClr>
                <a:schemeClr val="dk1"/>
              </a:buClr>
              <a:buSzPts val="2800"/>
              <a:buFont typeface="Noto Sans Symbols"/>
              <a:buChar char="▪"/>
            </a:pPr>
            <a:r>
              <a:rPr lang="fr-FR">
                <a:latin typeface="Times New Roman"/>
                <a:ea typeface="Times New Roman"/>
                <a:cs typeface="Times New Roman"/>
                <a:sym typeface="Times New Roman"/>
              </a:rPr>
              <a:t>Tester si la file est vide</a:t>
            </a:r>
            <a:endParaRPr/>
          </a:p>
          <a:p>
            <a:pPr indent="-457200" lvl="0" marL="457200" rtl="0" algn="just">
              <a:lnSpc>
                <a:spcPct val="90000"/>
              </a:lnSpc>
              <a:spcBef>
                <a:spcPts val="2200"/>
              </a:spcBef>
              <a:spcAft>
                <a:spcPts val="0"/>
              </a:spcAft>
              <a:buClr>
                <a:schemeClr val="dk1"/>
              </a:buClr>
              <a:buSzPts val="2800"/>
              <a:buFont typeface="Noto Sans Symbols"/>
              <a:buChar char="▪"/>
            </a:pPr>
            <a:r>
              <a:rPr lang="fr-FR">
                <a:latin typeface="Times New Roman"/>
                <a:ea typeface="Times New Roman"/>
                <a:cs typeface="Times New Roman"/>
                <a:sym typeface="Times New Roman"/>
              </a:rPr>
              <a:t>Suppression en tête de file(défiler)</a:t>
            </a:r>
            <a:endParaRPr/>
          </a:p>
          <a:p>
            <a:pPr indent="-457200" lvl="0" marL="457200" rtl="0" algn="just">
              <a:lnSpc>
                <a:spcPct val="90000"/>
              </a:lnSpc>
              <a:spcBef>
                <a:spcPts val="2200"/>
              </a:spcBef>
              <a:spcAft>
                <a:spcPts val="0"/>
              </a:spcAft>
              <a:buClr>
                <a:schemeClr val="dk1"/>
              </a:buClr>
              <a:buSzPts val="2800"/>
              <a:buFont typeface="Noto Sans Symbols"/>
              <a:buChar char="▪"/>
            </a:pPr>
            <a:r>
              <a:rPr lang="fr-FR">
                <a:latin typeface="Times New Roman"/>
                <a:ea typeface="Times New Roman"/>
                <a:cs typeface="Times New Roman"/>
                <a:sym typeface="Times New Roman"/>
              </a:rPr>
              <a:t>Consulter la tête de la file</a:t>
            </a:r>
            <a:endParaRPr/>
          </a:p>
          <a:p>
            <a:pPr indent="-50800" lvl="0" marL="228600" rtl="0" algn="l">
              <a:lnSpc>
                <a:spcPct val="90000"/>
              </a:lnSpc>
              <a:spcBef>
                <a:spcPts val="2200"/>
              </a:spcBef>
              <a:spcAft>
                <a:spcPts val="0"/>
              </a:spcAft>
              <a:buClr>
                <a:schemeClr val="dk1"/>
              </a:buClr>
              <a:buSzPts val="2800"/>
              <a:buNone/>
            </a:pPr>
            <a:r>
              <a:t/>
            </a:r>
            <a:endParaRPr/>
          </a:p>
        </p:txBody>
      </p:sp>
      <p:sp>
        <p:nvSpPr>
          <p:cNvPr id="466" name="Google Shape;466;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467" name="Google Shape;467;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a:t>
            </a:r>
            <a:r>
              <a:rPr b="1" lang="fr-FR"/>
              <a:t>Opérations Elémentaires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473" name="Google Shape;473;p29"/>
          <p:cNvPicPr preferRelativeResize="0"/>
          <p:nvPr/>
        </p:nvPicPr>
        <p:blipFill rotWithShape="1">
          <a:blip r:embed="rId3">
            <a:alphaModFix/>
          </a:blip>
          <a:srcRect b="0" l="0" r="0" t="0"/>
          <a:stretch/>
        </p:blipFill>
        <p:spPr>
          <a:xfrm>
            <a:off x="838800" y="1825200"/>
            <a:ext cx="5400000" cy="4352400"/>
          </a:xfrm>
          <a:prstGeom prst="rect">
            <a:avLst/>
          </a:prstGeom>
          <a:noFill/>
          <a:ln>
            <a:noFill/>
          </a:ln>
        </p:spPr>
      </p:pic>
      <p:pic>
        <p:nvPicPr>
          <p:cNvPr id="474" name="Google Shape;474;p29"/>
          <p:cNvPicPr preferRelativeResize="0"/>
          <p:nvPr/>
        </p:nvPicPr>
        <p:blipFill rotWithShape="1">
          <a:blip r:embed="rId4">
            <a:alphaModFix/>
          </a:blip>
          <a:srcRect b="0" l="0" r="0" t="0"/>
          <a:stretch/>
        </p:blipFill>
        <p:spPr>
          <a:xfrm>
            <a:off x="5948495" y="1825200"/>
            <a:ext cx="5400000" cy="4352400"/>
          </a:xfrm>
          <a:prstGeom prst="rect">
            <a:avLst/>
          </a:prstGeom>
          <a:noFill/>
          <a:ln>
            <a:noFill/>
          </a:ln>
        </p:spPr>
      </p:pic>
      <p:sp>
        <p:nvSpPr>
          <p:cNvPr id="475" name="Google Shape;475;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a:t>
            </a:r>
            <a:r>
              <a:rPr b="1" lang="fr-FR"/>
              <a:t>Création et Initialisation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txBox="1"/>
          <p:nvPr>
            <p:ph type="title"/>
          </p:nvPr>
        </p:nvSpPr>
        <p:spPr>
          <a:xfrm>
            <a:off x="831850" y="1709738"/>
            <a:ext cx="10515600" cy="285273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fr-FR" sz="6000"/>
              <a:t>Piles</a:t>
            </a:r>
            <a:endParaRPr/>
          </a:p>
        </p:txBody>
      </p:sp>
      <p:sp>
        <p:nvSpPr>
          <p:cNvPr id="114" name="Google Shape;11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481" name="Google Shape;481;p30"/>
          <p:cNvPicPr preferRelativeResize="0"/>
          <p:nvPr/>
        </p:nvPicPr>
        <p:blipFill rotWithShape="1">
          <a:blip r:embed="rId3">
            <a:alphaModFix/>
          </a:blip>
          <a:srcRect b="0" l="0" r="0" t="0"/>
          <a:stretch/>
        </p:blipFill>
        <p:spPr>
          <a:xfrm>
            <a:off x="838800" y="1825200"/>
            <a:ext cx="10515600" cy="4352400"/>
          </a:xfrm>
          <a:prstGeom prst="rect">
            <a:avLst/>
          </a:prstGeom>
          <a:noFill/>
          <a:ln>
            <a:noFill/>
          </a:ln>
        </p:spPr>
      </p:pic>
      <p:sp>
        <p:nvSpPr>
          <p:cNvPr id="482" name="Google Shape;482;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a:t>
            </a:r>
            <a:r>
              <a:rPr b="1" lang="fr-FR"/>
              <a:t>File Vide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488" name="Google Shape;488;p31"/>
          <p:cNvSpPr/>
          <p:nvPr/>
        </p:nvSpPr>
        <p:spPr>
          <a:xfrm>
            <a:off x="838800" y="1825197"/>
            <a:ext cx="10515600" cy="375064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i="0" lang="fr-FR" sz="2100" u="none" cap="none" strike="noStrike">
                <a:solidFill>
                  <a:schemeClr val="dk1"/>
                </a:solidFill>
                <a:latin typeface="Times New Roman"/>
                <a:ea typeface="Times New Roman"/>
                <a:cs typeface="Times New Roman"/>
                <a:sym typeface="Times New Roman"/>
              </a:rPr>
              <a:t>Etapes :</a:t>
            </a:r>
            <a:endParaRPr b="0" i="0" sz="1400" u="none" cap="none" strike="noStrike">
              <a:solidFill>
                <a:srgbClr val="000000"/>
              </a:solidFill>
              <a:latin typeface="Arial"/>
              <a:ea typeface="Arial"/>
              <a:cs typeface="Arial"/>
              <a:sym typeface="Arial"/>
            </a:endParaRPr>
          </a:p>
          <a:p>
            <a:pPr indent="-400050" lvl="0" marL="400050" marR="0" rtl="0" algn="l">
              <a:lnSpc>
                <a:spcPct val="150000"/>
              </a:lnSpc>
              <a:spcBef>
                <a:spcPts val="0"/>
              </a:spcBef>
              <a:spcAft>
                <a:spcPts val="0"/>
              </a:spcAft>
              <a:buClr>
                <a:schemeClr val="dk1"/>
              </a:buClr>
              <a:buSzPts val="2100"/>
              <a:buFont typeface="Noto Sans Symbols"/>
              <a:buAutoNum type="arabicPeriod"/>
            </a:pPr>
            <a:r>
              <a:rPr b="1" i="0" lang="fr-FR" sz="2100" u="none" cap="none" strike="noStrike">
                <a:solidFill>
                  <a:schemeClr val="dk1"/>
                </a:solidFill>
                <a:latin typeface="Times New Roman"/>
                <a:ea typeface="Times New Roman"/>
                <a:cs typeface="Times New Roman"/>
                <a:sym typeface="Times New Roman"/>
              </a:rPr>
              <a:t>Création d’une cellule</a:t>
            </a:r>
            <a:r>
              <a:rPr b="1" i="0" lang="fr-FR" sz="2100" u="none" cap="none" strike="noStrike">
                <a:solidFill>
                  <a:srgbClr val="C00000"/>
                </a:solidFill>
                <a:latin typeface="Times New Roman"/>
                <a:ea typeface="Times New Roman"/>
                <a:cs typeface="Times New Roman"/>
                <a:sym typeface="Times New Roman"/>
              </a:rPr>
              <a:t> </a:t>
            </a:r>
            <a:r>
              <a:rPr b="0" i="0" lang="fr-FR" sz="2100" u="none" cap="none" strike="noStrike">
                <a:solidFill>
                  <a:schemeClr val="dk1"/>
                </a:solidFill>
                <a:latin typeface="Times New Roman"/>
                <a:ea typeface="Times New Roman"/>
                <a:cs typeface="Times New Roman"/>
                <a:sym typeface="Times New Roman"/>
              </a:rPr>
              <a:t>en réservant l’espace mémoire nécessaire avec </a:t>
            </a:r>
            <a:r>
              <a:rPr b="1" i="0" lang="fr-FR" sz="2100" u="none" cap="none" strike="noStrike">
                <a:solidFill>
                  <a:schemeClr val="dk1"/>
                </a:solidFill>
                <a:latin typeface="Times New Roman"/>
                <a:ea typeface="Times New Roman"/>
                <a:cs typeface="Times New Roman"/>
                <a:sym typeface="Times New Roman"/>
              </a:rPr>
              <a:t>malloc</a:t>
            </a:r>
            <a:endParaRPr b="1" i="0" sz="2100" u="none" cap="none" strike="noStrike">
              <a:solidFill>
                <a:srgbClr val="C00000"/>
              </a:solidFill>
              <a:latin typeface="Times New Roman"/>
              <a:ea typeface="Times New Roman"/>
              <a:cs typeface="Times New Roman"/>
              <a:sym typeface="Times New Roman"/>
            </a:endParaRPr>
          </a:p>
          <a:p>
            <a:pPr indent="-400050" lvl="0" marL="400050" marR="0" rtl="0" algn="l">
              <a:lnSpc>
                <a:spcPct val="150000"/>
              </a:lnSpc>
              <a:spcBef>
                <a:spcPts val="0"/>
              </a:spcBef>
              <a:spcAft>
                <a:spcPts val="0"/>
              </a:spcAft>
              <a:buClr>
                <a:schemeClr val="dk1"/>
              </a:buClr>
              <a:buSzPts val="2100"/>
              <a:buFont typeface="Noto Sans Symbols"/>
              <a:buAutoNum type="arabicPeriod"/>
            </a:pPr>
            <a:r>
              <a:rPr b="1" i="0" lang="fr-FR" sz="2100" u="none" cap="none" strike="noStrike">
                <a:solidFill>
                  <a:schemeClr val="dk1"/>
                </a:solidFill>
                <a:latin typeface="Times New Roman"/>
                <a:ea typeface="Times New Roman"/>
                <a:cs typeface="Times New Roman"/>
                <a:sym typeface="Times New Roman"/>
              </a:rPr>
              <a:t>Mise à jour</a:t>
            </a:r>
            <a:r>
              <a:rPr b="1" i="0" lang="fr-FR" sz="2100" u="none" cap="none" strike="noStrike">
                <a:solidFill>
                  <a:srgbClr val="C00000"/>
                </a:solidFill>
                <a:latin typeface="Times New Roman"/>
                <a:ea typeface="Times New Roman"/>
                <a:cs typeface="Times New Roman"/>
                <a:sym typeface="Times New Roman"/>
              </a:rPr>
              <a:t> </a:t>
            </a:r>
            <a:r>
              <a:rPr b="0" i="0" lang="fr-FR" sz="2100" u="none" cap="none" strike="noStrike">
                <a:solidFill>
                  <a:schemeClr val="dk1"/>
                </a:solidFill>
                <a:latin typeface="Times New Roman"/>
                <a:ea typeface="Times New Roman"/>
                <a:cs typeface="Times New Roman"/>
                <a:sym typeface="Times New Roman"/>
              </a:rPr>
              <a:t>de la valeur de la zone d’</a:t>
            </a:r>
            <a:r>
              <a:rPr b="1" i="0" lang="fr-FR" sz="2100" u="none" cap="none" strike="noStrike">
                <a:solidFill>
                  <a:schemeClr val="dk1"/>
                </a:solidFill>
                <a:latin typeface="Times New Roman"/>
                <a:ea typeface="Times New Roman"/>
                <a:cs typeface="Times New Roman"/>
                <a:sym typeface="Times New Roman"/>
              </a:rPr>
              <a:t>adressage</a:t>
            </a:r>
            <a:r>
              <a:rPr b="0" i="0" lang="fr-FR" sz="2100" u="none" cap="none" strike="noStrike">
                <a:solidFill>
                  <a:srgbClr val="C00000"/>
                </a:solidFill>
                <a:latin typeface="Times New Roman"/>
                <a:ea typeface="Times New Roman"/>
                <a:cs typeface="Times New Roman"/>
                <a:sym typeface="Times New Roman"/>
              </a:rPr>
              <a:t>  </a:t>
            </a:r>
            <a:r>
              <a:rPr b="0" i="0" lang="fr-FR" sz="2100" u="none" cap="none" strike="noStrike">
                <a:solidFill>
                  <a:schemeClr val="dk1"/>
                </a:solidFill>
                <a:latin typeface="Times New Roman"/>
                <a:ea typeface="Times New Roman"/>
                <a:cs typeface="Times New Roman"/>
                <a:sym typeface="Times New Roman"/>
              </a:rPr>
              <a:t>et la </a:t>
            </a:r>
            <a:r>
              <a:rPr b="1" i="0" lang="fr-FR" sz="2100" u="none" cap="none" strike="noStrike">
                <a:solidFill>
                  <a:schemeClr val="dk1"/>
                </a:solidFill>
                <a:latin typeface="Times New Roman"/>
                <a:ea typeface="Times New Roman"/>
                <a:cs typeface="Times New Roman"/>
                <a:sym typeface="Times New Roman"/>
              </a:rPr>
              <a:t>zone de données</a:t>
            </a:r>
            <a:r>
              <a:rPr b="0" i="0" lang="fr-FR" sz="2100" u="none" cap="none" strike="noStrike">
                <a:solidFill>
                  <a:schemeClr val="dk1"/>
                </a:solidFill>
                <a:latin typeface="Times New Roman"/>
                <a:ea typeface="Times New Roman"/>
                <a:cs typeface="Times New Roman"/>
                <a:sym typeface="Times New Roman"/>
              </a:rPr>
              <a:t> du nouvel élément</a:t>
            </a:r>
            <a:endParaRPr b="0" i="0" sz="1400" u="none" cap="none" strike="noStrike">
              <a:solidFill>
                <a:srgbClr val="000000"/>
              </a:solidFill>
              <a:latin typeface="Arial"/>
              <a:ea typeface="Arial"/>
              <a:cs typeface="Arial"/>
              <a:sym typeface="Arial"/>
            </a:endParaRPr>
          </a:p>
          <a:p>
            <a:pPr indent="-400050" lvl="0" marL="400050" marR="0" rtl="0" algn="l">
              <a:lnSpc>
                <a:spcPct val="150000"/>
              </a:lnSpc>
              <a:spcBef>
                <a:spcPts val="0"/>
              </a:spcBef>
              <a:spcAft>
                <a:spcPts val="0"/>
              </a:spcAft>
              <a:buClr>
                <a:schemeClr val="dk1"/>
              </a:buClr>
              <a:buSzPts val="2100"/>
              <a:buFont typeface="Times New Roman"/>
              <a:buAutoNum type="arabicPeriod"/>
            </a:pPr>
            <a:r>
              <a:rPr b="1" i="0" lang="fr-FR" sz="2100" u="none" cap="none" strike="noStrike">
                <a:solidFill>
                  <a:schemeClr val="dk1"/>
                </a:solidFill>
                <a:latin typeface="Times New Roman"/>
                <a:ea typeface="Times New Roman"/>
                <a:cs typeface="Times New Roman"/>
                <a:sym typeface="Times New Roman"/>
              </a:rPr>
              <a:t>Tester</a:t>
            </a:r>
            <a:r>
              <a:rPr b="0" i="0" lang="fr-FR" sz="2100" u="none" cap="none" strike="noStrike">
                <a:solidFill>
                  <a:srgbClr val="C00000"/>
                </a:solidFill>
                <a:latin typeface="Times New Roman"/>
                <a:ea typeface="Times New Roman"/>
                <a:cs typeface="Times New Roman"/>
                <a:sym typeface="Times New Roman"/>
              </a:rPr>
              <a:t> </a:t>
            </a:r>
            <a:r>
              <a:rPr b="0" i="0" lang="fr-FR" sz="2100" u="none" cap="none" strike="noStrike">
                <a:solidFill>
                  <a:schemeClr val="dk1"/>
                </a:solidFill>
                <a:latin typeface="Times New Roman"/>
                <a:ea typeface="Times New Roman"/>
                <a:cs typeface="Times New Roman"/>
                <a:sym typeface="Times New Roman"/>
              </a:rPr>
              <a:t>si la file est vide ou pas</a:t>
            </a:r>
            <a:endParaRPr b="0" i="0" sz="1400" u="none" cap="none" strike="noStrike">
              <a:solidFill>
                <a:srgbClr val="000000"/>
              </a:solidFill>
              <a:latin typeface="Arial"/>
              <a:ea typeface="Arial"/>
              <a:cs typeface="Arial"/>
              <a:sym typeface="Arial"/>
            </a:endParaRPr>
          </a:p>
          <a:p>
            <a:pPr indent="-400050" lvl="0" marL="400050" marR="0" rtl="0" algn="l">
              <a:lnSpc>
                <a:spcPct val="150000"/>
              </a:lnSpc>
              <a:spcBef>
                <a:spcPts val="0"/>
              </a:spcBef>
              <a:spcAft>
                <a:spcPts val="0"/>
              </a:spcAft>
              <a:buClr>
                <a:srgbClr val="000000"/>
              </a:buClr>
              <a:buSzPts val="2100"/>
              <a:buFont typeface="Arial"/>
              <a:buNone/>
            </a:pPr>
            <a:r>
              <a:rPr b="1" i="0" lang="fr-FR" sz="2100" u="none" cap="none" strike="noStrike">
                <a:solidFill>
                  <a:schemeClr val="dk1"/>
                </a:solidFill>
                <a:latin typeface="Times New Roman"/>
                <a:ea typeface="Times New Roman"/>
                <a:cs typeface="Times New Roman"/>
                <a:sym typeface="Times New Roman"/>
              </a:rPr>
              <a:t>	3.1 Si </a:t>
            </a:r>
            <a:r>
              <a:rPr b="0" i="0" lang="fr-FR" sz="2100" u="none" cap="none" strike="noStrike">
                <a:solidFill>
                  <a:schemeClr val="dk1"/>
                </a:solidFill>
                <a:latin typeface="Times New Roman"/>
                <a:ea typeface="Times New Roman"/>
                <a:cs typeface="Times New Roman"/>
                <a:sym typeface="Times New Roman"/>
              </a:rPr>
              <a:t>la file est vide, le pointeur tête et le pointeur queue vont contenir l’adresse du nouvel élément</a:t>
            </a:r>
            <a:endParaRPr b="0" i="0" sz="1400" u="none" cap="none" strike="noStrike">
              <a:solidFill>
                <a:srgbClr val="000000"/>
              </a:solidFill>
              <a:latin typeface="Arial"/>
              <a:ea typeface="Arial"/>
              <a:cs typeface="Arial"/>
              <a:sym typeface="Arial"/>
            </a:endParaRPr>
          </a:p>
          <a:p>
            <a:pPr indent="-400050" lvl="0" marL="400050" marR="0" rtl="0" algn="l">
              <a:lnSpc>
                <a:spcPct val="150000"/>
              </a:lnSpc>
              <a:spcBef>
                <a:spcPts val="0"/>
              </a:spcBef>
              <a:spcAft>
                <a:spcPts val="0"/>
              </a:spcAft>
              <a:buClr>
                <a:srgbClr val="000000"/>
              </a:buClr>
              <a:buSzPts val="2100"/>
              <a:buFont typeface="Arial"/>
              <a:buNone/>
            </a:pPr>
            <a:r>
              <a:rPr b="1" i="0" lang="fr-FR" sz="2100" u="none" cap="none" strike="noStrike">
                <a:solidFill>
                  <a:schemeClr val="dk1"/>
                </a:solidFill>
                <a:latin typeface="Times New Roman"/>
                <a:ea typeface="Times New Roman"/>
                <a:cs typeface="Times New Roman"/>
                <a:sym typeface="Times New Roman"/>
              </a:rPr>
              <a:t>	3.2 Sinon,</a:t>
            </a:r>
            <a:r>
              <a:rPr b="1" i="0" lang="fr-FR" sz="2100" u="none" cap="none" strike="noStrike">
                <a:solidFill>
                  <a:srgbClr val="C00000"/>
                </a:solidFill>
                <a:latin typeface="Times New Roman"/>
                <a:ea typeface="Times New Roman"/>
                <a:cs typeface="Times New Roman"/>
                <a:sym typeface="Times New Roman"/>
              </a:rPr>
              <a:t> </a:t>
            </a:r>
            <a:r>
              <a:rPr b="1" i="0" lang="fr-FR" sz="2100" u="none" cap="none" strike="noStrike">
                <a:solidFill>
                  <a:schemeClr val="dk1"/>
                </a:solidFill>
                <a:latin typeface="Times New Roman"/>
                <a:ea typeface="Times New Roman"/>
                <a:cs typeface="Times New Roman"/>
                <a:sym typeface="Times New Roman"/>
              </a:rPr>
              <a:t>mise à jour</a:t>
            </a:r>
            <a:r>
              <a:rPr b="1" i="0" lang="fr-FR" sz="2100" u="none" cap="none" strike="noStrike">
                <a:solidFill>
                  <a:srgbClr val="C00000"/>
                </a:solidFill>
                <a:latin typeface="Times New Roman"/>
                <a:ea typeface="Times New Roman"/>
                <a:cs typeface="Times New Roman"/>
                <a:sym typeface="Times New Roman"/>
              </a:rPr>
              <a:t> </a:t>
            </a:r>
            <a:r>
              <a:rPr b="0" i="0" lang="fr-FR" sz="2100" u="none" cap="none" strike="noStrike">
                <a:solidFill>
                  <a:schemeClr val="dk1"/>
                </a:solidFill>
                <a:latin typeface="Times New Roman"/>
                <a:ea typeface="Times New Roman"/>
                <a:cs typeface="Times New Roman"/>
                <a:sym typeface="Times New Roman"/>
              </a:rPr>
              <a:t>du </a:t>
            </a:r>
            <a:r>
              <a:rPr b="1" i="0" lang="fr-FR" sz="2100" u="none" cap="none" strike="noStrike">
                <a:solidFill>
                  <a:schemeClr val="dk1"/>
                </a:solidFill>
                <a:latin typeface="Times New Roman"/>
                <a:ea typeface="Times New Roman"/>
                <a:cs typeface="Times New Roman"/>
                <a:sym typeface="Times New Roman"/>
              </a:rPr>
              <a:t>suivant</a:t>
            </a:r>
            <a:r>
              <a:rPr b="0" i="0" lang="fr-FR" sz="2100" u="none" cap="none" strike="noStrike">
                <a:solidFill>
                  <a:srgbClr val="C00000"/>
                </a:solidFill>
                <a:latin typeface="Times New Roman"/>
                <a:ea typeface="Times New Roman"/>
                <a:cs typeface="Times New Roman"/>
                <a:sym typeface="Times New Roman"/>
              </a:rPr>
              <a:t> </a:t>
            </a:r>
            <a:r>
              <a:rPr b="0" i="0" lang="fr-FR" sz="2100" u="none" cap="none" strike="noStrike">
                <a:solidFill>
                  <a:schemeClr val="dk1"/>
                </a:solidFill>
                <a:latin typeface="Times New Roman"/>
                <a:ea typeface="Times New Roman"/>
                <a:cs typeface="Times New Roman"/>
                <a:sym typeface="Times New Roman"/>
              </a:rPr>
              <a:t>de la dernière cellule (qui va pointer vers la nouvelle cellule) et </a:t>
            </a:r>
            <a:r>
              <a:rPr b="1" i="0" lang="fr-FR" sz="2100" u="none" cap="none" strike="noStrike">
                <a:solidFill>
                  <a:schemeClr val="dk1"/>
                </a:solidFill>
                <a:latin typeface="Times New Roman"/>
                <a:ea typeface="Times New Roman"/>
                <a:cs typeface="Times New Roman"/>
                <a:sym typeface="Times New Roman"/>
              </a:rPr>
              <a:t>modification</a:t>
            </a:r>
            <a:r>
              <a:rPr b="0" i="0" lang="fr-FR" sz="2100" u="none" cap="none" strike="noStrike">
                <a:solidFill>
                  <a:srgbClr val="C00000"/>
                </a:solidFill>
                <a:latin typeface="Times New Roman"/>
                <a:ea typeface="Times New Roman"/>
                <a:cs typeface="Times New Roman"/>
                <a:sym typeface="Times New Roman"/>
              </a:rPr>
              <a:t> </a:t>
            </a:r>
            <a:r>
              <a:rPr b="0" i="0" lang="fr-FR" sz="2100" u="none" cap="none" strike="noStrike">
                <a:solidFill>
                  <a:schemeClr val="dk1"/>
                </a:solidFill>
                <a:latin typeface="Times New Roman"/>
                <a:ea typeface="Times New Roman"/>
                <a:cs typeface="Times New Roman"/>
                <a:sym typeface="Times New Roman"/>
              </a:rPr>
              <a:t>de  la valeur du pointeur </a:t>
            </a:r>
            <a:r>
              <a:rPr b="1" i="0" lang="fr-FR" sz="2100" u="none" cap="none" strike="noStrike">
                <a:solidFill>
                  <a:schemeClr val="dk1"/>
                </a:solidFill>
                <a:latin typeface="Times New Roman"/>
                <a:ea typeface="Times New Roman"/>
                <a:cs typeface="Times New Roman"/>
                <a:sym typeface="Times New Roman"/>
              </a:rPr>
              <a:t>queue</a:t>
            </a:r>
            <a:r>
              <a:rPr b="0" i="0" lang="fr-FR" sz="2100" u="none" cap="none" strike="noStrike">
                <a:solidFill>
                  <a:schemeClr val="dk1"/>
                </a:solidFill>
                <a:latin typeface="Times New Roman"/>
                <a:ea typeface="Times New Roman"/>
                <a:cs typeface="Times New Roman"/>
                <a:sym typeface="Times New Roman"/>
              </a:rPr>
              <a:t> avec l’</a:t>
            </a:r>
            <a:r>
              <a:rPr b="1" i="0" lang="fr-FR" sz="2100" u="none" cap="none" strike="noStrike">
                <a:solidFill>
                  <a:schemeClr val="dk1"/>
                </a:solidFill>
                <a:latin typeface="Times New Roman"/>
                <a:ea typeface="Times New Roman"/>
                <a:cs typeface="Times New Roman"/>
                <a:sym typeface="Times New Roman"/>
              </a:rPr>
              <a:t>adresse</a:t>
            </a:r>
            <a:r>
              <a:rPr b="0" i="0" lang="fr-FR" sz="2100" u="none" cap="none" strike="noStrike">
                <a:solidFill>
                  <a:schemeClr val="dk1"/>
                </a:solidFill>
                <a:latin typeface="Times New Roman"/>
                <a:ea typeface="Times New Roman"/>
                <a:cs typeface="Times New Roman"/>
                <a:sym typeface="Times New Roman"/>
              </a:rPr>
              <a:t> du </a:t>
            </a:r>
            <a:r>
              <a:rPr b="1" i="0" lang="fr-FR" sz="2100" u="none" cap="none" strike="noStrike">
                <a:solidFill>
                  <a:schemeClr val="dk1"/>
                </a:solidFill>
                <a:latin typeface="Times New Roman"/>
                <a:ea typeface="Times New Roman"/>
                <a:cs typeface="Times New Roman"/>
                <a:sym typeface="Times New Roman"/>
              </a:rPr>
              <a:t>nouvel</a:t>
            </a:r>
            <a:r>
              <a:rPr b="0" i="0" lang="fr-FR" sz="2100" u="none" cap="none" strike="noStrike">
                <a:solidFill>
                  <a:schemeClr val="dk1"/>
                </a:solidFill>
                <a:latin typeface="Times New Roman"/>
                <a:ea typeface="Times New Roman"/>
                <a:cs typeface="Times New Roman"/>
                <a:sym typeface="Times New Roman"/>
              </a:rPr>
              <a:t> élément</a:t>
            </a:r>
            <a:endParaRPr b="0" i="0" sz="1400" u="none" cap="none" strike="noStrike">
              <a:solidFill>
                <a:srgbClr val="000000"/>
              </a:solidFill>
              <a:latin typeface="Arial"/>
              <a:ea typeface="Arial"/>
              <a:cs typeface="Arial"/>
              <a:sym typeface="Arial"/>
            </a:endParaRPr>
          </a:p>
        </p:txBody>
      </p:sp>
      <p:sp>
        <p:nvSpPr>
          <p:cNvPr id="489" name="Google Shape;489;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a:t>
            </a:r>
            <a:r>
              <a:rPr b="1" lang="fr-FR"/>
              <a:t>Enfiler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495" name="Google Shape;495;p32"/>
          <p:cNvSpPr/>
          <p:nvPr/>
        </p:nvSpPr>
        <p:spPr>
          <a:xfrm>
            <a:off x="838800" y="1825196"/>
            <a:ext cx="10515600" cy="4352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fr-FR" sz="2200" u="none" cap="none" strike="noStrike">
                <a:solidFill>
                  <a:schemeClr val="dk1"/>
                </a:solidFill>
                <a:latin typeface="Calibri"/>
                <a:ea typeface="Calibri"/>
                <a:cs typeface="Calibri"/>
                <a:sym typeface="Calibri"/>
              </a:rPr>
              <a:t>Soit la file suivante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4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a:p>
            <a:pPr indent="0" lvl="0" marL="0" marR="0" rtl="0" algn="l">
              <a:lnSpc>
                <a:spcPct val="100000"/>
              </a:lnSpc>
              <a:spcBef>
                <a:spcPts val="44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a:p>
            <a:pPr indent="0" lvl="0" marL="0" marR="0" rtl="0" algn="l">
              <a:lnSpc>
                <a:spcPct val="100000"/>
              </a:lnSpc>
              <a:spcBef>
                <a:spcPts val="44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a:p>
            <a:pPr indent="0" lvl="0" marL="0" marR="0" rtl="0" algn="l">
              <a:lnSpc>
                <a:spcPct val="100000"/>
              </a:lnSpc>
              <a:spcBef>
                <a:spcPts val="44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a:p>
            <a:pPr indent="0" lvl="0" marL="0" marR="0" rtl="0" algn="l">
              <a:lnSpc>
                <a:spcPct val="100000"/>
              </a:lnSpc>
              <a:spcBef>
                <a:spcPts val="44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a:p>
            <a:pPr indent="0" lvl="0" marL="0" marR="0" rtl="0" algn="l">
              <a:lnSpc>
                <a:spcPct val="100000"/>
              </a:lnSpc>
              <a:spcBef>
                <a:spcPts val="44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a:p>
            <a:pPr indent="0" lvl="0" marL="0" marR="0" rtl="0" algn="l">
              <a:lnSpc>
                <a:spcPct val="100000"/>
              </a:lnSpc>
              <a:spcBef>
                <a:spcPts val="440"/>
              </a:spcBef>
              <a:spcAft>
                <a:spcPts val="0"/>
              </a:spcAft>
              <a:buClr>
                <a:srgbClr val="000000"/>
              </a:buClr>
              <a:buSzPts val="2200"/>
              <a:buFont typeface="Arial"/>
              <a:buNone/>
            </a:pPr>
            <a:r>
              <a:t/>
            </a:r>
            <a:endParaRPr b="1" i="0" sz="2200" u="none" cap="none" strike="noStrike">
              <a:solidFill>
                <a:schemeClr val="dk1"/>
              </a:solidFill>
              <a:latin typeface="Calibri"/>
              <a:ea typeface="Calibri"/>
              <a:cs typeface="Calibri"/>
              <a:sym typeface="Calibri"/>
            </a:endParaRPr>
          </a:p>
          <a:p>
            <a:pPr indent="0" lvl="0" marL="0" marR="0" rtl="0" algn="l">
              <a:lnSpc>
                <a:spcPct val="100000"/>
              </a:lnSpc>
              <a:spcBef>
                <a:spcPts val="440"/>
              </a:spcBef>
              <a:spcAft>
                <a:spcPts val="0"/>
              </a:spcAft>
              <a:buClr>
                <a:srgbClr val="000000"/>
              </a:buClr>
              <a:buSzPts val="2200"/>
              <a:buFont typeface="Arial"/>
              <a:buNone/>
            </a:pPr>
            <a:r>
              <a:t/>
            </a:r>
            <a:endParaRPr b="1" i="0" sz="2200" u="none" cap="none" strike="noStrike">
              <a:solidFill>
                <a:schemeClr val="dk1"/>
              </a:solidFill>
              <a:latin typeface="Calibri"/>
              <a:ea typeface="Calibri"/>
              <a:cs typeface="Calibri"/>
              <a:sym typeface="Calibri"/>
            </a:endParaRPr>
          </a:p>
          <a:p>
            <a:pPr indent="0" lvl="0" marL="0" marR="0" rtl="0" algn="l">
              <a:lnSpc>
                <a:spcPct val="100000"/>
              </a:lnSpc>
              <a:spcBef>
                <a:spcPts val="440"/>
              </a:spcBef>
              <a:spcAft>
                <a:spcPts val="0"/>
              </a:spcAft>
              <a:buClr>
                <a:srgbClr val="000000"/>
              </a:buClr>
              <a:buSzPts val="2200"/>
              <a:buFont typeface="Arial"/>
              <a:buNone/>
            </a:pPr>
            <a:r>
              <a:rPr b="1" i="0" lang="fr-FR" sz="2200" u="none" cap="none" strike="noStrike">
                <a:solidFill>
                  <a:schemeClr val="dk1"/>
                </a:solidFill>
                <a:latin typeface="Calibri"/>
                <a:ea typeface="Calibri"/>
                <a:cs typeface="Calibri"/>
                <a:sym typeface="Calibri"/>
              </a:rPr>
              <a:t>				Objectif : </a:t>
            </a:r>
            <a:r>
              <a:rPr b="0" i="0" lang="fr-FR" sz="2200" u="none" cap="none" strike="noStrike">
                <a:solidFill>
                  <a:schemeClr val="dk1"/>
                </a:solidFill>
                <a:latin typeface="Calibri"/>
                <a:ea typeface="Calibri"/>
                <a:cs typeface="Calibri"/>
                <a:sym typeface="Calibri"/>
              </a:rPr>
              <a:t>enfiler un nouvel élément contenant la valeur 4</a:t>
            </a:r>
            <a:endParaRPr b="0" i="0" sz="2200" u="none" cap="none" strike="noStrike">
              <a:solidFill>
                <a:schemeClr val="dk1"/>
              </a:solidFill>
              <a:latin typeface="Calibri"/>
              <a:ea typeface="Calibri"/>
              <a:cs typeface="Calibri"/>
              <a:sym typeface="Calibri"/>
            </a:endParaRPr>
          </a:p>
        </p:txBody>
      </p:sp>
      <p:cxnSp>
        <p:nvCxnSpPr>
          <p:cNvPr id="496" name="Google Shape;496;p32"/>
          <p:cNvCxnSpPr/>
          <p:nvPr/>
        </p:nvCxnSpPr>
        <p:spPr>
          <a:xfrm>
            <a:off x="7381884" y="3500438"/>
            <a:ext cx="785818" cy="1588"/>
          </a:xfrm>
          <a:prstGeom prst="straightConnector1">
            <a:avLst/>
          </a:prstGeom>
          <a:noFill/>
          <a:ln cap="flat" cmpd="sng" w="28575">
            <a:solidFill>
              <a:srgbClr val="0C0C0C"/>
            </a:solidFill>
            <a:prstDash val="solid"/>
            <a:miter lim="800000"/>
            <a:headEnd len="sm" w="sm" type="none"/>
            <a:tailEnd len="med" w="med" type="stealth"/>
          </a:ln>
        </p:spPr>
      </p:cxnSp>
      <p:sp>
        <p:nvSpPr>
          <p:cNvPr id="497" name="Google Shape;497;p32"/>
          <p:cNvSpPr txBox="1"/>
          <p:nvPr/>
        </p:nvSpPr>
        <p:spPr>
          <a:xfrm>
            <a:off x="8167702" y="3286124"/>
            <a:ext cx="92869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fr-FR" sz="2000" u="none" cap="none" strike="noStrike">
                <a:solidFill>
                  <a:schemeClr val="dk1"/>
                </a:solidFill>
                <a:latin typeface="Calibri"/>
                <a:ea typeface="Calibri"/>
                <a:cs typeface="Calibri"/>
                <a:sym typeface="Calibri"/>
              </a:rPr>
              <a:t>NULL</a:t>
            </a:r>
            <a:endParaRPr b="0" i="0" sz="1400" u="none" cap="none" strike="noStrike">
              <a:solidFill>
                <a:srgbClr val="000000"/>
              </a:solidFill>
              <a:latin typeface="Arial"/>
              <a:ea typeface="Arial"/>
              <a:cs typeface="Arial"/>
              <a:sym typeface="Arial"/>
            </a:endParaRPr>
          </a:p>
        </p:txBody>
      </p:sp>
      <p:sp>
        <p:nvSpPr>
          <p:cNvPr id="498" name="Google Shape;498;p32"/>
          <p:cNvSpPr/>
          <p:nvPr/>
        </p:nvSpPr>
        <p:spPr>
          <a:xfrm>
            <a:off x="3738546" y="2285993"/>
            <a:ext cx="1357322" cy="1071571"/>
          </a:xfrm>
          <a:custGeom>
            <a:rect b="b" l="l" r="r" t="t"/>
            <a:pathLst>
              <a:path extrusionOk="0" h="1577975" w="2178050">
                <a:moveTo>
                  <a:pt x="0" y="1577975"/>
                </a:moveTo>
                <a:cubicBezTo>
                  <a:pt x="739775" y="862012"/>
                  <a:pt x="1479550" y="146050"/>
                  <a:pt x="1828800" y="73025"/>
                </a:cubicBezTo>
                <a:cubicBezTo>
                  <a:pt x="2178050" y="0"/>
                  <a:pt x="2054225" y="955675"/>
                  <a:pt x="2095500" y="1139825"/>
                </a:cubicBezTo>
              </a:path>
            </a:pathLst>
          </a:custGeom>
          <a:noFill/>
          <a:ln cap="flat" cmpd="sng" w="28575">
            <a:solidFill>
              <a:srgbClr val="0C0C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9" name="Google Shape;499;p32"/>
          <p:cNvSpPr/>
          <p:nvPr/>
        </p:nvSpPr>
        <p:spPr>
          <a:xfrm>
            <a:off x="5381620" y="2285993"/>
            <a:ext cx="1357322" cy="1071571"/>
          </a:xfrm>
          <a:custGeom>
            <a:rect b="b" l="l" r="r" t="t"/>
            <a:pathLst>
              <a:path extrusionOk="0" h="1577975" w="2178050">
                <a:moveTo>
                  <a:pt x="0" y="1577975"/>
                </a:moveTo>
                <a:cubicBezTo>
                  <a:pt x="739775" y="862012"/>
                  <a:pt x="1479550" y="146050"/>
                  <a:pt x="1828800" y="73025"/>
                </a:cubicBezTo>
                <a:cubicBezTo>
                  <a:pt x="2178050" y="0"/>
                  <a:pt x="2054225" y="955675"/>
                  <a:pt x="2095500" y="1139825"/>
                </a:cubicBezTo>
              </a:path>
            </a:pathLst>
          </a:custGeom>
          <a:noFill/>
          <a:ln cap="flat" cmpd="sng" w="28575">
            <a:solidFill>
              <a:srgbClr val="0C0C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500" name="Google Shape;500;p32"/>
          <p:cNvPicPr preferRelativeResize="0"/>
          <p:nvPr/>
        </p:nvPicPr>
        <p:blipFill rotWithShape="1">
          <a:blip r:embed="rId3">
            <a:alphaModFix/>
          </a:blip>
          <a:srcRect b="0" l="0" r="0" t="0"/>
          <a:stretch/>
        </p:blipFill>
        <p:spPr>
          <a:xfrm>
            <a:off x="1809720" y="4643446"/>
            <a:ext cx="1748974" cy="1714512"/>
          </a:xfrm>
          <a:prstGeom prst="rect">
            <a:avLst/>
          </a:prstGeom>
          <a:noFill/>
          <a:ln>
            <a:noFill/>
          </a:ln>
        </p:spPr>
      </p:pic>
      <p:cxnSp>
        <p:nvCxnSpPr>
          <p:cNvPr id="501" name="Google Shape;501;p32"/>
          <p:cNvCxnSpPr/>
          <p:nvPr/>
        </p:nvCxnSpPr>
        <p:spPr>
          <a:xfrm flipH="1" rot="10800000">
            <a:off x="3524232" y="4000504"/>
            <a:ext cx="2643206" cy="1714512"/>
          </a:xfrm>
          <a:prstGeom prst="straightConnector1">
            <a:avLst/>
          </a:prstGeom>
          <a:noFill/>
          <a:ln cap="flat" cmpd="sng" w="28575">
            <a:solidFill>
              <a:schemeClr val="accent2"/>
            </a:solidFill>
            <a:prstDash val="solid"/>
            <a:miter lim="800000"/>
            <a:headEnd len="sm" w="sm" type="none"/>
            <a:tailEnd len="med" w="med" type="stealth"/>
          </a:ln>
        </p:spPr>
      </p:cxnSp>
      <p:pic>
        <p:nvPicPr>
          <p:cNvPr id="502" name="Google Shape;502;p32"/>
          <p:cNvPicPr preferRelativeResize="0"/>
          <p:nvPr/>
        </p:nvPicPr>
        <p:blipFill rotWithShape="1">
          <a:blip r:embed="rId4">
            <a:alphaModFix/>
          </a:blip>
          <a:srcRect b="0" l="0" r="0" t="0"/>
          <a:stretch/>
        </p:blipFill>
        <p:spPr>
          <a:xfrm>
            <a:off x="2595539" y="3090867"/>
            <a:ext cx="1590675" cy="971550"/>
          </a:xfrm>
          <a:prstGeom prst="rect">
            <a:avLst/>
          </a:prstGeom>
          <a:noFill/>
          <a:ln>
            <a:noFill/>
          </a:ln>
        </p:spPr>
      </p:pic>
      <p:pic>
        <p:nvPicPr>
          <p:cNvPr id="503" name="Google Shape;503;p32"/>
          <p:cNvPicPr preferRelativeResize="0"/>
          <p:nvPr/>
        </p:nvPicPr>
        <p:blipFill rotWithShape="1">
          <a:blip r:embed="rId5">
            <a:alphaModFix/>
          </a:blip>
          <a:srcRect b="0" l="0" r="0" t="0"/>
          <a:stretch/>
        </p:blipFill>
        <p:spPr>
          <a:xfrm>
            <a:off x="4343400" y="3090868"/>
            <a:ext cx="1609725" cy="981075"/>
          </a:xfrm>
          <a:prstGeom prst="rect">
            <a:avLst/>
          </a:prstGeom>
          <a:noFill/>
          <a:ln>
            <a:noFill/>
          </a:ln>
        </p:spPr>
      </p:pic>
      <p:pic>
        <p:nvPicPr>
          <p:cNvPr id="504" name="Google Shape;504;p32"/>
          <p:cNvPicPr preferRelativeResize="0"/>
          <p:nvPr/>
        </p:nvPicPr>
        <p:blipFill rotWithShape="1">
          <a:blip r:embed="rId6">
            <a:alphaModFix/>
          </a:blip>
          <a:srcRect b="0" l="0" r="0" t="0"/>
          <a:stretch/>
        </p:blipFill>
        <p:spPr>
          <a:xfrm>
            <a:off x="6176974" y="3048011"/>
            <a:ext cx="1562100" cy="971550"/>
          </a:xfrm>
          <a:prstGeom prst="rect">
            <a:avLst/>
          </a:prstGeom>
          <a:noFill/>
          <a:ln>
            <a:noFill/>
          </a:ln>
        </p:spPr>
      </p:pic>
      <p:cxnSp>
        <p:nvCxnSpPr>
          <p:cNvPr id="505" name="Google Shape;505;p32"/>
          <p:cNvCxnSpPr/>
          <p:nvPr/>
        </p:nvCxnSpPr>
        <p:spPr>
          <a:xfrm rot="-5400000">
            <a:off x="2380430" y="4214818"/>
            <a:ext cx="715174" cy="286546"/>
          </a:xfrm>
          <a:prstGeom prst="straightConnector1">
            <a:avLst/>
          </a:prstGeom>
          <a:noFill/>
          <a:ln cap="flat" cmpd="sng" w="28575">
            <a:solidFill>
              <a:schemeClr val="accent2"/>
            </a:solidFill>
            <a:prstDash val="solid"/>
            <a:miter lim="800000"/>
            <a:headEnd len="sm" w="sm" type="none"/>
            <a:tailEnd len="med" w="med" type="stealth"/>
          </a:ln>
        </p:spPr>
      </p:cxnSp>
      <p:sp>
        <p:nvSpPr>
          <p:cNvPr id="506" name="Google Shape;506;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a:t>
            </a:r>
            <a:r>
              <a:rPr b="1" lang="fr-FR"/>
              <a:t>Enfiler</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512" name="Google Shape;512;p33"/>
          <p:cNvSpPr/>
          <p:nvPr/>
        </p:nvSpPr>
        <p:spPr>
          <a:xfrm>
            <a:off x="838800" y="1825197"/>
            <a:ext cx="10515600" cy="4352400"/>
          </a:xfrm>
          <a:prstGeom prst="rect">
            <a:avLst/>
          </a:prstGeom>
          <a:noFill/>
          <a:ln>
            <a:noFill/>
          </a:ln>
        </p:spPr>
        <p:txBody>
          <a:bodyPr anchorCtr="0" anchor="t" bIns="45700" lIns="91425" spcFirstLastPara="1" rIns="91425" wrap="square" tIns="45700">
            <a:spAutoFit/>
          </a:bodyPr>
          <a:lstStyle/>
          <a:p>
            <a:pPr indent="-514350" lvl="0" marL="514350" marR="0" rtl="0" algn="l">
              <a:lnSpc>
                <a:spcPct val="100000"/>
              </a:lnSpc>
              <a:spcBef>
                <a:spcPts val="0"/>
              </a:spcBef>
              <a:spcAft>
                <a:spcPts val="0"/>
              </a:spcAft>
              <a:buClr>
                <a:srgbClr val="000000"/>
              </a:buClr>
              <a:buSzPts val="2300"/>
              <a:buFont typeface="Arial"/>
              <a:buNone/>
            </a:pPr>
            <a:r>
              <a:rPr b="1" i="0" lang="fr-FR" sz="2300" u="none" cap="none" strike="noStrike">
                <a:solidFill>
                  <a:schemeClr val="dk1"/>
                </a:solidFill>
                <a:latin typeface="Calibri"/>
                <a:ea typeface="Calibri"/>
                <a:cs typeface="Calibri"/>
                <a:sym typeface="Calibri"/>
              </a:rPr>
              <a:t>1. nouveau=malloc(sizeof(Cellule));</a:t>
            </a:r>
            <a:endParaRPr b="0" i="0" sz="1400" u="none" cap="none" strike="noStrike">
              <a:solidFill>
                <a:srgbClr val="000000"/>
              </a:solidFill>
              <a:latin typeface="Arial"/>
              <a:ea typeface="Arial"/>
              <a:cs typeface="Arial"/>
              <a:sym typeface="Arial"/>
            </a:endParaRPr>
          </a:p>
          <a:p>
            <a:pPr indent="-514350" lvl="0" marL="514350" marR="0" rtl="0" algn="l">
              <a:lnSpc>
                <a:spcPct val="100000"/>
              </a:lnSpc>
              <a:spcBef>
                <a:spcPts val="460"/>
              </a:spcBef>
              <a:spcAft>
                <a:spcPts val="0"/>
              </a:spcAft>
              <a:buClr>
                <a:srgbClr val="000000"/>
              </a:buClr>
              <a:buSzPts val="2300"/>
              <a:buFont typeface="Arial"/>
              <a:buNone/>
            </a:pPr>
            <a:r>
              <a:rPr b="0" i="0" lang="fr-FR" sz="2300" u="none" cap="none" strike="noStrike">
                <a:solidFill>
                  <a:schemeClr val="dk1"/>
                </a:solidFill>
                <a:latin typeface="Calibri"/>
                <a:ea typeface="Calibri"/>
                <a:cs typeface="Calibri"/>
                <a:sym typeface="Calibri"/>
              </a:rPr>
              <a:t>réserver un espace mémoire pour une cellule</a:t>
            </a:r>
            <a:endParaRPr b="0" i="0" sz="1400" u="none" cap="none" strike="noStrike">
              <a:solidFill>
                <a:srgbClr val="000000"/>
              </a:solidFill>
              <a:latin typeface="Arial"/>
              <a:ea typeface="Arial"/>
              <a:cs typeface="Arial"/>
              <a:sym typeface="Arial"/>
            </a:endParaRPr>
          </a:p>
          <a:p>
            <a:pPr indent="-514350" lvl="0" marL="514350" marR="0" rtl="0" algn="l">
              <a:lnSpc>
                <a:spcPct val="100000"/>
              </a:lnSpc>
              <a:spcBef>
                <a:spcPts val="460"/>
              </a:spcBef>
              <a:spcAft>
                <a:spcPts val="0"/>
              </a:spcAft>
              <a:buClr>
                <a:srgbClr val="000000"/>
              </a:buClr>
              <a:buSzPts val="2300"/>
              <a:buFont typeface="Arial"/>
              <a:buNone/>
            </a:pPr>
            <a:r>
              <a:rPr b="1" i="0" lang="fr-FR" sz="2300" u="none" cap="none" strike="noStrike">
                <a:solidFill>
                  <a:schemeClr val="dk1"/>
                </a:solidFill>
                <a:latin typeface="Calibri"/>
                <a:ea typeface="Calibri"/>
                <a:cs typeface="Calibri"/>
                <a:sym typeface="Calibri"/>
              </a:rPr>
              <a:t>2. nouveau-&gt;valeur = 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0"/>
              </a:spcBef>
              <a:spcAft>
                <a:spcPts val="0"/>
              </a:spcAft>
              <a:buClr>
                <a:schemeClr val="hlink"/>
              </a:buClr>
              <a:buSzPts val="2530"/>
              <a:buFont typeface="Noto Sans Symbols"/>
              <a:buNone/>
            </a:pPr>
            <a:r>
              <a:rPr b="0" i="0" lang="fr-FR" sz="2300" u="none" cap="none" strike="noStrike">
                <a:solidFill>
                  <a:schemeClr val="dk1"/>
                </a:solidFill>
                <a:latin typeface="Calibri"/>
                <a:ea typeface="Calibri"/>
                <a:cs typeface="Calibri"/>
                <a:sym typeface="Calibri"/>
              </a:rPr>
              <a:t>attribuer </a:t>
            </a:r>
            <a:r>
              <a:rPr b="1" i="0" lang="fr-FR" sz="2300" u="none" cap="none" strike="noStrike">
                <a:solidFill>
                  <a:schemeClr val="dk1"/>
                </a:solidFill>
                <a:latin typeface="Calibri"/>
                <a:ea typeface="Calibri"/>
                <a:cs typeface="Calibri"/>
                <a:sym typeface="Calibri"/>
              </a:rPr>
              <a:t>4</a:t>
            </a:r>
            <a:r>
              <a:rPr b="0" i="0" lang="fr-FR" sz="2300" u="none" cap="none" strike="noStrike">
                <a:solidFill>
                  <a:schemeClr val="dk1"/>
                </a:solidFill>
                <a:latin typeface="Calibri"/>
                <a:ea typeface="Calibri"/>
                <a:cs typeface="Calibri"/>
                <a:sym typeface="Calibri"/>
              </a:rPr>
              <a:t> au contenu du champ valeur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0"/>
              </a:spcBef>
              <a:spcAft>
                <a:spcPts val="0"/>
              </a:spcAft>
              <a:buClr>
                <a:schemeClr val="hlink"/>
              </a:buClr>
              <a:buSzPts val="2530"/>
              <a:buFont typeface="Noto Sans Symbols"/>
              <a:buNone/>
            </a:pPr>
            <a:r>
              <a:rPr b="1" i="0" lang="fr-FR" sz="2300" u="none" cap="none" strike="noStrike">
                <a:solidFill>
                  <a:schemeClr val="dk1"/>
                </a:solidFill>
                <a:latin typeface="Calibri"/>
                <a:ea typeface="Calibri"/>
                <a:cs typeface="Calibri"/>
                <a:sym typeface="Calibri"/>
              </a:rPr>
              <a:t>3. nouveau-&gt;suivant = NULL;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0"/>
              </a:spcBef>
              <a:spcAft>
                <a:spcPts val="0"/>
              </a:spcAft>
              <a:buClr>
                <a:schemeClr val="hlink"/>
              </a:buClr>
              <a:buSzPts val="2530"/>
              <a:buFont typeface="Noto Sans Symbols"/>
              <a:buNone/>
            </a:pPr>
            <a:r>
              <a:rPr b="0" i="0" lang="fr-FR" sz="2300" u="none" cap="none" strike="noStrike">
                <a:solidFill>
                  <a:schemeClr val="dk1"/>
                </a:solidFill>
                <a:latin typeface="Calibri"/>
                <a:ea typeface="Calibri"/>
                <a:cs typeface="Calibri"/>
                <a:sym typeface="Calibri"/>
              </a:rPr>
              <a:t>pointer son pointeur suivant vers </a:t>
            </a:r>
            <a:r>
              <a:rPr b="1" i="0" lang="fr-FR" sz="2300" u="none" cap="none" strike="noStrike">
                <a:solidFill>
                  <a:schemeClr val="dk1"/>
                </a:solidFill>
                <a:latin typeface="Calibri"/>
                <a:ea typeface="Calibri"/>
                <a:cs typeface="Calibri"/>
                <a:sym typeface="Calibri"/>
              </a:rPr>
              <a:t>NULL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0"/>
              </a:spcBef>
              <a:spcAft>
                <a:spcPts val="0"/>
              </a:spcAft>
              <a:buClr>
                <a:srgbClr val="000000"/>
              </a:buClr>
              <a:buSzPts val="2300"/>
              <a:buFont typeface="Arial"/>
              <a:buNone/>
            </a:pPr>
            <a:r>
              <a:rPr b="1" i="0" lang="fr-FR" sz="2300" u="none" cap="none" strike="noStrike">
                <a:solidFill>
                  <a:schemeClr val="dk1"/>
                </a:solidFill>
                <a:latin typeface="Calibri"/>
                <a:ea typeface="Calibri"/>
                <a:cs typeface="Calibri"/>
                <a:sym typeface="Calibri"/>
              </a:rPr>
              <a:t>4. (F.queue) -&gt;suivant= nouveau;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0"/>
              </a:spcBef>
              <a:spcAft>
                <a:spcPts val="0"/>
              </a:spcAft>
              <a:buClr>
                <a:srgbClr val="000000"/>
              </a:buClr>
              <a:buSzPts val="2300"/>
              <a:buFont typeface="Arial"/>
              <a:buNone/>
            </a:pPr>
            <a:r>
              <a:rPr b="0" i="0" lang="fr-FR" sz="2300" u="none" cap="none" strike="noStrike">
                <a:solidFill>
                  <a:schemeClr val="dk1"/>
                </a:solidFill>
                <a:latin typeface="Calibri"/>
                <a:ea typeface="Calibri"/>
                <a:cs typeface="Calibri"/>
                <a:sym typeface="Calibri"/>
              </a:rPr>
              <a:t>le suivant de l'ancienne dernière cellule pointe vers le nouvel élément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0"/>
              </a:spcBef>
              <a:spcAft>
                <a:spcPts val="0"/>
              </a:spcAft>
              <a:buClr>
                <a:srgbClr val="000000"/>
              </a:buClr>
              <a:buSzPts val="2300"/>
              <a:buFont typeface="Arial"/>
              <a:buNone/>
            </a:pPr>
            <a:r>
              <a:rPr b="1" i="0" lang="fr-FR" sz="2300" u="none" cap="none" strike="noStrike">
                <a:solidFill>
                  <a:schemeClr val="dk1"/>
                </a:solidFill>
                <a:latin typeface="Calibri"/>
                <a:ea typeface="Calibri"/>
                <a:cs typeface="Calibri"/>
                <a:sym typeface="Calibri"/>
              </a:rPr>
              <a:t>5. F.queue=nouveau;</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0"/>
              </a:spcBef>
              <a:spcAft>
                <a:spcPts val="0"/>
              </a:spcAft>
              <a:buClr>
                <a:srgbClr val="000000"/>
              </a:buClr>
              <a:buSzPts val="2300"/>
              <a:buFont typeface="Arial"/>
              <a:buNone/>
            </a:pPr>
            <a:r>
              <a:rPr b="0" i="0" lang="fr-FR" sz="2300" u="none" cap="none" strike="noStrike">
                <a:solidFill>
                  <a:schemeClr val="dk1"/>
                </a:solidFill>
                <a:latin typeface="Calibri"/>
                <a:ea typeface="Calibri"/>
                <a:cs typeface="Calibri"/>
                <a:sym typeface="Calibri"/>
              </a:rPr>
              <a:t>la nouvelle queue pointe vers le nouvel élément</a:t>
            </a:r>
            <a:endParaRPr b="0" i="0" sz="2300" u="none" cap="none" strike="noStrike">
              <a:solidFill>
                <a:schemeClr val="dk1"/>
              </a:solidFill>
              <a:latin typeface="Calibri"/>
              <a:ea typeface="Calibri"/>
              <a:cs typeface="Calibri"/>
              <a:sym typeface="Calibri"/>
            </a:endParaRPr>
          </a:p>
        </p:txBody>
      </p:sp>
      <p:sp>
        <p:nvSpPr>
          <p:cNvPr id="513" name="Google Shape;513;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a:t>
            </a:r>
            <a:r>
              <a:rPr b="1" lang="fr-FR"/>
              <a:t>Enfiler</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519" name="Google Shape;519;p34"/>
          <p:cNvSpPr txBox="1"/>
          <p:nvPr/>
        </p:nvSpPr>
        <p:spPr>
          <a:xfrm>
            <a:off x="9382148" y="3886146"/>
            <a:ext cx="92869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fr-FR" sz="2000" u="none" cap="none" strike="noStrike">
                <a:solidFill>
                  <a:schemeClr val="dk1"/>
                </a:solidFill>
                <a:latin typeface="Calibri"/>
                <a:ea typeface="Calibri"/>
                <a:cs typeface="Calibri"/>
                <a:sym typeface="Calibri"/>
              </a:rPr>
              <a:t>NULL</a:t>
            </a:r>
            <a:endParaRPr b="0" i="0" sz="1400" u="none" cap="none" strike="noStrike">
              <a:solidFill>
                <a:srgbClr val="000000"/>
              </a:solidFill>
              <a:latin typeface="Arial"/>
              <a:ea typeface="Arial"/>
              <a:cs typeface="Arial"/>
              <a:sym typeface="Arial"/>
            </a:endParaRPr>
          </a:p>
        </p:txBody>
      </p:sp>
      <p:cxnSp>
        <p:nvCxnSpPr>
          <p:cNvPr id="520" name="Google Shape;520;p34"/>
          <p:cNvCxnSpPr/>
          <p:nvPr/>
        </p:nvCxnSpPr>
        <p:spPr>
          <a:xfrm rot="5400000">
            <a:off x="8382016" y="3214686"/>
            <a:ext cx="357190" cy="357190"/>
          </a:xfrm>
          <a:prstGeom prst="straightConnector1">
            <a:avLst/>
          </a:prstGeom>
          <a:noFill/>
          <a:ln cap="flat" cmpd="sng" w="28575">
            <a:solidFill>
              <a:schemeClr val="dk1"/>
            </a:solidFill>
            <a:prstDash val="solid"/>
            <a:miter lim="800000"/>
            <a:headEnd len="sm" w="sm" type="none"/>
            <a:tailEnd len="med" w="med" type="stealth"/>
          </a:ln>
        </p:spPr>
      </p:cxnSp>
      <p:sp>
        <p:nvSpPr>
          <p:cNvPr id="521" name="Google Shape;521;p34"/>
          <p:cNvSpPr txBox="1"/>
          <p:nvPr/>
        </p:nvSpPr>
        <p:spPr>
          <a:xfrm>
            <a:off x="8739206" y="3071810"/>
            <a:ext cx="121444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Times New Roman"/>
                <a:ea typeface="Times New Roman"/>
                <a:cs typeface="Times New Roman"/>
                <a:sym typeface="Times New Roman"/>
              </a:rPr>
              <a:t>nouveau</a:t>
            </a:r>
            <a:endParaRPr b="0" i="0" sz="1400" u="none" cap="none" strike="noStrike">
              <a:solidFill>
                <a:srgbClr val="000000"/>
              </a:solidFill>
              <a:latin typeface="Arial"/>
              <a:ea typeface="Arial"/>
              <a:cs typeface="Arial"/>
              <a:sym typeface="Arial"/>
            </a:endParaRPr>
          </a:p>
        </p:txBody>
      </p:sp>
      <p:sp>
        <p:nvSpPr>
          <p:cNvPr id="522" name="Google Shape;522;p34"/>
          <p:cNvSpPr/>
          <p:nvPr/>
        </p:nvSpPr>
        <p:spPr>
          <a:xfrm>
            <a:off x="5453058" y="1724167"/>
            <a:ext cx="1357322" cy="1071571"/>
          </a:xfrm>
          <a:custGeom>
            <a:rect b="b" l="l" r="r" t="t"/>
            <a:pathLst>
              <a:path extrusionOk="0" h="1577975" w="2178050">
                <a:moveTo>
                  <a:pt x="0" y="1577975"/>
                </a:moveTo>
                <a:cubicBezTo>
                  <a:pt x="739775" y="862012"/>
                  <a:pt x="1479550" y="146050"/>
                  <a:pt x="1828800" y="73025"/>
                </a:cubicBezTo>
                <a:cubicBezTo>
                  <a:pt x="2178050" y="0"/>
                  <a:pt x="2054225" y="955675"/>
                  <a:pt x="2095500" y="1139825"/>
                </a:cubicBezTo>
              </a:path>
            </a:pathLst>
          </a:custGeom>
          <a:noFill/>
          <a:ln cap="flat" cmpd="sng" w="28575">
            <a:solidFill>
              <a:srgbClr val="0C0C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3" name="Google Shape;523;p34"/>
          <p:cNvSpPr/>
          <p:nvPr/>
        </p:nvSpPr>
        <p:spPr>
          <a:xfrm>
            <a:off x="7239009" y="2357430"/>
            <a:ext cx="1179111" cy="1214446"/>
          </a:xfrm>
          <a:custGeom>
            <a:rect b="b" l="l" r="r" t="t"/>
            <a:pathLst>
              <a:path extrusionOk="0" h="1303421" w="1327484">
                <a:moveTo>
                  <a:pt x="0" y="701842"/>
                </a:moveTo>
                <a:cubicBezTo>
                  <a:pt x="515353" y="350921"/>
                  <a:pt x="1030706" y="0"/>
                  <a:pt x="1179095" y="100263"/>
                </a:cubicBezTo>
                <a:cubicBezTo>
                  <a:pt x="1327484" y="200526"/>
                  <a:pt x="990600" y="1122947"/>
                  <a:pt x="890337" y="1303421"/>
                </a:cubicBezTo>
              </a:path>
            </a:pathLst>
          </a:custGeom>
          <a:noFill/>
          <a:ln cap="flat" cmpd="sng" w="381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524" name="Google Shape;524;p34"/>
          <p:cNvPicPr preferRelativeResize="0"/>
          <p:nvPr/>
        </p:nvPicPr>
        <p:blipFill rotWithShape="1">
          <a:blip r:embed="rId3">
            <a:alphaModFix/>
          </a:blip>
          <a:srcRect b="0" l="0" r="0" t="0"/>
          <a:stretch/>
        </p:blipFill>
        <p:spPr>
          <a:xfrm>
            <a:off x="2595539" y="2519363"/>
            <a:ext cx="1590675" cy="971550"/>
          </a:xfrm>
          <a:prstGeom prst="rect">
            <a:avLst/>
          </a:prstGeom>
          <a:noFill/>
          <a:ln>
            <a:noFill/>
          </a:ln>
        </p:spPr>
      </p:pic>
      <p:pic>
        <p:nvPicPr>
          <p:cNvPr id="525" name="Google Shape;525;p34"/>
          <p:cNvPicPr preferRelativeResize="0"/>
          <p:nvPr/>
        </p:nvPicPr>
        <p:blipFill rotWithShape="1">
          <a:blip r:embed="rId4">
            <a:alphaModFix/>
          </a:blip>
          <a:srcRect b="0" l="0" r="0" t="0"/>
          <a:stretch/>
        </p:blipFill>
        <p:spPr>
          <a:xfrm>
            <a:off x="4343400" y="2519364"/>
            <a:ext cx="1609725" cy="981075"/>
          </a:xfrm>
          <a:prstGeom prst="rect">
            <a:avLst/>
          </a:prstGeom>
          <a:noFill/>
          <a:ln>
            <a:noFill/>
          </a:ln>
        </p:spPr>
      </p:pic>
      <p:sp>
        <p:nvSpPr>
          <p:cNvPr id="526" name="Google Shape;526;p34"/>
          <p:cNvSpPr/>
          <p:nvPr/>
        </p:nvSpPr>
        <p:spPr>
          <a:xfrm>
            <a:off x="3667108" y="1795605"/>
            <a:ext cx="1357322" cy="1071571"/>
          </a:xfrm>
          <a:custGeom>
            <a:rect b="b" l="l" r="r" t="t"/>
            <a:pathLst>
              <a:path extrusionOk="0" h="1577975" w="2178050">
                <a:moveTo>
                  <a:pt x="0" y="1577975"/>
                </a:moveTo>
                <a:cubicBezTo>
                  <a:pt x="739775" y="862012"/>
                  <a:pt x="1479550" y="146050"/>
                  <a:pt x="1828800" y="73025"/>
                </a:cubicBezTo>
                <a:cubicBezTo>
                  <a:pt x="2178050" y="0"/>
                  <a:pt x="2054225" y="955675"/>
                  <a:pt x="2095500" y="1139825"/>
                </a:cubicBezTo>
              </a:path>
            </a:pathLst>
          </a:custGeom>
          <a:noFill/>
          <a:ln cap="flat" cmpd="sng" w="28575">
            <a:solidFill>
              <a:srgbClr val="0C0C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527" name="Google Shape;527;p34"/>
          <p:cNvPicPr preferRelativeResize="0"/>
          <p:nvPr/>
        </p:nvPicPr>
        <p:blipFill rotWithShape="1">
          <a:blip r:embed="rId5">
            <a:alphaModFix/>
          </a:blip>
          <a:srcRect b="0" l="0" r="0" t="0"/>
          <a:stretch/>
        </p:blipFill>
        <p:spPr>
          <a:xfrm>
            <a:off x="6176974" y="2476507"/>
            <a:ext cx="1562100" cy="971550"/>
          </a:xfrm>
          <a:prstGeom prst="rect">
            <a:avLst/>
          </a:prstGeom>
          <a:noFill/>
          <a:ln>
            <a:noFill/>
          </a:ln>
        </p:spPr>
      </p:pic>
      <p:pic>
        <p:nvPicPr>
          <p:cNvPr id="528" name="Google Shape;528;p34"/>
          <p:cNvPicPr preferRelativeResize="0"/>
          <p:nvPr/>
        </p:nvPicPr>
        <p:blipFill rotWithShape="1">
          <a:blip r:embed="rId6">
            <a:alphaModFix/>
          </a:blip>
          <a:srcRect b="0" l="0" r="0" t="0"/>
          <a:stretch/>
        </p:blipFill>
        <p:spPr>
          <a:xfrm>
            <a:off x="7215208" y="3571877"/>
            <a:ext cx="1666875" cy="1019175"/>
          </a:xfrm>
          <a:prstGeom prst="rect">
            <a:avLst/>
          </a:prstGeom>
          <a:noFill/>
          <a:ln>
            <a:noFill/>
          </a:ln>
        </p:spPr>
      </p:pic>
      <p:cxnSp>
        <p:nvCxnSpPr>
          <p:cNvPr id="529" name="Google Shape;529;p34"/>
          <p:cNvCxnSpPr/>
          <p:nvPr/>
        </p:nvCxnSpPr>
        <p:spPr>
          <a:xfrm>
            <a:off x="8596330" y="4071942"/>
            <a:ext cx="785818" cy="1588"/>
          </a:xfrm>
          <a:prstGeom prst="straightConnector1">
            <a:avLst/>
          </a:prstGeom>
          <a:noFill/>
          <a:ln cap="flat" cmpd="sng" w="28575">
            <a:solidFill>
              <a:srgbClr val="0C0C0C"/>
            </a:solidFill>
            <a:prstDash val="solid"/>
            <a:miter lim="800000"/>
            <a:headEnd len="sm" w="sm" type="none"/>
            <a:tailEnd len="med" w="med" type="stealth"/>
          </a:ln>
        </p:spPr>
      </p:cxnSp>
      <p:pic>
        <p:nvPicPr>
          <p:cNvPr id="530" name="Google Shape;530;p34"/>
          <p:cNvPicPr preferRelativeResize="0"/>
          <p:nvPr/>
        </p:nvPicPr>
        <p:blipFill rotWithShape="1">
          <a:blip r:embed="rId7">
            <a:alphaModFix/>
          </a:blip>
          <a:srcRect b="0" l="0" r="0" t="0"/>
          <a:stretch/>
        </p:blipFill>
        <p:spPr>
          <a:xfrm>
            <a:off x="1809721" y="3786190"/>
            <a:ext cx="1357321" cy="1330576"/>
          </a:xfrm>
          <a:prstGeom prst="rect">
            <a:avLst/>
          </a:prstGeom>
          <a:noFill/>
          <a:ln>
            <a:noFill/>
          </a:ln>
        </p:spPr>
      </p:pic>
      <p:cxnSp>
        <p:nvCxnSpPr>
          <p:cNvPr id="531" name="Google Shape;531;p34"/>
          <p:cNvCxnSpPr/>
          <p:nvPr/>
        </p:nvCxnSpPr>
        <p:spPr>
          <a:xfrm rot="-5400000">
            <a:off x="2041909" y="3375437"/>
            <a:ext cx="714380" cy="392878"/>
          </a:xfrm>
          <a:prstGeom prst="straightConnector1">
            <a:avLst/>
          </a:prstGeom>
          <a:noFill/>
          <a:ln cap="flat" cmpd="sng" w="28575">
            <a:solidFill>
              <a:schemeClr val="accent2"/>
            </a:solidFill>
            <a:prstDash val="solid"/>
            <a:miter lim="800000"/>
            <a:headEnd len="sm" w="sm" type="none"/>
            <a:tailEnd len="med" w="med" type="stealth"/>
          </a:ln>
        </p:spPr>
      </p:cxnSp>
      <p:cxnSp>
        <p:nvCxnSpPr>
          <p:cNvPr id="532" name="Google Shape;532;p34"/>
          <p:cNvCxnSpPr/>
          <p:nvPr/>
        </p:nvCxnSpPr>
        <p:spPr>
          <a:xfrm flipH="1" rot="10800000">
            <a:off x="3095604" y="4286256"/>
            <a:ext cx="4214842" cy="285752"/>
          </a:xfrm>
          <a:prstGeom prst="straightConnector1">
            <a:avLst/>
          </a:prstGeom>
          <a:noFill/>
          <a:ln cap="flat" cmpd="sng" w="28575">
            <a:solidFill>
              <a:schemeClr val="accent2"/>
            </a:solidFill>
            <a:prstDash val="solid"/>
            <a:miter lim="800000"/>
            <a:headEnd len="sm" w="sm" type="none"/>
            <a:tailEnd len="med" w="med" type="stealth"/>
          </a:ln>
        </p:spPr>
      </p:cxnSp>
      <p:sp>
        <p:nvSpPr>
          <p:cNvPr id="533" name="Google Shape;533;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a:t>
            </a:r>
            <a:r>
              <a:rPr b="1" lang="fr-FR"/>
              <a:t>Enfiler</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pic>
        <p:nvPicPr>
          <p:cNvPr id="538" name="Google Shape;538;p35"/>
          <p:cNvPicPr preferRelativeResize="0"/>
          <p:nvPr/>
        </p:nvPicPr>
        <p:blipFill rotWithShape="1">
          <a:blip r:embed="rId3">
            <a:alphaModFix/>
          </a:blip>
          <a:srcRect b="-2160" l="-1449" r="1449" t="2160"/>
          <a:stretch/>
        </p:blipFill>
        <p:spPr>
          <a:xfrm>
            <a:off x="838200" y="1847325"/>
            <a:ext cx="10515600" cy="4352400"/>
          </a:xfrm>
          <a:prstGeom prst="rect">
            <a:avLst/>
          </a:prstGeom>
          <a:noFill/>
          <a:ln>
            <a:noFill/>
          </a:ln>
        </p:spPr>
      </p:pic>
      <p:sp>
        <p:nvSpPr>
          <p:cNvPr id="539" name="Google Shape;539;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a:t>
            </a:r>
            <a:r>
              <a:rPr b="1" lang="fr-FR"/>
              <a:t>Enfiler</a:t>
            </a:r>
            <a:endParaRPr/>
          </a:p>
        </p:txBody>
      </p:sp>
      <p:sp>
        <p:nvSpPr>
          <p:cNvPr id="540" name="Google Shape;540;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pic>
        <p:nvPicPr>
          <p:cNvPr id="545" name="Google Shape;545;p36"/>
          <p:cNvPicPr preferRelativeResize="0"/>
          <p:nvPr/>
        </p:nvPicPr>
        <p:blipFill rotWithShape="1">
          <a:blip r:embed="rId3">
            <a:alphaModFix/>
          </a:blip>
          <a:srcRect b="0" l="0" r="0" t="0"/>
          <a:stretch/>
        </p:blipFill>
        <p:spPr>
          <a:xfrm>
            <a:off x="205750" y="1476400"/>
            <a:ext cx="10515599" cy="4352401"/>
          </a:xfrm>
          <a:prstGeom prst="rect">
            <a:avLst/>
          </a:prstGeom>
          <a:noFill/>
          <a:ln>
            <a:noFill/>
          </a:ln>
        </p:spPr>
      </p:pic>
      <p:sp>
        <p:nvSpPr>
          <p:cNvPr id="546" name="Google Shape;546;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a:t>
            </a:r>
            <a:r>
              <a:rPr b="1" lang="fr-FR"/>
              <a:t>Enfiler</a:t>
            </a:r>
            <a:endParaRPr/>
          </a:p>
        </p:txBody>
      </p:sp>
      <p:sp>
        <p:nvSpPr>
          <p:cNvPr id="547" name="Google Shape;54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descr="Rectangle: Click to edit Master text styles&#10;Second level&#10;Third level&#10;Fourth level&#10;Fifth level" id="552" name="Google Shape;552;p37"/>
          <p:cNvSpPr txBox="1"/>
          <p:nvPr>
            <p:ph idx="1" type="body"/>
          </p:nvPr>
        </p:nvSpPr>
        <p:spPr>
          <a:xfrm>
            <a:off x="838800" y="1825200"/>
            <a:ext cx="10515600" cy="4352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fr-FR">
                <a:latin typeface="Times New Roman"/>
                <a:ea typeface="Times New Roman"/>
                <a:cs typeface="Times New Roman"/>
                <a:sym typeface="Times New Roman"/>
              </a:rPr>
              <a:t>Etapes:</a:t>
            </a:r>
            <a:endParaRPr/>
          </a:p>
          <a:p>
            <a:pPr indent="-400050" lvl="0" marL="400050" rtl="0" algn="l">
              <a:lnSpc>
                <a:spcPct val="90000"/>
              </a:lnSpc>
              <a:spcBef>
                <a:spcPts val="1000"/>
              </a:spcBef>
              <a:spcAft>
                <a:spcPts val="0"/>
              </a:spcAft>
              <a:buClr>
                <a:schemeClr val="dk1"/>
              </a:buClr>
              <a:buSzPts val="2800"/>
              <a:buFont typeface="Noto Sans Symbols"/>
              <a:buAutoNum type="arabicPeriod"/>
            </a:pPr>
            <a:r>
              <a:rPr lang="fr-FR">
                <a:latin typeface="Times New Roman"/>
                <a:ea typeface="Times New Roman"/>
                <a:cs typeface="Times New Roman"/>
                <a:sym typeface="Times New Roman"/>
              </a:rPr>
              <a:t>Tester si la file est vide ou pas</a:t>
            </a:r>
            <a:endParaRPr/>
          </a:p>
          <a:p>
            <a:pPr indent="-400050" lvl="0" marL="400050" rtl="0" algn="l">
              <a:lnSpc>
                <a:spcPct val="90000"/>
              </a:lnSpc>
              <a:spcBef>
                <a:spcPts val="1000"/>
              </a:spcBef>
              <a:spcAft>
                <a:spcPts val="0"/>
              </a:spcAft>
              <a:buClr>
                <a:schemeClr val="dk1"/>
              </a:buClr>
              <a:buSzPts val="2800"/>
              <a:buFont typeface="Noto Sans Symbols"/>
              <a:buAutoNum type="arabicPeriod"/>
            </a:pPr>
            <a:r>
              <a:rPr lang="fr-FR">
                <a:latin typeface="Times New Roman"/>
                <a:ea typeface="Times New Roman"/>
                <a:cs typeface="Times New Roman"/>
                <a:sym typeface="Times New Roman"/>
              </a:rPr>
              <a:t>Si</a:t>
            </a:r>
            <a:r>
              <a:rPr b="1" lang="fr-FR">
                <a:latin typeface="Times New Roman"/>
                <a:ea typeface="Times New Roman"/>
                <a:cs typeface="Times New Roman"/>
                <a:sym typeface="Times New Roman"/>
              </a:rPr>
              <a:t> </a:t>
            </a:r>
            <a:r>
              <a:rPr lang="fr-FR">
                <a:latin typeface="Times New Roman"/>
                <a:ea typeface="Times New Roman"/>
                <a:cs typeface="Times New Roman"/>
                <a:sym typeface="Times New Roman"/>
              </a:rPr>
              <a:t>la file n’est pas vide:</a:t>
            </a:r>
            <a:endParaRPr/>
          </a:p>
          <a:p>
            <a:pPr indent="-400050" lvl="0" marL="400050" rtl="0" algn="l">
              <a:lnSpc>
                <a:spcPct val="90000"/>
              </a:lnSpc>
              <a:spcBef>
                <a:spcPts val="1000"/>
              </a:spcBef>
              <a:spcAft>
                <a:spcPts val="0"/>
              </a:spcAft>
              <a:buClr>
                <a:schemeClr val="dk1"/>
              </a:buClr>
              <a:buSzPts val="2800"/>
              <a:buNone/>
            </a:pPr>
            <a:r>
              <a:rPr lang="fr-FR">
                <a:latin typeface="Times New Roman"/>
                <a:ea typeface="Times New Roman"/>
                <a:cs typeface="Times New Roman"/>
                <a:sym typeface="Times New Roman"/>
              </a:rPr>
              <a:t>	- le pointeur tête va pointer vers le deuxième élément</a:t>
            </a:r>
            <a:endParaRPr/>
          </a:p>
          <a:p>
            <a:pPr indent="-400050" lvl="0" marL="400050" rtl="0" algn="l">
              <a:lnSpc>
                <a:spcPct val="90000"/>
              </a:lnSpc>
              <a:spcBef>
                <a:spcPts val="1000"/>
              </a:spcBef>
              <a:spcAft>
                <a:spcPts val="0"/>
              </a:spcAft>
              <a:buClr>
                <a:schemeClr val="dk1"/>
              </a:buClr>
              <a:buSzPts val="2800"/>
              <a:buNone/>
            </a:pPr>
            <a:r>
              <a:rPr lang="fr-FR">
                <a:latin typeface="Times New Roman"/>
                <a:ea typeface="Times New Roman"/>
                <a:cs typeface="Times New Roman"/>
                <a:sym typeface="Times New Roman"/>
              </a:rPr>
              <a:t>	- l'espace mémoire du premier élément doit être libéré</a:t>
            </a:r>
            <a:endParaRPr/>
          </a:p>
          <a:p>
            <a:pPr indent="-400050" lvl="0" marL="400050" rtl="0" algn="l">
              <a:lnSpc>
                <a:spcPct val="90000"/>
              </a:lnSpc>
              <a:spcBef>
                <a:spcPts val="1000"/>
              </a:spcBef>
              <a:spcAft>
                <a:spcPts val="0"/>
              </a:spcAft>
              <a:buClr>
                <a:schemeClr val="dk1"/>
              </a:buClr>
              <a:buSzPts val="2800"/>
              <a:buNone/>
            </a:pPr>
            <a:r>
              <a:rPr b="1" lang="fr-FR">
                <a:latin typeface="Times New Roman"/>
                <a:ea typeface="Times New Roman"/>
                <a:cs typeface="Times New Roman"/>
                <a:sym typeface="Times New Roman"/>
              </a:rPr>
              <a:t>	Sinon</a:t>
            </a:r>
            <a:r>
              <a:rPr lang="fr-FR">
                <a:latin typeface="Times New Roman"/>
                <a:ea typeface="Times New Roman"/>
                <a:cs typeface="Times New Roman"/>
                <a:sym typeface="Times New Roman"/>
              </a:rPr>
              <a:t>, un message d’erreur sera affiché</a:t>
            </a:r>
            <a:endParaRPr/>
          </a:p>
        </p:txBody>
      </p:sp>
      <p:sp>
        <p:nvSpPr>
          <p:cNvPr id="553" name="Google Shape;553;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a:t>
            </a:r>
            <a:r>
              <a:rPr b="1" lang="fr-FR"/>
              <a:t>Défiler</a:t>
            </a:r>
            <a:endParaRPr/>
          </a:p>
        </p:txBody>
      </p:sp>
      <p:sp>
        <p:nvSpPr>
          <p:cNvPr id="554" name="Google Shape;554;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pic>
        <p:nvPicPr>
          <p:cNvPr id="559" name="Google Shape;559;p38"/>
          <p:cNvPicPr preferRelativeResize="0"/>
          <p:nvPr>
            <p:ph idx="1" type="body"/>
          </p:nvPr>
        </p:nvPicPr>
        <p:blipFill rotWithShape="1">
          <a:blip r:embed="rId3">
            <a:alphaModFix/>
          </a:blip>
          <a:srcRect b="0" l="0" r="0" t="0"/>
          <a:stretch/>
        </p:blipFill>
        <p:spPr>
          <a:xfrm>
            <a:off x="838800" y="1825200"/>
            <a:ext cx="10515600" cy="4352400"/>
          </a:xfrm>
          <a:prstGeom prst="rect">
            <a:avLst/>
          </a:prstGeom>
          <a:noFill/>
          <a:ln>
            <a:noFill/>
          </a:ln>
        </p:spPr>
      </p:pic>
      <p:sp>
        <p:nvSpPr>
          <p:cNvPr id="560" name="Google Shape;560;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a:t>
            </a:r>
            <a:r>
              <a:rPr b="1" lang="fr-FR"/>
              <a:t>Défiler</a:t>
            </a:r>
            <a:endParaRPr/>
          </a:p>
        </p:txBody>
      </p:sp>
      <p:sp>
        <p:nvSpPr>
          <p:cNvPr id="561" name="Google Shape;561;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pic>
        <p:nvPicPr>
          <p:cNvPr id="566" name="Google Shape;566;p39"/>
          <p:cNvPicPr preferRelativeResize="0"/>
          <p:nvPr>
            <p:ph idx="1" type="body"/>
          </p:nvPr>
        </p:nvPicPr>
        <p:blipFill rotWithShape="1">
          <a:blip r:embed="rId3">
            <a:alphaModFix/>
          </a:blip>
          <a:srcRect b="-1349" l="-789" r="788" t="1350"/>
          <a:stretch/>
        </p:blipFill>
        <p:spPr>
          <a:xfrm>
            <a:off x="838800" y="1825200"/>
            <a:ext cx="10515600" cy="4352400"/>
          </a:xfrm>
          <a:prstGeom prst="rect">
            <a:avLst/>
          </a:prstGeom>
          <a:noFill/>
          <a:ln>
            <a:noFill/>
          </a:ln>
        </p:spPr>
      </p:pic>
      <p:sp>
        <p:nvSpPr>
          <p:cNvPr id="567" name="Google Shape;567;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a:t>
            </a:r>
            <a:r>
              <a:rPr b="1" lang="fr-FR"/>
              <a:t>Consulter Sommet</a:t>
            </a:r>
            <a:endParaRPr/>
          </a:p>
        </p:txBody>
      </p:sp>
      <p:sp>
        <p:nvSpPr>
          <p:cNvPr id="568" name="Google Shape;568;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
          <p:cNvSpPr/>
          <p:nvPr/>
        </p:nvSpPr>
        <p:spPr>
          <a:xfrm>
            <a:off x="838800" y="1825199"/>
            <a:ext cx="10515600" cy="300274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1" i="0" lang="fr-FR" sz="1600" u="none" cap="none" strike="noStrike">
                <a:solidFill>
                  <a:schemeClr val="dk1"/>
                </a:solidFill>
                <a:latin typeface="Times New Roman"/>
                <a:ea typeface="Times New Roman"/>
                <a:cs typeface="Times New Roman"/>
                <a:sym typeface="Times New Roman"/>
              </a:rPr>
              <a:t>Listes Chaînées</a:t>
            </a:r>
            <a:endParaRPr b="0" i="0" sz="1400" u="none" cap="none" strike="noStrike">
              <a:solidFill>
                <a:srgbClr val="000000"/>
              </a:solidFill>
              <a:latin typeface="Arial"/>
              <a:ea typeface="Arial"/>
              <a:cs typeface="Arial"/>
              <a:sym typeface="Arial"/>
            </a:endParaRPr>
          </a:p>
          <a:p>
            <a:pPr indent="-101600" lvl="1" marL="457200" marR="0" rtl="0" algn="l">
              <a:lnSpc>
                <a:spcPct val="150000"/>
              </a:lnSpc>
              <a:spcBef>
                <a:spcPts val="0"/>
              </a:spcBef>
              <a:spcAft>
                <a:spcPts val="0"/>
              </a:spcAft>
              <a:buClr>
                <a:schemeClr val="dk1"/>
              </a:buClr>
              <a:buSzPts val="1600"/>
              <a:buFont typeface="Noto Sans Symbols"/>
              <a:buChar char="▪"/>
            </a:pPr>
            <a:r>
              <a:rPr b="0" i="0" lang="fr-FR" sz="1600" u="none" cap="none" strike="noStrike">
                <a:solidFill>
                  <a:schemeClr val="dk1"/>
                </a:solidFill>
                <a:latin typeface="Times New Roman"/>
                <a:ea typeface="Times New Roman"/>
                <a:cs typeface="Times New Roman"/>
                <a:sym typeface="Times New Roman"/>
              </a:rPr>
              <a:t> Nouveau moyen plus souple que les tableaux pour stocker des données</a:t>
            </a:r>
            <a:endParaRPr b="0" i="0" sz="1400" u="none" cap="none" strike="noStrike">
              <a:solidFill>
                <a:srgbClr val="000000"/>
              </a:solidFill>
              <a:latin typeface="Arial"/>
              <a:ea typeface="Arial"/>
              <a:cs typeface="Arial"/>
              <a:sym typeface="Arial"/>
            </a:endParaRPr>
          </a:p>
          <a:p>
            <a:pPr indent="-101600" lvl="1" marL="457200" marR="0" rtl="0" algn="l">
              <a:lnSpc>
                <a:spcPct val="150000"/>
              </a:lnSpc>
              <a:spcBef>
                <a:spcPts val="0"/>
              </a:spcBef>
              <a:spcAft>
                <a:spcPts val="0"/>
              </a:spcAft>
              <a:buClr>
                <a:schemeClr val="dk1"/>
              </a:buClr>
              <a:buSzPts val="1600"/>
              <a:buFont typeface="Noto Sans Symbols"/>
              <a:buChar char="▪"/>
            </a:pPr>
            <a:r>
              <a:rPr b="0" i="0" lang="fr-FR" sz="1600" u="none" cap="none" strike="noStrike">
                <a:solidFill>
                  <a:schemeClr val="dk1"/>
                </a:solidFill>
                <a:latin typeface="Times New Roman"/>
                <a:ea typeface="Times New Roman"/>
                <a:cs typeface="Times New Roman"/>
                <a:sym typeface="Times New Roman"/>
              </a:rPr>
              <a:t> Flexibles car on peut insérer et supprimer des données à n'importe quel endroit à moindre coût</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600"/>
              <a:buFont typeface="Arial"/>
              <a:buNone/>
            </a:pPr>
            <a:r>
              <a:rPr b="1" i="0" lang="fr-FR" sz="1600" u="none" cap="none" strike="noStrike">
                <a:solidFill>
                  <a:schemeClr val="dk1"/>
                </a:solidFill>
                <a:latin typeface="Times New Roman"/>
                <a:ea typeface="Times New Roman"/>
                <a:cs typeface="Times New Roman"/>
                <a:sym typeface="Times New Roman"/>
              </a:rPr>
              <a:t>Exemple 1</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600"/>
              <a:buFont typeface="Arial"/>
              <a:buNone/>
            </a:pPr>
            <a:r>
              <a:rPr b="0" i="0" lang="fr-FR" sz="1600" u="none" cap="none" strike="noStrike">
                <a:solidFill>
                  <a:schemeClr val="dk1"/>
                </a:solidFill>
                <a:latin typeface="Times New Roman"/>
                <a:ea typeface="Times New Roman"/>
                <a:cs typeface="Times New Roman"/>
                <a:sym typeface="Times New Roman"/>
              </a:rPr>
              <a:t>Imaginez  une pile d’assiettes dans un placard</a:t>
            </a:r>
            <a:endParaRPr b="0" i="0" sz="1400" u="none" cap="none" strike="noStrike">
              <a:solidFill>
                <a:srgbClr val="000000"/>
              </a:solidFill>
              <a:latin typeface="Arial"/>
              <a:ea typeface="Arial"/>
              <a:cs typeface="Arial"/>
              <a:sym typeface="Arial"/>
            </a:endParaRPr>
          </a:p>
          <a:p>
            <a:pPr indent="-101600" lvl="1" marL="457200" marR="0" rtl="0" algn="l">
              <a:lnSpc>
                <a:spcPct val="150000"/>
              </a:lnSpc>
              <a:spcBef>
                <a:spcPts val="0"/>
              </a:spcBef>
              <a:spcAft>
                <a:spcPts val="0"/>
              </a:spcAft>
              <a:buClr>
                <a:schemeClr val="dk1"/>
              </a:buClr>
              <a:buSzPts val="1600"/>
              <a:buFont typeface="Noto Sans Symbols"/>
              <a:buChar char="⮚"/>
            </a:pPr>
            <a:r>
              <a:rPr b="0" i="0" lang="fr-FR" sz="1600" u="none" cap="none" strike="noStrike">
                <a:solidFill>
                  <a:schemeClr val="dk1"/>
                </a:solidFill>
                <a:latin typeface="Times New Roman"/>
                <a:ea typeface="Times New Roman"/>
                <a:cs typeface="Times New Roman"/>
                <a:sym typeface="Times New Roman"/>
              </a:rPr>
              <a:t>Pour ranger une assiette, on la place sur le sommet de la pile existante</a:t>
            </a:r>
            <a:endParaRPr b="0" i="0" sz="1400" u="none" cap="none" strike="noStrike">
              <a:solidFill>
                <a:srgbClr val="000000"/>
              </a:solidFill>
              <a:latin typeface="Arial"/>
              <a:ea typeface="Arial"/>
              <a:cs typeface="Arial"/>
              <a:sym typeface="Arial"/>
            </a:endParaRPr>
          </a:p>
          <a:p>
            <a:pPr indent="-101600" lvl="1" marL="457200" marR="0" rtl="0" algn="l">
              <a:lnSpc>
                <a:spcPct val="150000"/>
              </a:lnSpc>
              <a:spcBef>
                <a:spcPts val="0"/>
              </a:spcBef>
              <a:spcAft>
                <a:spcPts val="0"/>
              </a:spcAft>
              <a:buClr>
                <a:schemeClr val="dk1"/>
              </a:buClr>
              <a:buSzPts val="1600"/>
              <a:buFont typeface="Noto Sans Symbols"/>
              <a:buChar char="⮚"/>
            </a:pPr>
            <a:r>
              <a:rPr b="0" i="0" lang="fr-FR" sz="1600" u="none" cap="none" strike="noStrike">
                <a:solidFill>
                  <a:schemeClr val="dk1"/>
                </a:solidFill>
                <a:latin typeface="Times New Roman"/>
                <a:ea typeface="Times New Roman"/>
                <a:cs typeface="Times New Roman"/>
                <a:sym typeface="Times New Roman"/>
              </a:rPr>
              <a:t>Pour prendre une assiette, on prend celle qui est située au-dessus de la pile</a:t>
            </a:r>
            <a:endParaRPr b="0" i="0" sz="1400" u="none" cap="none" strike="noStrike">
              <a:solidFill>
                <a:srgbClr val="000000"/>
              </a:solidFill>
              <a:latin typeface="Arial"/>
              <a:ea typeface="Arial"/>
              <a:cs typeface="Arial"/>
              <a:sym typeface="Arial"/>
            </a:endParaRPr>
          </a:p>
          <a:p>
            <a:pPr indent="-101600" lvl="1" marL="457200" marR="0" rtl="0" algn="l">
              <a:lnSpc>
                <a:spcPct val="150000"/>
              </a:lnSpc>
              <a:spcBef>
                <a:spcPts val="0"/>
              </a:spcBef>
              <a:spcAft>
                <a:spcPts val="0"/>
              </a:spcAft>
              <a:buClr>
                <a:schemeClr val="dk1"/>
              </a:buClr>
              <a:buSzPts val="1600"/>
              <a:buFont typeface="Noto Sans Symbols"/>
              <a:buChar char="⮚"/>
            </a:pPr>
            <a:r>
              <a:rPr b="0" i="0" lang="fr-FR" sz="1600" u="none" cap="none" strike="noStrike">
                <a:solidFill>
                  <a:schemeClr val="dk1"/>
                </a:solidFill>
                <a:latin typeface="Times New Roman"/>
                <a:ea typeface="Times New Roman"/>
                <a:cs typeface="Times New Roman"/>
                <a:sym typeface="Times New Roman"/>
              </a:rPr>
              <a:t>Pour ranger/prendre </a:t>
            </a:r>
            <a:r>
              <a:rPr b="1" i="0" lang="fr-FR" sz="1600" u="none" cap="none" strike="noStrike">
                <a:solidFill>
                  <a:schemeClr val="dk1"/>
                </a:solidFill>
                <a:latin typeface="Times New Roman"/>
                <a:ea typeface="Times New Roman"/>
                <a:cs typeface="Times New Roman"/>
                <a:sym typeface="Times New Roman"/>
              </a:rPr>
              <a:t>n</a:t>
            </a:r>
            <a:r>
              <a:rPr b="0" i="0" lang="fr-FR" sz="1600" u="none" cap="none" strike="noStrike">
                <a:solidFill>
                  <a:schemeClr val="dk1"/>
                </a:solidFill>
                <a:latin typeface="Times New Roman"/>
                <a:ea typeface="Times New Roman"/>
                <a:cs typeface="Times New Roman"/>
                <a:sym typeface="Times New Roman"/>
              </a:rPr>
              <a:t> assiettes, on les range/prend une par une sur le sommet (dernière assiette insérée) de la pile </a:t>
            </a:r>
            <a:endParaRPr b="0" i="0" sz="1400" u="none" cap="none" strike="noStrike">
              <a:solidFill>
                <a:srgbClr val="000000"/>
              </a:solidFill>
              <a:latin typeface="Arial"/>
              <a:ea typeface="Arial"/>
              <a:cs typeface="Arial"/>
              <a:sym typeface="Arial"/>
            </a:endParaRPr>
          </a:p>
        </p:txBody>
      </p:sp>
      <p:sp>
        <p:nvSpPr>
          <p:cNvPr id="120" name="Google Shape;120;p4"/>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fr-FR" sz="4400" u="none" cap="none" strike="noStrike">
                <a:solidFill>
                  <a:schemeClr val="dk1"/>
                </a:solidFill>
                <a:latin typeface="Calibri"/>
                <a:ea typeface="Calibri"/>
                <a:cs typeface="Calibri"/>
                <a:sym typeface="Calibri"/>
              </a:rPr>
              <a:t>  </a:t>
            </a:r>
            <a:r>
              <a:rPr b="1" i="0" lang="fr-FR" sz="4400" u="none" cap="none" strike="noStrike">
                <a:solidFill>
                  <a:schemeClr val="dk1"/>
                </a:solidFill>
                <a:latin typeface="Calibri"/>
                <a:ea typeface="Calibri"/>
                <a:cs typeface="Calibri"/>
                <a:sym typeface="Calibri"/>
              </a:rPr>
              <a:t>Motivation: Piles</a:t>
            </a:r>
            <a:endParaRPr b="1" i="0" sz="4400" u="none" cap="none" strike="noStrike">
              <a:solidFill>
                <a:schemeClr val="dk1"/>
              </a:solidFill>
              <a:latin typeface="Calibri"/>
              <a:ea typeface="Calibri"/>
              <a:cs typeface="Calibri"/>
              <a:sym typeface="Calibri"/>
            </a:endParaRPr>
          </a:p>
        </p:txBody>
      </p:sp>
      <p:pic>
        <p:nvPicPr>
          <p:cNvPr id="121" name="Google Shape;121;p4"/>
          <p:cNvPicPr preferRelativeResize="0"/>
          <p:nvPr/>
        </p:nvPicPr>
        <p:blipFill rotWithShape="1">
          <a:blip r:embed="rId3">
            <a:alphaModFix/>
          </a:blip>
          <a:srcRect b="0" l="0" r="0" t="0"/>
          <a:stretch/>
        </p:blipFill>
        <p:spPr>
          <a:xfrm>
            <a:off x="5478620" y="4921475"/>
            <a:ext cx="1800000" cy="1800000"/>
          </a:xfrm>
          <a:prstGeom prst="rect">
            <a:avLst/>
          </a:prstGeom>
          <a:noFill/>
          <a:ln>
            <a:noFill/>
          </a:ln>
        </p:spPr>
      </p:pic>
      <p:sp>
        <p:nvSpPr>
          <p:cNvPr id="122" name="Google Shape;12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pic>
        <p:nvPicPr>
          <p:cNvPr id="573" name="Google Shape;573;p40"/>
          <p:cNvPicPr preferRelativeResize="0"/>
          <p:nvPr/>
        </p:nvPicPr>
        <p:blipFill rotWithShape="1">
          <a:blip r:embed="rId3">
            <a:alphaModFix/>
          </a:blip>
          <a:srcRect b="0" l="0" r="0" t="0"/>
          <a:stretch/>
        </p:blipFill>
        <p:spPr>
          <a:xfrm>
            <a:off x="639525" y="1918975"/>
            <a:ext cx="5400000" cy="4352400"/>
          </a:xfrm>
          <a:prstGeom prst="rect">
            <a:avLst/>
          </a:prstGeom>
          <a:noFill/>
          <a:ln>
            <a:noFill/>
          </a:ln>
        </p:spPr>
      </p:pic>
      <p:pic>
        <p:nvPicPr>
          <p:cNvPr id="574" name="Google Shape;574;p40"/>
          <p:cNvPicPr preferRelativeResize="0"/>
          <p:nvPr/>
        </p:nvPicPr>
        <p:blipFill rotWithShape="1">
          <a:blip r:embed="rId4">
            <a:alphaModFix/>
          </a:blip>
          <a:srcRect b="0" l="0" r="0" t="0"/>
          <a:stretch/>
        </p:blipFill>
        <p:spPr>
          <a:xfrm>
            <a:off x="6643910" y="1918975"/>
            <a:ext cx="5400000" cy="4352400"/>
          </a:xfrm>
          <a:prstGeom prst="rect">
            <a:avLst/>
          </a:prstGeom>
          <a:noFill/>
          <a:ln>
            <a:noFill/>
          </a:ln>
        </p:spPr>
      </p:pic>
      <p:sp>
        <p:nvSpPr>
          <p:cNvPr id="575" name="Google Shape;575;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a:t>
            </a:r>
            <a:r>
              <a:rPr b="1" lang="fr-FR"/>
              <a:t>Exemple</a:t>
            </a:r>
            <a:endParaRPr/>
          </a:p>
        </p:txBody>
      </p:sp>
      <p:sp>
        <p:nvSpPr>
          <p:cNvPr id="576" name="Google Shape;576;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a:t>
            </a:r>
            <a:r>
              <a:rPr b="1" lang="fr-FR"/>
              <a:t>Exemple</a:t>
            </a:r>
            <a:endParaRPr/>
          </a:p>
        </p:txBody>
      </p:sp>
      <p:sp>
        <p:nvSpPr>
          <p:cNvPr id="582" name="Google Shape;582;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583" name="Google Shape;583;p41"/>
          <p:cNvPicPr preferRelativeResize="0"/>
          <p:nvPr/>
        </p:nvPicPr>
        <p:blipFill rotWithShape="1">
          <a:blip r:embed="rId3">
            <a:alphaModFix/>
          </a:blip>
          <a:srcRect b="0" l="0" r="0" t="0"/>
          <a:stretch/>
        </p:blipFill>
        <p:spPr>
          <a:xfrm>
            <a:off x="501413" y="1577098"/>
            <a:ext cx="10513489" cy="4860000"/>
          </a:xfrm>
          <a:prstGeom prst="rect">
            <a:avLst/>
          </a:prstGeom>
          <a:noFill/>
          <a:ln>
            <a:noFill/>
          </a:ln>
        </p:spPr>
      </p:pic>
      <p:pic>
        <p:nvPicPr>
          <p:cNvPr id="584" name="Google Shape;584;p41"/>
          <p:cNvPicPr preferRelativeResize="0"/>
          <p:nvPr/>
        </p:nvPicPr>
        <p:blipFill rotWithShape="1">
          <a:blip r:embed="rId4">
            <a:alphaModFix/>
          </a:blip>
          <a:srcRect b="0" l="0" r="0" t="0"/>
          <a:stretch/>
        </p:blipFill>
        <p:spPr>
          <a:xfrm>
            <a:off x="3786535" y="695098"/>
            <a:ext cx="3592177" cy="1836000"/>
          </a:xfrm>
          <a:prstGeom prst="rect">
            <a:avLst/>
          </a:prstGeom>
          <a:noFill/>
          <a:ln>
            <a:noFill/>
          </a:ln>
        </p:spPr>
      </p:pic>
      <p:pic>
        <p:nvPicPr>
          <p:cNvPr id="585" name="Google Shape;585;p41"/>
          <p:cNvPicPr preferRelativeResize="0"/>
          <p:nvPr/>
        </p:nvPicPr>
        <p:blipFill rotWithShape="1">
          <a:blip r:embed="rId5">
            <a:alphaModFix/>
          </a:blip>
          <a:srcRect b="0" l="0" r="0" t="0"/>
          <a:stretch/>
        </p:blipFill>
        <p:spPr>
          <a:xfrm>
            <a:off x="7111265" y="2688609"/>
            <a:ext cx="4653000" cy="1584000"/>
          </a:xfrm>
          <a:prstGeom prst="rect">
            <a:avLst/>
          </a:prstGeom>
          <a:noFill/>
          <a:ln>
            <a:noFill/>
          </a:ln>
        </p:spPr>
      </p:pic>
      <p:sp>
        <p:nvSpPr>
          <p:cNvPr id="586" name="Google Shape;586;p41"/>
          <p:cNvSpPr txBox="1"/>
          <p:nvPr/>
        </p:nvSpPr>
        <p:spPr>
          <a:xfrm>
            <a:off x="4585648" y="522916"/>
            <a:ext cx="1310186"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FR" sz="9600" u="none" cap="none" strike="noStrike">
                <a:solidFill>
                  <a:srgbClr val="FF0000"/>
                </a:solidFill>
                <a:latin typeface="Arial"/>
                <a:ea typeface="Arial"/>
                <a:cs typeface="Arial"/>
                <a:sym typeface="Arial"/>
              </a:rPr>
              <a:t>X</a:t>
            </a:r>
            <a:endParaRPr b="0" i="0" sz="9600" u="none" cap="none" strike="noStrike">
              <a:solidFill>
                <a:srgbClr val="FF0000"/>
              </a:solidFill>
              <a:latin typeface="Arial"/>
              <a:ea typeface="Arial"/>
              <a:cs typeface="Arial"/>
              <a:sym typeface="Arial"/>
            </a:endParaRPr>
          </a:p>
        </p:txBody>
      </p:sp>
      <p:cxnSp>
        <p:nvCxnSpPr>
          <p:cNvPr id="587" name="Google Shape;587;p41"/>
          <p:cNvCxnSpPr/>
          <p:nvPr/>
        </p:nvCxnSpPr>
        <p:spPr>
          <a:xfrm>
            <a:off x="5885560" y="4722129"/>
            <a:ext cx="2030140" cy="0"/>
          </a:xfrm>
          <a:prstGeom prst="straightConnector1">
            <a:avLst/>
          </a:prstGeom>
          <a:noFill/>
          <a:ln cap="flat" cmpd="sng" w="38100">
            <a:solidFill>
              <a:srgbClr val="FF0000"/>
            </a:solidFill>
            <a:prstDash val="solid"/>
            <a:round/>
            <a:headEnd len="sm" w="sm" type="none"/>
            <a:tailEnd len="sm" w="sm" type="none"/>
          </a:ln>
        </p:spPr>
      </p:cxnSp>
      <p:cxnSp>
        <p:nvCxnSpPr>
          <p:cNvPr id="588" name="Google Shape;588;p41"/>
          <p:cNvCxnSpPr/>
          <p:nvPr/>
        </p:nvCxnSpPr>
        <p:spPr>
          <a:xfrm>
            <a:off x="8753865" y="5693394"/>
            <a:ext cx="2030140" cy="0"/>
          </a:xfrm>
          <a:prstGeom prst="straightConnector1">
            <a:avLst/>
          </a:prstGeom>
          <a:noFill/>
          <a:ln cap="flat" cmpd="sng" w="38100">
            <a:solidFill>
              <a:srgbClr val="FF0000"/>
            </a:solidFill>
            <a:prstDash val="solid"/>
            <a:round/>
            <a:headEnd len="sm" w="sm" type="none"/>
            <a:tailEnd len="sm" w="sm" type="none"/>
          </a:ln>
        </p:spPr>
      </p:cxnSp>
      <p:sp>
        <p:nvSpPr>
          <p:cNvPr id="589" name="Google Shape;589;p41"/>
          <p:cNvSpPr txBox="1"/>
          <p:nvPr/>
        </p:nvSpPr>
        <p:spPr>
          <a:xfrm>
            <a:off x="4080681" y="2238233"/>
            <a:ext cx="21699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fr-FR" sz="1800" u="none" cap="none" strike="noStrike">
                <a:solidFill>
                  <a:srgbClr val="FF0000"/>
                </a:solidFill>
                <a:latin typeface="Arial"/>
                <a:ea typeface="Arial"/>
                <a:cs typeface="Arial"/>
                <a:sym typeface="Arial"/>
              </a:rPr>
              <a:t>Pas de parcours</a:t>
            </a:r>
            <a:endParaRPr b="1" i="0" sz="1800" u="none" cap="none" strike="noStrike">
              <a:solidFill>
                <a:srgbClr val="FF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87"/>
                                        </p:tgtEl>
                                        <p:attrNameLst>
                                          <p:attrName>style.visibility</p:attrName>
                                        </p:attrNameLst>
                                      </p:cBhvr>
                                      <p:to>
                                        <p:strVal val="visible"/>
                                      </p:to>
                                    </p:set>
                                    <p:animEffect filter="fade" transition="in">
                                      <p:cBhvr>
                                        <p:cTn dur="500"/>
                                        <p:tgtEl>
                                          <p:spTgt spid="587"/>
                                        </p:tgtEl>
                                      </p:cBhvr>
                                    </p:animEffect>
                                  </p:childTnLst>
                                </p:cTn>
                              </p:par>
                              <p:par>
                                <p:cTn fill="hold" nodeType="withEffect" presetClass="entr" presetID="10" presetSubtype="0">
                                  <p:stCondLst>
                                    <p:cond delay="0"/>
                                  </p:stCondLst>
                                  <p:childTnLst>
                                    <p:set>
                                      <p:cBhvr>
                                        <p:cTn dur="1" fill="hold">
                                          <p:stCondLst>
                                            <p:cond delay="0"/>
                                          </p:stCondLst>
                                        </p:cTn>
                                        <p:tgtEl>
                                          <p:spTgt spid="588"/>
                                        </p:tgtEl>
                                        <p:attrNameLst>
                                          <p:attrName>style.visibility</p:attrName>
                                        </p:attrNameLst>
                                      </p:cBhvr>
                                      <p:to>
                                        <p:strVal val="visible"/>
                                      </p:to>
                                    </p:set>
                                    <p:animEffect filter="fade" transition="in">
                                      <p:cBhvr>
                                        <p:cTn dur="500"/>
                                        <p:tgtEl>
                                          <p:spTgt spid="588"/>
                                        </p:tgtEl>
                                      </p:cBhvr>
                                    </p:animEffect>
                                  </p:childTnLst>
                                </p:cTn>
                              </p:par>
                              <p:par>
                                <p:cTn fill="hold" nodeType="withEffect" presetClass="entr" presetID="10" presetSubtype="0">
                                  <p:stCondLst>
                                    <p:cond delay="0"/>
                                  </p:stCondLst>
                                  <p:childTnLst>
                                    <p:set>
                                      <p:cBhvr>
                                        <p:cTn dur="1" fill="hold">
                                          <p:stCondLst>
                                            <p:cond delay="0"/>
                                          </p:stCondLst>
                                        </p:cTn>
                                        <p:tgtEl>
                                          <p:spTgt spid="584"/>
                                        </p:tgtEl>
                                        <p:attrNameLst>
                                          <p:attrName>style.visibility</p:attrName>
                                        </p:attrNameLst>
                                      </p:cBhvr>
                                      <p:to>
                                        <p:strVal val="visible"/>
                                      </p:to>
                                    </p:set>
                                    <p:animEffect filter="fade" transition="in">
                                      <p:cBhvr>
                                        <p:cTn dur="500"/>
                                        <p:tgtEl>
                                          <p:spTgt spid="58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82"/>
                                        </p:tgtEl>
                                        <p:attrNameLst>
                                          <p:attrName>style.visibility</p:attrName>
                                        </p:attrNameLst>
                                      </p:cBhvr>
                                      <p:to>
                                        <p:strVal val="visible"/>
                                      </p:to>
                                    </p:set>
                                    <p:animEffect filter="fade" transition="in">
                                      <p:cBhvr>
                                        <p:cTn dur="500"/>
                                        <p:tgtEl>
                                          <p:spTgt spid="582"/>
                                        </p:tgtEl>
                                      </p:cBhvr>
                                    </p:animEffect>
                                  </p:childTnLst>
                                </p:cTn>
                              </p:par>
                              <p:par>
                                <p:cTn fill="hold" nodeType="withEffect" presetClass="entr" presetID="10" presetSubtype="0">
                                  <p:stCondLst>
                                    <p:cond delay="0"/>
                                  </p:stCondLst>
                                  <p:childTnLst>
                                    <p:set>
                                      <p:cBhvr>
                                        <p:cTn dur="1" fill="hold">
                                          <p:stCondLst>
                                            <p:cond delay="0"/>
                                          </p:stCondLst>
                                        </p:cTn>
                                        <p:tgtEl>
                                          <p:spTgt spid="589"/>
                                        </p:tgtEl>
                                        <p:attrNameLst>
                                          <p:attrName>style.visibility</p:attrName>
                                        </p:attrNameLst>
                                      </p:cBhvr>
                                      <p:to>
                                        <p:strVal val="visible"/>
                                      </p:to>
                                    </p:set>
                                    <p:animEffect filter="fade" transition="in">
                                      <p:cBhvr>
                                        <p:cTn dur="500"/>
                                        <p:tgtEl>
                                          <p:spTgt spid="5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5"/>
                                        </p:tgtEl>
                                        <p:attrNameLst>
                                          <p:attrName>style.visibility</p:attrName>
                                        </p:attrNameLst>
                                      </p:cBhvr>
                                      <p:to>
                                        <p:strVal val="visible"/>
                                      </p:to>
                                    </p:set>
                                    <p:animEffect filter="fade" transition="in">
                                      <p:cBhvr>
                                        <p:cTn dur="500"/>
                                        <p:tgtEl>
                                          <p:spTgt spid="5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42"/>
          <p:cNvSpPr txBox="1"/>
          <p:nvPr>
            <p:ph type="title"/>
          </p:nvPr>
        </p:nvSpPr>
        <p:spPr>
          <a:xfrm>
            <a:off x="831850" y="1709738"/>
            <a:ext cx="10515600" cy="285273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fr-FR" sz="6000"/>
              <a:t>Conclusion</a:t>
            </a:r>
            <a:endParaRPr/>
          </a:p>
        </p:txBody>
      </p:sp>
      <p:sp>
        <p:nvSpPr>
          <p:cNvPr id="596" name="Google Shape;596;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43"/>
          <p:cNvSpPr txBox="1"/>
          <p:nvPr>
            <p:ph idx="1" type="body"/>
          </p:nvPr>
        </p:nvSpPr>
        <p:spPr>
          <a:xfrm>
            <a:off x="838200" y="1825200"/>
            <a:ext cx="10515600" cy="4352400"/>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50000"/>
              </a:lnSpc>
              <a:spcBef>
                <a:spcPts val="0"/>
              </a:spcBef>
              <a:spcAft>
                <a:spcPts val="0"/>
              </a:spcAft>
              <a:buClr>
                <a:schemeClr val="dk1"/>
              </a:buClr>
              <a:buSzPct val="100000"/>
              <a:buChar char="•"/>
            </a:pPr>
            <a:r>
              <a:rPr lang="fr-FR" sz="2000">
                <a:latin typeface="Times New Roman"/>
                <a:ea typeface="Times New Roman"/>
                <a:cs typeface="Times New Roman"/>
                <a:sym typeface="Times New Roman"/>
              </a:rPr>
              <a:t>Une </a:t>
            </a:r>
            <a:r>
              <a:rPr b="1" lang="fr-FR" sz="2000">
                <a:latin typeface="Times New Roman"/>
                <a:ea typeface="Times New Roman"/>
                <a:cs typeface="Times New Roman"/>
                <a:sym typeface="Times New Roman"/>
              </a:rPr>
              <a:t>pile</a:t>
            </a:r>
            <a:r>
              <a:rPr lang="fr-FR" sz="2000">
                <a:latin typeface="Times New Roman"/>
                <a:ea typeface="Times New Roman"/>
                <a:cs typeface="Times New Roman"/>
                <a:sym typeface="Times New Roman"/>
              </a:rPr>
              <a:t> est importante en informatique:</a:t>
            </a:r>
            <a:endParaRPr/>
          </a:p>
          <a:p>
            <a:pPr indent="-492125" lvl="0" marL="720725" rtl="0" algn="l">
              <a:lnSpc>
                <a:spcPct val="150000"/>
              </a:lnSpc>
              <a:spcBef>
                <a:spcPts val="1000"/>
              </a:spcBef>
              <a:spcAft>
                <a:spcPts val="0"/>
              </a:spcAft>
              <a:buClr>
                <a:schemeClr val="dk1"/>
              </a:buClr>
              <a:buSzPct val="100000"/>
              <a:buFont typeface="Noto Sans Symbols"/>
              <a:buChar char="✔"/>
            </a:pPr>
            <a:r>
              <a:rPr lang="fr-FR" sz="2000">
                <a:latin typeface="Times New Roman"/>
                <a:ea typeface="Times New Roman"/>
                <a:cs typeface="Times New Roman"/>
                <a:sym typeface="Times New Roman"/>
              </a:rPr>
              <a:t>Pile des appels de fonctions</a:t>
            </a:r>
            <a:endParaRPr/>
          </a:p>
          <a:p>
            <a:pPr indent="-492125" lvl="0" marL="720725" rtl="0" algn="l">
              <a:lnSpc>
                <a:spcPct val="150000"/>
              </a:lnSpc>
              <a:spcBef>
                <a:spcPts val="1000"/>
              </a:spcBef>
              <a:spcAft>
                <a:spcPts val="0"/>
              </a:spcAft>
              <a:buClr>
                <a:schemeClr val="dk1"/>
              </a:buClr>
              <a:buSzPct val="100000"/>
              <a:buFont typeface="Noto Sans Symbols"/>
              <a:buChar char="✔"/>
            </a:pPr>
            <a:r>
              <a:rPr lang="fr-FR" sz="2000">
                <a:latin typeface="Times New Roman"/>
                <a:ea typeface="Times New Roman"/>
                <a:cs typeface="Times New Roman"/>
                <a:sym typeface="Times New Roman"/>
              </a:rPr>
              <a:t>Dans un navigateur web, une pile sert à mémoriser les pages Web visitées. L'adresse de chaque nouvelle page visitée est empilée et l'utilisateur dépile l'adresse courante pour accéder à la page précédente en cliquant le bouton « Afficher la page précédente »</a:t>
            </a:r>
            <a:endParaRPr/>
          </a:p>
          <a:p>
            <a:pPr indent="-492125" lvl="0" marL="720725" rtl="0" algn="l">
              <a:lnSpc>
                <a:spcPct val="150000"/>
              </a:lnSpc>
              <a:spcBef>
                <a:spcPts val="1000"/>
              </a:spcBef>
              <a:spcAft>
                <a:spcPts val="0"/>
              </a:spcAft>
              <a:buClr>
                <a:schemeClr val="dk1"/>
              </a:buClr>
              <a:buSzPct val="100000"/>
              <a:buFont typeface="Noto Sans Symbols"/>
              <a:buChar char="✔"/>
            </a:pPr>
            <a:r>
              <a:rPr lang="fr-FR" sz="2000">
                <a:latin typeface="Times New Roman"/>
                <a:ea typeface="Times New Roman"/>
                <a:cs typeface="Times New Roman"/>
                <a:sym typeface="Times New Roman"/>
              </a:rPr>
              <a:t>L'évaluation des expressions mathématiques en notation post-fixée utilise une pile</a:t>
            </a:r>
            <a:endParaRPr/>
          </a:p>
          <a:p>
            <a:pPr indent="-492125" lvl="0" marL="720725" rtl="0" algn="l">
              <a:lnSpc>
                <a:spcPct val="150000"/>
              </a:lnSpc>
              <a:spcBef>
                <a:spcPts val="1000"/>
              </a:spcBef>
              <a:spcAft>
                <a:spcPts val="0"/>
              </a:spcAft>
              <a:buClr>
                <a:schemeClr val="dk1"/>
              </a:buClr>
              <a:buSzPct val="100000"/>
              <a:buFont typeface="Noto Sans Symbols"/>
              <a:buChar char="✔"/>
            </a:pPr>
            <a:r>
              <a:rPr lang="fr-FR" sz="2000">
                <a:latin typeface="Times New Roman"/>
                <a:ea typeface="Times New Roman"/>
                <a:cs typeface="Times New Roman"/>
                <a:sym typeface="Times New Roman"/>
              </a:rPr>
              <a:t>Nous pouvons inverser un tableau ou une chaîne de caractères en utilisant une pile. Il suffit d'empiler les éléments sur une pile puis de reconstituer le tableau (ou la chaîne) inverse en dépilant les éléments</a:t>
            </a:r>
            <a:endParaRPr/>
          </a:p>
        </p:txBody>
      </p:sp>
      <p:sp>
        <p:nvSpPr>
          <p:cNvPr id="602" name="Google Shape;602;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603" name="Google Shape;603;p43"/>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fr-FR" sz="4400" u="none" cap="none" strike="noStrike">
                <a:solidFill>
                  <a:schemeClr val="dk1"/>
                </a:solidFill>
                <a:latin typeface="Calibri"/>
                <a:ea typeface="Calibri"/>
                <a:cs typeface="Calibri"/>
                <a:sym typeface="Calibri"/>
              </a:rPr>
              <a:t>  </a:t>
            </a:r>
            <a:r>
              <a:rPr b="1" i="0" lang="fr-FR" sz="4400" u="none" cap="none" strike="noStrike">
                <a:solidFill>
                  <a:schemeClr val="dk1"/>
                </a:solidFill>
                <a:latin typeface="Calibri"/>
                <a:ea typeface="Calibri"/>
                <a:cs typeface="Calibri"/>
                <a:sym typeface="Calibri"/>
              </a:rPr>
              <a:t>Application</a:t>
            </a:r>
            <a:endParaRPr b="1" i="0" sz="4400" u="none" cap="none" strike="noStrike">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44"/>
          <p:cNvSpPr txBox="1"/>
          <p:nvPr>
            <p:ph idx="1" type="body"/>
          </p:nvPr>
        </p:nvSpPr>
        <p:spPr>
          <a:xfrm>
            <a:off x="838800" y="2578118"/>
            <a:ext cx="3240000" cy="36000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20000"/>
              </a:lnSpc>
              <a:spcBef>
                <a:spcPts val="0"/>
              </a:spcBef>
              <a:spcAft>
                <a:spcPts val="0"/>
              </a:spcAft>
              <a:buClr>
                <a:schemeClr val="dk1"/>
              </a:buClr>
              <a:buSzPts val="1600"/>
              <a:buNone/>
            </a:pPr>
            <a:r>
              <a:t/>
            </a:r>
            <a:endParaRPr b="1" sz="1600">
              <a:solidFill>
                <a:srgbClr val="FF0000"/>
              </a:solidFill>
            </a:endParaRPr>
          </a:p>
          <a:p>
            <a:pPr indent="0" lvl="0" marL="0" rtl="0" algn="l">
              <a:lnSpc>
                <a:spcPct val="120000"/>
              </a:lnSpc>
              <a:spcBef>
                <a:spcPts val="0"/>
              </a:spcBef>
              <a:spcAft>
                <a:spcPts val="0"/>
              </a:spcAft>
              <a:buClr>
                <a:schemeClr val="dk1"/>
              </a:buClr>
              <a:buSzPts val="1600"/>
              <a:buNone/>
            </a:pPr>
            <a:r>
              <a:t/>
            </a:r>
            <a:endParaRPr b="1" sz="1600">
              <a:solidFill>
                <a:srgbClr val="FF0000"/>
              </a:solidFill>
            </a:endParaRPr>
          </a:p>
          <a:p>
            <a:pPr indent="0" lvl="0" marL="0" rtl="0" algn="l">
              <a:lnSpc>
                <a:spcPct val="120000"/>
              </a:lnSpc>
              <a:spcBef>
                <a:spcPts val="0"/>
              </a:spcBef>
              <a:spcAft>
                <a:spcPts val="0"/>
              </a:spcAft>
              <a:buClr>
                <a:srgbClr val="FF0000"/>
              </a:buClr>
              <a:buSzPts val="1600"/>
              <a:buNone/>
            </a:pPr>
            <a:r>
              <a:rPr b="1" lang="fr-FR" sz="1600">
                <a:solidFill>
                  <a:srgbClr val="FF0000"/>
                </a:solidFill>
              </a:rPr>
              <a:t>procédure a(...)</a:t>
            </a:r>
            <a:endParaRPr/>
          </a:p>
          <a:p>
            <a:pPr indent="0" lvl="0" marL="0" rtl="0" algn="l">
              <a:lnSpc>
                <a:spcPct val="120000"/>
              </a:lnSpc>
              <a:spcBef>
                <a:spcPts val="0"/>
              </a:spcBef>
              <a:spcAft>
                <a:spcPts val="0"/>
              </a:spcAft>
              <a:buClr>
                <a:srgbClr val="FF0000"/>
              </a:buClr>
              <a:buSzPts val="1600"/>
              <a:buNone/>
            </a:pPr>
            <a:r>
              <a:rPr b="1" lang="fr-FR" sz="1600">
                <a:solidFill>
                  <a:srgbClr val="FF0000"/>
                </a:solidFill>
              </a:rPr>
              <a:t>	début</a:t>
            </a:r>
            <a:endParaRPr/>
          </a:p>
          <a:p>
            <a:pPr indent="0" lvl="0" marL="0" rtl="0" algn="l">
              <a:lnSpc>
                <a:spcPct val="120000"/>
              </a:lnSpc>
              <a:spcBef>
                <a:spcPts val="0"/>
              </a:spcBef>
              <a:spcAft>
                <a:spcPts val="0"/>
              </a:spcAft>
              <a:buClr>
                <a:srgbClr val="FF0000"/>
              </a:buClr>
              <a:buSzPts val="1600"/>
              <a:buNone/>
            </a:pPr>
            <a:r>
              <a:rPr b="1" lang="fr-FR" sz="1600">
                <a:solidFill>
                  <a:srgbClr val="FF0000"/>
                </a:solidFill>
              </a:rPr>
              <a:t>     ... </a:t>
            </a:r>
            <a:endParaRPr/>
          </a:p>
          <a:p>
            <a:pPr indent="0" lvl="0" marL="0" rtl="0" algn="l">
              <a:lnSpc>
                <a:spcPct val="120000"/>
              </a:lnSpc>
              <a:spcBef>
                <a:spcPts val="0"/>
              </a:spcBef>
              <a:spcAft>
                <a:spcPts val="0"/>
              </a:spcAft>
              <a:buClr>
                <a:srgbClr val="FF0000"/>
              </a:buClr>
              <a:buSzPts val="1600"/>
              <a:buNone/>
            </a:pPr>
            <a:r>
              <a:rPr b="1" lang="fr-FR" sz="1600">
                <a:solidFill>
                  <a:srgbClr val="FF0000"/>
                </a:solidFill>
              </a:rPr>
              <a:t>	fin procédure a</a:t>
            </a:r>
            <a:endParaRPr/>
          </a:p>
          <a:p>
            <a:pPr indent="0" lvl="0" marL="0" rtl="0" algn="l">
              <a:lnSpc>
                <a:spcPct val="120000"/>
              </a:lnSpc>
              <a:spcBef>
                <a:spcPts val="0"/>
              </a:spcBef>
              <a:spcAft>
                <a:spcPts val="0"/>
              </a:spcAft>
              <a:buClr>
                <a:srgbClr val="2F5496"/>
              </a:buClr>
              <a:buSzPts val="1600"/>
              <a:buNone/>
            </a:pPr>
            <a:r>
              <a:rPr b="1" lang="fr-FR" sz="1600">
                <a:solidFill>
                  <a:srgbClr val="2F5496"/>
                </a:solidFill>
              </a:rPr>
              <a:t>procédure b(...)</a:t>
            </a:r>
            <a:endParaRPr/>
          </a:p>
          <a:p>
            <a:pPr indent="0" lvl="0" marL="0" rtl="0" algn="l">
              <a:lnSpc>
                <a:spcPct val="120000"/>
              </a:lnSpc>
              <a:spcBef>
                <a:spcPts val="0"/>
              </a:spcBef>
              <a:spcAft>
                <a:spcPts val="0"/>
              </a:spcAft>
              <a:buClr>
                <a:srgbClr val="2F5496"/>
              </a:buClr>
              <a:buSzPts val="1600"/>
              <a:buNone/>
            </a:pPr>
            <a:r>
              <a:rPr b="1" lang="fr-FR" sz="1600">
                <a:solidFill>
                  <a:srgbClr val="2F5496"/>
                </a:solidFill>
              </a:rPr>
              <a:t>	début</a:t>
            </a:r>
            <a:endParaRPr/>
          </a:p>
          <a:p>
            <a:pPr indent="0" lvl="0" marL="0" rtl="0" algn="l">
              <a:lnSpc>
                <a:spcPct val="120000"/>
              </a:lnSpc>
              <a:spcBef>
                <a:spcPts val="0"/>
              </a:spcBef>
              <a:spcAft>
                <a:spcPts val="0"/>
              </a:spcAft>
              <a:buClr>
                <a:srgbClr val="2F5496"/>
              </a:buClr>
              <a:buSzPts val="1600"/>
              <a:buNone/>
            </a:pPr>
            <a:r>
              <a:rPr b="1" lang="fr-FR" sz="1600">
                <a:solidFill>
                  <a:srgbClr val="2F5496"/>
                </a:solidFill>
              </a:rPr>
              <a:t>	... </a:t>
            </a:r>
            <a:endParaRPr/>
          </a:p>
          <a:p>
            <a:pPr indent="0" lvl="0" marL="0" rtl="0" algn="l">
              <a:lnSpc>
                <a:spcPct val="120000"/>
              </a:lnSpc>
              <a:spcBef>
                <a:spcPts val="0"/>
              </a:spcBef>
              <a:spcAft>
                <a:spcPts val="0"/>
              </a:spcAft>
              <a:buClr>
                <a:srgbClr val="2F5496"/>
              </a:buClr>
              <a:buSzPts val="1600"/>
              <a:buNone/>
            </a:pPr>
            <a:r>
              <a:rPr b="1" lang="fr-FR" sz="1600">
                <a:solidFill>
                  <a:srgbClr val="2F5496"/>
                </a:solidFill>
              </a:rPr>
              <a:t>	a(...); </a:t>
            </a:r>
            <a:endParaRPr/>
          </a:p>
          <a:p>
            <a:pPr indent="0" lvl="0" marL="0" rtl="0" algn="l">
              <a:lnSpc>
                <a:spcPct val="120000"/>
              </a:lnSpc>
              <a:spcBef>
                <a:spcPts val="0"/>
              </a:spcBef>
              <a:spcAft>
                <a:spcPts val="0"/>
              </a:spcAft>
              <a:buClr>
                <a:srgbClr val="2F5496"/>
              </a:buClr>
              <a:buSzPts val="1600"/>
              <a:buNone/>
            </a:pPr>
            <a:r>
              <a:rPr b="1" lang="fr-FR" sz="1600">
                <a:solidFill>
                  <a:srgbClr val="2F5496"/>
                </a:solidFill>
              </a:rPr>
              <a:t>	...</a:t>
            </a:r>
            <a:endParaRPr/>
          </a:p>
          <a:p>
            <a:pPr indent="0" lvl="0" marL="0" rtl="0" algn="l">
              <a:lnSpc>
                <a:spcPct val="120000"/>
              </a:lnSpc>
              <a:spcBef>
                <a:spcPts val="0"/>
              </a:spcBef>
              <a:spcAft>
                <a:spcPts val="0"/>
              </a:spcAft>
              <a:buClr>
                <a:srgbClr val="2F5496"/>
              </a:buClr>
              <a:buSzPts val="1600"/>
              <a:buNone/>
            </a:pPr>
            <a:r>
              <a:rPr b="1" lang="fr-FR" sz="1600">
                <a:solidFill>
                  <a:srgbClr val="2F5496"/>
                </a:solidFill>
              </a:rPr>
              <a:t>	fin procédure b; </a:t>
            </a:r>
            <a:endParaRPr/>
          </a:p>
        </p:txBody>
      </p:sp>
      <p:sp>
        <p:nvSpPr>
          <p:cNvPr id="609" name="Google Shape;609;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610" name="Google Shape;610;p44"/>
          <p:cNvSpPr txBox="1"/>
          <p:nvPr/>
        </p:nvSpPr>
        <p:spPr>
          <a:xfrm>
            <a:off x="4473658" y="2570314"/>
            <a:ext cx="3240000" cy="3600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BF9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BF9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1" i="0" lang="fr-FR" sz="1600" u="none" cap="none" strike="noStrike">
                <a:solidFill>
                  <a:srgbClr val="BF9000"/>
                </a:solidFill>
                <a:latin typeface="Calibri"/>
                <a:ea typeface="Calibri"/>
                <a:cs typeface="Calibri"/>
                <a:sym typeface="Calibri"/>
              </a:rPr>
              <a:t>fonction f1(...)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fr-FR" sz="1600" u="none" cap="none" strike="noStrike">
                <a:solidFill>
                  <a:srgbClr val="BF9000"/>
                </a:solidFill>
                <a:latin typeface="Calibri"/>
                <a:ea typeface="Calibri"/>
                <a:cs typeface="Calibri"/>
                <a:sym typeface="Calibri"/>
              </a:rPr>
              <a:t>début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fr-FR" sz="1600" u="none" cap="none" strike="noStrike">
                <a:solidFill>
                  <a:srgbClr val="BF9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fr-FR" sz="1600" u="none" cap="none" strike="noStrike">
                <a:solidFill>
                  <a:srgbClr val="BF9000"/>
                </a:solidFill>
                <a:latin typeface="Calibri"/>
                <a:ea typeface="Calibri"/>
                <a:cs typeface="Calibri"/>
                <a:sym typeface="Calibri"/>
              </a:rPr>
              <a:t>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fr-FR" sz="1600" u="none" cap="none" strike="noStrike">
                <a:solidFill>
                  <a:srgbClr val="BF9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fr-FR" sz="1600" u="none" cap="none" strike="noStrike">
                <a:solidFill>
                  <a:srgbClr val="BF9000"/>
                </a:solidFill>
                <a:latin typeface="Calibri"/>
                <a:ea typeface="Calibri"/>
                <a:cs typeface="Calibri"/>
                <a:sym typeface="Calibri"/>
              </a:rPr>
              <a:t>fin fonction f1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fr-FR" sz="1600" u="none" cap="none" strike="noStrike">
                <a:solidFill>
                  <a:srgbClr val="548135"/>
                </a:solidFill>
                <a:latin typeface="Calibri"/>
                <a:ea typeface="Calibri"/>
                <a:cs typeface="Calibri"/>
                <a:sym typeface="Calibri"/>
              </a:rPr>
              <a:t>fonction f2(...)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fr-FR" sz="1600" u="none" cap="none" strike="noStrike">
                <a:solidFill>
                  <a:srgbClr val="548135"/>
                </a:solidFill>
                <a:latin typeface="Calibri"/>
                <a:ea typeface="Calibri"/>
                <a:cs typeface="Calibri"/>
                <a:sym typeface="Calibri"/>
              </a:rPr>
              <a:t>début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fr-FR" sz="1600" u="none" cap="none" strike="noStrike">
                <a:solidFill>
                  <a:srgbClr val="548135"/>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fr-FR" sz="1600" u="none" cap="none" strike="noStrike">
                <a:solidFill>
                  <a:srgbClr val="548135"/>
                </a:solidFill>
                <a:latin typeface="Calibri"/>
                <a:ea typeface="Calibri"/>
                <a:cs typeface="Calibri"/>
                <a:sym typeface="Calibri"/>
              </a:rPr>
              <a:t>x ← f1(...);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fr-FR" sz="1600" u="none" cap="none" strike="noStrike">
                <a:solidFill>
                  <a:srgbClr val="548135"/>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fr-FR" sz="1600" u="none" cap="none" strike="noStrike">
                <a:solidFill>
                  <a:srgbClr val="548135"/>
                </a:solidFill>
                <a:latin typeface="Calibri"/>
                <a:ea typeface="Calibri"/>
                <a:cs typeface="Calibri"/>
                <a:sym typeface="Calibri"/>
              </a:rPr>
              <a:t>fin fonction f2 </a:t>
            </a:r>
            <a:endParaRPr b="0" i="0" sz="1400" u="none" cap="none" strike="noStrike">
              <a:solidFill>
                <a:srgbClr val="000000"/>
              </a:solidFill>
              <a:latin typeface="Arial"/>
              <a:ea typeface="Arial"/>
              <a:cs typeface="Arial"/>
              <a:sym typeface="Arial"/>
            </a:endParaRPr>
          </a:p>
        </p:txBody>
      </p:sp>
      <p:sp>
        <p:nvSpPr>
          <p:cNvPr id="611" name="Google Shape;611;p44"/>
          <p:cNvSpPr txBox="1"/>
          <p:nvPr/>
        </p:nvSpPr>
        <p:spPr>
          <a:xfrm>
            <a:off x="8108810" y="2581182"/>
            <a:ext cx="3240000" cy="3600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1" i="0" lang="fr-FR" sz="1600" u="none" cap="none" strike="noStrike">
                <a:solidFill>
                  <a:schemeClr val="dk1"/>
                </a:solidFill>
                <a:latin typeface="Calibri"/>
                <a:ea typeface="Calibri"/>
                <a:cs typeface="Calibri"/>
                <a:sym typeface="Calibri"/>
              </a:rPr>
              <a:t>début fonction principale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fr-FR" sz="1600" u="none" cap="none" strike="noStrike">
                <a:solidFill>
                  <a:schemeClr val="dk1"/>
                </a:solidFill>
                <a:latin typeface="Calibri"/>
                <a:ea typeface="Calibri"/>
                <a:cs typeface="Calibri"/>
                <a:sym typeface="Calibri"/>
              </a:rPr>
              <a:t>       resu ← f2(...);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fr-FR" sz="1600" u="none" cap="none" strike="noStrike">
                <a:solidFill>
                  <a:schemeClr val="dk1"/>
                </a:solidFill>
                <a:latin typeface="Calibri"/>
                <a:ea typeface="Calibri"/>
                <a:cs typeface="Calibri"/>
                <a:sym typeface="Calibri"/>
              </a:rPr>
              <a:t>fin fonction principale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2" name="Google Shape;612;p44"/>
          <p:cNvSpPr txBox="1"/>
          <p:nvPr/>
        </p:nvSpPr>
        <p:spPr>
          <a:xfrm>
            <a:off x="838800" y="1825199"/>
            <a:ext cx="10515600" cy="115608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1600"/>
              <a:buFont typeface="Noto Sans Symbols"/>
              <a:buChar char="▪"/>
            </a:pPr>
            <a:r>
              <a:rPr b="0" i="0" lang="fr-FR" sz="1600" u="none" cap="none" strike="noStrike">
                <a:solidFill>
                  <a:schemeClr val="dk1"/>
                </a:solidFill>
                <a:latin typeface="Calibri"/>
                <a:ea typeface="Calibri"/>
                <a:cs typeface="Calibri"/>
                <a:sym typeface="Calibri"/>
              </a:rPr>
              <a:t> </a:t>
            </a:r>
            <a:r>
              <a:rPr b="0" i="0" lang="fr-FR" sz="1600" u="none" cap="none" strike="noStrike">
                <a:solidFill>
                  <a:schemeClr val="dk1"/>
                </a:solidFill>
                <a:latin typeface="Times New Roman"/>
                <a:ea typeface="Times New Roman"/>
                <a:cs typeface="Times New Roman"/>
                <a:sym typeface="Times New Roman"/>
              </a:rPr>
              <a:t>Les piles sont utilisées pour la gestion des environnements d’exécution des procédures et fonctions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600"/>
              <a:buFont typeface="Noto Sans Symbols"/>
              <a:buChar char="▪"/>
            </a:pPr>
            <a:r>
              <a:rPr b="0" i="0" lang="fr-FR" sz="1600" u="none" cap="none" strike="noStrike">
                <a:solidFill>
                  <a:schemeClr val="dk1"/>
                </a:solidFill>
                <a:latin typeface="Times New Roman"/>
                <a:ea typeface="Times New Roman"/>
                <a:cs typeface="Times New Roman"/>
                <a:sym typeface="Times New Roman"/>
              </a:rPr>
              <a:t> Cette utilisation est transparente pour le programmeur</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600"/>
              <a:buFont typeface="Arial"/>
              <a:buNone/>
            </a:pPr>
            <a:r>
              <a:rPr b="0" i="0" lang="fr-FR" sz="1600" u="none" cap="none" strike="noStrike">
                <a:solidFill>
                  <a:schemeClr val="dk1"/>
                </a:solidFill>
                <a:latin typeface="Times New Roman"/>
                <a:ea typeface="Times New Roman"/>
                <a:cs typeface="Times New Roman"/>
                <a:sym typeface="Times New Roman"/>
              </a:rPr>
              <a:t>Considérons par exemple l’exécution du programme suivant:</a:t>
            </a:r>
            <a:endParaRPr b="0" i="0" sz="1400" u="none" cap="none" strike="noStrike">
              <a:solidFill>
                <a:srgbClr val="000000"/>
              </a:solidFill>
              <a:latin typeface="Arial"/>
              <a:ea typeface="Arial"/>
              <a:cs typeface="Arial"/>
              <a:sym typeface="Arial"/>
            </a:endParaRPr>
          </a:p>
        </p:txBody>
      </p:sp>
      <p:sp>
        <p:nvSpPr>
          <p:cNvPr id="613" name="Google Shape;613;p44"/>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fr-FR" sz="4400" u="none" cap="none" strike="noStrike">
                <a:solidFill>
                  <a:schemeClr val="dk1"/>
                </a:solidFill>
                <a:latin typeface="Calibri"/>
                <a:ea typeface="Calibri"/>
                <a:cs typeface="Calibri"/>
                <a:sym typeface="Calibri"/>
              </a:rPr>
              <a:t>  </a:t>
            </a:r>
            <a:r>
              <a:rPr b="1" i="0" lang="fr-FR" sz="4400" u="none" cap="none" strike="noStrike">
                <a:solidFill>
                  <a:schemeClr val="dk1"/>
                </a:solidFill>
                <a:latin typeface="Calibri"/>
                <a:ea typeface="Calibri"/>
                <a:cs typeface="Calibri"/>
                <a:sym typeface="Calibri"/>
              </a:rPr>
              <a:t>Application</a:t>
            </a:r>
            <a:endParaRPr b="1" i="0" sz="4400" u="none" cap="none" strike="noStrike">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graphicFrame>
        <p:nvGraphicFramePr>
          <p:cNvPr id="618" name="Google Shape;618;p45"/>
          <p:cNvGraphicFramePr/>
          <p:nvPr/>
        </p:nvGraphicFramePr>
        <p:xfrm>
          <a:off x="838200" y="1825625"/>
          <a:ext cx="3000000" cy="3000000"/>
        </p:xfrm>
        <a:graphic>
          <a:graphicData uri="http://schemas.openxmlformats.org/drawingml/2006/table">
            <a:tbl>
              <a:tblPr bandRow="1" firstRow="1">
                <a:noFill/>
                <a:tableStyleId>{2C7C6F86-A1ED-4368-8235-DA6EE11FB9EA}</a:tableStyleId>
              </a:tblPr>
              <a:tblGrid>
                <a:gridCol w="5257800"/>
                <a:gridCol w="525780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Exécution du programme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fr-FR" sz="1800" u="none" cap="none" strike="noStrike"/>
                        <a:t>Actions sur la pile :</a:t>
                      </a:r>
                      <a:endParaRPr sz="1800" u="none" cap="none" strike="noStrike">
                        <a:solidFill>
                          <a:srgbClr val="FF0000"/>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début  programme principal</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Etat 1 de la pile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appel de f2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L’environnement de f2 est empilé</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début de f2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fr-FR" sz="1800" u="none" cap="none" strike="noStrike"/>
                        <a:t>Etat 2 de la pile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appel de f1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L’environnement de f1 est empilé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début de f1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Calibri"/>
                        <a:buNone/>
                      </a:pPr>
                      <a:r>
                        <a:rPr lang="fr-FR" sz="1800" u="none" cap="none" strike="noStrike"/>
                        <a:t>...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fr-FR" sz="1800" u="none" cap="none" strike="noStrike"/>
                        <a:t>Etat 3 de la pile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appel de b</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fr-FR" sz="1800" u="none" cap="none" strike="noStrike"/>
                        <a:t>L’environnement de b est empilé</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début de b</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Calibri"/>
                        <a:buNone/>
                      </a:pPr>
                      <a:r>
                        <a:rPr lang="fr-FR" sz="1800" u="none" cap="none" strike="noStrike"/>
                        <a:t>...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fr-FR" sz="1800" u="none" cap="none" strike="noStrike"/>
                        <a:t>Etat 4 de la pile </a:t>
                      </a:r>
                      <a:endParaRPr sz="1400" u="none" cap="none" strike="noStrike"/>
                    </a:p>
                  </a:txBody>
                  <a:tcPr marT="45725" marB="45725" marR="91450" marL="91450"/>
                </a:tc>
              </a:tr>
            </a:tbl>
          </a:graphicData>
        </a:graphic>
      </p:graphicFrame>
      <p:sp>
        <p:nvSpPr>
          <p:cNvPr id="619" name="Google Shape;619;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620" name="Google Shape;620;p45"/>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fr-FR" sz="4400" u="none" cap="none" strike="noStrike">
                <a:solidFill>
                  <a:schemeClr val="dk1"/>
                </a:solidFill>
                <a:latin typeface="Calibri"/>
                <a:ea typeface="Calibri"/>
                <a:cs typeface="Calibri"/>
                <a:sym typeface="Calibri"/>
              </a:rPr>
              <a:t>  </a:t>
            </a:r>
            <a:r>
              <a:rPr b="1" i="0" lang="fr-FR" sz="4400" u="none" cap="none" strike="noStrike">
                <a:solidFill>
                  <a:schemeClr val="dk1"/>
                </a:solidFill>
                <a:latin typeface="Calibri"/>
                <a:ea typeface="Calibri"/>
                <a:cs typeface="Calibri"/>
                <a:sym typeface="Calibri"/>
              </a:rPr>
              <a:t>Application</a:t>
            </a:r>
            <a:endParaRPr b="1" i="0" sz="4400" u="none" cap="none" strike="noStrike">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graphicFrame>
        <p:nvGraphicFramePr>
          <p:cNvPr id="625" name="Google Shape;625;p46"/>
          <p:cNvGraphicFramePr/>
          <p:nvPr/>
        </p:nvGraphicFramePr>
        <p:xfrm>
          <a:off x="838200" y="1825625"/>
          <a:ext cx="3000000" cy="3000000"/>
        </p:xfrm>
        <a:graphic>
          <a:graphicData uri="http://schemas.openxmlformats.org/drawingml/2006/table">
            <a:tbl>
              <a:tblPr bandRow="1" firstRow="1">
                <a:noFill/>
                <a:tableStyleId>{2C7C6F86-A1ED-4368-8235-DA6EE11FB9EA}</a:tableStyleId>
              </a:tblPr>
              <a:tblGrid>
                <a:gridCol w="5257800"/>
                <a:gridCol w="525780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b="0" lang="fr-FR" sz="1800" u="none" cap="none" strike="noStrike"/>
                        <a:t>appel de a</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0" lang="fr-FR" sz="1800" u="none" cap="none" strike="noStrike"/>
                        <a:t>L’environnement de a est empilé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début de a</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Etat 5 de la pile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fin de a</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fr-FR" sz="1800" u="none" cap="none" strike="noStrike"/>
                        <a:t>L’environnement de a est dépilé</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Etat 6 de la pile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fin de b</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fr-FR" sz="1800" u="none" cap="none" strike="noStrike"/>
                        <a:t>L’environnement de b est dépilé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Etat 7 de la pile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fin de f1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fr-FR" sz="1800" u="none" cap="none" strike="noStrike"/>
                        <a:t>L’environnement de f1 est dépilé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fr-FR" sz="1800" u="none" cap="none" strike="noStrike"/>
                        <a:t>Etat 8 de la pile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fin de f2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fr-FR" sz="1800" u="none" cap="none" strike="noStrike"/>
                        <a:t>L’environnement de f2 est dépilé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fr-FR" sz="1800" u="none" cap="none" strike="noStrike"/>
                        <a:t>Etat 9 de la pile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fin du programme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626" name="Google Shape;626;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627" name="Google Shape;627;p46"/>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fr-FR" sz="4400" u="none" cap="none" strike="noStrike">
                <a:solidFill>
                  <a:schemeClr val="dk1"/>
                </a:solidFill>
                <a:latin typeface="Calibri"/>
                <a:ea typeface="Calibri"/>
                <a:cs typeface="Calibri"/>
                <a:sym typeface="Calibri"/>
              </a:rPr>
              <a:t>  </a:t>
            </a:r>
            <a:r>
              <a:rPr b="1" i="0" lang="fr-FR" sz="4400" u="none" cap="none" strike="noStrike">
                <a:solidFill>
                  <a:schemeClr val="dk1"/>
                </a:solidFill>
                <a:latin typeface="Calibri"/>
                <a:ea typeface="Calibri"/>
                <a:cs typeface="Calibri"/>
                <a:sym typeface="Calibri"/>
              </a:rPr>
              <a:t>Application</a:t>
            </a:r>
            <a:endParaRPr b="1" i="0" sz="4400" u="none" cap="none" strike="noStrike">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47"/>
          <p:cNvSpPr/>
          <p:nvPr/>
        </p:nvSpPr>
        <p:spPr>
          <a:xfrm>
            <a:off x="3034183" y="5680364"/>
            <a:ext cx="484909" cy="429491"/>
          </a:xfrm>
          <a:prstGeom prst="rect">
            <a:avLst/>
          </a:prstGeom>
          <a:solidFill>
            <a:srgbClr val="F4B081"/>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f2</a:t>
            </a:r>
            <a:endParaRPr b="0" i="0" sz="1400" u="none" cap="none" strike="noStrike">
              <a:solidFill>
                <a:srgbClr val="000000"/>
              </a:solidFill>
              <a:latin typeface="Arial"/>
              <a:ea typeface="Arial"/>
              <a:cs typeface="Arial"/>
              <a:sym typeface="Arial"/>
            </a:endParaRPr>
          </a:p>
        </p:txBody>
      </p:sp>
      <p:sp>
        <p:nvSpPr>
          <p:cNvPr id="633" name="Google Shape;633;p47"/>
          <p:cNvSpPr/>
          <p:nvPr/>
        </p:nvSpPr>
        <p:spPr>
          <a:xfrm>
            <a:off x="3865456" y="5680364"/>
            <a:ext cx="484909" cy="429491"/>
          </a:xfrm>
          <a:prstGeom prst="rect">
            <a:avLst/>
          </a:prstGeom>
          <a:solidFill>
            <a:srgbClr val="F4B081"/>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f2</a:t>
            </a:r>
            <a:endParaRPr b="0" i="0" sz="1400" u="none" cap="none" strike="noStrike">
              <a:solidFill>
                <a:srgbClr val="000000"/>
              </a:solidFill>
              <a:latin typeface="Arial"/>
              <a:ea typeface="Arial"/>
              <a:cs typeface="Arial"/>
              <a:sym typeface="Arial"/>
            </a:endParaRPr>
          </a:p>
        </p:txBody>
      </p:sp>
      <p:sp>
        <p:nvSpPr>
          <p:cNvPr id="634" name="Google Shape;634;p47"/>
          <p:cNvSpPr/>
          <p:nvPr/>
        </p:nvSpPr>
        <p:spPr>
          <a:xfrm>
            <a:off x="5555710" y="5652655"/>
            <a:ext cx="484909" cy="429491"/>
          </a:xfrm>
          <a:prstGeom prst="rect">
            <a:avLst/>
          </a:prstGeom>
          <a:solidFill>
            <a:srgbClr val="F4B081"/>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f2</a:t>
            </a:r>
            <a:endParaRPr b="0" i="0" sz="1400" u="none" cap="none" strike="noStrike">
              <a:solidFill>
                <a:srgbClr val="000000"/>
              </a:solidFill>
              <a:latin typeface="Arial"/>
              <a:ea typeface="Arial"/>
              <a:cs typeface="Arial"/>
              <a:sym typeface="Arial"/>
            </a:endParaRPr>
          </a:p>
        </p:txBody>
      </p:sp>
      <p:sp>
        <p:nvSpPr>
          <p:cNvPr id="635" name="Google Shape;635;p47"/>
          <p:cNvSpPr/>
          <p:nvPr/>
        </p:nvSpPr>
        <p:spPr>
          <a:xfrm>
            <a:off x="4710582" y="4793674"/>
            <a:ext cx="484909" cy="429491"/>
          </a:xfrm>
          <a:prstGeom prst="rect">
            <a:avLst/>
          </a:prstGeom>
          <a:solidFill>
            <a:srgbClr val="F4B081"/>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b</a:t>
            </a:r>
            <a:endParaRPr b="0" i="0" sz="1400" u="none" cap="none" strike="noStrike">
              <a:solidFill>
                <a:srgbClr val="000000"/>
              </a:solidFill>
              <a:latin typeface="Arial"/>
              <a:ea typeface="Arial"/>
              <a:cs typeface="Arial"/>
              <a:sym typeface="Arial"/>
            </a:endParaRPr>
          </a:p>
        </p:txBody>
      </p:sp>
      <p:sp>
        <p:nvSpPr>
          <p:cNvPr id="636" name="Google Shape;636;p47"/>
          <p:cNvSpPr/>
          <p:nvPr/>
        </p:nvSpPr>
        <p:spPr>
          <a:xfrm>
            <a:off x="4710583" y="5237018"/>
            <a:ext cx="484909" cy="429491"/>
          </a:xfrm>
          <a:prstGeom prst="rect">
            <a:avLst/>
          </a:prstGeom>
          <a:solidFill>
            <a:srgbClr val="F4B081"/>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f1</a:t>
            </a:r>
            <a:endParaRPr b="0" i="0" sz="1400" u="none" cap="none" strike="noStrike">
              <a:solidFill>
                <a:srgbClr val="000000"/>
              </a:solidFill>
              <a:latin typeface="Arial"/>
              <a:ea typeface="Arial"/>
              <a:cs typeface="Arial"/>
              <a:sym typeface="Arial"/>
            </a:endParaRPr>
          </a:p>
        </p:txBody>
      </p:sp>
      <p:sp>
        <p:nvSpPr>
          <p:cNvPr id="637" name="Google Shape;637;p47"/>
          <p:cNvSpPr/>
          <p:nvPr/>
        </p:nvSpPr>
        <p:spPr>
          <a:xfrm>
            <a:off x="4710583" y="5666510"/>
            <a:ext cx="484909" cy="429491"/>
          </a:xfrm>
          <a:prstGeom prst="rect">
            <a:avLst/>
          </a:prstGeom>
          <a:solidFill>
            <a:srgbClr val="F4B081"/>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f2</a:t>
            </a:r>
            <a:endParaRPr b="0" i="0" sz="1400" u="none" cap="none" strike="noStrike">
              <a:solidFill>
                <a:srgbClr val="000000"/>
              </a:solidFill>
              <a:latin typeface="Arial"/>
              <a:ea typeface="Arial"/>
              <a:cs typeface="Arial"/>
              <a:sym typeface="Arial"/>
            </a:endParaRPr>
          </a:p>
        </p:txBody>
      </p:sp>
      <p:sp>
        <p:nvSpPr>
          <p:cNvPr id="638" name="Google Shape;638;p47"/>
          <p:cNvSpPr/>
          <p:nvPr/>
        </p:nvSpPr>
        <p:spPr>
          <a:xfrm>
            <a:off x="3865455" y="5237018"/>
            <a:ext cx="484909" cy="429491"/>
          </a:xfrm>
          <a:prstGeom prst="rect">
            <a:avLst/>
          </a:prstGeom>
          <a:solidFill>
            <a:srgbClr val="F4B081"/>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f1</a:t>
            </a:r>
            <a:endParaRPr b="0" i="0" sz="1400" u="none" cap="none" strike="noStrike">
              <a:solidFill>
                <a:srgbClr val="000000"/>
              </a:solidFill>
              <a:latin typeface="Arial"/>
              <a:ea typeface="Arial"/>
              <a:cs typeface="Arial"/>
              <a:sym typeface="Arial"/>
            </a:endParaRPr>
          </a:p>
        </p:txBody>
      </p:sp>
      <p:sp>
        <p:nvSpPr>
          <p:cNvPr id="639" name="Google Shape;639;p47"/>
          <p:cNvSpPr/>
          <p:nvPr/>
        </p:nvSpPr>
        <p:spPr>
          <a:xfrm>
            <a:off x="5555707" y="4350328"/>
            <a:ext cx="484909" cy="429491"/>
          </a:xfrm>
          <a:prstGeom prst="rect">
            <a:avLst/>
          </a:prstGeom>
          <a:solidFill>
            <a:srgbClr val="F4B081"/>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a</a:t>
            </a:r>
            <a:endParaRPr b="0" i="0" sz="1400" u="none" cap="none" strike="noStrike">
              <a:solidFill>
                <a:srgbClr val="000000"/>
              </a:solidFill>
              <a:latin typeface="Arial"/>
              <a:ea typeface="Arial"/>
              <a:cs typeface="Arial"/>
              <a:sym typeface="Arial"/>
            </a:endParaRPr>
          </a:p>
        </p:txBody>
      </p:sp>
      <p:sp>
        <p:nvSpPr>
          <p:cNvPr id="640" name="Google Shape;640;p47"/>
          <p:cNvSpPr/>
          <p:nvPr/>
        </p:nvSpPr>
        <p:spPr>
          <a:xfrm>
            <a:off x="5555710" y="4793672"/>
            <a:ext cx="484909" cy="429491"/>
          </a:xfrm>
          <a:prstGeom prst="rect">
            <a:avLst/>
          </a:prstGeom>
          <a:solidFill>
            <a:srgbClr val="F4B081"/>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b</a:t>
            </a:r>
            <a:endParaRPr b="0" i="0" sz="1400" u="none" cap="none" strike="noStrike">
              <a:solidFill>
                <a:srgbClr val="000000"/>
              </a:solidFill>
              <a:latin typeface="Arial"/>
              <a:ea typeface="Arial"/>
              <a:cs typeface="Arial"/>
              <a:sym typeface="Arial"/>
            </a:endParaRPr>
          </a:p>
        </p:txBody>
      </p:sp>
      <p:sp>
        <p:nvSpPr>
          <p:cNvPr id="641" name="Google Shape;641;p47"/>
          <p:cNvSpPr/>
          <p:nvPr/>
        </p:nvSpPr>
        <p:spPr>
          <a:xfrm>
            <a:off x="5555710" y="5223164"/>
            <a:ext cx="484909" cy="429491"/>
          </a:xfrm>
          <a:prstGeom prst="rect">
            <a:avLst/>
          </a:prstGeom>
          <a:solidFill>
            <a:srgbClr val="F4B081"/>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f1</a:t>
            </a:r>
            <a:endParaRPr b="0" i="0" sz="1400" u="none" cap="none" strike="noStrike">
              <a:solidFill>
                <a:srgbClr val="000000"/>
              </a:solidFill>
              <a:latin typeface="Arial"/>
              <a:ea typeface="Arial"/>
              <a:cs typeface="Arial"/>
              <a:sym typeface="Arial"/>
            </a:endParaRPr>
          </a:p>
        </p:txBody>
      </p:sp>
      <p:sp>
        <p:nvSpPr>
          <p:cNvPr id="642" name="Google Shape;642;p47"/>
          <p:cNvSpPr/>
          <p:nvPr/>
        </p:nvSpPr>
        <p:spPr>
          <a:xfrm>
            <a:off x="6442400" y="4793672"/>
            <a:ext cx="484909" cy="429491"/>
          </a:xfrm>
          <a:prstGeom prst="rect">
            <a:avLst/>
          </a:prstGeom>
          <a:solidFill>
            <a:srgbClr val="F4B081"/>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b</a:t>
            </a:r>
            <a:endParaRPr b="0" i="0" sz="1400" u="none" cap="none" strike="noStrike">
              <a:solidFill>
                <a:srgbClr val="000000"/>
              </a:solidFill>
              <a:latin typeface="Arial"/>
              <a:ea typeface="Arial"/>
              <a:cs typeface="Arial"/>
              <a:sym typeface="Arial"/>
            </a:endParaRPr>
          </a:p>
        </p:txBody>
      </p:sp>
      <p:sp>
        <p:nvSpPr>
          <p:cNvPr id="643" name="Google Shape;643;p47"/>
          <p:cNvSpPr/>
          <p:nvPr/>
        </p:nvSpPr>
        <p:spPr>
          <a:xfrm>
            <a:off x="6442401" y="5237018"/>
            <a:ext cx="484909" cy="429491"/>
          </a:xfrm>
          <a:prstGeom prst="rect">
            <a:avLst/>
          </a:prstGeom>
          <a:solidFill>
            <a:srgbClr val="F4B081"/>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f1</a:t>
            </a:r>
            <a:endParaRPr b="0" i="0" sz="1400" u="none" cap="none" strike="noStrike">
              <a:solidFill>
                <a:srgbClr val="000000"/>
              </a:solidFill>
              <a:latin typeface="Arial"/>
              <a:ea typeface="Arial"/>
              <a:cs typeface="Arial"/>
              <a:sym typeface="Arial"/>
            </a:endParaRPr>
          </a:p>
        </p:txBody>
      </p:sp>
      <p:sp>
        <p:nvSpPr>
          <p:cNvPr id="644" name="Google Shape;644;p47"/>
          <p:cNvSpPr/>
          <p:nvPr/>
        </p:nvSpPr>
        <p:spPr>
          <a:xfrm>
            <a:off x="6442401" y="5666510"/>
            <a:ext cx="484909" cy="429491"/>
          </a:xfrm>
          <a:prstGeom prst="rect">
            <a:avLst/>
          </a:prstGeom>
          <a:solidFill>
            <a:srgbClr val="F4B081"/>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f2</a:t>
            </a:r>
            <a:endParaRPr b="0" i="0" sz="1400" u="none" cap="none" strike="noStrike">
              <a:solidFill>
                <a:srgbClr val="000000"/>
              </a:solidFill>
              <a:latin typeface="Arial"/>
              <a:ea typeface="Arial"/>
              <a:cs typeface="Arial"/>
              <a:sym typeface="Arial"/>
            </a:endParaRPr>
          </a:p>
        </p:txBody>
      </p:sp>
      <p:sp>
        <p:nvSpPr>
          <p:cNvPr id="645" name="Google Shape;645;p47"/>
          <p:cNvSpPr/>
          <p:nvPr/>
        </p:nvSpPr>
        <p:spPr>
          <a:xfrm>
            <a:off x="7370656" y="5680364"/>
            <a:ext cx="484909" cy="429491"/>
          </a:xfrm>
          <a:prstGeom prst="rect">
            <a:avLst/>
          </a:prstGeom>
          <a:solidFill>
            <a:srgbClr val="F4B081"/>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f2</a:t>
            </a:r>
            <a:endParaRPr b="0" i="0" sz="1400" u="none" cap="none" strike="noStrike">
              <a:solidFill>
                <a:srgbClr val="000000"/>
              </a:solidFill>
              <a:latin typeface="Arial"/>
              <a:ea typeface="Arial"/>
              <a:cs typeface="Arial"/>
              <a:sym typeface="Arial"/>
            </a:endParaRPr>
          </a:p>
        </p:txBody>
      </p:sp>
      <p:sp>
        <p:nvSpPr>
          <p:cNvPr id="646" name="Google Shape;646;p47"/>
          <p:cNvSpPr/>
          <p:nvPr/>
        </p:nvSpPr>
        <p:spPr>
          <a:xfrm>
            <a:off x="7370654" y="5250873"/>
            <a:ext cx="484909" cy="429491"/>
          </a:xfrm>
          <a:prstGeom prst="rect">
            <a:avLst/>
          </a:prstGeom>
          <a:solidFill>
            <a:srgbClr val="F4B081"/>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f1</a:t>
            </a:r>
            <a:endParaRPr b="0" i="0" sz="1400" u="none" cap="none" strike="noStrike">
              <a:solidFill>
                <a:srgbClr val="000000"/>
              </a:solidFill>
              <a:latin typeface="Arial"/>
              <a:ea typeface="Arial"/>
              <a:cs typeface="Arial"/>
              <a:sym typeface="Arial"/>
            </a:endParaRPr>
          </a:p>
        </p:txBody>
      </p:sp>
      <p:sp>
        <p:nvSpPr>
          <p:cNvPr id="647" name="Google Shape;647;p47"/>
          <p:cNvSpPr/>
          <p:nvPr/>
        </p:nvSpPr>
        <p:spPr>
          <a:xfrm>
            <a:off x="8229637" y="5680364"/>
            <a:ext cx="484909" cy="429491"/>
          </a:xfrm>
          <a:prstGeom prst="rect">
            <a:avLst/>
          </a:prstGeom>
          <a:solidFill>
            <a:srgbClr val="F4B081"/>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f2</a:t>
            </a:r>
            <a:endParaRPr b="0" i="0" sz="1400" u="none" cap="none" strike="noStrike">
              <a:solidFill>
                <a:srgbClr val="000000"/>
              </a:solidFill>
              <a:latin typeface="Arial"/>
              <a:ea typeface="Arial"/>
              <a:cs typeface="Arial"/>
              <a:sym typeface="Arial"/>
            </a:endParaRPr>
          </a:p>
        </p:txBody>
      </p:sp>
      <p:sp>
        <p:nvSpPr>
          <p:cNvPr id="648" name="Google Shape;648;p47"/>
          <p:cNvSpPr txBox="1"/>
          <p:nvPr/>
        </p:nvSpPr>
        <p:spPr>
          <a:xfrm>
            <a:off x="1814944" y="5694218"/>
            <a:ext cx="992579" cy="369332"/>
          </a:xfrm>
          <a:prstGeom prst="rect">
            <a:avLst/>
          </a:prstGeom>
          <a:solidFill>
            <a:srgbClr val="D0CECE"/>
          </a:solidFill>
          <a:ln cap="flat" cmpd="sng" w="9525">
            <a:solidFill>
              <a:srgbClr val="ACB8CA"/>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Pile vide</a:t>
            </a:r>
            <a:endParaRPr b="0" i="0" sz="1400" u="none" cap="none" strike="noStrike">
              <a:solidFill>
                <a:srgbClr val="000000"/>
              </a:solidFill>
              <a:latin typeface="Arial"/>
              <a:ea typeface="Arial"/>
              <a:cs typeface="Arial"/>
              <a:sym typeface="Arial"/>
            </a:endParaRPr>
          </a:p>
        </p:txBody>
      </p:sp>
      <p:sp>
        <p:nvSpPr>
          <p:cNvPr id="649" name="Google Shape;649;p47"/>
          <p:cNvSpPr txBox="1"/>
          <p:nvPr/>
        </p:nvSpPr>
        <p:spPr>
          <a:xfrm>
            <a:off x="8950036" y="5735781"/>
            <a:ext cx="992579" cy="369332"/>
          </a:xfrm>
          <a:prstGeom prst="rect">
            <a:avLst/>
          </a:prstGeom>
          <a:solidFill>
            <a:srgbClr val="D0CECE"/>
          </a:solidFill>
          <a:ln cap="flat" cmpd="sng" w="9525">
            <a:solidFill>
              <a:srgbClr val="ACB8CA"/>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Pile vide</a:t>
            </a:r>
            <a:endParaRPr b="0" i="0" sz="1400" u="none" cap="none" strike="noStrike">
              <a:solidFill>
                <a:srgbClr val="000000"/>
              </a:solidFill>
              <a:latin typeface="Arial"/>
              <a:ea typeface="Arial"/>
              <a:cs typeface="Arial"/>
              <a:sym typeface="Arial"/>
            </a:endParaRPr>
          </a:p>
        </p:txBody>
      </p:sp>
      <p:sp>
        <p:nvSpPr>
          <p:cNvPr id="650" name="Google Shape;650;p47"/>
          <p:cNvSpPr txBox="1"/>
          <p:nvPr/>
        </p:nvSpPr>
        <p:spPr>
          <a:xfrm>
            <a:off x="2964873" y="3671454"/>
            <a:ext cx="301686" cy="369332"/>
          </a:xfrm>
          <a:prstGeom prst="rect">
            <a:avLst/>
          </a:prstGeom>
          <a:solidFill>
            <a:srgbClr val="D0CECE"/>
          </a:solidFill>
          <a:ln cap="flat" cmpd="sng" w="9525">
            <a:solidFill>
              <a:srgbClr val="ACB8CA"/>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651" name="Google Shape;651;p47"/>
          <p:cNvSpPr txBox="1"/>
          <p:nvPr/>
        </p:nvSpPr>
        <p:spPr>
          <a:xfrm>
            <a:off x="4779818" y="3671454"/>
            <a:ext cx="301686" cy="369332"/>
          </a:xfrm>
          <a:prstGeom prst="rect">
            <a:avLst/>
          </a:prstGeom>
          <a:solidFill>
            <a:srgbClr val="D0CECE"/>
          </a:solidFill>
          <a:ln cap="flat" cmpd="sng" w="9525">
            <a:solidFill>
              <a:srgbClr val="ACB8CA"/>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652" name="Google Shape;652;p47"/>
          <p:cNvSpPr txBox="1"/>
          <p:nvPr/>
        </p:nvSpPr>
        <p:spPr>
          <a:xfrm>
            <a:off x="5652655" y="3685309"/>
            <a:ext cx="301686" cy="369332"/>
          </a:xfrm>
          <a:prstGeom prst="rect">
            <a:avLst/>
          </a:prstGeom>
          <a:solidFill>
            <a:srgbClr val="D0CECE"/>
          </a:solidFill>
          <a:ln cap="flat" cmpd="sng" w="9525">
            <a:solidFill>
              <a:srgbClr val="ACB8CA"/>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sp>
        <p:nvSpPr>
          <p:cNvPr id="653" name="Google Shape;653;p47"/>
          <p:cNvSpPr txBox="1"/>
          <p:nvPr/>
        </p:nvSpPr>
        <p:spPr>
          <a:xfrm>
            <a:off x="6539346" y="3657599"/>
            <a:ext cx="301686" cy="369332"/>
          </a:xfrm>
          <a:prstGeom prst="rect">
            <a:avLst/>
          </a:prstGeom>
          <a:solidFill>
            <a:srgbClr val="D0CECE"/>
          </a:solidFill>
          <a:ln cap="flat" cmpd="sng" w="9525">
            <a:solidFill>
              <a:srgbClr val="ACB8CA"/>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sp>
        <p:nvSpPr>
          <p:cNvPr id="654" name="Google Shape;654;p47"/>
          <p:cNvSpPr txBox="1"/>
          <p:nvPr/>
        </p:nvSpPr>
        <p:spPr>
          <a:xfrm>
            <a:off x="7523018" y="3671453"/>
            <a:ext cx="301686" cy="369332"/>
          </a:xfrm>
          <a:prstGeom prst="rect">
            <a:avLst/>
          </a:prstGeom>
          <a:solidFill>
            <a:srgbClr val="D0CECE"/>
          </a:solidFill>
          <a:ln cap="flat" cmpd="sng" w="9525">
            <a:solidFill>
              <a:srgbClr val="ACB8CA"/>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7</a:t>
            </a:r>
            <a:endParaRPr b="0" i="0" sz="1400" u="none" cap="none" strike="noStrike">
              <a:solidFill>
                <a:srgbClr val="000000"/>
              </a:solidFill>
              <a:latin typeface="Arial"/>
              <a:ea typeface="Arial"/>
              <a:cs typeface="Arial"/>
              <a:sym typeface="Arial"/>
            </a:endParaRPr>
          </a:p>
        </p:txBody>
      </p:sp>
      <p:sp>
        <p:nvSpPr>
          <p:cNvPr id="655" name="Google Shape;655;p47"/>
          <p:cNvSpPr txBox="1"/>
          <p:nvPr/>
        </p:nvSpPr>
        <p:spPr>
          <a:xfrm>
            <a:off x="8382001" y="3685309"/>
            <a:ext cx="301686" cy="369332"/>
          </a:xfrm>
          <a:prstGeom prst="rect">
            <a:avLst/>
          </a:prstGeom>
          <a:solidFill>
            <a:srgbClr val="D0CECE"/>
          </a:solidFill>
          <a:ln cap="flat" cmpd="sng" w="9525">
            <a:solidFill>
              <a:srgbClr val="ACB8CA"/>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8</a:t>
            </a:r>
            <a:endParaRPr b="0" i="0" sz="1400" u="none" cap="none" strike="noStrike">
              <a:solidFill>
                <a:srgbClr val="000000"/>
              </a:solidFill>
              <a:latin typeface="Arial"/>
              <a:ea typeface="Arial"/>
              <a:cs typeface="Arial"/>
              <a:sym typeface="Arial"/>
            </a:endParaRPr>
          </a:p>
        </p:txBody>
      </p:sp>
      <p:sp>
        <p:nvSpPr>
          <p:cNvPr id="656" name="Google Shape;656;p47"/>
          <p:cNvSpPr txBox="1"/>
          <p:nvPr/>
        </p:nvSpPr>
        <p:spPr>
          <a:xfrm>
            <a:off x="3851563" y="3657598"/>
            <a:ext cx="301686" cy="369332"/>
          </a:xfrm>
          <a:prstGeom prst="rect">
            <a:avLst/>
          </a:prstGeom>
          <a:solidFill>
            <a:srgbClr val="D0CECE"/>
          </a:solidFill>
          <a:ln cap="flat" cmpd="sng" w="9525">
            <a:solidFill>
              <a:srgbClr val="ACB8CA"/>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657" name="Google Shape;657;p47"/>
          <p:cNvSpPr txBox="1"/>
          <p:nvPr/>
        </p:nvSpPr>
        <p:spPr>
          <a:xfrm>
            <a:off x="2258291" y="3671454"/>
            <a:ext cx="301686" cy="369332"/>
          </a:xfrm>
          <a:prstGeom prst="rect">
            <a:avLst/>
          </a:prstGeom>
          <a:solidFill>
            <a:srgbClr val="D0CECE"/>
          </a:solidFill>
          <a:ln cap="flat" cmpd="sng" w="9525">
            <a:solidFill>
              <a:srgbClr val="ACB8CA"/>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658" name="Google Shape;658;p47"/>
          <p:cNvSpPr txBox="1"/>
          <p:nvPr/>
        </p:nvSpPr>
        <p:spPr>
          <a:xfrm>
            <a:off x="9240982" y="3685310"/>
            <a:ext cx="301686" cy="369332"/>
          </a:xfrm>
          <a:prstGeom prst="rect">
            <a:avLst/>
          </a:prstGeom>
          <a:solidFill>
            <a:srgbClr val="D0CECE"/>
          </a:solidFill>
          <a:ln cap="flat" cmpd="sng" w="9525">
            <a:solidFill>
              <a:srgbClr val="ACB8CA"/>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9</a:t>
            </a:r>
            <a:endParaRPr b="0" i="0" sz="1400" u="none" cap="none" strike="noStrike">
              <a:solidFill>
                <a:srgbClr val="000000"/>
              </a:solidFill>
              <a:latin typeface="Arial"/>
              <a:ea typeface="Arial"/>
              <a:cs typeface="Arial"/>
              <a:sym typeface="Arial"/>
            </a:endParaRPr>
          </a:p>
        </p:txBody>
      </p:sp>
      <p:sp>
        <p:nvSpPr>
          <p:cNvPr id="659" name="Google Shape;659;p47"/>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fr-FR" sz="4400" u="none" cap="none" strike="noStrike">
                <a:solidFill>
                  <a:schemeClr val="dk1"/>
                </a:solidFill>
                <a:latin typeface="Calibri"/>
                <a:ea typeface="Calibri"/>
                <a:cs typeface="Calibri"/>
                <a:sym typeface="Calibri"/>
              </a:rPr>
              <a:t>  </a:t>
            </a:r>
            <a:r>
              <a:rPr b="1" i="0" lang="fr-FR" sz="4400" u="none" cap="none" strike="noStrike">
                <a:solidFill>
                  <a:schemeClr val="dk1"/>
                </a:solidFill>
                <a:latin typeface="Calibri"/>
                <a:ea typeface="Calibri"/>
                <a:cs typeface="Calibri"/>
                <a:sym typeface="Calibri"/>
              </a:rPr>
              <a:t>Application</a:t>
            </a:r>
            <a:endParaRPr b="1" i="0" sz="4400" u="none" cap="none" strike="noStrike">
              <a:solidFill>
                <a:schemeClr val="dk1"/>
              </a:solidFill>
              <a:latin typeface="Calibri"/>
              <a:ea typeface="Calibri"/>
              <a:cs typeface="Calibri"/>
              <a:sym typeface="Calibri"/>
            </a:endParaRPr>
          </a:p>
        </p:txBody>
      </p:sp>
      <p:sp>
        <p:nvSpPr>
          <p:cNvPr id="660" name="Google Shape;660;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48"/>
          <p:cNvSpPr txBox="1"/>
          <p:nvPr>
            <p:ph idx="1" type="body"/>
          </p:nvPr>
        </p:nvSpPr>
        <p:spPr>
          <a:xfrm>
            <a:off x="838800" y="1825199"/>
            <a:ext cx="10515600" cy="3422475"/>
          </a:xfrm>
          <a:prstGeom prst="rect">
            <a:avLst/>
          </a:prstGeom>
          <a:noFill/>
          <a:ln>
            <a:noFill/>
          </a:ln>
        </p:spPr>
        <p:txBody>
          <a:bodyPr anchorCtr="0" anchor="t" bIns="45700" lIns="91425" spcFirstLastPara="1" rIns="91425" wrap="square" tIns="45700">
            <a:spAutoFit/>
          </a:bodyPr>
          <a:lstStyle/>
          <a:p>
            <a:pPr indent="-228600" lvl="0" marL="228600" rtl="0" algn="l">
              <a:lnSpc>
                <a:spcPct val="90000"/>
              </a:lnSpc>
              <a:spcBef>
                <a:spcPts val="0"/>
              </a:spcBef>
              <a:spcAft>
                <a:spcPts val="0"/>
              </a:spcAft>
              <a:buClr>
                <a:schemeClr val="dk1"/>
              </a:buClr>
              <a:buSzPts val="2800"/>
              <a:buChar char="•"/>
            </a:pPr>
            <a:r>
              <a:rPr lang="fr-FR">
                <a:latin typeface="Times New Roman"/>
                <a:ea typeface="Times New Roman"/>
                <a:cs typeface="Times New Roman"/>
                <a:sym typeface="Times New Roman"/>
              </a:rPr>
              <a:t>Une </a:t>
            </a:r>
            <a:r>
              <a:rPr b="1" lang="fr-FR">
                <a:latin typeface="Times New Roman"/>
                <a:ea typeface="Times New Roman"/>
                <a:cs typeface="Times New Roman"/>
                <a:sym typeface="Times New Roman"/>
              </a:rPr>
              <a:t>file</a:t>
            </a:r>
            <a:r>
              <a:rPr lang="fr-FR">
                <a:latin typeface="Times New Roman"/>
                <a:ea typeface="Times New Roman"/>
                <a:cs typeface="Times New Roman"/>
                <a:sym typeface="Times New Roman"/>
              </a:rPr>
              <a:t> est une structure de données très utilisée par les mécanismes d'attente</a:t>
            </a:r>
            <a:endParaRPr/>
          </a:p>
          <a:p>
            <a:pPr indent="0" lvl="0" marL="0" rtl="0" algn="l">
              <a:lnSpc>
                <a:spcPct val="90000"/>
              </a:lnSpc>
              <a:spcBef>
                <a:spcPts val="1600"/>
              </a:spcBef>
              <a:spcAft>
                <a:spcPts val="0"/>
              </a:spcAft>
              <a:buClr>
                <a:schemeClr val="dk1"/>
              </a:buClr>
              <a:buSzPts val="2800"/>
              <a:buNone/>
            </a:pPr>
            <a:r>
              <a:rPr b="1" lang="fr-FR">
                <a:latin typeface="Times New Roman"/>
                <a:ea typeface="Times New Roman"/>
                <a:cs typeface="Times New Roman"/>
                <a:sym typeface="Times New Roman"/>
              </a:rPr>
              <a:t>Exemple</a:t>
            </a:r>
            <a:r>
              <a:rPr lang="fr-FR">
                <a:latin typeface="Times New Roman"/>
                <a:ea typeface="Times New Roman"/>
                <a:cs typeface="Times New Roman"/>
                <a:sym typeface="Times New Roman"/>
              </a:rPr>
              <a:t>: imprimante en réseau</a:t>
            </a:r>
            <a:endParaRPr/>
          </a:p>
          <a:p>
            <a:pPr indent="-228600" lvl="0" marL="228600" rtl="0" algn="l">
              <a:lnSpc>
                <a:spcPct val="90000"/>
              </a:lnSpc>
              <a:spcBef>
                <a:spcPts val="1600"/>
              </a:spcBef>
              <a:spcAft>
                <a:spcPts val="0"/>
              </a:spcAft>
              <a:buClr>
                <a:schemeClr val="dk1"/>
              </a:buClr>
              <a:buSzPts val="2800"/>
              <a:buFont typeface="Noto Sans Symbols"/>
              <a:buChar char="✔"/>
            </a:pPr>
            <a:r>
              <a:rPr lang="fr-FR">
                <a:latin typeface="Times New Roman"/>
                <a:ea typeface="Times New Roman"/>
                <a:cs typeface="Times New Roman"/>
                <a:sym typeface="Times New Roman"/>
              </a:rPr>
              <a:t> les tâches d'impressions arrivent aléatoirement de n'importe quel ordinateur connecté. </a:t>
            </a:r>
            <a:endParaRPr/>
          </a:p>
          <a:p>
            <a:pPr indent="-228600" lvl="0" marL="228600" rtl="0" algn="l">
              <a:lnSpc>
                <a:spcPct val="90000"/>
              </a:lnSpc>
              <a:spcBef>
                <a:spcPts val="1600"/>
              </a:spcBef>
              <a:spcAft>
                <a:spcPts val="0"/>
              </a:spcAft>
              <a:buClr>
                <a:schemeClr val="dk1"/>
              </a:buClr>
              <a:buSzPts val="2800"/>
              <a:buFont typeface="Noto Sans Symbols"/>
              <a:buChar char="✔"/>
            </a:pPr>
            <a:r>
              <a:rPr lang="fr-FR">
                <a:latin typeface="Times New Roman"/>
                <a:ea typeface="Times New Roman"/>
                <a:cs typeface="Times New Roman"/>
                <a:sym typeface="Times New Roman"/>
              </a:rPr>
              <a:t>  Les tâches sont placées dans une file d'attente, ce qui permet de les traiter selon leur ordre d'arrivée.</a:t>
            </a:r>
            <a:endParaRPr/>
          </a:p>
        </p:txBody>
      </p:sp>
      <p:sp>
        <p:nvSpPr>
          <p:cNvPr id="666" name="Google Shape;666;p48"/>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fr-FR" sz="4400" u="none" cap="none" strike="noStrike">
                <a:solidFill>
                  <a:schemeClr val="dk1"/>
                </a:solidFill>
                <a:latin typeface="Calibri"/>
                <a:ea typeface="Calibri"/>
                <a:cs typeface="Calibri"/>
                <a:sym typeface="Calibri"/>
              </a:rPr>
              <a:t>  </a:t>
            </a:r>
            <a:r>
              <a:rPr b="1" i="0" lang="fr-FR" sz="4400" u="none" cap="none" strike="noStrike">
                <a:solidFill>
                  <a:schemeClr val="dk1"/>
                </a:solidFill>
                <a:latin typeface="Calibri"/>
                <a:ea typeface="Calibri"/>
                <a:cs typeface="Calibri"/>
                <a:sym typeface="Calibri"/>
              </a:rPr>
              <a:t>Application</a:t>
            </a:r>
            <a:endParaRPr b="1" i="0" sz="4400" u="none" cap="none" strike="noStrike">
              <a:solidFill>
                <a:schemeClr val="dk1"/>
              </a:solidFill>
              <a:latin typeface="Calibri"/>
              <a:ea typeface="Calibri"/>
              <a:cs typeface="Calibri"/>
              <a:sym typeface="Calibri"/>
            </a:endParaRPr>
          </a:p>
        </p:txBody>
      </p:sp>
      <p:sp>
        <p:nvSpPr>
          <p:cNvPr id="667" name="Google Shape;667;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p:nvPr/>
        </p:nvSpPr>
        <p:spPr>
          <a:xfrm>
            <a:off x="838800" y="1825195"/>
            <a:ext cx="10515600" cy="272382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fr-FR" sz="1800" u="none" cap="none" strike="noStrike">
                <a:solidFill>
                  <a:schemeClr val="dk1"/>
                </a:solidFill>
                <a:latin typeface="Times New Roman"/>
                <a:ea typeface="Times New Roman"/>
                <a:cs typeface="Times New Roman"/>
                <a:sym typeface="Times New Roman"/>
              </a:rPr>
              <a:t>Exemple 2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fr-FR" sz="1800" u="none" cap="none" strike="noStrike">
                <a:solidFill>
                  <a:schemeClr val="dk1"/>
                </a:solidFill>
                <a:latin typeface="Times New Roman"/>
                <a:ea typeface="Times New Roman"/>
                <a:cs typeface="Times New Roman"/>
                <a:sym typeface="Times New Roman"/>
              </a:rPr>
              <a:t>Imaginez une pile de pièces:</a:t>
            </a:r>
            <a:endParaRPr b="0" i="0" sz="1400" u="none" cap="none" strike="noStrike">
              <a:solidFill>
                <a:srgbClr val="000000"/>
              </a:solidFill>
              <a:latin typeface="Arial"/>
              <a:ea typeface="Arial"/>
              <a:cs typeface="Arial"/>
              <a:sym typeface="Arial"/>
            </a:endParaRPr>
          </a:p>
          <a:p>
            <a:pPr indent="-114300" lvl="1" marL="457200" marR="0" rtl="0" algn="l">
              <a:lnSpc>
                <a:spcPct val="150000"/>
              </a:lnSpc>
              <a:spcBef>
                <a:spcPts val="0"/>
              </a:spcBef>
              <a:spcAft>
                <a:spcPts val="0"/>
              </a:spcAft>
              <a:buClr>
                <a:schemeClr val="dk1"/>
              </a:buClr>
              <a:buSzPts val="1800"/>
              <a:buFont typeface="Noto Sans Symbols"/>
              <a:buChar char="▪"/>
            </a:pPr>
            <a:r>
              <a:rPr b="0" i="0" lang="fr-FR" sz="1800" u="none" cap="none" strike="noStrike">
                <a:solidFill>
                  <a:schemeClr val="dk1"/>
                </a:solidFill>
                <a:latin typeface="Times New Roman"/>
                <a:ea typeface="Times New Roman"/>
                <a:cs typeface="Times New Roman"/>
                <a:sym typeface="Times New Roman"/>
              </a:rPr>
              <a:t> On peut ajouter des pièces une à une en haut de la pile de pièces</a:t>
            </a:r>
            <a:endParaRPr b="0" i="0" sz="1400" u="none" cap="none" strike="noStrike">
              <a:solidFill>
                <a:srgbClr val="000000"/>
              </a:solidFill>
              <a:latin typeface="Arial"/>
              <a:ea typeface="Arial"/>
              <a:cs typeface="Arial"/>
              <a:sym typeface="Arial"/>
            </a:endParaRPr>
          </a:p>
          <a:p>
            <a:pPr indent="-114300" lvl="1" marL="457200" marR="0" rtl="0" algn="l">
              <a:lnSpc>
                <a:spcPct val="150000"/>
              </a:lnSpc>
              <a:spcBef>
                <a:spcPts val="0"/>
              </a:spcBef>
              <a:spcAft>
                <a:spcPts val="0"/>
              </a:spcAft>
              <a:buClr>
                <a:schemeClr val="dk1"/>
              </a:buClr>
              <a:buSzPts val="1800"/>
              <a:buFont typeface="Noto Sans Symbols"/>
              <a:buChar char="▪"/>
            </a:pPr>
            <a:r>
              <a:rPr b="0" i="0" lang="fr-FR" sz="1800" u="none" cap="none" strike="noStrike">
                <a:solidFill>
                  <a:schemeClr val="dk1"/>
                </a:solidFill>
                <a:latin typeface="Times New Roman"/>
                <a:ea typeface="Times New Roman"/>
                <a:cs typeface="Times New Roman"/>
                <a:sym typeface="Times New Roman"/>
              </a:rPr>
              <a:t> Enlever des pièces une à une  depuis le haut de cette pile</a:t>
            </a:r>
            <a:endParaRPr b="0" i="0" sz="1400" u="none" cap="none" strike="noStrike">
              <a:solidFill>
                <a:srgbClr val="000000"/>
              </a:solidFill>
              <a:latin typeface="Arial"/>
              <a:ea typeface="Arial"/>
              <a:cs typeface="Arial"/>
              <a:sym typeface="Arial"/>
            </a:endParaRPr>
          </a:p>
          <a:p>
            <a:pPr indent="0" lvl="1" marL="0" marR="0" rtl="0" algn="l">
              <a:lnSpc>
                <a:spcPct val="150000"/>
              </a:lnSpc>
              <a:spcBef>
                <a:spcPts val="0"/>
              </a:spcBef>
              <a:spcAft>
                <a:spcPts val="0"/>
              </a:spcAft>
              <a:buClr>
                <a:srgbClr val="000000"/>
              </a:buClr>
              <a:buSzPts val="1800"/>
              <a:buFont typeface="Arial"/>
              <a:buNone/>
            </a:pPr>
            <a:r>
              <a:rPr b="0" i="0" lang="fr-FR" sz="1800" u="none" cap="none" strike="noStrike">
                <a:solidFill>
                  <a:schemeClr val="dk1"/>
                </a:solidFill>
                <a:latin typeface="Times New Roman"/>
                <a:ea typeface="Times New Roman"/>
                <a:cs typeface="Times New Roman"/>
                <a:sym typeface="Times New Roman"/>
              </a:rPr>
              <a:t>Il est en revanche impossible d'enlever une pièce depuis le bas  ou du milieu de la pile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Times New Roman"/>
                <a:ea typeface="Times New Roman"/>
                <a:cs typeface="Times New Roman"/>
                <a:sym typeface="Times New Roman"/>
              </a:rPr>
              <a:t>Une pile, </a:t>
            </a:r>
            <a:r>
              <a:rPr b="1" i="0" lang="fr-FR" sz="1800" u="none" cap="none" strike="noStrike">
                <a:solidFill>
                  <a:schemeClr val="dk1"/>
                </a:solidFill>
                <a:latin typeface="Times New Roman"/>
                <a:ea typeface="Times New Roman"/>
                <a:cs typeface="Times New Roman"/>
                <a:sym typeface="Times New Roman"/>
              </a:rPr>
              <a:t>stack</a:t>
            </a:r>
            <a:r>
              <a:rPr b="0" i="0" lang="fr-FR" sz="1800" u="none" cap="none" strike="noStrike">
                <a:solidFill>
                  <a:schemeClr val="dk1"/>
                </a:solidFill>
                <a:latin typeface="Times New Roman"/>
                <a:ea typeface="Times New Roman"/>
                <a:cs typeface="Times New Roman"/>
                <a:sym typeface="Times New Roman"/>
              </a:rPr>
              <a:t> en anglais, est une structure de données qui suit le principe </a:t>
            </a:r>
            <a:r>
              <a:rPr b="1" i="0" lang="fr-FR" sz="1800" u="none" cap="none" strike="noStrike">
                <a:solidFill>
                  <a:schemeClr val="dk1"/>
                </a:solidFill>
                <a:latin typeface="Times New Roman"/>
                <a:ea typeface="Times New Roman"/>
                <a:cs typeface="Times New Roman"/>
                <a:sym typeface="Times New Roman"/>
              </a:rPr>
              <a:t>LIFO </a:t>
            </a:r>
            <a:r>
              <a:rPr b="0" i="0" lang="fr-FR" sz="1800" u="none" cap="none" strike="noStrike">
                <a:solidFill>
                  <a:schemeClr val="dk1"/>
                </a:solidFill>
                <a:latin typeface="Times New Roman"/>
                <a:ea typeface="Times New Roman"/>
                <a:cs typeface="Times New Roman"/>
                <a:sym typeface="Times New Roman"/>
              </a:rPr>
              <a:t>(Last In First Out - dernier entré premier sorti)</a:t>
            </a:r>
            <a:endParaRPr b="0" i="0" sz="1400" u="none" cap="none" strike="noStrike">
              <a:solidFill>
                <a:srgbClr val="000000"/>
              </a:solidFill>
              <a:latin typeface="Arial"/>
              <a:ea typeface="Arial"/>
              <a:cs typeface="Arial"/>
              <a:sym typeface="Arial"/>
            </a:endParaRPr>
          </a:p>
        </p:txBody>
      </p:sp>
      <p:pic>
        <p:nvPicPr>
          <p:cNvPr id="128" name="Google Shape;128;p5"/>
          <p:cNvPicPr preferRelativeResize="0"/>
          <p:nvPr/>
        </p:nvPicPr>
        <p:blipFill rotWithShape="1">
          <a:blip r:embed="rId3">
            <a:alphaModFix/>
          </a:blip>
          <a:srcRect b="0" l="0" r="0" t="0"/>
          <a:stretch/>
        </p:blipFill>
        <p:spPr>
          <a:xfrm>
            <a:off x="5347157" y="4921475"/>
            <a:ext cx="1800000" cy="1800000"/>
          </a:xfrm>
          <a:prstGeom prst="rect">
            <a:avLst/>
          </a:prstGeom>
          <a:noFill/>
          <a:ln>
            <a:noFill/>
          </a:ln>
        </p:spPr>
      </p:pic>
      <p:sp>
        <p:nvSpPr>
          <p:cNvPr id="129" name="Google Shape;129;p5"/>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4400"/>
              <a:buFont typeface="Arial"/>
              <a:buNone/>
            </a:pPr>
            <a:r>
              <a:rPr b="0" i="0" lang="fr-FR" sz="4400" u="none" cap="none" strike="noStrike">
                <a:solidFill>
                  <a:schemeClr val="dk1"/>
                </a:solidFill>
                <a:latin typeface="Calibri"/>
                <a:ea typeface="Calibri"/>
                <a:cs typeface="Calibri"/>
                <a:sym typeface="Calibri"/>
              </a:rPr>
              <a:t>  </a:t>
            </a:r>
            <a:r>
              <a:rPr b="1" i="0" lang="fr-FR" sz="4400" u="none" cap="none" strike="noStrike">
                <a:solidFill>
                  <a:schemeClr val="dk1"/>
                </a:solidFill>
                <a:latin typeface="Calibri"/>
                <a:ea typeface="Calibri"/>
                <a:cs typeface="Calibri"/>
                <a:sym typeface="Calibri"/>
              </a:rPr>
              <a:t>Motivation: Piles</a:t>
            </a:r>
            <a:endParaRPr b="1" i="0" sz="4400" u="none" cap="none" strike="noStrike">
              <a:solidFill>
                <a:schemeClr val="dk1"/>
              </a:solidFill>
              <a:latin typeface="Calibri"/>
              <a:ea typeface="Calibri"/>
              <a:cs typeface="Calibri"/>
              <a:sym typeface="Calibri"/>
            </a:endParaRPr>
          </a:p>
        </p:txBody>
      </p:sp>
      <p:sp>
        <p:nvSpPr>
          <p:cNvPr id="130" name="Google Shape;13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descr="Rectangle: Click to edit Master text styles&#10;Second level&#10;Third level&#10;Fourth level&#10;Fifth level" id="135" name="Google Shape;135;p6"/>
          <p:cNvSpPr txBox="1"/>
          <p:nvPr>
            <p:ph idx="1" type="body"/>
          </p:nvPr>
        </p:nvSpPr>
        <p:spPr>
          <a:xfrm>
            <a:off x="838800" y="1825200"/>
            <a:ext cx="10515600" cy="43524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50000"/>
              </a:lnSpc>
              <a:spcBef>
                <a:spcPts val="0"/>
              </a:spcBef>
              <a:spcAft>
                <a:spcPts val="0"/>
              </a:spcAft>
              <a:buClr>
                <a:schemeClr val="dk1"/>
              </a:buClr>
              <a:buSzPts val="2000"/>
              <a:buChar char="•"/>
            </a:pPr>
            <a:r>
              <a:rPr lang="fr-FR" sz="2000">
                <a:latin typeface="Times New Roman"/>
                <a:ea typeface="Times New Roman"/>
                <a:cs typeface="Times New Roman"/>
                <a:sym typeface="Times New Roman"/>
              </a:rPr>
              <a:t>Une pile est une variante un peu particulière des listes chaînées.</a:t>
            </a:r>
            <a:endParaRPr/>
          </a:p>
          <a:p>
            <a:pPr indent="-228600" lvl="0" marL="228600" rtl="0" algn="l">
              <a:lnSpc>
                <a:spcPct val="150000"/>
              </a:lnSpc>
              <a:spcBef>
                <a:spcPts val="1000"/>
              </a:spcBef>
              <a:spcAft>
                <a:spcPts val="0"/>
              </a:spcAft>
              <a:buClr>
                <a:schemeClr val="dk1"/>
              </a:buClr>
              <a:buSzPts val="2000"/>
              <a:buChar char="•"/>
            </a:pPr>
            <a:r>
              <a:rPr lang="fr-FR" sz="2000">
                <a:latin typeface="Times New Roman"/>
                <a:ea typeface="Times New Roman"/>
                <a:cs typeface="Times New Roman"/>
                <a:sym typeface="Times New Roman"/>
              </a:rPr>
              <a:t>Elle permet de contrôler la manière d'ajouter ou de supprimer un élément:</a:t>
            </a:r>
            <a:endParaRPr/>
          </a:p>
          <a:p>
            <a:pPr indent="-228600" lvl="1" marL="685800" rtl="0" algn="l">
              <a:lnSpc>
                <a:spcPct val="150000"/>
              </a:lnSpc>
              <a:spcBef>
                <a:spcPts val="500"/>
              </a:spcBef>
              <a:spcAft>
                <a:spcPts val="0"/>
              </a:spcAft>
              <a:buClr>
                <a:schemeClr val="dk1"/>
              </a:buClr>
              <a:buSzPts val="2000"/>
              <a:buFont typeface="Noto Sans Symbols"/>
              <a:buChar char="✔"/>
            </a:pPr>
            <a:r>
              <a:rPr lang="fr-FR" sz="2000">
                <a:latin typeface="Times New Roman"/>
                <a:ea typeface="Times New Roman"/>
                <a:cs typeface="Times New Roman"/>
                <a:sym typeface="Times New Roman"/>
              </a:rPr>
              <a:t>Un élément ne peut être ajouté qu'au sommet de la pile</a:t>
            </a:r>
            <a:endParaRPr/>
          </a:p>
          <a:p>
            <a:pPr indent="-228600" lvl="1" marL="685800" rtl="0" algn="l">
              <a:lnSpc>
                <a:spcPct val="150000"/>
              </a:lnSpc>
              <a:spcBef>
                <a:spcPts val="500"/>
              </a:spcBef>
              <a:spcAft>
                <a:spcPts val="0"/>
              </a:spcAft>
              <a:buClr>
                <a:schemeClr val="dk1"/>
              </a:buClr>
              <a:buSzPts val="2000"/>
              <a:buFont typeface="Noto Sans Symbols"/>
              <a:buChar char="✔"/>
            </a:pPr>
            <a:r>
              <a:rPr lang="fr-FR" sz="2000">
                <a:latin typeface="Times New Roman"/>
                <a:ea typeface="Times New Roman"/>
                <a:cs typeface="Times New Roman"/>
                <a:sym typeface="Times New Roman"/>
              </a:rPr>
              <a:t>Un élément ne peut être retiré que du sommet de la pile</a:t>
            </a:r>
            <a:endParaRPr/>
          </a:p>
          <a:p>
            <a:pPr indent="-228600" lvl="0" marL="228600" rtl="0" algn="l">
              <a:lnSpc>
                <a:spcPct val="150000"/>
              </a:lnSpc>
              <a:spcBef>
                <a:spcPts val="1000"/>
              </a:spcBef>
              <a:spcAft>
                <a:spcPts val="0"/>
              </a:spcAft>
              <a:buClr>
                <a:schemeClr val="dk1"/>
              </a:buClr>
              <a:buSzPts val="2000"/>
              <a:buChar char="•"/>
            </a:pPr>
            <a:r>
              <a:rPr lang="fr-FR" sz="2000">
                <a:latin typeface="Times New Roman"/>
                <a:ea typeface="Times New Roman"/>
                <a:cs typeface="Times New Roman"/>
                <a:sym typeface="Times New Roman"/>
              </a:rPr>
              <a:t>Les piles sont appelées structures </a:t>
            </a:r>
            <a:r>
              <a:rPr b="1" lang="fr-FR" sz="2000">
                <a:latin typeface="Times New Roman"/>
                <a:ea typeface="Times New Roman"/>
                <a:cs typeface="Times New Roman"/>
                <a:sym typeface="Times New Roman"/>
              </a:rPr>
              <a:t>LIFO</a:t>
            </a:r>
            <a:r>
              <a:rPr lang="fr-FR" sz="2000">
                <a:latin typeface="Times New Roman"/>
                <a:ea typeface="Times New Roman"/>
                <a:cs typeface="Times New Roman"/>
                <a:sym typeface="Times New Roman"/>
              </a:rPr>
              <a:t> (Last In First OUT) c'est-à-dire </a:t>
            </a:r>
            <a:r>
              <a:rPr b="1" lang="fr-FR" sz="2000">
                <a:latin typeface="Times New Roman"/>
                <a:ea typeface="Times New Roman"/>
                <a:cs typeface="Times New Roman"/>
                <a:sym typeface="Times New Roman"/>
              </a:rPr>
              <a:t>dernier entré premier sorti </a:t>
            </a:r>
            <a:endParaRPr b="1" sz="2000">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chemeClr val="dk1"/>
              </a:buClr>
              <a:buSzPts val="2000"/>
              <a:buChar char="•"/>
            </a:pPr>
            <a:r>
              <a:rPr lang="fr-FR" sz="2000">
                <a:latin typeface="Times New Roman"/>
                <a:ea typeface="Times New Roman"/>
                <a:cs typeface="Times New Roman"/>
                <a:sym typeface="Times New Roman"/>
              </a:rPr>
              <a:t>Dans une pile, on ne peut consulter, ajouter ou supprimer qu'à une extrémité appelée </a:t>
            </a:r>
            <a:r>
              <a:rPr b="1" lang="fr-FR" sz="2000">
                <a:latin typeface="Times New Roman"/>
                <a:ea typeface="Times New Roman"/>
                <a:cs typeface="Times New Roman"/>
                <a:sym typeface="Times New Roman"/>
              </a:rPr>
              <a:t>sommet</a:t>
            </a:r>
            <a:endParaRPr sz="2000">
              <a:solidFill>
                <a:srgbClr val="C00000"/>
              </a:solidFill>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chemeClr val="dk1"/>
              </a:buClr>
              <a:buSzPts val="2000"/>
              <a:buChar char="•"/>
            </a:pPr>
            <a:r>
              <a:rPr lang="fr-FR" sz="2000">
                <a:latin typeface="Times New Roman"/>
                <a:ea typeface="Times New Roman"/>
                <a:cs typeface="Times New Roman"/>
                <a:sym typeface="Times New Roman"/>
              </a:rPr>
              <a:t>La récupération des données sera faite dans l'ordre inverse de leur insertion</a:t>
            </a:r>
            <a:endParaRPr/>
          </a:p>
        </p:txBody>
      </p:sp>
      <p:sp>
        <p:nvSpPr>
          <p:cNvPr id="136" name="Google Shape;136;p6"/>
          <p:cNvSpPr/>
          <p:nvPr/>
        </p:nvSpPr>
        <p:spPr>
          <a:xfrm>
            <a:off x="734291" y="1582341"/>
            <a:ext cx="1032163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accent2"/>
              </a:solidFill>
              <a:latin typeface="Calibri"/>
              <a:ea typeface="Calibri"/>
              <a:cs typeface="Calibri"/>
              <a:sym typeface="Calibri"/>
            </a:endParaRPr>
          </a:p>
        </p:txBody>
      </p:sp>
      <p:sp>
        <p:nvSpPr>
          <p:cNvPr id="137" name="Google Shape;137;p6"/>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fr-FR" sz="4400" u="none" cap="none" strike="noStrike">
                <a:solidFill>
                  <a:schemeClr val="dk1"/>
                </a:solidFill>
                <a:latin typeface="Calibri"/>
                <a:ea typeface="Calibri"/>
                <a:cs typeface="Calibri"/>
                <a:sym typeface="Calibri"/>
              </a:rPr>
              <a:t>  </a:t>
            </a:r>
            <a:r>
              <a:rPr b="1" i="0" lang="fr-FR" sz="4400" u="none" cap="none" strike="noStrike">
                <a:solidFill>
                  <a:schemeClr val="dk1"/>
                </a:solidFill>
                <a:latin typeface="Calibri"/>
                <a:ea typeface="Calibri"/>
                <a:cs typeface="Calibri"/>
                <a:sym typeface="Calibri"/>
              </a:rPr>
              <a:t>Définition</a:t>
            </a:r>
            <a:endParaRPr b="1" i="0" sz="4400" u="none" cap="none" strike="noStrike">
              <a:solidFill>
                <a:schemeClr val="dk1"/>
              </a:solidFill>
              <a:latin typeface="Calibri"/>
              <a:ea typeface="Calibri"/>
              <a:cs typeface="Calibri"/>
              <a:sym typeface="Calibri"/>
            </a:endParaRPr>
          </a:p>
        </p:txBody>
      </p:sp>
      <p:sp>
        <p:nvSpPr>
          <p:cNvPr id="138" name="Google Shape;13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7"/>
          <p:cNvSpPr txBox="1"/>
          <p:nvPr>
            <p:ph idx="1" type="body"/>
          </p:nvPr>
        </p:nvSpPr>
        <p:spPr>
          <a:xfrm>
            <a:off x="838800" y="1825200"/>
            <a:ext cx="10515600" cy="4352400"/>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0"/>
              </a:spcBef>
              <a:spcAft>
                <a:spcPts val="0"/>
              </a:spcAft>
              <a:buClr>
                <a:schemeClr val="dk1"/>
              </a:buClr>
              <a:buSzPts val="1900"/>
              <a:buChar char="•"/>
            </a:pPr>
            <a:r>
              <a:rPr lang="fr-FR" sz="1900">
                <a:latin typeface="Times New Roman"/>
                <a:ea typeface="Times New Roman"/>
                <a:cs typeface="Times New Roman"/>
                <a:sym typeface="Times New Roman"/>
              </a:rPr>
              <a:t>Le principe des piles est de stocker des données de même type au fur et à mesure les unes au-dessus des autres pour pouvoir les récupérer plus tard</a:t>
            </a:r>
            <a:endParaRPr/>
          </a:p>
          <a:p>
            <a:pPr indent="-228600" lvl="0" marL="228600" rtl="0" algn="l">
              <a:lnSpc>
                <a:spcPct val="150000"/>
              </a:lnSpc>
              <a:spcBef>
                <a:spcPts val="1000"/>
              </a:spcBef>
              <a:spcAft>
                <a:spcPts val="0"/>
              </a:spcAft>
              <a:buClr>
                <a:schemeClr val="dk1"/>
              </a:buClr>
              <a:buSzPts val="1900"/>
              <a:buChar char="•"/>
            </a:pPr>
            <a:r>
              <a:rPr lang="fr-FR" sz="1900">
                <a:latin typeface="Times New Roman"/>
                <a:ea typeface="Times New Roman"/>
                <a:cs typeface="Times New Roman"/>
                <a:sym typeface="Times New Roman"/>
              </a:rPr>
              <a:t>Par exemple, imaginons une pile qui stocke des entiers. Si nous ajoutons un élément (on parle d'</a:t>
            </a:r>
            <a:r>
              <a:rPr b="1" lang="fr-FR" sz="1900">
                <a:latin typeface="Times New Roman"/>
                <a:ea typeface="Times New Roman"/>
                <a:cs typeface="Times New Roman"/>
                <a:sym typeface="Times New Roman"/>
              </a:rPr>
              <a:t>empilage</a:t>
            </a:r>
            <a:r>
              <a:rPr lang="fr-FR" sz="1900">
                <a:latin typeface="Times New Roman"/>
                <a:ea typeface="Times New Roman"/>
                <a:cs typeface="Times New Roman"/>
                <a:sym typeface="Times New Roman"/>
              </a:rPr>
              <a:t>), il sera placé au-dessus</a:t>
            </a:r>
            <a:endParaRPr/>
          </a:p>
          <a:p>
            <a:pPr indent="-228600" lvl="0" marL="228600" rtl="0" algn="l">
              <a:lnSpc>
                <a:spcPct val="150000"/>
              </a:lnSpc>
              <a:spcBef>
                <a:spcPts val="1000"/>
              </a:spcBef>
              <a:spcAft>
                <a:spcPts val="0"/>
              </a:spcAft>
              <a:buClr>
                <a:srgbClr val="000000"/>
              </a:buClr>
              <a:buSzPts val="1900"/>
              <a:buChar char="•"/>
            </a:pPr>
            <a:r>
              <a:rPr lang="fr-FR" sz="1900">
                <a:solidFill>
                  <a:srgbClr val="000000"/>
                </a:solidFill>
                <a:latin typeface="Times New Roman"/>
                <a:ea typeface="Times New Roman"/>
                <a:cs typeface="Times New Roman"/>
                <a:sym typeface="Times New Roman"/>
              </a:rPr>
              <a:t>Nous retirons les éléments dans l'ordre inverse de celui dans lequel nous les avons ajoutés</a:t>
            </a:r>
            <a:endParaRPr sz="1900">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rgbClr val="000000"/>
              </a:buClr>
              <a:buSzPts val="1900"/>
              <a:buChar char="•"/>
            </a:pPr>
            <a:r>
              <a:rPr lang="fr-FR" sz="1900">
                <a:solidFill>
                  <a:srgbClr val="000000"/>
                </a:solidFill>
                <a:latin typeface="Times New Roman"/>
                <a:ea typeface="Times New Roman"/>
                <a:cs typeface="Times New Roman"/>
                <a:sym typeface="Times New Roman"/>
              </a:rPr>
              <a:t>Il est important de noter que dans une pile, nous ne pouvons accéder qu'à l'élément situé </a:t>
            </a:r>
            <a:r>
              <a:rPr b="1" lang="fr-FR" sz="1900">
                <a:latin typeface="Times New Roman"/>
                <a:ea typeface="Times New Roman"/>
                <a:cs typeface="Times New Roman"/>
                <a:sym typeface="Times New Roman"/>
              </a:rPr>
              <a:t>au sommet</a:t>
            </a:r>
            <a:endParaRPr b="1" sz="1900">
              <a:solidFill>
                <a:srgbClr val="FF0000"/>
              </a:solidFill>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chemeClr val="dk1"/>
              </a:buClr>
              <a:buSzPts val="1900"/>
              <a:buChar char="•"/>
            </a:pPr>
            <a:r>
              <a:rPr lang="fr-FR" sz="1900">
                <a:latin typeface="Times New Roman"/>
                <a:ea typeface="Times New Roman"/>
                <a:cs typeface="Times New Roman"/>
                <a:sym typeface="Times New Roman"/>
              </a:rPr>
              <a:t>Le dernier élément (tout en bas de la pile) doit pointer vers </a:t>
            </a:r>
            <a:r>
              <a:rPr b="1" lang="fr-FR" sz="1900">
                <a:latin typeface="Times New Roman"/>
                <a:ea typeface="Times New Roman"/>
                <a:cs typeface="Times New Roman"/>
                <a:sym typeface="Times New Roman"/>
              </a:rPr>
              <a:t>NULL</a:t>
            </a:r>
            <a:r>
              <a:rPr lang="fr-FR" sz="1900">
                <a:latin typeface="Times New Roman"/>
                <a:ea typeface="Times New Roman"/>
                <a:cs typeface="Times New Roman"/>
                <a:sym typeface="Times New Roman"/>
              </a:rPr>
              <a:t> pour indiquer qu'on a touché le fond</a:t>
            </a:r>
            <a:endParaRPr/>
          </a:p>
          <a:p>
            <a:pPr indent="0" lvl="1" marL="457200" rtl="0" algn="l">
              <a:lnSpc>
                <a:spcPct val="100000"/>
              </a:lnSpc>
              <a:spcBef>
                <a:spcPts val="0"/>
              </a:spcBef>
              <a:spcAft>
                <a:spcPts val="0"/>
              </a:spcAft>
              <a:buClr>
                <a:schemeClr val="dk1"/>
              </a:buClr>
              <a:buSzPts val="1900"/>
              <a:buNone/>
            </a:pPr>
            <a:r>
              <a:t/>
            </a:r>
            <a:endParaRPr sz="1900">
              <a:solidFill>
                <a:srgbClr val="000000"/>
              </a:solidFill>
              <a:latin typeface="Times New Roman"/>
              <a:ea typeface="Times New Roman"/>
              <a:cs typeface="Times New Roman"/>
              <a:sym typeface="Times New Roman"/>
            </a:endParaRPr>
          </a:p>
          <a:p>
            <a:pPr indent="-107950" lvl="0" marL="228600" rtl="0" algn="l">
              <a:lnSpc>
                <a:spcPct val="150000"/>
              </a:lnSpc>
              <a:spcBef>
                <a:spcPts val="1000"/>
              </a:spcBef>
              <a:spcAft>
                <a:spcPts val="0"/>
              </a:spcAft>
              <a:buClr>
                <a:schemeClr val="dk1"/>
              </a:buClr>
              <a:buSzPts val="1900"/>
              <a:buNone/>
            </a:pPr>
            <a:r>
              <a:t/>
            </a:r>
            <a:endParaRPr sz="1900"/>
          </a:p>
        </p:txBody>
      </p:sp>
      <p:sp>
        <p:nvSpPr>
          <p:cNvPr id="144" name="Google Shape;14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145" name="Google Shape;145;p7"/>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fr-FR" sz="4400" u="none" cap="none" strike="noStrike">
                <a:solidFill>
                  <a:schemeClr val="dk1"/>
                </a:solidFill>
                <a:latin typeface="Calibri"/>
                <a:ea typeface="Calibri"/>
                <a:cs typeface="Calibri"/>
                <a:sym typeface="Calibri"/>
              </a:rPr>
              <a:t>  </a:t>
            </a:r>
            <a:r>
              <a:rPr b="1" i="0" lang="fr-FR" sz="4400" u="none" cap="none" strike="noStrike">
                <a:solidFill>
                  <a:schemeClr val="dk1"/>
                </a:solidFill>
                <a:latin typeface="Calibri"/>
                <a:ea typeface="Calibri"/>
                <a:cs typeface="Calibri"/>
                <a:sym typeface="Calibri"/>
              </a:rPr>
              <a:t>Fonctionnement</a:t>
            </a:r>
            <a:endParaRPr b="1" i="0" sz="44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grpSp>
        <p:nvGrpSpPr>
          <p:cNvPr id="150" name="Google Shape;150;p8"/>
          <p:cNvGrpSpPr/>
          <p:nvPr/>
        </p:nvGrpSpPr>
        <p:grpSpPr>
          <a:xfrm>
            <a:off x="838800" y="1825200"/>
            <a:ext cx="10515600" cy="4256446"/>
            <a:chOff x="10386" y="3322447"/>
            <a:chExt cx="6937878" cy="3374677"/>
          </a:xfrm>
        </p:grpSpPr>
        <p:pic>
          <p:nvPicPr>
            <p:cNvPr id="151" name="Google Shape;151;p8"/>
            <p:cNvPicPr preferRelativeResize="0"/>
            <p:nvPr/>
          </p:nvPicPr>
          <p:blipFill rotWithShape="1">
            <a:blip r:embed="rId3">
              <a:alphaModFix/>
            </a:blip>
            <a:srcRect b="0" l="0" r="0" t="0"/>
            <a:stretch/>
          </p:blipFill>
          <p:spPr>
            <a:xfrm>
              <a:off x="1619672" y="4941168"/>
              <a:ext cx="1200150" cy="666750"/>
            </a:xfrm>
            <a:prstGeom prst="rect">
              <a:avLst/>
            </a:prstGeom>
            <a:noFill/>
            <a:ln>
              <a:noFill/>
            </a:ln>
          </p:spPr>
        </p:pic>
        <p:pic>
          <p:nvPicPr>
            <p:cNvPr id="152" name="Google Shape;152;p8"/>
            <p:cNvPicPr preferRelativeResize="0"/>
            <p:nvPr/>
          </p:nvPicPr>
          <p:blipFill rotWithShape="1">
            <a:blip r:embed="rId4">
              <a:alphaModFix/>
            </a:blip>
            <a:srcRect b="0" l="0" r="0" t="0"/>
            <a:stretch/>
          </p:blipFill>
          <p:spPr>
            <a:xfrm>
              <a:off x="3347864" y="4941168"/>
              <a:ext cx="1200150" cy="666750"/>
            </a:xfrm>
            <a:prstGeom prst="rect">
              <a:avLst/>
            </a:prstGeom>
            <a:noFill/>
            <a:ln>
              <a:noFill/>
            </a:ln>
          </p:spPr>
        </p:pic>
        <p:pic>
          <p:nvPicPr>
            <p:cNvPr id="153" name="Google Shape;153;p8"/>
            <p:cNvPicPr preferRelativeResize="0"/>
            <p:nvPr/>
          </p:nvPicPr>
          <p:blipFill rotWithShape="1">
            <a:blip r:embed="rId5">
              <a:alphaModFix/>
            </a:blip>
            <a:srcRect b="0" l="0" r="0" t="0"/>
            <a:stretch/>
          </p:blipFill>
          <p:spPr>
            <a:xfrm>
              <a:off x="5028034" y="4941168"/>
              <a:ext cx="1200150" cy="666750"/>
            </a:xfrm>
            <a:prstGeom prst="rect">
              <a:avLst/>
            </a:prstGeom>
            <a:noFill/>
            <a:ln>
              <a:noFill/>
            </a:ln>
          </p:spPr>
        </p:pic>
        <p:sp>
          <p:nvSpPr>
            <p:cNvPr id="154" name="Google Shape;154;p8"/>
            <p:cNvSpPr/>
            <p:nvPr/>
          </p:nvSpPr>
          <p:spPr>
            <a:xfrm>
              <a:off x="651387" y="3760839"/>
              <a:ext cx="3197942" cy="1386348"/>
            </a:xfrm>
            <a:custGeom>
              <a:rect b="b" l="l" r="r" t="t"/>
              <a:pathLst>
                <a:path extrusionOk="0" h="1386348" w="3197942">
                  <a:moveTo>
                    <a:pt x="3197942" y="0"/>
                  </a:moveTo>
                  <a:cubicBezTo>
                    <a:pt x="1965223" y="142567"/>
                    <a:pt x="732504" y="285135"/>
                    <a:pt x="366252" y="516193"/>
                  </a:cubicBezTo>
                  <a:cubicBezTo>
                    <a:pt x="0" y="747251"/>
                    <a:pt x="500216" y="1066799"/>
                    <a:pt x="1000432" y="1386348"/>
                  </a:cubicBezTo>
                </a:path>
              </a:pathLst>
            </a:cu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5" name="Google Shape;155;p8"/>
            <p:cNvSpPr txBox="1"/>
            <p:nvPr/>
          </p:nvSpPr>
          <p:spPr>
            <a:xfrm>
              <a:off x="3067243" y="3356993"/>
              <a:ext cx="2686382" cy="29282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P </a:t>
              </a:r>
              <a:r>
                <a:rPr b="0" i="0" lang="fr-FR" sz="1800" u="none" cap="none" strike="noStrike">
                  <a:solidFill>
                    <a:schemeClr val="dk1"/>
                  </a:solidFill>
                  <a:latin typeface="Calibri"/>
                  <a:ea typeface="Calibri"/>
                  <a:cs typeface="Calibri"/>
                  <a:sym typeface="Calibri"/>
                </a:rPr>
                <a:t>( sommet de la pile )</a:t>
              </a:r>
              <a:endParaRPr b="0" i="0" sz="1400" u="none" cap="none" strike="noStrike">
                <a:solidFill>
                  <a:srgbClr val="000000"/>
                </a:solidFill>
                <a:latin typeface="Arial"/>
                <a:ea typeface="Arial"/>
                <a:cs typeface="Arial"/>
                <a:sym typeface="Arial"/>
              </a:endParaRPr>
            </a:p>
          </p:txBody>
        </p:sp>
        <p:cxnSp>
          <p:nvCxnSpPr>
            <p:cNvPr id="156" name="Google Shape;156;p8"/>
            <p:cNvCxnSpPr/>
            <p:nvPr/>
          </p:nvCxnSpPr>
          <p:spPr>
            <a:xfrm>
              <a:off x="2657280" y="5258696"/>
              <a:ext cx="720080" cy="0"/>
            </a:xfrm>
            <a:prstGeom prst="straightConnector1">
              <a:avLst/>
            </a:prstGeom>
            <a:noFill/>
            <a:ln cap="flat" cmpd="sng" w="28575">
              <a:solidFill>
                <a:schemeClr val="dk1"/>
              </a:solidFill>
              <a:prstDash val="solid"/>
              <a:miter lim="800000"/>
              <a:headEnd len="sm" w="sm" type="none"/>
              <a:tailEnd len="lg" w="lg" type="triangle"/>
            </a:ln>
          </p:spPr>
        </p:cxnSp>
        <p:cxnSp>
          <p:nvCxnSpPr>
            <p:cNvPr id="157" name="Google Shape;157;p8"/>
            <p:cNvCxnSpPr/>
            <p:nvPr/>
          </p:nvCxnSpPr>
          <p:spPr>
            <a:xfrm>
              <a:off x="4355976" y="5271712"/>
              <a:ext cx="720080" cy="0"/>
            </a:xfrm>
            <a:prstGeom prst="straightConnector1">
              <a:avLst/>
            </a:prstGeom>
            <a:noFill/>
            <a:ln cap="flat" cmpd="sng" w="28575">
              <a:solidFill>
                <a:schemeClr val="dk1"/>
              </a:solidFill>
              <a:prstDash val="solid"/>
              <a:miter lim="800000"/>
              <a:headEnd len="sm" w="sm" type="none"/>
              <a:tailEnd len="lg" w="lg" type="triangle"/>
            </a:ln>
          </p:spPr>
        </p:cxnSp>
        <p:grpSp>
          <p:nvGrpSpPr>
            <p:cNvPr id="158" name="Google Shape;158;p8"/>
            <p:cNvGrpSpPr/>
            <p:nvPr/>
          </p:nvGrpSpPr>
          <p:grpSpPr>
            <a:xfrm>
              <a:off x="6012160" y="5257778"/>
              <a:ext cx="591365" cy="579890"/>
              <a:chOff x="6012160" y="5257778"/>
              <a:chExt cx="591365" cy="579890"/>
            </a:xfrm>
          </p:grpSpPr>
          <p:cxnSp>
            <p:nvCxnSpPr>
              <p:cNvPr id="159" name="Google Shape;159;p8"/>
              <p:cNvCxnSpPr/>
              <p:nvPr/>
            </p:nvCxnSpPr>
            <p:spPr>
              <a:xfrm>
                <a:off x="6012160" y="5271712"/>
                <a:ext cx="432000" cy="0"/>
              </a:xfrm>
              <a:prstGeom prst="straightConnector1">
                <a:avLst/>
              </a:prstGeom>
              <a:noFill/>
              <a:ln cap="flat" cmpd="sng" w="28575">
                <a:solidFill>
                  <a:schemeClr val="dk1"/>
                </a:solidFill>
                <a:prstDash val="solid"/>
                <a:miter lim="800000"/>
                <a:headEnd len="sm" w="sm" type="none"/>
                <a:tailEnd len="sm" w="sm" type="none"/>
              </a:ln>
            </p:spPr>
          </p:cxnSp>
          <p:cxnSp>
            <p:nvCxnSpPr>
              <p:cNvPr id="160" name="Google Shape;160;p8"/>
              <p:cNvCxnSpPr/>
              <p:nvPr/>
            </p:nvCxnSpPr>
            <p:spPr>
              <a:xfrm rot="5400000">
                <a:off x="6233534" y="5473778"/>
                <a:ext cx="432000" cy="0"/>
              </a:xfrm>
              <a:prstGeom prst="straightConnector1">
                <a:avLst/>
              </a:prstGeom>
              <a:noFill/>
              <a:ln cap="flat" cmpd="sng" w="28575">
                <a:solidFill>
                  <a:schemeClr val="dk1"/>
                </a:solidFill>
                <a:prstDash val="solid"/>
                <a:miter lim="800000"/>
                <a:headEnd len="sm" w="sm" type="none"/>
                <a:tailEnd len="sm" w="sm" type="none"/>
              </a:ln>
            </p:spPr>
          </p:cxnSp>
          <p:cxnSp>
            <p:nvCxnSpPr>
              <p:cNvPr id="161" name="Google Shape;161;p8"/>
              <p:cNvCxnSpPr/>
              <p:nvPr/>
            </p:nvCxnSpPr>
            <p:spPr>
              <a:xfrm rot="6720000">
                <a:off x="6152846" y="5749458"/>
                <a:ext cx="180000" cy="0"/>
              </a:xfrm>
              <a:prstGeom prst="straightConnector1">
                <a:avLst/>
              </a:prstGeom>
              <a:noFill/>
              <a:ln cap="flat" cmpd="sng" w="28575">
                <a:solidFill>
                  <a:schemeClr val="dk1"/>
                </a:solidFill>
                <a:prstDash val="solid"/>
                <a:miter lim="800000"/>
                <a:headEnd len="sm" w="sm" type="none"/>
                <a:tailEnd len="sm" w="sm" type="none"/>
              </a:ln>
            </p:spPr>
          </p:cxnSp>
          <p:cxnSp>
            <p:nvCxnSpPr>
              <p:cNvPr id="162" name="Google Shape;162;p8"/>
              <p:cNvCxnSpPr/>
              <p:nvPr/>
            </p:nvCxnSpPr>
            <p:spPr>
              <a:xfrm rot="6720000">
                <a:off x="6229618" y="5754221"/>
                <a:ext cx="180000" cy="0"/>
              </a:xfrm>
              <a:prstGeom prst="straightConnector1">
                <a:avLst/>
              </a:prstGeom>
              <a:noFill/>
              <a:ln cap="flat" cmpd="sng" w="28575">
                <a:solidFill>
                  <a:schemeClr val="dk1"/>
                </a:solidFill>
                <a:prstDash val="solid"/>
                <a:miter lim="800000"/>
                <a:headEnd len="sm" w="sm" type="none"/>
                <a:tailEnd len="sm" w="sm" type="none"/>
              </a:ln>
            </p:spPr>
          </p:cxnSp>
          <p:cxnSp>
            <p:nvCxnSpPr>
              <p:cNvPr id="163" name="Google Shape;163;p8"/>
              <p:cNvCxnSpPr/>
              <p:nvPr/>
            </p:nvCxnSpPr>
            <p:spPr>
              <a:xfrm>
                <a:off x="6261525" y="5675537"/>
                <a:ext cx="342000" cy="0"/>
              </a:xfrm>
              <a:prstGeom prst="straightConnector1">
                <a:avLst/>
              </a:prstGeom>
              <a:noFill/>
              <a:ln cap="flat" cmpd="sng" w="28575">
                <a:solidFill>
                  <a:schemeClr val="dk1"/>
                </a:solidFill>
                <a:prstDash val="solid"/>
                <a:miter lim="800000"/>
                <a:headEnd len="sm" w="sm" type="none"/>
                <a:tailEnd len="sm" w="sm" type="none"/>
              </a:ln>
            </p:spPr>
          </p:cxnSp>
          <p:cxnSp>
            <p:nvCxnSpPr>
              <p:cNvPr id="164" name="Google Shape;164;p8"/>
              <p:cNvCxnSpPr/>
              <p:nvPr/>
            </p:nvCxnSpPr>
            <p:spPr>
              <a:xfrm rot="6720000">
                <a:off x="6311152" y="5749458"/>
                <a:ext cx="180000" cy="0"/>
              </a:xfrm>
              <a:prstGeom prst="straightConnector1">
                <a:avLst/>
              </a:prstGeom>
              <a:noFill/>
              <a:ln cap="flat" cmpd="sng" w="28575">
                <a:solidFill>
                  <a:schemeClr val="dk1"/>
                </a:solidFill>
                <a:prstDash val="solid"/>
                <a:miter lim="800000"/>
                <a:headEnd len="sm" w="sm" type="none"/>
                <a:tailEnd len="sm" w="sm" type="none"/>
              </a:ln>
            </p:spPr>
          </p:cxnSp>
          <p:cxnSp>
            <p:nvCxnSpPr>
              <p:cNvPr id="165" name="Google Shape;165;p8"/>
              <p:cNvCxnSpPr/>
              <p:nvPr/>
            </p:nvCxnSpPr>
            <p:spPr>
              <a:xfrm rot="6720000">
                <a:off x="6392685" y="5749456"/>
                <a:ext cx="180000" cy="0"/>
              </a:xfrm>
              <a:prstGeom prst="straightConnector1">
                <a:avLst/>
              </a:prstGeom>
              <a:noFill/>
              <a:ln cap="flat" cmpd="sng" w="28575">
                <a:solidFill>
                  <a:schemeClr val="dk1"/>
                </a:solidFill>
                <a:prstDash val="solid"/>
                <a:miter lim="800000"/>
                <a:headEnd len="sm" w="sm" type="none"/>
                <a:tailEnd len="sm" w="sm" type="none"/>
              </a:ln>
            </p:spPr>
          </p:cxnSp>
          <p:cxnSp>
            <p:nvCxnSpPr>
              <p:cNvPr id="166" name="Google Shape;166;p8"/>
              <p:cNvCxnSpPr/>
              <p:nvPr/>
            </p:nvCxnSpPr>
            <p:spPr>
              <a:xfrm rot="6720000">
                <a:off x="6469456" y="5754221"/>
                <a:ext cx="180000" cy="0"/>
              </a:xfrm>
              <a:prstGeom prst="straightConnector1">
                <a:avLst/>
              </a:prstGeom>
              <a:noFill/>
              <a:ln cap="flat" cmpd="sng" w="28575">
                <a:solidFill>
                  <a:schemeClr val="dk1"/>
                </a:solidFill>
                <a:prstDash val="solid"/>
                <a:miter lim="800000"/>
                <a:headEnd len="sm" w="sm" type="none"/>
                <a:tailEnd len="sm" w="sm" type="none"/>
              </a:ln>
            </p:spPr>
          </p:cxnSp>
        </p:grpSp>
        <p:cxnSp>
          <p:nvCxnSpPr>
            <p:cNvPr id="167" name="Google Shape;167;p8"/>
            <p:cNvCxnSpPr/>
            <p:nvPr/>
          </p:nvCxnSpPr>
          <p:spPr>
            <a:xfrm>
              <a:off x="1217696" y="4581128"/>
              <a:ext cx="5730568" cy="17794"/>
            </a:xfrm>
            <a:prstGeom prst="straightConnector1">
              <a:avLst/>
            </a:prstGeom>
            <a:noFill/>
            <a:ln cap="flat" cmpd="sng" w="38100">
              <a:solidFill>
                <a:srgbClr val="1F3864"/>
              </a:solidFill>
              <a:prstDash val="solid"/>
              <a:miter lim="800000"/>
              <a:headEnd len="sm" w="sm" type="none"/>
              <a:tailEnd len="sm" w="sm" type="none"/>
            </a:ln>
          </p:spPr>
        </p:cxnSp>
        <p:cxnSp>
          <p:nvCxnSpPr>
            <p:cNvPr id="168" name="Google Shape;168;p8"/>
            <p:cNvCxnSpPr/>
            <p:nvPr/>
          </p:nvCxnSpPr>
          <p:spPr>
            <a:xfrm>
              <a:off x="1259632" y="5949280"/>
              <a:ext cx="5688632" cy="55879"/>
            </a:xfrm>
            <a:prstGeom prst="straightConnector1">
              <a:avLst/>
            </a:prstGeom>
            <a:noFill/>
            <a:ln cap="flat" cmpd="sng" w="38100">
              <a:solidFill>
                <a:srgbClr val="1F3864"/>
              </a:solidFill>
              <a:prstDash val="solid"/>
              <a:miter lim="800000"/>
              <a:headEnd len="sm" w="sm" type="none"/>
              <a:tailEnd len="sm" w="sm" type="none"/>
            </a:ln>
          </p:spPr>
        </p:cxnSp>
        <p:grpSp>
          <p:nvGrpSpPr>
            <p:cNvPr id="169" name="Google Shape;169;p8"/>
            <p:cNvGrpSpPr/>
            <p:nvPr/>
          </p:nvGrpSpPr>
          <p:grpSpPr>
            <a:xfrm>
              <a:off x="2627784" y="6237360"/>
              <a:ext cx="2083640" cy="459764"/>
              <a:chOff x="3059832" y="6237360"/>
              <a:chExt cx="2083640" cy="459764"/>
            </a:xfrm>
          </p:grpSpPr>
          <p:sp>
            <p:nvSpPr>
              <p:cNvPr id="170" name="Google Shape;170;p8"/>
              <p:cNvSpPr txBox="1"/>
              <p:nvPr/>
            </p:nvSpPr>
            <p:spPr>
              <a:xfrm>
                <a:off x="3071802" y="6239754"/>
                <a:ext cx="2071670" cy="2928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Parcours</a:t>
                </a:r>
                <a:endParaRPr b="0" i="0" sz="1400" u="none" cap="none" strike="noStrike">
                  <a:solidFill>
                    <a:srgbClr val="000000"/>
                  </a:solidFill>
                  <a:latin typeface="Arial"/>
                  <a:ea typeface="Arial"/>
                  <a:cs typeface="Arial"/>
                  <a:sym typeface="Arial"/>
                </a:endParaRPr>
              </a:p>
            </p:txBody>
          </p:sp>
          <p:grpSp>
            <p:nvGrpSpPr>
              <p:cNvPr id="171" name="Google Shape;171;p8"/>
              <p:cNvGrpSpPr/>
              <p:nvPr/>
            </p:nvGrpSpPr>
            <p:grpSpPr>
              <a:xfrm>
                <a:off x="3059832" y="6237360"/>
                <a:ext cx="1372900" cy="459764"/>
                <a:chOff x="3019052" y="6237360"/>
                <a:chExt cx="1372900" cy="459764"/>
              </a:xfrm>
            </p:grpSpPr>
            <p:pic>
              <p:nvPicPr>
                <p:cNvPr descr="C:\Users\shift\Desktop\feten travail\presentation feten\feten presentation\minus.png" id="172" name="Google Shape;172;p8"/>
                <p:cNvPicPr preferRelativeResize="0"/>
                <p:nvPr/>
              </p:nvPicPr>
              <p:blipFill rotWithShape="1">
                <a:blip r:embed="rId6">
                  <a:alphaModFix/>
                </a:blip>
                <a:srcRect b="0" l="0" r="0" t="0"/>
                <a:stretch/>
              </p:blipFill>
              <p:spPr>
                <a:xfrm>
                  <a:off x="4139952" y="6309320"/>
                  <a:ext cx="252000" cy="252000"/>
                </a:xfrm>
                <a:prstGeom prst="rect">
                  <a:avLst/>
                </a:prstGeom>
                <a:noFill/>
                <a:ln>
                  <a:noFill/>
                </a:ln>
              </p:spPr>
            </p:pic>
            <p:grpSp>
              <p:nvGrpSpPr>
                <p:cNvPr id="173" name="Google Shape;173;p8"/>
                <p:cNvGrpSpPr/>
                <p:nvPr/>
              </p:nvGrpSpPr>
              <p:grpSpPr>
                <a:xfrm>
                  <a:off x="3019052" y="6237360"/>
                  <a:ext cx="1063640" cy="459764"/>
                  <a:chOff x="3019052" y="6237360"/>
                  <a:chExt cx="1063640" cy="459764"/>
                </a:xfrm>
              </p:grpSpPr>
              <p:cxnSp>
                <p:nvCxnSpPr>
                  <p:cNvPr id="174" name="Google Shape;174;p8"/>
                  <p:cNvCxnSpPr/>
                  <p:nvPr/>
                </p:nvCxnSpPr>
                <p:spPr>
                  <a:xfrm>
                    <a:off x="3019052" y="6237360"/>
                    <a:ext cx="1044000" cy="432000"/>
                  </a:xfrm>
                  <a:prstGeom prst="straightConnector1">
                    <a:avLst/>
                  </a:prstGeom>
                  <a:noFill/>
                  <a:ln cap="flat" cmpd="sng" w="28575">
                    <a:solidFill>
                      <a:srgbClr val="C00000"/>
                    </a:solidFill>
                    <a:prstDash val="solid"/>
                    <a:miter lim="800000"/>
                    <a:headEnd len="sm" w="sm" type="none"/>
                    <a:tailEnd len="sm" w="sm" type="none"/>
                  </a:ln>
                </p:spPr>
              </p:cxnSp>
              <p:cxnSp>
                <p:nvCxnSpPr>
                  <p:cNvPr id="175" name="Google Shape;175;p8"/>
                  <p:cNvCxnSpPr/>
                  <p:nvPr/>
                </p:nvCxnSpPr>
                <p:spPr>
                  <a:xfrm flipH="1">
                    <a:off x="3038692" y="6265124"/>
                    <a:ext cx="1044000" cy="432000"/>
                  </a:xfrm>
                  <a:prstGeom prst="straightConnector1">
                    <a:avLst/>
                  </a:prstGeom>
                  <a:noFill/>
                  <a:ln cap="flat" cmpd="sng" w="28575">
                    <a:solidFill>
                      <a:srgbClr val="C00000"/>
                    </a:solidFill>
                    <a:prstDash val="solid"/>
                    <a:miter lim="800000"/>
                    <a:headEnd len="sm" w="sm" type="none"/>
                    <a:tailEnd len="sm" w="sm" type="none"/>
                  </a:ln>
                </p:spPr>
              </p:cxnSp>
            </p:grpSp>
          </p:grpSp>
        </p:grpSp>
        <p:sp>
          <p:nvSpPr>
            <p:cNvPr id="176" name="Google Shape;176;p8"/>
            <p:cNvSpPr txBox="1"/>
            <p:nvPr/>
          </p:nvSpPr>
          <p:spPr>
            <a:xfrm>
              <a:off x="155543" y="3322447"/>
              <a:ext cx="2214283" cy="2928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Insertion sommet </a:t>
              </a:r>
              <a:endParaRPr b="0" i="0" sz="1400" u="none" cap="none" strike="noStrike">
                <a:solidFill>
                  <a:srgbClr val="000000"/>
                </a:solidFill>
                <a:latin typeface="Arial"/>
                <a:ea typeface="Arial"/>
                <a:cs typeface="Arial"/>
                <a:sym typeface="Arial"/>
              </a:endParaRPr>
            </a:p>
          </p:txBody>
        </p:sp>
        <p:pic>
          <p:nvPicPr>
            <p:cNvPr id="177" name="Google Shape;177;p8"/>
            <p:cNvPicPr preferRelativeResize="0"/>
            <p:nvPr/>
          </p:nvPicPr>
          <p:blipFill rotWithShape="1">
            <a:blip r:embed="rId7">
              <a:alphaModFix/>
            </a:blip>
            <a:srcRect b="0" l="0" r="0" t="0"/>
            <a:stretch/>
          </p:blipFill>
          <p:spPr>
            <a:xfrm>
              <a:off x="10386" y="5052485"/>
              <a:ext cx="540001" cy="432048"/>
            </a:xfrm>
            <a:prstGeom prst="rect">
              <a:avLst/>
            </a:prstGeom>
            <a:noFill/>
            <a:ln>
              <a:noFill/>
            </a:ln>
          </p:spPr>
        </p:pic>
        <p:pic>
          <p:nvPicPr>
            <p:cNvPr id="178" name="Google Shape;178;p8"/>
            <p:cNvPicPr preferRelativeResize="0"/>
            <p:nvPr/>
          </p:nvPicPr>
          <p:blipFill rotWithShape="1">
            <a:blip r:embed="rId8">
              <a:alphaModFix/>
            </a:blip>
            <a:srcRect b="-14285" l="8759" r="21164" t="0"/>
            <a:stretch/>
          </p:blipFill>
          <p:spPr>
            <a:xfrm rot="-5400000">
              <a:off x="4355976" y="6093296"/>
              <a:ext cx="576064" cy="576063"/>
            </a:xfrm>
            <a:prstGeom prst="rect">
              <a:avLst/>
            </a:prstGeom>
            <a:noFill/>
            <a:ln>
              <a:noFill/>
            </a:ln>
          </p:spPr>
        </p:pic>
        <p:grpSp>
          <p:nvGrpSpPr>
            <p:cNvPr id="179" name="Google Shape;179;p8"/>
            <p:cNvGrpSpPr/>
            <p:nvPr/>
          </p:nvGrpSpPr>
          <p:grpSpPr>
            <a:xfrm>
              <a:off x="4326480" y="6206593"/>
              <a:ext cx="576064" cy="441183"/>
              <a:chOff x="4660488" y="6388563"/>
              <a:chExt cx="1063640" cy="433197"/>
            </a:xfrm>
          </p:grpSpPr>
          <p:cxnSp>
            <p:nvCxnSpPr>
              <p:cNvPr id="180" name="Google Shape;180;p8"/>
              <p:cNvCxnSpPr/>
              <p:nvPr/>
            </p:nvCxnSpPr>
            <p:spPr>
              <a:xfrm>
                <a:off x="4660488" y="6389760"/>
                <a:ext cx="1044000" cy="432000"/>
              </a:xfrm>
              <a:prstGeom prst="straightConnector1">
                <a:avLst/>
              </a:prstGeom>
              <a:noFill/>
              <a:ln cap="flat" cmpd="sng" w="28575">
                <a:solidFill>
                  <a:srgbClr val="C00000"/>
                </a:solidFill>
                <a:prstDash val="solid"/>
                <a:miter lim="800000"/>
                <a:headEnd len="sm" w="sm" type="none"/>
                <a:tailEnd len="sm" w="sm" type="none"/>
              </a:ln>
            </p:spPr>
          </p:cxnSp>
          <p:cxnSp>
            <p:nvCxnSpPr>
              <p:cNvPr id="181" name="Google Shape;181;p8"/>
              <p:cNvCxnSpPr/>
              <p:nvPr/>
            </p:nvCxnSpPr>
            <p:spPr>
              <a:xfrm flipH="1">
                <a:off x="4680128" y="6388563"/>
                <a:ext cx="1044000" cy="432000"/>
              </a:xfrm>
              <a:prstGeom prst="straightConnector1">
                <a:avLst/>
              </a:prstGeom>
              <a:noFill/>
              <a:ln cap="flat" cmpd="sng" w="28575">
                <a:solidFill>
                  <a:srgbClr val="C00000"/>
                </a:solidFill>
                <a:prstDash val="solid"/>
                <a:miter lim="800000"/>
                <a:headEnd len="sm" w="sm" type="none"/>
                <a:tailEnd len="sm" w="sm" type="none"/>
              </a:ln>
            </p:spPr>
          </p:cxnSp>
        </p:grpSp>
        <p:sp>
          <p:nvSpPr>
            <p:cNvPr id="182" name="Google Shape;182;p8"/>
            <p:cNvSpPr/>
            <p:nvPr/>
          </p:nvSpPr>
          <p:spPr>
            <a:xfrm rot="-5400000">
              <a:off x="775899" y="5377409"/>
              <a:ext cx="559934" cy="695564"/>
            </a:xfrm>
            <a:custGeom>
              <a:rect b="b" l="l" r="r" t="t"/>
              <a:pathLst>
                <a:path extrusionOk="0" h="663678" w="671051">
                  <a:moveTo>
                    <a:pt x="663677" y="663678"/>
                  </a:moveTo>
                  <a:cubicBezTo>
                    <a:pt x="667364" y="497758"/>
                    <a:pt x="671051" y="331839"/>
                    <a:pt x="560438" y="221226"/>
                  </a:cubicBezTo>
                  <a:cubicBezTo>
                    <a:pt x="449825" y="110613"/>
                    <a:pt x="224912" y="55306"/>
                    <a:pt x="0" y="0"/>
                  </a:cubicBezTo>
                </a:path>
              </a:pathLst>
            </a:custGeom>
            <a:noFill/>
            <a:ln cap="flat" cmpd="sng" w="28575">
              <a:solidFill>
                <a:srgbClr val="00743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3" name="Google Shape;183;p8"/>
            <p:cNvSpPr txBox="1"/>
            <p:nvPr/>
          </p:nvSpPr>
          <p:spPr>
            <a:xfrm>
              <a:off x="107504" y="6011996"/>
              <a:ext cx="2549776" cy="2928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Consultation / suppression sommet</a:t>
              </a:r>
              <a:endParaRPr b="0" i="0" sz="1400" u="none" cap="none" strike="noStrike">
                <a:solidFill>
                  <a:srgbClr val="000000"/>
                </a:solidFill>
                <a:latin typeface="Arial"/>
                <a:ea typeface="Arial"/>
                <a:cs typeface="Arial"/>
                <a:sym typeface="Arial"/>
              </a:endParaRPr>
            </a:p>
          </p:txBody>
        </p:sp>
      </p:grpSp>
      <p:sp>
        <p:nvSpPr>
          <p:cNvPr id="184" name="Google Shape;184;p8"/>
          <p:cNvSpPr/>
          <p:nvPr/>
        </p:nvSpPr>
        <p:spPr>
          <a:xfrm rot="10800000">
            <a:off x="2635786" y="3015765"/>
            <a:ext cx="411821" cy="547045"/>
          </a:xfrm>
          <a:custGeom>
            <a:rect b="b" l="l" r="r" t="t"/>
            <a:pathLst>
              <a:path extrusionOk="0" h="663678" w="671051">
                <a:moveTo>
                  <a:pt x="663677" y="663678"/>
                </a:moveTo>
                <a:cubicBezTo>
                  <a:pt x="667364" y="497758"/>
                  <a:pt x="671051" y="331839"/>
                  <a:pt x="560438" y="221226"/>
                </a:cubicBezTo>
                <a:cubicBezTo>
                  <a:pt x="449825" y="110613"/>
                  <a:pt x="224912" y="55306"/>
                  <a:pt x="0" y="0"/>
                </a:cubicBezTo>
              </a:path>
            </a:pathLst>
          </a:custGeom>
          <a:noFill/>
          <a:ln cap="flat" cmpd="sng" w="28575">
            <a:solidFill>
              <a:srgbClr val="00743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185" name="Google Shape;185;p8"/>
          <p:cNvCxnSpPr/>
          <p:nvPr/>
        </p:nvCxnSpPr>
        <p:spPr>
          <a:xfrm>
            <a:off x="11353800" y="3435205"/>
            <a:ext cx="0" cy="1782296"/>
          </a:xfrm>
          <a:prstGeom prst="straightConnector1">
            <a:avLst/>
          </a:prstGeom>
          <a:noFill/>
          <a:ln cap="flat" cmpd="sng" w="28575">
            <a:solidFill>
              <a:srgbClr val="002060"/>
            </a:solidFill>
            <a:prstDash val="solid"/>
            <a:miter lim="800000"/>
            <a:headEnd len="sm" w="sm" type="none"/>
            <a:tailEnd len="sm" w="sm" type="none"/>
          </a:ln>
        </p:spPr>
      </p:cxnSp>
      <p:sp>
        <p:nvSpPr>
          <p:cNvPr id="186" name="Google Shape;186;p8"/>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fr-FR" sz="4400" u="none" cap="none" strike="noStrike">
                <a:solidFill>
                  <a:schemeClr val="dk1"/>
                </a:solidFill>
                <a:latin typeface="Calibri"/>
                <a:ea typeface="Calibri"/>
                <a:cs typeface="Calibri"/>
                <a:sym typeface="Calibri"/>
              </a:rPr>
              <a:t>  </a:t>
            </a:r>
            <a:r>
              <a:rPr b="1" i="0" lang="fr-FR" sz="4400" u="none" cap="none" strike="noStrike">
                <a:solidFill>
                  <a:schemeClr val="dk1"/>
                </a:solidFill>
                <a:latin typeface="Calibri"/>
                <a:ea typeface="Calibri"/>
                <a:cs typeface="Calibri"/>
                <a:sym typeface="Calibri"/>
              </a:rPr>
              <a:t>Fonctionnement</a:t>
            </a:r>
            <a:endParaRPr b="1" i="0" sz="4400" u="none" cap="none" strike="noStrike">
              <a:solidFill>
                <a:schemeClr val="dk1"/>
              </a:solidFill>
              <a:latin typeface="Calibri"/>
              <a:ea typeface="Calibri"/>
              <a:cs typeface="Calibri"/>
              <a:sym typeface="Calibri"/>
            </a:endParaRPr>
          </a:p>
        </p:txBody>
      </p:sp>
      <p:sp>
        <p:nvSpPr>
          <p:cNvPr id="187" name="Google Shape;18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grpSp>
        <p:nvGrpSpPr>
          <p:cNvPr id="192" name="Google Shape;192;p9"/>
          <p:cNvGrpSpPr/>
          <p:nvPr/>
        </p:nvGrpSpPr>
        <p:grpSpPr>
          <a:xfrm>
            <a:off x="5327651" y="2781300"/>
            <a:ext cx="2592916" cy="3024188"/>
            <a:chOff x="1474" y="1752"/>
            <a:chExt cx="2313" cy="1905"/>
          </a:xfrm>
        </p:grpSpPr>
        <p:cxnSp>
          <p:nvCxnSpPr>
            <p:cNvPr id="193" name="Google Shape;193;p9"/>
            <p:cNvCxnSpPr/>
            <p:nvPr/>
          </p:nvCxnSpPr>
          <p:spPr>
            <a:xfrm>
              <a:off x="1474" y="3657"/>
              <a:ext cx="2313" cy="0"/>
            </a:xfrm>
            <a:prstGeom prst="straightConnector1">
              <a:avLst/>
            </a:prstGeom>
            <a:noFill/>
            <a:ln cap="flat" cmpd="sng" w="28575">
              <a:solidFill>
                <a:schemeClr val="dk1"/>
              </a:solidFill>
              <a:prstDash val="solid"/>
              <a:round/>
              <a:headEnd len="sm" w="sm" type="none"/>
              <a:tailEnd len="sm" w="sm" type="none"/>
            </a:ln>
          </p:spPr>
        </p:cxnSp>
        <p:cxnSp>
          <p:nvCxnSpPr>
            <p:cNvPr id="194" name="Google Shape;194;p9"/>
            <p:cNvCxnSpPr/>
            <p:nvPr/>
          </p:nvCxnSpPr>
          <p:spPr>
            <a:xfrm rot="10800000">
              <a:off x="1474" y="1752"/>
              <a:ext cx="0" cy="1905"/>
            </a:xfrm>
            <a:prstGeom prst="straightConnector1">
              <a:avLst/>
            </a:prstGeom>
            <a:noFill/>
            <a:ln cap="flat" cmpd="sng" w="28575">
              <a:solidFill>
                <a:schemeClr val="dk1"/>
              </a:solidFill>
              <a:prstDash val="solid"/>
              <a:round/>
              <a:headEnd len="sm" w="sm" type="none"/>
              <a:tailEnd len="sm" w="sm" type="none"/>
            </a:ln>
          </p:spPr>
        </p:cxnSp>
        <p:cxnSp>
          <p:nvCxnSpPr>
            <p:cNvPr id="195" name="Google Shape;195;p9"/>
            <p:cNvCxnSpPr/>
            <p:nvPr/>
          </p:nvCxnSpPr>
          <p:spPr>
            <a:xfrm rot="10800000">
              <a:off x="3787" y="1752"/>
              <a:ext cx="0" cy="1905"/>
            </a:xfrm>
            <a:prstGeom prst="straightConnector1">
              <a:avLst/>
            </a:prstGeom>
            <a:noFill/>
            <a:ln cap="flat" cmpd="sng" w="28575">
              <a:solidFill>
                <a:schemeClr val="dk1"/>
              </a:solidFill>
              <a:prstDash val="solid"/>
              <a:round/>
              <a:headEnd len="sm" w="sm" type="none"/>
              <a:tailEnd len="sm" w="sm" type="none"/>
            </a:ln>
          </p:spPr>
        </p:cxnSp>
      </p:grpSp>
      <p:sp>
        <p:nvSpPr>
          <p:cNvPr id="196" name="Google Shape;196;p9"/>
          <p:cNvSpPr/>
          <p:nvPr/>
        </p:nvSpPr>
        <p:spPr>
          <a:xfrm>
            <a:off x="1295400" y="5443538"/>
            <a:ext cx="2592917"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97" name="Google Shape;197;p9"/>
          <p:cNvSpPr/>
          <p:nvPr/>
        </p:nvSpPr>
        <p:spPr>
          <a:xfrm>
            <a:off x="1295400" y="4508501"/>
            <a:ext cx="2592917" cy="288925"/>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198" name="Google Shape;198;p9"/>
          <p:cNvSpPr/>
          <p:nvPr/>
        </p:nvSpPr>
        <p:spPr>
          <a:xfrm>
            <a:off x="1295400" y="4795838"/>
            <a:ext cx="2592917" cy="361950"/>
          </a:xfrm>
          <a:prstGeom prst="rect">
            <a:avLst/>
          </a:prstGeom>
          <a:solidFill>
            <a:srgbClr val="E9B5E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199" name="Google Shape;199;p9"/>
          <p:cNvSpPr/>
          <p:nvPr/>
        </p:nvSpPr>
        <p:spPr>
          <a:xfrm>
            <a:off x="1295400" y="5156201"/>
            <a:ext cx="2592917" cy="288925"/>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200" name="Google Shape;200;p9"/>
          <p:cNvSpPr/>
          <p:nvPr/>
        </p:nvSpPr>
        <p:spPr>
          <a:xfrm>
            <a:off x="5327651" y="5516564"/>
            <a:ext cx="2592916" cy="288925"/>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201" name="Google Shape;201;p9"/>
          <p:cNvSpPr/>
          <p:nvPr/>
        </p:nvSpPr>
        <p:spPr>
          <a:xfrm>
            <a:off x="5327651" y="5157789"/>
            <a:ext cx="2592916" cy="358775"/>
          </a:xfrm>
          <a:prstGeom prst="rect">
            <a:avLst/>
          </a:prstGeom>
          <a:solidFill>
            <a:srgbClr val="E9B5E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202" name="Google Shape;202;p9"/>
          <p:cNvSpPr/>
          <p:nvPr/>
        </p:nvSpPr>
        <p:spPr>
          <a:xfrm>
            <a:off x="5327651" y="4797426"/>
            <a:ext cx="2592916" cy="360363"/>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203" name="Google Shape;203;p9"/>
          <p:cNvSpPr/>
          <p:nvPr/>
        </p:nvSpPr>
        <p:spPr>
          <a:xfrm>
            <a:off x="5327651" y="4437063"/>
            <a:ext cx="2592916"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04" name="Google Shape;204;p9"/>
          <p:cNvSpPr txBox="1"/>
          <p:nvPr/>
        </p:nvSpPr>
        <p:spPr>
          <a:xfrm>
            <a:off x="2881170" y="1880610"/>
            <a:ext cx="1919816"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Empiler</a:t>
            </a:r>
            <a:endParaRPr b="0" i="0" sz="1400" u="none" cap="none" strike="noStrike">
              <a:solidFill>
                <a:srgbClr val="000000"/>
              </a:solidFill>
              <a:latin typeface="Arial"/>
              <a:ea typeface="Arial"/>
              <a:cs typeface="Arial"/>
              <a:sym typeface="Arial"/>
            </a:endParaRPr>
          </a:p>
        </p:txBody>
      </p:sp>
      <p:sp>
        <p:nvSpPr>
          <p:cNvPr id="205" name="Google Shape;205;p9"/>
          <p:cNvSpPr/>
          <p:nvPr/>
        </p:nvSpPr>
        <p:spPr>
          <a:xfrm rot="1009011">
            <a:off x="3215218" y="2276476"/>
            <a:ext cx="2688167" cy="1776413"/>
          </a:xfrm>
          <a:custGeom>
            <a:rect b="b" l="l" r="r" t="t"/>
            <a:pathLst>
              <a:path extrusionOk="0" h="1119" w="1270">
                <a:moveTo>
                  <a:pt x="0" y="1119"/>
                </a:moveTo>
                <a:cubicBezTo>
                  <a:pt x="120" y="725"/>
                  <a:pt x="241" y="332"/>
                  <a:pt x="453" y="166"/>
                </a:cubicBezTo>
                <a:cubicBezTo>
                  <a:pt x="665" y="0"/>
                  <a:pt x="1134" y="128"/>
                  <a:pt x="1270" y="121"/>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6" name="Google Shape;206;p9"/>
          <p:cNvSpPr/>
          <p:nvPr/>
        </p:nvSpPr>
        <p:spPr>
          <a:xfrm>
            <a:off x="8763001" y="4453067"/>
            <a:ext cx="2592917" cy="288925"/>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207" name="Google Shape;207;p9"/>
          <p:cNvSpPr/>
          <p:nvPr/>
        </p:nvSpPr>
        <p:spPr>
          <a:xfrm>
            <a:off x="8763002" y="4712694"/>
            <a:ext cx="2592917" cy="361950"/>
          </a:xfrm>
          <a:prstGeom prst="rect">
            <a:avLst/>
          </a:prstGeom>
          <a:solidFill>
            <a:srgbClr val="E9B5E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208" name="Google Shape;208;p9"/>
          <p:cNvSpPr/>
          <p:nvPr/>
        </p:nvSpPr>
        <p:spPr>
          <a:xfrm>
            <a:off x="8776854" y="5070748"/>
            <a:ext cx="2592917" cy="360506"/>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209" name="Google Shape;209;p9"/>
          <p:cNvSpPr/>
          <p:nvPr/>
        </p:nvSpPr>
        <p:spPr>
          <a:xfrm>
            <a:off x="8776854" y="5429667"/>
            <a:ext cx="2592917"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10" name="Google Shape;210;p9"/>
          <p:cNvSpPr/>
          <p:nvPr/>
        </p:nvSpPr>
        <p:spPr>
          <a:xfrm rot="1009011">
            <a:off x="7260744" y="2124076"/>
            <a:ext cx="2688167" cy="1776413"/>
          </a:xfrm>
          <a:custGeom>
            <a:rect b="b" l="l" r="r" t="t"/>
            <a:pathLst>
              <a:path extrusionOk="0" h="1119" w="1270">
                <a:moveTo>
                  <a:pt x="0" y="1119"/>
                </a:moveTo>
                <a:cubicBezTo>
                  <a:pt x="120" y="725"/>
                  <a:pt x="241" y="332"/>
                  <a:pt x="453" y="166"/>
                </a:cubicBezTo>
                <a:cubicBezTo>
                  <a:pt x="665" y="0"/>
                  <a:pt x="1134" y="128"/>
                  <a:pt x="1270" y="121"/>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1" name="Google Shape;211;p9"/>
          <p:cNvSpPr txBox="1"/>
          <p:nvPr/>
        </p:nvSpPr>
        <p:spPr>
          <a:xfrm>
            <a:off x="7494735" y="1825192"/>
            <a:ext cx="1919816"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Dépiler</a:t>
            </a:r>
            <a:endParaRPr b="0" i="0" sz="1400" u="none" cap="none" strike="noStrike">
              <a:solidFill>
                <a:srgbClr val="000000"/>
              </a:solidFill>
              <a:latin typeface="Arial"/>
              <a:ea typeface="Arial"/>
              <a:cs typeface="Arial"/>
              <a:sym typeface="Arial"/>
            </a:endParaRPr>
          </a:p>
        </p:txBody>
      </p:sp>
      <p:sp>
        <p:nvSpPr>
          <p:cNvPr id="212" name="Google Shape;212;p9"/>
          <p:cNvSpPr txBox="1"/>
          <p:nvPr/>
        </p:nvSpPr>
        <p:spPr>
          <a:xfrm>
            <a:off x="6455643" y="5870719"/>
            <a:ext cx="1919816"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Pile</a:t>
            </a:r>
            <a:endParaRPr b="0" i="0" sz="1400" u="none" cap="none" strike="noStrike">
              <a:solidFill>
                <a:srgbClr val="000000"/>
              </a:solidFill>
              <a:latin typeface="Arial"/>
              <a:ea typeface="Arial"/>
              <a:cs typeface="Arial"/>
              <a:sym typeface="Arial"/>
            </a:endParaRPr>
          </a:p>
        </p:txBody>
      </p:sp>
      <p:sp>
        <p:nvSpPr>
          <p:cNvPr id="213" name="Google Shape;213;p9"/>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fr-FR" sz="4400" u="none" cap="none" strike="noStrike">
                <a:solidFill>
                  <a:schemeClr val="dk1"/>
                </a:solidFill>
                <a:latin typeface="Calibri"/>
                <a:ea typeface="Calibri"/>
                <a:cs typeface="Calibri"/>
                <a:sym typeface="Calibri"/>
              </a:rPr>
              <a:t>  </a:t>
            </a:r>
            <a:r>
              <a:rPr b="1" i="0" lang="fr-FR" sz="4400" u="none" cap="none" strike="noStrike">
                <a:solidFill>
                  <a:schemeClr val="dk1"/>
                </a:solidFill>
                <a:latin typeface="Calibri"/>
                <a:ea typeface="Calibri"/>
                <a:cs typeface="Calibri"/>
                <a:sym typeface="Calibri"/>
              </a:rPr>
              <a:t>Fonctionnement</a:t>
            </a:r>
            <a:endParaRPr b="1" i="0" sz="4400" u="none" cap="none" strike="noStrike">
              <a:solidFill>
                <a:schemeClr val="dk1"/>
              </a:solidFill>
              <a:latin typeface="Calibri"/>
              <a:ea typeface="Calibri"/>
              <a:cs typeface="Calibri"/>
              <a:sym typeface="Calibri"/>
            </a:endParaRPr>
          </a:p>
        </p:txBody>
      </p:sp>
      <p:sp>
        <p:nvSpPr>
          <p:cNvPr id="214" name="Google Shape;21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5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5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97"/>
                                        </p:tgtEl>
                                      </p:cBhvr>
                                    </p:animEffect>
                                    <p:set>
                                      <p:cBhvr>
                                        <p:cTn dur="1" fill="hold">
                                          <p:stCondLst>
                                            <p:cond delay="500"/>
                                          </p:stCondLst>
                                        </p:cTn>
                                        <p:tgtEl>
                                          <p:spTgt spid="19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5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98"/>
                                        </p:tgtEl>
                                      </p:cBhvr>
                                    </p:animEffect>
                                    <p:set>
                                      <p:cBhvr>
                                        <p:cTn dur="1" fill="hold">
                                          <p:stCondLst>
                                            <p:cond delay="500"/>
                                          </p:stCondLst>
                                        </p:cTn>
                                        <p:tgtEl>
                                          <p:spTgt spid="19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5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98"/>
                                        </p:tgtEl>
                                      </p:cBhvr>
                                    </p:animEffect>
                                    <p:set>
                                      <p:cBhvr>
                                        <p:cTn dur="1" fill="hold">
                                          <p:stCondLst>
                                            <p:cond delay="500"/>
                                          </p:stCondLst>
                                        </p:cTn>
                                        <p:tgtEl>
                                          <p:spTgt spid="19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99"/>
                                        </p:tgtEl>
                                      </p:cBhvr>
                                    </p:animEffect>
                                    <p:set>
                                      <p:cBhvr>
                                        <p:cTn dur="1" fill="hold">
                                          <p:stCondLst>
                                            <p:cond delay="500"/>
                                          </p:stCondLst>
                                        </p:cTn>
                                        <p:tgtEl>
                                          <p:spTgt spid="19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5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96"/>
                                        </p:tgtEl>
                                      </p:cBhvr>
                                    </p:animEffect>
                                    <p:set>
                                      <p:cBhvr>
                                        <p:cTn dur="1" fill="hold">
                                          <p:stCondLst>
                                            <p:cond delay="500"/>
                                          </p:stCondLst>
                                        </p:cTn>
                                        <p:tgtEl>
                                          <p:spTgt spid="19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5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500"/>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09"/>
                                        </p:tgtEl>
                                        <p:attrNameLst>
                                          <p:attrName>style.visibility</p:attrName>
                                        </p:attrNameLst>
                                      </p:cBhvr>
                                      <p:to>
                                        <p:strVal val="visible"/>
                                      </p:to>
                                    </p:set>
                                    <p:anim calcmode="lin" valueType="num">
                                      <p:cBhvr additive="base">
                                        <p:cTn dur="500"/>
                                        <p:tgtEl>
                                          <p:spTgt spid="209"/>
                                        </p:tgtEl>
                                        <p:attrNameLst>
                                          <p:attrName>ppt_y</p:attrName>
                                        </p:attrNameLst>
                                      </p:cBhvr>
                                      <p:tavLst>
                                        <p:tav fmla="" tm="0">
                                          <p:val>
                                            <p:strVal val="#ppt_y-1"/>
                                          </p:val>
                                        </p:tav>
                                        <p:tav fmla="" tm="100000">
                                          <p:val>
                                            <p:strVal val="#ppt_y"/>
                                          </p:val>
                                        </p:tav>
                                      </p:tavLst>
                                    </p:anim>
                                  </p:childTnLst>
                                </p:cTn>
                              </p:par>
                              <p:par>
                                <p:cTn fill="hold" nodeType="withEffect" presetClass="exit" presetID="2" presetSubtype="1">
                                  <p:stCondLst>
                                    <p:cond delay="0"/>
                                  </p:stCondLst>
                                  <p:childTnLst>
                                    <p:anim calcmode="lin" valueType="num">
                                      <p:cBhvr additive="base">
                                        <p:cTn dur="500"/>
                                        <p:tgtEl>
                                          <p:spTgt spid="203"/>
                                        </p:tgtEl>
                                        <p:attrNameLst>
                                          <p:attrName>ppt_y</p:attrName>
                                        </p:attrNameLst>
                                      </p:cBhvr>
                                      <p:tavLst>
                                        <p:tav fmla="" tm="0">
                                          <p:val>
                                            <p:strVal val="#ppt_y"/>
                                          </p:val>
                                        </p:tav>
                                        <p:tav fmla="" tm="100000">
                                          <p:val>
                                            <p:strVal val="#ppt_y-1"/>
                                          </p:val>
                                        </p:tav>
                                      </p:tavLst>
                                    </p:anim>
                                    <p:set>
                                      <p:cBhvr>
                                        <p:cTn dur="1" fill="hold">
                                          <p:stCondLst>
                                            <p:cond delay="500"/>
                                          </p:stCondLst>
                                        </p:cTn>
                                        <p:tgtEl>
                                          <p:spTgt spid="20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1">
                                  <p:stCondLst>
                                    <p:cond delay="0"/>
                                  </p:stCondLst>
                                  <p:childTnLst>
                                    <p:anim calcmode="lin" valueType="num">
                                      <p:cBhvr additive="base">
                                        <p:cTn dur="500"/>
                                        <p:tgtEl>
                                          <p:spTgt spid="202"/>
                                        </p:tgtEl>
                                        <p:attrNameLst>
                                          <p:attrName>ppt_y</p:attrName>
                                        </p:attrNameLst>
                                      </p:cBhvr>
                                      <p:tavLst>
                                        <p:tav fmla="" tm="0">
                                          <p:val>
                                            <p:strVal val="#ppt_y"/>
                                          </p:val>
                                        </p:tav>
                                        <p:tav fmla="" tm="100000">
                                          <p:val>
                                            <p:strVal val="#ppt_y-1"/>
                                          </p:val>
                                        </p:tav>
                                      </p:tavLst>
                                    </p:anim>
                                    <p:set>
                                      <p:cBhvr>
                                        <p:cTn dur="1" fill="hold">
                                          <p:stCondLst>
                                            <p:cond delay="500"/>
                                          </p:stCondLst>
                                        </p:cTn>
                                        <p:tgtEl>
                                          <p:spTgt spid="202"/>
                                        </p:tgtEl>
                                        <p:attrNameLst>
                                          <p:attrName>style.visibility</p:attrName>
                                        </p:attrNameLst>
                                      </p:cBhvr>
                                      <p:to>
                                        <p:strVal val="hidden"/>
                                      </p:to>
                                    </p:set>
                                  </p:childTnLst>
                                </p:cTn>
                              </p:par>
                              <p:par>
                                <p:cTn fill="hold" nodeType="withEffect" presetClass="entr" presetID="2" presetSubtype="1">
                                  <p:stCondLst>
                                    <p:cond delay="0"/>
                                  </p:stCondLst>
                                  <p:childTnLst>
                                    <p:set>
                                      <p:cBhvr>
                                        <p:cTn dur="1" fill="hold">
                                          <p:stCondLst>
                                            <p:cond delay="0"/>
                                          </p:stCondLst>
                                        </p:cTn>
                                        <p:tgtEl>
                                          <p:spTgt spid="208"/>
                                        </p:tgtEl>
                                        <p:attrNameLst>
                                          <p:attrName>style.visibility</p:attrName>
                                        </p:attrNameLst>
                                      </p:cBhvr>
                                      <p:to>
                                        <p:strVal val="visible"/>
                                      </p:to>
                                    </p:set>
                                    <p:anim calcmode="lin" valueType="num">
                                      <p:cBhvr additive="base">
                                        <p:cTn dur="500"/>
                                        <p:tgtEl>
                                          <p:spTgt spid="2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1">
                                  <p:stCondLst>
                                    <p:cond delay="0"/>
                                  </p:stCondLst>
                                  <p:childTnLst>
                                    <p:anim calcmode="lin" valueType="num">
                                      <p:cBhvr additive="base">
                                        <p:cTn dur="500"/>
                                        <p:tgtEl>
                                          <p:spTgt spid="201"/>
                                        </p:tgtEl>
                                        <p:attrNameLst>
                                          <p:attrName>ppt_y</p:attrName>
                                        </p:attrNameLst>
                                      </p:cBhvr>
                                      <p:tavLst>
                                        <p:tav fmla="" tm="0">
                                          <p:val>
                                            <p:strVal val="#ppt_y"/>
                                          </p:val>
                                        </p:tav>
                                        <p:tav fmla="" tm="100000">
                                          <p:val>
                                            <p:strVal val="#ppt_y-1"/>
                                          </p:val>
                                        </p:tav>
                                      </p:tavLst>
                                    </p:anim>
                                    <p:set>
                                      <p:cBhvr>
                                        <p:cTn dur="1" fill="hold">
                                          <p:stCondLst>
                                            <p:cond delay="500"/>
                                          </p:stCondLst>
                                        </p:cTn>
                                        <p:tgtEl>
                                          <p:spTgt spid="201"/>
                                        </p:tgtEl>
                                        <p:attrNameLst>
                                          <p:attrName>style.visibility</p:attrName>
                                        </p:attrNameLst>
                                      </p:cBhvr>
                                      <p:to>
                                        <p:strVal val="hidden"/>
                                      </p:to>
                                    </p:set>
                                  </p:childTnLst>
                                </p:cTn>
                              </p:par>
                              <p:par>
                                <p:cTn fill="hold" nodeType="withEffect" presetClass="entr" presetID="2" presetSubtype="1">
                                  <p:stCondLst>
                                    <p:cond delay="0"/>
                                  </p:stCondLst>
                                  <p:childTnLst>
                                    <p:set>
                                      <p:cBhvr>
                                        <p:cTn dur="1" fill="hold">
                                          <p:stCondLst>
                                            <p:cond delay="0"/>
                                          </p:stCondLst>
                                        </p:cTn>
                                        <p:tgtEl>
                                          <p:spTgt spid="207"/>
                                        </p:tgtEl>
                                        <p:attrNameLst>
                                          <p:attrName>style.visibility</p:attrName>
                                        </p:attrNameLst>
                                      </p:cBhvr>
                                      <p:to>
                                        <p:strVal val="visible"/>
                                      </p:to>
                                    </p:set>
                                    <p:anim calcmode="lin" valueType="num">
                                      <p:cBhvr additive="base">
                                        <p:cTn dur="500"/>
                                        <p:tgtEl>
                                          <p:spTgt spid="2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1">
                                  <p:stCondLst>
                                    <p:cond delay="0"/>
                                  </p:stCondLst>
                                  <p:childTnLst>
                                    <p:anim calcmode="lin" valueType="num">
                                      <p:cBhvr additive="base">
                                        <p:cTn dur="500"/>
                                        <p:tgtEl>
                                          <p:spTgt spid="200"/>
                                        </p:tgtEl>
                                        <p:attrNameLst>
                                          <p:attrName>ppt_y</p:attrName>
                                        </p:attrNameLst>
                                      </p:cBhvr>
                                      <p:tavLst>
                                        <p:tav fmla="" tm="0">
                                          <p:val>
                                            <p:strVal val="#ppt_y"/>
                                          </p:val>
                                        </p:tav>
                                        <p:tav fmla="" tm="100000">
                                          <p:val>
                                            <p:strVal val="#ppt_y-1"/>
                                          </p:val>
                                        </p:tav>
                                      </p:tavLst>
                                    </p:anim>
                                    <p:set>
                                      <p:cBhvr>
                                        <p:cTn dur="1" fill="hold">
                                          <p:stCondLst>
                                            <p:cond delay="500"/>
                                          </p:stCondLst>
                                        </p:cTn>
                                        <p:tgtEl>
                                          <p:spTgt spid="200"/>
                                        </p:tgtEl>
                                        <p:attrNameLst>
                                          <p:attrName>style.visibility</p:attrName>
                                        </p:attrNameLst>
                                      </p:cBhvr>
                                      <p:to>
                                        <p:strVal val="hidden"/>
                                      </p:to>
                                    </p:set>
                                  </p:childTnLst>
                                </p:cTn>
                              </p:par>
                              <p:par>
                                <p:cTn fill="hold" nodeType="withEffect" presetClass="entr" presetID="2" presetSubtype="1">
                                  <p:stCondLst>
                                    <p:cond delay="0"/>
                                  </p:stCondLst>
                                  <p:childTnLst>
                                    <p:set>
                                      <p:cBhvr>
                                        <p:cTn dur="1" fill="hold">
                                          <p:stCondLst>
                                            <p:cond delay="0"/>
                                          </p:stCondLst>
                                        </p:cTn>
                                        <p:tgtEl>
                                          <p:spTgt spid="206"/>
                                        </p:tgtEl>
                                        <p:attrNameLst>
                                          <p:attrName>style.visibility</p:attrName>
                                        </p:attrNameLst>
                                      </p:cBhvr>
                                      <p:to>
                                        <p:strVal val="visible"/>
                                      </p:to>
                                    </p:set>
                                    <p:anim calcmode="lin" valueType="num">
                                      <p:cBhvr additive="base">
                                        <p:cTn dur="500"/>
                                        <p:tgtEl>
                                          <p:spTgt spid="2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ESPRIT">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2020-01-08T09:18:34Z</dcterms:created>
  <dc:creator>Utilisateur Windows</dc:creator>
</cp:coreProperties>
</file>