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31" r:id="rId4"/>
    <p:sldId id="360" r:id="rId5"/>
    <p:sldId id="332" r:id="rId6"/>
    <p:sldId id="356" r:id="rId7"/>
    <p:sldId id="354" r:id="rId8"/>
    <p:sldId id="292" r:id="rId9"/>
    <p:sldId id="297" r:id="rId10"/>
    <p:sldId id="293" r:id="rId11"/>
    <p:sldId id="294" r:id="rId12"/>
    <p:sldId id="298" r:id="rId13"/>
    <p:sldId id="262" r:id="rId14"/>
    <p:sldId id="295" r:id="rId15"/>
    <p:sldId id="299" r:id="rId16"/>
    <p:sldId id="300" r:id="rId17"/>
    <p:sldId id="333" r:id="rId18"/>
    <p:sldId id="301" r:id="rId19"/>
    <p:sldId id="302" r:id="rId20"/>
    <p:sldId id="350" r:id="rId21"/>
    <p:sldId id="361" r:id="rId22"/>
    <p:sldId id="305" r:id="rId23"/>
    <p:sldId id="314" r:id="rId24"/>
    <p:sldId id="315" r:id="rId25"/>
    <p:sldId id="369" r:id="rId26"/>
    <p:sldId id="375" r:id="rId27"/>
    <p:sldId id="347" r:id="rId28"/>
    <p:sldId id="319" r:id="rId29"/>
    <p:sldId id="320" r:id="rId30"/>
    <p:sldId id="382" r:id="rId31"/>
    <p:sldId id="389" r:id="rId32"/>
    <p:sldId id="316" r:id="rId33"/>
    <p:sldId id="334" r:id="rId34"/>
    <p:sldId id="324" r:id="rId35"/>
    <p:sldId id="326" r:id="rId36"/>
    <p:sldId id="402" r:id="rId37"/>
    <p:sldId id="408" r:id="rId38"/>
    <p:sldId id="329" r:id="rId39"/>
    <p:sldId id="335" r:id="rId40"/>
    <p:sldId id="336" r:id="rId41"/>
    <p:sldId id="409" r:id="rId42"/>
    <p:sldId id="413" r:id="rId43"/>
    <p:sldId id="339" r:id="rId44"/>
    <p:sldId id="340" r:id="rId45"/>
    <p:sldId id="341" r:id="rId46"/>
    <p:sldId id="418" r:id="rId47"/>
    <p:sldId id="345" r:id="rId48"/>
    <p:sldId id="423" r:id="rId49"/>
    <p:sldId id="422" r:id="rId50"/>
    <p:sldId id="344" r:id="rId51"/>
    <p:sldId id="346" r:id="rId52"/>
    <p:sldId id="357" r:id="rId53"/>
    <p:sldId id="358" r:id="rId5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A"/>
    <a:srgbClr val="0530BB"/>
    <a:srgbClr val="FFFFFF"/>
    <a:srgbClr val="136B30"/>
    <a:srgbClr val="B105C3"/>
    <a:srgbClr val="1C9C47"/>
    <a:srgbClr val="C00000"/>
    <a:srgbClr val="005A9E"/>
    <a:srgbClr val="105828"/>
    <a:srgbClr val="22B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24" autoAdjust="0"/>
  </p:normalViewPr>
  <p:slideViewPr>
    <p:cSldViewPr>
      <p:cViewPr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D390538-B73E-4294-853F-0262C9E4D383}" type="datetimeFigureOut">
              <a:rPr lang="fr-FR" smtClean="0"/>
              <a:pPr/>
              <a:t>05/03/2022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5618A0-A88A-4B94-991C-98BE442346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03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18A0-A88A-4B94-991C-98BE4423465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EE5C-1C30-4F22-8B72-72C728E1FE07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E47D-B2B5-412C-8912-F9B7DDD3D8AD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9A73-51C3-46A0-B024-C1FFAB16C418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1CCC-16ED-4010-83BD-DDC5D10C597B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9A75-89EA-4904-96AC-5B43C43D4E5E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BAC4-E253-4E42-A13D-CD4C4C44F6A7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E35-CFC1-4A0C-BA6D-9AB592B6A877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165F-F3B9-4579-9558-ACC555651583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298E-E981-4B9C-83E6-40A628D7F8FE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B2D8-7801-400A-A6C8-7244123AE8B5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2DE4-3463-41E1-A28F-E0DB45871371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8443-81A6-4C74-A808-0DEF766D018C}" type="datetime1">
              <a:rPr lang="fr-FR" smtClean="0"/>
              <a:pPr/>
              <a:t>05/03/2022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8A9B-444A-40CD-85E2-80F84E3A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429250" y="1071563"/>
            <a:ext cx="371475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spc="3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spc="3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www.esprit.ens.tn</a:t>
            </a:r>
            <a:endParaRPr lang="fr-FR" sz="2400" spc="3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fr-FR" sz="3200" dirty="0">
              <a:solidFill>
                <a:schemeClr val="bg1">
                  <a:lumMod val="9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riangle isocèle 5"/>
          <p:cNvSpPr/>
          <p:nvPr/>
        </p:nvSpPr>
        <p:spPr>
          <a:xfrm rot="5400000">
            <a:off x="3468688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riangle isocèle 6"/>
          <p:cNvSpPr/>
          <p:nvPr/>
        </p:nvSpPr>
        <p:spPr>
          <a:xfrm rot="5400000">
            <a:off x="3621088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Triangle isocèle 7"/>
          <p:cNvSpPr/>
          <p:nvPr/>
        </p:nvSpPr>
        <p:spPr>
          <a:xfrm rot="5400000">
            <a:off x="3773488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riangle isocèle 8"/>
          <p:cNvSpPr/>
          <p:nvPr/>
        </p:nvSpPr>
        <p:spPr>
          <a:xfrm rot="5400000">
            <a:off x="3925888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Triangle isocèle 9"/>
          <p:cNvSpPr/>
          <p:nvPr/>
        </p:nvSpPr>
        <p:spPr>
          <a:xfrm rot="5400000">
            <a:off x="4125913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Triangle isocèle 10"/>
          <p:cNvSpPr/>
          <p:nvPr/>
        </p:nvSpPr>
        <p:spPr>
          <a:xfrm rot="5400000">
            <a:off x="4373563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" name="Triangle isocèle 11"/>
          <p:cNvSpPr/>
          <p:nvPr/>
        </p:nvSpPr>
        <p:spPr>
          <a:xfrm rot="5400000">
            <a:off x="4754563" y="1428750"/>
            <a:ext cx="571500" cy="714375"/>
          </a:xfrm>
          <a:prstGeom prst="triangle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3" name="Picture 2" descr="F:\Logo Espr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000108"/>
            <a:ext cx="2833688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2"/>
          <p:cNvSpPr txBox="1">
            <a:spLocks noChangeArrowheads="1"/>
          </p:cNvSpPr>
          <p:nvPr/>
        </p:nvSpPr>
        <p:spPr bwMode="auto">
          <a:xfrm>
            <a:off x="3857588" y="2500306"/>
            <a:ext cx="528641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  <a:latin typeface="Calibri" pitchFamily="34" charset="0"/>
              </a:rPr>
              <a:t>Se former autrement</a:t>
            </a:r>
          </a:p>
          <a:p>
            <a:pPr algn="r"/>
            <a:r>
              <a:rPr lang="fr-FR" b="1" i="1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pour une nouvelle génération d’ingénieurs</a:t>
            </a:r>
            <a:endParaRPr lang="fr-FR" i="1" dirty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pic>
        <p:nvPicPr>
          <p:cNvPr id="17" name="Image 16" descr="2015-06-30 11.34.5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3643314"/>
            <a:ext cx="3000396" cy="300039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643306" y="3714752"/>
            <a:ext cx="5000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Programmation Procédurale 2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r>
              <a:rPr lang="fr-FR" sz="2800" dirty="0">
                <a:solidFill>
                  <a:srgbClr val="C00000"/>
                </a:solidFill>
              </a:rPr>
              <a:t>Equipe Algorithmique </a:t>
            </a:r>
          </a:p>
          <a:p>
            <a:endParaRPr lang="fr-FR" sz="2800" dirty="0">
              <a:solidFill>
                <a:srgbClr val="C0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C00000"/>
                </a:solidFill>
              </a:rPr>
              <a:t>2021/ 2022</a:t>
            </a:r>
            <a:endParaRPr lang="fr-FR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107" name="Rectangle 2"/>
            <p:cNvSpPr txBox="1">
              <a:spLocks noChangeArrowheads="1"/>
            </p:cNvSpPr>
            <p:nvPr/>
          </p:nvSpPr>
          <p:spPr bwMode="auto">
            <a:xfrm>
              <a:off x="2411760" y="868735"/>
              <a:ext cx="6624736" cy="6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7500"/>
            </a:bodyPr>
            <a:lstStyle/>
            <a:p>
              <a:pPr lvl="0" algn="r"/>
              <a:r>
                <a:rPr lang="fr-FR" sz="2800" b="1" smtClean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Structure </a:t>
              </a: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7452320" y="1374676"/>
              <a:ext cx="1692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600" b="1" smtClean="0"/>
              <a:t>Représentation graphique :</a:t>
            </a:r>
            <a:endParaRPr lang="fr-FR" sz="2600" b="1" dirty="0"/>
          </a:p>
          <a:p>
            <a:pPr lvl="1" algn="just"/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dirty="0"/>
          </a:p>
        </p:txBody>
      </p:sp>
      <p:grpSp>
        <p:nvGrpSpPr>
          <p:cNvPr id="105" name="Groupe 104"/>
          <p:cNvGrpSpPr/>
          <p:nvPr/>
        </p:nvGrpSpPr>
        <p:grpSpPr>
          <a:xfrm>
            <a:off x="462197" y="2499524"/>
            <a:ext cx="8150635" cy="3305740"/>
            <a:chOff x="462197" y="2499524"/>
            <a:chExt cx="8150635" cy="3305740"/>
          </a:xfrm>
        </p:grpSpPr>
        <p:grpSp>
          <p:nvGrpSpPr>
            <p:cNvPr id="104" name="Groupe 103"/>
            <p:cNvGrpSpPr/>
            <p:nvPr/>
          </p:nvGrpSpPr>
          <p:grpSpPr>
            <a:xfrm>
              <a:off x="462197" y="2797651"/>
              <a:ext cx="8150635" cy="3007613"/>
              <a:chOff x="462197" y="2797651"/>
              <a:chExt cx="8150635" cy="3007613"/>
            </a:xfrm>
          </p:grpSpPr>
          <p:grpSp>
            <p:nvGrpSpPr>
              <p:cNvPr id="8" name="Groupe 37"/>
              <p:cNvGrpSpPr/>
              <p:nvPr/>
            </p:nvGrpSpPr>
            <p:grpSpPr>
              <a:xfrm>
                <a:off x="3104384" y="2797651"/>
                <a:ext cx="1998130" cy="749116"/>
                <a:chOff x="1923381" y="3890316"/>
                <a:chExt cx="2756476" cy="894674"/>
              </a:xfrm>
            </p:grpSpPr>
            <p:grpSp>
              <p:nvGrpSpPr>
                <p:cNvPr id="9" name="Groupe 28"/>
                <p:cNvGrpSpPr/>
                <p:nvPr/>
              </p:nvGrpSpPr>
              <p:grpSpPr>
                <a:xfrm>
                  <a:off x="3275856" y="3950759"/>
                  <a:ext cx="1404001" cy="687925"/>
                  <a:chOff x="3275856" y="3950759"/>
                  <a:chExt cx="1584176" cy="687925"/>
                </a:xfrm>
              </p:grpSpPr>
              <p:sp>
                <p:nvSpPr>
                  <p:cNvPr id="46" name="Rectangle à coins arrondis 45"/>
                  <p:cNvSpPr/>
                  <p:nvPr/>
                </p:nvSpPr>
                <p:spPr>
                  <a:xfrm>
                    <a:off x="3275856" y="3950759"/>
                    <a:ext cx="1584176" cy="68792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7" name="Connecteur droit 4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ZoneTexte 41"/>
                <p:cNvSpPr txBox="1"/>
                <p:nvPr/>
              </p:nvSpPr>
              <p:spPr>
                <a:xfrm>
                  <a:off x="1923381" y="3890316"/>
                  <a:ext cx="1440161" cy="404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tête</a:t>
                  </a:r>
                  <a:endParaRPr lang="fr-FR" sz="1600"/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2139405" y="4380653"/>
                  <a:ext cx="1224136" cy="404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queue</a:t>
                  </a:r>
                  <a:endParaRPr lang="fr-FR" sz="1600"/>
                </a:p>
              </p:txBody>
            </p:sp>
          </p:grpSp>
          <p:cxnSp>
            <p:nvCxnSpPr>
              <p:cNvPr id="51" name="Connecteur droit avec flèche 50"/>
              <p:cNvCxnSpPr/>
              <p:nvPr/>
            </p:nvCxnSpPr>
            <p:spPr>
              <a:xfrm>
                <a:off x="2539008" y="5286527"/>
                <a:ext cx="684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e 36"/>
              <p:cNvGrpSpPr/>
              <p:nvPr/>
            </p:nvGrpSpPr>
            <p:grpSpPr>
              <a:xfrm>
                <a:off x="2666146" y="4504357"/>
                <a:ext cx="2162260" cy="1224000"/>
                <a:chOff x="2498453" y="3176825"/>
                <a:chExt cx="2982898" cy="1461837"/>
              </a:xfrm>
            </p:grpSpPr>
            <p:grpSp>
              <p:nvGrpSpPr>
                <p:cNvPr id="59" name="Groupe 35"/>
                <p:cNvGrpSpPr/>
                <p:nvPr/>
              </p:nvGrpSpPr>
              <p:grpSpPr>
                <a:xfrm>
                  <a:off x="3275856" y="3176825"/>
                  <a:ext cx="1408012" cy="1461837"/>
                  <a:chOff x="3275856" y="3176825"/>
                  <a:chExt cx="1408012" cy="1461837"/>
                </a:xfrm>
              </p:grpSpPr>
              <p:grpSp>
                <p:nvGrpSpPr>
                  <p:cNvPr id="62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64" name="Rectangle à coins arrondis 63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65" name="Connecteur droit 64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smtClean="0"/>
                      <a:t>Données</a:t>
                    </a:r>
                    <a:endParaRPr lang="fr-FR" sz="1600"/>
                  </a:p>
                </p:txBody>
              </p:sp>
            </p:grpSp>
            <p:cxnSp>
              <p:nvCxnSpPr>
                <p:cNvPr id="60" name="Connecteur droit avec flèche 59"/>
                <p:cNvCxnSpPr/>
                <p:nvPr/>
              </p:nvCxnSpPr>
              <p:spPr>
                <a:xfrm>
                  <a:off x="4537754" y="4110979"/>
                  <a:ext cx="943597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avec flèche 60"/>
                <p:cNvCxnSpPr/>
                <p:nvPr/>
              </p:nvCxnSpPr>
              <p:spPr>
                <a:xfrm flipH="1">
                  <a:off x="2498453" y="4437112"/>
                  <a:ext cx="893934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e 36"/>
              <p:cNvGrpSpPr/>
              <p:nvPr/>
            </p:nvGrpSpPr>
            <p:grpSpPr>
              <a:xfrm>
                <a:off x="4280038" y="4504357"/>
                <a:ext cx="2162260" cy="1224000"/>
                <a:chOff x="2498453" y="3176825"/>
                <a:chExt cx="2982898" cy="1461837"/>
              </a:xfrm>
            </p:grpSpPr>
            <p:grpSp>
              <p:nvGrpSpPr>
                <p:cNvPr id="68" name="Groupe 35"/>
                <p:cNvGrpSpPr/>
                <p:nvPr/>
              </p:nvGrpSpPr>
              <p:grpSpPr>
                <a:xfrm>
                  <a:off x="3275856" y="3176825"/>
                  <a:ext cx="1408012" cy="1461837"/>
                  <a:chOff x="3275856" y="3176825"/>
                  <a:chExt cx="1408012" cy="1461837"/>
                </a:xfrm>
              </p:grpSpPr>
              <p:grpSp>
                <p:nvGrpSpPr>
                  <p:cNvPr id="71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73" name="Rectangle à coins arrondis 72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74" name="Connecteur droit 73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Connecteur droit 74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smtClean="0"/>
                      <a:t>Données</a:t>
                    </a:r>
                    <a:endParaRPr lang="fr-FR" sz="1600"/>
                  </a:p>
                </p:txBody>
              </p:sp>
            </p:grpSp>
            <p:cxnSp>
              <p:nvCxnSpPr>
                <p:cNvPr id="69" name="Connecteur droit avec flèche 68"/>
                <p:cNvCxnSpPr/>
                <p:nvPr/>
              </p:nvCxnSpPr>
              <p:spPr>
                <a:xfrm>
                  <a:off x="4537754" y="4110979"/>
                  <a:ext cx="943597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/>
                <p:cNvCxnSpPr/>
                <p:nvPr/>
              </p:nvCxnSpPr>
              <p:spPr>
                <a:xfrm flipH="1">
                  <a:off x="2498453" y="4437112"/>
                  <a:ext cx="893934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avec flèche 78"/>
              <p:cNvCxnSpPr/>
              <p:nvPr/>
            </p:nvCxnSpPr>
            <p:spPr>
              <a:xfrm flipH="1">
                <a:off x="5902314" y="5559599"/>
                <a:ext cx="648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e 75"/>
              <p:cNvGrpSpPr/>
              <p:nvPr/>
            </p:nvGrpSpPr>
            <p:grpSpPr>
              <a:xfrm>
                <a:off x="6465842" y="4504356"/>
                <a:ext cx="1393585" cy="1224000"/>
                <a:chOff x="6465842" y="4504356"/>
                <a:chExt cx="1393585" cy="1224000"/>
              </a:xfrm>
            </p:grpSpPr>
            <p:grpSp>
              <p:nvGrpSpPr>
                <p:cNvPr id="77" name="Groupe 35"/>
                <p:cNvGrpSpPr/>
                <p:nvPr/>
              </p:nvGrpSpPr>
              <p:grpSpPr>
                <a:xfrm>
                  <a:off x="6465842" y="4504356"/>
                  <a:ext cx="1020647" cy="1224000"/>
                  <a:chOff x="3275857" y="3176826"/>
                  <a:chExt cx="1408011" cy="1461838"/>
                </a:xfrm>
              </p:grpSpPr>
              <p:grpSp>
                <p:nvGrpSpPr>
                  <p:cNvPr id="80" name="Groupe 28"/>
                  <p:cNvGrpSpPr/>
                  <p:nvPr/>
                </p:nvGrpSpPr>
                <p:grpSpPr>
                  <a:xfrm>
                    <a:off x="3275857" y="3176826"/>
                    <a:ext cx="1404001" cy="1461838"/>
                    <a:chOff x="3275856" y="3176825"/>
                    <a:chExt cx="1584176" cy="1461837"/>
                  </a:xfrm>
                </p:grpSpPr>
                <p:sp>
                  <p:nvSpPr>
                    <p:cNvPr id="82" name="Rectangle à coins arrondis 81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Connecteur droit 83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smtClean="0"/>
                      <a:t>Données</a:t>
                    </a:r>
                    <a:endParaRPr lang="fr-FR" sz="1600"/>
                  </a:p>
                </p:txBody>
              </p:sp>
            </p:grpSp>
            <p:grpSp>
              <p:nvGrpSpPr>
                <p:cNvPr id="99" name="Groupe 98"/>
                <p:cNvGrpSpPr/>
                <p:nvPr/>
              </p:nvGrpSpPr>
              <p:grpSpPr>
                <a:xfrm>
                  <a:off x="7380574" y="5277979"/>
                  <a:ext cx="478853" cy="243201"/>
                  <a:chOff x="7228174" y="4850694"/>
                  <a:chExt cx="478853" cy="243201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>
                  <a:xfrm>
                    <a:off x="7228174" y="4859242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e 90"/>
                  <p:cNvGrpSpPr/>
                  <p:nvPr/>
                </p:nvGrpSpPr>
                <p:grpSpPr>
                  <a:xfrm>
                    <a:off x="7475302" y="4850694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85" name="Connecteur droit avec flèche 84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avec flèche 85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necteur droit avec flèche 86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avec flèche 87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avec flèche 88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cteur droit avec flèche 89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03" name="Groupe 102"/>
              <p:cNvGrpSpPr/>
              <p:nvPr/>
            </p:nvGrpSpPr>
            <p:grpSpPr>
              <a:xfrm>
                <a:off x="1314797" y="4504357"/>
                <a:ext cx="1330127" cy="1300907"/>
                <a:chOff x="1314797" y="4504357"/>
                <a:chExt cx="1330127" cy="1300907"/>
              </a:xfrm>
            </p:grpSpPr>
            <p:grpSp>
              <p:nvGrpSpPr>
                <p:cNvPr id="50" name="Groupe 35"/>
                <p:cNvGrpSpPr/>
                <p:nvPr/>
              </p:nvGrpSpPr>
              <p:grpSpPr>
                <a:xfrm>
                  <a:off x="1624276" y="4504357"/>
                  <a:ext cx="1020648" cy="1224000"/>
                  <a:chOff x="3275856" y="3176825"/>
                  <a:chExt cx="1408012" cy="1461837"/>
                </a:xfrm>
              </p:grpSpPr>
              <p:grpSp>
                <p:nvGrpSpPr>
                  <p:cNvPr id="53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55" name="Rectangle à coins arrondis 54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56" name="Connecteur droit 5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smtClean="0"/>
                      <a:t>Données</a:t>
                    </a:r>
                    <a:endParaRPr lang="fr-FR" sz="1600"/>
                  </a:p>
                </p:txBody>
              </p:sp>
            </p:grpSp>
            <p:grpSp>
              <p:nvGrpSpPr>
                <p:cNvPr id="101" name="Groupe 100"/>
                <p:cNvGrpSpPr/>
                <p:nvPr/>
              </p:nvGrpSpPr>
              <p:grpSpPr>
                <a:xfrm>
                  <a:off x="1314797" y="5559599"/>
                  <a:ext cx="457275" cy="245665"/>
                  <a:chOff x="1162397" y="5132314"/>
                  <a:chExt cx="457275" cy="245665"/>
                </a:xfrm>
              </p:grpSpPr>
              <p:cxnSp>
                <p:nvCxnSpPr>
                  <p:cNvPr id="52" name="Connecteur droit avec flèche 51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2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93" name="Connecteur droit avec flèche 92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necteur droit avec flèche 95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onnecteur droit avec flèche 96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onnecteur droit avec flèche 97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08" name="Forme libre 107"/>
              <p:cNvSpPr/>
              <p:nvPr/>
            </p:nvSpPr>
            <p:spPr>
              <a:xfrm>
                <a:off x="462197" y="3020583"/>
                <a:ext cx="3782518" cy="1828800"/>
              </a:xfrm>
              <a:custGeom>
                <a:avLst/>
                <a:gdLst>
                  <a:gd name="connsiteX0" fmla="*/ 3782518 w 3782518"/>
                  <a:gd name="connsiteY0" fmla="*/ 0 h 1828800"/>
                  <a:gd name="connsiteX1" fmla="*/ 439711 w 3782518"/>
                  <a:gd name="connsiteY1" fmla="*/ 554636 h 1828800"/>
                  <a:gd name="connsiteX2" fmla="*/ 1144249 w 3782518"/>
                  <a:gd name="connsiteY2" fmla="*/ 1828800 h 1828800"/>
                  <a:gd name="connsiteX3" fmla="*/ 1144249 w 3782518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518" h="1828800">
                    <a:moveTo>
                      <a:pt x="3782518" y="0"/>
                    </a:moveTo>
                    <a:cubicBezTo>
                      <a:pt x="2330970" y="124918"/>
                      <a:pt x="879422" y="249836"/>
                      <a:pt x="439711" y="554636"/>
                    </a:cubicBezTo>
                    <a:cubicBezTo>
                      <a:pt x="0" y="859436"/>
                      <a:pt x="1144249" y="1828800"/>
                      <a:pt x="1144249" y="1828800"/>
                    </a:cubicBezTo>
                    <a:lnTo>
                      <a:pt x="1144249" y="1828800"/>
                    </a:lnTo>
                  </a:path>
                </a:pathLst>
              </a:cu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Forme libre 108"/>
              <p:cNvSpPr/>
              <p:nvPr/>
            </p:nvSpPr>
            <p:spPr>
              <a:xfrm flipH="1">
                <a:off x="4940424" y="3280221"/>
                <a:ext cx="3672408" cy="1584176"/>
              </a:xfrm>
              <a:custGeom>
                <a:avLst/>
                <a:gdLst>
                  <a:gd name="connsiteX0" fmla="*/ 3782518 w 3782518"/>
                  <a:gd name="connsiteY0" fmla="*/ 0 h 1828800"/>
                  <a:gd name="connsiteX1" fmla="*/ 439711 w 3782518"/>
                  <a:gd name="connsiteY1" fmla="*/ 554636 h 1828800"/>
                  <a:gd name="connsiteX2" fmla="*/ 1144249 w 3782518"/>
                  <a:gd name="connsiteY2" fmla="*/ 1828800 h 1828800"/>
                  <a:gd name="connsiteX3" fmla="*/ 1144249 w 3782518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518" h="1828800">
                    <a:moveTo>
                      <a:pt x="3782518" y="0"/>
                    </a:moveTo>
                    <a:cubicBezTo>
                      <a:pt x="2330970" y="124918"/>
                      <a:pt x="879422" y="249836"/>
                      <a:pt x="439711" y="554636"/>
                    </a:cubicBezTo>
                    <a:cubicBezTo>
                      <a:pt x="0" y="859436"/>
                      <a:pt x="1144249" y="1828800"/>
                      <a:pt x="1144249" y="1828800"/>
                    </a:cubicBezTo>
                    <a:lnTo>
                      <a:pt x="1144249" y="1828800"/>
                    </a:lnTo>
                  </a:path>
                </a:pathLst>
              </a:cu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5" name="ZoneTexte 114"/>
            <p:cNvSpPr txBox="1"/>
            <p:nvPr/>
          </p:nvSpPr>
          <p:spPr>
            <a:xfrm>
              <a:off x="3953623" y="2499524"/>
              <a:ext cx="3833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mtClean="0"/>
                <a:t>L</a:t>
              </a:r>
              <a:endParaRPr lang="fr-FR" sz="2000"/>
            </a:p>
          </p:txBody>
        </p:sp>
      </p:grpSp>
      <p:sp>
        <p:nvSpPr>
          <p:cNvPr id="117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10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600" b="1" smtClean="0"/>
              <a:t>Représentation graphique : </a:t>
            </a:r>
            <a:r>
              <a:rPr lang="fr-FR" sz="2600" smtClean="0"/>
              <a:t>Exemple d’une LDC d’entiers</a:t>
            </a:r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0" name="Groupe 99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101" name="Rectangle 2"/>
            <p:cNvSpPr txBox="1">
              <a:spLocks noChangeArrowheads="1"/>
            </p:cNvSpPr>
            <p:nvPr/>
          </p:nvSpPr>
          <p:spPr bwMode="auto">
            <a:xfrm>
              <a:off x="2411760" y="868735"/>
              <a:ext cx="6624736" cy="6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7500"/>
            </a:bodyPr>
            <a:lstStyle/>
            <a:p>
              <a:pPr lvl="0" algn="r"/>
              <a:r>
                <a:rPr lang="fr-FR" sz="2800" b="1" smtClean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Structure </a:t>
              </a:r>
            </a:p>
          </p:txBody>
        </p:sp>
        <p:cxnSp>
          <p:nvCxnSpPr>
            <p:cNvPr id="102" name="Connecteur droit 101"/>
            <p:cNvCxnSpPr/>
            <p:nvPr/>
          </p:nvCxnSpPr>
          <p:spPr>
            <a:xfrm>
              <a:off x="7452320" y="1374676"/>
              <a:ext cx="1692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54546" y="2499524"/>
            <a:ext cx="9129142" cy="3305740"/>
            <a:chOff x="54546" y="2499524"/>
            <a:chExt cx="9129142" cy="3305740"/>
          </a:xfrm>
        </p:grpSpPr>
        <p:grpSp>
          <p:nvGrpSpPr>
            <p:cNvPr id="2" name="Groupe 37"/>
            <p:cNvGrpSpPr/>
            <p:nvPr/>
          </p:nvGrpSpPr>
          <p:grpSpPr>
            <a:xfrm>
              <a:off x="3070052" y="2797651"/>
              <a:ext cx="1998130" cy="749116"/>
              <a:chOff x="1923381" y="3890316"/>
              <a:chExt cx="2756476" cy="894674"/>
            </a:xfrm>
          </p:grpSpPr>
          <p:grpSp>
            <p:nvGrpSpPr>
              <p:cNvPr id="3" name="Groupe 28"/>
              <p:cNvGrpSpPr/>
              <p:nvPr/>
            </p:nvGrpSpPr>
            <p:grpSpPr>
              <a:xfrm>
                <a:off x="3275856" y="3950759"/>
                <a:ext cx="1404001" cy="687925"/>
                <a:chOff x="3275856" y="3950759"/>
                <a:chExt cx="1584176" cy="687925"/>
              </a:xfrm>
            </p:grpSpPr>
            <p:sp>
              <p:nvSpPr>
                <p:cNvPr id="46" name="Rectangle à coins arrondis 45"/>
                <p:cNvSpPr/>
                <p:nvPr/>
              </p:nvSpPr>
              <p:spPr>
                <a:xfrm>
                  <a:off x="3275856" y="3950759"/>
                  <a:ext cx="1584176" cy="68792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7" name="Connecteur droit 46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923381" y="3890316"/>
                <a:ext cx="1440161" cy="404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tête</a:t>
                </a:r>
                <a:endParaRPr lang="fr-FR" sz="160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2139405" y="4380653"/>
                <a:ext cx="1224136" cy="404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queue</a:t>
                </a:r>
                <a:endParaRPr lang="fr-FR" sz="1600"/>
              </a:p>
            </p:txBody>
          </p:sp>
        </p:grpSp>
        <p:grpSp>
          <p:nvGrpSpPr>
            <p:cNvPr id="7" name="Groupe 36"/>
            <p:cNvGrpSpPr/>
            <p:nvPr/>
          </p:nvGrpSpPr>
          <p:grpSpPr>
            <a:xfrm>
              <a:off x="1889625" y="4504357"/>
              <a:ext cx="2162260" cy="1224000"/>
              <a:chOff x="2498453" y="3176825"/>
              <a:chExt cx="2982898" cy="1461837"/>
            </a:xfrm>
          </p:grpSpPr>
          <p:grpSp>
            <p:nvGrpSpPr>
              <p:cNvPr id="8" name="Groupe 35"/>
              <p:cNvGrpSpPr/>
              <p:nvPr/>
            </p:nvGrpSpPr>
            <p:grpSpPr>
              <a:xfrm>
                <a:off x="3275856" y="3176825"/>
                <a:ext cx="1408012" cy="1461837"/>
                <a:chOff x="3275856" y="3176825"/>
                <a:chExt cx="1408012" cy="1461837"/>
              </a:xfrm>
            </p:grpSpPr>
            <p:grpSp>
              <p:nvGrpSpPr>
                <p:cNvPr id="9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4" name="Rectangle à coins arrondis 63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65" name="Connecteur droit 6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eur droit 6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ZoneTexte 62"/>
                <p:cNvSpPr txBox="1"/>
                <p:nvPr/>
              </p:nvSpPr>
              <p:spPr>
                <a:xfrm>
                  <a:off x="3328628" y="3356992"/>
                  <a:ext cx="1355240" cy="404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smtClean="0"/>
                    <a:t>60</a:t>
                  </a:r>
                  <a:endParaRPr lang="fr-FR" sz="1600" b="1"/>
                </a:p>
              </p:txBody>
            </p:sp>
          </p:grpSp>
          <p:cxnSp>
            <p:nvCxnSpPr>
              <p:cNvPr id="60" name="Connecteur droit avec flèche 59"/>
              <p:cNvCxnSpPr/>
              <p:nvPr/>
            </p:nvCxnSpPr>
            <p:spPr>
              <a:xfrm>
                <a:off x="4537754" y="4110979"/>
                <a:ext cx="943597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/>
              <p:nvPr/>
            </p:nvCxnSpPr>
            <p:spPr>
              <a:xfrm flipH="1">
                <a:off x="2498453" y="4437112"/>
                <a:ext cx="8939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36"/>
            <p:cNvGrpSpPr/>
            <p:nvPr/>
          </p:nvGrpSpPr>
          <p:grpSpPr>
            <a:xfrm>
              <a:off x="3503517" y="4504357"/>
              <a:ext cx="2162260" cy="1224000"/>
              <a:chOff x="2498453" y="3176825"/>
              <a:chExt cx="2982898" cy="1461837"/>
            </a:xfrm>
          </p:grpSpPr>
          <p:grpSp>
            <p:nvGrpSpPr>
              <p:cNvPr id="11" name="Groupe 35"/>
              <p:cNvGrpSpPr/>
              <p:nvPr/>
            </p:nvGrpSpPr>
            <p:grpSpPr>
              <a:xfrm>
                <a:off x="3275856" y="3176825"/>
                <a:ext cx="1408012" cy="1461837"/>
                <a:chOff x="3275856" y="3176825"/>
                <a:chExt cx="1408012" cy="1461837"/>
              </a:xfrm>
            </p:grpSpPr>
            <p:grpSp>
              <p:nvGrpSpPr>
                <p:cNvPr id="12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73" name="Rectangle à coins arrondis 7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74" name="Connecteur droit 7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ZoneTexte 71"/>
                <p:cNvSpPr txBox="1"/>
                <p:nvPr/>
              </p:nvSpPr>
              <p:spPr>
                <a:xfrm>
                  <a:off x="3328628" y="3356992"/>
                  <a:ext cx="1355240" cy="404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smtClean="0"/>
                    <a:t>40</a:t>
                  </a:r>
                  <a:endParaRPr lang="fr-FR" sz="1600" b="1"/>
                </a:p>
              </p:txBody>
            </p:sp>
          </p:grpSp>
          <p:cxnSp>
            <p:nvCxnSpPr>
              <p:cNvPr id="69" name="Connecteur droit avec flèche 68"/>
              <p:cNvCxnSpPr/>
              <p:nvPr/>
            </p:nvCxnSpPr>
            <p:spPr>
              <a:xfrm>
                <a:off x="4537754" y="4110979"/>
                <a:ext cx="943597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/>
              <p:cNvCxnSpPr/>
              <p:nvPr/>
            </p:nvCxnSpPr>
            <p:spPr>
              <a:xfrm flipH="1">
                <a:off x="2498453" y="4437112"/>
                <a:ext cx="8939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Connecteur droit avec flèche 78"/>
            <p:cNvCxnSpPr/>
            <p:nvPr/>
          </p:nvCxnSpPr>
          <p:spPr>
            <a:xfrm flipH="1">
              <a:off x="6689502" y="5559599"/>
              <a:ext cx="648000" cy="0"/>
            </a:xfrm>
            <a:prstGeom prst="straightConnector1">
              <a:avLst/>
            </a:pr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5"/>
            <p:cNvGrpSpPr/>
            <p:nvPr/>
          </p:nvGrpSpPr>
          <p:grpSpPr>
            <a:xfrm>
              <a:off x="7358363" y="4504356"/>
              <a:ext cx="1020647" cy="1224000"/>
              <a:chOff x="3275857" y="3176826"/>
              <a:chExt cx="1408011" cy="1461838"/>
            </a:xfrm>
          </p:grpSpPr>
          <p:grpSp>
            <p:nvGrpSpPr>
              <p:cNvPr id="15" name="Groupe 28"/>
              <p:cNvGrpSpPr/>
              <p:nvPr/>
            </p:nvGrpSpPr>
            <p:grpSpPr>
              <a:xfrm>
                <a:off x="3275857" y="3176826"/>
                <a:ext cx="1404001" cy="1461838"/>
                <a:chOff x="3275856" y="3176825"/>
                <a:chExt cx="1584176" cy="1461837"/>
              </a:xfrm>
            </p:grpSpPr>
            <p:sp>
              <p:nvSpPr>
                <p:cNvPr id="82" name="Rectangle à coins arrondis 81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83" name="Connecteur droit 82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ZoneTexte 80"/>
              <p:cNvSpPr txBox="1"/>
              <p:nvPr/>
            </p:nvSpPr>
            <p:spPr>
              <a:xfrm>
                <a:off x="3328628" y="3356992"/>
                <a:ext cx="1355240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smtClean="0"/>
                  <a:t>60</a:t>
                </a:r>
                <a:endParaRPr lang="fr-FR" sz="1600" b="1"/>
              </a:p>
            </p:txBody>
          </p:sp>
        </p:grpSp>
        <p:grpSp>
          <p:nvGrpSpPr>
            <p:cNvPr id="16" name="Groupe 98"/>
            <p:cNvGrpSpPr/>
            <p:nvPr/>
          </p:nvGrpSpPr>
          <p:grpSpPr>
            <a:xfrm>
              <a:off x="8273095" y="5277979"/>
              <a:ext cx="478853" cy="243201"/>
              <a:chOff x="7228174" y="4850694"/>
              <a:chExt cx="478853" cy="243201"/>
            </a:xfrm>
          </p:grpSpPr>
          <p:cxnSp>
            <p:nvCxnSpPr>
              <p:cNvPr id="78" name="Connecteur droit avec flèche 77"/>
              <p:cNvCxnSpPr/>
              <p:nvPr/>
            </p:nvCxnSpPr>
            <p:spPr>
              <a:xfrm>
                <a:off x="7228174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85" name="Connecteur droit avec flèche 8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avec flèche 8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avec flèche 86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avec flèche 87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avec flèche 88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avec flèche 89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1" name="Connecteur droit avec flèche 50"/>
            <p:cNvCxnSpPr/>
            <p:nvPr/>
          </p:nvCxnSpPr>
          <p:spPr>
            <a:xfrm>
              <a:off x="1762487" y="5286527"/>
              <a:ext cx="684000" cy="0"/>
            </a:xfrm>
            <a:prstGeom prst="straightConnector1">
              <a:avLst/>
            </a:pr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 35"/>
            <p:cNvGrpSpPr/>
            <p:nvPr/>
          </p:nvGrpSpPr>
          <p:grpSpPr>
            <a:xfrm>
              <a:off x="847755" y="4504357"/>
              <a:ext cx="1020648" cy="1224000"/>
              <a:chOff x="3275856" y="3176825"/>
              <a:chExt cx="1408012" cy="1461837"/>
            </a:xfrm>
          </p:grpSpPr>
          <p:grpSp>
            <p:nvGrpSpPr>
              <p:cNvPr id="20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55" name="Rectangle à coins arrondis 54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56" name="Connecteur droit 55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ZoneTexte 53"/>
              <p:cNvSpPr txBox="1"/>
              <p:nvPr/>
            </p:nvSpPr>
            <p:spPr>
              <a:xfrm>
                <a:off x="3328628" y="3356992"/>
                <a:ext cx="1355240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smtClean="0"/>
                  <a:t>20</a:t>
                </a:r>
                <a:endParaRPr lang="fr-FR" sz="1600" b="1"/>
              </a:p>
            </p:txBody>
          </p:sp>
        </p:grpSp>
        <p:grpSp>
          <p:nvGrpSpPr>
            <p:cNvPr id="21" name="Groupe 100"/>
            <p:cNvGrpSpPr/>
            <p:nvPr/>
          </p:nvGrpSpPr>
          <p:grpSpPr>
            <a:xfrm>
              <a:off x="538276" y="5559599"/>
              <a:ext cx="457275" cy="245665"/>
              <a:chOff x="1162397" y="5132314"/>
              <a:chExt cx="457275" cy="245665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93" name="Connecteur droit avec flèche 9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avec flèche 9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avec flèche 94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avec flèche 95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avec flèche 96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avec flèche 97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e 36"/>
            <p:cNvGrpSpPr/>
            <p:nvPr/>
          </p:nvGrpSpPr>
          <p:grpSpPr>
            <a:xfrm>
              <a:off x="5097987" y="4504357"/>
              <a:ext cx="2162260" cy="1224000"/>
              <a:chOff x="2498453" y="3176825"/>
              <a:chExt cx="2982898" cy="1461837"/>
            </a:xfrm>
          </p:grpSpPr>
          <p:grpSp>
            <p:nvGrpSpPr>
              <p:cNvPr id="157" name="Groupe 35"/>
              <p:cNvGrpSpPr/>
              <p:nvPr/>
            </p:nvGrpSpPr>
            <p:grpSpPr>
              <a:xfrm>
                <a:off x="3275856" y="3176825"/>
                <a:ext cx="1408012" cy="1461837"/>
                <a:chOff x="3275856" y="3176825"/>
                <a:chExt cx="1408012" cy="1461837"/>
              </a:xfrm>
            </p:grpSpPr>
            <p:grpSp>
              <p:nvGrpSpPr>
                <p:cNvPr id="16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62" name="Rectangle à coins arrondis 16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63" name="Connecteur droit 162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Connecteur droit 163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ZoneTexte 160"/>
                <p:cNvSpPr txBox="1"/>
                <p:nvPr/>
              </p:nvSpPr>
              <p:spPr>
                <a:xfrm>
                  <a:off x="3328628" y="3356992"/>
                  <a:ext cx="1355240" cy="404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smtClean="0"/>
                    <a:t>80</a:t>
                  </a:r>
                  <a:endParaRPr lang="fr-FR" sz="1600" b="1"/>
                </a:p>
              </p:txBody>
            </p:sp>
          </p:grpSp>
          <p:cxnSp>
            <p:nvCxnSpPr>
              <p:cNvPr id="158" name="Connecteur droit avec flèche 157"/>
              <p:cNvCxnSpPr/>
              <p:nvPr/>
            </p:nvCxnSpPr>
            <p:spPr>
              <a:xfrm>
                <a:off x="4537754" y="4110979"/>
                <a:ext cx="943597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 flipH="1">
                <a:off x="2498453" y="4437112"/>
                <a:ext cx="8939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Forme libre 166"/>
            <p:cNvSpPr/>
            <p:nvPr/>
          </p:nvSpPr>
          <p:spPr>
            <a:xfrm>
              <a:off x="4999038" y="3284785"/>
              <a:ext cx="4184650" cy="1504950"/>
            </a:xfrm>
            <a:custGeom>
              <a:avLst/>
              <a:gdLst>
                <a:gd name="connsiteX0" fmla="*/ 0 w 4184650"/>
                <a:gd name="connsiteY0" fmla="*/ 0 h 1504950"/>
                <a:gd name="connsiteX1" fmla="*/ 3619500 w 4184650"/>
                <a:gd name="connsiteY1" fmla="*/ 495300 h 1504950"/>
                <a:gd name="connsiteX2" fmla="*/ 3390900 w 4184650"/>
                <a:gd name="connsiteY2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4650" h="1504950">
                  <a:moveTo>
                    <a:pt x="0" y="0"/>
                  </a:moveTo>
                  <a:cubicBezTo>
                    <a:pt x="1527175" y="122237"/>
                    <a:pt x="3054350" y="244475"/>
                    <a:pt x="3619500" y="495300"/>
                  </a:cubicBezTo>
                  <a:cubicBezTo>
                    <a:pt x="4184650" y="746125"/>
                    <a:pt x="3787775" y="1125537"/>
                    <a:pt x="3390900" y="1504950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Forme libre 175"/>
            <p:cNvSpPr/>
            <p:nvPr/>
          </p:nvSpPr>
          <p:spPr>
            <a:xfrm flipH="1">
              <a:off x="54546" y="3052365"/>
              <a:ext cx="4140000" cy="1576958"/>
            </a:xfrm>
            <a:custGeom>
              <a:avLst/>
              <a:gdLst>
                <a:gd name="connsiteX0" fmla="*/ 0 w 4184650"/>
                <a:gd name="connsiteY0" fmla="*/ 0 h 1504950"/>
                <a:gd name="connsiteX1" fmla="*/ 3619500 w 4184650"/>
                <a:gd name="connsiteY1" fmla="*/ 495300 h 1504950"/>
                <a:gd name="connsiteX2" fmla="*/ 3390900 w 4184650"/>
                <a:gd name="connsiteY2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4650" h="1504950">
                  <a:moveTo>
                    <a:pt x="0" y="0"/>
                  </a:moveTo>
                  <a:cubicBezTo>
                    <a:pt x="1527175" y="122237"/>
                    <a:pt x="3054350" y="244475"/>
                    <a:pt x="3619500" y="495300"/>
                  </a:cubicBezTo>
                  <a:cubicBezTo>
                    <a:pt x="4184650" y="746125"/>
                    <a:pt x="3787775" y="1125537"/>
                    <a:pt x="3390900" y="1504950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3953623" y="2499524"/>
              <a:ext cx="3833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mtClean="0"/>
                <a:t>L</a:t>
              </a:r>
              <a:endParaRPr lang="fr-FR" sz="2000"/>
            </a:p>
          </p:txBody>
        </p:sp>
      </p:grpSp>
      <p:sp>
        <p:nvSpPr>
          <p:cNvPr id="10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11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600" b="1" smtClean="0"/>
              <a:t>Déclaration d’une LDC d’entiers :</a:t>
            </a:r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2" name="Groupe 36"/>
          <p:cNvGrpSpPr/>
          <p:nvPr/>
        </p:nvGrpSpPr>
        <p:grpSpPr>
          <a:xfrm>
            <a:off x="6063360" y="2909986"/>
            <a:ext cx="1964992" cy="1224000"/>
            <a:chOff x="2627888" y="3176825"/>
            <a:chExt cx="2710762" cy="1461837"/>
          </a:xfrm>
        </p:grpSpPr>
        <p:grpSp>
          <p:nvGrpSpPr>
            <p:cNvPr id="103" name="Groupe 35"/>
            <p:cNvGrpSpPr/>
            <p:nvPr/>
          </p:nvGrpSpPr>
          <p:grpSpPr>
            <a:xfrm>
              <a:off x="3275856" y="3176825"/>
              <a:ext cx="1408012" cy="1461837"/>
              <a:chOff x="3275856" y="3176825"/>
              <a:chExt cx="1408012" cy="1461837"/>
            </a:xfrm>
          </p:grpSpPr>
          <p:grpSp>
            <p:nvGrpSpPr>
              <p:cNvPr id="108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10" name="Rectangle à coins arrondis 109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11" name="Connecteur droit 110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ZoneTexte 108"/>
              <p:cNvSpPr txBox="1"/>
              <p:nvPr/>
            </p:nvSpPr>
            <p:spPr>
              <a:xfrm>
                <a:off x="3328628" y="3356992"/>
                <a:ext cx="1355240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val</a:t>
                </a:r>
                <a:endParaRPr lang="fr-FR" sz="1600"/>
              </a:p>
            </p:txBody>
          </p:sp>
        </p:grpSp>
        <p:cxnSp>
          <p:nvCxnSpPr>
            <p:cNvPr id="104" name="Connecteur droit avec flèche 103"/>
            <p:cNvCxnSpPr/>
            <p:nvPr/>
          </p:nvCxnSpPr>
          <p:spPr>
            <a:xfrm>
              <a:off x="4438650" y="4110980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H="1">
              <a:off x="2627888" y="4437112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3343044" y="4221088"/>
              <a:ext cx="1440161" cy="404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Pred</a:t>
              </a:r>
              <a:endParaRPr lang="fr-FR" sz="1600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3392487" y="3892987"/>
              <a:ext cx="1224137" cy="404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Suiv</a:t>
              </a:r>
              <a:endParaRPr lang="fr-FR" sz="1600"/>
            </a:p>
          </p:txBody>
        </p:sp>
      </p:grpSp>
      <p:grpSp>
        <p:nvGrpSpPr>
          <p:cNvPr id="113" name="Groupe 37"/>
          <p:cNvGrpSpPr/>
          <p:nvPr/>
        </p:nvGrpSpPr>
        <p:grpSpPr>
          <a:xfrm>
            <a:off x="6063359" y="4710186"/>
            <a:ext cx="1964993" cy="576067"/>
            <a:chOff x="2627888" y="3950683"/>
            <a:chExt cx="2710762" cy="688005"/>
          </a:xfrm>
        </p:grpSpPr>
        <p:grpSp>
          <p:nvGrpSpPr>
            <p:cNvPr id="114" name="Groupe 28"/>
            <p:cNvGrpSpPr/>
            <p:nvPr/>
          </p:nvGrpSpPr>
          <p:grpSpPr>
            <a:xfrm>
              <a:off x="3275856" y="3950759"/>
              <a:ext cx="1404001" cy="687925"/>
              <a:chOff x="3275856" y="3950759"/>
              <a:chExt cx="1584176" cy="687925"/>
            </a:xfrm>
          </p:grpSpPr>
          <p:sp>
            <p:nvSpPr>
              <p:cNvPr id="119" name="Rectangle à coins arrondis 118"/>
              <p:cNvSpPr/>
              <p:nvPr/>
            </p:nvSpPr>
            <p:spPr>
              <a:xfrm>
                <a:off x="3275856" y="3950759"/>
                <a:ext cx="1584176" cy="687925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120" name="Connecteur droit 119"/>
              <p:cNvCxnSpPr/>
              <p:nvPr/>
            </p:nvCxnSpPr>
            <p:spPr>
              <a:xfrm>
                <a:off x="3275856" y="4293096"/>
                <a:ext cx="1584176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avec flèche 114"/>
            <p:cNvCxnSpPr/>
            <p:nvPr/>
          </p:nvCxnSpPr>
          <p:spPr>
            <a:xfrm>
              <a:off x="4438650" y="4452341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/>
            <p:cNvCxnSpPr/>
            <p:nvPr/>
          </p:nvCxnSpPr>
          <p:spPr>
            <a:xfrm flipH="1">
              <a:off x="2627888" y="4166709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243706" y="3950683"/>
              <a:ext cx="1440161" cy="40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tete</a:t>
              </a:r>
              <a:endParaRPr lang="fr-FR" sz="160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360394" y="4234348"/>
              <a:ext cx="1224136" cy="40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queu</a:t>
              </a:r>
              <a:endParaRPr lang="fr-FR" sz="1600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920540" y="2818928"/>
            <a:ext cx="4299500" cy="2986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Cellule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int val;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6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suiv;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struct Cellule* pred;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listeDC 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tete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queu;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;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320280" y="4297188"/>
            <a:ext cx="84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e 123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125" name="Rectangle 2"/>
            <p:cNvSpPr txBox="1">
              <a:spLocks noChangeArrowheads="1"/>
            </p:cNvSpPr>
            <p:nvPr/>
          </p:nvSpPr>
          <p:spPr bwMode="auto">
            <a:xfrm>
              <a:off x="2411760" y="868735"/>
              <a:ext cx="6624736" cy="6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7500"/>
            </a:bodyPr>
            <a:lstStyle/>
            <a:p>
              <a:pPr lvl="0" algn="r"/>
              <a:r>
                <a:rPr lang="fr-FR" sz="2800" b="1" smtClean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Structure </a:t>
              </a:r>
            </a:p>
          </p:txBody>
        </p:sp>
        <p:cxnSp>
          <p:nvCxnSpPr>
            <p:cNvPr id="126" name="Connecteur droit 125"/>
            <p:cNvCxnSpPr/>
            <p:nvPr/>
          </p:nvCxnSpPr>
          <p:spPr>
            <a:xfrm>
              <a:off x="7452320" y="1374676"/>
              <a:ext cx="1692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12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95536" y="2132856"/>
            <a:ext cx="8316416" cy="2448272"/>
          </a:xfrm>
        </p:spPr>
        <p:txBody>
          <a:bodyPr>
            <a:noAutofit/>
          </a:bodyPr>
          <a:lstStyle/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Initialisation &amp; test liste vide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Parcours et affichage dans les deux sens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Insertion en tête, en queue et au milieu</a:t>
            </a:r>
            <a:endParaRPr lang="fr-FR" dirty="0"/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Suppression en tête, en queue et au milieu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Libération dans les deux sens</a:t>
            </a:r>
          </a:p>
          <a:p>
            <a:pPr marL="914400" lvl="1" indent="-457200" algn="just">
              <a:buClr>
                <a:srgbClr val="C00000"/>
              </a:buClr>
              <a:buNone/>
            </a:pPr>
            <a:endParaRPr lang="fr-FR" smtClean="0"/>
          </a:p>
        </p:txBody>
      </p:sp>
      <p:pic>
        <p:nvPicPr>
          <p:cNvPr id="11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Opérations de base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566714" y="5131140"/>
            <a:ext cx="5987330" cy="746132"/>
            <a:chOff x="1566714" y="5047084"/>
            <a:chExt cx="5987330" cy="746132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577380" y="5047084"/>
              <a:ext cx="5976664" cy="720080"/>
            </a:xfrm>
            <a:prstGeom prst="roundRect">
              <a:avLst/>
            </a:prstGeom>
            <a:solidFill>
              <a:srgbClr val="7F7F7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" name="Espace réservé du contenu 2"/>
            <p:cNvSpPr txBox="1">
              <a:spLocks/>
            </p:cNvSpPr>
            <p:nvPr/>
          </p:nvSpPr>
          <p:spPr>
            <a:xfrm>
              <a:off x="1566714" y="5145144"/>
              <a:ext cx="5976664" cy="648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457200" marR="0" lvl="1" indent="-457200" algn="ctr" defTabSz="914400" rtl="0" eaLnBrk="1" fontAlgn="auto" latinLnBrk="0" hangingPunct="1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Application sur une LDC d’entiers</a:t>
              </a: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13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95536" y="4653136"/>
            <a:ext cx="5688632" cy="16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listeDC_vide (LDC L)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(L.tete == NULL &amp;&amp; L.queu == NULL);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e 67"/>
          <p:cNvGrpSpPr/>
          <p:nvPr/>
        </p:nvGrpSpPr>
        <p:grpSpPr>
          <a:xfrm>
            <a:off x="6876256" y="2204864"/>
            <a:ext cx="1728216" cy="936104"/>
            <a:chOff x="5914925" y="5373216"/>
            <a:chExt cx="1728216" cy="936104"/>
          </a:xfrm>
        </p:grpSpPr>
        <p:grpSp>
          <p:nvGrpSpPr>
            <p:cNvPr id="51" name="Groupe 100"/>
            <p:cNvGrpSpPr/>
            <p:nvPr/>
          </p:nvGrpSpPr>
          <p:grpSpPr>
            <a:xfrm>
              <a:off x="5914925" y="5847631"/>
              <a:ext cx="457275" cy="245665"/>
              <a:chOff x="1162397" y="5132314"/>
              <a:chExt cx="457275" cy="245665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4" name="Connecteur droit avec flèche 53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avec flèche 56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avec flèche 57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avec flèche 58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Groupe 98"/>
            <p:cNvGrpSpPr/>
            <p:nvPr/>
          </p:nvGrpSpPr>
          <p:grpSpPr>
            <a:xfrm>
              <a:off x="7164288" y="6066119"/>
              <a:ext cx="478853" cy="243201"/>
              <a:chOff x="7228174" y="4850694"/>
              <a:chExt cx="478853" cy="243201"/>
            </a:xfrm>
          </p:grpSpPr>
          <p:cxnSp>
            <p:nvCxnSpPr>
              <p:cNvPr id="70" name="Connecteur droit avec flèche 69"/>
              <p:cNvCxnSpPr/>
              <p:nvPr/>
            </p:nvCxnSpPr>
            <p:spPr>
              <a:xfrm>
                <a:off x="7228174" y="4859242"/>
                <a:ext cx="36000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72" name="Connecteur droit avec flèche 7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avec flèche 7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avec flèche 73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avec flèche 74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avec flèche 75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avec flèche 76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e 79"/>
            <p:cNvGrpSpPr/>
            <p:nvPr/>
          </p:nvGrpSpPr>
          <p:grpSpPr>
            <a:xfrm>
              <a:off x="6012160" y="5373216"/>
              <a:ext cx="1253548" cy="864096"/>
              <a:chOff x="6012160" y="5373216"/>
              <a:chExt cx="1253548" cy="864096"/>
            </a:xfrm>
          </p:grpSpPr>
          <p:grpSp>
            <p:nvGrpSpPr>
              <p:cNvPr id="29" name="Groupe 37"/>
              <p:cNvGrpSpPr/>
              <p:nvPr/>
            </p:nvGrpSpPr>
            <p:grpSpPr>
              <a:xfrm>
                <a:off x="6221756" y="5661245"/>
                <a:ext cx="1043952" cy="576067"/>
                <a:chOff x="3243706" y="3950683"/>
                <a:chExt cx="1440161" cy="688005"/>
              </a:xfrm>
            </p:grpSpPr>
            <p:grpSp>
              <p:nvGrpSpPr>
                <p:cNvPr id="31" name="Groupe 28"/>
                <p:cNvGrpSpPr/>
                <p:nvPr/>
              </p:nvGrpSpPr>
              <p:grpSpPr>
                <a:xfrm>
                  <a:off x="3275856" y="3950759"/>
                  <a:ext cx="1404001" cy="687925"/>
                  <a:chOff x="3275856" y="3950759"/>
                  <a:chExt cx="1584176" cy="687925"/>
                </a:xfrm>
              </p:grpSpPr>
              <p:sp>
                <p:nvSpPr>
                  <p:cNvPr id="44" name="Rectangle à coins arrondis 43"/>
                  <p:cNvSpPr/>
                  <p:nvPr/>
                </p:nvSpPr>
                <p:spPr>
                  <a:xfrm>
                    <a:off x="3275856" y="3950759"/>
                    <a:ext cx="1584176" cy="68792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5" name="Connecteur droit 4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ZoneTexte 37"/>
                <p:cNvSpPr txBox="1"/>
                <p:nvPr/>
              </p:nvSpPr>
              <p:spPr>
                <a:xfrm>
                  <a:off x="3243706" y="3950683"/>
                  <a:ext cx="1440161" cy="404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tete</a:t>
                  </a:r>
                  <a:endParaRPr lang="fr-FR" sz="1600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3360394" y="4234348"/>
                  <a:ext cx="1224136" cy="404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queu</a:t>
                  </a:r>
                  <a:endParaRPr lang="fr-FR" sz="1600"/>
                </a:p>
              </p:txBody>
            </p:sp>
          </p:grpSp>
          <p:sp>
            <p:nvSpPr>
              <p:cNvPr id="79" name="ZoneTexte 78"/>
              <p:cNvSpPr txBox="1"/>
              <p:nvPr/>
            </p:nvSpPr>
            <p:spPr>
              <a:xfrm>
                <a:off x="6012160" y="5373216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</p:grp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Initialisation &amp; test liste vide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5536" y="1916832"/>
            <a:ext cx="5688632" cy="18722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init_LDC (LDC L)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L.tete = NULL;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L.queu = NULL;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L;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5" name="Groupe 84"/>
          <p:cNvGrpSpPr/>
          <p:nvPr/>
        </p:nvGrpSpPr>
        <p:grpSpPr>
          <a:xfrm>
            <a:off x="6156176" y="4905312"/>
            <a:ext cx="3024312" cy="1188000"/>
            <a:chOff x="6228208" y="5265352"/>
            <a:chExt cx="3024312" cy="1188000"/>
          </a:xfrm>
        </p:grpSpPr>
        <p:sp>
          <p:nvSpPr>
            <p:cNvPr id="83" name="Accolade ouvrante 82"/>
            <p:cNvSpPr/>
            <p:nvPr/>
          </p:nvSpPr>
          <p:spPr>
            <a:xfrm>
              <a:off x="6228208" y="5265352"/>
              <a:ext cx="180000" cy="1188000"/>
            </a:xfrm>
            <a:prstGeom prst="leftBrace">
              <a:avLst>
                <a:gd name="adj1" fmla="val 3478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6408712" y="5322694"/>
              <a:ext cx="284380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61950" indent="-361950">
                <a:spcAft>
                  <a:spcPts val="1200"/>
                </a:spcAft>
              </a:pPr>
              <a:r>
                <a:rPr lang="fr-FR" smtClean="0"/>
                <a:t>- Retourne 1 si tete et queu pointent vers NULL </a:t>
              </a:r>
            </a:p>
            <a:p>
              <a:r>
                <a:rPr lang="fr-FR" smtClean="0"/>
                <a:t>- Retourne 0 sinon</a:t>
              </a:r>
              <a:endParaRPr lang="fr-FR"/>
            </a:p>
          </p:txBody>
        </p:sp>
      </p:grpSp>
      <p:sp>
        <p:nvSpPr>
          <p:cNvPr id="86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14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Parcours &amp; affichage dans les deux sens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680520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600" b="1" smtClean="0"/>
              <a:t>Étapes :</a:t>
            </a:r>
            <a:endParaRPr lang="fr-FR" sz="2400" smtClean="0"/>
          </a:p>
          <a:p>
            <a:pPr lvl="1" algn="just">
              <a:buNone/>
            </a:pPr>
            <a:r>
              <a:rPr lang="fr-FR" sz="2400" smtClean="0"/>
              <a:t>Si la liste est vide : afficher le message approprié</a:t>
            </a:r>
          </a:p>
          <a:p>
            <a:pPr lvl="1" algn="just">
              <a:buNone/>
            </a:pPr>
            <a:r>
              <a:rPr lang="fr-FR" sz="2400" smtClean="0"/>
              <a:t>Sinon :</a:t>
            </a:r>
          </a:p>
          <a:p>
            <a:pPr marL="895350" lvl="2" algn="just"/>
            <a:r>
              <a:rPr lang="fr-FR" smtClean="0"/>
              <a:t>Sens 1 : </a:t>
            </a:r>
            <a:r>
              <a:rPr lang="fr-FR" b="1" smtClean="0"/>
              <a:t>Parcours du début à la fin</a:t>
            </a:r>
          </a:p>
          <a:p>
            <a:pPr marL="1162050" lvl="3" indent="-266700" algn="just">
              <a:buClr>
                <a:srgbClr val="C00000"/>
              </a:buClr>
              <a:buSzPct val="100000"/>
              <a:buFont typeface="Arial Narrow" pitchFamily="34" charset="0"/>
              <a:buChar char="−"/>
            </a:pPr>
            <a:r>
              <a:rPr lang="fr-FR" sz="2200" smtClean="0"/>
              <a:t>Partir de la tete de la LDC</a:t>
            </a:r>
          </a:p>
          <a:p>
            <a:pPr marL="1162050" lvl="3" indent="-266700" algn="just">
              <a:buClr>
                <a:srgbClr val="C00000"/>
              </a:buClr>
              <a:buSzPct val="100000"/>
              <a:buFont typeface="Arial Narrow" pitchFamily="34" charset="0"/>
              <a:buChar char="−"/>
            </a:pPr>
            <a:r>
              <a:rPr lang="fr-FR" sz="2200" smtClean="0"/>
              <a:t>Tant que le pointeur courant n’est pas NULL, afficher les données et pointer vers la cellule suivante</a:t>
            </a:r>
          </a:p>
          <a:p>
            <a:pPr marL="895350" lvl="2" algn="just"/>
            <a:r>
              <a:rPr lang="fr-FR" smtClean="0"/>
              <a:t>Sens 2 : </a:t>
            </a:r>
            <a:r>
              <a:rPr lang="fr-FR" b="1" smtClean="0"/>
              <a:t>Parcours de la fin au début </a:t>
            </a:r>
          </a:p>
          <a:p>
            <a:pPr marL="1162050" lvl="3" indent="-266700" algn="just">
              <a:buClr>
                <a:srgbClr val="C00000"/>
              </a:buClr>
              <a:buSzPct val="100000"/>
              <a:buFont typeface="Arial Narrow" pitchFamily="34" charset="0"/>
              <a:buChar char="−"/>
            </a:pPr>
            <a:r>
              <a:rPr lang="fr-FR" sz="2200" smtClean="0"/>
              <a:t>Partir de la queue de la LDC</a:t>
            </a:r>
          </a:p>
          <a:p>
            <a:pPr marL="1162050" lvl="3" indent="-266700" algn="just">
              <a:buClr>
                <a:srgbClr val="C00000"/>
              </a:buClr>
              <a:buSzPct val="100000"/>
              <a:buFont typeface="Arial Narrow" pitchFamily="34" charset="0"/>
              <a:buChar char="−"/>
            </a:pPr>
            <a:r>
              <a:rPr lang="fr-FR" sz="2200" smtClean="0"/>
              <a:t>Tant que le pointeur courant n’est pas NULL, afficher les données et pointer vers la cellule précédente</a:t>
            </a:r>
            <a:endParaRPr lang="fr-FR" sz="2400" smtClean="0"/>
          </a:p>
        </p:txBody>
      </p:sp>
      <p:sp>
        <p:nvSpPr>
          <p:cNvPr id="42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15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23528" y="1700808"/>
            <a:ext cx="4104456" cy="4581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Afficher_LDC (LDC L)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p;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if(listeDC_vide (L))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 ("Liste vide\n")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fr-FR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L.tete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while(p)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printf("%d\t", p-&gt;val);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</a:t>
            </a:r>
            <a:r>
              <a:rPr lang="fr-FR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p-&gt;suiv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1700808"/>
            <a:ext cx="4248472" cy="4581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Afficher_inverse_LDC (LDC L)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p;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if(listeDC_vide (L))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 ("Liste vide\n")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fr-FR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L.queu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while(p)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printf("%d\t", p-&gt;val);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</a:t>
            </a:r>
            <a:r>
              <a:rPr lang="fr-FR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p-&gt;pred</a:t>
            </a: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16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Parcours &amp; affichage dans les deux sens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95536" y="1988840"/>
            <a:ext cx="8316416" cy="3888432"/>
          </a:xfrm>
        </p:spPr>
        <p:txBody>
          <a:bodyPr>
            <a:noAutofit/>
          </a:bodyPr>
          <a:lstStyle/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Initialisation &amp; test liste vide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Parcours et affichage dans les deux sens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Insertion :</a:t>
            </a:r>
          </a:p>
          <a:p>
            <a:pPr marL="1254125" lvl="2" indent="-366713" algn="just">
              <a:buClr>
                <a:srgbClr val="C00000"/>
              </a:buClr>
            </a:pPr>
            <a:r>
              <a:rPr lang="fr-FR" smtClean="0"/>
              <a:t>Insertion en tête</a:t>
            </a:r>
          </a:p>
          <a:p>
            <a:pPr marL="1254125" lvl="2" indent="-366713" algn="just">
              <a:buClr>
                <a:srgbClr val="C00000"/>
              </a:buClr>
            </a:pPr>
            <a:r>
              <a:rPr lang="fr-FR" smtClean="0"/>
              <a:t>Insertion en queue </a:t>
            </a:r>
          </a:p>
          <a:p>
            <a:pPr marL="1254125" lvl="2" indent="-366713" algn="just">
              <a:buClr>
                <a:srgbClr val="C00000"/>
              </a:buClr>
            </a:pPr>
            <a:r>
              <a:rPr lang="fr-FR" smtClean="0"/>
              <a:t>Insertion au milieu avant condition</a:t>
            </a:r>
            <a:endParaRPr lang="fr-FR" dirty="0"/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Suppression en tête, en queue et au milieu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Libération dans les deux sens</a:t>
            </a:r>
          </a:p>
        </p:txBody>
      </p:sp>
      <p:pic>
        <p:nvPicPr>
          <p:cNvPr id="11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Opérations de base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17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4850948"/>
            <a:ext cx="8640960" cy="1098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51520" y="1916832"/>
            <a:ext cx="8640960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4680520"/>
          </a:xfrm>
        </p:spPr>
        <p:txBody>
          <a:bodyPr>
            <a:normAutofit/>
          </a:bodyPr>
          <a:lstStyle/>
          <a:p>
            <a:pPr marL="361950" algn="ctr">
              <a:buNone/>
            </a:pPr>
            <a:r>
              <a:rPr lang="fr-FR" sz="2800" b="1" smtClean="0"/>
              <a:t>But : </a:t>
            </a:r>
            <a:r>
              <a:rPr lang="fr-FR" sz="2000" smtClean="0">
                <a:solidFill>
                  <a:prstClr val="black"/>
                </a:solidFill>
              </a:rPr>
              <a:t>Insérer 30 </a:t>
            </a:r>
            <a:r>
              <a:rPr lang="fr-FR" sz="2000" smtClean="0">
                <a:solidFill>
                  <a:srgbClr val="C00000"/>
                </a:solidFill>
              </a:rPr>
              <a:t>en tête </a:t>
            </a:r>
            <a:r>
              <a:rPr lang="fr-FR" sz="2000" smtClean="0">
                <a:solidFill>
                  <a:prstClr val="black"/>
                </a:solidFill>
              </a:rPr>
              <a:t>de liste</a:t>
            </a:r>
            <a:endParaRPr lang="fr-FR" sz="2000" b="1" smtClean="0"/>
          </a:p>
          <a:p>
            <a:pPr marL="179388" indent="0" algn="just">
              <a:spcBef>
                <a:spcPts val="1800"/>
              </a:spcBef>
              <a:buNone/>
            </a:pPr>
            <a:r>
              <a:rPr lang="fr-FR" sz="2000" u="sng" smtClean="0"/>
              <a:t>Cas général :</a:t>
            </a:r>
            <a:r>
              <a:rPr lang="fr-FR" sz="2000" smtClean="0"/>
              <a:t> </a:t>
            </a:r>
            <a:r>
              <a:rPr lang="fr-FR" sz="1800" smtClean="0">
                <a:solidFill>
                  <a:prstClr val="black"/>
                </a:solidFill>
              </a:rPr>
              <a:t>Liste initiale non vide</a:t>
            </a:r>
            <a:r>
              <a:rPr lang="fr-FR" sz="2000" smtClean="0"/>
              <a:t>                    </a:t>
            </a:r>
            <a:r>
              <a:rPr lang="fr-FR" sz="2000" u="sng" smtClean="0"/>
              <a:t>Cas particulier :</a:t>
            </a:r>
            <a:r>
              <a:rPr lang="fr-FR" sz="2000" smtClean="0"/>
              <a:t> </a:t>
            </a:r>
            <a:r>
              <a:rPr lang="fr-FR" sz="1800" smtClean="0">
                <a:solidFill>
                  <a:prstClr val="black"/>
                </a:solidFill>
              </a:rPr>
              <a:t>Liste initiale vide</a:t>
            </a:r>
            <a:endParaRPr lang="fr-FR" sz="2000" smtClean="0"/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  		</a:t>
            </a:r>
            <a:endParaRPr lang="fr-FR" sz="2000" u="sng" smtClean="0"/>
          </a:p>
          <a:p>
            <a:pPr marL="1428750" lvl="1" indent="-342900" algn="just">
              <a:spcAft>
                <a:spcPts val="1800"/>
              </a:spcAft>
              <a:buClr>
                <a:srgbClr val="C00000"/>
              </a:buClr>
              <a:buSzPct val="90000"/>
              <a:buNone/>
            </a:pPr>
            <a:endParaRPr lang="fr-FR" sz="2400" smtClean="0"/>
          </a:p>
          <a:p>
            <a:pPr marL="361950" lvl="0" algn="just">
              <a:buNone/>
            </a:pPr>
            <a:endParaRPr lang="fr-FR" sz="2600" b="1" smtClean="0">
              <a:solidFill>
                <a:prstClr val="black"/>
              </a:solidFill>
            </a:endParaRPr>
          </a:p>
          <a:p>
            <a:pPr marL="1588" lvl="0" indent="-1588" algn="just">
              <a:spcBef>
                <a:spcPts val="2400"/>
              </a:spcBef>
              <a:buNone/>
            </a:pPr>
            <a:r>
              <a:rPr lang="fr-FR" sz="2000" smtClean="0">
                <a:solidFill>
                  <a:prstClr val="black"/>
                </a:solidFill>
              </a:rPr>
              <a:t>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				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</a:t>
            </a:r>
            <a:endParaRPr lang="fr-FR" sz="2000" u="sng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tête</a:t>
            </a:r>
          </a:p>
        </p:txBody>
      </p:sp>
      <p:grpSp>
        <p:nvGrpSpPr>
          <p:cNvPr id="318" name="Groupe 317"/>
          <p:cNvGrpSpPr/>
          <p:nvPr/>
        </p:nvGrpSpPr>
        <p:grpSpPr>
          <a:xfrm>
            <a:off x="5970132" y="2876594"/>
            <a:ext cx="1070888" cy="755842"/>
            <a:chOff x="7029505" y="2903632"/>
            <a:chExt cx="1070888" cy="755842"/>
          </a:xfrm>
        </p:grpSpPr>
        <p:grpSp>
          <p:nvGrpSpPr>
            <p:cNvPr id="280" name="Groupe 100"/>
            <p:cNvGrpSpPr/>
            <p:nvPr/>
          </p:nvGrpSpPr>
          <p:grpSpPr>
            <a:xfrm>
              <a:off x="7124902" y="3236033"/>
              <a:ext cx="399426" cy="192967"/>
              <a:chOff x="1162397" y="5132314"/>
              <a:chExt cx="457275" cy="245665"/>
            </a:xfrm>
          </p:grpSpPr>
          <p:cxnSp>
            <p:nvCxnSpPr>
              <p:cNvPr id="281" name="Connecteur droit avec flèche 280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83" name="Connecteur droit avec flèche 28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avec flèche 28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avec flèche 284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avec flèche 285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Connecteur droit avec flèche 286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eur droit avec flèche 287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e 98"/>
            <p:cNvGrpSpPr/>
            <p:nvPr/>
          </p:nvGrpSpPr>
          <p:grpSpPr>
            <a:xfrm>
              <a:off x="7668344" y="3384030"/>
              <a:ext cx="422434" cy="191031"/>
              <a:chOff x="7223411" y="4850694"/>
              <a:chExt cx="483616" cy="243201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67" name="Connecteur droit avec flèche 26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eur droit avec flèche 26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avec flèche 26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avec flèche 27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" name="Groupe 157"/>
            <p:cNvGrpSpPr/>
            <p:nvPr/>
          </p:nvGrpSpPr>
          <p:grpSpPr>
            <a:xfrm>
              <a:off x="7029505" y="2903632"/>
              <a:ext cx="1070888" cy="755842"/>
              <a:chOff x="2782230" y="1988840"/>
              <a:chExt cx="1225987" cy="962258"/>
            </a:xfrm>
          </p:grpSpPr>
          <p:grpSp>
            <p:nvGrpSpPr>
              <p:cNvPr id="256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60" name="Rectangle à coins arrondis 25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61" name="Connecteur droit 26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ZoneTexte 256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258" name="ZoneTexte 257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259" name="ZoneTexte 25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</p:grpSp>
      <p:cxnSp>
        <p:nvCxnSpPr>
          <p:cNvPr id="346" name="Connecteur droit 345"/>
          <p:cNvCxnSpPr/>
          <p:nvPr/>
        </p:nvCxnSpPr>
        <p:spPr>
          <a:xfrm>
            <a:off x="4499992" y="2349328"/>
            <a:ext cx="0" cy="4176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e 385"/>
          <p:cNvGrpSpPr/>
          <p:nvPr/>
        </p:nvGrpSpPr>
        <p:grpSpPr>
          <a:xfrm>
            <a:off x="5992390" y="4676794"/>
            <a:ext cx="1171898" cy="1560518"/>
            <a:chOff x="6568454" y="5324866"/>
            <a:chExt cx="1171898" cy="1560518"/>
          </a:xfrm>
        </p:grpSpPr>
        <p:grpSp>
          <p:nvGrpSpPr>
            <p:cNvPr id="353" name="Groupe 157"/>
            <p:cNvGrpSpPr/>
            <p:nvPr/>
          </p:nvGrpSpPr>
          <p:grpSpPr>
            <a:xfrm>
              <a:off x="6568454" y="5324866"/>
              <a:ext cx="1070888" cy="755842"/>
              <a:chOff x="2782230" y="1988840"/>
              <a:chExt cx="1225987" cy="962258"/>
            </a:xfrm>
          </p:grpSpPr>
          <p:grpSp>
            <p:nvGrpSpPr>
              <p:cNvPr id="380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84" name="Rectangle à coins arrondis 38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85" name="Connecteur droit 38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1" name="ZoneTexte 380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82" name="ZoneTexte 381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83" name="ZoneTexte 382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354" name="Groupe 35"/>
            <p:cNvGrpSpPr/>
            <p:nvPr/>
          </p:nvGrpSpPr>
          <p:grpSpPr>
            <a:xfrm>
              <a:off x="7000502" y="6158381"/>
              <a:ext cx="361521" cy="610319"/>
              <a:chOff x="3263433" y="3176825"/>
              <a:chExt cx="1416423" cy="1461837"/>
            </a:xfrm>
          </p:grpSpPr>
          <p:grpSp>
            <p:nvGrpSpPr>
              <p:cNvPr id="375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77" name="Rectangle à coins arrondis 37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78" name="Connecteur droit 37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Connecteur droit 37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ZoneTexte 375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30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55" name="Forme libre 354"/>
            <p:cNvSpPr/>
            <p:nvPr/>
          </p:nvSpPr>
          <p:spPr>
            <a:xfrm>
              <a:off x="6568683" y="5692443"/>
              <a:ext cx="487180" cy="594940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Forme libre 355"/>
            <p:cNvSpPr/>
            <p:nvPr/>
          </p:nvSpPr>
          <p:spPr>
            <a:xfrm flipH="1">
              <a:off x="7308352" y="5805263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7" name="Groupe 98"/>
            <p:cNvGrpSpPr/>
            <p:nvPr/>
          </p:nvGrpSpPr>
          <p:grpSpPr>
            <a:xfrm>
              <a:off x="7288534" y="6518421"/>
              <a:ext cx="422434" cy="191031"/>
              <a:chOff x="7223411" y="4850694"/>
              <a:chExt cx="483616" cy="243201"/>
            </a:xfrm>
          </p:grpSpPr>
          <p:cxnSp>
            <p:nvCxnSpPr>
              <p:cNvPr id="367" name="Connecteur droit avec flèche 36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9" name="Connecteur droit avec flèche 36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Connecteur droit avec flèche 36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Connecteur droit avec flèche 370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avec flèche 371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avec flèche 372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avec flèche 373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8" name="Groupe 100"/>
            <p:cNvGrpSpPr/>
            <p:nvPr/>
          </p:nvGrpSpPr>
          <p:grpSpPr>
            <a:xfrm>
              <a:off x="6712470" y="6692417"/>
              <a:ext cx="399426" cy="192967"/>
              <a:chOff x="1162397" y="5132314"/>
              <a:chExt cx="457275" cy="245665"/>
            </a:xfrm>
          </p:grpSpPr>
          <p:cxnSp>
            <p:nvCxnSpPr>
              <p:cNvPr id="359" name="Connecteur droit avec flèche 358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0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1" name="Connecteur droit avec flèche 36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Connecteur droit avec flèche 36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avec flèche 36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avec flèche 36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avec flèche 36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Connecteur droit avec flèche 36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Flèche courbée vers la droite 386"/>
          <p:cNvSpPr/>
          <p:nvPr/>
        </p:nvSpPr>
        <p:spPr>
          <a:xfrm>
            <a:off x="1979712" y="4221088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8" name="Flèche courbée vers la droite 387"/>
          <p:cNvSpPr/>
          <p:nvPr/>
        </p:nvSpPr>
        <p:spPr>
          <a:xfrm flipH="1">
            <a:off x="6588224" y="4206098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89" name="Groupe 388"/>
          <p:cNvGrpSpPr/>
          <p:nvPr/>
        </p:nvGrpSpPr>
        <p:grpSpPr>
          <a:xfrm>
            <a:off x="1312234" y="2420888"/>
            <a:ext cx="2338652" cy="1527158"/>
            <a:chOff x="1186416" y="2276872"/>
            <a:chExt cx="2338652" cy="1527158"/>
          </a:xfrm>
        </p:grpSpPr>
        <p:grpSp>
          <p:nvGrpSpPr>
            <p:cNvPr id="390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434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437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9" name="Rectangle à coins arrondis 4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40" name="Connecteur droit 4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Connecteur droit 4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8" name="ZoneTexte 4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35" name="Connecteur droit avec flèche 43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avec flèche 43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418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29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1" name="Rectangle à coins arrondis 43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2" name="Connecteur droit 43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Connecteur droit 43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0" name="ZoneTexte 42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1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0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21" name="Connecteur droit avec flèche 42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2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23" name="Connecteur droit avec flèche 42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necteur droit avec flèche 4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onnecteur droit avec flèche 42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onnecteur droit avec flèche 42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onnecteur droit avec flèche 42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Connecteur droit avec flèche 42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2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402" name="Connecteur droit avec flèche 40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3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1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15" name="Rectangle à coins arrondis 4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16" name="Connecteur droit 4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4" name="ZoneTexte 41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404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05" name="Connecteur droit avec flèche 40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6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07" name="Connecteur droit avec flèche 4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necteur droit avec flèche 4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Connecteur droit avec flèche 4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Connecteur droit avec flèche 4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Connecteur droit avec flèche 4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Connecteur droit avec flèche 4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3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396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00" name="Rectangle à coins arrondis 39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01" name="Connecteur droit 40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ZoneTexte 39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98" name="ZoneTexte 39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99" name="ZoneTexte 39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94" name="Forme libre 39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Forme libre 39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6" name="Groupe 495"/>
          <p:cNvGrpSpPr/>
          <p:nvPr/>
        </p:nvGrpSpPr>
        <p:grpSpPr>
          <a:xfrm>
            <a:off x="539552" y="4710728"/>
            <a:ext cx="3121541" cy="1526584"/>
            <a:chOff x="404735" y="4725144"/>
            <a:chExt cx="3121541" cy="1526584"/>
          </a:xfrm>
        </p:grpSpPr>
        <p:grpSp>
          <p:nvGrpSpPr>
            <p:cNvPr id="166" name="Groupe 142"/>
            <p:cNvGrpSpPr/>
            <p:nvPr/>
          </p:nvGrpSpPr>
          <p:grpSpPr>
            <a:xfrm>
              <a:off x="453551" y="5528645"/>
              <a:ext cx="1041887" cy="723083"/>
              <a:chOff x="1378421" y="3012046"/>
              <a:chExt cx="1130349" cy="921010"/>
            </a:xfrm>
          </p:grpSpPr>
          <p:grpSp>
            <p:nvGrpSpPr>
              <p:cNvPr id="193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04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06" name="Rectangle à coins arrondis 205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07" name="Connecteur droit 20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onnecteur droit 20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5" name="ZoneTexte 204"/>
                <p:cNvSpPr txBox="1"/>
                <p:nvPr/>
              </p:nvSpPr>
              <p:spPr>
                <a:xfrm>
                  <a:off x="3263433" y="3213629"/>
                  <a:ext cx="1355242" cy="6637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30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94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196" name="Connecteur droit avec flèche 195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98" name="Connecteur droit avec flèche 197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Connecteur droit avec flèche 19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Connecteur droit avec flèche 199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Connecteur droit avec flèche 200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Connecteur droit avec flèche 201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onnecteur droit avec flèche 202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36" name="Connecteur droit avec flèche 235"/>
            <p:cNvCxnSpPr/>
            <p:nvPr/>
          </p:nvCxnSpPr>
          <p:spPr>
            <a:xfrm flipH="1">
              <a:off x="1189343" y="6066324"/>
              <a:ext cx="39819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3" name="Groupe 36"/>
            <p:cNvGrpSpPr/>
            <p:nvPr/>
          </p:nvGrpSpPr>
          <p:grpSpPr>
            <a:xfrm>
              <a:off x="1863062" y="5531967"/>
              <a:ext cx="981954" cy="610319"/>
              <a:chOff x="2069827" y="3176825"/>
              <a:chExt cx="3847254" cy="1461837"/>
            </a:xfrm>
          </p:grpSpPr>
          <p:grpSp>
            <p:nvGrpSpPr>
              <p:cNvPr id="487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49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92" name="Rectangle à coins arrondis 49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93" name="Connecteur droit 492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Connecteur droit 493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1" name="ZoneTexte 490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88" name="Connecteur droit avec flèche 487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Connecteur droit avec flèche 488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e 35"/>
            <p:cNvGrpSpPr/>
            <p:nvPr/>
          </p:nvGrpSpPr>
          <p:grpSpPr>
            <a:xfrm>
              <a:off x="1497670" y="5528860"/>
              <a:ext cx="361521" cy="610319"/>
              <a:chOff x="3263433" y="3176825"/>
              <a:chExt cx="1416423" cy="1461837"/>
            </a:xfrm>
          </p:grpSpPr>
          <p:grpSp>
            <p:nvGrpSpPr>
              <p:cNvPr id="482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484" name="Rectangle à coins arrondis 483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85" name="Connecteur droit 484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Connecteur droit 485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ZoneTexte 482"/>
              <p:cNvSpPr txBox="1"/>
              <p:nvPr/>
            </p:nvSpPr>
            <p:spPr>
              <a:xfrm>
                <a:off x="3263433" y="3213629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20</a:t>
                </a:r>
                <a:endParaRPr lang="fr-FR" sz="1200"/>
              </a:p>
            </p:txBody>
          </p:sp>
        </p:grpSp>
        <p:cxnSp>
          <p:nvCxnSpPr>
            <p:cNvPr id="472" name="Connecteur droit avec flèche 17"/>
            <p:cNvCxnSpPr/>
            <p:nvPr/>
          </p:nvCxnSpPr>
          <p:spPr>
            <a:xfrm>
              <a:off x="1797626" y="5918871"/>
              <a:ext cx="377348" cy="0"/>
            </a:xfrm>
            <a:prstGeom prst="straightConnector1">
              <a:avLst/>
            </a:pr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143"/>
            <p:cNvGrpSpPr/>
            <p:nvPr/>
          </p:nvGrpSpPr>
          <p:grpSpPr>
            <a:xfrm>
              <a:off x="2541994" y="5528860"/>
              <a:ext cx="981954" cy="610319"/>
              <a:chOff x="4527948" y="3012046"/>
              <a:chExt cx="1124172" cy="776994"/>
            </a:xfrm>
          </p:grpSpPr>
          <p:cxnSp>
            <p:nvCxnSpPr>
              <p:cNvPr id="455" name="Connecteur droit avec flèche 454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6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6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68" name="Rectangle à coins arrondis 46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69" name="Connecteur droit 46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Connecteur droit 46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ZoneTexte 466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457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58" name="Connecteur droit avec flèche 457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9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60" name="Connecteur droit avec flèche 459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Connecteur droit avec flèche 460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Connecteur droit avec flèche 461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462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463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Connecteur droit avec flèche 464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46" name="Groupe 157"/>
            <p:cNvGrpSpPr/>
            <p:nvPr/>
          </p:nvGrpSpPr>
          <p:grpSpPr>
            <a:xfrm>
              <a:off x="1538439" y="4725144"/>
              <a:ext cx="1234570" cy="656796"/>
              <a:chOff x="2558718" y="1988840"/>
              <a:chExt cx="1413375" cy="836163"/>
            </a:xfrm>
          </p:grpSpPr>
          <p:grpSp>
            <p:nvGrpSpPr>
              <p:cNvPr id="449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53" name="Rectangle à coins arrondis 452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54" name="Connecteur droit 453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0" name="ZoneTexte 449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451" name="ZoneTexte 450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452" name="ZoneTexte 451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448" name="Forme libre 447"/>
            <p:cNvSpPr/>
            <p:nvPr/>
          </p:nvSpPr>
          <p:spPr>
            <a:xfrm flipH="1">
              <a:off x="2446276" y="5172182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Forme libre 494"/>
            <p:cNvSpPr/>
            <p:nvPr/>
          </p:nvSpPr>
          <p:spPr>
            <a:xfrm>
              <a:off x="404735" y="5081666"/>
              <a:ext cx="1813809" cy="569626"/>
            </a:xfrm>
            <a:custGeom>
              <a:avLst/>
              <a:gdLst>
                <a:gd name="connsiteX0" fmla="*/ 1813809 w 1813809"/>
                <a:gd name="connsiteY0" fmla="*/ 0 h 569626"/>
                <a:gd name="connsiteX1" fmla="*/ 239842 w 1813809"/>
                <a:gd name="connsiteY1" fmla="*/ 254832 h 569626"/>
                <a:gd name="connsiteX2" fmla="*/ 374754 w 1813809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809" h="569626">
                  <a:moveTo>
                    <a:pt x="1813809" y="0"/>
                  </a:moveTo>
                  <a:cubicBezTo>
                    <a:pt x="1146747" y="79947"/>
                    <a:pt x="479685" y="159894"/>
                    <a:pt x="239842" y="254832"/>
                  </a:cubicBezTo>
                  <a:cubicBezTo>
                    <a:pt x="0" y="349770"/>
                    <a:pt x="187377" y="459698"/>
                    <a:pt x="374754" y="569626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7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18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liste initiale non vide</a:t>
            </a:r>
          </a:p>
          <a:p>
            <a:pPr marL="1428750" lvl="1" indent="-342900" algn="just">
              <a:spcBef>
                <a:spcPts val="42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Allouer un nouvel espace mémoire pour une cellule</a:t>
            </a:r>
          </a:p>
          <a:p>
            <a:pPr marL="14287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Remplir le champ données</a:t>
            </a:r>
          </a:p>
          <a:p>
            <a:pPr marL="14287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Mettre à NULL le champ pred</a:t>
            </a:r>
          </a:p>
          <a:p>
            <a:pPr marL="1428750" lvl="1" indent="-342900" algn="just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Pointer le champ suiv vers la 1</a:t>
            </a:r>
            <a:r>
              <a:rPr lang="fr-FR" sz="1900" baseline="30000" smtClean="0"/>
              <a:t>ère</a:t>
            </a:r>
            <a:r>
              <a:rPr lang="fr-FR" sz="1900" smtClean="0"/>
              <a:t> cellule de la liste initiale</a:t>
            </a:r>
          </a:p>
          <a:p>
            <a:pPr marL="1428750" lvl="1" indent="-342900" algn="just">
              <a:spcBef>
                <a:spcPts val="24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Pointer le champ preced de 1</a:t>
            </a:r>
            <a:r>
              <a:rPr lang="fr-FR" sz="1900" baseline="30000" smtClean="0"/>
              <a:t>ère</a:t>
            </a:r>
            <a:r>
              <a:rPr lang="fr-FR" sz="1900" smtClean="0"/>
              <a:t> cellule de la liste initiale vers la nouvelle cellule</a:t>
            </a:r>
          </a:p>
          <a:p>
            <a:pPr marL="1438275" lvl="1" indent="-352425" algn="just">
              <a:spcBef>
                <a:spcPts val="2400"/>
              </a:spcBef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fr-FR" sz="1900" smtClean="0"/>
              <a:t>Pointer la tête de liste vers la nouvelle cellule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tête</a:t>
            </a:r>
          </a:p>
        </p:txBody>
      </p:sp>
      <p:sp>
        <p:nvSpPr>
          <p:cNvPr id="10" name="Accolade ouvrante 9"/>
          <p:cNvSpPr/>
          <p:nvPr/>
        </p:nvSpPr>
        <p:spPr>
          <a:xfrm>
            <a:off x="1187624" y="2617948"/>
            <a:ext cx="144016" cy="1692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79512" y="3216676"/>
            <a:ext cx="100811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nouvelle cellule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-36512" y="5540096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Pointeur sur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ccolade ouvrante 14"/>
          <p:cNvSpPr/>
          <p:nvPr/>
        </p:nvSpPr>
        <p:spPr>
          <a:xfrm>
            <a:off x="1187624" y="5612104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-36512" y="4648962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sz="1400" baseline="30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ère</a:t>
            </a:r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ccolade ouvrante 23"/>
          <p:cNvSpPr/>
          <p:nvPr/>
        </p:nvSpPr>
        <p:spPr>
          <a:xfrm>
            <a:off x="1187624" y="4676000"/>
            <a:ext cx="144016" cy="468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19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08286"/>
            <a:ext cx="9144000" cy="192882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4800"/>
              <a:t>Les </a:t>
            </a:r>
            <a:r>
              <a:rPr lang="fr-FR" sz="4800" smtClean="0"/>
              <a:t>listes doublement chaînées</a:t>
            </a:r>
            <a:endParaRPr lang="fr-FR" sz="4800" dirty="0"/>
          </a:p>
        </p:txBody>
      </p:sp>
      <p:pic>
        <p:nvPicPr>
          <p:cNvPr id="5" name="Picture 2" descr="F:\Logo Espr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04664"/>
            <a:ext cx="2164350" cy="1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liste initiale non vide</a:t>
            </a:r>
          </a:p>
          <a:p>
            <a:pPr marL="1428750" lvl="1" indent="-342900" algn="just">
              <a:spcBef>
                <a:spcPts val="24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e 347"/>
          <p:cNvGrpSpPr/>
          <p:nvPr/>
        </p:nvGrpSpPr>
        <p:grpSpPr>
          <a:xfrm>
            <a:off x="2339752" y="4293096"/>
            <a:ext cx="4176464" cy="2448272"/>
            <a:chOff x="467544" y="2636912"/>
            <a:chExt cx="4176464" cy="2448272"/>
          </a:xfrm>
        </p:grpSpPr>
        <p:sp>
          <p:nvSpPr>
            <p:cNvPr id="259" name="Rectangle 258"/>
            <p:cNvSpPr/>
            <p:nvPr/>
          </p:nvSpPr>
          <p:spPr>
            <a:xfrm>
              <a:off x="467544" y="2636912"/>
              <a:ext cx="4176464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65125"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 = (cellule*)malloc(sizeof(cellule));</a:t>
              </a:r>
            </a:p>
            <a:p>
              <a:pPr marL="365125"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nouv-&gt;val = 30;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nouv-&gt;pred = NULL;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nouv-&gt;suiv = L.tete;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L.tete -&gt; pred = nouv; 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L.tete = nouv;</a:t>
              </a:r>
              <a:endPara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5" name="Groupe 570"/>
            <p:cNvGrpSpPr/>
            <p:nvPr/>
          </p:nvGrpSpPr>
          <p:grpSpPr>
            <a:xfrm>
              <a:off x="534829" y="2689175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e 571"/>
            <p:cNvGrpSpPr/>
            <p:nvPr/>
          </p:nvGrpSpPr>
          <p:grpSpPr>
            <a:xfrm>
              <a:off x="539552" y="3121223"/>
              <a:ext cx="360000" cy="307777"/>
              <a:chOff x="617076" y="2221682"/>
              <a:chExt cx="360000" cy="307777"/>
            </a:xfrm>
          </p:grpSpPr>
          <p:sp>
            <p:nvSpPr>
              <p:cNvPr id="573" name="Ellipse 57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ZoneTexte 57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e 574"/>
            <p:cNvGrpSpPr/>
            <p:nvPr/>
          </p:nvGrpSpPr>
          <p:grpSpPr>
            <a:xfrm>
              <a:off x="539552" y="3481263"/>
              <a:ext cx="360000" cy="307777"/>
              <a:chOff x="617076" y="2221682"/>
              <a:chExt cx="360000" cy="307777"/>
            </a:xfrm>
          </p:grpSpPr>
          <p:sp>
            <p:nvSpPr>
              <p:cNvPr id="576" name="Ellipse 5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ZoneTexte 5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e 577"/>
            <p:cNvGrpSpPr/>
            <p:nvPr/>
          </p:nvGrpSpPr>
          <p:grpSpPr>
            <a:xfrm>
              <a:off x="539552" y="3913311"/>
              <a:ext cx="360000" cy="307777"/>
              <a:chOff x="617076" y="2221682"/>
              <a:chExt cx="360000" cy="307777"/>
            </a:xfrm>
          </p:grpSpPr>
          <p:sp>
            <p:nvSpPr>
              <p:cNvPr id="579" name="Ellipse 5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ZoneTexte 5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e 580"/>
            <p:cNvGrpSpPr/>
            <p:nvPr/>
          </p:nvGrpSpPr>
          <p:grpSpPr>
            <a:xfrm>
              <a:off x="539552" y="4293096"/>
              <a:ext cx="360000" cy="307777"/>
              <a:chOff x="617076" y="2221682"/>
              <a:chExt cx="360000" cy="307777"/>
            </a:xfrm>
          </p:grpSpPr>
          <p:sp>
            <p:nvSpPr>
              <p:cNvPr id="582" name="Ellipse 5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ZoneTexte 5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5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e 583"/>
            <p:cNvGrpSpPr/>
            <p:nvPr/>
          </p:nvGrpSpPr>
          <p:grpSpPr>
            <a:xfrm>
              <a:off x="539552" y="4705399"/>
              <a:ext cx="360000" cy="307777"/>
              <a:chOff x="617076" y="2221682"/>
              <a:chExt cx="360000" cy="307777"/>
            </a:xfrm>
          </p:grpSpPr>
          <p:sp>
            <p:nvSpPr>
              <p:cNvPr id="585" name="Ellipse 58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ZoneTexte 58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6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Groupe 372"/>
          <p:cNvGrpSpPr/>
          <p:nvPr/>
        </p:nvGrpSpPr>
        <p:grpSpPr>
          <a:xfrm>
            <a:off x="1166510" y="2492896"/>
            <a:ext cx="5205690" cy="1671174"/>
            <a:chOff x="1166510" y="2492896"/>
            <a:chExt cx="5205690" cy="1671174"/>
          </a:xfrm>
        </p:grpSpPr>
        <p:grpSp>
          <p:nvGrpSpPr>
            <p:cNvPr id="13" name="Groupe 357"/>
            <p:cNvGrpSpPr/>
            <p:nvPr/>
          </p:nvGrpSpPr>
          <p:grpSpPr>
            <a:xfrm>
              <a:off x="4033548" y="2492896"/>
              <a:ext cx="2338652" cy="1584176"/>
              <a:chOff x="4033548" y="2492896"/>
              <a:chExt cx="2338652" cy="1584176"/>
            </a:xfrm>
          </p:grpSpPr>
          <p:grpSp>
            <p:nvGrpSpPr>
              <p:cNvPr id="14" name="Groupe 36"/>
              <p:cNvGrpSpPr/>
              <p:nvPr/>
            </p:nvGrpSpPr>
            <p:grpSpPr>
              <a:xfrm>
                <a:off x="4708986" y="3299719"/>
                <a:ext cx="981954" cy="610319"/>
                <a:chOff x="2069827" y="3176825"/>
                <a:chExt cx="3847254" cy="1461837"/>
              </a:xfrm>
            </p:grpSpPr>
            <p:grpSp>
              <p:nvGrpSpPr>
                <p:cNvPr id="15" name="Groupe 35"/>
                <p:cNvGrpSpPr/>
                <p:nvPr/>
              </p:nvGrpSpPr>
              <p:grpSpPr>
                <a:xfrm>
                  <a:off x="3263433" y="3176825"/>
                  <a:ext cx="1416423" cy="1461837"/>
                  <a:chOff x="3263433" y="3176825"/>
                  <a:chExt cx="1416423" cy="1461837"/>
                </a:xfrm>
              </p:grpSpPr>
              <p:grpSp>
                <p:nvGrpSpPr>
                  <p:cNvPr id="16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23" name="Rectangle à coins arrondis 222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224" name="Connecteur droit 223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Connecteur droit 224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2" name="ZoneTexte 221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60</a:t>
                    </a:r>
                    <a:endParaRPr lang="fr-FR" sz="1200"/>
                  </a:p>
                </p:txBody>
              </p:sp>
            </p:grpSp>
            <p:cxnSp>
              <p:nvCxnSpPr>
                <p:cNvPr id="219" name="Connecteur droit avec flèche 218"/>
                <p:cNvCxnSpPr/>
                <p:nvPr/>
              </p:nvCxnSpPr>
              <p:spPr>
                <a:xfrm>
                  <a:off x="4438647" y="4110980"/>
                  <a:ext cx="1478434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necteur droit avec flèche 219"/>
                <p:cNvCxnSpPr/>
                <p:nvPr/>
              </p:nvCxnSpPr>
              <p:spPr>
                <a:xfrm flipH="1">
                  <a:off x="2069827" y="4437111"/>
                  <a:ext cx="1478434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e 356"/>
              <p:cNvGrpSpPr/>
              <p:nvPr/>
            </p:nvGrpSpPr>
            <p:grpSpPr>
              <a:xfrm>
                <a:off x="4033548" y="3296612"/>
                <a:ext cx="987350" cy="780460"/>
                <a:chOff x="4033548" y="3296612"/>
                <a:chExt cx="987350" cy="780460"/>
              </a:xfrm>
            </p:grpSpPr>
            <p:grpSp>
              <p:nvGrpSpPr>
                <p:cNvPr id="18" name="Groupe 35"/>
                <p:cNvGrpSpPr/>
                <p:nvPr/>
              </p:nvGrpSpPr>
              <p:grpSpPr>
                <a:xfrm>
                  <a:off x="4343594" y="3296612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19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15" name="Rectangle à coins arrondis 214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216" name="Connecteur droit 21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Connecteur droit 216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4" name="ZoneTexte 213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20</a:t>
                    </a:r>
                    <a:endParaRPr lang="fr-FR" sz="1200"/>
                  </a:p>
                </p:txBody>
              </p:sp>
            </p:grpSp>
            <p:cxnSp>
              <p:nvCxnSpPr>
                <p:cNvPr id="203" name="Connecteur droit avec flèche 17"/>
                <p:cNvCxnSpPr/>
                <p:nvPr/>
              </p:nvCxnSpPr>
              <p:spPr>
                <a:xfrm>
                  <a:off x="4643550" y="3686623"/>
                  <a:ext cx="377348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e 100"/>
                <p:cNvGrpSpPr/>
                <p:nvPr/>
              </p:nvGrpSpPr>
              <p:grpSpPr>
                <a:xfrm>
                  <a:off x="4033548" y="3884105"/>
                  <a:ext cx="399426" cy="192967"/>
                  <a:chOff x="1162397" y="5132314"/>
                  <a:chExt cx="457275" cy="245665"/>
                </a:xfrm>
              </p:grpSpPr>
              <p:cxnSp>
                <p:nvCxnSpPr>
                  <p:cNvPr id="205" name="Connecteur droit avec flèche 204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207" name="Connecteur droit avec flèche 206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cteur droit avec flèche 207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avec flèche 208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avec flèche 209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avec flèche 210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Connecteur droit avec flèche 211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2" name="Groupe 143"/>
              <p:cNvGrpSpPr/>
              <p:nvPr/>
            </p:nvGrpSpPr>
            <p:grpSpPr>
              <a:xfrm>
                <a:off x="5387918" y="3296612"/>
                <a:ext cx="981954" cy="610319"/>
                <a:chOff x="4527948" y="3012046"/>
                <a:chExt cx="1124172" cy="776994"/>
              </a:xfrm>
            </p:grpSpPr>
            <p:cxnSp>
              <p:nvCxnSpPr>
                <p:cNvPr id="186" name="Connecteur droit avec flèche 185"/>
                <p:cNvCxnSpPr/>
                <p:nvPr/>
              </p:nvCxnSpPr>
              <p:spPr>
                <a:xfrm flipH="1">
                  <a:off x="4527948" y="3681912"/>
                  <a:ext cx="432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e 35"/>
                <p:cNvGrpSpPr/>
                <p:nvPr/>
              </p:nvGrpSpPr>
              <p:grpSpPr>
                <a:xfrm>
                  <a:off x="487672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24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99" name="Rectangle à coins arrondis 198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200" name="Connecteur droit 199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Connecteur droit 20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ZoneTexte 197"/>
                  <p:cNvSpPr txBox="1"/>
                  <p:nvPr/>
                </p:nvSpPr>
                <p:spPr>
                  <a:xfrm>
                    <a:off x="3263433" y="3213630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50</a:t>
                    </a:r>
                    <a:endParaRPr lang="fr-FR" sz="1200"/>
                  </a:p>
                </p:txBody>
              </p:sp>
            </p:grpSp>
            <p:grpSp>
              <p:nvGrpSpPr>
                <p:cNvPr id="25" name="Groupe 98"/>
                <p:cNvGrpSpPr/>
                <p:nvPr/>
              </p:nvGrpSpPr>
              <p:grpSpPr>
                <a:xfrm>
                  <a:off x="5168504" y="3502972"/>
                  <a:ext cx="483616" cy="243201"/>
                  <a:chOff x="7223411" y="4850694"/>
                  <a:chExt cx="483616" cy="243201"/>
                </a:xfrm>
              </p:grpSpPr>
              <p:cxnSp>
                <p:nvCxnSpPr>
                  <p:cNvPr id="189" name="Connecteur droit avec flèche 188"/>
                  <p:cNvCxnSpPr/>
                  <p:nvPr/>
                </p:nvCxnSpPr>
                <p:spPr>
                  <a:xfrm>
                    <a:off x="7223411" y="4859242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e 90"/>
                  <p:cNvGrpSpPr/>
                  <p:nvPr/>
                </p:nvGrpSpPr>
                <p:grpSpPr>
                  <a:xfrm>
                    <a:off x="7475302" y="4850694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191" name="Connecteur droit avec flèche 190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Connecteur droit avec flèche 191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Connecteur droit avec flèche 192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Connecteur droit avec flèche 193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Connecteur droit avec flèche 194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avec flèche 195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" name="Groupe 157"/>
              <p:cNvGrpSpPr/>
              <p:nvPr/>
            </p:nvGrpSpPr>
            <p:grpSpPr>
              <a:xfrm>
                <a:off x="4384363" y="2492896"/>
                <a:ext cx="1234570" cy="656796"/>
                <a:chOff x="2558718" y="1988840"/>
                <a:chExt cx="1413375" cy="836163"/>
              </a:xfrm>
            </p:grpSpPr>
            <p:grpSp>
              <p:nvGrpSpPr>
                <p:cNvPr id="28" name="Groupe 153"/>
                <p:cNvGrpSpPr/>
                <p:nvPr/>
              </p:nvGrpSpPr>
              <p:grpSpPr>
                <a:xfrm>
                  <a:off x="3268219" y="2321946"/>
                  <a:ext cx="410250" cy="360000"/>
                  <a:chOff x="3268219" y="2321946"/>
                  <a:chExt cx="410250" cy="360000"/>
                </a:xfrm>
              </p:grpSpPr>
              <p:sp>
                <p:nvSpPr>
                  <p:cNvPr id="184" name="Rectangle à coins arrondis 183"/>
                  <p:cNvSpPr/>
                  <p:nvPr/>
                </p:nvSpPr>
                <p:spPr>
                  <a:xfrm>
                    <a:off x="3268219" y="2321946"/>
                    <a:ext cx="410250" cy="360000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85" name="Connecteur droit 184"/>
                  <p:cNvCxnSpPr/>
                  <p:nvPr/>
                </p:nvCxnSpPr>
                <p:spPr>
                  <a:xfrm>
                    <a:off x="3268219" y="2510151"/>
                    <a:ext cx="410250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ZoneTexte 180"/>
                <p:cNvSpPr txBox="1"/>
                <p:nvPr/>
              </p:nvSpPr>
              <p:spPr>
                <a:xfrm>
                  <a:off x="2558718" y="2059450"/>
                  <a:ext cx="1043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tete</a:t>
                  </a:r>
                  <a:endParaRPr lang="fr-FR" sz="1200"/>
                </a:p>
              </p:txBody>
            </p:sp>
            <p:sp>
              <p:nvSpPr>
                <p:cNvPr id="182" name="ZoneTexte 181"/>
                <p:cNvSpPr txBox="1"/>
                <p:nvPr/>
              </p:nvSpPr>
              <p:spPr>
                <a:xfrm>
                  <a:off x="2568353" y="2472357"/>
                  <a:ext cx="887359" cy="352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queu</a:t>
                  </a:r>
                  <a:endParaRPr lang="fr-FR" sz="1200"/>
                </a:p>
              </p:txBody>
            </p:sp>
            <p:sp>
              <p:nvSpPr>
                <p:cNvPr id="183" name="ZoneTexte 182"/>
                <p:cNvSpPr txBox="1"/>
                <p:nvPr/>
              </p:nvSpPr>
              <p:spPr>
                <a:xfrm>
                  <a:off x="3588789" y="1988840"/>
                  <a:ext cx="3833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L</a:t>
                  </a:r>
                  <a:endParaRPr lang="fr-FR" sz="1600"/>
                </a:p>
              </p:txBody>
            </p:sp>
          </p:grpSp>
          <p:sp>
            <p:nvSpPr>
              <p:cNvPr id="178" name="Forme libre 177"/>
              <p:cNvSpPr/>
              <p:nvPr/>
            </p:nvSpPr>
            <p:spPr>
              <a:xfrm>
                <a:off x="4063834" y="2854293"/>
                <a:ext cx="986852" cy="569626"/>
              </a:xfrm>
              <a:custGeom>
                <a:avLst/>
                <a:gdLst>
                  <a:gd name="connsiteX0" fmla="*/ 986852 w 986852"/>
                  <a:gd name="connsiteY0" fmla="*/ 0 h 569626"/>
                  <a:gd name="connsiteX1" fmla="*/ 117423 w 986852"/>
                  <a:gd name="connsiteY1" fmla="*/ 164892 h 569626"/>
                  <a:gd name="connsiteX2" fmla="*/ 282314 w 986852"/>
                  <a:gd name="connsiteY2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852" h="569626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Forme libre 178"/>
              <p:cNvSpPr/>
              <p:nvPr/>
            </p:nvSpPr>
            <p:spPr>
              <a:xfrm flipH="1">
                <a:off x="5292200" y="2939934"/>
                <a:ext cx="1080000" cy="540000"/>
              </a:xfrm>
              <a:custGeom>
                <a:avLst/>
                <a:gdLst>
                  <a:gd name="connsiteX0" fmla="*/ 986852 w 986852"/>
                  <a:gd name="connsiteY0" fmla="*/ 0 h 569626"/>
                  <a:gd name="connsiteX1" fmla="*/ 117423 w 986852"/>
                  <a:gd name="connsiteY1" fmla="*/ 164892 h 569626"/>
                  <a:gd name="connsiteX2" fmla="*/ 282314 w 986852"/>
                  <a:gd name="connsiteY2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852" h="569626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" name="Groupe 570"/>
            <p:cNvGrpSpPr/>
            <p:nvPr/>
          </p:nvGrpSpPr>
          <p:grpSpPr>
            <a:xfrm>
              <a:off x="1166510" y="3265239"/>
              <a:ext cx="360000" cy="307777"/>
              <a:chOff x="617076" y="2221682"/>
              <a:chExt cx="360000" cy="307777"/>
            </a:xfrm>
          </p:grpSpPr>
          <p:sp>
            <p:nvSpPr>
              <p:cNvPr id="320" name="Ellipse 31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ZoneTexte 32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e 571"/>
            <p:cNvGrpSpPr/>
            <p:nvPr/>
          </p:nvGrpSpPr>
          <p:grpSpPr>
            <a:xfrm>
              <a:off x="1439512" y="3265239"/>
              <a:ext cx="360000" cy="307777"/>
              <a:chOff x="617076" y="2221682"/>
              <a:chExt cx="360000" cy="307777"/>
            </a:xfrm>
          </p:grpSpPr>
          <p:sp>
            <p:nvSpPr>
              <p:cNvPr id="323" name="Ellipse 32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ZoneTexte 32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e 574"/>
            <p:cNvGrpSpPr/>
            <p:nvPr/>
          </p:nvGrpSpPr>
          <p:grpSpPr>
            <a:xfrm>
              <a:off x="1697564" y="3272936"/>
              <a:ext cx="360000" cy="307777"/>
              <a:chOff x="617076" y="2221682"/>
              <a:chExt cx="360000" cy="307777"/>
            </a:xfrm>
          </p:grpSpPr>
          <p:sp>
            <p:nvSpPr>
              <p:cNvPr id="326" name="Ellipse 3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ZoneTexte 32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6" name="Groupe 327"/>
            <p:cNvGrpSpPr/>
            <p:nvPr/>
          </p:nvGrpSpPr>
          <p:grpSpPr>
            <a:xfrm>
              <a:off x="1834215" y="3071408"/>
              <a:ext cx="1369633" cy="933656"/>
              <a:chOff x="6298711" y="5519680"/>
              <a:chExt cx="1369633" cy="933656"/>
            </a:xfrm>
          </p:grpSpPr>
          <p:grpSp>
            <p:nvGrpSpPr>
              <p:cNvPr id="227" name="Groupe 315"/>
              <p:cNvGrpSpPr/>
              <p:nvPr/>
            </p:nvGrpSpPr>
            <p:grpSpPr>
              <a:xfrm>
                <a:off x="7018791" y="5726333"/>
                <a:ext cx="649553" cy="727003"/>
                <a:chOff x="5652120" y="5438301"/>
                <a:chExt cx="649553" cy="727003"/>
              </a:xfrm>
            </p:grpSpPr>
            <p:grpSp>
              <p:nvGrpSpPr>
                <p:cNvPr id="228" name="Groupe 35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229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345" name="Rectangle à coins arrondis 344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346" name="Connecteur droit 34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Connecteur droit 346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4" name="ZoneTexte 343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>
                        <a:solidFill>
                          <a:srgbClr val="C00000"/>
                        </a:solidFill>
                      </a:rPr>
                      <a:t>30</a:t>
                    </a:r>
                    <a:endParaRPr lang="fr-FR" sz="120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230" name="Groupe 100"/>
                <p:cNvGrpSpPr/>
                <p:nvPr/>
              </p:nvGrpSpPr>
              <p:grpSpPr>
                <a:xfrm>
                  <a:off x="5652120" y="5972337"/>
                  <a:ext cx="399426" cy="192967"/>
                  <a:chOff x="1162397" y="5132314"/>
                  <a:chExt cx="457275" cy="245665"/>
                </a:xfrm>
              </p:grpSpPr>
              <p:cxnSp>
                <p:nvCxnSpPr>
                  <p:cNvPr id="335" name="Connecteur droit avec flèche 334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1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337" name="Connecteur droit avec flèche 336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8" name="Connecteur droit avec flèche 337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9" name="Connecteur droit avec flèche 338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0" name="Connecteur droit avec flèche 339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1" name="Connecteur droit avec flèche 340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2" name="Connecteur droit avec flèche 341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30" name="Rectangle à coins arrondis 329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31" name="Connecteur droit avec flèche 17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ZoneTexte 331"/>
              <p:cNvSpPr txBox="1"/>
              <p:nvPr/>
            </p:nvSpPr>
            <p:spPr>
              <a:xfrm>
                <a:off x="6298711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nouv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349" name="Connecteur droit avec flèche 17"/>
            <p:cNvCxnSpPr/>
            <p:nvPr/>
          </p:nvCxnSpPr>
          <p:spPr>
            <a:xfrm>
              <a:off x="3131839" y="3675004"/>
              <a:ext cx="12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e 574"/>
            <p:cNvGrpSpPr/>
            <p:nvPr/>
          </p:nvGrpSpPr>
          <p:grpSpPr>
            <a:xfrm>
              <a:off x="3419912" y="3337247"/>
              <a:ext cx="360000" cy="307777"/>
              <a:chOff x="617076" y="2221682"/>
              <a:chExt cx="360000" cy="307777"/>
            </a:xfrm>
          </p:grpSpPr>
          <p:sp>
            <p:nvSpPr>
              <p:cNvPr id="351" name="Ellipse 35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3" name="Groupe 263"/>
            <p:cNvGrpSpPr/>
            <p:nvPr/>
          </p:nvGrpSpPr>
          <p:grpSpPr>
            <a:xfrm>
              <a:off x="4022974" y="3948070"/>
              <a:ext cx="180000" cy="216000"/>
              <a:chOff x="3764922" y="4422146"/>
              <a:chExt cx="180000" cy="216000"/>
            </a:xfrm>
          </p:grpSpPr>
          <p:cxnSp>
            <p:nvCxnSpPr>
              <p:cNvPr id="354" name="Connecteur droit 353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necteur droit 354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6" name="Connecteur droit avec flèche 355"/>
            <p:cNvCxnSpPr/>
            <p:nvPr/>
          </p:nvCxnSpPr>
          <p:spPr>
            <a:xfrm flipH="1">
              <a:off x="3218838" y="3819020"/>
              <a:ext cx="11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e 574"/>
            <p:cNvGrpSpPr/>
            <p:nvPr/>
          </p:nvGrpSpPr>
          <p:grpSpPr>
            <a:xfrm>
              <a:off x="3635936" y="3841303"/>
              <a:ext cx="360000" cy="307777"/>
              <a:chOff x="617076" y="2221682"/>
              <a:chExt cx="360000" cy="307777"/>
            </a:xfrm>
          </p:grpSpPr>
          <p:sp>
            <p:nvSpPr>
              <p:cNvPr id="360" name="Ellipse 35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5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3" name="Forme libre 362"/>
            <p:cNvSpPr/>
            <p:nvPr/>
          </p:nvSpPr>
          <p:spPr>
            <a:xfrm>
              <a:off x="2330971" y="2803161"/>
              <a:ext cx="2720714" cy="509665"/>
            </a:xfrm>
            <a:custGeom>
              <a:avLst/>
              <a:gdLst>
                <a:gd name="connsiteX0" fmla="*/ 2720714 w 2720714"/>
                <a:gd name="connsiteY0" fmla="*/ 0 h 509665"/>
                <a:gd name="connsiteX1" fmla="*/ 367259 w 2720714"/>
                <a:gd name="connsiteY1" fmla="*/ 239842 h 509665"/>
                <a:gd name="connsiteX2" fmla="*/ 517160 w 2720714"/>
                <a:gd name="connsiteY2" fmla="*/ 509665 h 50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0714" h="509665">
                  <a:moveTo>
                    <a:pt x="2720714" y="0"/>
                  </a:moveTo>
                  <a:cubicBezTo>
                    <a:pt x="1727616" y="77449"/>
                    <a:pt x="734518" y="154898"/>
                    <a:pt x="367259" y="239842"/>
                  </a:cubicBezTo>
                  <a:cubicBezTo>
                    <a:pt x="0" y="324786"/>
                    <a:pt x="258580" y="417225"/>
                    <a:pt x="517160" y="50966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5" name="Groupe 574"/>
            <p:cNvGrpSpPr/>
            <p:nvPr/>
          </p:nvGrpSpPr>
          <p:grpSpPr>
            <a:xfrm>
              <a:off x="3923968" y="2545159"/>
              <a:ext cx="360000" cy="307777"/>
              <a:chOff x="617076" y="2221682"/>
              <a:chExt cx="360000" cy="307777"/>
            </a:xfrm>
          </p:grpSpPr>
          <p:sp>
            <p:nvSpPr>
              <p:cNvPr id="365" name="Ellipse 36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6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6" name="Groupe 263"/>
            <p:cNvGrpSpPr/>
            <p:nvPr/>
          </p:nvGrpSpPr>
          <p:grpSpPr>
            <a:xfrm>
              <a:off x="4103968" y="2966996"/>
              <a:ext cx="180000" cy="216000"/>
              <a:chOff x="3764922" y="4422146"/>
              <a:chExt cx="180000" cy="216000"/>
            </a:xfrm>
          </p:grpSpPr>
          <p:cxnSp>
            <p:nvCxnSpPr>
              <p:cNvPr id="368" name="Connecteur droit 367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droit 36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tête</a:t>
            </a:r>
          </a:p>
        </p:txBody>
      </p:sp>
      <p:sp>
        <p:nvSpPr>
          <p:cNvPr id="133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20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 : </a:t>
            </a:r>
            <a:r>
              <a:rPr lang="fr-FR" sz="2400" smtClean="0"/>
              <a:t>liste initiale vide</a:t>
            </a:r>
          </a:p>
          <a:p>
            <a:pPr marL="1428750" lvl="1" indent="-342900" algn="just">
              <a:spcBef>
                <a:spcPts val="24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e 733"/>
          <p:cNvGrpSpPr/>
          <p:nvPr/>
        </p:nvGrpSpPr>
        <p:grpSpPr>
          <a:xfrm>
            <a:off x="2678718" y="2306852"/>
            <a:ext cx="2685370" cy="1698212"/>
            <a:chOff x="2318638" y="2306852"/>
            <a:chExt cx="2685370" cy="1698212"/>
          </a:xfrm>
        </p:grpSpPr>
        <p:grpSp>
          <p:nvGrpSpPr>
            <p:cNvPr id="14" name="Groupe 157"/>
            <p:cNvGrpSpPr/>
            <p:nvPr/>
          </p:nvGrpSpPr>
          <p:grpSpPr>
            <a:xfrm>
              <a:off x="357350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5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560" name="Rectangle à coins arrondis 55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561" name="Connecteur droit 56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7" name="ZoneTexte 556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558" name="ZoneTexte 557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559" name="ZoneTexte 55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16" name="Groupe 98"/>
            <p:cNvGrpSpPr/>
            <p:nvPr/>
          </p:nvGrpSpPr>
          <p:grpSpPr>
            <a:xfrm>
              <a:off x="4283968" y="3645024"/>
              <a:ext cx="422434" cy="191031"/>
              <a:chOff x="7223411" y="4850694"/>
              <a:chExt cx="483616" cy="243201"/>
            </a:xfrm>
          </p:grpSpPr>
          <p:cxnSp>
            <p:nvCxnSpPr>
              <p:cNvPr id="543" name="Connecteur droit avec flèche 542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45" name="Connecteur droit avec flèche 54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Connecteur droit avec flèche 54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Connecteur droit avec flèche 546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Connecteur droit avec flèche 547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Connecteur droit avec flèche 548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Connecteur droit avec flèche 549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00"/>
            <p:cNvGrpSpPr/>
            <p:nvPr/>
          </p:nvGrpSpPr>
          <p:grpSpPr>
            <a:xfrm>
              <a:off x="3672548" y="2731977"/>
              <a:ext cx="399426" cy="192967"/>
              <a:chOff x="1162397" y="5132314"/>
              <a:chExt cx="457275" cy="245665"/>
            </a:xfrm>
          </p:grpSpPr>
          <p:cxnSp>
            <p:nvCxnSpPr>
              <p:cNvPr id="523" name="Connecteur droit avec flèche 522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25" name="Connecteur droit avec flèche 52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Connecteur droit avec flèche 52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Connecteur droit avec flèche 526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Connecteur droit avec flèche 527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Connecteur droit avec flèche 528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Connecteur droit avec flèche 529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e 98"/>
            <p:cNvGrpSpPr/>
            <p:nvPr/>
          </p:nvGrpSpPr>
          <p:grpSpPr>
            <a:xfrm>
              <a:off x="4293582" y="2787851"/>
              <a:ext cx="422434" cy="191031"/>
              <a:chOff x="7223411" y="4850694"/>
              <a:chExt cx="483616" cy="243201"/>
            </a:xfrm>
          </p:grpSpPr>
          <p:cxnSp>
            <p:nvCxnSpPr>
              <p:cNvPr id="515" name="Connecteur droit avec flèche 51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17" name="Connecteur droit avec flèche 51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Connecteur droit avec flèche 51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Connecteur droit avec flèche 51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Connecteur droit avec flèche 51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Connecteur droit avec flèche 52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1" name="Forme libre 510"/>
            <p:cNvSpPr/>
            <p:nvPr/>
          </p:nvSpPr>
          <p:spPr>
            <a:xfrm>
              <a:off x="4194261" y="2844845"/>
              <a:ext cx="207364" cy="468000"/>
            </a:xfrm>
            <a:custGeom>
              <a:avLst/>
              <a:gdLst>
                <a:gd name="connsiteX0" fmla="*/ 0 w 207364"/>
                <a:gd name="connsiteY0" fmla="*/ 0 h 509666"/>
                <a:gd name="connsiteX1" fmla="*/ 179882 w 207364"/>
                <a:gd name="connsiteY1" fmla="*/ 224853 h 509666"/>
                <a:gd name="connsiteX2" fmla="*/ 164892 w 207364"/>
                <a:gd name="connsiteY2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364" h="509666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ln w="19050">
              <a:solidFill>
                <a:srgbClr val="0530B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64"/>
            <p:cNvGrpSpPr/>
            <p:nvPr/>
          </p:nvGrpSpPr>
          <p:grpSpPr>
            <a:xfrm>
              <a:off x="4509606" y="2787851"/>
              <a:ext cx="180000" cy="216000"/>
              <a:chOff x="3764922" y="4422146"/>
              <a:chExt cx="180000" cy="216000"/>
            </a:xfrm>
          </p:grpSpPr>
          <p:cxnSp>
            <p:nvCxnSpPr>
              <p:cNvPr id="513" name="Connecteur droit 512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cteur droit 513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583"/>
            <p:cNvGrpSpPr/>
            <p:nvPr/>
          </p:nvGrpSpPr>
          <p:grpSpPr>
            <a:xfrm>
              <a:off x="3563928" y="2306852"/>
              <a:ext cx="360000" cy="307777"/>
              <a:chOff x="617076" y="2221682"/>
              <a:chExt cx="360000" cy="307777"/>
            </a:xfrm>
          </p:grpSpPr>
          <p:sp>
            <p:nvSpPr>
              <p:cNvPr id="585" name="Ellipse 58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ZoneTexte 58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6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e 570"/>
            <p:cNvGrpSpPr/>
            <p:nvPr/>
          </p:nvGrpSpPr>
          <p:grpSpPr>
            <a:xfrm>
              <a:off x="2318638" y="3265239"/>
              <a:ext cx="360000" cy="307777"/>
              <a:chOff x="617076" y="2221682"/>
              <a:chExt cx="360000" cy="307777"/>
            </a:xfrm>
          </p:grpSpPr>
          <p:sp>
            <p:nvSpPr>
              <p:cNvPr id="658" name="Ellipse 65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9" name="ZoneTexte 65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e 571"/>
            <p:cNvGrpSpPr/>
            <p:nvPr/>
          </p:nvGrpSpPr>
          <p:grpSpPr>
            <a:xfrm>
              <a:off x="2591640" y="3265239"/>
              <a:ext cx="360000" cy="307777"/>
              <a:chOff x="617076" y="2221682"/>
              <a:chExt cx="360000" cy="307777"/>
            </a:xfrm>
          </p:grpSpPr>
          <p:sp>
            <p:nvSpPr>
              <p:cNvPr id="661" name="Ellipse 66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2" name="ZoneTexte 66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e 574"/>
            <p:cNvGrpSpPr/>
            <p:nvPr/>
          </p:nvGrpSpPr>
          <p:grpSpPr>
            <a:xfrm>
              <a:off x="2849692" y="3272936"/>
              <a:ext cx="360000" cy="307777"/>
              <a:chOff x="617076" y="2221682"/>
              <a:chExt cx="360000" cy="307777"/>
            </a:xfrm>
          </p:grpSpPr>
          <p:sp>
            <p:nvSpPr>
              <p:cNvPr id="664" name="Ellipse 66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5" name="ZoneTexte 66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e 665"/>
            <p:cNvGrpSpPr/>
            <p:nvPr/>
          </p:nvGrpSpPr>
          <p:grpSpPr>
            <a:xfrm>
              <a:off x="2986343" y="3071408"/>
              <a:ext cx="1369633" cy="933656"/>
              <a:chOff x="6298711" y="5519680"/>
              <a:chExt cx="1369633" cy="933656"/>
            </a:xfrm>
          </p:grpSpPr>
          <p:grpSp>
            <p:nvGrpSpPr>
              <p:cNvPr id="28" name="Groupe 315"/>
              <p:cNvGrpSpPr/>
              <p:nvPr/>
            </p:nvGrpSpPr>
            <p:grpSpPr>
              <a:xfrm>
                <a:off x="7018791" y="5726333"/>
                <a:ext cx="649553" cy="727003"/>
                <a:chOff x="5652120" y="5438301"/>
                <a:chExt cx="649553" cy="727003"/>
              </a:xfrm>
            </p:grpSpPr>
            <p:grpSp>
              <p:nvGrpSpPr>
                <p:cNvPr id="29" name="Groupe 35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30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683" name="Rectangle à coins arrondis 682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684" name="Connecteur droit 683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Connecteur droit 684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2" name="ZoneTexte 681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>
                        <a:solidFill>
                          <a:srgbClr val="C00000"/>
                        </a:solidFill>
                      </a:rPr>
                      <a:t>30</a:t>
                    </a:r>
                    <a:endParaRPr lang="fr-FR" sz="120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31" name="Groupe 100"/>
                <p:cNvGrpSpPr/>
                <p:nvPr/>
              </p:nvGrpSpPr>
              <p:grpSpPr>
                <a:xfrm>
                  <a:off x="5652120" y="5972337"/>
                  <a:ext cx="399426" cy="192967"/>
                  <a:chOff x="1162397" y="5132314"/>
                  <a:chExt cx="457275" cy="245665"/>
                </a:xfrm>
              </p:grpSpPr>
              <p:cxnSp>
                <p:nvCxnSpPr>
                  <p:cNvPr id="673" name="Connecteur droit avec flèche 672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675" name="Connecteur droit avec flèche 674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Connecteur droit avec flèche 675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Connecteur droit avec flèche 676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Connecteur droit avec flèche 677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Connecteur droit avec flèche 678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Connecteur droit avec flèche 679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668" name="Rectangle à coins arrondis 667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69" name="Connecteur droit avec flèche 17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ZoneTexte 669"/>
              <p:cNvSpPr txBox="1"/>
              <p:nvPr/>
            </p:nvSpPr>
            <p:spPr>
              <a:xfrm>
                <a:off x="6298711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nouv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" name="Groupe 685"/>
            <p:cNvGrpSpPr/>
            <p:nvPr/>
          </p:nvGrpSpPr>
          <p:grpSpPr>
            <a:xfrm>
              <a:off x="4644008" y="3429000"/>
              <a:ext cx="360000" cy="307777"/>
              <a:chOff x="617076" y="2221682"/>
              <a:chExt cx="360000" cy="307777"/>
            </a:xfrm>
          </p:grpSpPr>
          <p:sp>
            <p:nvSpPr>
              <p:cNvPr id="687" name="Ellipse 68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ZoneTexte 68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" name="Groupe 691"/>
            <p:cNvGrpSpPr/>
            <p:nvPr/>
          </p:nvGrpSpPr>
          <p:grpSpPr>
            <a:xfrm>
              <a:off x="4428024" y="2992197"/>
              <a:ext cx="360000" cy="307777"/>
              <a:chOff x="617076" y="2221682"/>
              <a:chExt cx="360000" cy="307777"/>
            </a:xfrm>
          </p:grpSpPr>
          <p:sp>
            <p:nvSpPr>
              <p:cNvPr id="693" name="Ellipse 69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ZoneTexte 69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5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Groupe 264"/>
            <p:cNvGrpSpPr/>
            <p:nvPr/>
          </p:nvGrpSpPr>
          <p:grpSpPr>
            <a:xfrm>
              <a:off x="3653828" y="2735958"/>
              <a:ext cx="180000" cy="216000"/>
              <a:chOff x="3764922" y="4422146"/>
              <a:chExt cx="180000" cy="216000"/>
            </a:xfrm>
          </p:grpSpPr>
          <p:cxnSp>
            <p:nvCxnSpPr>
              <p:cNvPr id="705" name="Connecteur droit 704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Forme libre 706"/>
            <p:cNvSpPr/>
            <p:nvPr/>
          </p:nvSpPr>
          <p:spPr>
            <a:xfrm>
              <a:off x="3292839" y="2555823"/>
              <a:ext cx="754505" cy="801974"/>
            </a:xfrm>
            <a:custGeom>
              <a:avLst/>
              <a:gdLst>
                <a:gd name="connsiteX0" fmla="*/ 754505 w 754505"/>
                <a:gd name="connsiteY0" fmla="*/ 127416 h 801974"/>
                <a:gd name="connsiteX1" fmla="*/ 4997 w 754505"/>
                <a:gd name="connsiteY1" fmla="*/ 112426 h 801974"/>
                <a:gd name="connsiteX2" fmla="*/ 724525 w 754505"/>
                <a:gd name="connsiteY2" fmla="*/ 801974 h 80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505" h="801974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1187624" y="4293096"/>
            <a:ext cx="7272808" cy="2448272"/>
            <a:chOff x="1187624" y="4293096"/>
            <a:chExt cx="7272808" cy="2448272"/>
          </a:xfrm>
        </p:grpSpPr>
        <p:grpSp>
          <p:nvGrpSpPr>
            <p:cNvPr id="2" name="Groupe 698"/>
            <p:cNvGrpSpPr/>
            <p:nvPr/>
          </p:nvGrpSpPr>
          <p:grpSpPr>
            <a:xfrm>
              <a:off x="1187624" y="4293096"/>
              <a:ext cx="5616624" cy="2448272"/>
              <a:chOff x="2339752" y="4293096"/>
              <a:chExt cx="5616624" cy="2448272"/>
            </a:xfrm>
          </p:grpSpPr>
          <p:grpSp>
            <p:nvGrpSpPr>
              <p:cNvPr id="3" name="Groupe 586"/>
              <p:cNvGrpSpPr/>
              <p:nvPr/>
            </p:nvGrpSpPr>
            <p:grpSpPr>
              <a:xfrm>
                <a:off x="2339752" y="4293096"/>
                <a:ext cx="4176464" cy="2448272"/>
                <a:chOff x="467544" y="2636912"/>
                <a:chExt cx="4176464" cy="2448272"/>
              </a:xfrm>
            </p:grpSpPr>
            <p:sp>
              <p:nvSpPr>
                <p:cNvPr id="588" name="Rectangle 587"/>
                <p:cNvSpPr/>
                <p:nvPr/>
              </p:nvSpPr>
              <p:spPr>
                <a:xfrm>
                  <a:off x="467544" y="2636912"/>
                  <a:ext cx="4176464" cy="24482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65125" ea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None/>
                    <a:defRPr/>
                  </a:pPr>
                  <a:r>
                    <a:rPr lang="fr-FR" sz="110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nouv = (cellule*)malloc(sizeof(cellule));</a:t>
                  </a:r>
                </a:p>
                <a:p>
                  <a:pPr marL="365125" ea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None/>
                    <a:defRPr/>
                  </a:pPr>
                  <a:endPara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r>
                    <a:rPr lang="fr-FR" sz="110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nouv-&gt;val = 30;</a:t>
                  </a: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endPara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r>
                    <a:rPr lang="fr-FR" sz="110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nouv-&gt;pred = NULL;</a:t>
                  </a: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endPara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r>
                    <a:rPr lang="fr-FR" sz="110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nouv-&gt;suiv = L.tete;</a:t>
                  </a: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endPara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r>
                    <a:rPr lang="fr-FR" sz="110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L.tete -&gt; pred = nouv; </a:t>
                  </a: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endPara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marL="365125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defRPr/>
                  </a:pPr>
                  <a:r>
                    <a:rPr lang="fr-FR" sz="110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L.tete = nouv;</a:t>
                  </a:r>
                  <a:endParaRPr lang="fr-FR" sz="11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" name="Groupe 570"/>
                <p:cNvGrpSpPr/>
                <p:nvPr/>
              </p:nvGrpSpPr>
              <p:grpSpPr>
                <a:xfrm>
                  <a:off x="534829" y="2689175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605" name="Ellipse 604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6" name="ZoneTexte 605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b="1" smtClean="0">
                        <a:solidFill>
                          <a:schemeClr val="bg1"/>
                        </a:solidFill>
                      </a:rPr>
                      <a:t>1</a:t>
                    </a:r>
                    <a:endParaRPr lang="fr-FR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e 571"/>
                <p:cNvGrpSpPr/>
                <p:nvPr/>
              </p:nvGrpSpPr>
              <p:grpSpPr>
                <a:xfrm>
                  <a:off x="539552" y="3121223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603" name="Ellipse 60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4" name="ZoneTexte 603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b="1" smtClean="0">
                        <a:solidFill>
                          <a:schemeClr val="bg1"/>
                        </a:solidFill>
                      </a:rPr>
                      <a:t>2</a:t>
                    </a:r>
                    <a:endParaRPr lang="fr-FR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" name="Groupe 574"/>
                <p:cNvGrpSpPr/>
                <p:nvPr/>
              </p:nvGrpSpPr>
              <p:grpSpPr>
                <a:xfrm>
                  <a:off x="539552" y="3481263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601" name="Ellipse 600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2" name="ZoneTexte 601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b="1" smtClean="0">
                        <a:solidFill>
                          <a:schemeClr val="bg1"/>
                        </a:solidFill>
                      </a:rPr>
                      <a:t>3</a:t>
                    </a:r>
                    <a:endParaRPr lang="fr-FR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" name="Groupe 577"/>
                <p:cNvGrpSpPr/>
                <p:nvPr/>
              </p:nvGrpSpPr>
              <p:grpSpPr>
                <a:xfrm>
                  <a:off x="539552" y="3913311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599" name="Ellipse 598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0" name="ZoneTexte 599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b="1" smtClean="0">
                        <a:solidFill>
                          <a:schemeClr val="bg1"/>
                        </a:solidFill>
                      </a:rPr>
                      <a:t>4</a:t>
                    </a:r>
                    <a:endParaRPr lang="fr-FR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Groupe 580"/>
                <p:cNvGrpSpPr/>
                <p:nvPr/>
              </p:nvGrpSpPr>
              <p:grpSpPr>
                <a:xfrm>
                  <a:off x="539552" y="4293096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597" name="Ellipse 596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8" name="ZoneTexte 597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b="1" smtClean="0">
                        <a:solidFill>
                          <a:schemeClr val="bg1"/>
                        </a:solidFill>
                      </a:rPr>
                      <a:t>5</a:t>
                    </a:r>
                    <a:endParaRPr lang="fr-FR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" name="Groupe 583"/>
                <p:cNvGrpSpPr/>
                <p:nvPr/>
              </p:nvGrpSpPr>
              <p:grpSpPr>
                <a:xfrm>
                  <a:off x="539552" y="4705399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595" name="Ellipse 594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6" name="ZoneTexte 595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b="1" smtClean="0">
                        <a:solidFill>
                          <a:schemeClr val="bg1"/>
                        </a:solidFill>
                      </a:rPr>
                      <a:t>6</a:t>
                    </a:r>
                    <a:endParaRPr lang="fr-FR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2" name="Groupe 264"/>
              <p:cNvGrpSpPr/>
              <p:nvPr/>
            </p:nvGrpSpPr>
            <p:grpSpPr>
              <a:xfrm>
                <a:off x="2400080" y="6024230"/>
                <a:ext cx="2340000" cy="216000"/>
                <a:chOff x="3764922" y="4422146"/>
                <a:chExt cx="180000" cy="216000"/>
              </a:xfrm>
            </p:grpSpPr>
            <p:cxnSp>
              <p:nvCxnSpPr>
                <p:cNvPr id="690" name="Connecteur droit 689"/>
                <p:cNvCxnSpPr/>
                <p:nvPr/>
              </p:nvCxnSpPr>
              <p:spPr>
                <a:xfrm>
                  <a:off x="3764922" y="4422146"/>
                  <a:ext cx="177105" cy="216000"/>
                </a:xfrm>
                <a:prstGeom prst="line">
                  <a:avLst/>
                </a:prstGeom>
                <a:ln w="28575">
                  <a:solidFill>
                    <a:srgbClr val="0530BB">
                      <a:alpha val="69804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Connecteur droit 690"/>
                <p:cNvCxnSpPr/>
                <p:nvPr/>
              </p:nvCxnSpPr>
              <p:spPr>
                <a:xfrm flipH="1">
                  <a:off x="3767817" y="4422146"/>
                  <a:ext cx="177105" cy="216000"/>
                </a:xfrm>
                <a:prstGeom prst="line">
                  <a:avLst/>
                </a:prstGeom>
                <a:ln w="28575">
                  <a:solidFill>
                    <a:srgbClr val="0530BB">
                      <a:alpha val="69804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5" name="ZoneTexte 694"/>
              <p:cNvSpPr txBox="1"/>
              <p:nvPr/>
            </p:nvSpPr>
            <p:spPr>
              <a:xfrm>
                <a:off x="4788024" y="6001543"/>
                <a:ext cx="3168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smtClean="0">
                    <a:solidFill>
                      <a:srgbClr val="0530BB"/>
                    </a:solidFill>
                  </a:rPr>
                  <a:t>BUG !!! Attention L.tete est NULL !</a:t>
                </a:r>
                <a:endParaRPr lang="fr-FR" sz="1400" b="1">
                  <a:solidFill>
                    <a:srgbClr val="0530BB"/>
                  </a:solidFill>
                </a:endParaRPr>
              </a:p>
            </p:txBody>
          </p:sp>
        </p:grpSp>
        <p:grpSp>
          <p:nvGrpSpPr>
            <p:cNvPr id="100" name="Groupe 732"/>
            <p:cNvGrpSpPr/>
            <p:nvPr/>
          </p:nvGrpSpPr>
          <p:grpSpPr>
            <a:xfrm>
              <a:off x="6444432" y="5979260"/>
              <a:ext cx="2016000" cy="324000"/>
              <a:chOff x="6876256" y="6309320"/>
              <a:chExt cx="2016000" cy="324000"/>
            </a:xfrm>
          </p:grpSpPr>
          <p:sp>
            <p:nvSpPr>
              <p:cNvPr id="714" name="Rectangle 713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L.queu = nouv; 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101" name="Groupe 695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697" name="Ellipse 696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>
                  <a:solidFill>
                    <a:srgbClr val="0530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ZoneTexte 697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5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2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tête</a:t>
            </a:r>
          </a:p>
        </p:txBody>
      </p:sp>
      <p:sp>
        <p:nvSpPr>
          <p:cNvPr id="119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21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54884"/>
            <a:ext cx="8568952" cy="521988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Fonction</a:t>
            </a:r>
            <a:r>
              <a:rPr lang="fr-FR" sz="2600" b="1" smtClean="0"/>
              <a:t> </a:t>
            </a:r>
            <a:r>
              <a:rPr lang="fr-FR" sz="2400" b="1" smtClean="0"/>
              <a:t>: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Rectangle 199"/>
          <p:cNvSpPr/>
          <p:nvPr/>
        </p:nvSpPr>
        <p:spPr>
          <a:xfrm>
            <a:off x="2411760" y="1916832"/>
            <a:ext cx="4536504" cy="46085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Inserer_tete_LDC (LDC L, int x)</a:t>
            </a:r>
            <a:endParaRPr lang="fr-F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nouv;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nouv = (cellule*)malloc(sizeof(cellule));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if(!nouv)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printf("Espace memoire insuffisant\n");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fr-F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nouv-&gt;val = x;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nouv-&gt;pred = NULL;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nouv-&gt;suiv = L.tete;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if(!listeDC_vide(L))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L.tete -&gt; pred = nouv;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else </a:t>
            </a: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liste initiale vide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L.queu = nouv;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L.tete = nouv;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return(L);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tête</a:t>
            </a:r>
          </a:p>
        </p:txBody>
      </p:sp>
      <p:sp>
        <p:nvSpPr>
          <p:cNvPr id="12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22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4680520"/>
          </a:xfrm>
        </p:spPr>
        <p:txBody>
          <a:bodyPr>
            <a:normAutofit/>
          </a:bodyPr>
          <a:lstStyle/>
          <a:p>
            <a:pPr marL="361950" algn="ctr">
              <a:buNone/>
            </a:pPr>
            <a:r>
              <a:rPr lang="fr-FR" sz="2800" b="1" smtClean="0"/>
              <a:t>But : </a:t>
            </a:r>
            <a:r>
              <a:rPr lang="fr-FR" sz="2000" smtClean="0">
                <a:solidFill>
                  <a:prstClr val="black"/>
                </a:solidFill>
              </a:rPr>
              <a:t>Insérer 70 </a:t>
            </a:r>
            <a:r>
              <a:rPr lang="fr-FR" sz="2000" smtClean="0">
                <a:solidFill>
                  <a:srgbClr val="C00000"/>
                </a:solidFill>
              </a:rPr>
              <a:t>en queue </a:t>
            </a:r>
            <a:r>
              <a:rPr lang="fr-FR" sz="2000" smtClean="0">
                <a:solidFill>
                  <a:prstClr val="black"/>
                </a:solidFill>
              </a:rPr>
              <a:t>de liste</a:t>
            </a:r>
            <a:endParaRPr lang="fr-FR" sz="2000" b="1" smtClean="0"/>
          </a:p>
          <a:p>
            <a:pPr marL="179388" indent="0" algn="just">
              <a:spcBef>
                <a:spcPts val="1800"/>
              </a:spcBef>
              <a:buNone/>
            </a:pPr>
            <a:r>
              <a:rPr lang="fr-FR" sz="2000" u="sng" smtClean="0"/>
              <a:t>Cas général :</a:t>
            </a:r>
            <a:r>
              <a:rPr lang="fr-FR" sz="2000" smtClean="0"/>
              <a:t> </a:t>
            </a:r>
            <a:r>
              <a:rPr lang="fr-FR" sz="1800" smtClean="0">
                <a:solidFill>
                  <a:prstClr val="black"/>
                </a:solidFill>
              </a:rPr>
              <a:t>Liste initiale non vide</a:t>
            </a:r>
            <a:r>
              <a:rPr lang="fr-FR" sz="2000" smtClean="0"/>
              <a:t>                    </a:t>
            </a:r>
            <a:r>
              <a:rPr lang="fr-FR" sz="2000" u="sng" smtClean="0"/>
              <a:t>Cas particulier :</a:t>
            </a:r>
            <a:r>
              <a:rPr lang="fr-FR" sz="2000" smtClean="0"/>
              <a:t> </a:t>
            </a:r>
            <a:r>
              <a:rPr lang="fr-FR" sz="1800" smtClean="0">
                <a:solidFill>
                  <a:prstClr val="black"/>
                </a:solidFill>
              </a:rPr>
              <a:t>Liste initiale vide</a:t>
            </a:r>
            <a:endParaRPr lang="fr-FR" sz="2000" smtClean="0"/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  		</a:t>
            </a:r>
            <a:endParaRPr lang="fr-FR" sz="2000" u="sng" smtClean="0"/>
          </a:p>
          <a:p>
            <a:pPr marL="1428750" lvl="1" indent="-342900" algn="just">
              <a:spcAft>
                <a:spcPts val="1800"/>
              </a:spcAft>
              <a:buClr>
                <a:srgbClr val="C00000"/>
              </a:buClr>
              <a:buSzPct val="90000"/>
              <a:buNone/>
            </a:pPr>
            <a:endParaRPr lang="fr-FR" sz="2400" smtClean="0"/>
          </a:p>
          <a:p>
            <a:pPr marL="361950" lvl="0" algn="just">
              <a:buNone/>
            </a:pPr>
            <a:endParaRPr lang="fr-FR" sz="2600" b="1" smtClean="0">
              <a:solidFill>
                <a:prstClr val="black"/>
              </a:solidFill>
            </a:endParaRPr>
          </a:p>
          <a:p>
            <a:pPr marL="1588" lvl="0" indent="-1588" algn="just">
              <a:spcBef>
                <a:spcPts val="2400"/>
              </a:spcBef>
              <a:buNone/>
            </a:pPr>
            <a:r>
              <a:rPr lang="fr-FR" sz="2000" smtClean="0">
                <a:solidFill>
                  <a:prstClr val="black"/>
                </a:solidFill>
              </a:rPr>
              <a:t>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				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</a:t>
            </a:r>
            <a:endParaRPr lang="fr-FR" sz="2000" u="sng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e 317"/>
          <p:cNvGrpSpPr/>
          <p:nvPr/>
        </p:nvGrpSpPr>
        <p:grpSpPr>
          <a:xfrm>
            <a:off x="5970132" y="2876594"/>
            <a:ext cx="1070888" cy="755842"/>
            <a:chOff x="7029505" y="2903632"/>
            <a:chExt cx="1070888" cy="755842"/>
          </a:xfrm>
        </p:grpSpPr>
        <p:grpSp>
          <p:nvGrpSpPr>
            <p:cNvPr id="5" name="Groupe 100"/>
            <p:cNvGrpSpPr/>
            <p:nvPr/>
          </p:nvGrpSpPr>
          <p:grpSpPr>
            <a:xfrm>
              <a:off x="7124902" y="3236033"/>
              <a:ext cx="399426" cy="192967"/>
              <a:chOff x="1162397" y="5132314"/>
              <a:chExt cx="457275" cy="245665"/>
            </a:xfrm>
          </p:grpSpPr>
          <p:cxnSp>
            <p:nvCxnSpPr>
              <p:cNvPr id="281" name="Connecteur droit avec flèche 280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83" name="Connecteur droit avec flèche 28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avec flèche 28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avec flèche 284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avec flèche 285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Connecteur droit avec flèche 286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eur droit avec flèche 287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e 98"/>
            <p:cNvGrpSpPr/>
            <p:nvPr/>
          </p:nvGrpSpPr>
          <p:grpSpPr>
            <a:xfrm>
              <a:off x="7668344" y="3384030"/>
              <a:ext cx="422434" cy="191031"/>
              <a:chOff x="7223411" y="4850694"/>
              <a:chExt cx="483616" cy="243201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67" name="Connecteur droit avec flèche 26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eur droit avec flèche 26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avec flèche 26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avec flèche 27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e 157"/>
            <p:cNvGrpSpPr/>
            <p:nvPr/>
          </p:nvGrpSpPr>
          <p:grpSpPr>
            <a:xfrm>
              <a:off x="7029505" y="2903632"/>
              <a:ext cx="1070888" cy="755842"/>
              <a:chOff x="2782230" y="1988840"/>
              <a:chExt cx="1225987" cy="962258"/>
            </a:xfrm>
          </p:grpSpPr>
          <p:grpSp>
            <p:nvGrpSpPr>
              <p:cNvPr id="11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60" name="Rectangle à coins arrondis 25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61" name="Connecteur droit 26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ZoneTexte 256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258" name="ZoneTexte 257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259" name="ZoneTexte 25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</p:grpSp>
      <p:cxnSp>
        <p:nvCxnSpPr>
          <p:cNvPr id="346" name="Connecteur droit 345"/>
          <p:cNvCxnSpPr/>
          <p:nvPr/>
        </p:nvCxnSpPr>
        <p:spPr>
          <a:xfrm>
            <a:off x="4499992" y="2133304"/>
            <a:ext cx="0" cy="4176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385"/>
          <p:cNvGrpSpPr/>
          <p:nvPr/>
        </p:nvGrpSpPr>
        <p:grpSpPr>
          <a:xfrm>
            <a:off x="5992390" y="4676794"/>
            <a:ext cx="1171898" cy="1560518"/>
            <a:chOff x="6568454" y="5324866"/>
            <a:chExt cx="1171898" cy="1560518"/>
          </a:xfrm>
        </p:grpSpPr>
        <p:grpSp>
          <p:nvGrpSpPr>
            <p:cNvPr id="13" name="Groupe 157"/>
            <p:cNvGrpSpPr/>
            <p:nvPr/>
          </p:nvGrpSpPr>
          <p:grpSpPr>
            <a:xfrm>
              <a:off x="6568454" y="5324866"/>
              <a:ext cx="1070888" cy="755842"/>
              <a:chOff x="2782230" y="1988840"/>
              <a:chExt cx="1225987" cy="962258"/>
            </a:xfrm>
          </p:grpSpPr>
          <p:grpSp>
            <p:nvGrpSpPr>
              <p:cNvPr id="14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84" name="Rectangle à coins arrondis 38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85" name="Connecteur droit 38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1" name="ZoneTexte 380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82" name="ZoneTexte 381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83" name="ZoneTexte 382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15" name="Groupe 35"/>
            <p:cNvGrpSpPr/>
            <p:nvPr/>
          </p:nvGrpSpPr>
          <p:grpSpPr>
            <a:xfrm>
              <a:off x="7000502" y="6158381"/>
              <a:ext cx="361521" cy="610319"/>
              <a:chOff x="3263433" y="3176825"/>
              <a:chExt cx="1416423" cy="1461837"/>
            </a:xfrm>
          </p:grpSpPr>
          <p:grpSp>
            <p:nvGrpSpPr>
              <p:cNvPr id="16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77" name="Rectangle à coins arrondis 37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78" name="Connecteur droit 37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Connecteur droit 37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ZoneTexte 375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70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55" name="Forme libre 354"/>
            <p:cNvSpPr/>
            <p:nvPr/>
          </p:nvSpPr>
          <p:spPr>
            <a:xfrm>
              <a:off x="6568683" y="5692443"/>
              <a:ext cx="487180" cy="594940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Forme libre 355"/>
            <p:cNvSpPr/>
            <p:nvPr/>
          </p:nvSpPr>
          <p:spPr>
            <a:xfrm flipH="1">
              <a:off x="7308352" y="5805263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98"/>
            <p:cNvGrpSpPr/>
            <p:nvPr/>
          </p:nvGrpSpPr>
          <p:grpSpPr>
            <a:xfrm>
              <a:off x="7288534" y="6518421"/>
              <a:ext cx="422434" cy="191031"/>
              <a:chOff x="7223411" y="4850694"/>
              <a:chExt cx="483616" cy="243201"/>
            </a:xfrm>
          </p:grpSpPr>
          <p:cxnSp>
            <p:nvCxnSpPr>
              <p:cNvPr id="367" name="Connecteur droit avec flèche 36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9" name="Connecteur droit avec flèche 36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Connecteur droit avec flèche 36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Connecteur droit avec flèche 370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avec flèche 371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avec flèche 372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avec flèche 373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e 100"/>
            <p:cNvGrpSpPr/>
            <p:nvPr/>
          </p:nvGrpSpPr>
          <p:grpSpPr>
            <a:xfrm>
              <a:off x="6712470" y="6692417"/>
              <a:ext cx="399426" cy="192967"/>
              <a:chOff x="1162397" y="5132314"/>
              <a:chExt cx="457275" cy="245665"/>
            </a:xfrm>
          </p:grpSpPr>
          <p:cxnSp>
            <p:nvCxnSpPr>
              <p:cNvPr id="359" name="Connecteur droit avec flèche 358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1" name="Connecteur droit avec flèche 36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Connecteur droit avec flèche 36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avec flèche 36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avec flèche 36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avec flèche 36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Connecteur droit avec flèche 36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Flèche courbée vers la droite 386"/>
          <p:cNvSpPr/>
          <p:nvPr/>
        </p:nvSpPr>
        <p:spPr>
          <a:xfrm>
            <a:off x="1979712" y="4005064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8" name="Flèche courbée vers la droite 387"/>
          <p:cNvSpPr/>
          <p:nvPr/>
        </p:nvSpPr>
        <p:spPr>
          <a:xfrm flipH="1">
            <a:off x="6588224" y="3990074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1" name="Groupe 388"/>
          <p:cNvGrpSpPr/>
          <p:nvPr/>
        </p:nvGrpSpPr>
        <p:grpSpPr>
          <a:xfrm>
            <a:off x="827584" y="2420888"/>
            <a:ext cx="2338652" cy="1527158"/>
            <a:chOff x="1186416" y="2276872"/>
            <a:chExt cx="2338652" cy="1527158"/>
          </a:xfrm>
        </p:grpSpPr>
        <p:grpSp>
          <p:nvGrpSpPr>
            <p:cNvPr id="22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23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4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9" name="Rectangle à coins arrondis 4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40" name="Connecteur droit 4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Connecteur droit 4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8" name="ZoneTexte 4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35" name="Connecteur droit avec flèche 43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avec flèche 43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26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7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1" name="Rectangle à coins arrondis 43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2" name="Connecteur droit 43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Connecteur droit 43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0" name="ZoneTexte 42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1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21" name="Connecteur droit avec flèche 42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23" name="Connecteur droit avec flèche 42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necteur droit avec flèche 4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onnecteur droit avec flèche 42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onnecteur droit avec flèche 42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onnecteur droit avec flèche 42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Connecteur droit avec flèche 42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402" name="Connecteur droit avec flèche 40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32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15" name="Rectangle à coins arrondis 4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16" name="Connecteur droit 4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4" name="ZoneTexte 41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33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05" name="Connecteur droit avec flèche 40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07" name="Connecteur droit avec flèche 4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necteur droit avec flèche 4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Connecteur droit avec flèche 4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Connecteur droit avec flèche 4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Connecteur droit avec flèche 4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Connecteur droit avec flèche 4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5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36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00" name="Rectangle à coins arrondis 39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01" name="Connecteur droit 40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ZoneTexte 39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98" name="ZoneTexte 39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99" name="ZoneTexte 39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94" name="Forme libre 39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Forme libre 39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9" name="Groupe 318"/>
          <p:cNvGrpSpPr/>
          <p:nvPr/>
        </p:nvGrpSpPr>
        <p:grpSpPr>
          <a:xfrm>
            <a:off x="835216" y="4710154"/>
            <a:ext cx="3092207" cy="1527158"/>
            <a:chOff x="835216" y="4926178"/>
            <a:chExt cx="3092207" cy="1527158"/>
          </a:xfrm>
        </p:grpSpPr>
        <p:grpSp>
          <p:nvGrpSpPr>
            <p:cNvPr id="191" name="Groupe 36"/>
            <p:cNvGrpSpPr/>
            <p:nvPr/>
          </p:nvGrpSpPr>
          <p:grpSpPr>
            <a:xfrm>
              <a:off x="1510654" y="5733001"/>
              <a:ext cx="981954" cy="610319"/>
              <a:chOff x="2069827" y="3176825"/>
              <a:chExt cx="3847254" cy="1461837"/>
            </a:xfrm>
          </p:grpSpPr>
          <p:grpSp>
            <p:nvGrpSpPr>
              <p:cNvPr id="248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5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53" name="Rectangle à coins arrondis 25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onnecteur droit 25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2" name="ZoneTexte 25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249" name="Connecteur droit avec flèche 24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avec flèche 249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e 142"/>
            <p:cNvGrpSpPr/>
            <p:nvPr/>
          </p:nvGrpSpPr>
          <p:grpSpPr>
            <a:xfrm>
              <a:off x="835216" y="5729894"/>
              <a:ext cx="987350" cy="723442"/>
              <a:chOff x="1378421" y="3012046"/>
              <a:chExt cx="1130349" cy="921010"/>
            </a:xfrm>
          </p:grpSpPr>
          <p:grpSp>
            <p:nvGrpSpPr>
              <p:cNvPr id="231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4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45" name="Rectangle à coins arrondis 24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46" name="Connecteur droit 24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Connecteur droit 24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4" name="ZoneTexte 243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232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234" name="Connecteur droit avec flèche 233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5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37" name="Connecteur droit avec flèche 23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Connecteur droit avec flèche 23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Connecteur droit avec flèche 23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Connecteur droit avec flèche 24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Connecteur droit avec flèche 24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15" name="Connecteur droit avec flèche 214"/>
            <p:cNvCxnSpPr/>
            <p:nvPr/>
          </p:nvCxnSpPr>
          <p:spPr>
            <a:xfrm flipH="1">
              <a:off x="2189586" y="6256065"/>
              <a:ext cx="377348" cy="0"/>
            </a:xfrm>
            <a:prstGeom prst="straightConnector1">
              <a:avLst/>
            </a:pr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e 35"/>
            <p:cNvGrpSpPr/>
            <p:nvPr/>
          </p:nvGrpSpPr>
          <p:grpSpPr>
            <a:xfrm>
              <a:off x="2494236" y="5729894"/>
              <a:ext cx="361520" cy="610319"/>
              <a:chOff x="3263433" y="3176825"/>
              <a:chExt cx="1416423" cy="1461837"/>
            </a:xfrm>
          </p:grpSpPr>
          <p:grpSp>
            <p:nvGrpSpPr>
              <p:cNvPr id="226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28" name="Rectangle à coins arrondis 227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29" name="Connecteur droit 228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necteur droit 229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7" name="ZoneTexte 226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50</a:t>
                </a:r>
                <a:endParaRPr lang="fr-FR" sz="1200"/>
              </a:p>
            </p:txBody>
          </p:sp>
        </p:grpSp>
        <p:grpSp>
          <p:nvGrpSpPr>
            <p:cNvPr id="195" name="Groupe 157"/>
            <p:cNvGrpSpPr/>
            <p:nvPr/>
          </p:nvGrpSpPr>
          <p:grpSpPr>
            <a:xfrm>
              <a:off x="1186031" y="4926178"/>
              <a:ext cx="1234570" cy="656796"/>
              <a:chOff x="2558718" y="1988840"/>
              <a:chExt cx="1413375" cy="836163"/>
            </a:xfrm>
          </p:grpSpPr>
          <p:grpSp>
            <p:nvGrpSpPr>
              <p:cNvPr id="209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13" name="Rectangle à coins arrondis 212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ZoneTexte 209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211" name="ZoneTexte 210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212" name="ZoneTexte 211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97" name="Forme libre 196"/>
            <p:cNvSpPr/>
            <p:nvPr/>
          </p:nvSpPr>
          <p:spPr>
            <a:xfrm>
              <a:off x="865502" y="5287575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5" name="Groupe 294"/>
            <p:cNvGrpSpPr/>
            <p:nvPr/>
          </p:nvGrpSpPr>
          <p:grpSpPr>
            <a:xfrm>
              <a:off x="2858798" y="5726039"/>
              <a:ext cx="1023102" cy="610319"/>
              <a:chOff x="7998404" y="2843565"/>
              <a:chExt cx="1023102" cy="610319"/>
            </a:xfrm>
          </p:grpSpPr>
          <p:grpSp>
            <p:nvGrpSpPr>
              <p:cNvPr id="296" name="Groupe 35"/>
              <p:cNvGrpSpPr/>
              <p:nvPr/>
            </p:nvGrpSpPr>
            <p:grpSpPr>
              <a:xfrm>
                <a:off x="8314935" y="2843565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31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12" name="Rectangle à coins arrondis 31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13" name="Connecteur droit 312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Connecteur droit 313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1" name="ZoneTexte 310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70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99" name="Groupe 98"/>
              <p:cNvGrpSpPr/>
              <p:nvPr/>
            </p:nvGrpSpPr>
            <p:grpSpPr>
              <a:xfrm>
                <a:off x="8599072" y="3237969"/>
                <a:ext cx="422434" cy="191031"/>
                <a:chOff x="7223411" y="4850694"/>
                <a:chExt cx="483616" cy="243201"/>
              </a:xfrm>
            </p:grpSpPr>
            <p:cxnSp>
              <p:nvCxnSpPr>
                <p:cNvPr id="302" name="Connecteur droit avec flèche 301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3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304" name="Connecteur droit avec flèche 303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Connecteur droit avec flèche 304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onnecteur droit avec flèche 305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avec flèche 306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Connecteur droit avec flèche 307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Connecteur droit avec flèche 308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00" name="Connecteur droit avec flèche 299"/>
              <p:cNvCxnSpPr/>
              <p:nvPr/>
            </p:nvCxnSpPr>
            <p:spPr>
              <a:xfrm flipH="1">
                <a:off x="7998404" y="3371982"/>
                <a:ext cx="37734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5" name="Connecteur droit avec flèche 314"/>
            <p:cNvCxnSpPr/>
            <p:nvPr/>
          </p:nvCxnSpPr>
          <p:spPr>
            <a:xfrm>
              <a:off x="2796520" y="6123276"/>
              <a:ext cx="37734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Forme libre 316"/>
            <p:cNvSpPr/>
            <p:nvPr/>
          </p:nvSpPr>
          <p:spPr>
            <a:xfrm>
              <a:off x="2113613" y="5396459"/>
              <a:ext cx="1813810" cy="404734"/>
            </a:xfrm>
            <a:custGeom>
              <a:avLst/>
              <a:gdLst>
                <a:gd name="connsiteX0" fmla="*/ 0 w 1813810"/>
                <a:gd name="connsiteY0" fmla="*/ 0 h 404734"/>
                <a:gd name="connsiteX1" fmla="*/ 1573967 w 1813810"/>
                <a:gd name="connsiteY1" fmla="*/ 89941 h 404734"/>
                <a:gd name="connsiteX2" fmla="*/ 1439056 w 1813810"/>
                <a:gd name="connsiteY2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810" h="404734">
                  <a:moveTo>
                    <a:pt x="0" y="0"/>
                  </a:moveTo>
                  <a:cubicBezTo>
                    <a:pt x="667062" y="11242"/>
                    <a:pt x="1334124" y="22485"/>
                    <a:pt x="1573967" y="89941"/>
                  </a:cubicBezTo>
                  <a:cubicBezTo>
                    <a:pt x="1813810" y="157397"/>
                    <a:pt x="1626433" y="281065"/>
                    <a:pt x="1439056" y="404734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8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23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90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liste initiale non vide</a:t>
            </a:r>
          </a:p>
          <a:p>
            <a:pPr marL="1428750" lvl="1" indent="-342900" algn="just">
              <a:spcBef>
                <a:spcPts val="42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Allouer un nouvel espace mémoire  pour une cellule</a:t>
            </a:r>
          </a:p>
          <a:p>
            <a:pPr marL="14287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Remplir le champ données</a:t>
            </a:r>
          </a:p>
          <a:p>
            <a:pPr marL="14287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Mettre à NULL le champ suiv</a:t>
            </a:r>
          </a:p>
          <a:p>
            <a:pPr marL="1428750" lvl="1" indent="-342900" algn="just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Pointer le champ pred vers la dernière cellule de la liste initiale</a:t>
            </a:r>
          </a:p>
          <a:p>
            <a:pPr marL="1428750" lvl="1" indent="-342900" algn="just">
              <a:spcBef>
                <a:spcPts val="24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Pointer le champ suiv de la dernière cellule de la liste initiale vers la nouvelle cellule</a:t>
            </a:r>
          </a:p>
          <a:p>
            <a:pPr marL="1438275" lvl="1" indent="-352425" algn="just">
              <a:spcBef>
                <a:spcPts val="2400"/>
              </a:spcBef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fr-FR" sz="1900" smtClean="0"/>
              <a:t>Pointer la queue de liste vers la nouvelle cellule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ccolade ouvrante 9"/>
          <p:cNvSpPr/>
          <p:nvPr/>
        </p:nvSpPr>
        <p:spPr>
          <a:xfrm>
            <a:off x="1187624" y="2617948"/>
            <a:ext cx="144016" cy="1692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79512" y="3216676"/>
            <a:ext cx="100811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nouvelle cellule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-36512" y="5540096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Pointeur sur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ccolade ouvrante 14"/>
          <p:cNvSpPr/>
          <p:nvPr/>
        </p:nvSpPr>
        <p:spPr>
          <a:xfrm>
            <a:off x="1187624" y="5612104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-36512" y="4550648"/>
            <a:ext cx="1187043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dernière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ccolade ouvrante 23"/>
          <p:cNvSpPr/>
          <p:nvPr/>
        </p:nvSpPr>
        <p:spPr>
          <a:xfrm>
            <a:off x="1187624" y="4676000"/>
            <a:ext cx="144016" cy="468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24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liste initiale non vide</a:t>
            </a:r>
          </a:p>
          <a:p>
            <a:pPr marL="1428750" lvl="1" indent="-342900" algn="just">
              <a:spcBef>
                <a:spcPts val="24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347"/>
          <p:cNvGrpSpPr/>
          <p:nvPr/>
        </p:nvGrpSpPr>
        <p:grpSpPr>
          <a:xfrm>
            <a:off x="2339752" y="4293096"/>
            <a:ext cx="4176464" cy="2448272"/>
            <a:chOff x="467544" y="2636912"/>
            <a:chExt cx="4176464" cy="2448272"/>
          </a:xfrm>
        </p:grpSpPr>
        <p:sp>
          <p:nvSpPr>
            <p:cNvPr id="259" name="Rectangle 258"/>
            <p:cNvSpPr/>
            <p:nvPr/>
          </p:nvSpPr>
          <p:spPr>
            <a:xfrm>
              <a:off x="467544" y="2636912"/>
              <a:ext cx="4176464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65125"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 = (cellule*)malloc(sizeof(cellule));</a:t>
              </a:r>
            </a:p>
            <a:p>
              <a:pPr marL="365125"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nouv-&gt;val = 70;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nouv-&gt;suiv = NULL;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nouv-&gt;pred = L.queu;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L.queu -&gt; suiv = nouv; 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L.queu = nouv;</a:t>
              </a:r>
              <a:endPara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e 570"/>
            <p:cNvGrpSpPr/>
            <p:nvPr/>
          </p:nvGrpSpPr>
          <p:grpSpPr>
            <a:xfrm>
              <a:off x="534829" y="2689175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e 571"/>
            <p:cNvGrpSpPr/>
            <p:nvPr/>
          </p:nvGrpSpPr>
          <p:grpSpPr>
            <a:xfrm>
              <a:off x="539552" y="3121223"/>
              <a:ext cx="360000" cy="307777"/>
              <a:chOff x="617076" y="2221682"/>
              <a:chExt cx="360000" cy="307777"/>
            </a:xfrm>
          </p:grpSpPr>
          <p:sp>
            <p:nvSpPr>
              <p:cNvPr id="573" name="Ellipse 57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ZoneTexte 57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e 574"/>
            <p:cNvGrpSpPr/>
            <p:nvPr/>
          </p:nvGrpSpPr>
          <p:grpSpPr>
            <a:xfrm>
              <a:off x="539552" y="3481263"/>
              <a:ext cx="360000" cy="307777"/>
              <a:chOff x="617076" y="2221682"/>
              <a:chExt cx="360000" cy="307777"/>
            </a:xfrm>
          </p:grpSpPr>
          <p:sp>
            <p:nvSpPr>
              <p:cNvPr id="576" name="Ellipse 5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ZoneTexte 5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e 577"/>
            <p:cNvGrpSpPr/>
            <p:nvPr/>
          </p:nvGrpSpPr>
          <p:grpSpPr>
            <a:xfrm>
              <a:off x="539552" y="3913311"/>
              <a:ext cx="360000" cy="307777"/>
              <a:chOff x="617076" y="2221682"/>
              <a:chExt cx="360000" cy="307777"/>
            </a:xfrm>
          </p:grpSpPr>
          <p:sp>
            <p:nvSpPr>
              <p:cNvPr id="579" name="Ellipse 5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ZoneTexte 5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e 580"/>
            <p:cNvGrpSpPr/>
            <p:nvPr/>
          </p:nvGrpSpPr>
          <p:grpSpPr>
            <a:xfrm>
              <a:off x="539552" y="4293096"/>
              <a:ext cx="360000" cy="307777"/>
              <a:chOff x="617076" y="2221682"/>
              <a:chExt cx="360000" cy="307777"/>
            </a:xfrm>
          </p:grpSpPr>
          <p:sp>
            <p:nvSpPr>
              <p:cNvPr id="582" name="Ellipse 5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ZoneTexte 5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5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e 583"/>
            <p:cNvGrpSpPr/>
            <p:nvPr/>
          </p:nvGrpSpPr>
          <p:grpSpPr>
            <a:xfrm>
              <a:off x="539552" y="4705399"/>
              <a:ext cx="360000" cy="307777"/>
              <a:chOff x="617076" y="2221682"/>
              <a:chExt cx="360000" cy="307777"/>
            </a:xfrm>
          </p:grpSpPr>
          <p:sp>
            <p:nvSpPr>
              <p:cNvPr id="585" name="Ellipse 58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ZoneTexte 58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6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e 152"/>
          <p:cNvGrpSpPr/>
          <p:nvPr/>
        </p:nvGrpSpPr>
        <p:grpSpPr>
          <a:xfrm>
            <a:off x="2438284" y="2420888"/>
            <a:ext cx="5374076" cy="1675929"/>
            <a:chOff x="2881380" y="2492896"/>
            <a:chExt cx="5374076" cy="1675929"/>
          </a:xfrm>
        </p:grpSpPr>
        <p:grpSp>
          <p:nvGrpSpPr>
            <p:cNvPr id="12" name="Groupe 574"/>
            <p:cNvGrpSpPr/>
            <p:nvPr/>
          </p:nvGrpSpPr>
          <p:grpSpPr>
            <a:xfrm>
              <a:off x="5047478" y="3371982"/>
              <a:ext cx="360000" cy="307777"/>
              <a:chOff x="617076" y="2221682"/>
              <a:chExt cx="360000" cy="307777"/>
            </a:xfrm>
          </p:grpSpPr>
          <p:sp>
            <p:nvSpPr>
              <p:cNvPr id="360" name="Ellipse 35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5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e 132"/>
            <p:cNvGrpSpPr/>
            <p:nvPr/>
          </p:nvGrpSpPr>
          <p:grpSpPr>
            <a:xfrm>
              <a:off x="4902108" y="3196476"/>
              <a:ext cx="2550172" cy="710292"/>
              <a:chOff x="7278412" y="2743592"/>
              <a:chExt cx="2550172" cy="710292"/>
            </a:xfrm>
          </p:grpSpPr>
          <p:grpSp>
            <p:nvGrpSpPr>
              <p:cNvPr id="14" name="Groupe 35"/>
              <p:cNvGrpSpPr/>
              <p:nvPr/>
            </p:nvGrpSpPr>
            <p:grpSpPr>
              <a:xfrm>
                <a:off x="8314935" y="2843565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15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51" name="Connecteur droit 15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Connecteur droit 15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ZoneTexte 148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70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35" name="Rectangle à coins arrondis 134"/>
              <p:cNvSpPr/>
              <p:nvPr/>
            </p:nvSpPr>
            <p:spPr>
              <a:xfrm>
                <a:off x="9003754" y="2946927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136" name="ZoneTexte 135"/>
              <p:cNvSpPr txBox="1"/>
              <p:nvPr/>
            </p:nvSpPr>
            <p:spPr>
              <a:xfrm>
                <a:off x="9315513" y="2743592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nouv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" name="Groupe 98"/>
              <p:cNvGrpSpPr/>
              <p:nvPr/>
            </p:nvGrpSpPr>
            <p:grpSpPr>
              <a:xfrm>
                <a:off x="8599072" y="3237969"/>
                <a:ext cx="422434" cy="191031"/>
                <a:chOff x="7223411" y="4850694"/>
                <a:chExt cx="483616" cy="243201"/>
              </a:xfrm>
            </p:grpSpPr>
            <p:cxnSp>
              <p:nvCxnSpPr>
                <p:cNvPr id="140" name="Connecteur droit avec flèche 139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42" name="Connecteur droit avec flèche 141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cteur droit avec flèche 142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necteur droit avec flèche 143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avec flèche 144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eur droit avec flèche 145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onnecteur droit avec flèche 146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8" name="Connecteur droit avec flèche 137"/>
              <p:cNvCxnSpPr/>
              <p:nvPr/>
            </p:nvCxnSpPr>
            <p:spPr>
              <a:xfrm flipH="1">
                <a:off x="7278412" y="3416952"/>
                <a:ext cx="1152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/>
              <p:cNvCxnSpPr/>
              <p:nvPr/>
            </p:nvCxnSpPr>
            <p:spPr>
              <a:xfrm flipH="1">
                <a:off x="8674138" y="3057912"/>
                <a:ext cx="37734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36"/>
            <p:cNvGrpSpPr/>
            <p:nvPr/>
          </p:nvGrpSpPr>
          <p:grpSpPr>
            <a:xfrm>
              <a:off x="3556818" y="3299719"/>
              <a:ext cx="981954" cy="610319"/>
              <a:chOff x="2069827" y="3176825"/>
              <a:chExt cx="3847254" cy="1461837"/>
            </a:xfrm>
          </p:grpSpPr>
          <p:grpSp>
            <p:nvGrpSpPr>
              <p:cNvPr id="19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23" name="Rectangle à coins arrondis 22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24" name="Connecteur droit 22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Connecteur droit 22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ZoneTexte 22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219" name="Connecteur droit avec flèche 21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avec flèche 219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356"/>
            <p:cNvGrpSpPr/>
            <p:nvPr/>
          </p:nvGrpSpPr>
          <p:grpSpPr>
            <a:xfrm>
              <a:off x="2881380" y="3296612"/>
              <a:ext cx="987350" cy="780460"/>
              <a:chOff x="4033548" y="3296612"/>
              <a:chExt cx="987350" cy="780460"/>
            </a:xfrm>
          </p:grpSpPr>
          <p:grpSp>
            <p:nvGrpSpPr>
              <p:cNvPr id="22" name="Groupe 35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15" name="Rectangle à coins arrondis 2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16" name="Connecteur droit 2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onnecteur droit 2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4" name="ZoneTexte 213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203" name="Connecteur droit avec flèche 17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e 100"/>
              <p:cNvGrpSpPr/>
              <p:nvPr/>
            </p:nvGrpSpPr>
            <p:grpSpPr>
              <a:xfrm>
                <a:off x="4033548" y="3884105"/>
                <a:ext cx="399426" cy="192967"/>
                <a:chOff x="1162397" y="5132314"/>
                <a:chExt cx="457275" cy="245665"/>
              </a:xfrm>
            </p:grpSpPr>
            <p:cxnSp>
              <p:nvCxnSpPr>
                <p:cNvPr id="205" name="Connecteur droit avec flèche 204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07" name="Connecteur droit avec flèche 2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onnecteur droit avec flèche 2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onnecteur droit avec flèche 2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Connecteur droit avec flèche 2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Connecteur droit avec flèche 2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86" name="Connecteur droit avec flèche 185"/>
            <p:cNvCxnSpPr/>
            <p:nvPr/>
          </p:nvCxnSpPr>
          <p:spPr>
            <a:xfrm flipH="1">
              <a:off x="4235750" y="3822783"/>
              <a:ext cx="377348" cy="0"/>
            </a:xfrm>
            <a:prstGeom prst="straightConnector1">
              <a:avLst/>
            </a:pr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 35"/>
            <p:cNvGrpSpPr/>
            <p:nvPr/>
          </p:nvGrpSpPr>
          <p:grpSpPr>
            <a:xfrm>
              <a:off x="4540400" y="3296612"/>
              <a:ext cx="361520" cy="610319"/>
              <a:chOff x="3263433" y="3176825"/>
              <a:chExt cx="1416423" cy="1461837"/>
            </a:xfrm>
          </p:grpSpPr>
          <p:grpSp>
            <p:nvGrpSpPr>
              <p:cNvPr id="27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99" name="Rectangle à coins arrondis 198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00" name="Connecteur droit 199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ZoneTexte 197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50</a:t>
                </a:r>
                <a:endParaRPr lang="fr-FR" sz="1200"/>
              </a:p>
            </p:txBody>
          </p:sp>
        </p:grpSp>
        <p:grpSp>
          <p:nvGrpSpPr>
            <p:cNvPr id="28" name="Groupe 98"/>
            <p:cNvGrpSpPr/>
            <p:nvPr/>
          </p:nvGrpSpPr>
          <p:grpSpPr>
            <a:xfrm>
              <a:off x="4795270" y="3652248"/>
              <a:ext cx="422434" cy="191031"/>
              <a:chOff x="7223411" y="4850694"/>
              <a:chExt cx="483616" cy="243201"/>
            </a:xfrm>
          </p:grpSpPr>
          <p:cxnSp>
            <p:nvCxnSpPr>
              <p:cNvPr id="189" name="Connecteur droit avec flèche 18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191" name="Connecteur droit avec flèche 19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avec flèche 19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avec flèche 19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avec flèche 19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avec flèche 19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necteur droit avec flèche 19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e 157"/>
            <p:cNvGrpSpPr/>
            <p:nvPr/>
          </p:nvGrpSpPr>
          <p:grpSpPr>
            <a:xfrm>
              <a:off x="3232195" y="2492896"/>
              <a:ext cx="1234570" cy="656796"/>
              <a:chOff x="2558718" y="1988840"/>
              <a:chExt cx="1413375" cy="836163"/>
            </a:xfrm>
          </p:grpSpPr>
          <p:grpSp>
            <p:nvGrpSpPr>
              <p:cNvPr id="31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84" name="Rectangle à coins arrondis 18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85" name="Connecteur droit 18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ZoneTexte 180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182" name="ZoneTexte 181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183" name="ZoneTexte 182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78" name="Forme libre 177"/>
            <p:cNvSpPr/>
            <p:nvPr/>
          </p:nvSpPr>
          <p:spPr>
            <a:xfrm>
              <a:off x="2911666" y="2854293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orme libre 178"/>
            <p:cNvSpPr/>
            <p:nvPr/>
          </p:nvSpPr>
          <p:spPr>
            <a:xfrm flipH="1">
              <a:off x="4140032" y="2970414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9" name="Groupe 570"/>
            <p:cNvGrpSpPr/>
            <p:nvPr/>
          </p:nvGrpSpPr>
          <p:grpSpPr>
            <a:xfrm>
              <a:off x="7364402" y="3329550"/>
              <a:ext cx="360000" cy="307777"/>
              <a:chOff x="617076" y="2221682"/>
              <a:chExt cx="360000" cy="307777"/>
            </a:xfrm>
          </p:grpSpPr>
          <p:sp>
            <p:nvSpPr>
              <p:cNvPr id="320" name="Ellipse 31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ZoneTexte 32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0" name="Groupe 571"/>
            <p:cNvGrpSpPr/>
            <p:nvPr/>
          </p:nvGrpSpPr>
          <p:grpSpPr>
            <a:xfrm>
              <a:off x="7637404" y="3329550"/>
              <a:ext cx="360000" cy="307777"/>
              <a:chOff x="617076" y="2221682"/>
              <a:chExt cx="360000" cy="307777"/>
            </a:xfrm>
          </p:grpSpPr>
          <p:sp>
            <p:nvSpPr>
              <p:cNvPr id="323" name="Ellipse 32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ZoneTexte 32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oupe 574"/>
            <p:cNvGrpSpPr/>
            <p:nvPr/>
          </p:nvGrpSpPr>
          <p:grpSpPr>
            <a:xfrm>
              <a:off x="7895456" y="3337247"/>
              <a:ext cx="360000" cy="307777"/>
              <a:chOff x="617076" y="2221682"/>
              <a:chExt cx="360000" cy="307777"/>
            </a:xfrm>
          </p:grpSpPr>
          <p:sp>
            <p:nvSpPr>
              <p:cNvPr id="326" name="Ellipse 3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ZoneTexte 32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49" name="Connecteur droit avec flèche 17"/>
            <p:cNvCxnSpPr/>
            <p:nvPr/>
          </p:nvCxnSpPr>
          <p:spPr>
            <a:xfrm>
              <a:off x="4788024" y="3687052"/>
              <a:ext cx="1152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e 574"/>
            <p:cNvGrpSpPr/>
            <p:nvPr/>
          </p:nvGrpSpPr>
          <p:grpSpPr>
            <a:xfrm>
              <a:off x="5637871" y="3861048"/>
              <a:ext cx="360000" cy="307777"/>
              <a:chOff x="617076" y="2221682"/>
              <a:chExt cx="360000" cy="307777"/>
            </a:xfrm>
          </p:grpSpPr>
          <p:sp>
            <p:nvSpPr>
              <p:cNvPr id="351" name="Ellipse 35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e 263"/>
            <p:cNvGrpSpPr/>
            <p:nvPr/>
          </p:nvGrpSpPr>
          <p:grpSpPr>
            <a:xfrm>
              <a:off x="5060083" y="3729219"/>
              <a:ext cx="180000" cy="108000"/>
              <a:chOff x="3764922" y="4422146"/>
              <a:chExt cx="180000" cy="216000"/>
            </a:xfrm>
          </p:grpSpPr>
          <p:cxnSp>
            <p:nvCxnSpPr>
              <p:cNvPr id="354" name="Connecteur droit 353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necteur droit 354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3" name="Forme libre 362"/>
            <p:cNvSpPr/>
            <p:nvPr/>
          </p:nvSpPr>
          <p:spPr>
            <a:xfrm flipH="1">
              <a:off x="4124672" y="2940184"/>
              <a:ext cx="2700000" cy="432000"/>
            </a:xfrm>
            <a:custGeom>
              <a:avLst/>
              <a:gdLst>
                <a:gd name="connsiteX0" fmla="*/ 2720714 w 2720714"/>
                <a:gd name="connsiteY0" fmla="*/ 0 h 509665"/>
                <a:gd name="connsiteX1" fmla="*/ 367259 w 2720714"/>
                <a:gd name="connsiteY1" fmla="*/ 239842 h 509665"/>
                <a:gd name="connsiteX2" fmla="*/ 517160 w 2720714"/>
                <a:gd name="connsiteY2" fmla="*/ 509665 h 50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0714" h="509665">
                  <a:moveTo>
                    <a:pt x="2720714" y="0"/>
                  </a:moveTo>
                  <a:cubicBezTo>
                    <a:pt x="1727616" y="77449"/>
                    <a:pt x="734518" y="154898"/>
                    <a:pt x="367259" y="239842"/>
                  </a:cubicBezTo>
                  <a:cubicBezTo>
                    <a:pt x="0" y="324786"/>
                    <a:pt x="258580" y="417225"/>
                    <a:pt x="517160" y="50966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4" name="Groupe 574"/>
            <p:cNvGrpSpPr/>
            <p:nvPr/>
          </p:nvGrpSpPr>
          <p:grpSpPr>
            <a:xfrm>
              <a:off x="4932040" y="2659195"/>
              <a:ext cx="360000" cy="307777"/>
              <a:chOff x="617076" y="2221682"/>
              <a:chExt cx="360000" cy="307777"/>
            </a:xfrm>
          </p:grpSpPr>
          <p:sp>
            <p:nvSpPr>
              <p:cNvPr id="365" name="Ellipse 36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6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7" name="Groupe 263"/>
            <p:cNvGrpSpPr/>
            <p:nvPr/>
          </p:nvGrpSpPr>
          <p:grpSpPr>
            <a:xfrm>
              <a:off x="5004048" y="3068960"/>
              <a:ext cx="180000" cy="216000"/>
              <a:chOff x="3764922" y="4422146"/>
              <a:chExt cx="180000" cy="216000"/>
            </a:xfrm>
          </p:grpSpPr>
          <p:cxnSp>
            <p:nvCxnSpPr>
              <p:cNvPr id="368" name="Connecteur droit 367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droit 36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25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28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 : </a:t>
            </a:r>
            <a:r>
              <a:rPr lang="fr-FR" sz="2400" smtClean="0"/>
              <a:t>liste initiale vide</a:t>
            </a:r>
          </a:p>
          <a:p>
            <a:pPr marL="1428750" lvl="1" indent="-342900" algn="just">
              <a:spcBef>
                <a:spcPts val="24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144"/>
          <p:cNvGrpSpPr/>
          <p:nvPr/>
        </p:nvGrpSpPr>
        <p:grpSpPr>
          <a:xfrm>
            <a:off x="2678718" y="2322592"/>
            <a:ext cx="2469386" cy="1682472"/>
            <a:chOff x="2678718" y="2322592"/>
            <a:chExt cx="2469386" cy="1682472"/>
          </a:xfrm>
        </p:grpSpPr>
        <p:grpSp>
          <p:nvGrpSpPr>
            <p:cNvPr id="3" name="Groupe 157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5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560" name="Rectangle à coins arrondis 55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561" name="Connecteur droit 56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7" name="ZoneTexte 556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558" name="ZoneTexte 557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559" name="ZoneTexte 55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7" name="Groupe 98"/>
            <p:cNvGrpSpPr/>
            <p:nvPr/>
          </p:nvGrpSpPr>
          <p:grpSpPr>
            <a:xfrm>
              <a:off x="4644048" y="3645024"/>
              <a:ext cx="422434" cy="191031"/>
              <a:chOff x="7223411" y="4850694"/>
              <a:chExt cx="483616" cy="243201"/>
            </a:xfrm>
          </p:grpSpPr>
          <p:cxnSp>
            <p:nvCxnSpPr>
              <p:cNvPr id="543" name="Connecteur droit avec flèche 542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45" name="Connecteur droit avec flèche 54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Connecteur droit avec flèche 54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Connecteur droit avec flèche 546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Connecteur droit avec flèche 547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Connecteur droit avec flèche 548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Connecteur droit avec flèche 549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e 100"/>
            <p:cNvGrpSpPr/>
            <p:nvPr/>
          </p:nvGrpSpPr>
          <p:grpSpPr>
            <a:xfrm>
              <a:off x="4032628" y="2731977"/>
              <a:ext cx="399426" cy="192967"/>
              <a:chOff x="1162397" y="5132314"/>
              <a:chExt cx="457275" cy="245665"/>
            </a:xfrm>
          </p:grpSpPr>
          <p:cxnSp>
            <p:nvCxnSpPr>
              <p:cNvPr id="523" name="Connecteur droit avec flèche 522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25" name="Connecteur droit avec flèche 52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Connecteur droit avec flèche 52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Connecteur droit avec flèche 526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Connecteur droit avec flèche 527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Connecteur droit avec flèche 528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Connecteur droit avec flèche 529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e 98"/>
            <p:cNvGrpSpPr/>
            <p:nvPr/>
          </p:nvGrpSpPr>
          <p:grpSpPr>
            <a:xfrm>
              <a:off x="4653662" y="2787851"/>
              <a:ext cx="422434" cy="191031"/>
              <a:chOff x="7223411" y="4850694"/>
              <a:chExt cx="483616" cy="243201"/>
            </a:xfrm>
          </p:grpSpPr>
          <p:cxnSp>
            <p:nvCxnSpPr>
              <p:cNvPr id="515" name="Connecteur droit avec flèche 51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517" name="Connecteur droit avec flèche 51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Connecteur droit avec flèche 51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Connecteur droit avec flèche 51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Connecteur droit avec flèche 51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Connecteur droit avec flèche 52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1" name="Forme libre 510"/>
            <p:cNvSpPr/>
            <p:nvPr/>
          </p:nvSpPr>
          <p:spPr>
            <a:xfrm>
              <a:off x="4554341" y="2844845"/>
              <a:ext cx="207364" cy="468000"/>
            </a:xfrm>
            <a:custGeom>
              <a:avLst/>
              <a:gdLst>
                <a:gd name="connsiteX0" fmla="*/ 0 w 207364"/>
                <a:gd name="connsiteY0" fmla="*/ 0 h 509666"/>
                <a:gd name="connsiteX1" fmla="*/ 179882 w 207364"/>
                <a:gd name="connsiteY1" fmla="*/ 224853 h 509666"/>
                <a:gd name="connsiteX2" fmla="*/ 164892 w 207364"/>
                <a:gd name="connsiteY2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364" h="509666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264"/>
            <p:cNvGrpSpPr/>
            <p:nvPr/>
          </p:nvGrpSpPr>
          <p:grpSpPr>
            <a:xfrm>
              <a:off x="4869686" y="2787851"/>
              <a:ext cx="180000" cy="216000"/>
              <a:chOff x="3764922" y="4422146"/>
              <a:chExt cx="180000" cy="216000"/>
            </a:xfrm>
          </p:grpSpPr>
          <p:cxnSp>
            <p:nvCxnSpPr>
              <p:cNvPr id="513" name="Connecteur droit 512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cteur droit 513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583"/>
            <p:cNvGrpSpPr/>
            <p:nvPr/>
          </p:nvGrpSpPr>
          <p:grpSpPr>
            <a:xfrm>
              <a:off x="3924008" y="2322592"/>
              <a:ext cx="360000" cy="307777"/>
              <a:chOff x="617076" y="2237422"/>
              <a:chExt cx="360000" cy="307777"/>
            </a:xfrm>
          </p:grpSpPr>
          <p:sp>
            <p:nvSpPr>
              <p:cNvPr id="585" name="Ellipse 58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ZoneTexte 585"/>
              <p:cNvSpPr txBox="1"/>
              <p:nvPr/>
            </p:nvSpPr>
            <p:spPr>
              <a:xfrm>
                <a:off x="617076" y="223742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5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e 570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658" name="Ellipse 65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9" name="ZoneTexte 65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e 571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661" name="Ellipse 66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2" name="ZoneTexte 66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e 574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664" name="Ellipse 66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5" name="ZoneTexte 66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e 665"/>
            <p:cNvGrpSpPr/>
            <p:nvPr/>
          </p:nvGrpSpPr>
          <p:grpSpPr>
            <a:xfrm>
              <a:off x="3346423" y="3071408"/>
              <a:ext cx="1369633" cy="933656"/>
              <a:chOff x="6298711" y="5519680"/>
              <a:chExt cx="1369633" cy="933656"/>
            </a:xfrm>
          </p:grpSpPr>
          <p:grpSp>
            <p:nvGrpSpPr>
              <p:cNvPr id="19" name="Groupe 315"/>
              <p:cNvGrpSpPr/>
              <p:nvPr/>
            </p:nvGrpSpPr>
            <p:grpSpPr>
              <a:xfrm>
                <a:off x="7018791" y="5726333"/>
                <a:ext cx="649553" cy="727003"/>
                <a:chOff x="5652120" y="5438301"/>
                <a:chExt cx="649553" cy="727003"/>
              </a:xfrm>
            </p:grpSpPr>
            <p:grpSp>
              <p:nvGrpSpPr>
                <p:cNvPr id="20" name="Groupe 35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21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683" name="Rectangle à coins arrondis 682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684" name="Connecteur droit 683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Connecteur droit 684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2" name="ZoneTexte 681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>
                        <a:solidFill>
                          <a:srgbClr val="C00000"/>
                        </a:solidFill>
                      </a:rPr>
                      <a:t>70</a:t>
                    </a:r>
                    <a:endParaRPr lang="fr-FR" sz="120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22" name="Groupe 100"/>
                <p:cNvGrpSpPr/>
                <p:nvPr/>
              </p:nvGrpSpPr>
              <p:grpSpPr>
                <a:xfrm>
                  <a:off x="5652120" y="5972337"/>
                  <a:ext cx="399426" cy="192967"/>
                  <a:chOff x="1162397" y="5132314"/>
                  <a:chExt cx="457275" cy="245665"/>
                </a:xfrm>
              </p:grpSpPr>
              <p:cxnSp>
                <p:nvCxnSpPr>
                  <p:cNvPr id="673" name="Connecteur droit avec flèche 672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675" name="Connecteur droit avec flèche 674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Connecteur droit avec flèche 675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Connecteur droit avec flèche 676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Connecteur droit avec flèche 677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Connecteur droit avec flèche 678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Connecteur droit avec flèche 679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668" name="Rectangle à coins arrondis 667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69" name="Connecteur droit avec flèche 17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ZoneTexte 669"/>
              <p:cNvSpPr txBox="1"/>
              <p:nvPr/>
            </p:nvSpPr>
            <p:spPr>
              <a:xfrm>
                <a:off x="6298711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nouv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4" name="Groupe 685"/>
            <p:cNvGrpSpPr/>
            <p:nvPr/>
          </p:nvGrpSpPr>
          <p:grpSpPr>
            <a:xfrm>
              <a:off x="3742576" y="3671312"/>
              <a:ext cx="360000" cy="307777"/>
              <a:chOff x="617076" y="2221682"/>
              <a:chExt cx="360000" cy="307777"/>
            </a:xfrm>
          </p:grpSpPr>
          <p:sp>
            <p:nvSpPr>
              <p:cNvPr id="687" name="Ellipse 68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ZoneTexte 68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e 691"/>
            <p:cNvGrpSpPr/>
            <p:nvPr/>
          </p:nvGrpSpPr>
          <p:grpSpPr>
            <a:xfrm>
              <a:off x="4788104" y="2996952"/>
              <a:ext cx="360000" cy="307777"/>
              <a:chOff x="617076" y="2226437"/>
              <a:chExt cx="360000" cy="307777"/>
            </a:xfrm>
          </p:grpSpPr>
          <p:sp>
            <p:nvSpPr>
              <p:cNvPr id="693" name="Ellipse 69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ZoneTexte 693"/>
              <p:cNvSpPr txBox="1"/>
              <p:nvPr/>
            </p:nvSpPr>
            <p:spPr>
              <a:xfrm>
                <a:off x="617076" y="222643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6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e 264"/>
            <p:cNvGrpSpPr/>
            <p:nvPr/>
          </p:nvGrpSpPr>
          <p:grpSpPr>
            <a:xfrm>
              <a:off x="4013908" y="2735958"/>
              <a:ext cx="180000" cy="216000"/>
              <a:chOff x="3764922" y="4422146"/>
              <a:chExt cx="180000" cy="216000"/>
            </a:xfrm>
          </p:grpSpPr>
          <p:cxnSp>
            <p:nvCxnSpPr>
              <p:cNvPr id="705" name="Connecteur droit 704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Forme libre 706"/>
            <p:cNvSpPr/>
            <p:nvPr/>
          </p:nvSpPr>
          <p:spPr>
            <a:xfrm>
              <a:off x="3652919" y="2555823"/>
              <a:ext cx="754505" cy="801974"/>
            </a:xfrm>
            <a:custGeom>
              <a:avLst/>
              <a:gdLst>
                <a:gd name="connsiteX0" fmla="*/ 754505 w 754505"/>
                <a:gd name="connsiteY0" fmla="*/ 127416 h 801974"/>
                <a:gd name="connsiteX1" fmla="*/ 4997 w 754505"/>
                <a:gd name="connsiteY1" fmla="*/ 112426 h 801974"/>
                <a:gd name="connsiteX2" fmla="*/ 724525 w 754505"/>
                <a:gd name="connsiteY2" fmla="*/ 801974 h 80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505" h="801974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ln w="19050">
              <a:solidFill>
                <a:srgbClr val="0530B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143"/>
          <p:cNvGrpSpPr/>
          <p:nvPr/>
        </p:nvGrpSpPr>
        <p:grpSpPr>
          <a:xfrm>
            <a:off x="1187624" y="4293096"/>
            <a:ext cx="7272808" cy="2448272"/>
            <a:chOff x="1187624" y="4293096"/>
            <a:chExt cx="7272808" cy="2448272"/>
          </a:xfrm>
        </p:grpSpPr>
        <p:grpSp>
          <p:nvGrpSpPr>
            <p:cNvPr id="28" name="Groupe 347"/>
            <p:cNvGrpSpPr/>
            <p:nvPr/>
          </p:nvGrpSpPr>
          <p:grpSpPr>
            <a:xfrm>
              <a:off x="1187624" y="4293096"/>
              <a:ext cx="4176464" cy="2448272"/>
              <a:chOff x="467544" y="2636912"/>
              <a:chExt cx="4176464" cy="244827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67544" y="2636912"/>
                <a:ext cx="4176464" cy="2448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65125" eaLnBrk="1" hangingPunct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nouv = (cellule*)malloc(sizeof(cellule));</a:t>
                </a:r>
              </a:p>
              <a:p>
                <a:pPr marL="365125" eaLnBrk="1" hangingPunct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nouv-&gt;val = 70;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nouv-&gt;suiv = NULL;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nouv-&gt;pred = L.queu;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L.queu -&gt; suiv = nouv; 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L.queu = nouv;</a:t>
                </a:r>
                <a:endParaRPr lang="fr-FR" sz="11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9" name="Groupe 570"/>
              <p:cNvGrpSpPr/>
              <p:nvPr/>
            </p:nvGrpSpPr>
            <p:grpSpPr>
              <a:xfrm>
                <a:off x="534829" y="2689175"/>
                <a:ext cx="360000" cy="307777"/>
                <a:chOff x="617076" y="2221682"/>
                <a:chExt cx="360000" cy="307777"/>
              </a:xfrm>
            </p:grpSpPr>
            <p:sp>
              <p:nvSpPr>
                <p:cNvPr id="142" name="Ellipse 14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ZoneTexte 14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1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Groupe 571"/>
              <p:cNvGrpSpPr/>
              <p:nvPr/>
            </p:nvGrpSpPr>
            <p:grpSpPr>
              <a:xfrm>
                <a:off x="539552" y="3121223"/>
                <a:ext cx="360000" cy="307777"/>
                <a:chOff x="617076" y="2221682"/>
                <a:chExt cx="360000" cy="307777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ZoneTexte 140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2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e 574"/>
              <p:cNvGrpSpPr/>
              <p:nvPr/>
            </p:nvGrpSpPr>
            <p:grpSpPr>
              <a:xfrm>
                <a:off x="539552" y="3481263"/>
                <a:ext cx="360000" cy="307777"/>
                <a:chOff x="617076" y="2221682"/>
                <a:chExt cx="360000" cy="307777"/>
              </a:xfrm>
            </p:grpSpPr>
            <p:sp>
              <p:nvSpPr>
                <p:cNvPr id="138" name="Ellipse 137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ZoneTexte 13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3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e 577"/>
              <p:cNvGrpSpPr/>
              <p:nvPr/>
            </p:nvGrpSpPr>
            <p:grpSpPr>
              <a:xfrm>
                <a:off x="539552" y="3913311"/>
                <a:ext cx="360000" cy="307777"/>
                <a:chOff x="617076" y="2221682"/>
                <a:chExt cx="360000" cy="307777"/>
              </a:xfrm>
            </p:grpSpPr>
            <p:sp>
              <p:nvSpPr>
                <p:cNvPr id="136" name="Ellipse 135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ZoneTexte 136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4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e 580"/>
              <p:cNvGrpSpPr/>
              <p:nvPr/>
            </p:nvGrpSpPr>
            <p:grpSpPr>
              <a:xfrm>
                <a:off x="539552" y="4293096"/>
                <a:ext cx="360000" cy="307777"/>
                <a:chOff x="617076" y="2221682"/>
                <a:chExt cx="360000" cy="307777"/>
              </a:xfrm>
            </p:grpSpPr>
            <p:sp>
              <p:nvSpPr>
                <p:cNvPr id="134" name="Ellipse 133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ZoneTexte 134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5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e 583"/>
              <p:cNvGrpSpPr/>
              <p:nvPr/>
            </p:nvGrpSpPr>
            <p:grpSpPr>
              <a:xfrm>
                <a:off x="539552" y="4705399"/>
                <a:ext cx="360000" cy="307777"/>
                <a:chOff x="617076" y="2221682"/>
                <a:chExt cx="360000" cy="307777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ZoneTexte 13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6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9" name="Groupe 264"/>
            <p:cNvGrpSpPr/>
            <p:nvPr/>
          </p:nvGrpSpPr>
          <p:grpSpPr>
            <a:xfrm>
              <a:off x="1247952" y="6024230"/>
              <a:ext cx="2340000" cy="216000"/>
              <a:chOff x="3764922" y="4422146"/>
              <a:chExt cx="180000" cy="216000"/>
            </a:xfrm>
          </p:grpSpPr>
          <p:cxnSp>
            <p:nvCxnSpPr>
              <p:cNvPr id="690" name="Connecteur droit 689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5" name="ZoneTexte 694"/>
            <p:cNvSpPr txBox="1"/>
            <p:nvPr/>
          </p:nvSpPr>
          <p:spPr>
            <a:xfrm>
              <a:off x="3635896" y="6001543"/>
              <a:ext cx="316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smtClean="0">
                  <a:solidFill>
                    <a:srgbClr val="0530BB"/>
                  </a:solidFill>
                </a:rPr>
                <a:t>BUG !!! Attention L.queu est NULL !</a:t>
              </a:r>
              <a:endParaRPr lang="fr-FR" sz="1400" b="1">
                <a:solidFill>
                  <a:srgbClr val="0530BB"/>
                </a:solidFill>
              </a:endParaRPr>
            </a:p>
          </p:txBody>
        </p:sp>
        <p:grpSp>
          <p:nvGrpSpPr>
            <p:cNvPr id="100" name="Groupe 732"/>
            <p:cNvGrpSpPr/>
            <p:nvPr/>
          </p:nvGrpSpPr>
          <p:grpSpPr>
            <a:xfrm>
              <a:off x="6444432" y="5979260"/>
              <a:ext cx="2016000" cy="324000"/>
              <a:chOff x="6876256" y="6309320"/>
              <a:chExt cx="2016000" cy="324000"/>
            </a:xfrm>
          </p:grpSpPr>
          <p:sp>
            <p:nvSpPr>
              <p:cNvPr id="714" name="Rectangle 713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L.tete = nouv; 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101" name="Groupe 695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697" name="Ellipse 696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>
                  <a:solidFill>
                    <a:srgbClr val="0530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ZoneTexte 697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5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46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26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23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54884"/>
            <a:ext cx="8568952" cy="521988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Fonction</a:t>
            </a:r>
            <a:r>
              <a:rPr lang="fr-FR" sz="2600" b="1" smtClean="0"/>
              <a:t> </a:t>
            </a:r>
            <a:r>
              <a:rPr lang="fr-FR" sz="2400" b="1" smtClean="0"/>
              <a:t>: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Rectangle 199"/>
          <p:cNvSpPr/>
          <p:nvPr/>
        </p:nvSpPr>
        <p:spPr>
          <a:xfrm>
            <a:off x="2326736" y="1789296"/>
            <a:ext cx="4608512" cy="4680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Inserer_queue_LDC (LDC L, int x)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cellule*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nouv = (cellule*)malloc(sizeof(cellule));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if(!nouv)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printf("Espace memoire insuffisant\n");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nouv-&gt;val = x;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nouv-&gt;suiv = NULL;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nouv-&gt;pred = L.queu;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if(!listeDC_vide(L))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L.queu -&gt; suiv =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else </a:t>
            </a: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liste vide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L.tete =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L.queu =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en queue</a:t>
            </a:r>
          </a:p>
        </p:txBody>
      </p:sp>
      <p:sp>
        <p:nvSpPr>
          <p:cNvPr id="1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27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5301208"/>
          </a:xfrm>
        </p:spPr>
        <p:txBody>
          <a:bodyPr>
            <a:normAutofit/>
          </a:bodyPr>
          <a:lstStyle/>
          <a:p>
            <a:pPr marL="361950" algn="ctr">
              <a:buNone/>
            </a:pPr>
            <a:r>
              <a:rPr lang="fr-FR" sz="2800" b="1" smtClean="0"/>
              <a:t>But : </a:t>
            </a:r>
            <a:r>
              <a:rPr lang="fr-FR" sz="2000" smtClean="0">
                <a:solidFill>
                  <a:prstClr val="black"/>
                </a:solidFill>
              </a:rPr>
              <a:t>Insérer 90 </a:t>
            </a:r>
            <a:r>
              <a:rPr lang="fr-FR" sz="2000" smtClean="0">
                <a:solidFill>
                  <a:srgbClr val="C00000"/>
                </a:solidFill>
              </a:rPr>
              <a:t>avant un élément</a:t>
            </a:r>
            <a:r>
              <a:rPr lang="fr-FR" sz="2000" smtClean="0">
                <a:solidFill>
                  <a:prstClr val="black"/>
                </a:solidFill>
              </a:rPr>
              <a:t> elem</a:t>
            </a:r>
            <a:r>
              <a:rPr lang="fr-FR" sz="2000" smtClean="0">
                <a:solidFill>
                  <a:srgbClr val="C00000"/>
                </a:solidFill>
              </a:rPr>
              <a:t> </a:t>
            </a:r>
            <a:r>
              <a:rPr lang="fr-FR" sz="2000" smtClean="0">
                <a:solidFill>
                  <a:prstClr val="black"/>
                </a:solidFill>
              </a:rPr>
              <a:t>de la liste</a:t>
            </a:r>
          </a:p>
          <a:p>
            <a:pPr marL="361950" indent="-182563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smtClean="0">
                <a:solidFill>
                  <a:srgbClr val="0530BB"/>
                </a:solidFill>
              </a:rPr>
              <a:t>Condition nécessaire avant l’opération :</a:t>
            </a:r>
            <a:r>
              <a:rPr lang="fr-FR" sz="1400" smtClean="0"/>
              <a:t> la liste initiale est </a:t>
            </a:r>
            <a:r>
              <a:rPr lang="fr-FR" sz="1400" b="1" smtClean="0"/>
              <a:t>non vide</a:t>
            </a:r>
            <a:endParaRPr lang="fr-FR" sz="1600" b="1" smtClean="0"/>
          </a:p>
          <a:p>
            <a:pPr marL="179388" indent="0" algn="just">
              <a:spcBef>
                <a:spcPts val="600"/>
              </a:spcBef>
              <a:buNone/>
            </a:pPr>
            <a:r>
              <a:rPr lang="fr-FR" sz="2000" u="sng" smtClean="0"/>
              <a:t>Cas général :</a:t>
            </a:r>
            <a:r>
              <a:rPr lang="fr-FR" sz="2000" smtClean="0"/>
              <a:t> </a:t>
            </a:r>
            <a:r>
              <a:rPr lang="fr-FR" sz="1800" smtClean="0">
                <a:solidFill>
                  <a:prstClr val="black"/>
                </a:solidFill>
              </a:rPr>
              <a:t>elem est en milieu                     </a:t>
            </a:r>
            <a:r>
              <a:rPr lang="fr-FR" sz="2000" u="sng" smtClean="0"/>
              <a:t>Cas particulier1 :</a:t>
            </a:r>
            <a:r>
              <a:rPr lang="fr-FR" sz="2000" smtClean="0"/>
              <a:t> </a:t>
            </a:r>
            <a:r>
              <a:rPr lang="fr-FR" sz="1800" smtClean="0">
                <a:solidFill>
                  <a:prstClr val="black"/>
                </a:solidFill>
              </a:rPr>
              <a:t>elem est en tete de liste,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            ou en fin de liste, elem = 50                                     elem = 20</a:t>
            </a: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		          </a:t>
            </a:r>
            <a:r>
              <a:rPr lang="fr-FR" sz="2000" u="sng" smtClean="0"/>
              <a:t>Cas particulier2 :</a:t>
            </a:r>
            <a:r>
              <a:rPr lang="fr-FR" sz="2000" smtClean="0"/>
              <a:t> 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>
                <a:solidFill>
                  <a:prstClr val="black"/>
                </a:solidFill>
              </a:rPr>
              <a:t>			        </a:t>
            </a:r>
            <a:r>
              <a:rPr lang="fr-FR" sz="1800" smtClean="0">
                <a:solidFill>
                  <a:prstClr val="black"/>
                </a:solidFill>
              </a:rPr>
              <a:t>elem n’existe pas, 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		       </a:t>
            </a:r>
            <a:r>
              <a:rPr lang="fr-FR" sz="1800" smtClean="0">
                <a:solidFill>
                  <a:prstClr val="black"/>
                </a:solidFill>
                <a:sym typeface="Wingdings" pitchFamily="2" charset="2"/>
              </a:rPr>
              <a:t>         Pas d’</a:t>
            </a:r>
            <a:r>
              <a:rPr lang="fr-FR" sz="1800" smtClean="0">
                <a:solidFill>
                  <a:prstClr val="black"/>
                </a:solidFill>
              </a:rPr>
              <a:t>insertion,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		         </a:t>
            </a:r>
            <a:r>
              <a:rPr lang="fr-FR" sz="1800" smtClean="0"/>
              <a:t>elem = 35</a:t>
            </a:r>
            <a:endParaRPr lang="fr-FR" sz="2400" smtClean="0"/>
          </a:p>
          <a:p>
            <a:pPr marL="361950" lvl="0" algn="just">
              <a:buNone/>
            </a:pPr>
            <a:endParaRPr lang="fr-FR" sz="2600" b="1" smtClean="0">
              <a:solidFill>
                <a:prstClr val="black"/>
              </a:solidFill>
            </a:endParaRPr>
          </a:p>
          <a:p>
            <a:pPr marL="1588" lvl="0" indent="-1588" algn="just">
              <a:spcBef>
                <a:spcPts val="2400"/>
              </a:spcBef>
              <a:buNone/>
            </a:pPr>
            <a:r>
              <a:rPr lang="fr-FR" sz="2000" smtClean="0">
                <a:solidFill>
                  <a:prstClr val="black"/>
                </a:solidFill>
              </a:rPr>
              <a:t>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				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</a:t>
            </a:r>
            <a:endParaRPr lang="fr-FR" sz="2000" u="sng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6" name="Connecteur droit 345"/>
          <p:cNvCxnSpPr/>
          <p:nvPr/>
        </p:nvCxnSpPr>
        <p:spPr>
          <a:xfrm>
            <a:off x="4499992" y="2385336"/>
            <a:ext cx="0" cy="827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èche courbée vers la droite 386"/>
          <p:cNvSpPr/>
          <p:nvPr/>
        </p:nvSpPr>
        <p:spPr>
          <a:xfrm>
            <a:off x="1445676" y="4472976"/>
            <a:ext cx="144000" cy="576000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1" name="Groupe 388"/>
          <p:cNvGrpSpPr/>
          <p:nvPr/>
        </p:nvGrpSpPr>
        <p:grpSpPr>
          <a:xfrm>
            <a:off x="293548" y="2852936"/>
            <a:ext cx="2338652" cy="1527158"/>
            <a:chOff x="1186416" y="2276872"/>
            <a:chExt cx="2338652" cy="1527158"/>
          </a:xfrm>
        </p:grpSpPr>
        <p:grpSp>
          <p:nvGrpSpPr>
            <p:cNvPr id="22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23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4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9" name="Rectangle à coins arrondis 4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40" name="Connecteur droit 4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Connecteur droit 4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8" name="ZoneTexte 4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35" name="Connecteur droit avec flèche 43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avec flèche 43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26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7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1" name="Rectangle à coins arrondis 43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2" name="Connecteur droit 43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Connecteur droit 43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0" name="ZoneTexte 42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1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21" name="Connecteur droit avec flèche 42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23" name="Connecteur droit avec flèche 42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necteur droit avec flèche 4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onnecteur droit avec flèche 42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onnecteur droit avec flèche 42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onnecteur droit avec flèche 42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Connecteur droit avec flèche 42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402" name="Connecteur droit avec flèche 40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32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15" name="Rectangle à coins arrondis 4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16" name="Connecteur droit 4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4" name="ZoneTexte 41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33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05" name="Connecteur droit avec flèche 40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07" name="Connecteur droit avec flèche 4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necteur droit avec flèche 4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Connecteur droit avec flèche 4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Connecteur droit avec flèche 4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Connecteur droit avec flèche 4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Connecteur droit avec flèche 4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5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36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00" name="Rectangle à coins arrondis 39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01" name="Connecteur droit 40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ZoneTexte 39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98" name="ZoneTexte 39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99" name="ZoneTexte 39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94" name="Forme libre 39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Forme libre 39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8" name="Groupe 277"/>
          <p:cNvGrpSpPr/>
          <p:nvPr/>
        </p:nvGrpSpPr>
        <p:grpSpPr>
          <a:xfrm>
            <a:off x="293548" y="4998186"/>
            <a:ext cx="3054869" cy="1527158"/>
            <a:chOff x="827584" y="5214210"/>
            <a:chExt cx="3054869" cy="1527158"/>
          </a:xfrm>
        </p:grpSpPr>
        <p:grpSp>
          <p:nvGrpSpPr>
            <p:cNvPr id="191" name="Groupe 36"/>
            <p:cNvGrpSpPr/>
            <p:nvPr/>
          </p:nvGrpSpPr>
          <p:grpSpPr>
            <a:xfrm>
              <a:off x="1503022" y="6021033"/>
              <a:ext cx="981954" cy="610319"/>
              <a:chOff x="2069827" y="3176825"/>
              <a:chExt cx="3847254" cy="1461837"/>
            </a:xfrm>
          </p:grpSpPr>
          <p:grpSp>
            <p:nvGrpSpPr>
              <p:cNvPr id="248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5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53" name="Rectangle à coins arrondis 25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onnecteur droit 25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2" name="ZoneTexte 25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249" name="Connecteur droit avec flèche 24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avec flèche 249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e 142"/>
            <p:cNvGrpSpPr/>
            <p:nvPr/>
          </p:nvGrpSpPr>
          <p:grpSpPr>
            <a:xfrm>
              <a:off x="827584" y="6017926"/>
              <a:ext cx="987350" cy="723442"/>
              <a:chOff x="1378421" y="3012046"/>
              <a:chExt cx="1130349" cy="921010"/>
            </a:xfrm>
          </p:grpSpPr>
          <p:grpSp>
            <p:nvGrpSpPr>
              <p:cNvPr id="231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4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45" name="Rectangle à coins arrondis 24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46" name="Connecteur droit 24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Connecteur droit 24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4" name="ZoneTexte 243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232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234" name="Connecteur droit avec flèche 233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5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37" name="Connecteur droit avec flèche 23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Connecteur droit avec flèche 23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Connecteur droit avec flèche 23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Connecteur droit avec flèche 24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Connecteur droit avec flèche 24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3" name="Groupe 143"/>
            <p:cNvGrpSpPr/>
            <p:nvPr/>
          </p:nvGrpSpPr>
          <p:grpSpPr>
            <a:xfrm>
              <a:off x="2843808" y="6017926"/>
              <a:ext cx="981954" cy="610319"/>
              <a:chOff x="4527948" y="3012046"/>
              <a:chExt cx="1124172" cy="776994"/>
            </a:xfrm>
          </p:grpSpPr>
          <p:cxnSp>
            <p:nvCxnSpPr>
              <p:cNvPr id="215" name="Connecteur droit avec flèche 214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2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28" name="Rectangle à coins arrondis 22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29" name="Connecteur droit 22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Connecteur droit 22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7" name="ZoneTexte 226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217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218" name="Connecteur droit avec flèche 217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9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20" name="Connecteur droit avec flèche 219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onnecteur droit avec flèche 220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onnecteur droit avec flèche 221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Connecteur droit avec flèche 223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Connecteur droit avec flèche 224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5" name="Groupe 157"/>
            <p:cNvGrpSpPr/>
            <p:nvPr/>
          </p:nvGrpSpPr>
          <p:grpSpPr>
            <a:xfrm>
              <a:off x="1178399" y="5214210"/>
              <a:ext cx="1234570" cy="656796"/>
              <a:chOff x="2558718" y="1988840"/>
              <a:chExt cx="1413375" cy="836163"/>
            </a:xfrm>
          </p:grpSpPr>
          <p:grpSp>
            <p:nvGrpSpPr>
              <p:cNvPr id="209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13" name="Rectangle à coins arrondis 212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ZoneTexte 209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211" name="ZoneTexte 210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212" name="ZoneTexte 211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97" name="Forme libre 196"/>
            <p:cNvSpPr/>
            <p:nvPr/>
          </p:nvSpPr>
          <p:spPr>
            <a:xfrm>
              <a:off x="857870" y="5575607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6" name="Groupe 36"/>
            <p:cNvGrpSpPr/>
            <p:nvPr/>
          </p:nvGrpSpPr>
          <p:grpSpPr>
            <a:xfrm>
              <a:off x="2179866" y="6029061"/>
              <a:ext cx="981954" cy="610319"/>
              <a:chOff x="2069827" y="3176825"/>
              <a:chExt cx="3847254" cy="1461837"/>
            </a:xfrm>
          </p:grpSpPr>
          <p:grpSp>
            <p:nvGrpSpPr>
              <p:cNvPr id="262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6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74" name="Rectangle à coins arrondis 273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75" name="Connecteur droit 27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Connecteur droit 27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3" name="ZoneTexte 272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90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63" name="Connecteur droit avec flèche 262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avec flèche 263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Forme libre 276"/>
            <p:cNvSpPr/>
            <p:nvPr/>
          </p:nvSpPr>
          <p:spPr>
            <a:xfrm>
              <a:off x="2068643" y="5688562"/>
              <a:ext cx="1813810" cy="404734"/>
            </a:xfrm>
            <a:custGeom>
              <a:avLst/>
              <a:gdLst>
                <a:gd name="connsiteX0" fmla="*/ 0 w 1813810"/>
                <a:gd name="connsiteY0" fmla="*/ 0 h 404734"/>
                <a:gd name="connsiteX1" fmla="*/ 1573967 w 1813810"/>
                <a:gd name="connsiteY1" fmla="*/ 89941 h 404734"/>
                <a:gd name="connsiteX2" fmla="*/ 1439056 w 1813810"/>
                <a:gd name="connsiteY2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810" h="404734">
                  <a:moveTo>
                    <a:pt x="0" y="0"/>
                  </a:moveTo>
                  <a:cubicBezTo>
                    <a:pt x="667062" y="11242"/>
                    <a:pt x="1334124" y="22485"/>
                    <a:pt x="1573967" y="89941"/>
                  </a:cubicBezTo>
                  <a:cubicBezTo>
                    <a:pt x="1813810" y="157397"/>
                    <a:pt x="1626433" y="281065"/>
                    <a:pt x="1439056" y="404734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9" name="Groupe 388"/>
          <p:cNvGrpSpPr/>
          <p:nvPr/>
        </p:nvGrpSpPr>
        <p:grpSpPr>
          <a:xfrm>
            <a:off x="6481820" y="2708920"/>
            <a:ext cx="2338652" cy="1527158"/>
            <a:chOff x="1186416" y="2276872"/>
            <a:chExt cx="2338652" cy="1527158"/>
          </a:xfrm>
        </p:grpSpPr>
        <p:grpSp>
          <p:nvGrpSpPr>
            <p:cNvPr id="280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331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334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36" name="Rectangle à coins arrondis 335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37" name="Connecteur droit 33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Connecteur droit 33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5" name="ZoneTexte 334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332" name="Connecteur droit avec flèche 331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cteur droit avec flèche 332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315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32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28" name="Rectangle à coins arrondis 32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29" name="Connecteur droit 32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Connecteur droit 32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7" name="ZoneTexte 326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316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318" name="Connecteur droit avec flèche 317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9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320" name="Connecteur droit avec flèche 319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Connecteur droit avec flèche 320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Connecteur droit avec flèche 321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Connecteur droit avec flèche 322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Connecteur droit avec flèche 323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Connecteur droit avec flèche 324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9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299" name="Connecteur droit avec flèche 298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31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12" name="Rectangle à coins arrondis 31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13" name="Connecteur droit 312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Connecteur droit 313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1" name="ZoneTexte 310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301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302" name="Connecteur droit avec flèche 301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3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304" name="Connecteur droit avec flèche 303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Connecteur droit avec flèche 304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onnecteur droit avec flèche 305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avec flèche 306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Connecteur droit avec flèche 307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Connecteur droit avec flèche 308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293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97" name="Rectangle à coins arrondis 296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98" name="Connecteur droit 297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4" name="ZoneTexte 293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295" name="ZoneTexte 294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296" name="ZoneTexte 295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291" name="Forme libre 290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Forme libre 291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6" name="Groupe 495"/>
          <p:cNvGrpSpPr/>
          <p:nvPr/>
        </p:nvGrpSpPr>
        <p:grpSpPr>
          <a:xfrm>
            <a:off x="5981627" y="4998186"/>
            <a:ext cx="3054869" cy="1527158"/>
            <a:chOff x="4902060" y="5214210"/>
            <a:chExt cx="3054869" cy="1527158"/>
          </a:xfrm>
        </p:grpSpPr>
        <p:grpSp>
          <p:nvGrpSpPr>
            <p:cNvPr id="340" name="Groupe 36"/>
            <p:cNvGrpSpPr/>
            <p:nvPr/>
          </p:nvGrpSpPr>
          <p:grpSpPr>
            <a:xfrm>
              <a:off x="5577498" y="6021033"/>
              <a:ext cx="981954" cy="610319"/>
              <a:chOff x="2069827" y="3176825"/>
              <a:chExt cx="3847254" cy="1461837"/>
            </a:xfrm>
          </p:grpSpPr>
          <p:grpSp>
            <p:nvGrpSpPr>
              <p:cNvPr id="477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48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82" name="Rectangle à coins arrondis 48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87" name="Connecteur droit 48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Connecteur droit 48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1" name="ZoneTexte 480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78" name="Connecteur droit avec flèche 477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onnecteur droit avec flèche 478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e 142"/>
            <p:cNvGrpSpPr/>
            <p:nvPr/>
          </p:nvGrpSpPr>
          <p:grpSpPr>
            <a:xfrm>
              <a:off x="4902060" y="6017926"/>
              <a:ext cx="987350" cy="723442"/>
              <a:chOff x="1378421" y="3012046"/>
              <a:chExt cx="1130349" cy="921010"/>
            </a:xfrm>
          </p:grpSpPr>
          <p:grpSp>
            <p:nvGrpSpPr>
              <p:cNvPr id="442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7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74" name="Rectangle à coins arrondis 473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75" name="Connecteur droit 47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Connecteur droit 47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3" name="ZoneTexte 472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90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443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45" name="Connecteur droit avec flèche 444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6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47" name="Connecteur droit avec flèche 44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Connecteur droit avec flèche 44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Connecteur droit avec flèche 455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Connecteur droit avec flèche 456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Connecteur droit avec flèche 458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Connecteur droit avec flèche 465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2" name="Groupe 143"/>
            <p:cNvGrpSpPr/>
            <p:nvPr/>
          </p:nvGrpSpPr>
          <p:grpSpPr>
            <a:xfrm>
              <a:off x="6918284" y="6017926"/>
              <a:ext cx="981954" cy="610319"/>
              <a:chOff x="4527948" y="3012046"/>
              <a:chExt cx="1124172" cy="776994"/>
            </a:xfrm>
          </p:grpSpPr>
          <p:cxnSp>
            <p:nvCxnSpPr>
              <p:cNvPr id="389" name="Connecteur droit avec flèche 388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0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2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29" name="Rectangle à coins arrondis 42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4" name="Connecteur droit 43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Connecteur droit 43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2" name="ZoneTexte 421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391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392" name="Connecteur droit avec flèche 391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3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396" name="Connecteur droit avec flèche 395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Connecteur droit avec flèche 402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Connecteur droit avec flèche 403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Connecteur droit avec flèche 40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Connecteur droit avec flèche 412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Connecteur droit avec flèche 41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3" name="Groupe 157"/>
            <p:cNvGrpSpPr/>
            <p:nvPr/>
          </p:nvGrpSpPr>
          <p:grpSpPr>
            <a:xfrm>
              <a:off x="5252875" y="5214210"/>
              <a:ext cx="1234570" cy="656796"/>
              <a:chOff x="2558718" y="1988840"/>
              <a:chExt cx="1413375" cy="836163"/>
            </a:xfrm>
          </p:grpSpPr>
          <p:grpSp>
            <p:nvGrpSpPr>
              <p:cNvPr id="358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80" name="Rectangle à coins arrondis 37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86" name="Connecteur droit 385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0" name="ZoneTexte 359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68" name="ZoneTexte 36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75" name="ZoneTexte 374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44" name="Forme libre 343"/>
            <p:cNvSpPr/>
            <p:nvPr/>
          </p:nvSpPr>
          <p:spPr>
            <a:xfrm>
              <a:off x="4932346" y="5575607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5" name="Groupe 36"/>
            <p:cNvGrpSpPr/>
            <p:nvPr/>
          </p:nvGrpSpPr>
          <p:grpSpPr>
            <a:xfrm>
              <a:off x="6254342" y="6029061"/>
              <a:ext cx="981954" cy="610319"/>
              <a:chOff x="2069827" y="3176825"/>
              <a:chExt cx="3847254" cy="1461837"/>
            </a:xfrm>
          </p:grpSpPr>
          <p:grpSp>
            <p:nvGrpSpPr>
              <p:cNvPr id="348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35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53" name="Rectangle à coins arrondis 35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54" name="Connecteur droit 35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Connecteur droit 35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2" name="ZoneTexte 351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349" name="Connecteur droit avec flèche 34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necteur droit avec flèche 349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Forme libre 346"/>
            <p:cNvSpPr/>
            <p:nvPr/>
          </p:nvSpPr>
          <p:spPr>
            <a:xfrm>
              <a:off x="6143119" y="5688562"/>
              <a:ext cx="1813810" cy="404734"/>
            </a:xfrm>
            <a:custGeom>
              <a:avLst/>
              <a:gdLst>
                <a:gd name="connsiteX0" fmla="*/ 0 w 1813810"/>
                <a:gd name="connsiteY0" fmla="*/ 0 h 404734"/>
                <a:gd name="connsiteX1" fmla="*/ 1573967 w 1813810"/>
                <a:gd name="connsiteY1" fmla="*/ 89941 h 404734"/>
                <a:gd name="connsiteX2" fmla="*/ 1439056 w 1813810"/>
                <a:gd name="connsiteY2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810" h="404734">
                  <a:moveTo>
                    <a:pt x="0" y="0"/>
                  </a:moveTo>
                  <a:cubicBezTo>
                    <a:pt x="667062" y="11242"/>
                    <a:pt x="1334124" y="22485"/>
                    <a:pt x="1573967" y="89941"/>
                  </a:cubicBezTo>
                  <a:cubicBezTo>
                    <a:pt x="1813810" y="157397"/>
                    <a:pt x="1626433" y="281065"/>
                    <a:pt x="1439056" y="404734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7" name="Flèche courbée vers la droite 496"/>
          <p:cNvSpPr/>
          <p:nvPr/>
        </p:nvSpPr>
        <p:spPr>
          <a:xfrm flipH="1">
            <a:off x="7596336" y="4365168"/>
            <a:ext cx="144000" cy="576000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99" name="Connecteur droit 498"/>
          <p:cNvCxnSpPr/>
          <p:nvPr/>
        </p:nvCxnSpPr>
        <p:spPr>
          <a:xfrm>
            <a:off x="5868144" y="3240014"/>
            <a:ext cx="0" cy="338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necteur droit 500"/>
          <p:cNvCxnSpPr/>
          <p:nvPr/>
        </p:nvCxnSpPr>
        <p:spPr>
          <a:xfrm>
            <a:off x="3419872" y="3240014"/>
            <a:ext cx="0" cy="338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eur droit 501"/>
          <p:cNvCxnSpPr/>
          <p:nvPr/>
        </p:nvCxnSpPr>
        <p:spPr>
          <a:xfrm rot="5400000">
            <a:off x="4643792" y="1988976"/>
            <a:ext cx="0" cy="244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oupe 388"/>
          <p:cNvGrpSpPr/>
          <p:nvPr/>
        </p:nvGrpSpPr>
        <p:grpSpPr>
          <a:xfrm>
            <a:off x="3491880" y="4437112"/>
            <a:ext cx="2338652" cy="1527158"/>
            <a:chOff x="1186416" y="2276872"/>
            <a:chExt cx="2338652" cy="1527158"/>
          </a:xfrm>
        </p:grpSpPr>
        <p:grpSp>
          <p:nvGrpSpPr>
            <p:cNvPr id="504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548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55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53" name="Rectangle à coins arrondis 55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54" name="Connecteur droit 55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Connecteur droit 55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2" name="ZoneTexte 55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549" name="Connecteur droit avec flèche 54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necteur droit avec flèche 549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5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532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54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45" name="Rectangle à coins arrondis 54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46" name="Connecteur droit 54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Connecteur droit 54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4" name="ZoneTexte 543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533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4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535" name="Connecteur droit avec flèche 534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6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537" name="Connecteur droit avec flèche 53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53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53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Connecteur droit avec flèche 53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Connecteur droit avec flèche 54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Connecteur droit avec flèche 54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06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516" name="Connecteur droit avec flèche 515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527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29" name="Rectangle à coins arrondis 52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30" name="Connecteur droit 52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Connecteur droit 53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8" name="ZoneTexte 527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518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519" name="Connecteur droit avec flèche 518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521" name="Connecteur droit avec flèche 520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Connecteur droit avec flèche 521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Connecteur droit avec flèche 522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Connecteur droit avec flèche 523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Connecteur droit avec flèche 524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Connecteur droit avec flèche 525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07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510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514" name="Rectangle à coins arrondis 51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515" name="Connecteur droit 51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1" name="ZoneTexte 510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512" name="ZoneTexte 511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513" name="ZoneTexte 512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508" name="Forme libre 507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Forme libre 508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56" name="Connecteur droit avec flèche 555"/>
          <p:cNvCxnSpPr/>
          <p:nvPr/>
        </p:nvCxnSpPr>
        <p:spPr>
          <a:xfrm>
            <a:off x="3560946" y="4149080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Espace réservé du numéro de diapositive 2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smtClean="0"/>
              <a:t>28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9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au milieu avant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 lnSpcReduction="10000"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1900" smtClean="0"/>
              <a:t>Insertion avant un element en milieu ou en fin de liste</a:t>
            </a:r>
            <a:endParaRPr lang="fr-FR" sz="2400" smtClean="0"/>
          </a:p>
          <a:p>
            <a:pPr marL="993775" lvl="1" indent="-342900" algn="just">
              <a:spcBef>
                <a:spcPts val="24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Chercher l’element elem avant lequel l’insertion aura lieu</a:t>
            </a:r>
          </a:p>
          <a:p>
            <a:pPr marL="993775" lvl="1" indent="-342900" algn="just">
              <a:spcBef>
                <a:spcPts val="18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Si elem n’existe pas : Echec de l’insertion conditionnée</a:t>
            </a:r>
          </a:p>
          <a:p>
            <a:pPr marL="993775" lvl="1" indent="-342900" algn="just">
              <a:spcBef>
                <a:spcPts val="1200"/>
              </a:spcBef>
              <a:buClr>
                <a:srgbClr val="C00000"/>
              </a:buClr>
              <a:buSzPct val="90000"/>
              <a:buNone/>
            </a:pPr>
            <a:r>
              <a:rPr lang="fr-FR" sz="1900" smtClean="0"/>
              <a:t>	Si elem existe :          pointeur sur sa cellule</a:t>
            </a:r>
          </a:p>
          <a:p>
            <a:pPr marL="1828800" lvl="2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Allouer un nouvel espace mémoire  pour une cellule</a:t>
            </a:r>
          </a:p>
          <a:p>
            <a:pPr marL="1828800" lvl="2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Remplir le champ données</a:t>
            </a:r>
          </a:p>
          <a:p>
            <a:pPr marL="1828800" lvl="2" indent="-342900" algn="just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Pointer le champ suiv vers la 1</a:t>
            </a:r>
            <a:r>
              <a:rPr lang="fr-FR" sz="1900" baseline="30000" smtClean="0"/>
              <a:t>ère</a:t>
            </a:r>
            <a:r>
              <a:rPr lang="fr-FR" sz="1900" smtClean="0"/>
              <a:t> cellule de la liste initiale</a:t>
            </a:r>
          </a:p>
          <a:p>
            <a:pPr marL="1828800" lvl="2" indent="-342900" algn="just">
              <a:spcBef>
                <a:spcPts val="600"/>
              </a:spcBef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Pointer le champ pred vers la cellule qui précède elem</a:t>
            </a:r>
          </a:p>
          <a:p>
            <a:pPr marL="1828800" lvl="2" indent="-342900" algn="just">
              <a:spcBef>
                <a:spcPts val="18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Pointer le champ suiv de la cellule qui précède elem vers la nouvelle cellule</a:t>
            </a:r>
          </a:p>
          <a:p>
            <a:pPr marL="1838325" lvl="2" indent="-352425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Pointer le champ pred de la cellule de elem vers la nouvelle cellule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ccolade ouvrante 9"/>
          <p:cNvSpPr/>
          <p:nvPr/>
        </p:nvSpPr>
        <p:spPr>
          <a:xfrm>
            <a:off x="1645960" y="3861048"/>
            <a:ext cx="144016" cy="144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848" y="4345940"/>
            <a:ext cx="100811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nouvelle cellule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1824" y="6074132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Cellule de elem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ccolade ouvrante 14"/>
          <p:cNvSpPr/>
          <p:nvPr/>
        </p:nvSpPr>
        <p:spPr>
          <a:xfrm>
            <a:off x="1645960" y="6146140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915816" y="3429000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21824" y="5426060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cellule qui précède elem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ccolade ouvrante 23"/>
          <p:cNvSpPr/>
          <p:nvPr/>
        </p:nvSpPr>
        <p:spPr>
          <a:xfrm>
            <a:off x="1645960" y="5453098"/>
            <a:ext cx="144016" cy="468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29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au milieu avant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3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467544" y="1628800"/>
            <a:ext cx="849694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fr-FR" sz="2800" smtClean="0">
                <a:latin typeface="+mj-lt"/>
                <a:cs typeface="Times New Roman" pitchFamily="18" charset="0"/>
              </a:rPr>
              <a:t>Présentation d’une LDC</a:t>
            </a:r>
            <a:endParaRPr kumimoji="0" lang="fr-F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  <a:defRPr/>
            </a:pPr>
            <a:r>
              <a:rPr lang="fr-FR" sz="2600" smtClean="0">
                <a:latin typeface="+mj-lt"/>
                <a:cs typeface="Times New Roman" pitchFamily="18" charset="0"/>
              </a:rPr>
              <a:t>Motivations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  <a:defRPr/>
            </a:pPr>
            <a:r>
              <a:rPr lang="fr-FR" sz="2600" smtClean="0">
                <a:latin typeface="+mj-lt"/>
                <a:cs typeface="Times New Roman" pitchFamily="18" charset="0"/>
              </a:rPr>
              <a:t>Définition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  <a:defRPr/>
            </a:pPr>
            <a:r>
              <a:rPr lang="fr-FR" sz="2600" smtClean="0">
                <a:latin typeface="+mj-lt"/>
                <a:cs typeface="Times New Roman" pitchFamily="18" charset="0"/>
              </a:rPr>
              <a:t>Contexte d’utilisation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  <a:defRPr/>
            </a:pPr>
            <a:r>
              <a:rPr lang="fr-FR" sz="2600" smtClean="0">
                <a:latin typeface="+mj-lt"/>
                <a:cs typeface="Times New Roman" pitchFamily="18" charset="0"/>
              </a:rPr>
              <a:t>Caractéristiques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fr-FR" sz="2800" noProof="0" smtClean="0">
                <a:latin typeface="+mj-lt"/>
                <a:cs typeface="Times New Roman" pitchFamily="18" charset="0"/>
              </a:rPr>
              <a:t>Opérations de base</a:t>
            </a:r>
            <a:endParaRPr kumimoji="0" lang="fr-F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fr-FR" sz="2600" smtClean="0">
                <a:latin typeface="+mj-lt"/>
                <a:cs typeface="Times New Roman" pitchFamily="18" charset="0"/>
              </a:rPr>
              <a:t>Initialisation &amp; Test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kumimoji="0" lang="fr-F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Parcours &amp; Affichage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kumimoji="0" lang="fr-F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Insertion 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kumimoji="0" lang="fr-F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Suppression</a:t>
            </a:r>
          </a:p>
          <a:p>
            <a:pPr marL="1795463" lvl="3" indent="-457200"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fr-FR" sz="2600" smtClean="0">
                <a:latin typeface="+mj-lt"/>
                <a:cs typeface="Times New Roman" pitchFamily="18" charset="0"/>
              </a:rPr>
              <a:t>Libération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1900" smtClean="0"/>
              <a:t>Insertion avant un element en milieu ou en fin de liste</a:t>
            </a:r>
          </a:p>
          <a:p>
            <a:pPr marL="361950" algn="just">
              <a:buNone/>
            </a:pP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407"/>
          <p:cNvGrpSpPr/>
          <p:nvPr/>
        </p:nvGrpSpPr>
        <p:grpSpPr>
          <a:xfrm>
            <a:off x="323528" y="2492896"/>
            <a:ext cx="4752528" cy="4032448"/>
            <a:chOff x="323528" y="2492896"/>
            <a:chExt cx="4752528" cy="4032448"/>
          </a:xfrm>
        </p:grpSpPr>
        <p:sp>
          <p:nvSpPr>
            <p:cNvPr id="259" name="Rectangle 258"/>
            <p:cNvSpPr/>
            <p:nvPr/>
          </p:nvSpPr>
          <p:spPr>
            <a:xfrm>
              <a:off x="323528" y="2492896"/>
              <a:ext cx="4752528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p = L.tete;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while(p &amp;&amp; (p-&gt;val != 50))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 = p-&gt;suiv;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if(p) </a:t>
              </a:r>
              <a:r>
                <a:rPr lang="fr-FR" sz="1200" smtClean="0">
                  <a:solidFill>
                    <a:srgbClr val="136B30"/>
                  </a:solidFill>
                  <a:latin typeface="Courier New" pitchFamily="49" charset="0"/>
                  <a:cs typeface="Courier New" pitchFamily="49" charset="0"/>
                </a:rPr>
                <a:t>// elem existe dans la liste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{    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 = (cellule*)malloc(sizeof(cellule));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nouv-&gt;val = 90;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nouv-&gt;suiv = p;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nouv-&gt;pred = p-&gt;pred;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(p-&gt;pred)-&gt;suiv = nouv;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p-&gt;pred = nouv;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}</a:t>
              </a:r>
              <a:endParaRPr lang="fr-F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e 570"/>
            <p:cNvGrpSpPr/>
            <p:nvPr/>
          </p:nvGrpSpPr>
          <p:grpSpPr>
            <a:xfrm>
              <a:off x="390813" y="2708920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e 571"/>
            <p:cNvGrpSpPr/>
            <p:nvPr/>
          </p:nvGrpSpPr>
          <p:grpSpPr>
            <a:xfrm>
              <a:off x="395536" y="3394015"/>
              <a:ext cx="360000" cy="307777"/>
              <a:chOff x="617076" y="2221682"/>
              <a:chExt cx="360000" cy="307777"/>
            </a:xfrm>
          </p:grpSpPr>
          <p:sp>
            <p:nvSpPr>
              <p:cNvPr id="573" name="Ellipse 57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ZoneTexte 57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e 574"/>
            <p:cNvGrpSpPr/>
            <p:nvPr/>
          </p:nvGrpSpPr>
          <p:grpSpPr>
            <a:xfrm>
              <a:off x="395536" y="3789040"/>
              <a:ext cx="360000" cy="307777"/>
              <a:chOff x="617076" y="2221682"/>
              <a:chExt cx="360000" cy="307777"/>
            </a:xfrm>
          </p:grpSpPr>
          <p:sp>
            <p:nvSpPr>
              <p:cNvPr id="576" name="Ellipse 5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ZoneTexte 5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a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e 577"/>
            <p:cNvGrpSpPr/>
            <p:nvPr/>
          </p:nvGrpSpPr>
          <p:grpSpPr>
            <a:xfrm>
              <a:off x="395536" y="4221088"/>
              <a:ext cx="360000" cy="307777"/>
              <a:chOff x="617076" y="2221682"/>
              <a:chExt cx="360000" cy="307777"/>
            </a:xfrm>
          </p:grpSpPr>
          <p:sp>
            <p:nvSpPr>
              <p:cNvPr id="579" name="Ellipse 5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ZoneTexte 5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b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e 580"/>
            <p:cNvGrpSpPr/>
            <p:nvPr/>
          </p:nvGrpSpPr>
          <p:grpSpPr>
            <a:xfrm>
              <a:off x="395536" y="4694664"/>
              <a:ext cx="360000" cy="307777"/>
              <a:chOff x="617076" y="2221682"/>
              <a:chExt cx="360000" cy="307777"/>
            </a:xfrm>
          </p:grpSpPr>
          <p:sp>
            <p:nvSpPr>
              <p:cNvPr id="582" name="Ellipse 5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ZoneTexte 5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c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e 583"/>
            <p:cNvGrpSpPr/>
            <p:nvPr/>
          </p:nvGrpSpPr>
          <p:grpSpPr>
            <a:xfrm>
              <a:off x="395536" y="5106967"/>
              <a:ext cx="360000" cy="307777"/>
              <a:chOff x="617076" y="2221682"/>
              <a:chExt cx="360000" cy="307777"/>
            </a:xfrm>
          </p:grpSpPr>
          <p:sp>
            <p:nvSpPr>
              <p:cNvPr id="585" name="Ellipse 58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ZoneTexte 58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d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e 580"/>
            <p:cNvGrpSpPr/>
            <p:nvPr/>
          </p:nvGrpSpPr>
          <p:grpSpPr>
            <a:xfrm>
              <a:off x="395536" y="5532472"/>
              <a:ext cx="360000" cy="307777"/>
              <a:chOff x="617076" y="2221682"/>
              <a:chExt cx="360000" cy="307777"/>
            </a:xfrm>
          </p:grpSpPr>
          <p:sp>
            <p:nvSpPr>
              <p:cNvPr id="348" name="Ellipse 3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e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e 583"/>
            <p:cNvGrpSpPr/>
            <p:nvPr/>
          </p:nvGrpSpPr>
          <p:grpSpPr>
            <a:xfrm>
              <a:off x="395536" y="5944775"/>
              <a:ext cx="360000" cy="307777"/>
              <a:chOff x="617076" y="2221682"/>
              <a:chExt cx="360000" cy="307777"/>
            </a:xfrm>
          </p:grpSpPr>
          <p:sp>
            <p:nvSpPr>
              <p:cNvPr id="356" name="Ellipse 35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f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e 405"/>
          <p:cNvGrpSpPr/>
          <p:nvPr/>
        </p:nvGrpSpPr>
        <p:grpSpPr>
          <a:xfrm>
            <a:off x="5524974" y="2788625"/>
            <a:ext cx="3511522" cy="3160655"/>
            <a:chOff x="5452966" y="2348880"/>
            <a:chExt cx="3511522" cy="3160655"/>
          </a:xfrm>
        </p:grpSpPr>
        <p:grpSp>
          <p:nvGrpSpPr>
            <p:cNvPr id="14" name="Groupe 36"/>
            <p:cNvGrpSpPr/>
            <p:nvPr/>
          </p:nvGrpSpPr>
          <p:grpSpPr>
            <a:xfrm>
              <a:off x="6128404" y="3155703"/>
              <a:ext cx="1684606" cy="610319"/>
              <a:chOff x="2069827" y="3176825"/>
              <a:chExt cx="6600216" cy="1461837"/>
            </a:xfrm>
          </p:grpSpPr>
          <p:grpSp>
            <p:nvGrpSpPr>
              <p:cNvPr id="15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1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37" name="Rectangle à coins arrondis 236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38" name="Connecteur droit 237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Connecteur droit 23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6" name="ZoneTexte 235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233" name="Connecteur droit avec flèche 232"/>
              <p:cNvCxnSpPr/>
              <p:nvPr/>
            </p:nvCxnSpPr>
            <p:spPr>
              <a:xfrm>
                <a:off x="4438648" y="4037974"/>
                <a:ext cx="4231395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eur droit avec flèche 233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42"/>
            <p:cNvGrpSpPr/>
            <p:nvPr/>
          </p:nvGrpSpPr>
          <p:grpSpPr>
            <a:xfrm>
              <a:off x="5452966" y="3152596"/>
              <a:ext cx="987350" cy="723442"/>
              <a:chOff x="1378421" y="3012046"/>
              <a:chExt cx="1130349" cy="921010"/>
            </a:xfrm>
          </p:grpSpPr>
          <p:grpSp>
            <p:nvGrpSpPr>
              <p:cNvPr id="18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19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29" name="Rectangle à coins arrondis 22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30" name="Connecteur droit 22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Connecteur droit 23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ZoneTexte 22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188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197" name="Connecteur droit avec flèche 196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04" name="Connecteur droit avec flèche 203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Connecteur droit avec flèche 212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onnecteur droit avec flèche 217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onnecteur droit avec flèche 22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Connecteur droit avec flèche 225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2" name="Groupe 143"/>
            <p:cNvGrpSpPr/>
            <p:nvPr/>
          </p:nvGrpSpPr>
          <p:grpSpPr>
            <a:xfrm>
              <a:off x="6790638" y="3152596"/>
              <a:ext cx="1686664" cy="610319"/>
              <a:chOff x="3721174" y="3012046"/>
              <a:chExt cx="1930946" cy="776994"/>
            </a:xfrm>
          </p:grpSpPr>
          <p:cxnSp>
            <p:nvCxnSpPr>
              <p:cNvPr id="163" name="Connecteur droit avec flèche 162"/>
              <p:cNvCxnSpPr/>
              <p:nvPr/>
            </p:nvCxnSpPr>
            <p:spPr>
              <a:xfrm flipH="1">
                <a:off x="3721174" y="3681912"/>
                <a:ext cx="1236418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4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76" name="Rectangle à coins arrondis 175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77" name="Connecteur droit 17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Connecteur droit 17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ZoneTexte 174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25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166" name="Connecteur droit avec flèche 165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68" name="Connecteur droit avec flèche 167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Connecteur droit avec flèche 16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Connecteur droit avec flèche 169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avec flèche 170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Connecteur droit avec flèche 171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Connecteur droit avec flèche 172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7" name="Groupe 157"/>
            <p:cNvGrpSpPr/>
            <p:nvPr/>
          </p:nvGrpSpPr>
          <p:grpSpPr>
            <a:xfrm>
              <a:off x="5803781" y="2348880"/>
              <a:ext cx="1234570" cy="656796"/>
              <a:chOff x="2558718" y="1988840"/>
              <a:chExt cx="1413375" cy="836163"/>
            </a:xfrm>
          </p:grpSpPr>
          <p:grpSp>
            <p:nvGrpSpPr>
              <p:cNvPr id="28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61" name="Rectangle à coins arrondis 160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62" name="Connecteur droit 161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ZoneTexte 157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159" name="ZoneTexte 158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55" name="Forme libre 154"/>
            <p:cNvSpPr/>
            <p:nvPr/>
          </p:nvSpPr>
          <p:spPr>
            <a:xfrm>
              <a:off x="5483252" y="2710277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Forme libre 302"/>
            <p:cNvSpPr/>
            <p:nvPr/>
          </p:nvSpPr>
          <p:spPr>
            <a:xfrm>
              <a:off x="6718630" y="2822456"/>
              <a:ext cx="1813810" cy="404734"/>
            </a:xfrm>
            <a:custGeom>
              <a:avLst/>
              <a:gdLst>
                <a:gd name="connsiteX0" fmla="*/ 0 w 1813810"/>
                <a:gd name="connsiteY0" fmla="*/ 0 h 404734"/>
                <a:gd name="connsiteX1" fmla="*/ 1573967 w 1813810"/>
                <a:gd name="connsiteY1" fmla="*/ 89941 h 404734"/>
                <a:gd name="connsiteX2" fmla="*/ 1439056 w 1813810"/>
                <a:gd name="connsiteY2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810" h="404734">
                  <a:moveTo>
                    <a:pt x="0" y="0"/>
                  </a:moveTo>
                  <a:cubicBezTo>
                    <a:pt x="667062" y="11242"/>
                    <a:pt x="1334124" y="22485"/>
                    <a:pt x="1573967" y="89941"/>
                  </a:cubicBezTo>
                  <a:cubicBezTo>
                    <a:pt x="1813810" y="157397"/>
                    <a:pt x="1626433" y="281065"/>
                    <a:pt x="1439056" y="404734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339"/>
            <p:cNvGrpSpPr/>
            <p:nvPr/>
          </p:nvGrpSpPr>
          <p:grpSpPr>
            <a:xfrm>
              <a:off x="6228184" y="4293096"/>
              <a:ext cx="1369633" cy="816972"/>
              <a:chOff x="6298711" y="5519680"/>
              <a:chExt cx="1369633" cy="816972"/>
            </a:xfrm>
          </p:grpSpPr>
          <p:grpSp>
            <p:nvGrpSpPr>
              <p:cNvPr id="30" name="Groupe 35"/>
              <p:cNvGrpSpPr/>
              <p:nvPr/>
            </p:nvGrpSpPr>
            <p:grpSpPr>
              <a:xfrm>
                <a:off x="7306823" y="5726333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3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36" name="Rectangle à coins arrondis 335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37" name="Connecteur droit 33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Connecteur droit 33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5" name="ZoneTexte 334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90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29" name="Groupe 338"/>
              <p:cNvGrpSpPr/>
              <p:nvPr/>
            </p:nvGrpSpPr>
            <p:grpSpPr>
              <a:xfrm>
                <a:off x="6298711" y="5519680"/>
                <a:ext cx="1012748" cy="429600"/>
                <a:chOff x="6298711" y="5519680"/>
                <a:chExt cx="1012748" cy="429600"/>
              </a:xfrm>
            </p:grpSpPr>
            <p:sp>
              <p:nvSpPr>
                <p:cNvPr id="315" name="Rectangle à coins arrondis 314"/>
                <p:cNvSpPr/>
                <p:nvPr/>
              </p:nvSpPr>
              <p:spPr>
                <a:xfrm>
                  <a:off x="6627490" y="5768735"/>
                  <a:ext cx="365523" cy="18054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16" name="Connecteur droit avec flèche 17"/>
                <p:cNvCxnSpPr/>
                <p:nvPr/>
              </p:nvCxnSpPr>
              <p:spPr>
                <a:xfrm>
                  <a:off x="6926698" y="5858965"/>
                  <a:ext cx="384761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ZoneTexte 316"/>
                <p:cNvSpPr txBox="1"/>
                <p:nvPr/>
              </p:nvSpPr>
              <p:spPr>
                <a:xfrm>
                  <a:off x="6298711" y="5519680"/>
                  <a:ext cx="51307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>
                      <a:solidFill>
                        <a:srgbClr val="C00000"/>
                      </a:solidFill>
                    </a:rPr>
                    <a:t>nouv</a:t>
                  </a:r>
                  <a:endParaRPr lang="fr-FR" sz="1200">
                    <a:solidFill>
                      <a:srgbClr val="C00000"/>
                    </a:solidFill>
                  </a:endParaRPr>
                </a:p>
              </p:txBody>
            </p:sp>
          </p:grpSp>
        </p:grpSp>
        <p:sp>
          <p:nvSpPr>
            <p:cNvPr id="358" name="Rectangle à coins arrondis 357"/>
            <p:cNvSpPr/>
            <p:nvPr/>
          </p:nvSpPr>
          <p:spPr>
            <a:xfrm>
              <a:off x="7200399" y="4110103"/>
              <a:ext cx="365523" cy="180545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rgbClr val="C00000"/>
                </a:solidFill>
              </a:endParaRPr>
            </a:p>
          </p:txBody>
        </p:sp>
        <p:cxnSp>
          <p:nvCxnSpPr>
            <p:cNvPr id="359" name="Connecteur droit avec flèche 17"/>
            <p:cNvCxnSpPr/>
            <p:nvPr/>
          </p:nvCxnSpPr>
          <p:spPr>
            <a:xfrm flipV="1">
              <a:off x="7499607" y="3717032"/>
              <a:ext cx="312753" cy="4833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ZoneTexte 361"/>
            <p:cNvSpPr txBox="1"/>
            <p:nvPr/>
          </p:nvSpPr>
          <p:spPr>
            <a:xfrm>
              <a:off x="6867241" y="3944089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>
                  <a:solidFill>
                    <a:srgbClr val="C00000"/>
                  </a:solidFill>
                </a:rPr>
                <a:t>p</a:t>
              </a:r>
              <a:endParaRPr lang="fr-FR" sz="1200">
                <a:solidFill>
                  <a:srgbClr val="C00000"/>
                </a:solidFill>
              </a:endParaRPr>
            </a:p>
          </p:txBody>
        </p:sp>
        <p:grpSp>
          <p:nvGrpSpPr>
            <p:cNvPr id="130" name="Groupe 570"/>
            <p:cNvGrpSpPr/>
            <p:nvPr/>
          </p:nvGrpSpPr>
          <p:grpSpPr>
            <a:xfrm>
              <a:off x="7535416" y="4107239"/>
              <a:ext cx="360000" cy="307777"/>
              <a:chOff x="617076" y="2221682"/>
              <a:chExt cx="360000" cy="307777"/>
            </a:xfrm>
          </p:grpSpPr>
          <p:sp>
            <p:nvSpPr>
              <p:cNvPr id="370" name="Ellipse 36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1" name="ZoneTexte 37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oupe 571"/>
            <p:cNvGrpSpPr/>
            <p:nvPr/>
          </p:nvGrpSpPr>
          <p:grpSpPr>
            <a:xfrm>
              <a:off x="7777728" y="4198679"/>
              <a:ext cx="360000" cy="307777"/>
              <a:chOff x="617076" y="2221682"/>
              <a:chExt cx="360000" cy="307777"/>
            </a:xfrm>
          </p:grpSpPr>
          <p:sp>
            <p:nvSpPr>
              <p:cNvPr id="373" name="Ellipse 37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4" name="ZoneTexte 37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2" name="Groupe 570"/>
            <p:cNvGrpSpPr/>
            <p:nvPr/>
          </p:nvGrpSpPr>
          <p:grpSpPr>
            <a:xfrm>
              <a:off x="6989792" y="5201758"/>
              <a:ext cx="360000" cy="307777"/>
              <a:chOff x="617076" y="2221682"/>
              <a:chExt cx="360000" cy="307777"/>
            </a:xfrm>
          </p:grpSpPr>
          <p:sp>
            <p:nvSpPr>
              <p:cNvPr id="376" name="Ellipse 3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7" name="ZoneTexte 3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a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e 571"/>
            <p:cNvGrpSpPr/>
            <p:nvPr/>
          </p:nvGrpSpPr>
          <p:grpSpPr>
            <a:xfrm>
              <a:off x="7262794" y="5201758"/>
              <a:ext cx="360000" cy="307777"/>
              <a:chOff x="617076" y="2221682"/>
              <a:chExt cx="360000" cy="307777"/>
            </a:xfrm>
          </p:grpSpPr>
          <p:sp>
            <p:nvSpPr>
              <p:cNvPr id="379" name="Ellipse 3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0" name="ZoneTexte 3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b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4" name="Groupe 574"/>
            <p:cNvGrpSpPr/>
            <p:nvPr/>
          </p:nvGrpSpPr>
          <p:grpSpPr>
            <a:xfrm>
              <a:off x="8604488" y="4365104"/>
              <a:ext cx="360000" cy="307777"/>
              <a:chOff x="617076" y="2221682"/>
              <a:chExt cx="360000" cy="307777"/>
            </a:xfrm>
          </p:grpSpPr>
          <p:sp>
            <p:nvSpPr>
              <p:cNvPr id="382" name="Ellipse 3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3" name="ZoneTexte 3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c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Forme libre 383"/>
            <p:cNvSpPr/>
            <p:nvPr/>
          </p:nvSpPr>
          <p:spPr>
            <a:xfrm>
              <a:off x="6134100" y="3758696"/>
              <a:ext cx="1196340" cy="1296000"/>
            </a:xfrm>
            <a:custGeom>
              <a:avLst/>
              <a:gdLst>
                <a:gd name="connsiteX0" fmla="*/ 1196340 w 1196340"/>
                <a:gd name="connsiteY0" fmla="*/ 1127760 h 1137920"/>
                <a:gd name="connsiteX1" fmla="*/ 175260 w 1196340"/>
                <a:gd name="connsiteY1" fmla="*/ 1036320 h 1137920"/>
                <a:gd name="connsiteX2" fmla="*/ 144780 w 1196340"/>
                <a:gd name="connsiteY2" fmla="*/ 518160 h 1137920"/>
                <a:gd name="connsiteX3" fmla="*/ 510540 w 1196340"/>
                <a:gd name="connsiteY3" fmla="*/ 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6340" h="1137920">
                  <a:moveTo>
                    <a:pt x="1196340" y="1127760"/>
                  </a:moveTo>
                  <a:cubicBezTo>
                    <a:pt x="773430" y="1132840"/>
                    <a:pt x="350520" y="1137920"/>
                    <a:pt x="175260" y="1036320"/>
                  </a:cubicBezTo>
                  <a:cubicBezTo>
                    <a:pt x="0" y="934720"/>
                    <a:pt x="88900" y="690880"/>
                    <a:pt x="144780" y="518160"/>
                  </a:cubicBezTo>
                  <a:cubicBezTo>
                    <a:pt x="200660" y="345440"/>
                    <a:pt x="355600" y="172720"/>
                    <a:pt x="51054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5" name="Groupe 583"/>
            <p:cNvGrpSpPr/>
            <p:nvPr/>
          </p:nvGrpSpPr>
          <p:grpSpPr>
            <a:xfrm>
              <a:off x="5940152" y="4797152"/>
              <a:ext cx="360000" cy="307777"/>
              <a:chOff x="617076" y="2221682"/>
              <a:chExt cx="360000" cy="307777"/>
            </a:xfrm>
          </p:grpSpPr>
          <p:sp>
            <p:nvSpPr>
              <p:cNvPr id="386" name="Ellipse 38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7" name="ZoneTexte 38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d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6" name="Groupe 263"/>
            <p:cNvGrpSpPr/>
            <p:nvPr/>
          </p:nvGrpSpPr>
          <p:grpSpPr>
            <a:xfrm>
              <a:off x="7122760" y="3402712"/>
              <a:ext cx="180000" cy="216000"/>
              <a:chOff x="3764922" y="4422146"/>
              <a:chExt cx="180000" cy="216000"/>
            </a:xfrm>
          </p:grpSpPr>
          <p:cxnSp>
            <p:nvCxnSpPr>
              <p:cNvPr id="368" name="Connecteur droit 367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droit 36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" name="Forme libre 388"/>
            <p:cNvSpPr/>
            <p:nvPr/>
          </p:nvSpPr>
          <p:spPr>
            <a:xfrm>
              <a:off x="6736080" y="3581400"/>
              <a:ext cx="518160" cy="988060"/>
            </a:xfrm>
            <a:custGeom>
              <a:avLst/>
              <a:gdLst>
                <a:gd name="connsiteX0" fmla="*/ 0 w 518160"/>
                <a:gd name="connsiteY0" fmla="*/ 0 h 988060"/>
                <a:gd name="connsiteX1" fmla="*/ 365760 w 518160"/>
                <a:gd name="connsiteY1" fmla="*/ 152400 h 988060"/>
                <a:gd name="connsiteX2" fmla="*/ 213360 w 518160"/>
                <a:gd name="connsiteY2" fmla="*/ 624840 h 988060"/>
                <a:gd name="connsiteX3" fmla="*/ 365760 w 518160"/>
                <a:gd name="connsiteY3" fmla="*/ 929640 h 988060"/>
                <a:gd name="connsiteX4" fmla="*/ 518160 w 518160"/>
                <a:gd name="connsiteY4" fmla="*/ 975360 h 98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988060">
                  <a:moveTo>
                    <a:pt x="0" y="0"/>
                  </a:moveTo>
                  <a:cubicBezTo>
                    <a:pt x="165100" y="24130"/>
                    <a:pt x="330200" y="48260"/>
                    <a:pt x="365760" y="152400"/>
                  </a:cubicBezTo>
                  <a:cubicBezTo>
                    <a:pt x="401320" y="256540"/>
                    <a:pt x="213360" y="495300"/>
                    <a:pt x="213360" y="624840"/>
                  </a:cubicBezTo>
                  <a:cubicBezTo>
                    <a:pt x="213360" y="754380"/>
                    <a:pt x="314960" y="871220"/>
                    <a:pt x="365760" y="929640"/>
                  </a:cubicBezTo>
                  <a:cubicBezTo>
                    <a:pt x="416560" y="988060"/>
                    <a:pt x="467360" y="981710"/>
                    <a:pt x="518160" y="9753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9" name="Groupe 580"/>
            <p:cNvGrpSpPr/>
            <p:nvPr/>
          </p:nvGrpSpPr>
          <p:grpSpPr>
            <a:xfrm>
              <a:off x="6804248" y="3291527"/>
              <a:ext cx="360000" cy="307777"/>
              <a:chOff x="617076" y="2221682"/>
              <a:chExt cx="360000" cy="307777"/>
            </a:xfrm>
          </p:grpSpPr>
          <p:sp>
            <p:nvSpPr>
              <p:cNvPr id="391" name="Ellipse 39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2" name="ZoneTexte 39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e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8" name="Forme libre 397"/>
            <p:cNvSpPr/>
            <p:nvPr/>
          </p:nvSpPr>
          <p:spPr>
            <a:xfrm>
              <a:off x="7543800" y="3764280"/>
              <a:ext cx="1140460" cy="1158240"/>
            </a:xfrm>
            <a:custGeom>
              <a:avLst/>
              <a:gdLst>
                <a:gd name="connsiteX0" fmla="*/ 0 w 1140460"/>
                <a:gd name="connsiteY0" fmla="*/ 1158240 h 1158240"/>
                <a:gd name="connsiteX1" fmla="*/ 960120 w 1140460"/>
                <a:gd name="connsiteY1" fmla="*/ 777240 h 1158240"/>
                <a:gd name="connsiteX2" fmla="*/ 1082040 w 1140460"/>
                <a:gd name="connsiteY2" fmla="*/ 335280 h 1158240"/>
                <a:gd name="connsiteX3" fmla="*/ 624840 w 1140460"/>
                <a:gd name="connsiteY3" fmla="*/ 0 h 1158240"/>
                <a:gd name="connsiteX4" fmla="*/ 624840 w 1140460"/>
                <a:gd name="connsiteY4" fmla="*/ 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460" h="1158240">
                  <a:moveTo>
                    <a:pt x="0" y="1158240"/>
                  </a:moveTo>
                  <a:cubicBezTo>
                    <a:pt x="389890" y="1036320"/>
                    <a:pt x="779780" y="914400"/>
                    <a:pt x="960120" y="777240"/>
                  </a:cubicBezTo>
                  <a:cubicBezTo>
                    <a:pt x="1140460" y="640080"/>
                    <a:pt x="1137920" y="464820"/>
                    <a:pt x="1082040" y="335280"/>
                  </a:cubicBezTo>
                  <a:cubicBezTo>
                    <a:pt x="1026160" y="205740"/>
                    <a:pt x="624840" y="0"/>
                    <a:pt x="624840" y="0"/>
                  </a:cubicBezTo>
                  <a:lnTo>
                    <a:pt x="624840" y="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Forme libre 398"/>
            <p:cNvSpPr/>
            <p:nvPr/>
          </p:nvSpPr>
          <p:spPr>
            <a:xfrm>
              <a:off x="7620000" y="3718560"/>
              <a:ext cx="883920" cy="1005840"/>
            </a:xfrm>
            <a:custGeom>
              <a:avLst/>
              <a:gdLst>
                <a:gd name="connsiteX0" fmla="*/ 365760 w 883920"/>
                <a:gd name="connsiteY0" fmla="*/ 0 h 1005840"/>
                <a:gd name="connsiteX1" fmla="*/ 822960 w 883920"/>
                <a:gd name="connsiteY1" fmla="*/ 579120 h 1005840"/>
                <a:gd name="connsiteX2" fmla="*/ 0 w 883920"/>
                <a:gd name="connsiteY2" fmla="*/ 100584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920" h="1005840">
                  <a:moveTo>
                    <a:pt x="365760" y="0"/>
                  </a:moveTo>
                  <a:cubicBezTo>
                    <a:pt x="624840" y="205740"/>
                    <a:pt x="883920" y="411480"/>
                    <a:pt x="822960" y="579120"/>
                  </a:cubicBezTo>
                  <a:cubicBezTo>
                    <a:pt x="762000" y="746760"/>
                    <a:pt x="381000" y="876300"/>
                    <a:pt x="0" y="10058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roupe 583"/>
            <p:cNvGrpSpPr/>
            <p:nvPr/>
          </p:nvGrpSpPr>
          <p:grpSpPr>
            <a:xfrm>
              <a:off x="7853928" y="3789040"/>
              <a:ext cx="360000" cy="307777"/>
              <a:chOff x="617076" y="2221682"/>
              <a:chExt cx="360000" cy="307777"/>
            </a:xfrm>
          </p:grpSpPr>
          <p:sp>
            <p:nvSpPr>
              <p:cNvPr id="401" name="Ellipse 40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2" name="ZoneTexte 40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f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Groupe 263"/>
            <p:cNvGrpSpPr/>
            <p:nvPr/>
          </p:nvGrpSpPr>
          <p:grpSpPr>
            <a:xfrm>
              <a:off x="7524328" y="3555112"/>
              <a:ext cx="180000" cy="216000"/>
              <a:chOff x="3764922" y="4422146"/>
              <a:chExt cx="180000" cy="216000"/>
            </a:xfrm>
          </p:grpSpPr>
          <p:cxnSp>
            <p:nvCxnSpPr>
              <p:cNvPr id="404" name="Connecteur droit 403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Connecteur droit 404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30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5940152" y="23488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smtClean="0"/>
              <a:t>But</a:t>
            </a:r>
            <a:r>
              <a:rPr lang="fr-FR" sz="1600" smtClean="0"/>
              <a:t> : Insérer 90 avant 50</a:t>
            </a:r>
            <a:endParaRPr lang="fr-FR" sz="1600"/>
          </a:p>
        </p:txBody>
      </p:sp>
      <p:sp>
        <p:nvSpPr>
          <p:cNvPr id="138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au milieu avant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particulier1 : </a:t>
            </a:r>
            <a:r>
              <a:rPr lang="fr-FR" sz="1900" smtClean="0"/>
              <a:t>Insertion avant un element en tête de liste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297"/>
          <p:cNvGrpSpPr/>
          <p:nvPr/>
        </p:nvGrpSpPr>
        <p:grpSpPr>
          <a:xfrm>
            <a:off x="4313988" y="2492896"/>
            <a:ext cx="4650500" cy="2016224"/>
            <a:chOff x="4313988" y="2492896"/>
            <a:chExt cx="4650500" cy="2016224"/>
          </a:xfrm>
        </p:grpSpPr>
        <p:grpSp>
          <p:nvGrpSpPr>
            <p:cNvPr id="3" name="Groupe 138"/>
            <p:cNvGrpSpPr/>
            <p:nvPr/>
          </p:nvGrpSpPr>
          <p:grpSpPr>
            <a:xfrm>
              <a:off x="6625836" y="2492896"/>
              <a:ext cx="2338652" cy="1584176"/>
              <a:chOff x="4033548" y="2492896"/>
              <a:chExt cx="2338652" cy="1584176"/>
            </a:xfrm>
          </p:grpSpPr>
          <p:grpSp>
            <p:nvGrpSpPr>
              <p:cNvPr id="5" name="Groupe 36"/>
              <p:cNvGrpSpPr/>
              <p:nvPr/>
            </p:nvGrpSpPr>
            <p:grpSpPr>
              <a:xfrm>
                <a:off x="4708986" y="3299719"/>
                <a:ext cx="981954" cy="610319"/>
                <a:chOff x="2069827" y="3176825"/>
                <a:chExt cx="3847254" cy="1461837"/>
              </a:xfrm>
            </p:grpSpPr>
            <p:grpSp>
              <p:nvGrpSpPr>
                <p:cNvPr id="7" name="Groupe 35"/>
                <p:cNvGrpSpPr/>
                <p:nvPr/>
              </p:nvGrpSpPr>
              <p:grpSpPr>
                <a:xfrm>
                  <a:off x="3263433" y="3176825"/>
                  <a:ext cx="1416423" cy="1461837"/>
                  <a:chOff x="3263433" y="3176825"/>
                  <a:chExt cx="1416423" cy="1461837"/>
                </a:xfrm>
              </p:grpSpPr>
              <p:grpSp>
                <p:nvGrpSpPr>
                  <p:cNvPr id="8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11" name="Rectangle à coins arrondis 21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212" name="Connecteur droit 211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Connecteur droit 213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60</a:t>
                    </a:r>
                    <a:endParaRPr lang="fr-FR" sz="1200"/>
                  </a:p>
                </p:txBody>
              </p:sp>
            </p:grpSp>
            <p:cxnSp>
              <p:nvCxnSpPr>
                <p:cNvPr id="207" name="Connecteur droit avec flèche 206"/>
                <p:cNvCxnSpPr/>
                <p:nvPr/>
              </p:nvCxnSpPr>
              <p:spPr>
                <a:xfrm>
                  <a:off x="4438647" y="4110980"/>
                  <a:ext cx="1478434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avec flèche 207"/>
                <p:cNvCxnSpPr/>
                <p:nvPr/>
              </p:nvCxnSpPr>
              <p:spPr>
                <a:xfrm flipH="1">
                  <a:off x="2069827" y="4437111"/>
                  <a:ext cx="1478434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356"/>
              <p:cNvGrpSpPr/>
              <p:nvPr/>
            </p:nvGrpSpPr>
            <p:grpSpPr>
              <a:xfrm>
                <a:off x="4033548" y="3296612"/>
                <a:ext cx="987350" cy="780460"/>
                <a:chOff x="4033548" y="3296612"/>
                <a:chExt cx="987350" cy="780460"/>
              </a:xfrm>
            </p:grpSpPr>
            <p:grpSp>
              <p:nvGrpSpPr>
                <p:cNvPr id="10" name="Groupe 35"/>
                <p:cNvGrpSpPr/>
                <p:nvPr/>
              </p:nvGrpSpPr>
              <p:grpSpPr>
                <a:xfrm>
                  <a:off x="4343594" y="3296612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11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01" name="Rectangle à coins arrondis 20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202" name="Connecteur droit 201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Connecteur droit 202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0" name="ZoneTexte 199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20</a:t>
                    </a:r>
                    <a:endParaRPr lang="fr-FR" sz="1200"/>
                  </a:p>
                </p:txBody>
              </p:sp>
            </p:grpSp>
            <p:cxnSp>
              <p:nvCxnSpPr>
                <p:cNvPr id="187" name="Connecteur droit avec flèche 17"/>
                <p:cNvCxnSpPr/>
                <p:nvPr/>
              </p:nvCxnSpPr>
              <p:spPr>
                <a:xfrm>
                  <a:off x="4643550" y="3686623"/>
                  <a:ext cx="377348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e 100"/>
                <p:cNvGrpSpPr/>
                <p:nvPr/>
              </p:nvGrpSpPr>
              <p:grpSpPr>
                <a:xfrm>
                  <a:off x="4033548" y="3884105"/>
                  <a:ext cx="399426" cy="192967"/>
                  <a:chOff x="1162397" y="5132314"/>
                  <a:chExt cx="457275" cy="245665"/>
                </a:xfrm>
              </p:grpSpPr>
              <p:cxnSp>
                <p:nvCxnSpPr>
                  <p:cNvPr id="190" name="Connecteur droit avec flèche 189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192" name="Connecteur droit avec flèche 191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Connecteur droit avec flèche 192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Connecteur droit avec flèche 193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Connecteur droit avec flèche 194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avec flèche 195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avec flèche 197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" name="Groupe 143"/>
              <p:cNvGrpSpPr/>
              <p:nvPr/>
            </p:nvGrpSpPr>
            <p:grpSpPr>
              <a:xfrm>
                <a:off x="5387918" y="3296612"/>
                <a:ext cx="981954" cy="610319"/>
                <a:chOff x="4527948" y="3012046"/>
                <a:chExt cx="1124172" cy="776994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H="1">
                  <a:off x="4527948" y="3681912"/>
                  <a:ext cx="432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e 35"/>
                <p:cNvGrpSpPr/>
                <p:nvPr/>
              </p:nvGrpSpPr>
              <p:grpSpPr>
                <a:xfrm>
                  <a:off x="487672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16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83" name="Rectangle à coins arrondis 182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184" name="Connecteur droit 183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cteur droit 184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2" name="ZoneTexte 181"/>
                  <p:cNvSpPr txBox="1"/>
                  <p:nvPr/>
                </p:nvSpPr>
                <p:spPr>
                  <a:xfrm>
                    <a:off x="3263433" y="3213630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50</a:t>
                    </a:r>
                    <a:endParaRPr lang="fr-FR" sz="1200"/>
                  </a:p>
                </p:txBody>
              </p:sp>
            </p:grpSp>
            <p:grpSp>
              <p:nvGrpSpPr>
                <p:cNvPr id="17" name="Groupe 98"/>
                <p:cNvGrpSpPr/>
                <p:nvPr/>
              </p:nvGrpSpPr>
              <p:grpSpPr>
                <a:xfrm>
                  <a:off x="5168504" y="3502972"/>
                  <a:ext cx="483616" cy="243201"/>
                  <a:chOff x="7223411" y="4850694"/>
                  <a:chExt cx="483616" cy="243201"/>
                </a:xfrm>
              </p:grpSpPr>
              <p:cxnSp>
                <p:nvCxnSpPr>
                  <p:cNvPr id="156" name="Connecteur droit avec flèche 155"/>
                  <p:cNvCxnSpPr/>
                  <p:nvPr/>
                </p:nvCxnSpPr>
                <p:spPr>
                  <a:xfrm>
                    <a:off x="7223411" y="4859242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e 90"/>
                  <p:cNvGrpSpPr/>
                  <p:nvPr/>
                </p:nvGrpSpPr>
                <p:grpSpPr>
                  <a:xfrm>
                    <a:off x="7475302" y="4850694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164" name="Connecteur droit avec flèche 163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Connecteur droit avec flèche 164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Connecteur droit avec flèche 166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onnecteur droit avec flèche 173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Connecteur droit avec flèche 177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cteur droit avec flèche 178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" name="Groupe 157"/>
              <p:cNvGrpSpPr/>
              <p:nvPr/>
            </p:nvGrpSpPr>
            <p:grpSpPr>
              <a:xfrm>
                <a:off x="4384363" y="2492896"/>
                <a:ext cx="1234570" cy="656796"/>
                <a:chOff x="2558718" y="1988840"/>
                <a:chExt cx="1413375" cy="836163"/>
              </a:xfrm>
            </p:grpSpPr>
            <p:grpSp>
              <p:nvGrpSpPr>
                <p:cNvPr id="20" name="Groupe 153"/>
                <p:cNvGrpSpPr/>
                <p:nvPr/>
              </p:nvGrpSpPr>
              <p:grpSpPr>
                <a:xfrm>
                  <a:off x="3268219" y="2321946"/>
                  <a:ext cx="410250" cy="360000"/>
                  <a:chOff x="3268219" y="2321946"/>
                  <a:chExt cx="410250" cy="360000"/>
                </a:xfrm>
              </p:grpSpPr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3268219" y="2321946"/>
                    <a:ext cx="410250" cy="360000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51" name="Connecteur droit 150"/>
                  <p:cNvCxnSpPr/>
                  <p:nvPr/>
                </p:nvCxnSpPr>
                <p:spPr>
                  <a:xfrm>
                    <a:off x="3268219" y="2510151"/>
                    <a:ext cx="410250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ZoneTexte 146"/>
                <p:cNvSpPr txBox="1"/>
                <p:nvPr/>
              </p:nvSpPr>
              <p:spPr>
                <a:xfrm>
                  <a:off x="2558718" y="2059450"/>
                  <a:ext cx="1043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tete</a:t>
                  </a:r>
                  <a:endParaRPr lang="fr-FR" sz="1200"/>
                </a:p>
              </p:txBody>
            </p:sp>
            <p:sp>
              <p:nvSpPr>
                <p:cNvPr id="148" name="ZoneTexte 147"/>
                <p:cNvSpPr txBox="1"/>
                <p:nvPr/>
              </p:nvSpPr>
              <p:spPr>
                <a:xfrm>
                  <a:off x="2568353" y="2472357"/>
                  <a:ext cx="887359" cy="352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queu</a:t>
                  </a:r>
                  <a:endParaRPr lang="fr-FR" sz="1200"/>
                </a:p>
              </p:txBody>
            </p:sp>
            <p:sp>
              <p:nvSpPr>
                <p:cNvPr id="149" name="ZoneTexte 148"/>
                <p:cNvSpPr txBox="1"/>
                <p:nvPr/>
              </p:nvSpPr>
              <p:spPr>
                <a:xfrm>
                  <a:off x="3588789" y="1988840"/>
                  <a:ext cx="3833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L</a:t>
                  </a:r>
                  <a:endParaRPr lang="fr-FR" sz="1600"/>
                </a:p>
              </p:txBody>
            </p:sp>
          </p:grpSp>
          <p:sp>
            <p:nvSpPr>
              <p:cNvPr id="144" name="Forme libre 143"/>
              <p:cNvSpPr/>
              <p:nvPr/>
            </p:nvSpPr>
            <p:spPr>
              <a:xfrm>
                <a:off x="4063834" y="2854293"/>
                <a:ext cx="986852" cy="569626"/>
              </a:xfrm>
              <a:custGeom>
                <a:avLst/>
                <a:gdLst>
                  <a:gd name="connsiteX0" fmla="*/ 986852 w 986852"/>
                  <a:gd name="connsiteY0" fmla="*/ 0 h 569626"/>
                  <a:gd name="connsiteX1" fmla="*/ 117423 w 986852"/>
                  <a:gd name="connsiteY1" fmla="*/ 164892 h 569626"/>
                  <a:gd name="connsiteX2" fmla="*/ 282314 w 986852"/>
                  <a:gd name="connsiteY2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852" h="569626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Forme libre 144"/>
              <p:cNvSpPr/>
              <p:nvPr/>
            </p:nvSpPr>
            <p:spPr>
              <a:xfrm flipH="1">
                <a:off x="5292200" y="2939934"/>
                <a:ext cx="1080000" cy="540000"/>
              </a:xfrm>
              <a:custGeom>
                <a:avLst/>
                <a:gdLst>
                  <a:gd name="connsiteX0" fmla="*/ 986852 w 986852"/>
                  <a:gd name="connsiteY0" fmla="*/ 0 h 569626"/>
                  <a:gd name="connsiteX1" fmla="*/ 117423 w 986852"/>
                  <a:gd name="connsiteY1" fmla="*/ 164892 h 569626"/>
                  <a:gd name="connsiteX2" fmla="*/ 282314 w 986852"/>
                  <a:gd name="connsiteY2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852" h="569626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570"/>
            <p:cNvGrpSpPr/>
            <p:nvPr/>
          </p:nvGrpSpPr>
          <p:grpSpPr>
            <a:xfrm>
              <a:off x="6894268" y="4201343"/>
              <a:ext cx="360000" cy="307777"/>
              <a:chOff x="617076" y="2221682"/>
              <a:chExt cx="360000" cy="307777"/>
            </a:xfrm>
          </p:grpSpPr>
          <p:sp>
            <p:nvSpPr>
              <p:cNvPr id="216" name="Ellipse 21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ZoneTexte 21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e 571"/>
            <p:cNvGrpSpPr/>
            <p:nvPr/>
          </p:nvGrpSpPr>
          <p:grpSpPr>
            <a:xfrm>
              <a:off x="7167270" y="4201343"/>
              <a:ext cx="360000" cy="307777"/>
              <a:chOff x="617076" y="2221682"/>
              <a:chExt cx="360000" cy="307777"/>
            </a:xfrm>
          </p:grpSpPr>
          <p:sp>
            <p:nvSpPr>
              <p:cNvPr id="220" name="Ellipse 21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ZoneTexte 22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e 574"/>
            <p:cNvGrpSpPr/>
            <p:nvPr/>
          </p:nvGrpSpPr>
          <p:grpSpPr>
            <a:xfrm>
              <a:off x="4319832" y="3272936"/>
              <a:ext cx="360000" cy="307777"/>
              <a:chOff x="617076" y="2221682"/>
              <a:chExt cx="360000" cy="307777"/>
            </a:xfrm>
          </p:grpSpPr>
          <p:sp>
            <p:nvSpPr>
              <p:cNvPr id="224" name="Ellipse 22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5" name="ZoneTexte 22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b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e 226"/>
            <p:cNvGrpSpPr/>
            <p:nvPr/>
          </p:nvGrpSpPr>
          <p:grpSpPr>
            <a:xfrm>
              <a:off x="4562985" y="3071408"/>
              <a:ext cx="1233151" cy="933656"/>
              <a:chOff x="6435193" y="5519680"/>
              <a:chExt cx="1233151" cy="933656"/>
            </a:xfrm>
          </p:grpSpPr>
          <p:grpSp>
            <p:nvGrpSpPr>
              <p:cNvPr id="25" name="Groupe 315"/>
              <p:cNvGrpSpPr/>
              <p:nvPr/>
            </p:nvGrpSpPr>
            <p:grpSpPr>
              <a:xfrm>
                <a:off x="7018791" y="5726333"/>
                <a:ext cx="649553" cy="727003"/>
                <a:chOff x="5652120" y="5438301"/>
                <a:chExt cx="649553" cy="727003"/>
              </a:xfrm>
            </p:grpSpPr>
            <p:grpSp>
              <p:nvGrpSpPr>
                <p:cNvPr id="26" name="Groupe 35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27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54" name="Rectangle à coins arrondis 253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255" name="Connecteur droit 254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Connecteur droit 255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3" name="ZoneTexte 252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>
                        <a:solidFill>
                          <a:srgbClr val="C00000"/>
                        </a:solidFill>
                      </a:rPr>
                      <a:t>90</a:t>
                    </a:r>
                    <a:endParaRPr lang="fr-FR" sz="120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28" name="Groupe 100"/>
                <p:cNvGrpSpPr/>
                <p:nvPr/>
              </p:nvGrpSpPr>
              <p:grpSpPr>
                <a:xfrm>
                  <a:off x="5652120" y="5972337"/>
                  <a:ext cx="399426" cy="192967"/>
                  <a:chOff x="1162397" y="5132314"/>
                  <a:chExt cx="457275" cy="245665"/>
                </a:xfrm>
              </p:grpSpPr>
              <p:cxnSp>
                <p:nvCxnSpPr>
                  <p:cNvPr id="244" name="Connecteur droit avec flèche 243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246" name="Connecteur droit avec flèche 245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Connecteur droit avec flèche 246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Connecteur droit avec flèche 247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Connecteur droit avec flèche 248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Connecteur droit avec flèche 249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Connecteur droit avec flèche 250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5" name="Rectangle à coins arrondis 234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0" name="Connecteur droit avec flèche 17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ZoneTexte 240"/>
              <p:cNvSpPr txBox="1"/>
              <p:nvPr/>
            </p:nvSpPr>
            <p:spPr>
              <a:xfrm>
                <a:off x="6435193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nouv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57" name="Connecteur droit avec flèche 17"/>
            <p:cNvCxnSpPr/>
            <p:nvPr/>
          </p:nvCxnSpPr>
          <p:spPr>
            <a:xfrm>
              <a:off x="5724127" y="3675004"/>
              <a:ext cx="12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574"/>
            <p:cNvGrpSpPr/>
            <p:nvPr/>
          </p:nvGrpSpPr>
          <p:grpSpPr>
            <a:xfrm>
              <a:off x="6012200" y="3337247"/>
              <a:ext cx="360000" cy="307777"/>
              <a:chOff x="617076" y="2221682"/>
              <a:chExt cx="360000" cy="307777"/>
            </a:xfrm>
          </p:grpSpPr>
          <p:sp>
            <p:nvSpPr>
              <p:cNvPr id="260" name="Ellipse 25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ZoneTexte 26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c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e 263"/>
            <p:cNvGrpSpPr/>
            <p:nvPr/>
          </p:nvGrpSpPr>
          <p:grpSpPr>
            <a:xfrm>
              <a:off x="6615262" y="3948070"/>
              <a:ext cx="180000" cy="216000"/>
              <a:chOff x="3764922" y="4422146"/>
              <a:chExt cx="180000" cy="216000"/>
            </a:xfrm>
          </p:grpSpPr>
          <p:cxnSp>
            <p:nvCxnSpPr>
              <p:cNvPr id="263" name="Connecteur droit 262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Connecteur droit avec flèche 264"/>
            <p:cNvCxnSpPr/>
            <p:nvPr/>
          </p:nvCxnSpPr>
          <p:spPr>
            <a:xfrm flipH="1">
              <a:off x="5811126" y="3819020"/>
              <a:ext cx="11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e 574"/>
            <p:cNvGrpSpPr/>
            <p:nvPr/>
          </p:nvGrpSpPr>
          <p:grpSpPr>
            <a:xfrm>
              <a:off x="6228224" y="3841303"/>
              <a:ext cx="360000" cy="307777"/>
              <a:chOff x="617076" y="2221682"/>
              <a:chExt cx="360000" cy="307777"/>
            </a:xfrm>
          </p:grpSpPr>
          <p:sp>
            <p:nvSpPr>
              <p:cNvPr id="267" name="Ellipse 26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8" name="ZoneTexte 26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f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9" name="Forme libre 268"/>
            <p:cNvSpPr/>
            <p:nvPr/>
          </p:nvSpPr>
          <p:spPr>
            <a:xfrm>
              <a:off x="4923259" y="2803161"/>
              <a:ext cx="2720714" cy="509665"/>
            </a:xfrm>
            <a:custGeom>
              <a:avLst/>
              <a:gdLst>
                <a:gd name="connsiteX0" fmla="*/ 2720714 w 2720714"/>
                <a:gd name="connsiteY0" fmla="*/ 0 h 509665"/>
                <a:gd name="connsiteX1" fmla="*/ 367259 w 2720714"/>
                <a:gd name="connsiteY1" fmla="*/ 239842 h 509665"/>
                <a:gd name="connsiteX2" fmla="*/ 517160 w 2720714"/>
                <a:gd name="connsiteY2" fmla="*/ 509665 h 50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0714" h="509665">
                  <a:moveTo>
                    <a:pt x="2720714" y="0"/>
                  </a:moveTo>
                  <a:cubicBezTo>
                    <a:pt x="1727616" y="77449"/>
                    <a:pt x="734518" y="154898"/>
                    <a:pt x="367259" y="239842"/>
                  </a:cubicBezTo>
                  <a:cubicBezTo>
                    <a:pt x="0" y="324786"/>
                    <a:pt x="258580" y="417225"/>
                    <a:pt x="517160" y="509665"/>
                  </a:cubicBezTo>
                </a:path>
              </a:pathLst>
            </a:custGeom>
            <a:ln w="19050">
              <a:solidFill>
                <a:srgbClr val="0530B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0" name="Groupe 574"/>
            <p:cNvGrpSpPr/>
            <p:nvPr/>
          </p:nvGrpSpPr>
          <p:grpSpPr>
            <a:xfrm>
              <a:off x="6516256" y="2549914"/>
              <a:ext cx="360000" cy="307777"/>
              <a:chOff x="617076" y="2226437"/>
              <a:chExt cx="360000" cy="307777"/>
            </a:xfrm>
          </p:grpSpPr>
          <p:sp>
            <p:nvSpPr>
              <p:cNvPr id="271" name="Ellipse 27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2" name="ZoneTexte 271"/>
              <p:cNvSpPr txBox="1"/>
              <p:nvPr/>
            </p:nvSpPr>
            <p:spPr>
              <a:xfrm>
                <a:off x="617076" y="222643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e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oupe 263"/>
            <p:cNvGrpSpPr/>
            <p:nvPr/>
          </p:nvGrpSpPr>
          <p:grpSpPr>
            <a:xfrm>
              <a:off x="6696256" y="2966996"/>
              <a:ext cx="180000" cy="216000"/>
              <a:chOff x="3764922" y="4422146"/>
              <a:chExt cx="180000" cy="216000"/>
            </a:xfrm>
          </p:grpSpPr>
          <p:cxnSp>
            <p:nvCxnSpPr>
              <p:cNvPr id="274" name="Connecteur droit 273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necteur droit 274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Rectangle à coins arrondis 275"/>
            <p:cNvSpPr/>
            <p:nvPr/>
          </p:nvSpPr>
          <p:spPr>
            <a:xfrm>
              <a:off x="6489334" y="4271557"/>
              <a:ext cx="365523" cy="180545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rgbClr val="C00000"/>
                </a:solidFill>
              </a:endParaRPr>
            </a:p>
          </p:txBody>
        </p:sp>
        <p:cxnSp>
          <p:nvCxnSpPr>
            <p:cNvPr id="277" name="Connecteur droit avec flèche 17"/>
            <p:cNvCxnSpPr/>
            <p:nvPr/>
          </p:nvCxnSpPr>
          <p:spPr>
            <a:xfrm flipV="1">
              <a:off x="6788542" y="3878486"/>
              <a:ext cx="312753" cy="4833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ZoneTexte 277"/>
            <p:cNvSpPr txBox="1"/>
            <p:nvPr/>
          </p:nvSpPr>
          <p:spPr>
            <a:xfrm>
              <a:off x="6156176" y="4105543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>
                  <a:solidFill>
                    <a:srgbClr val="C00000"/>
                  </a:solidFill>
                </a:rPr>
                <a:t>p</a:t>
              </a:r>
              <a:endParaRPr lang="fr-FR" sz="1200">
                <a:solidFill>
                  <a:srgbClr val="C00000"/>
                </a:solidFill>
              </a:endParaRPr>
            </a:p>
          </p:txBody>
        </p:sp>
        <p:grpSp>
          <p:nvGrpSpPr>
            <p:cNvPr id="132" name="Groupe 574"/>
            <p:cNvGrpSpPr/>
            <p:nvPr/>
          </p:nvGrpSpPr>
          <p:grpSpPr>
            <a:xfrm>
              <a:off x="4313988" y="2996952"/>
              <a:ext cx="360000" cy="307777"/>
              <a:chOff x="617076" y="2221682"/>
              <a:chExt cx="360000" cy="307777"/>
            </a:xfrm>
          </p:grpSpPr>
          <p:sp>
            <p:nvSpPr>
              <p:cNvPr id="280" name="Ellipse 27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1" name="ZoneTexte 28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a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e 574"/>
            <p:cNvGrpSpPr/>
            <p:nvPr/>
          </p:nvGrpSpPr>
          <p:grpSpPr>
            <a:xfrm>
              <a:off x="5307110" y="3891028"/>
              <a:ext cx="360000" cy="307777"/>
              <a:chOff x="617076" y="2221682"/>
              <a:chExt cx="360000" cy="307777"/>
            </a:xfrm>
          </p:grpSpPr>
          <p:sp>
            <p:nvSpPr>
              <p:cNvPr id="283" name="Ellipse 28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4" name="ZoneTexte 28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d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4" name="Groupe 290"/>
          <p:cNvGrpSpPr/>
          <p:nvPr/>
        </p:nvGrpSpPr>
        <p:grpSpPr>
          <a:xfrm>
            <a:off x="323528" y="2492896"/>
            <a:ext cx="8136904" cy="4212000"/>
            <a:chOff x="323528" y="2492896"/>
            <a:chExt cx="8136904" cy="4212000"/>
          </a:xfrm>
        </p:grpSpPr>
        <p:sp>
          <p:nvSpPr>
            <p:cNvPr id="259" name="Rectangle 258"/>
            <p:cNvSpPr/>
            <p:nvPr/>
          </p:nvSpPr>
          <p:spPr>
            <a:xfrm>
              <a:off x="323528" y="2492896"/>
              <a:ext cx="3744416" cy="42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p = L.tete;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while(p &amp;&amp; (p-&gt;val != 20))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 = p-&gt;suiv;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if(p) // elem existe dans la liste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{    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 = (cellule*) 		    malloc(sizeof(cellule));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nouv-&gt;val = 90;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nouv-&gt;suiv = p;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nouv-&gt;pred = p-&gt;pred;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(p-&gt;pred)-&gt;suiv = nouv;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p-&gt;pred = nouv;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}</a:t>
              </a:r>
              <a:endParaRPr lang="fr-F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5" name="Groupe 570"/>
            <p:cNvGrpSpPr/>
            <p:nvPr/>
          </p:nvGrpSpPr>
          <p:grpSpPr>
            <a:xfrm>
              <a:off x="390813" y="2708920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e 571"/>
            <p:cNvGrpSpPr/>
            <p:nvPr/>
          </p:nvGrpSpPr>
          <p:grpSpPr>
            <a:xfrm>
              <a:off x="395536" y="3394015"/>
              <a:ext cx="360000" cy="307777"/>
              <a:chOff x="617076" y="2221682"/>
              <a:chExt cx="360000" cy="307777"/>
            </a:xfrm>
          </p:grpSpPr>
          <p:sp>
            <p:nvSpPr>
              <p:cNvPr id="573" name="Ellipse 57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ZoneTexte 57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e 574"/>
            <p:cNvGrpSpPr/>
            <p:nvPr/>
          </p:nvGrpSpPr>
          <p:grpSpPr>
            <a:xfrm>
              <a:off x="395536" y="3974834"/>
              <a:ext cx="360000" cy="307777"/>
              <a:chOff x="617076" y="2221682"/>
              <a:chExt cx="360000" cy="307777"/>
            </a:xfrm>
          </p:grpSpPr>
          <p:sp>
            <p:nvSpPr>
              <p:cNvPr id="576" name="Ellipse 5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ZoneTexte 5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a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Groupe 577"/>
            <p:cNvGrpSpPr/>
            <p:nvPr/>
          </p:nvGrpSpPr>
          <p:grpSpPr>
            <a:xfrm>
              <a:off x="395536" y="4406882"/>
              <a:ext cx="360000" cy="307777"/>
              <a:chOff x="617076" y="2221682"/>
              <a:chExt cx="360000" cy="307777"/>
            </a:xfrm>
          </p:grpSpPr>
          <p:sp>
            <p:nvSpPr>
              <p:cNvPr id="579" name="Ellipse 5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ZoneTexte 5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b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2" name="Groupe 580"/>
            <p:cNvGrpSpPr/>
            <p:nvPr/>
          </p:nvGrpSpPr>
          <p:grpSpPr>
            <a:xfrm>
              <a:off x="395536" y="4880458"/>
              <a:ext cx="360000" cy="307777"/>
              <a:chOff x="617076" y="2221682"/>
              <a:chExt cx="360000" cy="307777"/>
            </a:xfrm>
          </p:grpSpPr>
          <p:sp>
            <p:nvSpPr>
              <p:cNvPr id="582" name="Ellipse 5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ZoneTexte 5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c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e 583"/>
            <p:cNvGrpSpPr/>
            <p:nvPr/>
          </p:nvGrpSpPr>
          <p:grpSpPr>
            <a:xfrm>
              <a:off x="395536" y="5292761"/>
              <a:ext cx="360000" cy="307777"/>
              <a:chOff x="617076" y="2221682"/>
              <a:chExt cx="360000" cy="307777"/>
            </a:xfrm>
          </p:grpSpPr>
          <p:sp>
            <p:nvSpPr>
              <p:cNvPr id="585" name="Ellipse 58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ZoneTexte 58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d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Groupe 580"/>
            <p:cNvGrpSpPr/>
            <p:nvPr/>
          </p:nvGrpSpPr>
          <p:grpSpPr>
            <a:xfrm>
              <a:off x="395536" y="5718266"/>
              <a:ext cx="360000" cy="307777"/>
              <a:chOff x="617076" y="2221682"/>
              <a:chExt cx="360000" cy="307777"/>
            </a:xfrm>
          </p:grpSpPr>
          <p:sp>
            <p:nvSpPr>
              <p:cNvPr id="348" name="Ellipse 3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e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e 583"/>
            <p:cNvGrpSpPr/>
            <p:nvPr/>
          </p:nvGrpSpPr>
          <p:grpSpPr>
            <a:xfrm>
              <a:off x="395536" y="6130569"/>
              <a:ext cx="360000" cy="307777"/>
              <a:chOff x="617076" y="2221682"/>
              <a:chExt cx="360000" cy="307777"/>
            </a:xfrm>
          </p:grpSpPr>
          <p:sp>
            <p:nvSpPr>
              <p:cNvPr id="356" name="Ellipse 35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f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Groupe 264"/>
            <p:cNvGrpSpPr/>
            <p:nvPr/>
          </p:nvGrpSpPr>
          <p:grpSpPr>
            <a:xfrm>
              <a:off x="1043608" y="5797721"/>
              <a:ext cx="2340000" cy="216000"/>
              <a:chOff x="3764922" y="4422146"/>
              <a:chExt cx="180000" cy="216000"/>
            </a:xfrm>
          </p:grpSpPr>
          <p:cxnSp>
            <p:nvCxnSpPr>
              <p:cNvPr id="136" name="Connecteur droit 135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ZoneTexte 137"/>
            <p:cNvSpPr txBox="1"/>
            <p:nvPr/>
          </p:nvSpPr>
          <p:spPr>
            <a:xfrm>
              <a:off x="3431552" y="5775034"/>
              <a:ext cx="316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smtClean="0">
                  <a:solidFill>
                    <a:srgbClr val="0530BB"/>
                  </a:solidFill>
                </a:rPr>
                <a:t>BUG !!! Attention p-&gt;pred est NULL !</a:t>
              </a:r>
              <a:endParaRPr lang="fr-FR" sz="1400" b="1">
                <a:solidFill>
                  <a:srgbClr val="0530BB"/>
                </a:solidFill>
              </a:endParaRPr>
            </a:p>
          </p:txBody>
        </p:sp>
        <p:grpSp>
          <p:nvGrpSpPr>
            <p:cNvPr id="155" name="Groupe 732"/>
            <p:cNvGrpSpPr/>
            <p:nvPr/>
          </p:nvGrpSpPr>
          <p:grpSpPr>
            <a:xfrm>
              <a:off x="6444432" y="5733256"/>
              <a:ext cx="2016000" cy="324000"/>
              <a:chOff x="6876256" y="6309320"/>
              <a:chExt cx="2016000" cy="324000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L.tete = nouv; 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157" name="Groupe 695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288" name="Ellipse 287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>
                  <a:solidFill>
                    <a:srgbClr val="0530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ZoneTexte 28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e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58" name="Groupe 570"/>
          <p:cNvGrpSpPr/>
          <p:nvPr/>
        </p:nvGrpSpPr>
        <p:grpSpPr>
          <a:xfrm>
            <a:off x="5724128" y="4921423"/>
            <a:ext cx="360000" cy="276999"/>
            <a:chOff x="617076" y="2221682"/>
            <a:chExt cx="360000" cy="276999"/>
          </a:xfrm>
        </p:grpSpPr>
        <p:sp>
          <p:nvSpPr>
            <p:cNvPr id="293" name="Ellipse 292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94" name="ZoneTexte 293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a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e 571"/>
          <p:cNvGrpSpPr/>
          <p:nvPr/>
        </p:nvGrpSpPr>
        <p:grpSpPr>
          <a:xfrm>
            <a:off x="6012200" y="4921423"/>
            <a:ext cx="360000" cy="276999"/>
            <a:chOff x="617076" y="2221682"/>
            <a:chExt cx="360000" cy="276999"/>
          </a:xfrm>
        </p:grpSpPr>
        <p:sp>
          <p:nvSpPr>
            <p:cNvPr id="296" name="Ellipse 295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97" name="ZoneTexte 296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b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e 570"/>
          <p:cNvGrpSpPr/>
          <p:nvPr/>
        </p:nvGrpSpPr>
        <p:grpSpPr>
          <a:xfrm>
            <a:off x="6300192" y="4926178"/>
            <a:ext cx="360000" cy="276999"/>
            <a:chOff x="617076" y="2221682"/>
            <a:chExt cx="360000" cy="276999"/>
          </a:xfrm>
        </p:grpSpPr>
        <p:sp>
          <p:nvSpPr>
            <p:cNvPr id="300" name="Ellipse 299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01" name="ZoneTexte 300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c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Groupe 571"/>
          <p:cNvGrpSpPr/>
          <p:nvPr/>
        </p:nvGrpSpPr>
        <p:grpSpPr>
          <a:xfrm>
            <a:off x="6588264" y="4926178"/>
            <a:ext cx="360000" cy="276999"/>
            <a:chOff x="617076" y="2221682"/>
            <a:chExt cx="360000" cy="276999"/>
          </a:xfrm>
        </p:grpSpPr>
        <p:sp>
          <p:nvSpPr>
            <p:cNvPr id="304" name="Ellipse 303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05" name="ZoneTexte 304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d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e 570"/>
          <p:cNvGrpSpPr/>
          <p:nvPr/>
        </p:nvGrpSpPr>
        <p:grpSpPr>
          <a:xfrm>
            <a:off x="6876256" y="4926178"/>
            <a:ext cx="360000" cy="276999"/>
            <a:chOff x="617076" y="2221682"/>
            <a:chExt cx="360000" cy="276999"/>
          </a:xfrm>
        </p:grpSpPr>
        <p:sp>
          <p:nvSpPr>
            <p:cNvPr id="307" name="Ellipse 306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0530BB"/>
            </a:solidFill>
            <a:ln>
              <a:solidFill>
                <a:srgbClr val="0530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08" name="ZoneTexte 307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e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e 571"/>
          <p:cNvGrpSpPr/>
          <p:nvPr/>
        </p:nvGrpSpPr>
        <p:grpSpPr>
          <a:xfrm>
            <a:off x="7164328" y="4926178"/>
            <a:ext cx="360000" cy="276999"/>
            <a:chOff x="617076" y="2221682"/>
            <a:chExt cx="360000" cy="276999"/>
          </a:xfrm>
        </p:grpSpPr>
        <p:sp>
          <p:nvSpPr>
            <p:cNvPr id="310" name="Ellipse 309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11" name="ZoneTexte 310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f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312" name="ZoneTexte 311"/>
          <p:cNvSpPr txBox="1"/>
          <p:nvPr/>
        </p:nvSpPr>
        <p:spPr>
          <a:xfrm>
            <a:off x="4154942" y="4899140"/>
            <a:ext cx="552962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smtClean="0"/>
              <a:t>N.B.:</a:t>
            </a:r>
            <a:r>
              <a:rPr lang="fr-FR" sz="1600" b="1" smtClean="0"/>
              <a:t>    les étapes</a:t>
            </a:r>
          </a:p>
          <a:p>
            <a:pPr>
              <a:spcBef>
                <a:spcPts val="600"/>
              </a:spcBef>
            </a:pPr>
            <a:r>
              <a:rPr lang="fr-FR" sz="1600" b="1" smtClean="0"/>
              <a:t>             sont équivalentes à la fonction </a:t>
            </a:r>
            <a:r>
              <a:rPr lang="fr-FR" sz="1600" b="1" i="1" smtClean="0"/>
              <a:t>Inserer_tete_LDC ()</a:t>
            </a:r>
            <a:endParaRPr lang="fr-FR" sz="1600" b="1" i="1"/>
          </a:p>
        </p:txBody>
      </p:sp>
      <p:sp>
        <p:nvSpPr>
          <p:cNvPr id="175" name="ZoneTexte 174"/>
          <p:cNvSpPr txBox="1"/>
          <p:nvPr/>
        </p:nvSpPr>
        <p:spPr>
          <a:xfrm>
            <a:off x="4180732" y="243736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smtClean="0"/>
              <a:t>But</a:t>
            </a:r>
            <a:r>
              <a:rPr lang="fr-FR" sz="1600" smtClean="0"/>
              <a:t> : Insérer 90 avant 20</a:t>
            </a:r>
            <a:endParaRPr lang="fr-FR" sz="1600"/>
          </a:p>
        </p:txBody>
      </p:sp>
      <p:sp>
        <p:nvSpPr>
          <p:cNvPr id="176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au milieu avant condition</a:t>
            </a:r>
          </a:p>
        </p:txBody>
      </p:sp>
      <p:sp>
        <p:nvSpPr>
          <p:cNvPr id="172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31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521988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Fonction</a:t>
            </a:r>
            <a:r>
              <a:rPr lang="fr-FR" sz="2600" b="1" smtClean="0"/>
              <a:t> </a:t>
            </a:r>
            <a:r>
              <a:rPr lang="fr-FR" sz="2400" b="1" smtClean="0"/>
              <a:t>: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Rectangle 199"/>
          <p:cNvSpPr/>
          <p:nvPr/>
        </p:nvSpPr>
        <p:spPr>
          <a:xfrm>
            <a:off x="251520" y="2094020"/>
            <a:ext cx="5076000" cy="450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Inserer_milieu_avant_cond_LDC (LDC L, int x, int elem)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cellule* p; cellule*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smtClean="0">
                <a:solidFill>
                  <a:srgbClr val="1C9C47"/>
                </a:solidFill>
                <a:latin typeface="Courier New" pitchFamily="49" charset="0"/>
                <a:cs typeface="Courier New" pitchFamily="49" charset="0"/>
              </a:rPr>
              <a:t>// la liste est supposée non vide,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rgbClr val="1C9C47"/>
                </a:solidFill>
                <a:latin typeface="Courier New" pitchFamily="49" charset="0"/>
                <a:cs typeface="Courier New" pitchFamily="49" charset="0"/>
              </a:rPr>
              <a:t> // le controle doit etre realisé dans la fonction main()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 = L.tete;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while(p &amp;&amp; (p-&gt;val != elem))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p-&gt;suiv;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if(p) </a:t>
            </a:r>
            <a:r>
              <a:rPr lang="fr-FR" sz="1100" smtClean="0">
                <a:solidFill>
                  <a:srgbClr val="1C9C47"/>
                </a:solidFill>
                <a:latin typeface="Courier New" pitchFamily="49" charset="0"/>
                <a:cs typeface="Courier New" pitchFamily="49" charset="0"/>
              </a:rPr>
              <a:t>// elem existe dans la liste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if(p == L.tete)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L = Inserer_tete_LDC (L, x);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nouv = (cellule*)malloc(sizeof(cellule));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nouv-&gt;val = x;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nouv-&gt;suiv = p;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nouv-&gt;pred = p-&gt;pred;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(p-&gt;pred)-&gt;suiv =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p-&gt;pred = nouv;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9632" y="2088996"/>
            <a:ext cx="3384376" cy="17179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printf("\nErreur : %d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introuvable dans la 	     liste, impossible                	     d'inserer %d avant !", 	     elem, x);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au milieu avant condition</a:t>
            </a:r>
          </a:p>
        </p:txBody>
      </p:sp>
      <p:sp>
        <p:nvSpPr>
          <p:cNvPr id="16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32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95536" y="1988840"/>
            <a:ext cx="8316416" cy="3672408"/>
          </a:xfrm>
        </p:spPr>
        <p:txBody>
          <a:bodyPr>
            <a:noAutofit/>
          </a:bodyPr>
          <a:lstStyle/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Initialisation &amp; test liste vide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Parcours et affichage dans les deux sens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Insertion en tête, en queue et au milieu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/>
              <a:t>Suppression :</a:t>
            </a:r>
          </a:p>
          <a:p>
            <a:pPr marL="1254125" lvl="2" indent="-366713" algn="just">
              <a:buClr>
                <a:srgbClr val="C00000"/>
              </a:buClr>
            </a:pPr>
            <a:r>
              <a:rPr lang="fr-FR" smtClean="0"/>
              <a:t>Suppression en tête</a:t>
            </a:r>
          </a:p>
          <a:p>
            <a:pPr marL="1254125" lvl="2" indent="-366713" algn="just">
              <a:buClr>
                <a:srgbClr val="C00000"/>
              </a:buClr>
            </a:pPr>
            <a:r>
              <a:rPr lang="fr-FR" smtClean="0"/>
              <a:t>Suppression en queue </a:t>
            </a:r>
          </a:p>
          <a:p>
            <a:pPr marL="1254125" lvl="2" indent="-366713" algn="just">
              <a:buClr>
                <a:srgbClr val="C00000"/>
              </a:buClr>
            </a:pPr>
            <a:r>
              <a:rPr lang="fr-FR" smtClean="0"/>
              <a:t>Suppression au milieu avec condition</a:t>
            </a:r>
          </a:p>
          <a:p>
            <a:pPr marL="914400" lvl="1" indent="-457200" algn="just">
              <a:buClr>
                <a:srgbClr val="C00000"/>
              </a:buClr>
            </a:pPr>
            <a:r>
              <a:rPr lang="fr-FR" smtClean="0">
                <a:solidFill>
                  <a:prstClr val="black"/>
                </a:solidFill>
              </a:rPr>
              <a:t>Libération dans les deux sens</a:t>
            </a:r>
          </a:p>
        </p:txBody>
      </p:sp>
      <p:pic>
        <p:nvPicPr>
          <p:cNvPr id="11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Opérations de base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33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1916832"/>
            <a:ext cx="864096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3040" y="5445224"/>
            <a:ext cx="8640960" cy="5760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4680520"/>
          </a:xfrm>
        </p:spPr>
        <p:txBody>
          <a:bodyPr>
            <a:normAutofit/>
          </a:bodyPr>
          <a:lstStyle/>
          <a:p>
            <a:pPr marL="361950" algn="ctr">
              <a:buNone/>
            </a:pPr>
            <a:r>
              <a:rPr lang="fr-FR" sz="2800" b="1" smtClean="0"/>
              <a:t>But : </a:t>
            </a:r>
            <a:r>
              <a:rPr lang="fr-FR" sz="2000" smtClean="0">
                <a:solidFill>
                  <a:prstClr val="black"/>
                </a:solidFill>
              </a:rPr>
              <a:t>Supprimer </a:t>
            </a:r>
            <a:r>
              <a:rPr lang="fr-FR" sz="2000" smtClean="0">
                <a:solidFill>
                  <a:srgbClr val="C00000"/>
                </a:solidFill>
              </a:rPr>
              <a:t>la tête </a:t>
            </a:r>
            <a:r>
              <a:rPr lang="fr-FR" sz="2000" smtClean="0">
                <a:solidFill>
                  <a:prstClr val="black"/>
                </a:solidFill>
              </a:rPr>
              <a:t>de liste</a:t>
            </a:r>
          </a:p>
          <a:p>
            <a:pPr marL="361950" lvl="0" indent="-182563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smtClean="0">
                <a:solidFill>
                  <a:srgbClr val="0530BB"/>
                </a:solidFill>
              </a:rPr>
              <a:t>Condition nécessaire avant l’opération :</a:t>
            </a:r>
            <a:r>
              <a:rPr lang="fr-FR" sz="1400" smtClean="0">
                <a:solidFill>
                  <a:prstClr val="black"/>
                </a:solidFill>
              </a:rPr>
              <a:t> la liste initiale est </a:t>
            </a:r>
            <a:r>
              <a:rPr lang="fr-FR" sz="1400" b="1" smtClean="0">
                <a:solidFill>
                  <a:prstClr val="black"/>
                </a:solidFill>
              </a:rPr>
              <a:t>non vide</a:t>
            </a:r>
            <a:endParaRPr lang="fr-FR" sz="2000" b="1" smtClean="0"/>
          </a:p>
          <a:p>
            <a:pPr marL="179388" indent="0" algn="just">
              <a:spcBef>
                <a:spcPts val="600"/>
              </a:spcBef>
              <a:buNone/>
            </a:pPr>
            <a:r>
              <a:rPr lang="fr-FR" sz="2000" u="sng" smtClean="0"/>
              <a:t>Cas général :</a:t>
            </a:r>
            <a:r>
              <a:rPr lang="fr-FR" sz="2000" smtClean="0"/>
              <a:t> Ǝ plus qu’1 element                    </a:t>
            </a:r>
            <a:r>
              <a:rPr lang="fr-FR" sz="2000" u="sng" smtClean="0"/>
              <a:t>Cas particulier :</a:t>
            </a:r>
            <a:r>
              <a:rPr lang="fr-FR" sz="2000" smtClean="0"/>
              <a:t> </a:t>
            </a:r>
            <a:r>
              <a:rPr lang="fr-FR" sz="2000" smtClean="0">
                <a:latin typeface="Calibri"/>
              </a:rPr>
              <a:t>Ǝ </a:t>
            </a:r>
            <a:r>
              <a:rPr lang="fr-FR" sz="2000" smtClean="0"/>
              <a:t>1 seul element 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           dans la liste initiale 		            	            dans la l</a:t>
            </a:r>
            <a:r>
              <a:rPr lang="fr-FR" sz="1800" smtClean="0">
                <a:solidFill>
                  <a:prstClr val="black"/>
                </a:solidFill>
              </a:rPr>
              <a:t>iste initiale</a:t>
            </a:r>
            <a:endParaRPr lang="fr-FR" sz="2000" smtClean="0"/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  		</a:t>
            </a:r>
            <a:endParaRPr lang="fr-FR" sz="2000" u="sng" smtClean="0"/>
          </a:p>
          <a:p>
            <a:pPr marL="1428750" lvl="1" indent="-342900" algn="just">
              <a:spcAft>
                <a:spcPts val="1800"/>
              </a:spcAft>
              <a:buClr>
                <a:srgbClr val="C00000"/>
              </a:buClr>
              <a:buSzPct val="90000"/>
              <a:buNone/>
            </a:pPr>
            <a:endParaRPr lang="fr-FR" sz="2400" smtClean="0"/>
          </a:p>
          <a:p>
            <a:pPr marL="361950" lvl="0" algn="just">
              <a:buNone/>
            </a:pPr>
            <a:endParaRPr lang="fr-FR" sz="2600" b="1" smtClean="0">
              <a:solidFill>
                <a:prstClr val="black"/>
              </a:solidFill>
            </a:endParaRPr>
          </a:p>
          <a:p>
            <a:pPr marL="1588" lvl="0" indent="-1588" algn="just">
              <a:spcBef>
                <a:spcPts val="2400"/>
              </a:spcBef>
              <a:buNone/>
            </a:pPr>
            <a:r>
              <a:rPr lang="fr-FR" sz="2000" smtClean="0">
                <a:solidFill>
                  <a:prstClr val="black"/>
                </a:solidFill>
              </a:rPr>
              <a:t>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				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</a:t>
            </a:r>
            <a:endParaRPr lang="fr-FR" sz="2000" u="sng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tête</a:t>
            </a:r>
          </a:p>
        </p:txBody>
      </p:sp>
      <p:grpSp>
        <p:nvGrpSpPr>
          <p:cNvPr id="191" name="Groupe 190"/>
          <p:cNvGrpSpPr/>
          <p:nvPr/>
        </p:nvGrpSpPr>
        <p:grpSpPr>
          <a:xfrm>
            <a:off x="6084168" y="5373216"/>
            <a:ext cx="1070888" cy="755842"/>
            <a:chOff x="6084168" y="5661248"/>
            <a:chExt cx="1070888" cy="755842"/>
          </a:xfrm>
        </p:grpSpPr>
        <p:grpSp>
          <p:nvGrpSpPr>
            <p:cNvPr id="3" name="Groupe 100"/>
            <p:cNvGrpSpPr/>
            <p:nvPr/>
          </p:nvGrpSpPr>
          <p:grpSpPr>
            <a:xfrm>
              <a:off x="6179565" y="5993649"/>
              <a:ext cx="399426" cy="192967"/>
              <a:chOff x="1162397" y="5132314"/>
              <a:chExt cx="457275" cy="245665"/>
            </a:xfrm>
          </p:grpSpPr>
          <p:cxnSp>
            <p:nvCxnSpPr>
              <p:cNvPr id="281" name="Connecteur droit avec flèche 280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83" name="Connecteur droit avec flèche 28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avec flèche 28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avec flèche 284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avec flèche 285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Connecteur droit avec flèche 286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eur droit avec flèche 287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98"/>
            <p:cNvGrpSpPr/>
            <p:nvPr/>
          </p:nvGrpSpPr>
          <p:grpSpPr>
            <a:xfrm>
              <a:off x="6723007" y="6141646"/>
              <a:ext cx="422434" cy="191031"/>
              <a:chOff x="7223411" y="4850694"/>
              <a:chExt cx="483616" cy="243201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67" name="Connecteur droit avec flèche 26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eur droit avec flèche 26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avec flèche 26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avec flèche 27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e 153"/>
            <p:cNvGrpSpPr/>
            <p:nvPr/>
          </p:nvGrpSpPr>
          <p:grpSpPr>
            <a:xfrm>
              <a:off x="6508675" y="5922899"/>
              <a:ext cx="358349" cy="282776"/>
              <a:chOff x="3268219" y="2321946"/>
              <a:chExt cx="410250" cy="360000"/>
            </a:xfrm>
          </p:grpSpPr>
          <p:sp>
            <p:nvSpPr>
              <p:cNvPr id="260" name="Rectangle à coins arrondis 259"/>
              <p:cNvSpPr/>
              <p:nvPr/>
            </p:nvSpPr>
            <p:spPr>
              <a:xfrm>
                <a:off x="3268219" y="2321946"/>
                <a:ext cx="410250" cy="360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261" name="Connecteur droit 260"/>
              <p:cNvCxnSpPr/>
              <p:nvPr/>
            </p:nvCxnSpPr>
            <p:spPr>
              <a:xfrm>
                <a:off x="3268219" y="2510151"/>
                <a:ext cx="41025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ZoneTexte 256"/>
            <p:cNvSpPr txBox="1"/>
            <p:nvPr/>
          </p:nvSpPr>
          <p:spPr>
            <a:xfrm>
              <a:off x="6084168" y="5697550"/>
              <a:ext cx="911882" cy="2175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/>
                <a:t>tete</a:t>
              </a:r>
              <a:endParaRPr lang="fr-FR" sz="1200"/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6091924" y="6140091"/>
              <a:ext cx="7751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/>
                <a:t>queu</a:t>
              </a:r>
              <a:endParaRPr lang="fr-FR" sz="1200"/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6820244" y="5661248"/>
              <a:ext cx="334812" cy="2659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L</a:t>
              </a:r>
              <a:endParaRPr lang="fr-FR" sz="1600"/>
            </a:p>
          </p:txBody>
        </p:sp>
      </p:grpSp>
      <p:cxnSp>
        <p:nvCxnSpPr>
          <p:cNvPr id="346" name="Connecteur droit 345"/>
          <p:cNvCxnSpPr/>
          <p:nvPr/>
        </p:nvCxnSpPr>
        <p:spPr>
          <a:xfrm>
            <a:off x="4499992" y="2061296"/>
            <a:ext cx="0" cy="4176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>
            <a:off x="6079388" y="2996952"/>
            <a:ext cx="1171898" cy="1560518"/>
            <a:chOff x="5992390" y="5108842"/>
            <a:chExt cx="1171898" cy="1560518"/>
          </a:xfrm>
        </p:grpSpPr>
        <p:grpSp>
          <p:nvGrpSpPr>
            <p:cNvPr id="12" name="Groupe 157"/>
            <p:cNvGrpSpPr/>
            <p:nvPr/>
          </p:nvGrpSpPr>
          <p:grpSpPr>
            <a:xfrm>
              <a:off x="5992390" y="5108842"/>
              <a:ext cx="1070888" cy="755842"/>
              <a:chOff x="2782230" y="1988840"/>
              <a:chExt cx="1225987" cy="962258"/>
            </a:xfrm>
          </p:grpSpPr>
          <p:grpSp>
            <p:nvGrpSpPr>
              <p:cNvPr id="13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84" name="Rectangle à coins arrondis 38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85" name="Connecteur droit 38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1" name="ZoneTexte 380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82" name="ZoneTexte 381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83" name="ZoneTexte 382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14" name="Groupe 35"/>
            <p:cNvGrpSpPr/>
            <p:nvPr/>
          </p:nvGrpSpPr>
          <p:grpSpPr>
            <a:xfrm>
              <a:off x="6424438" y="5942357"/>
              <a:ext cx="361521" cy="610319"/>
              <a:chOff x="3263433" y="3176825"/>
              <a:chExt cx="1416423" cy="1461837"/>
            </a:xfrm>
          </p:grpSpPr>
          <p:grpSp>
            <p:nvGrpSpPr>
              <p:cNvPr id="15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77" name="Rectangle à coins arrondis 37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78" name="Connecteur droit 37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Connecteur droit 37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ZoneTexte 375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20</a:t>
                </a:r>
                <a:endParaRPr lang="fr-FR" sz="1200"/>
              </a:p>
            </p:txBody>
          </p:sp>
        </p:grpSp>
        <p:sp>
          <p:nvSpPr>
            <p:cNvPr id="355" name="Forme libre 354"/>
            <p:cNvSpPr/>
            <p:nvPr/>
          </p:nvSpPr>
          <p:spPr>
            <a:xfrm>
              <a:off x="5992619" y="5476419"/>
              <a:ext cx="487180" cy="594940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Forme libre 355"/>
            <p:cNvSpPr/>
            <p:nvPr/>
          </p:nvSpPr>
          <p:spPr>
            <a:xfrm flipH="1">
              <a:off x="6732288" y="5589239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98"/>
            <p:cNvGrpSpPr/>
            <p:nvPr/>
          </p:nvGrpSpPr>
          <p:grpSpPr>
            <a:xfrm>
              <a:off x="6712470" y="6302397"/>
              <a:ext cx="422434" cy="191031"/>
              <a:chOff x="7223411" y="4850694"/>
              <a:chExt cx="483616" cy="243201"/>
            </a:xfrm>
          </p:grpSpPr>
          <p:cxnSp>
            <p:nvCxnSpPr>
              <p:cNvPr id="367" name="Connecteur droit avec flèche 36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9" name="Connecteur droit avec flèche 36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Connecteur droit avec flèche 36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Connecteur droit avec flèche 370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avec flèche 371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avec flèche 372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avec flèche 373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00"/>
            <p:cNvGrpSpPr/>
            <p:nvPr/>
          </p:nvGrpSpPr>
          <p:grpSpPr>
            <a:xfrm>
              <a:off x="6136406" y="6476393"/>
              <a:ext cx="399426" cy="192967"/>
              <a:chOff x="1162397" y="5132314"/>
              <a:chExt cx="457275" cy="245665"/>
            </a:xfrm>
          </p:grpSpPr>
          <p:cxnSp>
            <p:nvCxnSpPr>
              <p:cNvPr id="359" name="Connecteur droit avec flèche 358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1" name="Connecteur droit avec flèche 36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Connecteur droit avec flèche 36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avec flèche 36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avec flèche 36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avec flèche 36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Connecteur droit avec flèche 36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Flèche courbée vers la droite 386"/>
          <p:cNvSpPr/>
          <p:nvPr/>
        </p:nvSpPr>
        <p:spPr>
          <a:xfrm>
            <a:off x="2051720" y="4308086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8" name="Flèche courbée vers la droite 387"/>
          <p:cNvSpPr/>
          <p:nvPr/>
        </p:nvSpPr>
        <p:spPr>
          <a:xfrm flipH="1">
            <a:off x="6732240" y="4671068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0" name="Groupe 388"/>
          <p:cNvGrpSpPr/>
          <p:nvPr/>
        </p:nvGrpSpPr>
        <p:grpSpPr>
          <a:xfrm>
            <a:off x="1082569" y="2708920"/>
            <a:ext cx="2338652" cy="1527158"/>
            <a:chOff x="1186416" y="2276872"/>
            <a:chExt cx="2338652" cy="1527158"/>
          </a:xfrm>
        </p:grpSpPr>
        <p:grpSp>
          <p:nvGrpSpPr>
            <p:cNvPr id="21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22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9" name="Rectangle à coins arrondis 4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40" name="Connecteur droit 4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Connecteur droit 4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8" name="ZoneTexte 4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35" name="Connecteur droit avec flèche 43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avec flèche 43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25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1" name="Rectangle à coins arrondis 43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2" name="Connecteur droit 43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Connecteur droit 43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0" name="ZoneTexte 42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1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21" name="Connecteur droit avec flèche 42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23" name="Connecteur droit avec flèche 42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necteur droit avec flèche 4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onnecteur droit avec flèche 42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onnecteur droit avec flèche 42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onnecteur droit avec flèche 42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Connecteur droit avec flèche 42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402" name="Connecteur droit avec flèche 40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3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15" name="Rectangle à coins arrondis 4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16" name="Connecteur droit 4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4" name="ZoneTexte 41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32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05" name="Connecteur droit avec flèche 40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07" name="Connecteur droit avec flèche 4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necteur droit avec flèche 4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Connecteur droit avec flèche 4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Connecteur droit avec flèche 4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Connecteur droit avec flèche 4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Connecteur droit avec flèche 4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35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00" name="Rectangle à coins arrondis 39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01" name="Connecteur droit 40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ZoneTexte 39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98" name="ZoneTexte 39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99" name="ZoneTexte 39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94" name="Forme libre 39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Forme libre 39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9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34</a:t>
            </a:r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186" name="Groupe 185"/>
          <p:cNvGrpSpPr/>
          <p:nvPr/>
        </p:nvGrpSpPr>
        <p:grpSpPr>
          <a:xfrm>
            <a:off x="1434977" y="4914130"/>
            <a:ext cx="1987837" cy="1527158"/>
            <a:chOff x="897999" y="5142202"/>
            <a:chExt cx="1987837" cy="1527158"/>
          </a:xfrm>
        </p:grpSpPr>
        <p:grpSp>
          <p:nvGrpSpPr>
            <p:cNvPr id="38" name="Groupe 36"/>
            <p:cNvGrpSpPr/>
            <p:nvPr/>
          </p:nvGrpSpPr>
          <p:grpSpPr>
            <a:xfrm>
              <a:off x="1527272" y="5949025"/>
              <a:ext cx="677304" cy="610319"/>
              <a:chOff x="3263433" y="3176825"/>
              <a:chExt cx="2653648" cy="1461837"/>
            </a:xfrm>
          </p:grpSpPr>
          <p:grpSp>
            <p:nvGrpSpPr>
              <p:cNvPr id="39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4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25" name="Rectangle à coins arrondis 32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26" name="Connecteur droit 32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Connecteur droit 32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4" name="ZoneTexte 323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321" name="Connecteur droit avec flèche 320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100"/>
            <p:cNvGrpSpPr/>
            <p:nvPr/>
          </p:nvGrpSpPr>
          <p:grpSpPr>
            <a:xfrm>
              <a:off x="1220246" y="6476393"/>
              <a:ext cx="399426" cy="192967"/>
              <a:chOff x="1162397" y="5132314"/>
              <a:chExt cx="457275" cy="245665"/>
            </a:xfrm>
          </p:grpSpPr>
          <p:cxnSp>
            <p:nvCxnSpPr>
              <p:cNvPr id="307" name="Connecteur droit avec flèche 306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09" name="Connecteur droit avec flèche 30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avec flèche 30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avec flèche 310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Connecteur droit avec flèche 311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avec flèche 312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necteur droit avec flèche 313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e 143"/>
            <p:cNvGrpSpPr/>
            <p:nvPr/>
          </p:nvGrpSpPr>
          <p:grpSpPr>
            <a:xfrm>
              <a:off x="1901554" y="5945918"/>
              <a:ext cx="981954" cy="610319"/>
              <a:chOff x="4527948" y="3012046"/>
              <a:chExt cx="1124172" cy="776994"/>
            </a:xfrm>
          </p:grpSpPr>
          <p:cxnSp>
            <p:nvCxnSpPr>
              <p:cNvPr id="282" name="Connecteur droit avec flèche 28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9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01" name="Rectangle à coins arrondis 30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302" name="Connecteur droit 30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Connecteur droit 30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0" name="ZoneTexte 299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50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291" name="Connecteur droit avec flèche 290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93" name="Connecteur droit avec flèche 29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Connecteur droit avec flèche 29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Connecteur droit avec flèche 29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29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29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Connecteur droit avec flèche 29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2" name="Groupe 157"/>
            <p:cNvGrpSpPr/>
            <p:nvPr/>
          </p:nvGrpSpPr>
          <p:grpSpPr>
            <a:xfrm>
              <a:off x="897999" y="5142202"/>
              <a:ext cx="1234570" cy="656796"/>
              <a:chOff x="2558718" y="1988840"/>
              <a:chExt cx="1413375" cy="836163"/>
            </a:xfrm>
          </p:grpSpPr>
          <p:grpSp>
            <p:nvGrpSpPr>
              <p:cNvPr id="53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79" name="Rectangle à coins arrondis 27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80" name="Connecteur droit 279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6" name="ZoneTexte 275"/>
              <p:cNvSpPr txBox="1"/>
              <p:nvPr/>
            </p:nvSpPr>
            <p:spPr>
              <a:xfrm>
                <a:off x="2558718" y="2132623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277" name="ZoneTexte 276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278" name="ZoneTexte 277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274" name="Forme libre 273"/>
            <p:cNvSpPr/>
            <p:nvPr/>
          </p:nvSpPr>
          <p:spPr>
            <a:xfrm flipH="1">
              <a:off x="1805836" y="558924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Forme libre 184"/>
            <p:cNvSpPr/>
            <p:nvPr/>
          </p:nvSpPr>
          <p:spPr>
            <a:xfrm>
              <a:off x="1076794" y="5501390"/>
              <a:ext cx="467193" cy="614597"/>
            </a:xfrm>
            <a:custGeom>
              <a:avLst/>
              <a:gdLst>
                <a:gd name="connsiteX0" fmla="*/ 467193 w 467193"/>
                <a:gd name="connsiteY0" fmla="*/ 0 h 614597"/>
                <a:gd name="connsiteX1" fmla="*/ 2498 w 467193"/>
                <a:gd name="connsiteY1" fmla="*/ 119921 h 614597"/>
                <a:gd name="connsiteX2" fmla="*/ 452203 w 467193"/>
                <a:gd name="connsiteY2" fmla="*/ 614597 h 6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7193" h="614597">
                  <a:moveTo>
                    <a:pt x="467193" y="0"/>
                  </a:moveTo>
                  <a:cubicBezTo>
                    <a:pt x="236094" y="8744"/>
                    <a:pt x="4996" y="17488"/>
                    <a:pt x="2498" y="119921"/>
                  </a:cubicBezTo>
                  <a:cubicBezTo>
                    <a:pt x="0" y="222354"/>
                    <a:pt x="226101" y="418475"/>
                    <a:pt x="452203" y="614597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Ǝ plus qu’1 élément dans la liste initiale</a:t>
            </a:r>
          </a:p>
          <a:p>
            <a:pPr marL="1428750" lvl="1" indent="-342900" algn="just">
              <a:spcBef>
                <a:spcPts val="18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endParaRPr lang="fr-FR" sz="1900" smtClean="0"/>
          </a:p>
          <a:p>
            <a:pPr marL="2419350" lvl="1" indent="-342900" algn="just">
              <a:spcBef>
                <a:spcPts val="42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Pointer sur la tête de liste</a:t>
            </a:r>
          </a:p>
          <a:p>
            <a:pPr marL="24193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Avancer la tête de liste vers la cellule suivante</a:t>
            </a:r>
          </a:p>
          <a:p>
            <a:pPr marL="24193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Mettre à NULL le champ pred de la cellule pointée par la nouvelle tête</a:t>
            </a:r>
          </a:p>
          <a:p>
            <a:pPr marL="2419350" lvl="1" indent="-342900" algn="just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Libérer l’espace de l’ancienne tête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1029384" y="4606208"/>
            <a:ext cx="118762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sz="1400" baseline="30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ère</a:t>
            </a:r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34400" y="2852936"/>
            <a:ext cx="118762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sz="1400" baseline="30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ère</a:t>
            </a:r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ccolade ouvrante 24"/>
          <p:cNvSpPr/>
          <p:nvPr/>
        </p:nvSpPr>
        <p:spPr>
          <a:xfrm>
            <a:off x="2222024" y="3096232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034400" y="4028412"/>
            <a:ext cx="118762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fr-FR" sz="1400" baseline="30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ème</a:t>
            </a:r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028860" y="3442016"/>
            <a:ext cx="118762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Pointeur sur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Accolade ouvrante 132"/>
          <p:cNvSpPr/>
          <p:nvPr/>
        </p:nvSpPr>
        <p:spPr>
          <a:xfrm>
            <a:off x="2208752" y="3573016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Accolade ouvrante 133"/>
          <p:cNvSpPr/>
          <p:nvPr/>
        </p:nvSpPr>
        <p:spPr>
          <a:xfrm>
            <a:off x="2210484" y="4019852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Accolade ouvrante 134"/>
          <p:cNvSpPr/>
          <p:nvPr/>
        </p:nvSpPr>
        <p:spPr>
          <a:xfrm>
            <a:off x="2210484" y="4507428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tête</a:t>
            </a:r>
          </a:p>
        </p:txBody>
      </p:sp>
      <p:sp>
        <p:nvSpPr>
          <p:cNvPr id="1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35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Ǝ plus qu’1 élément dans la liste initiale</a:t>
            </a:r>
          </a:p>
          <a:p>
            <a:pPr marL="1428750" lvl="1" indent="-342900" algn="just">
              <a:spcBef>
                <a:spcPts val="18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tête</a:t>
            </a:r>
          </a:p>
        </p:txBody>
      </p:sp>
      <p:grpSp>
        <p:nvGrpSpPr>
          <p:cNvPr id="109" name="Groupe 108"/>
          <p:cNvGrpSpPr/>
          <p:nvPr/>
        </p:nvGrpSpPr>
        <p:grpSpPr>
          <a:xfrm>
            <a:off x="2339752" y="4725144"/>
            <a:ext cx="4176464" cy="1656184"/>
            <a:chOff x="2339752" y="4725144"/>
            <a:chExt cx="4176464" cy="1656184"/>
          </a:xfrm>
        </p:grpSpPr>
        <p:sp>
          <p:nvSpPr>
            <p:cNvPr id="259" name="Rectangle 258"/>
            <p:cNvSpPr/>
            <p:nvPr/>
          </p:nvSpPr>
          <p:spPr>
            <a:xfrm>
              <a:off x="2339752" y="4725144"/>
              <a:ext cx="417646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cellule* p = L.tete;</a:t>
              </a:r>
            </a:p>
            <a:p>
              <a:pPr marL="365125"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L.tete = L.tete -&gt; suiv;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L.tete -&gt; pred = NULL;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free(p);</a:t>
              </a:r>
            </a:p>
          </p:txBody>
        </p:sp>
        <p:grpSp>
          <p:nvGrpSpPr>
            <p:cNvPr id="2" name="Groupe 570"/>
            <p:cNvGrpSpPr/>
            <p:nvPr/>
          </p:nvGrpSpPr>
          <p:grpSpPr>
            <a:xfrm>
              <a:off x="2407037" y="4777407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e 571"/>
            <p:cNvGrpSpPr/>
            <p:nvPr/>
          </p:nvGrpSpPr>
          <p:grpSpPr>
            <a:xfrm>
              <a:off x="2411760" y="5209455"/>
              <a:ext cx="360000" cy="307777"/>
              <a:chOff x="617076" y="2221682"/>
              <a:chExt cx="360000" cy="307777"/>
            </a:xfrm>
          </p:grpSpPr>
          <p:sp>
            <p:nvSpPr>
              <p:cNvPr id="72" name="Ellipse 7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e 574"/>
            <p:cNvGrpSpPr/>
            <p:nvPr/>
          </p:nvGrpSpPr>
          <p:grpSpPr>
            <a:xfrm>
              <a:off x="2411760" y="5569495"/>
              <a:ext cx="360000" cy="307777"/>
              <a:chOff x="617076" y="2221682"/>
              <a:chExt cx="360000" cy="307777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Groupe 577"/>
            <p:cNvGrpSpPr/>
            <p:nvPr/>
          </p:nvGrpSpPr>
          <p:grpSpPr>
            <a:xfrm>
              <a:off x="2411760" y="6001543"/>
              <a:ext cx="360000" cy="307777"/>
              <a:chOff x="617076" y="2221682"/>
              <a:chExt cx="360000" cy="307777"/>
            </a:xfrm>
          </p:grpSpPr>
          <p:sp>
            <p:nvSpPr>
              <p:cNvPr id="100" name="Ellipse 9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ZoneTexte 10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8" name="Groupe 107"/>
          <p:cNvGrpSpPr/>
          <p:nvPr/>
        </p:nvGrpSpPr>
        <p:grpSpPr>
          <a:xfrm>
            <a:off x="2476912" y="2276872"/>
            <a:ext cx="3688279" cy="2123217"/>
            <a:chOff x="2476912" y="2276872"/>
            <a:chExt cx="3688279" cy="2123217"/>
          </a:xfrm>
        </p:grpSpPr>
        <p:grpSp>
          <p:nvGrpSpPr>
            <p:cNvPr id="3" name="Groupe 282"/>
            <p:cNvGrpSpPr/>
            <p:nvPr/>
          </p:nvGrpSpPr>
          <p:grpSpPr>
            <a:xfrm>
              <a:off x="2620928" y="3776248"/>
              <a:ext cx="945119" cy="573616"/>
              <a:chOff x="539552" y="3861048"/>
              <a:chExt cx="945119" cy="573616"/>
            </a:xfrm>
          </p:grpSpPr>
          <p:sp>
            <p:nvSpPr>
              <p:cNvPr id="284" name="Rectangle à coins arrondis 283"/>
              <p:cNvSpPr/>
              <p:nvPr/>
            </p:nvSpPr>
            <p:spPr>
              <a:xfrm>
                <a:off x="872710" y="4254119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5" name="Connecteur droit avec flèche 17"/>
              <p:cNvCxnSpPr/>
              <p:nvPr/>
            </p:nvCxnSpPr>
            <p:spPr>
              <a:xfrm flipV="1">
                <a:off x="1171918" y="3861048"/>
                <a:ext cx="312753" cy="4833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ZoneTexte 285"/>
              <p:cNvSpPr txBox="1"/>
              <p:nvPr/>
            </p:nvSpPr>
            <p:spPr>
              <a:xfrm>
                <a:off x="539552" y="4067231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p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e 36"/>
            <p:cNvGrpSpPr/>
            <p:nvPr/>
          </p:nvGrpSpPr>
          <p:grpSpPr>
            <a:xfrm>
              <a:off x="3738384" y="3158151"/>
              <a:ext cx="1745547" cy="610319"/>
              <a:chOff x="-921894" y="3176825"/>
              <a:chExt cx="6838975" cy="1461837"/>
            </a:xfrm>
          </p:grpSpPr>
          <p:grpSp>
            <p:nvGrpSpPr>
              <p:cNvPr id="7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8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18" name="Rectangle à coins arrondis 21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21" name="Connecteur droit 22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23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ZoneTexte 212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202" name="Connecteur droit avec flèche 201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/>
              <p:nvPr/>
            </p:nvCxnSpPr>
            <p:spPr>
              <a:xfrm flipH="1">
                <a:off x="-921894" y="4400608"/>
                <a:ext cx="451348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142"/>
            <p:cNvGrpSpPr/>
            <p:nvPr/>
          </p:nvGrpSpPr>
          <p:grpSpPr>
            <a:xfrm>
              <a:off x="3059832" y="3155044"/>
              <a:ext cx="1762002" cy="723442"/>
              <a:chOff x="1378421" y="3012046"/>
              <a:chExt cx="2017196" cy="921010"/>
            </a:xfrm>
          </p:grpSpPr>
          <p:grpSp>
            <p:nvGrpSpPr>
              <p:cNvPr id="10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1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87" name="Rectangle à coins arrondis 186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88" name="Connecteur droit 187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Connecteur droit 18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ZoneTexte 17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167" name="Connecteur droit avec flèche 17"/>
              <p:cNvCxnSpPr/>
              <p:nvPr/>
            </p:nvCxnSpPr>
            <p:spPr>
              <a:xfrm>
                <a:off x="2076771" y="3508567"/>
                <a:ext cx="1318846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169" name="Connecteur droit avec flèche 168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71" name="Connecteur droit avec flèche 170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Connecteur droit avec flèche 171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Connecteur droit avec flèche 172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Connecteur droit avec flèche 173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Connecteur droit avec flèche 174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onnecteur droit avec flèche 175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Groupe 143"/>
            <p:cNvGrpSpPr/>
            <p:nvPr/>
          </p:nvGrpSpPr>
          <p:grpSpPr>
            <a:xfrm>
              <a:off x="5180909" y="3155044"/>
              <a:ext cx="981954" cy="610319"/>
              <a:chOff x="4527948" y="3012046"/>
              <a:chExt cx="1124172" cy="776994"/>
            </a:xfrm>
          </p:grpSpPr>
          <p:cxnSp>
            <p:nvCxnSpPr>
              <p:cNvPr id="150" name="Connecteur droit avec flèche 149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1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63" name="Rectangle à coins arrondis 16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64" name="Connecteur droit 16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" name="ZoneTexte 161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17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153" name="Connecteur droit avec flèche 152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55" name="Connecteur droit avec flèche 154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Connecteur droit avec flèche 155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Connecteur droit avec flèche 156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avec flèche 157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Connecteur droit avec flèche 158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Connecteur droit avec flèche 159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Groupe 157"/>
            <p:cNvGrpSpPr/>
            <p:nvPr/>
          </p:nvGrpSpPr>
          <p:grpSpPr>
            <a:xfrm>
              <a:off x="4177354" y="2351328"/>
              <a:ext cx="1234570" cy="672036"/>
              <a:chOff x="2558718" y="1988840"/>
              <a:chExt cx="1413375" cy="855565"/>
            </a:xfrm>
          </p:grpSpPr>
          <p:grpSp>
            <p:nvGrpSpPr>
              <p:cNvPr id="20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48" name="Rectangle à coins arrondis 147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49" name="Connecteur droit 14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ZoneTexte 144"/>
              <p:cNvSpPr txBox="1"/>
              <p:nvPr/>
            </p:nvSpPr>
            <p:spPr>
              <a:xfrm>
                <a:off x="2558718" y="2092865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638142" y="2491759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147" name="ZoneTexte 146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43" name="Forme libre 142"/>
            <p:cNvSpPr/>
            <p:nvPr/>
          </p:nvSpPr>
          <p:spPr>
            <a:xfrm flipH="1">
              <a:off x="5085191" y="2798366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570"/>
            <p:cNvGrpSpPr/>
            <p:nvPr/>
          </p:nvGrpSpPr>
          <p:grpSpPr>
            <a:xfrm>
              <a:off x="2476912" y="4092312"/>
              <a:ext cx="360000" cy="307777"/>
              <a:chOff x="617076" y="2221682"/>
              <a:chExt cx="360000" cy="307777"/>
            </a:xfrm>
          </p:grpSpPr>
          <p:sp>
            <p:nvSpPr>
              <p:cNvPr id="320" name="Ellipse 31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ZoneTexte 32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Forme libre 69"/>
            <p:cNvSpPr/>
            <p:nvPr/>
          </p:nvSpPr>
          <p:spPr>
            <a:xfrm>
              <a:off x="2771800" y="2712725"/>
              <a:ext cx="2071877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Forme libre 73"/>
            <p:cNvSpPr/>
            <p:nvPr/>
          </p:nvSpPr>
          <p:spPr>
            <a:xfrm rot="307698">
              <a:off x="4392839" y="2682632"/>
              <a:ext cx="467193" cy="614597"/>
            </a:xfrm>
            <a:custGeom>
              <a:avLst/>
              <a:gdLst>
                <a:gd name="connsiteX0" fmla="*/ 467193 w 467193"/>
                <a:gd name="connsiteY0" fmla="*/ 0 h 614597"/>
                <a:gd name="connsiteX1" fmla="*/ 2498 w 467193"/>
                <a:gd name="connsiteY1" fmla="*/ 119921 h 614597"/>
                <a:gd name="connsiteX2" fmla="*/ 452203 w 467193"/>
                <a:gd name="connsiteY2" fmla="*/ 614597 h 6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7193" h="614597">
                  <a:moveTo>
                    <a:pt x="467193" y="0"/>
                  </a:moveTo>
                  <a:cubicBezTo>
                    <a:pt x="236094" y="8744"/>
                    <a:pt x="4996" y="17488"/>
                    <a:pt x="2498" y="119921"/>
                  </a:cubicBezTo>
                  <a:cubicBezTo>
                    <a:pt x="0" y="222354"/>
                    <a:pt x="226101" y="418475"/>
                    <a:pt x="452203" y="614597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571"/>
            <p:cNvGrpSpPr/>
            <p:nvPr/>
          </p:nvGrpSpPr>
          <p:grpSpPr>
            <a:xfrm>
              <a:off x="4015368" y="2276872"/>
              <a:ext cx="360000" cy="307777"/>
              <a:chOff x="617076" y="2221682"/>
              <a:chExt cx="360000" cy="307777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e 263"/>
            <p:cNvGrpSpPr/>
            <p:nvPr/>
          </p:nvGrpSpPr>
          <p:grpSpPr>
            <a:xfrm>
              <a:off x="4139952" y="2636912"/>
              <a:ext cx="180000" cy="216000"/>
              <a:chOff x="3764922" y="4422146"/>
              <a:chExt cx="180000" cy="216000"/>
            </a:xfrm>
          </p:grpSpPr>
          <p:cxnSp>
            <p:nvCxnSpPr>
              <p:cNvPr id="79" name="Connecteur droit 78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100"/>
            <p:cNvGrpSpPr/>
            <p:nvPr/>
          </p:nvGrpSpPr>
          <p:grpSpPr>
            <a:xfrm>
              <a:off x="4517374" y="3717032"/>
              <a:ext cx="399426" cy="192967"/>
              <a:chOff x="1162397" y="5132314"/>
              <a:chExt cx="457275" cy="245665"/>
            </a:xfrm>
          </p:grpSpPr>
          <p:cxnSp>
            <p:nvCxnSpPr>
              <p:cNvPr id="85" name="Connecteur droit avec flèche 84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87" name="Connecteur droit avec flèche 8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avec flèche 8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avec flèche 8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avec flèche 8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avec flèche 9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e 574"/>
            <p:cNvGrpSpPr/>
            <p:nvPr/>
          </p:nvGrpSpPr>
          <p:grpSpPr>
            <a:xfrm>
              <a:off x="4139992" y="3747512"/>
              <a:ext cx="360000" cy="307777"/>
              <a:chOff x="617076" y="2221682"/>
              <a:chExt cx="360000" cy="307777"/>
            </a:xfrm>
          </p:grpSpPr>
          <p:sp>
            <p:nvSpPr>
              <p:cNvPr id="94" name="Ellipse 9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e 263"/>
            <p:cNvGrpSpPr/>
            <p:nvPr/>
          </p:nvGrpSpPr>
          <p:grpSpPr>
            <a:xfrm>
              <a:off x="4319992" y="3625592"/>
              <a:ext cx="180000" cy="108000"/>
              <a:chOff x="3764922" y="4422146"/>
              <a:chExt cx="180000" cy="216000"/>
            </a:xfrm>
          </p:grpSpPr>
          <p:cxnSp>
            <p:nvCxnSpPr>
              <p:cNvPr id="97" name="Connecteur droit 96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e 263"/>
            <p:cNvGrpSpPr/>
            <p:nvPr/>
          </p:nvGrpSpPr>
          <p:grpSpPr>
            <a:xfrm>
              <a:off x="3378344" y="3068960"/>
              <a:ext cx="324016" cy="792064"/>
              <a:chOff x="3764922" y="4422146"/>
              <a:chExt cx="180000" cy="216000"/>
            </a:xfrm>
          </p:grpSpPr>
          <p:cxnSp>
            <p:nvCxnSpPr>
              <p:cNvPr id="103" name="Connecteur droit 102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574"/>
            <p:cNvGrpSpPr/>
            <p:nvPr/>
          </p:nvGrpSpPr>
          <p:grpSpPr>
            <a:xfrm>
              <a:off x="2987864" y="3337247"/>
              <a:ext cx="360000" cy="307777"/>
              <a:chOff x="617076" y="2221682"/>
              <a:chExt cx="360000" cy="307777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ZoneTexte 10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0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36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 : </a:t>
            </a:r>
            <a:r>
              <a:rPr lang="fr-FR" sz="2400" smtClean="0"/>
              <a:t>Ǝ 1 seul élément dans la liste initiale</a:t>
            </a:r>
          </a:p>
          <a:p>
            <a:pPr marL="1428750" lvl="1" indent="-342900" algn="just">
              <a:spcBef>
                <a:spcPts val="24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37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2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tête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495088" y="4668376"/>
            <a:ext cx="417646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65125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cellule* p = L.tete;</a:t>
            </a:r>
          </a:p>
          <a:p>
            <a:pPr marL="365125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L.tete = L.tete -&gt; suiv;</a:t>
            </a:r>
          </a:p>
          <a:p>
            <a:pPr marL="365125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L.tete -&gt; pred = NULL;</a:t>
            </a:r>
          </a:p>
          <a:p>
            <a:pPr marL="365125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free(p);</a:t>
            </a:r>
          </a:p>
        </p:txBody>
      </p:sp>
      <p:grpSp>
        <p:nvGrpSpPr>
          <p:cNvPr id="2" name="Groupe 570"/>
          <p:cNvGrpSpPr/>
          <p:nvPr/>
        </p:nvGrpSpPr>
        <p:grpSpPr>
          <a:xfrm>
            <a:off x="1562373" y="4720639"/>
            <a:ext cx="360000" cy="307777"/>
            <a:chOff x="617076" y="2221682"/>
            <a:chExt cx="360000" cy="307777"/>
          </a:xfrm>
        </p:grpSpPr>
        <p:sp>
          <p:nvSpPr>
            <p:cNvPr id="196" name="Ellipse 195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ZoneTexte 196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1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e 571"/>
          <p:cNvGrpSpPr/>
          <p:nvPr/>
        </p:nvGrpSpPr>
        <p:grpSpPr>
          <a:xfrm>
            <a:off x="1567096" y="5152687"/>
            <a:ext cx="360000" cy="307777"/>
            <a:chOff x="617076" y="2221682"/>
            <a:chExt cx="360000" cy="307777"/>
          </a:xfrm>
        </p:grpSpPr>
        <p:sp>
          <p:nvSpPr>
            <p:cNvPr id="50" name="Ellipse 49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2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35608" y="5539515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rgbClr val="0530BB"/>
                </a:solidFill>
              </a:rPr>
              <a:t>BUG !!! Attention L.tete est NULL !</a:t>
            </a:r>
            <a:endParaRPr lang="fr-FR" sz="1400" b="1">
              <a:solidFill>
                <a:srgbClr val="0530BB"/>
              </a:solidFill>
            </a:endParaRPr>
          </a:p>
        </p:txBody>
      </p:sp>
      <p:grpSp>
        <p:nvGrpSpPr>
          <p:cNvPr id="5" name="Groupe 574"/>
          <p:cNvGrpSpPr/>
          <p:nvPr/>
        </p:nvGrpSpPr>
        <p:grpSpPr>
          <a:xfrm>
            <a:off x="1567096" y="5512727"/>
            <a:ext cx="360000" cy="307777"/>
            <a:chOff x="617076" y="2221682"/>
            <a:chExt cx="360000" cy="307777"/>
          </a:xfrm>
        </p:grpSpPr>
        <p:sp>
          <p:nvSpPr>
            <p:cNvPr id="77" name="Ellipse 76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3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e 117"/>
          <p:cNvGrpSpPr/>
          <p:nvPr/>
        </p:nvGrpSpPr>
        <p:grpSpPr>
          <a:xfrm>
            <a:off x="1547664" y="5562202"/>
            <a:ext cx="2340000" cy="216000"/>
            <a:chOff x="1547664" y="5562202"/>
            <a:chExt cx="2340000" cy="216000"/>
          </a:xfrm>
        </p:grpSpPr>
        <p:cxnSp>
          <p:nvCxnSpPr>
            <p:cNvPr id="68" name="Connecteur droit 67"/>
            <p:cNvCxnSpPr/>
            <p:nvPr/>
          </p:nvCxnSpPr>
          <p:spPr>
            <a:xfrm>
              <a:off x="1547664" y="5562202"/>
              <a:ext cx="2302365" cy="216000"/>
            </a:xfrm>
            <a:prstGeom prst="line">
              <a:avLst/>
            </a:prstGeom>
            <a:ln w="28575">
              <a:solidFill>
                <a:srgbClr val="0530BB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1585299" y="5562202"/>
              <a:ext cx="2302365" cy="216000"/>
            </a:xfrm>
            <a:prstGeom prst="line">
              <a:avLst/>
            </a:prstGeom>
            <a:ln w="28575">
              <a:solidFill>
                <a:srgbClr val="0530BB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32"/>
          <p:cNvGrpSpPr/>
          <p:nvPr/>
        </p:nvGrpSpPr>
        <p:grpSpPr>
          <a:xfrm>
            <a:off x="6744144" y="5517232"/>
            <a:ext cx="2016000" cy="324000"/>
            <a:chOff x="6876256" y="6309320"/>
            <a:chExt cx="2016000" cy="324000"/>
          </a:xfrm>
        </p:grpSpPr>
        <p:sp>
          <p:nvSpPr>
            <p:cNvPr id="72" name="Rectangle 71"/>
            <p:cNvSpPr/>
            <p:nvPr/>
          </p:nvSpPr>
          <p:spPr>
            <a:xfrm>
              <a:off x="6876256" y="6309320"/>
              <a:ext cx="2016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L.queu = NULL; 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" name="Groupe 695"/>
            <p:cNvGrpSpPr/>
            <p:nvPr/>
          </p:nvGrpSpPr>
          <p:grpSpPr>
            <a:xfrm>
              <a:off x="6891286" y="6309320"/>
              <a:ext cx="360000" cy="307777"/>
              <a:chOff x="617076" y="2221682"/>
              <a:chExt cx="360000" cy="307777"/>
            </a:xfrm>
          </p:grpSpPr>
          <p:sp>
            <p:nvSpPr>
              <p:cNvPr id="74" name="Ellipse 7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e 577"/>
          <p:cNvGrpSpPr/>
          <p:nvPr/>
        </p:nvGrpSpPr>
        <p:grpSpPr>
          <a:xfrm>
            <a:off x="1567096" y="5944775"/>
            <a:ext cx="360000" cy="307777"/>
            <a:chOff x="617076" y="2221682"/>
            <a:chExt cx="360000" cy="307777"/>
          </a:xfrm>
        </p:grpSpPr>
        <p:sp>
          <p:nvSpPr>
            <p:cNvPr id="95" name="Ellipse 94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4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e 102"/>
          <p:cNvGrpSpPr/>
          <p:nvPr/>
        </p:nvGrpSpPr>
        <p:grpSpPr>
          <a:xfrm>
            <a:off x="3059872" y="2242200"/>
            <a:ext cx="1658603" cy="2338928"/>
            <a:chOff x="3059872" y="2242200"/>
            <a:chExt cx="1658603" cy="2338928"/>
          </a:xfrm>
        </p:grpSpPr>
        <p:sp>
          <p:nvSpPr>
            <p:cNvPr id="658" name="Ellipse 657"/>
            <p:cNvSpPr/>
            <p:nvPr/>
          </p:nvSpPr>
          <p:spPr>
            <a:xfrm>
              <a:off x="3126364" y="4328541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9" name="ZoneTexte 658"/>
            <p:cNvSpPr txBox="1"/>
            <p:nvPr/>
          </p:nvSpPr>
          <p:spPr>
            <a:xfrm>
              <a:off x="3059872" y="427335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1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e 153"/>
            <p:cNvGrpSpPr/>
            <p:nvPr/>
          </p:nvGrpSpPr>
          <p:grpSpPr>
            <a:xfrm>
              <a:off x="3916387" y="2682539"/>
              <a:ext cx="358349" cy="282776"/>
              <a:chOff x="3268219" y="2321946"/>
              <a:chExt cx="410250" cy="360000"/>
            </a:xfrm>
          </p:grpSpPr>
          <p:sp>
            <p:nvSpPr>
              <p:cNvPr id="182" name="Rectangle à coins arrondis 181"/>
              <p:cNvSpPr/>
              <p:nvPr/>
            </p:nvSpPr>
            <p:spPr>
              <a:xfrm>
                <a:off x="3268219" y="2321946"/>
                <a:ext cx="410250" cy="360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3268219" y="2510151"/>
                <a:ext cx="41025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ZoneTexte 178"/>
            <p:cNvSpPr txBox="1"/>
            <p:nvPr/>
          </p:nvSpPr>
          <p:spPr>
            <a:xfrm>
              <a:off x="3491880" y="2457190"/>
              <a:ext cx="911882" cy="2175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/>
                <a:t>tete</a:t>
              </a:r>
              <a:endParaRPr lang="fr-FR" sz="120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3499636" y="2899731"/>
              <a:ext cx="7751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/>
                <a:t>queu</a:t>
              </a:r>
              <a:endParaRPr lang="fr-FR" sz="1200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227956" y="2420888"/>
              <a:ext cx="334812" cy="2659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L</a:t>
              </a:r>
              <a:endParaRPr lang="fr-FR" sz="1600"/>
            </a:p>
          </p:txBody>
        </p:sp>
        <p:grpSp>
          <p:nvGrpSpPr>
            <p:cNvPr id="13" name="Groupe 35"/>
            <p:cNvGrpSpPr/>
            <p:nvPr/>
          </p:nvGrpSpPr>
          <p:grpSpPr>
            <a:xfrm>
              <a:off x="3923928" y="3330603"/>
              <a:ext cx="361521" cy="610319"/>
              <a:chOff x="3263433" y="3176825"/>
              <a:chExt cx="1416423" cy="1461837"/>
            </a:xfrm>
          </p:grpSpPr>
          <p:grpSp>
            <p:nvGrpSpPr>
              <p:cNvPr id="14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75" name="Rectangle à coins arrondis 174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76" name="Connecteur droit 175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ZoneTexte 173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20</a:t>
                </a:r>
                <a:endParaRPr lang="fr-FR" sz="1200"/>
              </a:p>
            </p:txBody>
          </p:sp>
        </p:grpSp>
        <p:grpSp>
          <p:nvGrpSpPr>
            <p:cNvPr id="15" name="Groupe 98"/>
            <p:cNvGrpSpPr/>
            <p:nvPr/>
          </p:nvGrpSpPr>
          <p:grpSpPr>
            <a:xfrm>
              <a:off x="4211960" y="3690643"/>
              <a:ext cx="422434" cy="191031"/>
              <a:chOff x="7223411" y="4850694"/>
              <a:chExt cx="483616" cy="243201"/>
            </a:xfrm>
          </p:grpSpPr>
          <p:cxnSp>
            <p:nvCxnSpPr>
              <p:cNvPr id="165" name="Connecteur droit avec flèche 16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167" name="Connecteur droit avec flèche 16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necteur droit avec flèche 16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avec flèche 16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avec flèche 16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avec flèche 17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Connecteur droit avec flèche 17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e 100"/>
            <p:cNvGrpSpPr/>
            <p:nvPr/>
          </p:nvGrpSpPr>
          <p:grpSpPr>
            <a:xfrm>
              <a:off x="3635896" y="3864639"/>
              <a:ext cx="399426" cy="192967"/>
              <a:chOff x="1162397" y="5132314"/>
              <a:chExt cx="457275" cy="245665"/>
            </a:xfrm>
          </p:grpSpPr>
          <p:cxnSp>
            <p:nvCxnSpPr>
              <p:cNvPr id="157" name="Connecteur droit avec flèche 156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159" name="Connecteur droit avec flèche 15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avec flèche 15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avec flèche 160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avec flèche 161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necteur droit avec flèche 162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avec flèche 163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e 270"/>
            <p:cNvGrpSpPr/>
            <p:nvPr/>
          </p:nvGrpSpPr>
          <p:grpSpPr>
            <a:xfrm>
              <a:off x="3168545" y="3950744"/>
              <a:ext cx="945119" cy="573616"/>
              <a:chOff x="539552" y="3861048"/>
              <a:chExt cx="945119" cy="573616"/>
            </a:xfrm>
          </p:grpSpPr>
          <p:sp>
            <p:nvSpPr>
              <p:cNvPr id="272" name="Rectangle à coins arrondis 271"/>
              <p:cNvSpPr/>
              <p:nvPr/>
            </p:nvSpPr>
            <p:spPr>
              <a:xfrm>
                <a:off x="872710" y="4254119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3" name="Connecteur droit avec flèche 17"/>
              <p:cNvCxnSpPr/>
              <p:nvPr/>
            </p:nvCxnSpPr>
            <p:spPr>
              <a:xfrm flipV="1">
                <a:off x="1171918" y="3861048"/>
                <a:ext cx="312753" cy="4833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ZoneTexte 273"/>
              <p:cNvSpPr txBox="1"/>
              <p:nvPr/>
            </p:nvSpPr>
            <p:spPr>
              <a:xfrm>
                <a:off x="539552" y="4067231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p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84" name="Forme libre 283"/>
            <p:cNvSpPr/>
            <p:nvPr/>
          </p:nvSpPr>
          <p:spPr>
            <a:xfrm>
              <a:off x="3203848" y="2595384"/>
              <a:ext cx="754505" cy="801974"/>
            </a:xfrm>
            <a:custGeom>
              <a:avLst/>
              <a:gdLst>
                <a:gd name="connsiteX0" fmla="*/ 754505 w 754505"/>
                <a:gd name="connsiteY0" fmla="*/ 127416 h 801974"/>
                <a:gd name="connsiteX1" fmla="*/ 4997 w 754505"/>
                <a:gd name="connsiteY1" fmla="*/ 112426 h 801974"/>
                <a:gd name="connsiteX2" fmla="*/ 724525 w 754505"/>
                <a:gd name="connsiteY2" fmla="*/ 801974 h 80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505" h="801974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Forme libre 302"/>
            <p:cNvSpPr/>
            <p:nvPr/>
          </p:nvSpPr>
          <p:spPr>
            <a:xfrm>
              <a:off x="4124712" y="2909930"/>
              <a:ext cx="207364" cy="468000"/>
            </a:xfrm>
            <a:custGeom>
              <a:avLst/>
              <a:gdLst>
                <a:gd name="connsiteX0" fmla="*/ 0 w 207364"/>
                <a:gd name="connsiteY0" fmla="*/ 0 h 509666"/>
                <a:gd name="connsiteX1" fmla="*/ 179882 w 207364"/>
                <a:gd name="connsiteY1" fmla="*/ 224853 h 509666"/>
                <a:gd name="connsiteX2" fmla="*/ 164892 w 207364"/>
                <a:gd name="connsiteY2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364" h="509666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571"/>
            <p:cNvGrpSpPr/>
            <p:nvPr/>
          </p:nvGrpSpPr>
          <p:grpSpPr>
            <a:xfrm>
              <a:off x="3339480" y="2242200"/>
              <a:ext cx="360000" cy="307777"/>
              <a:chOff x="617076" y="2221682"/>
              <a:chExt cx="360000" cy="307777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e 264"/>
            <p:cNvGrpSpPr/>
            <p:nvPr/>
          </p:nvGrpSpPr>
          <p:grpSpPr>
            <a:xfrm>
              <a:off x="3419872" y="2564904"/>
              <a:ext cx="180000" cy="216000"/>
              <a:chOff x="3764922" y="4422146"/>
              <a:chExt cx="180000" cy="216000"/>
            </a:xfrm>
          </p:grpSpPr>
          <p:cxnSp>
            <p:nvCxnSpPr>
              <p:cNvPr id="56" name="Connecteur droit 55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100"/>
            <p:cNvGrpSpPr/>
            <p:nvPr/>
          </p:nvGrpSpPr>
          <p:grpSpPr>
            <a:xfrm>
              <a:off x="3594368" y="2792937"/>
              <a:ext cx="399426" cy="192967"/>
              <a:chOff x="1162397" y="5132314"/>
              <a:chExt cx="457275" cy="24566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61" name="Connecteur droit avec flèche 6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avec flèche 6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avec flèche 6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avec flèche 6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avec flèche 6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avec flèche 6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e 98"/>
            <p:cNvGrpSpPr/>
            <p:nvPr/>
          </p:nvGrpSpPr>
          <p:grpSpPr>
            <a:xfrm>
              <a:off x="4224033" y="2852936"/>
              <a:ext cx="422434" cy="191031"/>
              <a:chOff x="7223411" y="4850694"/>
              <a:chExt cx="483616" cy="243201"/>
            </a:xfrm>
          </p:grpSpPr>
          <p:cxnSp>
            <p:nvCxnSpPr>
              <p:cNvPr id="80" name="Connecteur droit avec flèche 79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0530BB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82" name="Connecteur droit avec flèche 8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eur droit avec flèche 8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avec flèche 83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avec flèche 84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avec flèche 85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avec flèche 86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e 264"/>
            <p:cNvGrpSpPr/>
            <p:nvPr/>
          </p:nvGrpSpPr>
          <p:grpSpPr>
            <a:xfrm rot="19740000">
              <a:off x="4196720" y="2977477"/>
              <a:ext cx="180000" cy="216000"/>
              <a:chOff x="3764922" y="4422146"/>
              <a:chExt cx="180000" cy="216000"/>
            </a:xfrm>
          </p:grpSpPr>
          <p:cxnSp>
            <p:nvCxnSpPr>
              <p:cNvPr id="89" name="Connecteur droit 88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691"/>
            <p:cNvGrpSpPr/>
            <p:nvPr/>
          </p:nvGrpSpPr>
          <p:grpSpPr>
            <a:xfrm>
              <a:off x="4358475" y="3057282"/>
              <a:ext cx="360000" cy="307777"/>
              <a:chOff x="617076" y="2221682"/>
              <a:chExt cx="360000" cy="307777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e 310"/>
            <p:cNvGrpSpPr/>
            <p:nvPr/>
          </p:nvGrpSpPr>
          <p:grpSpPr>
            <a:xfrm>
              <a:off x="3923928" y="3285008"/>
              <a:ext cx="324016" cy="792064"/>
              <a:chOff x="4031960" y="3068960"/>
              <a:chExt cx="324016" cy="792064"/>
            </a:xfrm>
          </p:grpSpPr>
          <p:cxnSp>
            <p:nvCxnSpPr>
              <p:cNvPr id="98" name="Connecteur droit 97"/>
              <p:cNvCxnSpPr/>
              <p:nvPr/>
            </p:nvCxnSpPr>
            <p:spPr>
              <a:xfrm>
                <a:off x="4031960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/>
              <p:cNvCxnSpPr/>
              <p:nvPr/>
            </p:nvCxnSpPr>
            <p:spPr>
              <a:xfrm flipH="1">
                <a:off x="4037171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570"/>
            <p:cNvGrpSpPr/>
            <p:nvPr/>
          </p:nvGrpSpPr>
          <p:grpSpPr>
            <a:xfrm>
              <a:off x="4238248" y="4005064"/>
              <a:ext cx="360000" cy="276999"/>
              <a:chOff x="617076" y="2221682"/>
              <a:chExt cx="360000" cy="276999"/>
            </a:xfrm>
          </p:grpSpPr>
          <p:sp>
            <p:nvSpPr>
              <p:cNvPr id="101" name="Ellipse 10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02" name="ZoneTexte 101"/>
              <p:cNvSpPr txBox="1"/>
              <p:nvPr/>
            </p:nvSpPr>
            <p:spPr>
              <a:xfrm>
                <a:off x="617076" y="222168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smtClean="0">
                    <a:solidFill>
                      <a:schemeClr val="bg1"/>
                    </a:solidFill>
                  </a:rPr>
                  <a:t>4</a:t>
                </a:r>
                <a:endParaRPr lang="fr-FR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4" name="Groupe 103"/>
          <p:cNvGrpSpPr/>
          <p:nvPr/>
        </p:nvGrpSpPr>
        <p:grpSpPr>
          <a:xfrm>
            <a:off x="5955142" y="3991416"/>
            <a:ext cx="3188858" cy="984885"/>
            <a:chOff x="5955142" y="3991416"/>
            <a:chExt cx="3188858" cy="984885"/>
          </a:xfrm>
        </p:grpSpPr>
        <p:sp>
          <p:nvSpPr>
            <p:cNvPr id="105" name="ZoneTexte 104"/>
            <p:cNvSpPr txBox="1"/>
            <p:nvPr/>
          </p:nvSpPr>
          <p:spPr>
            <a:xfrm>
              <a:off x="5955142" y="3991416"/>
              <a:ext cx="31888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u="sng" smtClean="0"/>
                <a:t>N.B.:</a:t>
              </a:r>
              <a:r>
                <a:rPr lang="fr-FR" sz="1600" b="1" smtClean="0"/>
                <a:t>    les étapes</a:t>
              </a:r>
            </a:p>
            <a:p>
              <a:pPr>
                <a:spcBef>
                  <a:spcPts val="600"/>
                </a:spcBef>
              </a:pPr>
              <a:r>
                <a:rPr lang="fr-FR" sz="1600" b="1" smtClean="0"/>
                <a:t>             sont équivalentes à la</a:t>
              </a:r>
            </a:p>
            <a:p>
              <a:pPr>
                <a:spcBef>
                  <a:spcPts val="600"/>
                </a:spcBef>
              </a:pPr>
              <a:r>
                <a:rPr lang="fr-FR" sz="1600" b="1" smtClean="0"/>
                <a:t>             fonction </a:t>
              </a:r>
              <a:r>
                <a:rPr lang="fr-FR" sz="1600" b="1" i="1" smtClean="0"/>
                <a:t>init_LDC()</a:t>
              </a:r>
              <a:endParaRPr lang="fr-FR" sz="1600" b="1" i="1"/>
            </a:p>
          </p:txBody>
        </p:sp>
        <p:grpSp>
          <p:nvGrpSpPr>
            <p:cNvPr id="106" name="Groupe 570"/>
            <p:cNvGrpSpPr/>
            <p:nvPr/>
          </p:nvGrpSpPr>
          <p:grpSpPr>
            <a:xfrm>
              <a:off x="7581096" y="4018454"/>
              <a:ext cx="360000" cy="276999"/>
              <a:chOff x="617076" y="2221682"/>
              <a:chExt cx="360000" cy="276999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617076" y="222168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smtClean="0">
                    <a:solidFill>
                      <a:schemeClr val="bg1"/>
                    </a:solidFill>
                  </a:rPr>
                  <a:t>1</a:t>
                </a:r>
                <a:endParaRPr lang="fr-FR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Groupe 571"/>
            <p:cNvGrpSpPr/>
            <p:nvPr/>
          </p:nvGrpSpPr>
          <p:grpSpPr>
            <a:xfrm>
              <a:off x="7869168" y="4018454"/>
              <a:ext cx="360000" cy="276999"/>
              <a:chOff x="617076" y="2221682"/>
              <a:chExt cx="360000" cy="276999"/>
            </a:xfrm>
          </p:grpSpPr>
          <p:sp>
            <p:nvSpPr>
              <p:cNvPr id="111" name="Ellipse 11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617076" y="222168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smtClean="0">
                    <a:solidFill>
                      <a:schemeClr val="bg1"/>
                    </a:solidFill>
                  </a:rPr>
                  <a:t>2</a:t>
                </a:r>
                <a:endParaRPr lang="fr-FR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Groupe 570"/>
            <p:cNvGrpSpPr/>
            <p:nvPr/>
          </p:nvGrpSpPr>
          <p:grpSpPr>
            <a:xfrm>
              <a:off x="8157160" y="4018454"/>
              <a:ext cx="360000" cy="276999"/>
              <a:chOff x="617076" y="2221682"/>
              <a:chExt cx="360000" cy="276999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617076" y="222168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smtClean="0">
                    <a:solidFill>
                      <a:schemeClr val="bg1"/>
                    </a:solidFill>
                  </a:rPr>
                  <a:t>3</a:t>
                </a:r>
                <a:endParaRPr lang="fr-FR" sz="12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54884"/>
            <a:ext cx="8568952" cy="521988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Fonction</a:t>
            </a:r>
            <a:r>
              <a:rPr lang="fr-FR" sz="2600" b="1" smtClean="0"/>
              <a:t> </a:t>
            </a:r>
            <a:r>
              <a:rPr lang="fr-FR" sz="2400" b="1" smtClean="0"/>
              <a:t>: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Rectangle 199"/>
          <p:cNvSpPr/>
          <p:nvPr/>
        </p:nvSpPr>
        <p:spPr>
          <a:xfrm>
            <a:off x="2411760" y="1844824"/>
            <a:ext cx="5040560" cy="4680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Supprimer_tete_LDC (LDC L)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   // la liste est supposée non vide,le contrôle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   // doit etre realisé dans la fonction main()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cellule* p = L.tete;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if(L.tete == L.queu)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liste contient 1 seul element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 = init_LDC(L);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       // liste contient plus qu’un element</a:t>
            </a: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L.tete = L.tete -&gt; suiv;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L.tete -&gt; pred = NULL;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free(p);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38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tête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383280"/>
            <a:ext cx="8892480" cy="4680520"/>
          </a:xfrm>
        </p:spPr>
        <p:txBody>
          <a:bodyPr>
            <a:normAutofit/>
          </a:bodyPr>
          <a:lstStyle/>
          <a:p>
            <a:pPr marL="361950" algn="ctr">
              <a:buNone/>
            </a:pPr>
            <a:r>
              <a:rPr lang="fr-FR" sz="2800" b="1" smtClean="0"/>
              <a:t>But : </a:t>
            </a:r>
            <a:r>
              <a:rPr lang="fr-FR" sz="2000" smtClean="0">
                <a:solidFill>
                  <a:prstClr val="black"/>
                </a:solidFill>
              </a:rPr>
              <a:t>Supprimer </a:t>
            </a:r>
            <a:r>
              <a:rPr lang="fr-FR" sz="2000" smtClean="0">
                <a:solidFill>
                  <a:srgbClr val="C00000"/>
                </a:solidFill>
              </a:rPr>
              <a:t>la queue </a:t>
            </a:r>
            <a:r>
              <a:rPr lang="fr-FR" sz="2000" smtClean="0">
                <a:solidFill>
                  <a:prstClr val="black"/>
                </a:solidFill>
              </a:rPr>
              <a:t>de liste</a:t>
            </a:r>
          </a:p>
          <a:p>
            <a:pPr marL="361950" lvl="0" indent="-182563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smtClean="0">
                <a:solidFill>
                  <a:srgbClr val="0530BB"/>
                </a:solidFill>
              </a:rPr>
              <a:t>Condition nécessaire avant l’opération :</a:t>
            </a:r>
            <a:r>
              <a:rPr lang="fr-FR" sz="1400" smtClean="0">
                <a:solidFill>
                  <a:prstClr val="black"/>
                </a:solidFill>
              </a:rPr>
              <a:t> la liste initiale est </a:t>
            </a:r>
            <a:r>
              <a:rPr lang="fr-FR" sz="1400" b="1" smtClean="0">
                <a:solidFill>
                  <a:prstClr val="black"/>
                </a:solidFill>
              </a:rPr>
              <a:t>non vide</a:t>
            </a:r>
            <a:endParaRPr lang="fr-FR" sz="2000" b="1" smtClean="0"/>
          </a:p>
          <a:p>
            <a:pPr marL="179388" indent="0" algn="just">
              <a:spcBef>
                <a:spcPts val="600"/>
              </a:spcBef>
              <a:buNone/>
            </a:pPr>
            <a:r>
              <a:rPr lang="fr-FR" sz="2000" u="sng" smtClean="0"/>
              <a:t>Cas général :</a:t>
            </a:r>
            <a:r>
              <a:rPr lang="fr-FR" sz="2000" smtClean="0"/>
              <a:t> Ǝ plus qu’1 element                    </a:t>
            </a:r>
            <a:r>
              <a:rPr lang="fr-FR" sz="2000" u="sng" smtClean="0"/>
              <a:t>Cas particulier :</a:t>
            </a:r>
            <a:r>
              <a:rPr lang="fr-FR" sz="2000" smtClean="0"/>
              <a:t> </a:t>
            </a:r>
            <a:r>
              <a:rPr lang="fr-FR" sz="2000" smtClean="0">
                <a:latin typeface="Calibri"/>
              </a:rPr>
              <a:t>Ǝ </a:t>
            </a:r>
            <a:r>
              <a:rPr lang="fr-FR" sz="2000" smtClean="0"/>
              <a:t>1 seul element 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           dans la liste initiale 		            	            dans la l</a:t>
            </a:r>
            <a:r>
              <a:rPr lang="fr-FR" sz="1800" smtClean="0">
                <a:solidFill>
                  <a:prstClr val="black"/>
                </a:solidFill>
              </a:rPr>
              <a:t>iste initiale</a:t>
            </a:r>
            <a:endParaRPr lang="fr-FR" sz="2000" smtClean="0"/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  		</a:t>
            </a:r>
            <a:endParaRPr lang="fr-FR" sz="2000" u="sng" smtClean="0"/>
          </a:p>
          <a:p>
            <a:pPr marL="1428750" lvl="1" indent="-342900" algn="just">
              <a:spcAft>
                <a:spcPts val="1800"/>
              </a:spcAft>
              <a:buClr>
                <a:srgbClr val="C00000"/>
              </a:buClr>
              <a:buSzPct val="90000"/>
              <a:buNone/>
            </a:pPr>
            <a:endParaRPr lang="fr-FR" sz="2400" smtClean="0"/>
          </a:p>
          <a:p>
            <a:pPr marL="361950" lvl="0" algn="just">
              <a:buNone/>
            </a:pPr>
            <a:endParaRPr lang="fr-FR" sz="2600" b="1" smtClean="0">
              <a:solidFill>
                <a:prstClr val="black"/>
              </a:solidFill>
            </a:endParaRPr>
          </a:p>
          <a:p>
            <a:pPr marL="1588" lvl="0" indent="-1588" algn="just">
              <a:spcBef>
                <a:spcPts val="2400"/>
              </a:spcBef>
              <a:buNone/>
            </a:pPr>
            <a:r>
              <a:rPr lang="fr-FR" sz="2000" smtClean="0">
                <a:solidFill>
                  <a:prstClr val="black"/>
                </a:solidFill>
              </a:rPr>
              <a:t>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2000" smtClean="0"/>
              <a:t>						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/>
              <a:t>					</a:t>
            </a:r>
            <a:endParaRPr lang="fr-FR" sz="2000" u="sng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queue</a:t>
            </a:r>
          </a:p>
        </p:txBody>
      </p:sp>
      <p:grpSp>
        <p:nvGrpSpPr>
          <p:cNvPr id="2" name="Groupe 190"/>
          <p:cNvGrpSpPr/>
          <p:nvPr/>
        </p:nvGrpSpPr>
        <p:grpSpPr>
          <a:xfrm>
            <a:off x="6084168" y="5487736"/>
            <a:ext cx="1070888" cy="755842"/>
            <a:chOff x="6084168" y="5661248"/>
            <a:chExt cx="1070888" cy="755842"/>
          </a:xfrm>
        </p:grpSpPr>
        <p:grpSp>
          <p:nvGrpSpPr>
            <p:cNvPr id="3" name="Groupe 100"/>
            <p:cNvGrpSpPr/>
            <p:nvPr/>
          </p:nvGrpSpPr>
          <p:grpSpPr>
            <a:xfrm>
              <a:off x="6179565" y="5993649"/>
              <a:ext cx="399426" cy="192967"/>
              <a:chOff x="1162397" y="5132314"/>
              <a:chExt cx="457275" cy="245665"/>
            </a:xfrm>
          </p:grpSpPr>
          <p:cxnSp>
            <p:nvCxnSpPr>
              <p:cNvPr id="281" name="Connecteur droit avec flèche 280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83" name="Connecteur droit avec flèche 28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avec flèche 28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avec flèche 284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avec flèche 285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Connecteur droit avec flèche 286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eur droit avec flèche 287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98"/>
            <p:cNvGrpSpPr/>
            <p:nvPr/>
          </p:nvGrpSpPr>
          <p:grpSpPr>
            <a:xfrm>
              <a:off x="6723007" y="6141646"/>
              <a:ext cx="422434" cy="191031"/>
              <a:chOff x="7223411" y="4850694"/>
              <a:chExt cx="483616" cy="243201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67" name="Connecteur droit avec flèche 26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eur droit avec flèche 26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avec flèche 26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avec flèche 27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e 153"/>
            <p:cNvGrpSpPr/>
            <p:nvPr/>
          </p:nvGrpSpPr>
          <p:grpSpPr>
            <a:xfrm>
              <a:off x="6508675" y="5922899"/>
              <a:ext cx="358349" cy="282776"/>
              <a:chOff x="3268219" y="2321946"/>
              <a:chExt cx="410250" cy="360000"/>
            </a:xfrm>
          </p:grpSpPr>
          <p:sp>
            <p:nvSpPr>
              <p:cNvPr id="260" name="Rectangle à coins arrondis 259"/>
              <p:cNvSpPr/>
              <p:nvPr/>
            </p:nvSpPr>
            <p:spPr>
              <a:xfrm>
                <a:off x="3268219" y="2321946"/>
                <a:ext cx="410250" cy="36000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261" name="Connecteur droit 260"/>
              <p:cNvCxnSpPr/>
              <p:nvPr/>
            </p:nvCxnSpPr>
            <p:spPr>
              <a:xfrm>
                <a:off x="3268219" y="2510151"/>
                <a:ext cx="41025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ZoneTexte 256"/>
            <p:cNvSpPr txBox="1"/>
            <p:nvPr/>
          </p:nvSpPr>
          <p:spPr>
            <a:xfrm>
              <a:off x="6084168" y="5697550"/>
              <a:ext cx="911882" cy="2175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/>
                <a:t>tete</a:t>
              </a:r>
              <a:endParaRPr lang="fr-FR" sz="1200"/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6091924" y="6140091"/>
              <a:ext cx="7751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smtClean="0"/>
                <a:t>queu</a:t>
              </a:r>
              <a:endParaRPr lang="fr-FR" sz="1200"/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6820244" y="5661248"/>
              <a:ext cx="334812" cy="2659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smtClean="0"/>
                <a:t>L</a:t>
              </a:r>
              <a:endParaRPr lang="fr-FR" sz="1600"/>
            </a:p>
          </p:txBody>
        </p:sp>
      </p:grpSp>
      <p:cxnSp>
        <p:nvCxnSpPr>
          <p:cNvPr id="346" name="Connecteur droit 345"/>
          <p:cNvCxnSpPr/>
          <p:nvPr/>
        </p:nvCxnSpPr>
        <p:spPr>
          <a:xfrm>
            <a:off x="4499992" y="2175816"/>
            <a:ext cx="0" cy="4176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189"/>
          <p:cNvGrpSpPr/>
          <p:nvPr/>
        </p:nvGrpSpPr>
        <p:grpSpPr>
          <a:xfrm>
            <a:off x="6079388" y="3111472"/>
            <a:ext cx="1171898" cy="1560518"/>
            <a:chOff x="5992390" y="5108842"/>
            <a:chExt cx="1171898" cy="1560518"/>
          </a:xfrm>
        </p:grpSpPr>
        <p:grpSp>
          <p:nvGrpSpPr>
            <p:cNvPr id="11" name="Groupe 157"/>
            <p:cNvGrpSpPr/>
            <p:nvPr/>
          </p:nvGrpSpPr>
          <p:grpSpPr>
            <a:xfrm>
              <a:off x="5992390" y="5108842"/>
              <a:ext cx="1070888" cy="755842"/>
              <a:chOff x="2782230" y="1988840"/>
              <a:chExt cx="1225987" cy="962258"/>
            </a:xfrm>
          </p:grpSpPr>
          <p:grpSp>
            <p:nvGrpSpPr>
              <p:cNvPr id="12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84" name="Rectangle à coins arrondis 38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85" name="Connecteur droit 38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1" name="ZoneTexte 380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82" name="ZoneTexte 381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83" name="ZoneTexte 382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13" name="Groupe 35"/>
            <p:cNvGrpSpPr/>
            <p:nvPr/>
          </p:nvGrpSpPr>
          <p:grpSpPr>
            <a:xfrm>
              <a:off x="6424438" y="5942357"/>
              <a:ext cx="361521" cy="610319"/>
              <a:chOff x="3263433" y="3176825"/>
              <a:chExt cx="1416423" cy="1461837"/>
            </a:xfrm>
          </p:grpSpPr>
          <p:grpSp>
            <p:nvGrpSpPr>
              <p:cNvPr id="14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77" name="Rectangle à coins arrondis 37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78" name="Connecteur droit 37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Connecteur droit 37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ZoneTexte 375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20</a:t>
                </a:r>
                <a:endParaRPr lang="fr-FR" sz="1200"/>
              </a:p>
            </p:txBody>
          </p:sp>
        </p:grpSp>
        <p:sp>
          <p:nvSpPr>
            <p:cNvPr id="355" name="Forme libre 354"/>
            <p:cNvSpPr/>
            <p:nvPr/>
          </p:nvSpPr>
          <p:spPr>
            <a:xfrm>
              <a:off x="5992619" y="5476419"/>
              <a:ext cx="487180" cy="594940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Forme libre 355"/>
            <p:cNvSpPr/>
            <p:nvPr/>
          </p:nvSpPr>
          <p:spPr>
            <a:xfrm flipH="1">
              <a:off x="6732288" y="5589239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98"/>
            <p:cNvGrpSpPr/>
            <p:nvPr/>
          </p:nvGrpSpPr>
          <p:grpSpPr>
            <a:xfrm>
              <a:off x="6712470" y="6302397"/>
              <a:ext cx="422434" cy="191031"/>
              <a:chOff x="7223411" y="4850694"/>
              <a:chExt cx="483616" cy="243201"/>
            </a:xfrm>
          </p:grpSpPr>
          <p:cxnSp>
            <p:nvCxnSpPr>
              <p:cNvPr id="367" name="Connecteur droit avec flèche 36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9" name="Connecteur droit avec flèche 36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Connecteur droit avec flèche 36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Connecteur droit avec flèche 370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avec flèche 371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avec flèche 372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avec flèche 373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e 100"/>
            <p:cNvGrpSpPr/>
            <p:nvPr/>
          </p:nvGrpSpPr>
          <p:grpSpPr>
            <a:xfrm>
              <a:off x="6136406" y="6476393"/>
              <a:ext cx="399426" cy="192967"/>
              <a:chOff x="1162397" y="5132314"/>
              <a:chExt cx="457275" cy="245665"/>
            </a:xfrm>
          </p:grpSpPr>
          <p:cxnSp>
            <p:nvCxnSpPr>
              <p:cNvPr id="359" name="Connecteur droit avec flèche 358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361" name="Connecteur droit avec flèche 36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Connecteur droit avec flèche 36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avec flèche 36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avec flèche 36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avec flèche 36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Connecteur droit avec flèche 36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Flèche courbée vers la droite 386"/>
          <p:cNvSpPr/>
          <p:nvPr/>
        </p:nvSpPr>
        <p:spPr>
          <a:xfrm>
            <a:off x="2051720" y="4422606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8" name="Flèche courbée vers la droite 387"/>
          <p:cNvSpPr/>
          <p:nvPr/>
        </p:nvSpPr>
        <p:spPr>
          <a:xfrm flipH="1">
            <a:off x="6732240" y="4785588"/>
            <a:ext cx="216024" cy="648072"/>
          </a:xfrm>
          <a:prstGeom prst="curvedRightArrow">
            <a:avLst>
              <a:gd name="adj1" fmla="val 25000"/>
              <a:gd name="adj2" fmla="val 77526"/>
              <a:gd name="adj3" fmla="val 4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9" name="Groupe 388"/>
          <p:cNvGrpSpPr/>
          <p:nvPr/>
        </p:nvGrpSpPr>
        <p:grpSpPr>
          <a:xfrm>
            <a:off x="1082569" y="2823440"/>
            <a:ext cx="2338652" cy="1527158"/>
            <a:chOff x="1186416" y="2276872"/>
            <a:chExt cx="2338652" cy="1527158"/>
          </a:xfrm>
        </p:grpSpPr>
        <p:grpSp>
          <p:nvGrpSpPr>
            <p:cNvPr id="20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21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2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9" name="Rectangle à coins arrondis 4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40" name="Connecteur droit 4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Connecteur droit 4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8" name="ZoneTexte 4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35" name="Connecteur droit avec flèche 43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avec flèche 43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24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5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1" name="Rectangle à coins arrondis 43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2" name="Connecteur droit 43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Connecteur droit 43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0" name="ZoneTexte 42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1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21" name="Connecteur droit avec flèche 42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23" name="Connecteur droit avec flèche 42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necteur droit avec flèche 4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onnecteur droit avec flèche 42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onnecteur droit avec flèche 42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onnecteur droit avec flèche 42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Connecteur droit avec flèche 42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402" name="Connecteur droit avec flèche 40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3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15" name="Rectangle à coins arrondis 4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16" name="Connecteur droit 4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4" name="ZoneTexte 41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31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05" name="Connecteur droit avec flèche 40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07" name="Connecteur droit avec flèche 4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necteur droit avec flèche 4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Connecteur droit avec flèche 4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Connecteur droit avec flèche 4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Connecteur droit avec flèche 4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Connecteur droit avec flèche 4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3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34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00" name="Rectangle à coins arrondis 39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01" name="Connecteur droit 40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ZoneTexte 39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98" name="ZoneTexte 39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99" name="ZoneTexte 39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94" name="Forme libre 39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Forme libre 39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9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39</a:t>
            </a:r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228" name="Groupe 227"/>
          <p:cNvGrpSpPr/>
          <p:nvPr/>
        </p:nvGrpSpPr>
        <p:grpSpPr>
          <a:xfrm>
            <a:off x="1089328" y="4957642"/>
            <a:ext cx="1701092" cy="1527158"/>
            <a:chOff x="1089328" y="5131154"/>
            <a:chExt cx="1701092" cy="1527158"/>
          </a:xfrm>
        </p:grpSpPr>
        <p:grpSp>
          <p:nvGrpSpPr>
            <p:cNvPr id="171" name="Groupe 36"/>
            <p:cNvGrpSpPr/>
            <p:nvPr/>
          </p:nvGrpSpPr>
          <p:grpSpPr>
            <a:xfrm>
              <a:off x="1764766" y="5937977"/>
              <a:ext cx="666171" cy="610319"/>
              <a:chOff x="2069827" y="3176825"/>
              <a:chExt cx="2610029" cy="1461837"/>
            </a:xfrm>
          </p:grpSpPr>
          <p:grpSp>
            <p:nvGrpSpPr>
              <p:cNvPr id="219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22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24" name="Rectangle à coins arrondis 223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25" name="Connecteur droit 22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Connecteur droit 22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ZoneTexte 222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221" name="Connecteur droit avec flèche 220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e 142"/>
            <p:cNvGrpSpPr/>
            <p:nvPr/>
          </p:nvGrpSpPr>
          <p:grpSpPr>
            <a:xfrm>
              <a:off x="1089328" y="5934870"/>
              <a:ext cx="987350" cy="723442"/>
              <a:chOff x="1378421" y="3012046"/>
              <a:chExt cx="1130349" cy="921010"/>
            </a:xfrm>
          </p:grpSpPr>
          <p:grpSp>
            <p:nvGrpSpPr>
              <p:cNvPr id="203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14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16" name="Rectangle à coins arrondis 215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17" name="Connecteur droit 21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onnecteur droit 21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5" name="ZoneTexte 214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204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206" name="Connecteur droit avec flèche 205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208" name="Connecteur droit avec flèche 207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onnecteur droit avec flèche 209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Connecteur droit avec flèche 210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Connecteur droit avec flèche 211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Connecteur droit avec flèche 212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7" name="Groupe 98"/>
            <p:cNvGrpSpPr/>
            <p:nvPr/>
          </p:nvGrpSpPr>
          <p:grpSpPr>
            <a:xfrm>
              <a:off x="2339752" y="6320486"/>
              <a:ext cx="422434" cy="191031"/>
              <a:chOff x="7223411" y="4850694"/>
              <a:chExt cx="483616" cy="243201"/>
            </a:xfrm>
          </p:grpSpPr>
          <p:cxnSp>
            <p:nvCxnSpPr>
              <p:cNvPr id="190" name="Connecteur droit avec flèche 189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192" name="Connecteur droit avec flèche 19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avec flèche 19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avec flèche 193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avec flèche 194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necteur droit avec flèche 195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necteur droit avec flèche 196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e 157"/>
            <p:cNvGrpSpPr/>
            <p:nvPr/>
          </p:nvGrpSpPr>
          <p:grpSpPr>
            <a:xfrm>
              <a:off x="1440143" y="5131154"/>
              <a:ext cx="1234570" cy="656796"/>
              <a:chOff x="2558718" y="1988840"/>
              <a:chExt cx="1413375" cy="836163"/>
            </a:xfrm>
          </p:grpSpPr>
          <p:grpSp>
            <p:nvGrpSpPr>
              <p:cNvPr id="177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82" name="Rectangle à coins arrondis 181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83" name="Connecteur droit 182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ZoneTexte 177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180" name="ZoneTexte 179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75" name="Forme libre 174"/>
            <p:cNvSpPr/>
            <p:nvPr/>
          </p:nvSpPr>
          <p:spPr>
            <a:xfrm>
              <a:off x="1119614" y="5492551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orme libre 226"/>
            <p:cNvSpPr/>
            <p:nvPr/>
          </p:nvSpPr>
          <p:spPr>
            <a:xfrm rot="21300000" flipH="1">
              <a:off x="2358420" y="5587265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39552" y="2492896"/>
            <a:ext cx="8172400" cy="2448272"/>
          </a:xfrm>
        </p:spPr>
        <p:txBody>
          <a:bodyPr>
            <a:noAutofit/>
          </a:bodyPr>
          <a:lstStyle/>
          <a:p>
            <a:pPr marL="2330450" lvl="1" indent="-457200">
              <a:buClr>
                <a:srgbClr val="C00000"/>
              </a:buClr>
            </a:pPr>
            <a:r>
              <a:rPr lang="fr-FR" smtClean="0"/>
              <a:t>Motivations</a:t>
            </a:r>
          </a:p>
          <a:p>
            <a:pPr marL="2330450" lvl="1" indent="-457200">
              <a:buClr>
                <a:srgbClr val="C00000"/>
              </a:buClr>
            </a:pPr>
            <a:r>
              <a:rPr lang="fr-FR" smtClean="0"/>
              <a:t>Définition</a:t>
            </a:r>
          </a:p>
          <a:p>
            <a:pPr marL="2330450" lvl="1" indent="-457200">
              <a:buClr>
                <a:srgbClr val="C00000"/>
              </a:buClr>
            </a:pPr>
            <a:r>
              <a:rPr lang="fr-FR" smtClean="0"/>
              <a:t>Contexte d’utilisation</a:t>
            </a:r>
          </a:p>
          <a:p>
            <a:pPr marL="2330450" lvl="1" indent="-457200">
              <a:buClr>
                <a:srgbClr val="C00000"/>
              </a:buClr>
            </a:pPr>
            <a:r>
              <a:rPr lang="fr-FR" smtClean="0"/>
              <a:t>Caractéristiques</a:t>
            </a:r>
          </a:p>
        </p:txBody>
      </p:sp>
      <p:pic>
        <p:nvPicPr>
          <p:cNvPr id="11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d’une LDC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4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Ǝ plus qu’1 élément dans la liste initiale</a:t>
            </a:r>
          </a:p>
          <a:p>
            <a:pPr marL="1428750" lvl="1" indent="-342900" algn="just">
              <a:spcBef>
                <a:spcPts val="18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endParaRPr lang="fr-FR" sz="1900" smtClean="0"/>
          </a:p>
          <a:p>
            <a:pPr marL="2419350" lvl="1" indent="-342900" algn="just">
              <a:spcBef>
                <a:spcPts val="42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Pointer sur la queue de liste</a:t>
            </a:r>
          </a:p>
          <a:p>
            <a:pPr marL="24193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Pointer la queue de liste vers la cellule qui la précède</a:t>
            </a:r>
          </a:p>
          <a:p>
            <a:pPr marL="2419350" lvl="1" indent="-342900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Mettre à NULL le champ suiv de la cellule pointée par la nouvelle queue</a:t>
            </a:r>
          </a:p>
          <a:p>
            <a:pPr marL="2419350" lvl="1" indent="-342900" algn="just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rabicPeriod" startAt="2"/>
            </a:pPr>
            <a:r>
              <a:rPr lang="fr-FR" sz="1900" smtClean="0"/>
              <a:t>Libérer l’espace de l’ancienne 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40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27584" y="4606208"/>
            <a:ext cx="138942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Dernière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27584" y="2852936"/>
            <a:ext cx="139444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Dernière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ccolade ouvrante 22"/>
          <p:cNvSpPr/>
          <p:nvPr/>
        </p:nvSpPr>
        <p:spPr>
          <a:xfrm>
            <a:off x="2222024" y="3096232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39552" y="4028412"/>
            <a:ext cx="168247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Avant dernière cellule de la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28860" y="3442016"/>
            <a:ext cx="118762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Pointeur sur liste init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2208752" y="3573016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>
            <a:off x="2210484" y="4019852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>
            <a:off x="2210484" y="4507428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400" smtClean="0"/>
              <a:t>Ǝ plus qu’1 élément dans la liste initiale</a:t>
            </a:r>
          </a:p>
          <a:p>
            <a:pPr marL="1428750" lvl="1" indent="-342900" algn="just">
              <a:spcBef>
                <a:spcPts val="18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299"/>
          <p:cNvGrpSpPr/>
          <p:nvPr/>
        </p:nvGrpSpPr>
        <p:grpSpPr>
          <a:xfrm>
            <a:off x="2339752" y="4725144"/>
            <a:ext cx="4176464" cy="1656184"/>
            <a:chOff x="2339752" y="4725144"/>
            <a:chExt cx="4176464" cy="1656184"/>
          </a:xfrm>
        </p:grpSpPr>
        <p:sp>
          <p:nvSpPr>
            <p:cNvPr id="259" name="Rectangle 258"/>
            <p:cNvSpPr/>
            <p:nvPr/>
          </p:nvSpPr>
          <p:spPr>
            <a:xfrm>
              <a:off x="2339752" y="4725144"/>
              <a:ext cx="417646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cellule* p = L.queu;</a:t>
              </a:r>
            </a:p>
            <a:p>
              <a:pPr marL="365125"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L.queu = L.queu -&gt; pred;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L.queu -&gt; suiv = NULL;</a:t>
              </a: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65125"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free(p);</a:t>
              </a:r>
            </a:p>
          </p:txBody>
        </p:sp>
        <p:grpSp>
          <p:nvGrpSpPr>
            <p:cNvPr id="3" name="Groupe 570"/>
            <p:cNvGrpSpPr/>
            <p:nvPr/>
          </p:nvGrpSpPr>
          <p:grpSpPr>
            <a:xfrm>
              <a:off x="2407037" y="4777407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e 571"/>
            <p:cNvGrpSpPr/>
            <p:nvPr/>
          </p:nvGrpSpPr>
          <p:grpSpPr>
            <a:xfrm>
              <a:off x="2411760" y="5209455"/>
              <a:ext cx="360000" cy="307777"/>
              <a:chOff x="617076" y="2221682"/>
              <a:chExt cx="360000" cy="307777"/>
            </a:xfrm>
          </p:grpSpPr>
          <p:sp>
            <p:nvSpPr>
              <p:cNvPr id="573" name="Ellipse 57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ZoneTexte 57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e 574"/>
            <p:cNvGrpSpPr/>
            <p:nvPr/>
          </p:nvGrpSpPr>
          <p:grpSpPr>
            <a:xfrm>
              <a:off x="2411760" y="5569495"/>
              <a:ext cx="360000" cy="307777"/>
              <a:chOff x="617076" y="2221682"/>
              <a:chExt cx="360000" cy="307777"/>
            </a:xfrm>
          </p:grpSpPr>
          <p:sp>
            <p:nvSpPr>
              <p:cNvPr id="576" name="Ellipse 5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ZoneTexte 5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e 577"/>
            <p:cNvGrpSpPr/>
            <p:nvPr/>
          </p:nvGrpSpPr>
          <p:grpSpPr>
            <a:xfrm>
              <a:off x="2411760" y="6001543"/>
              <a:ext cx="360000" cy="307777"/>
              <a:chOff x="617076" y="2221682"/>
              <a:chExt cx="360000" cy="307777"/>
            </a:xfrm>
          </p:grpSpPr>
          <p:sp>
            <p:nvSpPr>
              <p:cNvPr id="579" name="Ellipse 5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ZoneTexte 5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e 409"/>
          <p:cNvGrpSpPr/>
          <p:nvPr/>
        </p:nvGrpSpPr>
        <p:grpSpPr>
          <a:xfrm>
            <a:off x="2654320" y="2348880"/>
            <a:ext cx="3501856" cy="2033521"/>
            <a:chOff x="2339752" y="2348880"/>
            <a:chExt cx="3501856" cy="2033521"/>
          </a:xfrm>
        </p:grpSpPr>
        <p:grpSp>
          <p:nvGrpSpPr>
            <p:cNvPr id="10" name="Groupe 571"/>
            <p:cNvGrpSpPr/>
            <p:nvPr/>
          </p:nvGrpSpPr>
          <p:grpSpPr>
            <a:xfrm>
              <a:off x="4067944" y="2833504"/>
              <a:ext cx="360000" cy="307777"/>
              <a:chOff x="617076" y="2221682"/>
              <a:chExt cx="360000" cy="307777"/>
            </a:xfrm>
          </p:grpSpPr>
          <p:sp>
            <p:nvSpPr>
              <p:cNvPr id="323" name="Ellipse 32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ZoneTexte 32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e 574"/>
            <p:cNvGrpSpPr/>
            <p:nvPr/>
          </p:nvGrpSpPr>
          <p:grpSpPr>
            <a:xfrm>
              <a:off x="4056936" y="3269744"/>
              <a:ext cx="360000" cy="307777"/>
              <a:chOff x="617076" y="2221682"/>
              <a:chExt cx="360000" cy="307777"/>
            </a:xfrm>
          </p:grpSpPr>
          <p:sp>
            <p:nvSpPr>
              <p:cNvPr id="326" name="Ellipse 3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ZoneTexte 32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3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e 574"/>
            <p:cNvGrpSpPr/>
            <p:nvPr/>
          </p:nvGrpSpPr>
          <p:grpSpPr>
            <a:xfrm>
              <a:off x="5015096" y="2837696"/>
              <a:ext cx="360000" cy="307777"/>
              <a:chOff x="617076" y="2221682"/>
              <a:chExt cx="360000" cy="307777"/>
            </a:xfrm>
          </p:grpSpPr>
          <p:sp>
            <p:nvSpPr>
              <p:cNvPr id="351" name="Ellipse 35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4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e 36"/>
            <p:cNvGrpSpPr/>
            <p:nvPr/>
          </p:nvGrpSpPr>
          <p:grpSpPr>
            <a:xfrm>
              <a:off x="3015190" y="3155703"/>
              <a:ext cx="2008606" cy="610319"/>
              <a:chOff x="2069827" y="3176825"/>
              <a:chExt cx="7869634" cy="1461837"/>
            </a:xfrm>
          </p:grpSpPr>
          <p:grpSp>
            <p:nvGrpSpPr>
              <p:cNvPr id="14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15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03" name="Rectangle à coins arrondis 20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205" name="Connecteur droit 20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20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1" name="ZoneTexte 200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198" name="Connecteur droit avec flèche 197"/>
              <p:cNvCxnSpPr/>
              <p:nvPr/>
            </p:nvCxnSpPr>
            <p:spPr>
              <a:xfrm>
                <a:off x="4438648" y="4183986"/>
                <a:ext cx="5500813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avec flèche 198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42"/>
            <p:cNvGrpSpPr/>
            <p:nvPr/>
          </p:nvGrpSpPr>
          <p:grpSpPr>
            <a:xfrm>
              <a:off x="2339752" y="3152596"/>
              <a:ext cx="987350" cy="723442"/>
              <a:chOff x="1378421" y="3012046"/>
              <a:chExt cx="1130349" cy="921010"/>
            </a:xfrm>
          </p:grpSpPr>
          <p:grpSp>
            <p:nvGrpSpPr>
              <p:cNvPr id="17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18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94" name="Rectangle à coins arrondis 193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95" name="Connecteur droit 19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Connecteur droit 19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3" name="ZoneTexte 192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178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181" name="Connecteur droit avec flèche 18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83" name="Connecteur droit avec flèche 18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avec flèche 18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Connecteur droit avec flèche 18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Connecteur droit avec flèche 18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Connecteur droit avec flèche 188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Connecteur droit avec flèche 190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" name="Groupe 143"/>
            <p:cNvGrpSpPr/>
            <p:nvPr/>
          </p:nvGrpSpPr>
          <p:grpSpPr>
            <a:xfrm>
              <a:off x="3690596" y="3152596"/>
              <a:ext cx="2007373" cy="610319"/>
              <a:chOff x="3354016" y="3012046"/>
              <a:chExt cx="2298104" cy="776994"/>
            </a:xfrm>
          </p:grpSpPr>
          <p:cxnSp>
            <p:nvCxnSpPr>
              <p:cNvPr id="131" name="Connecteur droit avec flèche 130"/>
              <p:cNvCxnSpPr/>
              <p:nvPr/>
            </p:nvCxnSpPr>
            <p:spPr>
              <a:xfrm flipH="1">
                <a:off x="3354016" y="3740118"/>
                <a:ext cx="160734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2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166" name="Rectangle à coins arrondis 165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168" name="Connecteur droit 167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Connecteur droit 16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ZoneTexte 160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24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137" name="Connecteur droit avec flèche 136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139" name="Connecteur droit avec flèche 138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Connecteur droit avec flèche 140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necteur droit avec flèche 143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Connecteur droit avec flèche 15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Groupe 157"/>
            <p:cNvGrpSpPr/>
            <p:nvPr/>
          </p:nvGrpSpPr>
          <p:grpSpPr>
            <a:xfrm>
              <a:off x="2690567" y="2348880"/>
              <a:ext cx="1234570" cy="656796"/>
              <a:chOff x="2558718" y="1988840"/>
              <a:chExt cx="1413375" cy="836163"/>
            </a:xfrm>
          </p:grpSpPr>
          <p:grpSp>
            <p:nvGrpSpPr>
              <p:cNvPr id="27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29" name="Rectangle à coins arrondis 12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123" name="Forme libre 122"/>
            <p:cNvSpPr/>
            <p:nvPr/>
          </p:nvSpPr>
          <p:spPr>
            <a:xfrm>
              <a:off x="2370038" y="2710277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82"/>
            <p:cNvGrpSpPr/>
            <p:nvPr/>
          </p:nvGrpSpPr>
          <p:grpSpPr>
            <a:xfrm>
              <a:off x="4283968" y="3758560"/>
              <a:ext cx="945119" cy="573616"/>
              <a:chOff x="539552" y="3861048"/>
              <a:chExt cx="945119" cy="573616"/>
            </a:xfrm>
          </p:grpSpPr>
          <p:sp>
            <p:nvSpPr>
              <p:cNvPr id="334" name="Rectangle à coins arrondis 333"/>
              <p:cNvSpPr/>
              <p:nvPr/>
            </p:nvSpPr>
            <p:spPr>
              <a:xfrm>
                <a:off x="872710" y="4254119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35" name="Connecteur droit avec flèche 17"/>
              <p:cNvCxnSpPr/>
              <p:nvPr/>
            </p:nvCxnSpPr>
            <p:spPr>
              <a:xfrm flipV="1">
                <a:off x="1171918" y="3861048"/>
                <a:ext cx="312753" cy="4833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ZoneTexte 335"/>
              <p:cNvSpPr txBox="1"/>
              <p:nvPr/>
            </p:nvSpPr>
            <p:spPr>
              <a:xfrm>
                <a:off x="539552" y="4067231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p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9" name="Groupe 570"/>
            <p:cNvGrpSpPr/>
            <p:nvPr/>
          </p:nvGrpSpPr>
          <p:grpSpPr>
            <a:xfrm>
              <a:off x="4139952" y="4074624"/>
              <a:ext cx="360000" cy="307777"/>
              <a:chOff x="617076" y="2221682"/>
              <a:chExt cx="360000" cy="307777"/>
            </a:xfrm>
          </p:grpSpPr>
          <p:sp>
            <p:nvSpPr>
              <p:cNvPr id="338" name="Ellipse 33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ZoneTexte 3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0" name="Forme libre 339"/>
            <p:cNvSpPr/>
            <p:nvPr/>
          </p:nvSpPr>
          <p:spPr>
            <a:xfrm>
              <a:off x="3609608" y="2791976"/>
              <a:ext cx="2232000" cy="468000"/>
            </a:xfrm>
            <a:custGeom>
              <a:avLst/>
              <a:gdLst>
                <a:gd name="connsiteX0" fmla="*/ 0 w 1813810"/>
                <a:gd name="connsiteY0" fmla="*/ 0 h 404734"/>
                <a:gd name="connsiteX1" fmla="*/ 1573967 w 1813810"/>
                <a:gd name="connsiteY1" fmla="*/ 89941 h 404734"/>
                <a:gd name="connsiteX2" fmla="*/ 1439056 w 1813810"/>
                <a:gd name="connsiteY2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810" h="404734">
                  <a:moveTo>
                    <a:pt x="0" y="0"/>
                  </a:moveTo>
                  <a:cubicBezTo>
                    <a:pt x="667062" y="11242"/>
                    <a:pt x="1334124" y="22485"/>
                    <a:pt x="1573967" y="89941"/>
                  </a:cubicBezTo>
                  <a:cubicBezTo>
                    <a:pt x="1813810" y="157397"/>
                    <a:pt x="1626433" y="281065"/>
                    <a:pt x="1439056" y="404734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Forme libre 393"/>
            <p:cNvSpPr/>
            <p:nvPr/>
          </p:nvSpPr>
          <p:spPr>
            <a:xfrm rot="21300000" flipH="1">
              <a:off x="3626645" y="2840319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" name="Groupe 263"/>
            <p:cNvGrpSpPr/>
            <p:nvPr/>
          </p:nvGrpSpPr>
          <p:grpSpPr>
            <a:xfrm>
              <a:off x="4374096" y="3537024"/>
              <a:ext cx="180000" cy="108000"/>
              <a:chOff x="3764922" y="4422146"/>
              <a:chExt cx="180000" cy="216000"/>
            </a:xfrm>
          </p:grpSpPr>
          <p:cxnSp>
            <p:nvCxnSpPr>
              <p:cNvPr id="396" name="Connecteur droit 395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Connecteur droit 396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98"/>
            <p:cNvGrpSpPr/>
            <p:nvPr/>
          </p:nvGrpSpPr>
          <p:grpSpPr>
            <a:xfrm>
              <a:off x="3651136" y="3501008"/>
              <a:ext cx="422434" cy="191031"/>
              <a:chOff x="7223411" y="4850694"/>
              <a:chExt cx="483616" cy="243201"/>
            </a:xfrm>
          </p:grpSpPr>
          <p:cxnSp>
            <p:nvCxnSpPr>
              <p:cNvPr id="399" name="Connecteur droit avec flèche 39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401" name="Connecteur droit avec flèche 40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Connecteur droit avec flèche 40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Connecteur droit avec flèche 402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Connecteur droit avec flèche 403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necteur droit avec flèche 404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necteur droit avec flèche 405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e 263"/>
            <p:cNvGrpSpPr/>
            <p:nvPr/>
          </p:nvGrpSpPr>
          <p:grpSpPr>
            <a:xfrm>
              <a:off x="3923928" y="2663200"/>
              <a:ext cx="180000" cy="216000"/>
              <a:chOff x="3764922" y="4422146"/>
              <a:chExt cx="180000" cy="216000"/>
            </a:xfrm>
          </p:grpSpPr>
          <p:cxnSp>
            <p:nvCxnSpPr>
              <p:cNvPr id="368" name="Connecteur droit 367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droit 36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406"/>
            <p:cNvGrpSpPr/>
            <p:nvPr/>
          </p:nvGrpSpPr>
          <p:grpSpPr>
            <a:xfrm>
              <a:off x="5030336" y="3057912"/>
              <a:ext cx="324016" cy="792064"/>
              <a:chOff x="4031960" y="3068960"/>
              <a:chExt cx="324016" cy="792064"/>
            </a:xfrm>
          </p:grpSpPr>
          <p:cxnSp>
            <p:nvCxnSpPr>
              <p:cNvPr id="408" name="Connecteur droit 407"/>
              <p:cNvCxnSpPr/>
              <p:nvPr/>
            </p:nvCxnSpPr>
            <p:spPr>
              <a:xfrm>
                <a:off x="4031960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Connecteur droit 408"/>
              <p:cNvCxnSpPr/>
              <p:nvPr/>
            </p:nvCxnSpPr>
            <p:spPr>
              <a:xfrm flipH="1">
                <a:off x="4037171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queue</a:t>
            </a:r>
          </a:p>
        </p:txBody>
      </p:sp>
      <p:sp>
        <p:nvSpPr>
          <p:cNvPr id="109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41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 : </a:t>
            </a:r>
            <a:r>
              <a:rPr lang="fr-FR" sz="2400" smtClean="0"/>
              <a:t>Ǝ 1 seul élément dans la liste initiale</a:t>
            </a:r>
          </a:p>
          <a:p>
            <a:pPr marL="1428750" lvl="1" indent="-342900" algn="just">
              <a:spcBef>
                <a:spcPts val="2400"/>
              </a:spcBef>
              <a:buClr>
                <a:srgbClr val="C00000"/>
              </a:buClr>
              <a:buSzPct val="90000"/>
              <a:buNone/>
            </a:pPr>
            <a:endParaRPr lang="fr-FR" sz="1900" smtClean="0"/>
          </a:p>
        </p:txBody>
      </p:sp>
      <p:sp>
        <p:nvSpPr>
          <p:cNvPr id="332" name="ZoneTexte 331"/>
          <p:cNvSpPr txBox="1"/>
          <p:nvPr/>
        </p:nvSpPr>
        <p:spPr>
          <a:xfrm>
            <a:off x="5955142" y="3991416"/>
            <a:ext cx="31888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smtClean="0"/>
              <a:t>N.B.:</a:t>
            </a:r>
            <a:r>
              <a:rPr lang="fr-FR" sz="1600" b="1" smtClean="0"/>
              <a:t>    les étapes</a:t>
            </a:r>
          </a:p>
          <a:p>
            <a:pPr>
              <a:spcBef>
                <a:spcPts val="600"/>
              </a:spcBef>
            </a:pPr>
            <a:r>
              <a:rPr lang="fr-FR" sz="1600" b="1" smtClean="0"/>
              <a:t>             sont équivalentes à la</a:t>
            </a:r>
          </a:p>
          <a:p>
            <a:pPr>
              <a:spcBef>
                <a:spcPts val="600"/>
              </a:spcBef>
            </a:pPr>
            <a:r>
              <a:rPr lang="fr-FR" sz="1600" b="1" smtClean="0"/>
              <a:t>             fonction </a:t>
            </a:r>
            <a:r>
              <a:rPr lang="fr-FR" sz="1600" b="1" i="1" smtClean="0"/>
              <a:t>init_LDC()</a:t>
            </a:r>
            <a:endParaRPr lang="fr-FR" sz="1600" b="1" i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7" name="Groupe 116"/>
          <p:cNvGrpSpPr/>
          <p:nvPr/>
        </p:nvGrpSpPr>
        <p:grpSpPr>
          <a:xfrm>
            <a:off x="1475656" y="4725144"/>
            <a:ext cx="7284488" cy="1656184"/>
            <a:chOff x="1475656" y="4725144"/>
            <a:chExt cx="7284488" cy="1656184"/>
          </a:xfrm>
        </p:grpSpPr>
        <p:grpSp>
          <p:nvGrpSpPr>
            <p:cNvPr id="2" name="Groupe 299"/>
            <p:cNvGrpSpPr/>
            <p:nvPr/>
          </p:nvGrpSpPr>
          <p:grpSpPr>
            <a:xfrm>
              <a:off x="1475656" y="4725144"/>
              <a:ext cx="4176464" cy="1656184"/>
              <a:chOff x="2339752" y="4725144"/>
              <a:chExt cx="4176464" cy="16561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339752" y="4725144"/>
                <a:ext cx="4176464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cellule* p = L.queu;</a:t>
                </a:r>
              </a:p>
              <a:p>
                <a:pPr marL="365125" eaLnBrk="1" hangingPunct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L.queu = L.queu -&gt; pred;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L.queu -&gt; suiv = NULL;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free(p);</a:t>
                </a:r>
              </a:p>
            </p:txBody>
          </p:sp>
          <p:grpSp>
            <p:nvGrpSpPr>
              <p:cNvPr id="3" name="Groupe 570"/>
              <p:cNvGrpSpPr/>
              <p:nvPr/>
            </p:nvGrpSpPr>
            <p:grpSpPr>
              <a:xfrm>
                <a:off x="2407037" y="4777407"/>
                <a:ext cx="360000" cy="307777"/>
                <a:chOff x="617076" y="2221682"/>
                <a:chExt cx="360000" cy="307777"/>
              </a:xfrm>
            </p:grpSpPr>
            <p:sp>
              <p:nvSpPr>
                <p:cNvPr id="138" name="Ellipse 137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ZoneTexte 13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1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" name="Groupe 571"/>
              <p:cNvGrpSpPr/>
              <p:nvPr/>
            </p:nvGrpSpPr>
            <p:grpSpPr>
              <a:xfrm>
                <a:off x="2411760" y="5209455"/>
                <a:ext cx="360000" cy="307777"/>
                <a:chOff x="617076" y="2221682"/>
                <a:chExt cx="360000" cy="307777"/>
              </a:xfrm>
            </p:grpSpPr>
            <p:sp>
              <p:nvSpPr>
                <p:cNvPr id="136" name="Ellipse 135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ZoneTexte 136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2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Groupe 574"/>
              <p:cNvGrpSpPr/>
              <p:nvPr/>
            </p:nvGrpSpPr>
            <p:grpSpPr>
              <a:xfrm>
                <a:off x="2411760" y="5569495"/>
                <a:ext cx="360000" cy="307777"/>
                <a:chOff x="617076" y="2221682"/>
                <a:chExt cx="360000" cy="307777"/>
              </a:xfrm>
            </p:grpSpPr>
            <p:sp>
              <p:nvSpPr>
                <p:cNvPr id="134" name="Ellipse 133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ZoneTexte 134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3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Groupe 577"/>
              <p:cNvGrpSpPr/>
              <p:nvPr/>
            </p:nvGrpSpPr>
            <p:grpSpPr>
              <a:xfrm>
                <a:off x="2411760" y="6001543"/>
                <a:ext cx="360000" cy="307777"/>
                <a:chOff x="617076" y="2221682"/>
                <a:chExt cx="360000" cy="307777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ZoneTexte 13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4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Groupe 264"/>
            <p:cNvGrpSpPr/>
            <p:nvPr/>
          </p:nvGrpSpPr>
          <p:grpSpPr>
            <a:xfrm>
              <a:off x="1547664" y="5623162"/>
              <a:ext cx="2340000" cy="216000"/>
              <a:chOff x="3764922" y="4422146"/>
              <a:chExt cx="180000" cy="216000"/>
            </a:xfrm>
          </p:grpSpPr>
          <p:cxnSp>
            <p:nvCxnSpPr>
              <p:cNvPr id="690" name="Connecteur droit 689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5" name="ZoneTexte 694"/>
            <p:cNvSpPr txBox="1"/>
            <p:nvPr/>
          </p:nvSpPr>
          <p:spPr>
            <a:xfrm>
              <a:off x="3935608" y="5600475"/>
              <a:ext cx="316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smtClean="0">
                  <a:solidFill>
                    <a:srgbClr val="0530BB"/>
                  </a:solidFill>
                </a:rPr>
                <a:t>BUG !!! Attention L.queu est NULL !</a:t>
              </a:r>
              <a:endParaRPr lang="fr-FR" sz="1400" b="1">
                <a:solidFill>
                  <a:srgbClr val="0530BB"/>
                </a:solidFill>
              </a:endParaRPr>
            </a:p>
          </p:txBody>
        </p:sp>
        <p:grpSp>
          <p:nvGrpSpPr>
            <p:cNvPr id="10" name="Groupe 732"/>
            <p:cNvGrpSpPr/>
            <p:nvPr/>
          </p:nvGrpSpPr>
          <p:grpSpPr>
            <a:xfrm>
              <a:off x="6744144" y="5578192"/>
              <a:ext cx="2016000" cy="324000"/>
              <a:chOff x="6876256" y="6309320"/>
              <a:chExt cx="2016000" cy="324000"/>
            </a:xfrm>
          </p:grpSpPr>
          <p:sp>
            <p:nvSpPr>
              <p:cNvPr id="714" name="Rectangle 713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1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L.tete = NULL; </a:t>
                </a:r>
              </a:p>
              <a:p>
                <a:pPr marL="365125"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1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11" name="Groupe 695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697" name="Ellipse 696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>
                  <a:solidFill>
                    <a:srgbClr val="0530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ZoneTexte 697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3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73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42</a:t>
            </a:r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12" name="Groupe 570"/>
          <p:cNvGrpSpPr/>
          <p:nvPr/>
        </p:nvGrpSpPr>
        <p:grpSpPr>
          <a:xfrm>
            <a:off x="7581096" y="4018454"/>
            <a:ext cx="360000" cy="276999"/>
            <a:chOff x="617076" y="2221682"/>
            <a:chExt cx="360000" cy="276999"/>
          </a:xfrm>
        </p:grpSpPr>
        <p:sp>
          <p:nvSpPr>
            <p:cNvPr id="321" name="Ellipse 320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22" name="ZoneTexte 321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1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571"/>
          <p:cNvGrpSpPr/>
          <p:nvPr/>
        </p:nvGrpSpPr>
        <p:grpSpPr>
          <a:xfrm>
            <a:off x="7869168" y="4018454"/>
            <a:ext cx="360000" cy="276999"/>
            <a:chOff x="617076" y="2221682"/>
            <a:chExt cx="360000" cy="276999"/>
          </a:xfrm>
        </p:grpSpPr>
        <p:sp>
          <p:nvSpPr>
            <p:cNvPr id="324" name="Ellipse 323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25" name="ZoneTexte 324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2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e 570"/>
          <p:cNvGrpSpPr/>
          <p:nvPr/>
        </p:nvGrpSpPr>
        <p:grpSpPr>
          <a:xfrm>
            <a:off x="8157160" y="4018454"/>
            <a:ext cx="360000" cy="276999"/>
            <a:chOff x="617076" y="2221682"/>
            <a:chExt cx="360000" cy="276999"/>
          </a:xfrm>
        </p:grpSpPr>
        <p:sp>
          <p:nvSpPr>
            <p:cNvPr id="327" name="Ellipse 326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0530BB"/>
            </a:solidFill>
            <a:ln>
              <a:solidFill>
                <a:srgbClr val="0530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28" name="ZoneTexte 327"/>
            <p:cNvSpPr txBox="1"/>
            <p:nvPr/>
          </p:nvSpPr>
          <p:spPr>
            <a:xfrm>
              <a:off x="617076" y="222168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bg1"/>
                  </a:solidFill>
                </a:rPr>
                <a:t>3</a:t>
              </a:r>
              <a:endParaRPr lang="fr-FR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e 332"/>
          <p:cNvGrpSpPr/>
          <p:nvPr/>
        </p:nvGrpSpPr>
        <p:grpSpPr>
          <a:xfrm>
            <a:off x="3059872" y="2287905"/>
            <a:ext cx="1658603" cy="2293223"/>
            <a:chOff x="3059872" y="2287905"/>
            <a:chExt cx="1658603" cy="2293223"/>
          </a:xfrm>
        </p:grpSpPr>
        <p:grpSp>
          <p:nvGrpSpPr>
            <p:cNvPr id="16" name="Groupe 570"/>
            <p:cNvGrpSpPr/>
            <p:nvPr/>
          </p:nvGrpSpPr>
          <p:grpSpPr>
            <a:xfrm>
              <a:off x="3059872" y="4273351"/>
              <a:ext cx="360000" cy="307777"/>
              <a:chOff x="617076" y="2221682"/>
              <a:chExt cx="360000" cy="307777"/>
            </a:xfrm>
          </p:grpSpPr>
          <p:sp>
            <p:nvSpPr>
              <p:cNvPr id="323" name="Ellipse 32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6" name="ZoneTexte 3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e 264"/>
            <p:cNvGrpSpPr/>
            <p:nvPr/>
          </p:nvGrpSpPr>
          <p:grpSpPr>
            <a:xfrm>
              <a:off x="3419872" y="2564904"/>
              <a:ext cx="180000" cy="216000"/>
              <a:chOff x="3764922" y="4422146"/>
              <a:chExt cx="180000" cy="216000"/>
            </a:xfrm>
          </p:grpSpPr>
          <p:cxnSp>
            <p:nvCxnSpPr>
              <p:cNvPr id="317" name="Connecteur droit 316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cteur droit 317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57"/>
            <p:cNvGrpSpPr/>
            <p:nvPr/>
          </p:nvGrpSpPr>
          <p:grpSpPr>
            <a:xfrm>
              <a:off x="3491880" y="2420888"/>
              <a:ext cx="1070888" cy="755842"/>
              <a:chOff x="2782230" y="1988840"/>
              <a:chExt cx="1225987" cy="962258"/>
            </a:xfrm>
          </p:grpSpPr>
          <p:grpSp>
            <p:nvGrpSpPr>
              <p:cNvPr id="19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15" name="Rectangle à coins arrondis 314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16" name="Connecteur droit 315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0" name="ZoneTexte 309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11" name="ZoneTexte 310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14" name="ZoneTexte 313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grpSp>
          <p:nvGrpSpPr>
            <p:cNvPr id="20" name="Groupe 35"/>
            <p:cNvGrpSpPr/>
            <p:nvPr/>
          </p:nvGrpSpPr>
          <p:grpSpPr>
            <a:xfrm>
              <a:off x="3923928" y="3330603"/>
              <a:ext cx="361521" cy="610319"/>
              <a:chOff x="3263433" y="3176825"/>
              <a:chExt cx="1416423" cy="1461837"/>
            </a:xfrm>
          </p:grpSpPr>
          <p:grpSp>
            <p:nvGrpSpPr>
              <p:cNvPr id="21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4" name="Rectangle à coins arrondis 293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296" name="Connecteur droit 295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3" name="ZoneTexte 292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20</a:t>
                </a:r>
                <a:endParaRPr lang="fr-FR" sz="1200"/>
              </a:p>
            </p:txBody>
          </p:sp>
        </p:grpSp>
        <p:grpSp>
          <p:nvGrpSpPr>
            <p:cNvPr id="22" name="Groupe 98"/>
            <p:cNvGrpSpPr/>
            <p:nvPr/>
          </p:nvGrpSpPr>
          <p:grpSpPr>
            <a:xfrm>
              <a:off x="4211960" y="3690643"/>
              <a:ext cx="422434" cy="191031"/>
              <a:chOff x="7223411" y="4850694"/>
              <a:chExt cx="483616" cy="243201"/>
            </a:xfrm>
          </p:grpSpPr>
          <p:cxnSp>
            <p:nvCxnSpPr>
              <p:cNvPr id="277" name="Connecteur droit avec flèche 27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86" name="Connecteur droit avec flèche 28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Connecteur droit avec flèche 28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eur droit avec flèche 287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eur droit avec flèche 288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necteur droit avec flèche 289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necteur droit avec flèche 290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e 100"/>
            <p:cNvGrpSpPr/>
            <p:nvPr/>
          </p:nvGrpSpPr>
          <p:grpSpPr>
            <a:xfrm>
              <a:off x="3635896" y="3864639"/>
              <a:ext cx="399426" cy="192967"/>
              <a:chOff x="1162397" y="5132314"/>
              <a:chExt cx="457275" cy="245665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67" name="Connecteur droit avec flèche 26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eur droit avec flèche 26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avec flèche 269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avec flèche 270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Connecteur droit avec flèche 274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e 270"/>
            <p:cNvGrpSpPr/>
            <p:nvPr/>
          </p:nvGrpSpPr>
          <p:grpSpPr>
            <a:xfrm>
              <a:off x="3168545" y="3950744"/>
              <a:ext cx="945119" cy="573616"/>
              <a:chOff x="539552" y="3861048"/>
              <a:chExt cx="945119" cy="573616"/>
            </a:xfrm>
          </p:grpSpPr>
          <p:sp>
            <p:nvSpPr>
              <p:cNvPr id="262" name="Rectangle à coins arrondis 261"/>
              <p:cNvSpPr/>
              <p:nvPr/>
            </p:nvSpPr>
            <p:spPr>
              <a:xfrm>
                <a:off x="872710" y="4254119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63" name="Connecteur droit avec flèche 17"/>
              <p:cNvCxnSpPr/>
              <p:nvPr/>
            </p:nvCxnSpPr>
            <p:spPr>
              <a:xfrm flipV="1">
                <a:off x="1171918" y="3861048"/>
                <a:ext cx="312753" cy="4833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ZoneTexte 263"/>
              <p:cNvSpPr txBox="1"/>
              <p:nvPr/>
            </p:nvSpPr>
            <p:spPr>
              <a:xfrm>
                <a:off x="539552" y="4067231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p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7" name="Groupe 100"/>
            <p:cNvGrpSpPr/>
            <p:nvPr/>
          </p:nvGrpSpPr>
          <p:grpSpPr>
            <a:xfrm>
              <a:off x="3594368" y="2792937"/>
              <a:ext cx="399426" cy="192967"/>
              <a:chOff x="1162397" y="5132314"/>
              <a:chExt cx="457275" cy="245665"/>
            </a:xfrm>
          </p:grpSpPr>
          <p:cxnSp>
            <p:nvCxnSpPr>
              <p:cNvPr id="254" name="Connecteur droit avec flèche 253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0530BB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56" name="Connecteur droit avec flèche 25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avec flèche 25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avec flèche 257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Connecteur droit avec flèche 258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onnecteur droit avec flèche 259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onnecteur droit avec flèche 260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0530B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0" name="Forme libre 229"/>
            <p:cNvSpPr/>
            <p:nvPr/>
          </p:nvSpPr>
          <p:spPr>
            <a:xfrm>
              <a:off x="3203848" y="2595384"/>
              <a:ext cx="754505" cy="801974"/>
            </a:xfrm>
            <a:custGeom>
              <a:avLst/>
              <a:gdLst>
                <a:gd name="connsiteX0" fmla="*/ 754505 w 754505"/>
                <a:gd name="connsiteY0" fmla="*/ 127416 h 801974"/>
                <a:gd name="connsiteX1" fmla="*/ 4997 w 754505"/>
                <a:gd name="connsiteY1" fmla="*/ 112426 h 801974"/>
                <a:gd name="connsiteX2" fmla="*/ 724525 w 754505"/>
                <a:gd name="connsiteY2" fmla="*/ 801974 h 80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505" h="801974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98"/>
            <p:cNvGrpSpPr/>
            <p:nvPr/>
          </p:nvGrpSpPr>
          <p:grpSpPr>
            <a:xfrm>
              <a:off x="4224033" y="2852936"/>
              <a:ext cx="422434" cy="191031"/>
              <a:chOff x="7223411" y="4850694"/>
              <a:chExt cx="483616" cy="243201"/>
            </a:xfrm>
          </p:grpSpPr>
          <p:cxnSp>
            <p:nvCxnSpPr>
              <p:cNvPr id="246" name="Connecteur droit avec flèche 245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248" name="Connecteur droit avec flèche 24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onnecteur droit avec flèche 24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onnecteur droit avec flèche 249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onnecteur droit avec flèche 250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Connecteur droit avec flèche 251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Connecteur droit avec flèche 252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9" name="Forme libre 238"/>
            <p:cNvSpPr/>
            <p:nvPr/>
          </p:nvSpPr>
          <p:spPr>
            <a:xfrm>
              <a:off x="4124712" y="2909930"/>
              <a:ext cx="207364" cy="468000"/>
            </a:xfrm>
            <a:custGeom>
              <a:avLst/>
              <a:gdLst>
                <a:gd name="connsiteX0" fmla="*/ 0 w 207364"/>
                <a:gd name="connsiteY0" fmla="*/ 0 h 509666"/>
                <a:gd name="connsiteX1" fmla="*/ 179882 w 207364"/>
                <a:gd name="connsiteY1" fmla="*/ 224853 h 509666"/>
                <a:gd name="connsiteX2" fmla="*/ 164892 w 207364"/>
                <a:gd name="connsiteY2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364" h="509666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264"/>
            <p:cNvGrpSpPr/>
            <p:nvPr/>
          </p:nvGrpSpPr>
          <p:grpSpPr>
            <a:xfrm rot="19740000">
              <a:off x="4196720" y="2977477"/>
              <a:ext cx="180000" cy="216000"/>
              <a:chOff x="3764922" y="4422146"/>
              <a:chExt cx="180000" cy="216000"/>
            </a:xfrm>
          </p:grpSpPr>
          <p:cxnSp>
            <p:nvCxnSpPr>
              <p:cNvPr id="244" name="Connecteur droit 243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e 691"/>
            <p:cNvGrpSpPr/>
            <p:nvPr/>
          </p:nvGrpSpPr>
          <p:grpSpPr>
            <a:xfrm>
              <a:off x="4358475" y="3068960"/>
              <a:ext cx="360000" cy="307777"/>
              <a:chOff x="617076" y="2233360"/>
              <a:chExt cx="360000" cy="307777"/>
            </a:xfrm>
          </p:grpSpPr>
          <p:sp>
            <p:nvSpPr>
              <p:cNvPr id="242" name="Ellipse 2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3" name="ZoneTexte 242"/>
              <p:cNvSpPr txBox="1"/>
              <p:nvPr/>
            </p:nvSpPr>
            <p:spPr>
              <a:xfrm>
                <a:off x="617076" y="2233360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7" name="Groupe 310"/>
            <p:cNvGrpSpPr/>
            <p:nvPr/>
          </p:nvGrpSpPr>
          <p:grpSpPr>
            <a:xfrm>
              <a:off x="3923928" y="3285008"/>
              <a:ext cx="324016" cy="792064"/>
              <a:chOff x="4031960" y="3068960"/>
              <a:chExt cx="324016" cy="792064"/>
            </a:xfrm>
          </p:grpSpPr>
          <p:cxnSp>
            <p:nvCxnSpPr>
              <p:cNvPr id="236" name="Connecteur droit 235"/>
              <p:cNvCxnSpPr/>
              <p:nvPr/>
            </p:nvCxnSpPr>
            <p:spPr>
              <a:xfrm>
                <a:off x="4031960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eur droit 236"/>
              <p:cNvCxnSpPr/>
              <p:nvPr/>
            </p:nvCxnSpPr>
            <p:spPr>
              <a:xfrm flipH="1">
                <a:off x="4037171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570"/>
            <p:cNvGrpSpPr/>
            <p:nvPr/>
          </p:nvGrpSpPr>
          <p:grpSpPr>
            <a:xfrm>
              <a:off x="4238248" y="4005064"/>
              <a:ext cx="360000" cy="276999"/>
              <a:chOff x="617076" y="2221682"/>
              <a:chExt cx="360000" cy="276999"/>
            </a:xfrm>
          </p:grpSpPr>
          <p:sp>
            <p:nvSpPr>
              <p:cNvPr id="234" name="Ellipse 23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35" name="ZoneTexte 234"/>
              <p:cNvSpPr txBox="1"/>
              <p:nvPr/>
            </p:nvSpPr>
            <p:spPr>
              <a:xfrm>
                <a:off x="617076" y="222168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smtClean="0">
                    <a:solidFill>
                      <a:schemeClr val="bg1"/>
                    </a:solidFill>
                  </a:rPr>
                  <a:t>4</a:t>
                </a:r>
                <a:endParaRPr lang="fr-FR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Groupe 570"/>
            <p:cNvGrpSpPr/>
            <p:nvPr/>
          </p:nvGrpSpPr>
          <p:grpSpPr>
            <a:xfrm>
              <a:off x="3090352" y="2287905"/>
              <a:ext cx="360000" cy="276999"/>
              <a:chOff x="617076" y="2236922"/>
              <a:chExt cx="360000" cy="276999"/>
            </a:xfrm>
          </p:grpSpPr>
          <p:sp>
            <p:nvSpPr>
              <p:cNvPr id="330" name="Ellipse 3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>
                <a:solidFill>
                  <a:srgbClr val="053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31" name="ZoneTexte 330"/>
              <p:cNvSpPr txBox="1"/>
              <p:nvPr/>
            </p:nvSpPr>
            <p:spPr>
              <a:xfrm>
                <a:off x="617076" y="223692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smtClean="0">
                    <a:solidFill>
                      <a:schemeClr val="bg1"/>
                    </a:solidFill>
                  </a:rPr>
                  <a:t>3</a:t>
                </a:r>
                <a:endParaRPr lang="fr-FR" sz="12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0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54884"/>
            <a:ext cx="8568952" cy="521988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Fonction</a:t>
            </a:r>
            <a:r>
              <a:rPr lang="fr-FR" sz="2600" b="1" smtClean="0"/>
              <a:t> </a:t>
            </a:r>
            <a:r>
              <a:rPr lang="fr-FR" sz="2400" b="1" smtClean="0"/>
              <a:t>: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Rectangle 199"/>
          <p:cNvSpPr/>
          <p:nvPr/>
        </p:nvSpPr>
        <p:spPr>
          <a:xfrm>
            <a:off x="2282492" y="1700808"/>
            <a:ext cx="5112568" cy="48245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Supprimer_queue_LDC (LDC L)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   // la liste est supposée non vide,le contrôle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   // doit etre realisé dans la fonction main()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cellule* p = L.queu;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if(L.tete == L.queu)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liste contient 1 seul element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 = init_LDC(L);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       // liste contient plus qu’un element</a:t>
            </a: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L.queu = L.queu -&gt; pred;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L.queu -&gt; suiv = NULL;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free(p);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3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3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43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en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5544616"/>
          </a:xfrm>
        </p:spPr>
        <p:txBody>
          <a:bodyPr>
            <a:normAutofit fontScale="92500" lnSpcReduction="10000"/>
          </a:bodyPr>
          <a:lstStyle/>
          <a:p>
            <a:pPr marL="361950" algn="ctr">
              <a:buNone/>
            </a:pPr>
            <a:r>
              <a:rPr lang="fr-FR" sz="2800" b="1" smtClean="0"/>
              <a:t>But : </a:t>
            </a:r>
            <a:r>
              <a:rPr lang="fr-FR" sz="2000" smtClean="0">
                <a:solidFill>
                  <a:prstClr val="black"/>
                </a:solidFill>
              </a:rPr>
              <a:t>Supprimer</a:t>
            </a:r>
            <a:r>
              <a:rPr lang="fr-FR" sz="2000" smtClean="0">
                <a:solidFill>
                  <a:srgbClr val="C00000"/>
                </a:solidFill>
              </a:rPr>
              <a:t> un élément</a:t>
            </a:r>
            <a:r>
              <a:rPr lang="fr-FR" sz="2000" smtClean="0">
                <a:solidFill>
                  <a:prstClr val="black"/>
                </a:solidFill>
              </a:rPr>
              <a:t> elem</a:t>
            </a:r>
            <a:r>
              <a:rPr lang="fr-FR" sz="2000" smtClean="0">
                <a:solidFill>
                  <a:srgbClr val="C00000"/>
                </a:solidFill>
              </a:rPr>
              <a:t> </a:t>
            </a:r>
            <a:r>
              <a:rPr lang="fr-FR" sz="2000" smtClean="0">
                <a:solidFill>
                  <a:prstClr val="black"/>
                </a:solidFill>
              </a:rPr>
              <a:t>de la liste vérifiant une condition</a:t>
            </a:r>
          </a:p>
          <a:p>
            <a:pPr marL="361950" indent="-182563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smtClean="0">
                <a:solidFill>
                  <a:srgbClr val="0530BB"/>
                </a:solidFill>
              </a:rPr>
              <a:t>Condition nécessaire avant l’opération :</a:t>
            </a:r>
            <a:r>
              <a:rPr lang="fr-FR" sz="1400" smtClean="0"/>
              <a:t> la liste initiale est </a:t>
            </a:r>
            <a:r>
              <a:rPr lang="fr-FR" sz="1400" b="1" smtClean="0"/>
              <a:t>non vide</a:t>
            </a:r>
            <a:endParaRPr lang="fr-FR" sz="1600" b="1" smtClean="0"/>
          </a:p>
          <a:p>
            <a:pPr marL="179388" indent="0" algn="just">
              <a:spcBef>
                <a:spcPts val="600"/>
              </a:spcBef>
              <a:buNone/>
            </a:pPr>
            <a:r>
              <a:rPr lang="fr-FR" sz="2000" u="sng" smtClean="0"/>
              <a:t>Cas général :</a:t>
            </a: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elem est en milieu de liste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elem = 60</a:t>
            </a: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600"/>
              </a:spcBef>
              <a:buNone/>
            </a:pPr>
            <a:r>
              <a:rPr lang="fr-FR" sz="2000" u="sng" smtClean="0"/>
              <a:t>Cas particulier 1:</a:t>
            </a: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elem est en tête de liste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elem = 20</a:t>
            </a: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600"/>
              </a:spcBef>
              <a:buNone/>
            </a:pPr>
            <a:r>
              <a:rPr lang="fr-FR" sz="2000" u="sng" smtClean="0"/>
              <a:t>Cas particulier 2:</a:t>
            </a: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elem est en queue de liste</a:t>
            </a:r>
          </a:p>
          <a:p>
            <a:pPr marL="179388" indent="0" algn="just">
              <a:spcBef>
                <a:spcPts val="0"/>
              </a:spcBef>
              <a:buNone/>
            </a:pPr>
            <a:r>
              <a:rPr lang="fr-FR" sz="1800" smtClean="0">
                <a:solidFill>
                  <a:prstClr val="black"/>
                </a:solidFill>
              </a:rPr>
              <a:t>	elem = 50</a:t>
            </a: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0"/>
              </a:spcBef>
              <a:buNone/>
            </a:pPr>
            <a:endParaRPr lang="fr-FR" sz="1800" smtClean="0">
              <a:solidFill>
                <a:prstClr val="black"/>
              </a:solidFill>
            </a:endParaRPr>
          </a:p>
          <a:p>
            <a:pPr marL="179388" indent="0" algn="just">
              <a:spcBef>
                <a:spcPts val="1800"/>
              </a:spcBef>
              <a:buNone/>
            </a:pPr>
            <a:r>
              <a:rPr lang="fr-FR" sz="2000" u="sng" smtClean="0"/>
              <a:t>Cas particulier 3:</a:t>
            </a:r>
            <a:r>
              <a:rPr lang="fr-FR" sz="1800" smtClean="0">
                <a:solidFill>
                  <a:prstClr val="black"/>
                </a:solidFill>
              </a:rPr>
              <a:t>   elem n’existe pas, elem = 35        pas de suppression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  <p:grpSp>
        <p:nvGrpSpPr>
          <p:cNvPr id="2" name="Groupe 388"/>
          <p:cNvGrpSpPr/>
          <p:nvPr/>
        </p:nvGrpSpPr>
        <p:grpSpPr>
          <a:xfrm>
            <a:off x="3169452" y="1844824"/>
            <a:ext cx="2338652" cy="1527158"/>
            <a:chOff x="1186416" y="2276872"/>
            <a:chExt cx="2338652" cy="1527158"/>
          </a:xfrm>
        </p:grpSpPr>
        <p:grpSp>
          <p:nvGrpSpPr>
            <p:cNvPr id="3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5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7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9" name="Rectangle à coins arrondis 4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40" name="Connecteur droit 4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Connecteur droit 4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8" name="ZoneTexte 4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435" name="Connecteur droit avec flèche 43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avec flèche 43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9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1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31" name="Rectangle à coins arrondis 43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32" name="Connecteur droit 43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Connecteur droit 43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0" name="ZoneTexte 42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41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421" name="Connecteur droit avec flèche 42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23" name="Connecteur droit avec flèche 42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necteur droit avec flèche 4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onnecteur droit avec flèche 42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onnecteur droit avec flèche 42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onnecteur droit avec flèche 42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Connecteur droit avec flèche 42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402" name="Connecteur droit avec flèche 40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15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15" name="Rectangle à coins arrondis 41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416" name="Connecteur droit 41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Connecteur droit 41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4" name="ZoneTexte 41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16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05" name="Connecteur droit avec flèche 40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07" name="Connecteur droit avec flèche 40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necteur droit avec flèche 40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Connecteur droit avec flèche 40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Connecteur droit avec flèche 40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Connecteur droit avec flèche 41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Connecteur droit avec flèche 41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19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00" name="Rectangle à coins arrondis 39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01" name="Connecteur droit 40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ZoneTexte 39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398" name="ZoneTexte 39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399" name="ZoneTexte 39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394" name="Forme libre 39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Forme libre 39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56" name="Connecteur droit avec flèche 555"/>
          <p:cNvCxnSpPr/>
          <p:nvPr/>
        </p:nvCxnSpPr>
        <p:spPr>
          <a:xfrm>
            <a:off x="5724184" y="2924944"/>
            <a:ext cx="504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e 566"/>
          <p:cNvGrpSpPr/>
          <p:nvPr/>
        </p:nvGrpSpPr>
        <p:grpSpPr>
          <a:xfrm>
            <a:off x="6193788" y="1844824"/>
            <a:ext cx="2338652" cy="1527158"/>
            <a:chOff x="282000" y="5100674"/>
            <a:chExt cx="2338652" cy="1527158"/>
          </a:xfrm>
        </p:grpSpPr>
        <p:grpSp>
          <p:nvGrpSpPr>
            <p:cNvPr id="462" name="Groupe 142"/>
            <p:cNvGrpSpPr/>
            <p:nvPr/>
          </p:nvGrpSpPr>
          <p:grpSpPr>
            <a:xfrm>
              <a:off x="282000" y="5904390"/>
              <a:ext cx="1654002" cy="723442"/>
              <a:chOff x="1378421" y="3012046"/>
              <a:chExt cx="1893554" cy="921010"/>
            </a:xfrm>
          </p:grpSpPr>
          <p:grpSp>
            <p:nvGrpSpPr>
              <p:cNvPr id="504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53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48" name="Rectangle à coins arrondis 54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51" name="Connecteur droit 55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Connecteur droit 55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3" name="ZoneTexte 542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505" name="Connecteur droit avec flèche 17"/>
              <p:cNvCxnSpPr/>
              <p:nvPr/>
            </p:nvCxnSpPr>
            <p:spPr>
              <a:xfrm>
                <a:off x="2076771" y="3508567"/>
                <a:ext cx="119520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6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507" name="Connecteur droit avec flèche 506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0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517" name="Connecteur droit avec flèche 51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Connecteur droit avec flèche 51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Connecteur droit avec flèche 519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Connecteur droit avec flèche 526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Connecteur droit avec flèche 531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Connecteur droit avec flèche 533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3" name="Groupe 143"/>
            <p:cNvGrpSpPr/>
            <p:nvPr/>
          </p:nvGrpSpPr>
          <p:grpSpPr>
            <a:xfrm>
              <a:off x="941120" y="5904390"/>
              <a:ext cx="1677209" cy="610319"/>
              <a:chOff x="3732000" y="3012046"/>
              <a:chExt cx="1920120" cy="776994"/>
            </a:xfrm>
          </p:grpSpPr>
          <p:cxnSp>
            <p:nvCxnSpPr>
              <p:cNvPr id="480" name="Connecteur droit avec flèche 479"/>
              <p:cNvCxnSpPr/>
              <p:nvPr/>
            </p:nvCxnSpPr>
            <p:spPr>
              <a:xfrm flipH="1">
                <a:off x="3732000" y="3681912"/>
                <a:ext cx="127763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495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498" name="Rectangle à coins arrondis 49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00" name="Connecteur droit 49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Connecteur droit 50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6" name="ZoneTexte 495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484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485" name="Connecteur droit avec flèche 48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6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488" name="Connecteur droit avec flèche 487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Connecteur droit avec flèche 48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Connecteur droit avec flèche 490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Connecteur droit avec flèche 491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Connecteur droit avec flèche 492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Connecteur droit avec flèche 493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4" name="Groupe 157"/>
            <p:cNvGrpSpPr/>
            <p:nvPr/>
          </p:nvGrpSpPr>
          <p:grpSpPr>
            <a:xfrm>
              <a:off x="632815" y="5100674"/>
              <a:ext cx="1234570" cy="656796"/>
              <a:chOff x="2558718" y="1988840"/>
              <a:chExt cx="1413375" cy="836163"/>
            </a:xfrm>
          </p:grpSpPr>
          <p:grpSp>
            <p:nvGrpSpPr>
              <p:cNvPr id="468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472" name="Rectangle à coins arrondis 471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77" name="Connecteur droit 476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9" name="ZoneTexte 468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470" name="ZoneTexte 469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471" name="ZoneTexte 470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465" name="Forme libre 464"/>
            <p:cNvSpPr/>
            <p:nvPr/>
          </p:nvSpPr>
          <p:spPr>
            <a:xfrm>
              <a:off x="312286" y="5462071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Forme libre 466"/>
            <p:cNvSpPr/>
            <p:nvPr/>
          </p:nvSpPr>
          <p:spPr>
            <a:xfrm flipH="1">
              <a:off x="1540652" y="5547712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9" name="Groupe 388"/>
          <p:cNvGrpSpPr/>
          <p:nvPr/>
        </p:nvGrpSpPr>
        <p:grpSpPr>
          <a:xfrm>
            <a:off x="3072016" y="3269994"/>
            <a:ext cx="2338652" cy="1527158"/>
            <a:chOff x="1186416" y="2276872"/>
            <a:chExt cx="2338652" cy="1527158"/>
          </a:xfrm>
        </p:grpSpPr>
        <p:grpSp>
          <p:nvGrpSpPr>
            <p:cNvPr id="570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614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617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19" name="Rectangle à coins arrondis 6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620" name="Connecteur droit 61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Connecteur droit 62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8" name="ZoneTexte 61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615" name="Connecteur droit avec flèche 614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Connecteur droit avec flèche 615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598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609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11" name="Rectangle à coins arrondis 61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612" name="Connecteur droit 61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Connecteur droit 61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0" name="ZoneTexte 60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599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0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601" name="Connecteur droit avec flèche 600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2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603" name="Connecteur droit avec flèche 602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Connecteur droit avec flèche 60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Connecteur droit avec flèche 604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Connecteur droit avec flèche 605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Connecteur droit avec flèche 606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Connecteur droit avec flèche 607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2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582" name="Connecteur droit avec flèche 581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3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59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95" name="Rectangle à coins arrondis 59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96" name="Connecteur droit 59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Connecteur droit 59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4" name="ZoneTexte 593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584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585" name="Connecteur droit avec flèche 58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6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587" name="Connecteur droit avec flèche 58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avec flèche 58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Connecteur droit avec flèche 58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Connecteur droit avec flèche 58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Connecteur droit avec flèche 59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Connecteur droit avec flèche 59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3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576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580" name="Rectangle à coins arrondis 57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581" name="Connecteur droit 58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7" name="ZoneTexte 576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578" name="ZoneTexte 57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579" name="ZoneTexte 57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574" name="Forme libre 573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Forme libre 574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2" name="Groupe 621"/>
          <p:cNvGrpSpPr/>
          <p:nvPr/>
        </p:nvGrpSpPr>
        <p:grpSpPr>
          <a:xfrm>
            <a:off x="6529363" y="3254504"/>
            <a:ext cx="1987837" cy="1527158"/>
            <a:chOff x="897999" y="5142202"/>
            <a:chExt cx="1987837" cy="1527158"/>
          </a:xfrm>
        </p:grpSpPr>
        <p:grpSp>
          <p:nvGrpSpPr>
            <p:cNvPr id="623" name="Groupe 36"/>
            <p:cNvGrpSpPr/>
            <p:nvPr/>
          </p:nvGrpSpPr>
          <p:grpSpPr>
            <a:xfrm>
              <a:off x="1527272" y="5949025"/>
              <a:ext cx="677304" cy="610319"/>
              <a:chOff x="3263433" y="3176825"/>
              <a:chExt cx="2653648" cy="1461837"/>
            </a:xfrm>
          </p:grpSpPr>
          <p:grpSp>
            <p:nvGrpSpPr>
              <p:cNvPr id="659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661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63" name="Rectangle à coins arrondis 66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664" name="Connecteur droit 663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Connecteur droit 664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2" name="ZoneTexte 66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660" name="Connecteur droit avec flèche 659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e 100"/>
            <p:cNvGrpSpPr/>
            <p:nvPr/>
          </p:nvGrpSpPr>
          <p:grpSpPr>
            <a:xfrm>
              <a:off x="1220246" y="6476393"/>
              <a:ext cx="399426" cy="192967"/>
              <a:chOff x="1162397" y="5132314"/>
              <a:chExt cx="457275" cy="245665"/>
            </a:xfrm>
          </p:grpSpPr>
          <p:cxnSp>
            <p:nvCxnSpPr>
              <p:cNvPr id="651" name="Connecteur droit avec flèche 650"/>
              <p:cNvCxnSpPr/>
              <p:nvPr/>
            </p:nvCxnSpPr>
            <p:spPr>
              <a:xfrm flipH="1">
                <a:off x="1259672" y="5132314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2" name="Groupe 91"/>
              <p:cNvGrpSpPr/>
              <p:nvPr/>
            </p:nvGrpSpPr>
            <p:grpSpPr>
              <a:xfrm>
                <a:off x="1162397" y="5134778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653" name="Connecteur droit avec flèche 65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Connecteur droit avec flèche 65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Connecteur droit avec flèche 654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Connecteur droit avec flèche 655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Connecteur droit avec flèche 656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Connecteur droit avec flèche 657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5" name="Groupe 143"/>
            <p:cNvGrpSpPr/>
            <p:nvPr/>
          </p:nvGrpSpPr>
          <p:grpSpPr>
            <a:xfrm>
              <a:off x="1901554" y="5945918"/>
              <a:ext cx="981954" cy="610319"/>
              <a:chOff x="4527948" y="3012046"/>
              <a:chExt cx="1124172" cy="776994"/>
            </a:xfrm>
          </p:grpSpPr>
          <p:cxnSp>
            <p:nvCxnSpPr>
              <p:cNvPr id="635" name="Connecteur droit avec flèche 634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6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64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48" name="Rectangle à coins arrondis 64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649" name="Connecteur droit 64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Connecteur droit 64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7" name="ZoneTexte 646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637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638" name="Connecteur droit avec flèche 637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9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640" name="Connecteur droit avec flèche 639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Connecteur droit avec flèche 640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Connecteur droit avec flèche 641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Connecteur droit avec flèche 642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Connecteur droit avec flèche 643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avec flèche 644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26" name="Groupe 157"/>
            <p:cNvGrpSpPr/>
            <p:nvPr/>
          </p:nvGrpSpPr>
          <p:grpSpPr>
            <a:xfrm>
              <a:off x="897999" y="5142202"/>
              <a:ext cx="1234570" cy="656796"/>
              <a:chOff x="2558718" y="1988840"/>
              <a:chExt cx="1413375" cy="836163"/>
            </a:xfrm>
          </p:grpSpPr>
          <p:grpSp>
            <p:nvGrpSpPr>
              <p:cNvPr id="629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633" name="Rectangle à coins arrondis 632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634" name="Connecteur droit 633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0" name="ZoneTexte 629"/>
              <p:cNvSpPr txBox="1"/>
              <p:nvPr/>
            </p:nvSpPr>
            <p:spPr>
              <a:xfrm>
                <a:off x="2558718" y="2132623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631" name="ZoneTexte 630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632" name="ZoneTexte 631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627" name="Forme libre 626"/>
            <p:cNvSpPr/>
            <p:nvPr/>
          </p:nvSpPr>
          <p:spPr>
            <a:xfrm flipH="1">
              <a:off x="1805836" y="558924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8" name="Forme libre 627"/>
            <p:cNvSpPr/>
            <p:nvPr/>
          </p:nvSpPr>
          <p:spPr>
            <a:xfrm>
              <a:off x="1076794" y="5501390"/>
              <a:ext cx="467193" cy="614597"/>
            </a:xfrm>
            <a:custGeom>
              <a:avLst/>
              <a:gdLst>
                <a:gd name="connsiteX0" fmla="*/ 467193 w 467193"/>
                <a:gd name="connsiteY0" fmla="*/ 0 h 614597"/>
                <a:gd name="connsiteX1" fmla="*/ 2498 w 467193"/>
                <a:gd name="connsiteY1" fmla="*/ 119921 h 614597"/>
                <a:gd name="connsiteX2" fmla="*/ 452203 w 467193"/>
                <a:gd name="connsiteY2" fmla="*/ 614597 h 6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7193" h="614597">
                  <a:moveTo>
                    <a:pt x="467193" y="0"/>
                  </a:moveTo>
                  <a:cubicBezTo>
                    <a:pt x="236094" y="8744"/>
                    <a:pt x="4996" y="17488"/>
                    <a:pt x="2498" y="119921"/>
                  </a:cubicBezTo>
                  <a:cubicBezTo>
                    <a:pt x="0" y="222354"/>
                    <a:pt x="226101" y="418475"/>
                    <a:pt x="452203" y="614597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6" name="Connecteur droit avec flèche 665"/>
          <p:cNvCxnSpPr/>
          <p:nvPr/>
        </p:nvCxnSpPr>
        <p:spPr>
          <a:xfrm>
            <a:off x="4829584" y="6459752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8" name="Groupe 388"/>
          <p:cNvGrpSpPr/>
          <p:nvPr/>
        </p:nvGrpSpPr>
        <p:grpSpPr>
          <a:xfrm>
            <a:off x="2987824" y="4714096"/>
            <a:ext cx="2338652" cy="1527158"/>
            <a:chOff x="1186416" y="2276872"/>
            <a:chExt cx="2338652" cy="1527158"/>
          </a:xfrm>
        </p:grpSpPr>
        <p:grpSp>
          <p:nvGrpSpPr>
            <p:cNvPr id="669" name="Groupe 36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713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716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718" name="Rectangle à coins arrondis 71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719" name="Connecteur droit 7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Connecteur droit 71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7" name="ZoneTexte 716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714" name="Connecteur droit avec flèche 713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necteur droit avec flèche 714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0" name="Groupe 142"/>
            <p:cNvGrpSpPr/>
            <p:nvPr/>
          </p:nvGrpSpPr>
          <p:grpSpPr>
            <a:xfrm>
              <a:off x="1186416" y="3080588"/>
              <a:ext cx="987350" cy="723442"/>
              <a:chOff x="1378421" y="3012046"/>
              <a:chExt cx="1130349" cy="921010"/>
            </a:xfrm>
          </p:grpSpPr>
          <p:grpSp>
            <p:nvGrpSpPr>
              <p:cNvPr id="697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708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710" name="Rectangle à coins arrondis 709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711" name="Connecteur droit 71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Connecteur droit 71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9" name="ZoneTexte 708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698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9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700" name="Connecteur droit avec flèche 699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1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702" name="Connecteur droit avec flèche 701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Connecteur droit avec flèche 702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Connecteur droit avec flèche 703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Connecteur droit avec flèche 704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Connecteur droit avec flèche 705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Connecteur droit avec flèche 706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1" name="Groupe 143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681" name="Connecteur droit avec flèche 680"/>
              <p:cNvCxnSpPr/>
              <p:nvPr/>
            </p:nvCxnSpPr>
            <p:spPr>
              <a:xfrm flipH="1">
                <a:off x="4527948" y="3681912"/>
                <a:ext cx="432000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2" name="Groupe 35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692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94" name="Rectangle à coins arrondis 693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695" name="Connecteur droit 69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Connecteur droit 695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3" name="ZoneTexte 692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50</a:t>
                  </a:r>
                  <a:endParaRPr lang="fr-FR" sz="1200"/>
                </a:p>
              </p:txBody>
            </p:sp>
          </p:grpSp>
          <p:grpSp>
            <p:nvGrpSpPr>
              <p:cNvPr id="683" name="Groupe 98"/>
              <p:cNvGrpSpPr/>
              <p:nvPr/>
            </p:nvGrpSpPr>
            <p:grpSpPr>
              <a:xfrm>
                <a:off x="5168504" y="3502972"/>
                <a:ext cx="483616" cy="243201"/>
                <a:chOff x="7223411" y="4850694"/>
                <a:chExt cx="483616" cy="243201"/>
              </a:xfrm>
            </p:grpSpPr>
            <p:cxnSp>
              <p:nvCxnSpPr>
                <p:cNvPr id="684" name="Connecteur droit avec flèche 683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5" name="Groupe 90"/>
                <p:cNvGrpSpPr/>
                <p:nvPr/>
              </p:nvGrpSpPr>
              <p:grpSpPr>
                <a:xfrm>
                  <a:off x="7475302" y="4850694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686" name="Connecteur droit avec flèche 685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Connecteur droit avec flèche 686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Connecteur droit avec flèche 687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Connecteur droit avec flèche 688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Connecteur droit avec flèche 689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Connecteur droit avec flèche 690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2" name="Groupe 157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675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679" name="Rectangle à coins arrondis 67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680" name="Connecteur droit 679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6" name="ZoneTexte 675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677" name="ZoneTexte 676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678" name="ZoneTexte 677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673" name="Forme libre 672"/>
            <p:cNvSpPr/>
            <p:nvPr/>
          </p:nvSpPr>
          <p:spPr>
            <a:xfrm>
              <a:off x="1216702" y="2638269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4" name="Forme libre 673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B105C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1" name="Groupe 720"/>
          <p:cNvGrpSpPr/>
          <p:nvPr/>
        </p:nvGrpSpPr>
        <p:grpSpPr>
          <a:xfrm>
            <a:off x="6187468" y="4709904"/>
            <a:ext cx="1701092" cy="1527158"/>
            <a:chOff x="1089328" y="5131154"/>
            <a:chExt cx="1701092" cy="1527158"/>
          </a:xfrm>
        </p:grpSpPr>
        <p:grpSp>
          <p:nvGrpSpPr>
            <p:cNvPr id="722" name="Groupe 36"/>
            <p:cNvGrpSpPr/>
            <p:nvPr/>
          </p:nvGrpSpPr>
          <p:grpSpPr>
            <a:xfrm>
              <a:off x="1764766" y="5937977"/>
              <a:ext cx="666171" cy="610319"/>
              <a:chOff x="2069827" y="3176825"/>
              <a:chExt cx="2610029" cy="1461837"/>
            </a:xfrm>
          </p:grpSpPr>
          <p:grpSp>
            <p:nvGrpSpPr>
              <p:cNvPr id="758" name="Groupe 35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760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762" name="Rectangle à coins arrondis 76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763" name="Connecteur droit 762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Connecteur droit 763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1" name="ZoneTexte 760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60</a:t>
                  </a:r>
                  <a:endParaRPr lang="fr-FR" sz="1200"/>
                </a:p>
              </p:txBody>
            </p:sp>
          </p:grpSp>
          <p:cxnSp>
            <p:nvCxnSpPr>
              <p:cNvPr id="759" name="Connecteur droit avec flèche 758"/>
              <p:cNvCxnSpPr/>
              <p:nvPr/>
            </p:nvCxnSpPr>
            <p:spPr>
              <a:xfrm flipH="1">
                <a:off x="2069827" y="4437111"/>
                <a:ext cx="1478434" cy="0"/>
              </a:xfrm>
              <a:prstGeom prst="straightConnector1">
                <a:avLst/>
              </a:pr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e 142"/>
            <p:cNvGrpSpPr/>
            <p:nvPr/>
          </p:nvGrpSpPr>
          <p:grpSpPr>
            <a:xfrm>
              <a:off x="1089328" y="5934870"/>
              <a:ext cx="987350" cy="723442"/>
              <a:chOff x="1378421" y="3012046"/>
              <a:chExt cx="1130349" cy="921010"/>
            </a:xfrm>
          </p:grpSpPr>
          <p:grpSp>
            <p:nvGrpSpPr>
              <p:cNvPr id="742" name="Groupe 35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753" name="Groupe 2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755" name="Rectangle à coins arrondis 754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756" name="Connecteur droit 755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Connecteur droit 75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4" name="ZoneTexte 753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20</a:t>
                  </a:r>
                  <a:endParaRPr lang="fr-FR" sz="1200"/>
                </a:p>
              </p:txBody>
            </p:sp>
          </p:grpSp>
          <p:cxnSp>
            <p:nvCxnSpPr>
              <p:cNvPr id="743" name="Connecteur droit avec flèche 17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4" name="Groupe 100"/>
              <p:cNvGrpSpPr/>
              <p:nvPr/>
            </p:nvGrpSpPr>
            <p:grpSpPr>
              <a:xfrm>
                <a:off x="1378421" y="3687391"/>
                <a:ext cx="457275" cy="245665"/>
                <a:chOff x="1162397" y="5132314"/>
                <a:chExt cx="457275" cy="245665"/>
              </a:xfrm>
            </p:grpSpPr>
            <p:cxnSp>
              <p:nvCxnSpPr>
                <p:cNvPr id="745" name="Connecteur droit avec flèche 744"/>
                <p:cNvCxnSpPr/>
                <p:nvPr/>
              </p:nvCxnSpPr>
              <p:spPr>
                <a:xfrm flipH="1">
                  <a:off x="1259672" y="513231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6" name="Groupe 91"/>
                <p:cNvGrpSpPr/>
                <p:nvPr/>
              </p:nvGrpSpPr>
              <p:grpSpPr>
                <a:xfrm>
                  <a:off x="1162397" y="5134778"/>
                  <a:ext cx="231725" cy="243201"/>
                  <a:chOff x="7475302" y="4850694"/>
                  <a:chExt cx="231725" cy="243201"/>
                </a:xfrm>
              </p:grpSpPr>
              <p:cxnSp>
                <p:nvCxnSpPr>
                  <p:cNvPr id="747" name="Connecteur droit avec flèche 74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Connecteur droit avec flèche 74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Connecteur droit avec flèche 748"/>
                  <p:cNvCxnSpPr/>
                  <p:nvPr/>
                </p:nvCxnSpPr>
                <p:spPr>
                  <a:xfrm rot="18180000" flipH="1">
                    <a:off x="7421302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Connecteur droit avec flèche 749"/>
                  <p:cNvCxnSpPr/>
                  <p:nvPr/>
                </p:nvCxnSpPr>
                <p:spPr>
                  <a:xfrm rot="18180000" flipH="1">
                    <a:off x="761883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Connecteur droit avec flèche 750"/>
                  <p:cNvCxnSpPr/>
                  <p:nvPr/>
                </p:nvCxnSpPr>
                <p:spPr>
                  <a:xfrm rot="18180000" flipH="1">
                    <a:off x="7480687" y="503989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Connecteur droit avec flèche 751"/>
                  <p:cNvCxnSpPr/>
                  <p:nvPr/>
                </p:nvCxnSpPr>
                <p:spPr>
                  <a:xfrm rot="18180000" flipH="1">
                    <a:off x="7546266" y="5039413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24" name="Groupe 98"/>
            <p:cNvGrpSpPr/>
            <p:nvPr/>
          </p:nvGrpSpPr>
          <p:grpSpPr>
            <a:xfrm>
              <a:off x="2339752" y="6320486"/>
              <a:ext cx="422434" cy="191031"/>
              <a:chOff x="7223411" y="4850694"/>
              <a:chExt cx="483616" cy="243201"/>
            </a:xfrm>
          </p:grpSpPr>
          <p:cxnSp>
            <p:nvCxnSpPr>
              <p:cNvPr id="734" name="Connecteur droit avec flèche 733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5" name="Groupe 90"/>
              <p:cNvGrpSpPr/>
              <p:nvPr/>
            </p:nvGrpSpPr>
            <p:grpSpPr>
              <a:xfrm>
                <a:off x="7475302" y="4850694"/>
                <a:ext cx="231725" cy="243201"/>
                <a:chOff x="7475302" y="4850694"/>
                <a:chExt cx="231725" cy="243201"/>
              </a:xfrm>
            </p:grpSpPr>
            <p:cxnSp>
              <p:nvCxnSpPr>
                <p:cNvPr id="736" name="Connecteur droit avec flèche 73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Connecteur droit avec flèche 73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Connecteur droit avec flèche 737"/>
                <p:cNvCxnSpPr/>
                <p:nvPr/>
              </p:nvCxnSpPr>
              <p:spPr>
                <a:xfrm rot="18180000" flipH="1">
                  <a:off x="7421302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Connecteur droit avec flèche 738"/>
                <p:cNvCxnSpPr/>
                <p:nvPr/>
              </p:nvCxnSpPr>
              <p:spPr>
                <a:xfrm rot="18180000" flipH="1">
                  <a:off x="761883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Connecteur droit avec flèche 739"/>
                <p:cNvCxnSpPr/>
                <p:nvPr/>
              </p:nvCxnSpPr>
              <p:spPr>
                <a:xfrm rot="18180000" flipH="1">
                  <a:off x="7480687" y="503989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Connecteur droit avec flèche 740"/>
                <p:cNvCxnSpPr/>
                <p:nvPr/>
              </p:nvCxnSpPr>
              <p:spPr>
                <a:xfrm rot="18180000" flipH="1">
                  <a:off x="7546266" y="5039413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5" name="Groupe 157"/>
            <p:cNvGrpSpPr/>
            <p:nvPr/>
          </p:nvGrpSpPr>
          <p:grpSpPr>
            <a:xfrm>
              <a:off x="1440143" y="5131154"/>
              <a:ext cx="1234570" cy="656796"/>
              <a:chOff x="2558718" y="1988840"/>
              <a:chExt cx="1413375" cy="836163"/>
            </a:xfrm>
          </p:grpSpPr>
          <p:grpSp>
            <p:nvGrpSpPr>
              <p:cNvPr id="728" name="Groupe 15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732" name="Rectangle à coins arrondis 731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733" name="Connecteur droit 732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9" name="ZoneTexte 728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tete</a:t>
                </a:r>
                <a:endParaRPr lang="fr-FR" sz="1200"/>
              </a:p>
            </p:txBody>
          </p:sp>
          <p:sp>
            <p:nvSpPr>
              <p:cNvPr id="730" name="ZoneTexte 729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/>
                  <a:t>queu</a:t>
                </a:r>
                <a:endParaRPr lang="fr-FR" sz="1200"/>
              </a:p>
            </p:txBody>
          </p:sp>
          <p:sp>
            <p:nvSpPr>
              <p:cNvPr id="731" name="ZoneTexte 730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smtClean="0"/>
                  <a:t>L</a:t>
                </a:r>
                <a:endParaRPr lang="fr-FR" sz="1600"/>
              </a:p>
            </p:txBody>
          </p:sp>
        </p:grpSp>
        <p:sp>
          <p:nvSpPr>
            <p:cNvPr id="726" name="Forme libre 725"/>
            <p:cNvSpPr/>
            <p:nvPr/>
          </p:nvSpPr>
          <p:spPr>
            <a:xfrm>
              <a:off x="1119614" y="5492551"/>
              <a:ext cx="986852" cy="569626"/>
            </a:xfrm>
            <a:custGeom>
              <a:avLst/>
              <a:gdLst>
                <a:gd name="connsiteX0" fmla="*/ 986852 w 986852"/>
                <a:gd name="connsiteY0" fmla="*/ 0 h 569626"/>
                <a:gd name="connsiteX1" fmla="*/ 117423 w 986852"/>
                <a:gd name="connsiteY1" fmla="*/ 164892 h 569626"/>
                <a:gd name="connsiteX2" fmla="*/ 282314 w 986852"/>
                <a:gd name="connsiteY2" fmla="*/ 569626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852" h="569626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ln w="19050">
              <a:solidFill>
                <a:srgbClr val="1C9C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7" name="Forme libre 726"/>
            <p:cNvSpPr/>
            <p:nvPr/>
          </p:nvSpPr>
          <p:spPr>
            <a:xfrm rot="21300000" flipH="1">
              <a:off x="2358420" y="5587265"/>
              <a:ext cx="432000" cy="506031"/>
            </a:xfrm>
            <a:custGeom>
              <a:avLst/>
              <a:gdLst>
                <a:gd name="connsiteX0" fmla="*/ 487180 w 487180"/>
                <a:gd name="connsiteY0" fmla="*/ 0 h 719528"/>
                <a:gd name="connsiteX1" fmla="*/ 7495 w 487180"/>
                <a:gd name="connsiteY1" fmla="*/ 269823 h 719528"/>
                <a:gd name="connsiteX2" fmla="*/ 442210 w 487180"/>
                <a:gd name="connsiteY2" fmla="*/ 719528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80" h="719528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65" name="Connecteur droit avec flèche 764"/>
          <p:cNvCxnSpPr/>
          <p:nvPr/>
        </p:nvCxnSpPr>
        <p:spPr>
          <a:xfrm>
            <a:off x="5724128" y="4293096"/>
            <a:ext cx="504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avec flèche 765"/>
          <p:cNvCxnSpPr/>
          <p:nvPr/>
        </p:nvCxnSpPr>
        <p:spPr>
          <a:xfrm>
            <a:off x="5724128" y="5805264"/>
            <a:ext cx="504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44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000" smtClean="0"/>
              <a:t>elément verifiant la condition est en milieu de liste</a:t>
            </a:r>
            <a:endParaRPr lang="fr-FR" sz="1800" smtClean="0"/>
          </a:p>
          <a:p>
            <a:pPr marL="993775" lvl="1" indent="-342900" algn="just">
              <a:spcBef>
                <a:spcPts val="24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Chercher  l’element elem à supprimer verifiant la condition</a:t>
            </a:r>
          </a:p>
          <a:p>
            <a:pPr marL="993775" lvl="1" indent="-342900" algn="just">
              <a:spcBef>
                <a:spcPts val="1800"/>
              </a:spcBef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fr-FR" sz="1900" smtClean="0"/>
              <a:t>Si elem n’existe pas : Echec de la suppression conditionnée</a:t>
            </a:r>
          </a:p>
          <a:p>
            <a:pPr marL="993775" lvl="1" indent="-342900" algn="just">
              <a:spcBef>
                <a:spcPts val="1200"/>
              </a:spcBef>
              <a:buClr>
                <a:srgbClr val="C00000"/>
              </a:buClr>
              <a:buSzPct val="90000"/>
              <a:buNone/>
            </a:pPr>
            <a:r>
              <a:rPr lang="fr-FR" sz="1900" smtClean="0"/>
              <a:t>	Si elem existe :          pointeur sur sa cellule</a:t>
            </a:r>
          </a:p>
          <a:p>
            <a:pPr marL="1828800" lvl="2" indent="-342900" algn="just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Pointer le champ suiv  de la cellule qui précède elem vers la cellule qui suit elem</a:t>
            </a:r>
          </a:p>
          <a:p>
            <a:pPr marL="1828800" lvl="2" indent="-342900" algn="just">
              <a:spcBef>
                <a:spcPts val="600"/>
              </a:spcBef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Pointer le champ pred de la cellule qui suit elem vers la cellule qui précède elem</a:t>
            </a:r>
          </a:p>
          <a:p>
            <a:pPr marL="1838325" lvl="2" indent="-352425" algn="just">
              <a:spcBef>
                <a:spcPts val="1200"/>
              </a:spcBef>
              <a:buClr>
                <a:srgbClr val="C00000"/>
              </a:buClr>
              <a:buSzPct val="90000"/>
              <a:buFont typeface="+mj-lt"/>
              <a:buAutoNum type="alphaLcPeriod"/>
            </a:pPr>
            <a:r>
              <a:rPr lang="fr-FR" sz="1900" smtClean="0"/>
              <a:t>libérer la cellule de elem (vérifiant la condition)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421824" y="5213960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Cellule de elem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ccolade ouvrante 14"/>
          <p:cNvSpPr/>
          <p:nvPr/>
        </p:nvSpPr>
        <p:spPr>
          <a:xfrm>
            <a:off x="1645960" y="5285968"/>
            <a:ext cx="144016" cy="360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915816" y="3573016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21824" y="3861048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cellule qui précède elem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ccolade ouvrante 23"/>
          <p:cNvSpPr/>
          <p:nvPr/>
        </p:nvSpPr>
        <p:spPr>
          <a:xfrm>
            <a:off x="1645960" y="3857606"/>
            <a:ext cx="144016" cy="576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45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1824" y="4592444"/>
            <a:ext cx="118704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cellule qui suit elem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ccolade ouvrante 26"/>
          <p:cNvSpPr/>
          <p:nvPr/>
        </p:nvSpPr>
        <p:spPr>
          <a:xfrm>
            <a:off x="1645960" y="4562714"/>
            <a:ext cx="144016" cy="576000"/>
          </a:xfrm>
          <a:prstGeom prst="leftBrace">
            <a:avLst>
              <a:gd name="adj1" fmla="val 347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général : </a:t>
            </a:r>
            <a:r>
              <a:rPr lang="fr-FR" sz="2000" smtClean="0"/>
              <a:t>elément verifiant la condition est en milieu de liste</a:t>
            </a:r>
            <a:endParaRPr lang="fr-FR" sz="18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481"/>
          <p:cNvGrpSpPr/>
          <p:nvPr/>
        </p:nvGrpSpPr>
        <p:grpSpPr>
          <a:xfrm>
            <a:off x="539552" y="2996952"/>
            <a:ext cx="3744416" cy="2592288"/>
            <a:chOff x="395536" y="3140968"/>
            <a:chExt cx="3744416" cy="2592288"/>
          </a:xfrm>
        </p:grpSpPr>
        <p:sp>
          <p:nvSpPr>
            <p:cNvPr id="259" name="Rectangle 258"/>
            <p:cNvSpPr/>
            <p:nvPr/>
          </p:nvSpPr>
          <p:spPr>
            <a:xfrm>
              <a:off x="395536" y="3140968"/>
              <a:ext cx="3744416" cy="2592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p = L.tete;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while(p &amp;&amp; (p-&gt;val != 60))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 = p-&gt;suiv;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if(p) </a:t>
              </a:r>
              <a:r>
                <a:rPr lang="fr-FR" sz="1200" smtClean="0">
                  <a:solidFill>
                    <a:srgbClr val="136B30"/>
                  </a:solidFill>
                  <a:latin typeface="Courier New" pitchFamily="49" charset="0"/>
                  <a:cs typeface="Courier New" pitchFamily="49" charset="0"/>
                </a:rPr>
                <a:t>// elem existe dans la liste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{    </a:t>
              </a:r>
            </a:p>
            <a:p>
              <a:pPr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(p-&gt;pred)-&gt;suiv = p-&gt;suiv;</a:t>
              </a:r>
            </a:p>
            <a:p>
              <a:pPr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(p-&gt;suiv)-&gt;pred = p-&gt;pred;</a:t>
              </a:r>
            </a:p>
            <a:p>
              <a:pPr>
                <a:buClr>
                  <a:schemeClr val="hlink"/>
                </a:buClr>
                <a:buSzPct val="110000"/>
                <a:defRPr/>
              </a:pPr>
              <a:endPara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free(p);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defRPr/>
              </a:pPr>
              <a:r>
                <a: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}</a:t>
              </a:r>
              <a:endParaRPr lang="fr-F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e 570"/>
            <p:cNvGrpSpPr/>
            <p:nvPr/>
          </p:nvGrpSpPr>
          <p:grpSpPr>
            <a:xfrm>
              <a:off x="462821" y="3356992"/>
              <a:ext cx="360000" cy="307777"/>
              <a:chOff x="617076" y="2221682"/>
              <a:chExt cx="360000" cy="307777"/>
            </a:xfrm>
          </p:grpSpPr>
          <p:sp>
            <p:nvSpPr>
              <p:cNvPr id="569" name="Ellipse 56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ZoneTexte 56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e 574"/>
            <p:cNvGrpSpPr/>
            <p:nvPr/>
          </p:nvGrpSpPr>
          <p:grpSpPr>
            <a:xfrm>
              <a:off x="467544" y="4437112"/>
              <a:ext cx="360000" cy="307777"/>
              <a:chOff x="617076" y="2221682"/>
              <a:chExt cx="360000" cy="307777"/>
            </a:xfrm>
          </p:grpSpPr>
          <p:sp>
            <p:nvSpPr>
              <p:cNvPr id="576" name="Ellipse 57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ZoneTexte 57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a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e 577"/>
            <p:cNvGrpSpPr/>
            <p:nvPr/>
          </p:nvGrpSpPr>
          <p:grpSpPr>
            <a:xfrm>
              <a:off x="467544" y="4797152"/>
              <a:ext cx="360000" cy="307777"/>
              <a:chOff x="617076" y="2221682"/>
              <a:chExt cx="360000" cy="307777"/>
            </a:xfrm>
          </p:grpSpPr>
          <p:sp>
            <p:nvSpPr>
              <p:cNvPr id="579" name="Ellipse 57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ZoneTexte 57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b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e 580"/>
            <p:cNvGrpSpPr/>
            <p:nvPr/>
          </p:nvGrpSpPr>
          <p:grpSpPr>
            <a:xfrm>
              <a:off x="467544" y="5137447"/>
              <a:ext cx="360000" cy="307777"/>
              <a:chOff x="617076" y="2221682"/>
              <a:chExt cx="360000" cy="307777"/>
            </a:xfrm>
          </p:grpSpPr>
          <p:sp>
            <p:nvSpPr>
              <p:cNvPr id="582" name="Ellipse 58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ZoneTexte 58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c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e 574"/>
            <p:cNvGrpSpPr/>
            <p:nvPr/>
          </p:nvGrpSpPr>
          <p:grpSpPr>
            <a:xfrm>
              <a:off x="467544" y="4031352"/>
              <a:ext cx="360000" cy="307777"/>
              <a:chOff x="617076" y="2221682"/>
              <a:chExt cx="360000" cy="307777"/>
            </a:xfrm>
          </p:grpSpPr>
          <p:sp>
            <p:nvSpPr>
              <p:cNvPr id="142" name="Ellipse 1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ZoneTexte 14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e 667"/>
          <p:cNvGrpSpPr/>
          <p:nvPr/>
        </p:nvGrpSpPr>
        <p:grpSpPr>
          <a:xfrm>
            <a:off x="4572000" y="3076737"/>
            <a:ext cx="4104456" cy="2080455"/>
            <a:chOff x="4572000" y="2837946"/>
            <a:chExt cx="4104456" cy="2080455"/>
          </a:xfrm>
        </p:grpSpPr>
        <p:grpSp>
          <p:nvGrpSpPr>
            <p:cNvPr id="11" name="Groupe 505"/>
            <p:cNvGrpSpPr/>
            <p:nvPr/>
          </p:nvGrpSpPr>
          <p:grpSpPr>
            <a:xfrm>
              <a:off x="4572000" y="2837946"/>
              <a:ext cx="4104456" cy="1527158"/>
              <a:chOff x="251520" y="4134090"/>
              <a:chExt cx="4104456" cy="1527158"/>
            </a:xfrm>
          </p:grpSpPr>
          <p:grpSp>
            <p:nvGrpSpPr>
              <p:cNvPr id="12" name="Groupe 36"/>
              <p:cNvGrpSpPr/>
              <p:nvPr/>
            </p:nvGrpSpPr>
            <p:grpSpPr>
              <a:xfrm>
                <a:off x="1098308" y="4940913"/>
                <a:ext cx="2387862" cy="610319"/>
                <a:chOff x="-685498" y="3176825"/>
                <a:chExt cx="9355540" cy="1461837"/>
              </a:xfrm>
            </p:grpSpPr>
            <p:grpSp>
              <p:nvGrpSpPr>
                <p:cNvPr id="13" name="Groupe 35"/>
                <p:cNvGrpSpPr/>
                <p:nvPr/>
              </p:nvGrpSpPr>
              <p:grpSpPr>
                <a:xfrm>
                  <a:off x="3263433" y="3176825"/>
                  <a:ext cx="1416423" cy="1461837"/>
                  <a:chOff x="3263433" y="3176825"/>
                  <a:chExt cx="1416423" cy="1461837"/>
                </a:xfrm>
              </p:grpSpPr>
              <p:grpSp>
                <p:nvGrpSpPr>
                  <p:cNvPr id="14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556" name="Rectangle à coins arrondis 555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557" name="Connecteur droit 556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8" name="Connecteur droit 557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5" name="ZoneTexte 554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60</a:t>
                    </a:r>
                    <a:endParaRPr lang="fr-FR" sz="1200"/>
                  </a:p>
                </p:txBody>
              </p:sp>
            </p:grpSp>
            <p:cxnSp>
              <p:nvCxnSpPr>
                <p:cNvPr id="552" name="Connecteur droit avec flèche 551"/>
                <p:cNvCxnSpPr/>
                <p:nvPr/>
              </p:nvCxnSpPr>
              <p:spPr>
                <a:xfrm>
                  <a:off x="4438649" y="4146304"/>
                  <a:ext cx="4231393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Connecteur droit avec flèche 552"/>
                <p:cNvCxnSpPr/>
                <p:nvPr/>
              </p:nvCxnSpPr>
              <p:spPr>
                <a:xfrm flipH="1">
                  <a:off x="-685498" y="4401786"/>
                  <a:ext cx="4231393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2"/>
              <p:cNvGrpSpPr/>
              <p:nvPr/>
            </p:nvGrpSpPr>
            <p:grpSpPr>
              <a:xfrm>
                <a:off x="434244" y="4937806"/>
                <a:ext cx="1690002" cy="723442"/>
                <a:chOff x="1378421" y="3012046"/>
                <a:chExt cx="1934768" cy="921010"/>
              </a:xfrm>
            </p:grpSpPr>
            <p:grpSp>
              <p:nvGrpSpPr>
                <p:cNvPr id="16" name="Groupe 35"/>
                <p:cNvGrpSpPr/>
                <p:nvPr/>
              </p:nvGrpSpPr>
              <p:grpSpPr>
                <a:xfrm>
                  <a:off x="173337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17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548" name="Rectangle à coins arrondis 547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549" name="Connecteur droit 548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0" name="Connecteur droit 549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7" name="ZoneTexte 546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20</a:t>
                    </a:r>
                    <a:endParaRPr lang="fr-FR" sz="1200"/>
                  </a:p>
                </p:txBody>
              </p:sp>
            </p:grpSp>
            <p:cxnSp>
              <p:nvCxnSpPr>
                <p:cNvPr id="536" name="Connecteur droit avec flèche 17"/>
                <p:cNvCxnSpPr/>
                <p:nvPr/>
              </p:nvCxnSpPr>
              <p:spPr>
                <a:xfrm>
                  <a:off x="2076771" y="3546118"/>
                  <a:ext cx="1236418" cy="0"/>
                </a:xfrm>
                <a:prstGeom prst="straightConnector1">
                  <a:avLst/>
                </a:prstGeom>
                <a:ln w="19050">
                  <a:solidFill>
                    <a:srgbClr val="1C9C47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e 100"/>
                <p:cNvGrpSpPr/>
                <p:nvPr/>
              </p:nvGrpSpPr>
              <p:grpSpPr>
                <a:xfrm>
                  <a:off x="1378421" y="3687391"/>
                  <a:ext cx="457275" cy="245665"/>
                  <a:chOff x="1162397" y="5132314"/>
                  <a:chExt cx="457275" cy="245665"/>
                </a:xfrm>
              </p:grpSpPr>
              <p:cxnSp>
                <p:nvCxnSpPr>
                  <p:cNvPr id="538" name="Connecteur droit avec flèche 537"/>
                  <p:cNvCxnSpPr/>
                  <p:nvPr/>
                </p:nvCxnSpPr>
                <p:spPr>
                  <a:xfrm flipH="1">
                    <a:off x="1259672" y="5132314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B105C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e 91"/>
                  <p:cNvGrpSpPr/>
                  <p:nvPr/>
                </p:nvGrpSpPr>
                <p:grpSpPr>
                  <a:xfrm>
                    <a:off x="1162397" y="5134778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540" name="Connecteur droit avec flèche 539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Connecteur droit avec flèche 540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2" name="Connecteur droit avec flèche 541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3" name="Connecteur droit avec flèche 542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4" name="Connecteur droit avec flèche 543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5" name="Connecteur droit avec flèche 544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105C3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0" name="Groupe 143"/>
              <p:cNvGrpSpPr/>
              <p:nvPr/>
            </p:nvGrpSpPr>
            <p:grpSpPr>
              <a:xfrm>
                <a:off x="2466460" y="4937806"/>
                <a:ext cx="1700817" cy="610319"/>
                <a:chOff x="3704970" y="3012046"/>
                <a:chExt cx="1947150" cy="776994"/>
              </a:xfrm>
            </p:grpSpPr>
            <p:cxnSp>
              <p:nvCxnSpPr>
                <p:cNvPr id="519" name="Connecteur droit avec flèche 518"/>
                <p:cNvCxnSpPr/>
                <p:nvPr/>
              </p:nvCxnSpPr>
              <p:spPr>
                <a:xfrm flipH="1">
                  <a:off x="3704970" y="3663136"/>
                  <a:ext cx="1236419" cy="0"/>
                </a:xfrm>
                <a:prstGeom prst="straightConnector1">
                  <a:avLst/>
                </a:prstGeom>
                <a:ln w="19050">
                  <a:solidFill>
                    <a:srgbClr val="B105C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e 35"/>
                <p:cNvGrpSpPr/>
                <p:nvPr/>
              </p:nvGrpSpPr>
              <p:grpSpPr>
                <a:xfrm>
                  <a:off x="487672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22" name="Groupe 2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532" name="Rectangle à coins arrondis 531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cxnSp>
                  <p:nvCxnSpPr>
                    <p:cNvPr id="533" name="Connecteur droit 532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Connecteur droit 533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1" name="ZoneTexte 530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smtClean="0"/>
                      <a:t>40</a:t>
                    </a:r>
                    <a:endParaRPr lang="fr-FR" sz="1200"/>
                  </a:p>
                </p:txBody>
              </p:sp>
            </p:grpSp>
            <p:grpSp>
              <p:nvGrpSpPr>
                <p:cNvPr id="23" name="Groupe 98"/>
                <p:cNvGrpSpPr/>
                <p:nvPr/>
              </p:nvGrpSpPr>
              <p:grpSpPr>
                <a:xfrm>
                  <a:off x="5168504" y="3502972"/>
                  <a:ext cx="483616" cy="243201"/>
                  <a:chOff x="7223411" y="4850694"/>
                  <a:chExt cx="483616" cy="243201"/>
                </a:xfrm>
              </p:grpSpPr>
              <p:cxnSp>
                <p:nvCxnSpPr>
                  <p:cNvPr id="522" name="Connecteur droit avec flèche 521"/>
                  <p:cNvCxnSpPr/>
                  <p:nvPr/>
                </p:nvCxnSpPr>
                <p:spPr>
                  <a:xfrm>
                    <a:off x="7223411" y="4859242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rgbClr val="1C9C47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e 90"/>
                  <p:cNvGrpSpPr/>
                  <p:nvPr/>
                </p:nvGrpSpPr>
                <p:grpSpPr>
                  <a:xfrm>
                    <a:off x="7475302" y="4850694"/>
                    <a:ext cx="231725" cy="243201"/>
                    <a:chOff x="7475302" y="4850694"/>
                    <a:chExt cx="231725" cy="243201"/>
                  </a:xfrm>
                </p:grpSpPr>
                <p:cxnSp>
                  <p:nvCxnSpPr>
                    <p:cNvPr id="524" name="Connecteur droit avec flèche 523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Connecteur droit avec flèche 524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6" name="Connecteur droit avec flèche 525"/>
                    <p:cNvCxnSpPr/>
                    <p:nvPr/>
                  </p:nvCxnSpPr>
                  <p:spPr>
                    <a:xfrm rot="18180000" flipH="1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7" name="Connecteur droit avec flèche 526"/>
                    <p:cNvCxnSpPr/>
                    <p:nvPr/>
                  </p:nvCxnSpPr>
                  <p:spPr>
                    <a:xfrm rot="18180000" flipH="1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Connecteur droit avec flèche 527"/>
                    <p:cNvCxnSpPr/>
                    <p:nvPr/>
                  </p:nvCxnSpPr>
                  <p:spPr>
                    <a:xfrm rot="18180000" flipH="1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Connecteur droit avec flèche 528"/>
                    <p:cNvCxnSpPr/>
                    <p:nvPr/>
                  </p:nvCxnSpPr>
                  <p:spPr>
                    <a:xfrm rot="18180000" flipH="1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1C9C47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5" name="Groupe 157"/>
              <p:cNvGrpSpPr/>
              <p:nvPr/>
            </p:nvGrpSpPr>
            <p:grpSpPr>
              <a:xfrm>
                <a:off x="1465223" y="4134090"/>
                <a:ext cx="1234570" cy="597376"/>
                <a:chOff x="2558718" y="1988840"/>
                <a:chExt cx="1413375" cy="760516"/>
              </a:xfrm>
            </p:grpSpPr>
            <p:grpSp>
              <p:nvGrpSpPr>
                <p:cNvPr id="26" name="Groupe 153"/>
                <p:cNvGrpSpPr/>
                <p:nvPr/>
              </p:nvGrpSpPr>
              <p:grpSpPr>
                <a:xfrm>
                  <a:off x="3268219" y="2321946"/>
                  <a:ext cx="410250" cy="360000"/>
                  <a:chOff x="3268219" y="2321946"/>
                  <a:chExt cx="410250" cy="360000"/>
                </a:xfrm>
              </p:grpSpPr>
              <p:sp>
                <p:nvSpPr>
                  <p:cNvPr id="517" name="Rectangle à coins arrondis 516"/>
                  <p:cNvSpPr/>
                  <p:nvPr/>
                </p:nvSpPr>
                <p:spPr>
                  <a:xfrm>
                    <a:off x="3268219" y="2321946"/>
                    <a:ext cx="410250" cy="360000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cxnSp>
                <p:nvCxnSpPr>
                  <p:cNvPr id="518" name="Connecteur droit 517"/>
                  <p:cNvCxnSpPr/>
                  <p:nvPr/>
                </p:nvCxnSpPr>
                <p:spPr>
                  <a:xfrm>
                    <a:off x="3268219" y="2510151"/>
                    <a:ext cx="410250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4" name="ZoneTexte 513"/>
                <p:cNvSpPr txBox="1"/>
                <p:nvPr/>
              </p:nvSpPr>
              <p:spPr>
                <a:xfrm>
                  <a:off x="2558718" y="2189874"/>
                  <a:ext cx="1043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tete</a:t>
                  </a:r>
                  <a:endParaRPr lang="fr-FR" sz="1200"/>
                </a:p>
              </p:txBody>
            </p:sp>
            <p:sp>
              <p:nvSpPr>
                <p:cNvPr id="515" name="ZoneTexte 514"/>
                <p:cNvSpPr txBox="1"/>
                <p:nvPr/>
              </p:nvSpPr>
              <p:spPr>
                <a:xfrm>
                  <a:off x="2568353" y="2472357"/>
                  <a:ext cx="88735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smtClean="0"/>
                    <a:t>queue</a:t>
                  </a:r>
                  <a:endParaRPr lang="fr-FR" sz="1200"/>
                </a:p>
              </p:txBody>
            </p:sp>
            <p:sp>
              <p:nvSpPr>
                <p:cNvPr id="516" name="ZoneTexte 515"/>
                <p:cNvSpPr txBox="1"/>
                <p:nvPr/>
              </p:nvSpPr>
              <p:spPr>
                <a:xfrm>
                  <a:off x="3588789" y="1988840"/>
                  <a:ext cx="3833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smtClean="0"/>
                    <a:t>L</a:t>
                  </a:r>
                  <a:endParaRPr lang="fr-FR" sz="1600"/>
                </a:p>
              </p:txBody>
            </p:sp>
          </p:grpSp>
          <p:sp>
            <p:nvSpPr>
              <p:cNvPr id="511" name="Forme libre 510"/>
              <p:cNvSpPr/>
              <p:nvPr/>
            </p:nvSpPr>
            <p:spPr>
              <a:xfrm>
                <a:off x="251520" y="4479365"/>
                <a:ext cx="1911691" cy="624053"/>
              </a:xfrm>
              <a:custGeom>
                <a:avLst/>
                <a:gdLst>
                  <a:gd name="connsiteX0" fmla="*/ 2188564 w 2188564"/>
                  <a:gd name="connsiteY0" fmla="*/ 0 h 794478"/>
                  <a:gd name="connsiteX1" fmla="*/ 269823 w 2188564"/>
                  <a:gd name="connsiteY1" fmla="*/ 284813 h 794478"/>
                  <a:gd name="connsiteX2" fmla="*/ 569626 w 2188564"/>
                  <a:gd name="connsiteY2" fmla="*/ 794478 h 79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8564" h="794478">
                    <a:moveTo>
                      <a:pt x="2188564" y="0"/>
                    </a:moveTo>
                    <a:cubicBezTo>
                      <a:pt x="1364105" y="76200"/>
                      <a:pt x="539646" y="152400"/>
                      <a:pt x="269823" y="284813"/>
                    </a:cubicBezTo>
                    <a:cubicBezTo>
                      <a:pt x="0" y="417226"/>
                      <a:pt x="284813" y="605852"/>
                      <a:pt x="569626" y="794478"/>
                    </a:cubicBezTo>
                  </a:path>
                </a:pathLst>
              </a:custGeom>
              <a:ln w="19050">
                <a:solidFill>
                  <a:srgbClr val="1C9C47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2" name="Forme libre 511"/>
              <p:cNvSpPr/>
              <p:nvPr/>
            </p:nvSpPr>
            <p:spPr>
              <a:xfrm flipH="1">
                <a:off x="2381387" y="4599073"/>
                <a:ext cx="1974589" cy="553122"/>
              </a:xfrm>
              <a:custGeom>
                <a:avLst/>
                <a:gdLst>
                  <a:gd name="connsiteX0" fmla="*/ 2188564 w 2188564"/>
                  <a:gd name="connsiteY0" fmla="*/ 0 h 794478"/>
                  <a:gd name="connsiteX1" fmla="*/ 269823 w 2188564"/>
                  <a:gd name="connsiteY1" fmla="*/ 284813 h 794478"/>
                  <a:gd name="connsiteX2" fmla="*/ 569626 w 2188564"/>
                  <a:gd name="connsiteY2" fmla="*/ 794478 h 79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8564" h="794478">
                    <a:moveTo>
                      <a:pt x="2188564" y="0"/>
                    </a:moveTo>
                    <a:cubicBezTo>
                      <a:pt x="1364105" y="76200"/>
                      <a:pt x="539646" y="152400"/>
                      <a:pt x="269823" y="284813"/>
                    </a:cubicBezTo>
                    <a:cubicBezTo>
                      <a:pt x="0" y="417226"/>
                      <a:pt x="284813" y="605852"/>
                      <a:pt x="569626" y="794478"/>
                    </a:cubicBezTo>
                  </a:path>
                </a:pathLst>
              </a:custGeom>
              <a:ln w="19050">
                <a:solidFill>
                  <a:srgbClr val="B105C3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571"/>
            <p:cNvGrpSpPr/>
            <p:nvPr/>
          </p:nvGrpSpPr>
          <p:grpSpPr>
            <a:xfrm>
              <a:off x="7494832" y="4294828"/>
              <a:ext cx="360000" cy="307777"/>
              <a:chOff x="617076" y="2221682"/>
              <a:chExt cx="360000" cy="307777"/>
            </a:xfrm>
          </p:grpSpPr>
          <p:sp>
            <p:nvSpPr>
              <p:cNvPr id="657" name="Ellipse 65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8" name="ZoneTexte 65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b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e 574"/>
            <p:cNvGrpSpPr/>
            <p:nvPr/>
          </p:nvGrpSpPr>
          <p:grpSpPr>
            <a:xfrm>
              <a:off x="5406600" y="3558268"/>
              <a:ext cx="360000" cy="307777"/>
              <a:chOff x="617076" y="2221682"/>
              <a:chExt cx="360000" cy="307777"/>
            </a:xfrm>
          </p:grpSpPr>
          <p:sp>
            <p:nvSpPr>
              <p:cNvPr id="655" name="Ellipse 65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6" name="ZoneTexte 65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a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e 574"/>
            <p:cNvGrpSpPr/>
            <p:nvPr/>
          </p:nvGrpSpPr>
          <p:grpSpPr>
            <a:xfrm>
              <a:off x="6789500" y="3717032"/>
              <a:ext cx="360000" cy="307777"/>
              <a:chOff x="617076" y="2221682"/>
              <a:chExt cx="360000" cy="307777"/>
            </a:xfrm>
          </p:grpSpPr>
          <p:sp>
            <p:nvSpPr>
              <p:cNvPr id="653" name="Ellipse 65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4" name="ZoneTexte 65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c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e 282"/>
            <p:cNvGrpSpPr/>
            <p:nvPr/>
          </p:nvGrpSpPr>
          <p:grpSpPr>
            <a:xfrm>
              <a:off x="5580112" y="4263600"/>
              <a:ext cx="945119" cy="573616"/>
              <a:chOff x="539552" y="3861048"/>
              <a:chExt cx="945119" cy="573616"/>
            </a:xfrm>
          </p:grpSpPr>
          <p:sp>
            <p:nvSpPr>
              <p:cNvPr id="604" name="Rectangle à coins arrondis 603"/>
              <p:cNvSpPr/>
              <p:nvPr/>
            </p:nvSpPr>
            <p:spPr>
              <a:xfrm>
                <a:off x="872710" y="4254119"/>
                <a:ext cx="365523" cy="180545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05" name="Connecteur droit avec flèche 17"/>
              <p:cNvCxnSpPr/>
              <p:nvPr/>
            </p:nvCxnSpPr>
            <p:spPr>
              <a:xfrm flipV="1">
                <a:off x="1171918" y="3861048"/>
                <a:ext cx="312753" cy="4833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ZoneTexte 605"/>
              <p:cNvSpPr txBox="1"/>
              <p:nvPr/>
            </p:nvSpPr>
            <p:spPr>
              <a:xfrm>
                <a:off x="539552" y="4067231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smtClean="0">
                    <a:solidFill>
                      <a:srgbClr val="C00000"/>
                    </a:solidFill>
                  </a:rPr>
                  <a:t>p</a:t>
                </a:r>
                <a:endParaRPr lang="fr-FR" sz="12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1" name="Groupe 570"/>
            <p:cNvGrpSpPr/>
            <p:nvPr/>
          </p:nvGrpSpPr>
          <p:grpSpPr>
            <a:xfrm>
              <a:off x="5133316" y="4610624"/>
              <a:ext cx="360000" cy="307777"/>
              <a:chOff x="617076" y="2221682"/>
              <a:chExt cx="360000" cy="307777"/>
            </a:xfrm>
          </p:grpSpPr>
          <p:sp>
            <p:nvSpPr>
              <p:cNvPr id="602" name="Ellipse 60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3" name="ZoneTexte 60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1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0" name="Groupe 263"/>
            <p:cNvGrpSpPr/>
            <p:nvPr/>
          </p:nvGrpSpPr>
          <p:grpSpPr>
            <a:xfrm>
              <a:off x="5652120" y="4005064"/>
              <a:ext cx="180000" cy="108000"/>
              <a:chOff x="3764922" y="4422146"/>
              <a:chExt cx="180000" cy="216000"/>
            </a:xfrm>
          </p:grpSpPr>
          <p:cxnSp>
            <p:nvCxnSpPr>
              <p:cNvPr id="600" name="Connecteur droit 599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onnecteur droit 600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e 406"/>
            <p:cNvGrpSpPr/>
            <p:nvPr/>
          </p:nvGrpSpPr>
          <p:grpSpPr>
            <a:xfrm>
              <a:off x="6444208" y="3617260"/>
              <a:ext cx="324016" cy="648000"/>
              <a:chOff x="4031960" y="3068960"/>
              <a:chExt cx="324016" cy="792064"/>
            </a:xfrm>
          </p:grpSpPr>
          <p:cxnSp>
            <p:nvCxnSpPr>
              <p:cNvPr id="588" name="Connecteur droit 587"/>
              <p:cNvCxnSpPr/>
              <p:nvPr/>
            </p:nvCxnSpPr>
            <p:spPr>
              <a:xfrm>
                <a:off x="4031960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cteur droit 588"/>
              <p:cNvCxnSpPr/>
              <p:nvPr/>
            </p:nvCxnSpPr>
            <p:spPr>
              <a:xfrm flipH="1">
                <a:off x="4037171" y="3068960"/>
                <a:ext cx="318805" cy="792064"/>
              </a:xfrm>
              <a:prstGeom prst="line">
                <a:avLst/>
              </a:prstGeom>
              <a:ln w="28575">
                <a:solidFill>
                  <a:srgbClr val="C000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658"/>
            <p:cNvGrpSpPr/>
            <p:nvPr/>
          </p:nvGrpSpPr>
          <p:grpSpPr>
            <a:xfrm>
              <a:off x="5391892" y="4610624"/>
              <a:ext cx="360000" cy="307777"/>
              <a:chOff x="617076" y="2221682"/>
              <a:chExt cx="360000" cy="307777"/>
            </a:xfrm>
          </p:grpSpPr>
          <p:sp>
            <p:nvSpPr>
              <p:cNvPr id="660" name="Ellipse 65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1" name="ZoneTexte 66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>
                    <a:solidFill>
                      <a:schemeClr val="bg1"/>
                    </a:solidFill>
                  </a:rPr>
                  <a:t>2</a:t>
                </a:r>
                <a:endParaRPr lang="fr-FR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2" name="Forme libre 661"/>
            <p:cNvSpPr/>
            <p:nvPr/>
          </p:nvSpPr>
          <p:spPr>
            <a:xfrm>
              <a:off x="5368413" y="3517491"/>
              <a:ext cx="2448232" cy="494070"/>
            </a:xfrm>
            <a:custGeom>
              <a:avLst/>
              <a:gdLst>
                <a:gd name="connsiteX0" fmla="*/ 0 w 2448232"/>
                <a:gd name="connsiteY0" fmla="*/ 494070 h 494070"/>
                <a:gd name="connsiteX1" fmla="*/ 1238864 w 2448232"/>
                <a:gd name="connsiteY1" fmla="*/ 7374 h 494070"/>
                <a:gd name="connsiteX2" fmla="*/ 2448232 w 2448232"/>
                <a:gd name="connsiteY2" fmla="*/ 449825 h 49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8232" h="494070">
                  <a:moveTo>
                    <a:pt x="0" y="494070"/>
                  </a:moveTo>
                  <a:cubicBezTo>
                    <a:pt x="415412" y="254409"/>
                    <a:pt x="830825" y="14748"/>
                    <a:pt x="1238864" y="7374"/>
                  </a:cubicBezTo>
                  <a:cubicBezTo>
                    <a:pt x="1646903" y="0"/>
                    <a:pt x="2047567" y="224912"/>
                    <a:pt x="2448232" y="44982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3" name="Forme libre 662"/>
            <p:cNvSpPr/>
            <p:nvPr/>
          </p:nvSpPr>
          <p:spPr>
            <a:xfrm flipH="1" flipV="1">
              <a:off x="5421348" y="4204608"/>
              <a:ext cx="2448232" cy="304512"/>
            </a:xfrm>
            <a:custGeom>
              <a:avLst/>
              <a:gdLst>
                <a:gd name="connsiteX0" fmla="*/ 0 w 2448232"/>
                <a:gd name="connsiteY0" fmla="*/ 494070 h 494070"/>
                <a:gd name="connsiteX1" fmla="*/ 1238864 w 2448232"/>
                <a:gd name="connsiteY1" fmla="*/ 7374 h 494070"/>
                <a:gd name="connsiteX2" fmla="*/ 2448232 w 2448232"/>
                <a:gd name="connsiteY2" fmla="*/ 449825 h 49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8232" h="494070">
                  <a:moveTo>
                    <a:pt x="0" y="494070"/>
                  </a:moveTo>
                  <a:cubicBezTo>
                    <a:pt x="415412" y="254409"/>
                    <a:pt x="830825" y="14748"/>
                    <a:pt x="1238864" y="7374"/>
                  </a:cubicBezTo>
                  <a:cubicBezTo>
                    <a:pt x="1646903" y="0"/>
                    <a:pt x="2047567" y="224912"/>
                    <a:pt x="2448232" y="44982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83" name="Groupe 263"/>
            <p:cNvGrpSpPr/>
            <p:nvPr/>
          </p:nvGrpSpPr>
          <p:grpSpPr>
            <a:xfrm>
              <a:off x="7380312" y="4134332"/>
              <a:ext cx="180000" cy="108000"/>
              <a:chOff x="3764922" y="4422146"/>
              <a:chExt cx="180000" cy="216000"/>
            </a:xfrm>
          </p:grpSpPr>
          <p:cxnSp>
            <p:nvCxnSpPr>
              <p:cNvPr id="665" name="Connecteur droit 664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7" name="ZoneTexte 666"/>
          <p:cNvSpPr txBox="1"/>
          <p:nvPr/>
        </p:nvSpPr>
        <p:spPr>
          <a:xfrm>
            <a:off x="5364088" y="258767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smtClean="0"/>
              <a:t>But</a:t>
            </a:r>
            <a:r>
              <a:rPr lang="fr-FR" smtClean="0"/>
              <a:t> : Supprimer 60</a:t>
            </a:r>
            <a:endParaRPr lang="fr-FR"/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  <p:sp>
        <p:nvSpPr>
          <p:cNvPr id="109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46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4104456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particulier1:</a:t>
            </a:r>
            <a:endParaRPr lang="fr-FR" sz="1800" smtClean="0"/>
          </a:p>
          <a:p>
            <a:pPr marL="361950" algn="just">
              <a:buNone/>
            </a:pPr>
            <a:r>
              <a:rPr lang="fr-FR" sz="1800" smtClean="0">
                <a:solidFill>
                  <a:prstClr val="black"/>
                </a:solidFill>
              </a:rPr>
              <a:t>elem à supprimer en tête de liste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47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699792" y="2708920"/>
            <a:ext cx="374441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 = L.tete;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while(p &amp;&amp; (p-&gt;val != 60))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p-&gt;suiv;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if(p) </a:t>
            </a:r>
            <a:r>
              <a:rPr lang="fr-FR" sz="12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elem existe dans la liste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   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(p-&gt;pred)-&gt;suiv = p-&gt;suiv;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(p-&gt;suiv)-&gt;pred = p-&gt;pred;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free(p);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  <a:endParaRPr lang="fr-F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e 570"/>
          <p:cNvGrpSpPr/>
          <p:nvPr/>
        </p:nvGrpSpPr>
        <p:grpSpPr>
          <a:xfrm>
            <a:off x="2767077" y="2924944"/>
            <a:ext cx="360000" cy="307777"/>
            <a:chOff x="617076" y="2221682"/>
            <a:chExt cx="360000" cy="307777"/>
          </a:xfrm>
        </p:grpSpPr>
        <p:sp>
          <p:nvSpPr>
            <p:cNvPr id="569" name="Ellipse 568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ZoneTexte 569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1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e 574"/>
          <p:cNvGrpSpPr/>
          <p:nvPr/>
        </p:nvGrpSpPr>
        <p:grpSpPr>
          <a:xfrm>
            <a:off x="2771800" y="4005064"/>
            <a:ext cx="360000" cy="307777"/>
            <a:chOff x="617076" y="2221682"/>
            <a:chExt cx="360000" cy="307777"/>
          </a:xfrm>
        </p:grpSpPr>
        <p:sp>
          <p:nvSpPr>
            <p:cNvPr id="576" name="Ellipse 575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ZoneTexte 576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a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e 577"/>
          <p:cNvGrpSpPr/>
          <p:nvPr/>
        </p:nvGrpSpPr>
        <p:grpSpPr>
          <a:xfrm>
            <a:off x="2771800" y="4365104"/>
            <a:ext cx="360000" cy="307777"/>
            <a:chOff x="617076" y="2221682"/>
            <a:chExt cx="360000" cy="307777"/>
          </a:xfrm>
        </p:grpSpPr>
        <p:sp>
          <p:nvSpPr>
            <p:cNvPr id="579" name="Ellipse 578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ZoneTexte 579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b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e 580"/>
          <p:cNvGrpSpPr/>
          <p:nvPr/>
        </p:nvGrpSpPr>
        <p:grpSpPr>
          <a:xfrm>
            <a:off x="2771800" y="4705399"/>
            <a:ext cx="360000" cy="307777"/>
            <a:chOff x="617076" y="2221682"/>
            <a:chExt cx="360000" cy="307777"/>
          </a:xfrm>
        </p:grpSpPr>
        <p:sp>
          <p:nvSpPr>
            <p:cNvPr id="582" name="Ellipse 581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ZoneTexte 582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c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e 574"/>
          <p:cNvGrpSpPr/>
          <p:nvPr/>
        </p:nvGrpSpPr>
        <p:grpSpPr>
          <a:xfrm>
            <a:off x="2771800" y="3599304"/>
            <a:ext cx="360000" cy="307777"/>
            <a:chOff x="617076" y="2221682"/>
            <a:chExt cx="360000" cy="307777"/>
          </a:xfrm>
        </p:grpSpPr>
        <p:sp>
          <p:nvSpPr>
            <p:cNvPr id="142" name="Ellipse 141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2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491" name="ZoneTexte 490"/>
          <p:cNvSpPr txBox="1"/>
          <p:nvPr/>
        </p:nvSpPr>
        <p:spPr>
          <a:xfrm>
            <a:off x="35496" y="400506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rgbClr val="0530BB"/>
                </a:solidFill>
              </a:rPr>
              <a:t>BUG !!! Attention p-&gt;pred est NULL </a:t>
            </a:r>
          </a:p>
          <a:p>
            <a:r>
              <a:rPr lang="fr-FR" sz="1400" b="1" smtClean="0">
                <a:solidFill>
                  <a:srgbClr val="0530BB"/>
                </a:solidFill>
              </a:rPr>
              <a:t>si elem est en queue de liste!</a:t>
            </a:r>
            <a:endParaRPr lang="fr-FR" sz="1400" b="1">
              <a:solidFill>
                <a:srgbClr val="0530BB"/>
              </a:solidFill>
            </a:endParaRPr>
          </a:p>
        </p:txBody>
      </p:sp>
      <p:grpSp>
        <p:nvGrpSpPr>
          <p:cNvPr id="13" name="Groupe 264"/>
          <p:cNvGrpSpPr/>
          <p:nvPr/>
        </p:nvGrpSpPr>
        <p:grpSpPr>
          <a:xfrm>
            <a:off x="3563888" y="4077072"/>
            <a:ext cx="2340000" cy="216000"/>
            <a:chOff x="3764922" y="4422146"/>
            <a:chExt cx="180000" cy="216000"/>
          </a:xfrm>
        </p:grpSpPr>
        <p:cxnSp>
          <p:nvCxnSpPr>
            <p:cNvPr id="496" name="Connecteur droit 495"/>
            <p:cNvCxnSpPr/>
            <p:nvPr/>
          </p:nvCxnSpPr>
          <p:spPr>
            <a:xfrm>
              <a:off x="3764922" y="4422146"/>
              <a:ext cx="177105" cy="216000"/>
            </a:xfrm>
            <a:prstGeom prst="line">
              <a:avLst/>
            </a:prstGeom>
            <a:ln w="28575">
              <a:solidFill>
                <a:srgbClr val="0530BB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onnecteur droit 496"/>
            <p:cNvCxnSpPr/>
            <p:nvPr/>
          </p:nvCxnSpPr>
          <p:spPr>
            <a:xfrm flipH="1">
              <a:off x="3767817" y="4422146"/>
              <a:ext cx="177105" cy="216000"/>
            </a:xfrm>
            <a:prstGeom prst="line">
              <a:avLst/>
            </a:prstGeom>
            <a:ln w="28575">
              <a:solidFill>
                <a:srgbClr val="0530BB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0" name="ZoneTexte 499"/>
          <p:cNvSpPr txBox="1"/>
          <p:nvPr/>
        </p:nvSpPr>
        <p:spPr>
          <a:xfrm>
            <a:off x="539552" y="5970766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mtClean="0"/>
              <a:t>Appeler la fonction </a:t>
            </a:r>
            <a:r>
              <a:rPr lang="fr-FR" sz="1600" b="1" i="1" smtClean="0"/>
              <a:t>Supprimer_tete_LDC()</a:t>
            </a:r>
            <a:endParaRPr lang="fr-FR" sz="1600" b="1" i="1"/>
          </a:p>
        </p:txBody>
      </p:sp>
      <p:cxnSp>
        <p:nvCxnSpPr>
          <p:cNvPr id="502" name="Connecteur droit avec flèche 501"/>
          <p:cNvCxnSpPr/>
          <p:nvPr/>
        </p:nvCxnSpPr>
        <p:spPr>
          <a:xfrm>
            <a:off x="323528" y="6135808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" name="Espace réservé du contenu 2"/>
          <p:cNvSpPr txBox="1">
            <a:spLocks/>
          </p:cNvSpPr>
          <p:nvPr/>
        </p:nvSpPr>
        <p:spPr>
          <a:xfrm>
            <a:off x="4427984" y="1700808"/>
            <a:ext cx="432048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Étapes – cas particulier2:</a:t>
            </a: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 à supprimer en queue de liste</a:t>
            </a:r>
            <a:endParaRPr kumimoji="0" lang="fr-F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699792" y="2708920"/>
            <a:ext cx="374441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 = L.tete;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while(p &amp;&amp; (p-&gt;val != 60))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p-&gt;suiv;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if(p) </a:t>
            </a:r>
            <a:r>
              <a:rPr lang="fr-FR" sz="12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elem existe dans la liste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   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(p-&gt;pred)-&gt;suiv = p-&gt;suiv;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(p-&gt;suiv)-&gt;pred = p-&gt;pred;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free(p);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  <a:endParaRPr lang="fr-F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e 570"/>
          <p:cNvGrpSpPr/>
          <p:nvPr/>
        </p:nvGrpSpPr>
        <p:grpSpPr>
          <a:xfrm>
            <a:off x="2767077" y="2924944"/>
            <a:ext cx="360000" cy="307777"/>
            <a:chOff x="617076" y="2221682"/>
            <a:chExt cx="360000" cy="307777"/>
          </a:xfrm>
        </p:grpSpPr>
        <p:sp>
          <p:nvSpPr>
            <p:cNvPr id="569" name="Ellipse 568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ZoneTexte 569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1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e 574"/>
          <p:cNvGrpSpPr/>
          <p:nvPr/>
        </p:nvGrpSpPr>
        <p:grpSpPr>
          <a:xfrm>
            <a:off x="2771800" y="4005064"/>
            <a:ext cx="360000" cy="307777"/>
            <a:chOff x="617076" y="2221682"/>
            <a:chExt cx="360000" cy="307777"/>
          </a:xfrm>
        </p:grpSpPr>
        <p:sp>
          <p:nvSpPr>
            <p:cNvPr id="576" name="Ellipse 575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ZoneTexte 576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a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e 577"/>
          <p:cNvGrpSpPr/>
          <p:nvPr/>
        </p:nvGrpSpPr>
        <p:grpSpPr>
          <a:xfrm>
            <a:off x="2771800" y="4365104"/>
            <a:ext cx="360000" cy="307777"/>
            <a:chOff x="617076" y="2221682"/>
            <a:chExt cx="360000" cy="307777"/>
          </a:xfrm>
        </p:grpSpPr>
        <p:sp>
          <p:nvSpPr>
            <p:cNvPr id="579" name="Ellipse 578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ZoneTexte 579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b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e 580"/>
          <p:cNvGrpSpPr/>
          <p:nvPr/>
        </p:nvGrpSpPr>
        <p:grpSpPr>
          <a:xfrm>
            <a:off x="2771800" y="4705399"/>
            <a:ext cx="360000" cy="307777"/>
            <a:chOff x="617076" y="2221682"/>
            <a:chExt cx="360000" cy="307777"/>
          </a:xfrm>
        </p:grpSpPr>
        <p:sp>
          <p:nvSpPr>
            <p:cNvPr id="582" name="Ellipse 581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ZoneTexte 582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c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e 574"/>
          <p:cNvGrpSpPr/>
          <p:nvPr/>
        </p:nvGrpSpPr>
        <p:grpSpPr>
          <a:xfrm>
            <a:off x="2771800" y="3599304"/>
            <a:ext cx="360000" cy="307777"/>
            <a:chOff x="617076" y="2221682"/>
            <a:chExt cx="360000" cy="307777"/>
          </a:xfrm>
        </p:grpSpPr>
        <p:sp>
          <p:nvSpPr>
            <p:cNvPr id="142" name="Ellipse 141"/>
            <p:cNvSpPr/>
            <p:nvPr/>
          </p:nvSpPr>
          <p:spPr>
            <a:xfrm>
              <a:off x="683568" y="2276872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617076" y="2221682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2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e 264"/>
          <p:cNvGrpSpPr/>
          <p:nvPr/>
        </p:nvGrpSpPr>
        <p:grpSpPr>
          <a:xfrm>
            <a:off x="3563888" y="4459799"/>
            <a:ext cx="2340000" cy="216000"/>
            <a:chOff x="3764922" y="4422146"/>
            <a:chExt cx="180000" cy="216000"/>
          </a:xfrm>
        </p:grpSpPr>
        <p:cxnSp>
          <p:nvCxnSpPr>
            <p:cNvPr id="485" name="Connecteur droit 484"/>
            <p:cNvCxnSpPr/>
            <p:nvPr/>
          </p:nvCxnSpPr>
          <p:spPr>
            <a:xfrm>
              <a:off x="3764922" y="4422146"/>
              <a:ext cx="177105" cy="216000"/>
            </a:xfrm>
            <a:prstGeom prst="line">
              <a:avLst/>
            </a:prstGeom>
            <a:ln w="28575">
              <a:solidFill>
                <a:srgbClr val="0530BB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485"/>
            <p:cNvCxnSpPr/>
            <p:nvPr/>
          </p:nvCxnSpPr>
          <p:spPr>
            <a:xfrm flipH="1">
              <a:off x="3767817" y="4422146"/>
              <a:ext cx="177105" cy="216000"/>
            </a:xfrm>
            <a:prstGeom prst="line">
              <a:avLst/>
            </a:prstGeom>
            <a:ln w="28575">
              <a:solidFill>
                <a:srgbClr val="0530BB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7" name="ZoneTexte 486"/>
          <p:cNvSpPr txBox="1"/>
          <p:nvPr/>
        </p:nvSpPr>
        <p:spPr>
          <a:xfrm>
            <a:off x="6444208" y="43651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rgbClr val="0530BB"/>
                </a:solidFill>
              </a:rPr>
              <a:t>BUG !!! Attention p-&gt;suiv est NULL </a:t>
            </a:r>
          </a:p>
          <a:p>
            <a:r>
              <a:rPr lang="fr-FR" sz="1400" b="1" smtClean="0">
                <a:solidFill>
                  <a:srgbClr val="0530BB"/>
                </a:solidFill>
              </a:rPr>
              <a:t>si elem est en queue de liste!</a:t>
            </a:r>
            <a:endParaRPr lang="fr-FR" sz="1400" b="1">
              <a:solidFill>
                <a:srgbClr val="0530BB"/>
              </a:solidFill>
            </a:endParaRPr>
          </a:p>
        </p:txBody>
      </p:sp>
      <p:sp>
        <p:nvSpPr>
          <p:cNvPr id="501" name="ZoneTexte 500"/>
          <p:cNvSpPr txBox="1"/>
          <p:nvPr/>
        </p:nvSpPr>
        <p:spPr>
          <a:xfrm>
            <a:off x="5004048" y="5949280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mtClean="0"/>
              <a:t>Appeler la fonction </a:t>
            </a:r>
            <a:r>
              <a:rPr lang="fr-FR" sz="1600" b="1" i="1" smtClean="0"/>
              <a:t>Supprimer_queue_LDC()</a:t>
            </a:r>
            <a:endParaRPr lang="fr-FR" sz="1600" b="1" i="1"/>
          </a:p>
        </p:txBody>
      </p:sp>
      <p:cxnSp>
        <p:nvCxnSpPr>
          <p:cNvPr id="503" name="Connecteur droit avec flèche 502"/>
          <p:cNvCxnSpPr/>
          <p:nvPr/>
        </p:nvCxnSpPr>
        <p:spPr>
          <a:xfrm>
            <a:off x="4773276" y="6135808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  <p:sp>
        <p:nvSpPr>
          <p:cNvPr id="38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48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Connecteur droit 498"/>
          <p:cNvCxnSpPr/>
          <p:nvPr/>
        </p:nvCxnSpPr>
        <p:spPr>
          <a:xfrm>
            <a:off x="4572000" y="1989304"/>
            <a:ext cx="0" cy="4752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4320480" cy="4968552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Étapes – cas particulier1:</a:t>
            </a:r>
            <a:endParaRPr lang="fr-FR" sz="1800" smtClean="0"/>
          </a:p>
          <a:p>
            <a:pPr marL="361950" algn="just">
              <a:buNone/>
            </a:pPr>
            <a:r>
              <a:rPr lang="fr-FR" sz="1800" smtClean="0">
                <a:solidFill>
                  <a:prstClr val="black"/>
                </a:solidFill>
              </a:rPr>
              <a:t>elem à supprimer en tête de liste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" name="Espace réservé du contenu 2"/>
          <p:cNvSpPr txBox="1">
            <a:spLocks/>
          </p:cNvSpPr>
          <p:nvPr/>
        </p:nvSpPr>
        <p:spPr>
          <a:xfrm>
            <a:off x="4427984" y="1700808"/>
            <a:ext cx="432048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Étapes – cas particulier2:</a:t>
            </a: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 à supprimer en queue de liste</a:t>
            </a:r>
            <a:endParaRPr kumimoji="0" lang="fr-F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e 497"/>
          <p:cNvGrpSpPr/>
          <p:nvPr/>
        </p:nvGrpSpPr>
        <p:grpSpPr>
          <a:xfrm>
            <a:off x="35496" y="2708920"/>
            <a:ext cx="9577064" cy="2592288"/>
            <a:chOff x="35496" y="3140968"/>
            <a:chExt cx="9577064" cy="2592288"/>
          </a:xfrm>
        </p:grpSpPr>
        <p:grpSp>
          <p:nvGrpSpPr>
            <p:cNvPr id="3" name="Groupe 481"/>
            <p:cNvGrpSpPr/>
            <p:nvPr/>
          </p:nvGrpSpPr>
          <p:grpSpPr>
            <a:xfrm>
              <a:off x="2699792" y="3140968"/>
              <a:ext cx="3744416" cy="2592288"/>
              <a:chOff x="395536" y="3140968"/>
              <a:chExt cx="3744416" cy="2592288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395536" y="3140968"/>
                <a:ext cx="3744416" cy="2592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p = L.tete;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while(p &amp;&amp; (p-&gt;val != 60))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    p = p-&gt;suiv;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endPara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if(p) </a:t>
                </a:r>
                <a:r>
                  <a:rPr lang="fr-FR" sz="1200" smtClean="0">
                    <a:solidFill>
                      <a:srgbClr val="136B30"/>
                    </a:solidFill>
                    <a:latin typeface="Courier New" pitchFamily="49" charset="0"/>
                    <a:cs typeface="Courier New" pitchFamily="49" charset="0"/>
                  </a:rPr>
                  <a:t>// elem existe dans la liste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{    </a:t>
                </a:r>
              </a:p>
              <a:p>
                <a:pPr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    (p-&gt;pred)-&gt;suiv = p-&gt;suiv;</a:t>
                </a:r>
              </a:p>
              <a:p>
                <a:pPr>
                  <a:buClr>
                    <a:schemeClr val="hlink"/>
                  </a:buClr>
                  <a:buSzPct val="110000"/>
                  <a:defRPr/>
                </a:pPr>
                <a:endPara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    (p-&gt;suiv)-&gt;pred = p-&gt;pred;</a:t>
                </a:r>
              </a:p>
              <a:p>
                <a:pPr>
                  <a:buClr>
                    <a:schemeClr val="hlink"/>
                  </a:buClr>
                  <a:buSzPct val="110000"/>
                  <a:defRPr/>
                </a:pPr>
                <a:endParaRPr lang="fr-FR" sz="120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    free(p);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defRPr/>
                </a:pPr>
                <a:r>
                  <a:rPr lang="fr-FR" sz="120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 }</a:t>
                </a:r>
                <a:endParaRPr lang="fr-F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5" name="Groupe 570"/>
              <p:cNvGrpSpPr/>
              <p:nvPr/>
            </p:nvGrpSpPr>
            <p:grpSpPr>
              <a:xfrm>
                <a:off x="462821" y="3356992"/>
                <a:ext cx="360000" cy="307777"/>
                <a:chOff x="617076" y="2221682"/>
                <a:chExt cx="360000" cy="307777"/>
              </a:xfrm>
            </p:grpSpPr>
            <p:sp>
              <p:nvSpPr>
                <p:cNvPr id="569" name="Ellipse 56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ZoneTexte 569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1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Groupe 574"/>
              <p:cNvGrpSpPr/>
              <p:nvPr/>
            </p:nvGrpSpPr>
            <p:grpSpPr>
              <a:xfrm>
                <a:off x="467544" y="4437112"/>
                <a:ext cx="360000" cy="307777"/>
                <a:chOff x="617076" y="2221682"/>
                <a:chExt cx="360000" cy="307777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ZoneTexte 576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a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Groupe 577"/>
              <p:cNvGrpSpPr/>
              <p:nvPr/>
            </p:nvGrpSpPr>
            <p:grpSpPr>
              <a:xfrm>
                <a:off x="467544" y="4797152"/>
                <a:ext cx="360000" cy="307777"/>
                <a:chOff x="617076" y="2221682"/>
                <a:chExt cx="360000" cy="307777"/>
              </a:xfrm>
            </p:grpSpPr>
            <p:sp>
              <p:nvSpPr>
                <p:cNvPr id="579" name="Ellipse 57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ZoneTexte 579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b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Groupe 580"/>
              <p:cNvGrpSpPr/>
              <p:nvPr/>
            </p:nvGrpSpPr>
            <p:grpSpPr>
              <a:xfrm>
                <a:off x="467544" y="5137447"/>
                <a:ext cx="360000" cy="307777"/>
                <a:chOff x="617076" y="2221682"/>
                <a:chExt cx="360000" cy="307777"/>
              </a:xfrm>
            </p:grpSpPr>
            <p:sp>
              <p:nvSpPr>
                <p:cNvPr id="582" name="Ellipse 58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ZoneTexte 58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c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e 574"/>
              <p:cNvGrpSpPr/>
              <p:nvPr/>
            </p:nvGrpSpPr>
            <p:grpSpPr>
              <a:xfrm>
                <a:off x="467544" y="4031352"/>
                <a:ext cx="360000" cy="307777"/>
                <a:chOff x="617076" y="2221682"/>
                <a:chExt cx="360000" cy="307777"/>
              </a:xfrm>
            </p:grpSpPr>
            <p:sp>
              <p:nvSpPr>
                <p:cNvPr id="142" name="Ellipse 14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ZoneTexte 14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smtClean="0">
                      <a:solidFill>
                        <a:schemeClr val="bg1"/>
                      </a:solidFill>
                    </a:rPr>
                    <a:t>2</a:t>
                  </a:r>
                  <a:endParaRPr lang="fr-FR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Groupe 264"/>
            <p:cNvGrpSpPr/>
            <p:nvPr/>
          </p:nvGrpSpPr>
          <p:grpSpPr>
            <a:xfrm>
              <a:off x="3563888" y="4891847"/>
              <a:ext cx="2340000" cy="216000"/>
              <a:chOff x="3764922" y="4422146"/>
              <a:chExt cx="180000" cy="216000"/>
            </a:xfrm>
          </p:grpSpPr>
          <p:cxnSp>
            <p:nvCxnSpPr>
              <p:cNvPr id="485" name="Connecteur droit 484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Connecteur droit 485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7" name="ZoneTexte 486"/>
            <p:cNvSpPr txBox="1"/>
            <p:nvPr/>
          </p:nvSpPr>
          <p:spPr>
            <a:xfrm>
              <a:off x="6444208" y="4797152"/>
              <a:ext cx="316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smtClean="0">
                  <a:solidFill>
                    <a:srgbClr val="0530BB"/>
                  </a:solidFill>
                </a:rPr>
                <a:t>BUG !!! Attention p-&gt;suiv est NULL </a:t>
              </a:r>
            </a:p>
            <a:p>
              <a:r>
                <a:rPr lang="fr-FR" sz="1400" b="1" smtClean="0">
                  <a:solidFill>
                    <a:srgbClr val="0530BB"/>
                  </a:solidFill>
                </a:rPr>
                <a:t>si elem est en queue de liste!</a:t>
              </a:r>
              <a:endParaRPr lang="fr-FR" sz="1400" b="1">
                <a:solidFill>
                  <a:srgbClr val="0530BB"/>
                </a:solidFill>
              </a:endParaRPr>
            </a:p>
          </p:txBody>
        </p:sp>
        <p:sp>
          <p:nvSpPr>
            <p:cNvPr id="491" name="ZoneTexte 490"/>
            <p:cNvSpPr txBox="1"/>
            <p:nvPr/>
          </p:nvSpPr>
          <p:spPr>
            <a:xfrm>
              <a:off x="35496" y="4437112"/>
              <a:ext cx="316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smtClean="0">
                  <a:solidFill>
                    <a:srgbClr val="0530BB"/>
                  </a:solidFill>
                </a:rPr>
                <a:t>BUG !!! Attention p-&gt;pred est NULL </a:t>
              </a:r>
            </a:p>
            <a:p>
              <a:r>
                <a:rPr lang="fr-FR" sz="1400" b="1" smtClean="0">
                  <a:solidFill>
                    <a:srgbClr val="0530BB"/>
                  </a:solidFill>
                </a:rPr>
                <a:t>si elem est en queue de liste!</a:t>
              </a:r>
              <a:endParaRPr lang="fr-FR" sz="1400" b="1">
                <a:solidFill>
                  <a:srgbClr val="0530BB"/>
                </a:solidFill>
              </a:endParaRPr>
            </a:p>
          </p:txBody>
        </p:sp>
        <p:grpSp>
          <p:nvGrpSpPr>
            <p:cNvPr id="12" name="Groupe 264"/>
            <p:cNvGrpSpPr/>
            <p:nvPr/>
          </p:nvGrpSpPr>
          <p:grpSpPr>
            <a:xfrm>
              <a:off x="3563888" y="4509120"/>
              <a:ext cx="2340000" cy="216000"/>
              <a:chOff x="3764922" y="4422146"/>
              <a:chExt cx="180000" cy="216000"/>
            </a:xfrm>
          </p:grpSpPr>
          <p:cxnSp>
            <p:nvCxnSpPr>
              <p:cNvPr id="496" name="Connecteur droit 495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Connecteur droit 496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line">
                <a:avLst/>
              </a:prstGeom>
              <a:ln w="28575">
                <a:solidFill>
                  <a:srgbClr val="0530BB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0" name="ZoneTexte 499"/>
          <p:cNvSpPr txBox="1"/>
          <p:nvPr/>
        </p:nvSpPr>
        <p:spPr>
          <a:xfrm>
            <a:off x="539552" y="5970766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mtClean="0"/>
              <a:t>Appeler la fonction </a:t>
            </a:r>
            <a:r>
              <a:rPr lang="fr-FR" sz="1600" b="1" i="1" smtClean="0"/>
              <a:t>Supprimer_tete_LDC()</a:t>
            </a:r>
            <a:endParaRPr lang="fr-FR" sz="1600" b="1" i="1"/>
          </a:p>
        </p:txBody>
      </p:sp>
      <p:sp>
        <p:nvSpPr>
          <p:cNvPr id="501" name="ZoneTexte 500"/>
          <p:cNvSpPr txBox="1"/>
          <p:nvPr/>
        </p:nvSpPr>
        <p:spPr>
          <a:xfrm>
            <a:off x="5004048" y="5949280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mtClean="0"/>
              <a:t>Appeler la fonction </a:t>
            </a:r>
            <a:r>
              <a:rPr lang="fr-FR" sz="1600" b="1" i="1" smtClean="0"/>
              <a:t>Supprimer_queue_LDC()</a:t>
            </a:r>
            <a:endParaRPr lang="fr-FR" sz="1600" b="1" i="1"/>
          </a:p>
        </p:txBody>
      </p:sp>
      <p:cxnSp>
        <p:nvCxnSpPr>
          <p:cNvPr id="502" name="Connecteur droit avec flèche 501"/>
          <p:cNvCxnSpPr/>
          <p:nvPr/>
        </p:nvCxnSpPr>
        <p:spPr>
          <a:xfrm>
            <a:off x="323528" y="6135808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eur droit avec flèche 502"/>
          <p:cNvCxnSpPr/>
          <p:nvPr/>
        </p:nvCxnSpPr>
        <p:spPr>
          <a:xfrm>
            <a:off x="4773276" y="6135808"/>
            <a:ext cx="288000" cy="0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  <p:sp>
        <p:nvSpPr>
          <p:cNvPr id="39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49</a:t>
            </a:r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90752"/>
            <a:ext cx="8191822" cy="4346560"/>
          </a:xfrm>
        </p:spPr>
        <p:txBody>
          <a:bodyPr>
            <a:normAutofit/>
          </a:bodyPr>
          <a:lstStyle/>
          <a:p>
            <a:pPr marL="285750" lvl="1" algn="just">
              <a:spcBef>
                <a:spcPts val="3000"/>
              </a:spcBef>
              <a:buNone/>
            </a:pPr>
            <a:r>
              <a:rPr lang="fr-FR" b="1" smtClean="0"/>
              <a:t>Limites des listes simplement chaînées : </a:t>
            </a:r>
            <a:endParaRPr lang="fr-FR" sz="2400" b="1" smtClean="0"/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Parcours à sens unique</a:t>
            </a:r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Opérations de suppression / insertion avant un élément donné nécessitent le parcours de la liste depuis le premier élement par un autre pointeur [O(n)].</a:t>
            </a:r>
          </a:p>
          <a:p>
            <a:pPr marL="400050" algn="just">
              <a:buNone/>
            </a:pPr>
            <a:r>
              <a:rPr lang="fr-FR" sz="2800" b="1" smtClean="0"/>
              <a:t>		</a:t>
            </a:r>
          </a:p>
          <a:p>
            <a:pPr marL="400050" algn="just">
              <a:buNone/>
            </a:pPr>
            <a:r>
              <a:rPr lang="fr-FR" sz="2800" b="1" smtClean="0"/>
              <a:t>		Solution : </a:t>
            </a:r>
            <a:r>
              <a:rPr lang="fr-FR" sz="2800" b="1" smtClean="0">
                <a:solidFill>
                  <a:srgbClr val="C00000"/>
                </a:solidFill>
              </a:rPr>
              <a:t>les listes doublement chaînées – LDC </a:t>
            </a:r>
          </a:p>
          <a:p>
            <a:pPr marL="400050" algn="just">
              <a:buNone/>
            </a:pPr>
            <a:r>
              <a:rPr lang="fr-FR" sz="2800" b="1" smtClean="0">
                <a:solidFill>
                  <a:srgbClr val="C00000"/>
                </a:solidFill>
              </a:rPr>
              <a:t> 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5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115616" y="4955916"/>
            <a:ext cx="432000" cy="0"/>
          </a:xfrm>
          <a:prstGeom prst="straightConnector1">
            <a:avLst/>
          </a:prstGeom>
          <a:ln w="730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521988"/>
          </a:xfrm>
        </p:spPr>
        <p:txBody>
          <a:bodyPr>
            <a:normAutofit/>
          </a:bodyPr>
          <a:lstStyle/>
          <a:p>
            <a:pPr marL="361950" algn="just">
              <a:buNone/>
            </a:pPr>
            <a:r>
              <a:rPr lang="fr-FR" sz="2400" b="1" smtClean="0"/>
              <a:t>Fonction</a:t>
            </a:r>
            <a:r>
              <a:rPr lang="fr-FR" sz="2600" b="1" smtClean="0"/>
              <a:t> </a:t>
            </a:r>
            <a:r>
              <a:rPr lang="fr-FR" sz="2400" b="1" smtClean="0"/>
              <a:t>:</a:t>
            </a:r>
            <a:endParaRPr lang="fr-FR" sz="240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Rectangle 199"/>
          <p:cNvSpPr/>
          <p:nvPr/>
        </p:nvSpPr>
        <p:spPr>
          <a:xfrm>
            <a:off x="251520" y="2087372"/>
            <a:ext cx="5076000" cy="450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Supprimer_1ere_occ_LDC (LDC L, int elem)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// la liste est supposée non vide,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 // le controle doit etre realisé dans la fonction main()</a:t>
            </a:r>
          </a:p>
          <a:p>
            <a:pPr>
              <a:spcBef>
                <a:spcPts val="600"/>
              </a:spcBef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cellule* p = L.tete;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while(p &amp;&amp; (p-&gt;val != elem))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p-&gt;suiv;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if(p) </a:t>
            </a:r>
            <a:r>
              <a:rPr lang="fr-FR" sz="1100" smtClean="0">
                <a:solidFill>
                  <a:srgbClr val="136B30"/>
                </a:solidFill>
                <a:latin typeface="Courier New" pitchFamily="49" charset="0"/>
                <a:cs typeface="Courier New" pitchFamily="49" charset="0"/>
              </a:rPr>
              <a:t>// elem existe dans la liste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if(p == L.tete)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L = Supprimer_tete_LDC(L);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if(p == L.queu)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L = Supprimer_queu_LDC(L);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(p-&gt;pred)-&gt;suiv = p-&gt;suiv;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(p-&gt;suiv)-&gt;pred = p-&gt;pred;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free(p);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fr-FR" sz="1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9632" y="2082348"/>
            <a:ext cx="3384376" cy="17179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printf("\nErreur : %d à    </a:t>
            </a:r>
          </a:p>
          <a:p>
            <a:pPr>
              <a:buClr>
                <a:schemeClr val="hlink"/>
              </a:buClr>
              <a:buSzPct val="110000"/>
              <a:tabLst>
                <a:tab pos="1341438" algn="l"/>
              </a:tabLst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supprimer introuvable 	dans la liste", elem);</a:t>
            </a:r>
          </a:p>
          <a:p>
            <a:pPr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buClr>
                <a:schemeClr val="hlink"/>
              </a:buClr>
              <a:buSzPct val="110000"/>
              <a:defRPr/>
            </a:pPr>
            <a:r>
              <a:rPr lang="fr-FR" sz="11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fr-FR" sz="11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50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Suppression au milieu avec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Libération de la liste dans les deux sens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0032" y="4149080"/>
            <a:ext cx="3888432" cy="158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Liberer_LDC2(LDC L)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while(!listeDC_vide(L))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 = Supprimer_queu_LDC(L);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51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544" y="4149080"/>
            <a:ext cx="3888432" cy="158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LDC Liberer_LDC1(LDC L)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while(!listeDC_vide(L))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L = Supprimer_tete_LDC(L);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fr-FR" sz="1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1916832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fr-FR" sz="2000" b="1" smtClean="0"/>
              <a:t>N.B.:   </a:t>
            </a:r>
            <a:r>
              <a:rPr lang="fr-FR" sz="2000" smtClean="0"/>
              <a:t>	Il faut toujours libérer toute la liste quand on a fini de s’en servir sinon : </a:t>
            </a:r>
          </a:p>
          <a:p>
            <a:pPr marL="1430338" indent="-266700" algn="just" defTabSz="1430338">
              <a:spcBef>
                <a:spcPts val="600"/>
              </a:spcBef>
              <a:buClr>
                <a:srgbClr val="C00000"/>
              </a:buClr>
              <a:buFont typeface="Arial Narrow" pitchFamily="34" charset="0"/>
              <a:buChar char="−"/>
            </a:pPr>
            <a:r>
              <a:rPr lang="fr-FR" sz="2000" smtClean="0"/>
              <a:t>on perd l’accès à la liste, </a:t>
            </a:r>
          </a:p>
          <a:p>
            <a:pPr marL="1430338" indent="-266700" algn="just" defTabSz="1430338">
              <a:spcBef>
                <a:spcPts val="600"/>
              </a:spcBef>
              <a:buClr>
                <a:srgbClr val="C00000"/>
              </a:buClr>
              <a:buFont typeface="Arial Narrow" pitchFamily="34" charset="0"/>
              <a:buChar char="−"/>
            </a:pPr>
            <a:r>
              <a:rPr lang="fr-FR" sz="2000" smtClean="0"/>
              <a:t>l’espace mémoire de toutes ses cellules restera réservé</a:t>
            </a:r>
          </a:p>
          <a:p>
            <a:pPr marL="633413" algn="just">
              <a:spcBef>
                <a:spcPts val="1200"/>
              </a:spcBef>
            </a:pPr>
            <a:r>
              <a:rPr lang="fr-FR" sz="2000" i="1" smtClean="0"/>
              <a:t>	</a:t>
            </a:r>
            <a:r>
              <a:rPr lang="fr-FR" sz="2000" b="1" smtClean="0"/>
              <a:t>Attention à la fuite de mémoire !!</a:t>
            </a:r>
            <a:endParaRPr lang="fr-FR" sz="2000" b="1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073104" y="3336779"/>
            <a:ext cx="288000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8892480" cy="5445224"/>
          </a:xfrm>
        </p:spPr>
        <p:txBody>
          <a:bodyPr>
            <a:normAutofit fontScale="77500" lnSpcReduction="20000"/>
          </a:bodyPr>
          <a:lstStyle/>
          <a:p>
            <a:pPr marL="285750" lvl="1" algn="just">
              <a:spcBef>
                <a:spcPts val="3000"/>
              </a:spcBef>
              <a:buNone/>
            </a:pPr>
            <a:r>
              <a:rPr lang="fr-FR" sz="2600" b="1" smtClean="0"/>
              <a:t>Avantages :</a:t>
            </a:r>
            <a:endParaRPr lang="fr-FR" sz="2600" b="1" dirty="0"/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Double sens de parcours</a:t>
            </a:r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Opération de suppression plus efficace si le pointeur du nœud à supprimer est donné :</a:t>
            </a:r>
          </a:p>
          <a:p>
            <a:pPr marL="990600" lvl="3" algn="just">
              <a:spcBef>
                <a:spcPts val="1200"/>
              </a:spcBef>
            </a:pPr>
            <a:r>
              <a:rPr lang="en-US" sz="2400" smtClean="0"/>
              <a:t>LSC : suppression nécessite un pointeur sur le nœud précédent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la liste est traversée depuis de début </a:t>
            </a:r>
            <a:r>
              <a:rPr lang="en-US" sz="2400" smtClean="0">
                <a:solidFill>
                  <a:srgbClr val="00467A"/>
                </a:solidFill>
              </a:rPr>
              <a:t>[O(n)]</a:t>
            </a:r>
          </a:p>
          <a:p>
            <a:pPr marL="990600" lvl="3" algn="just">
              <a:spcBef>
                <a:spcPts val="1200"/>
              </a:spcBef>
            </a:pPr>
            <a:r>
              <a:rPr lang="en-US" sz="2400" smtClean="0"/>
              <a:t>LDC : Le nœud précédent est obtenu en utilisant le pointeur </a:t>
            </a:r>
            <a:r>
              <a:rPr lang="en-US" sz="2400" i="1" smtClean="0"/>
              <a:t>précédent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[O(1)]</a:t>
            </a:r>
            <a:endParaRPr lang="fr-FR" sz="2400" smtClean="0">
              <a:solidFill>
                <a:srgbClr val="C00000"/>
              </a:solidFill>
            </a:endParaRPr>
          </a:p>
          <a:p>
            <a:pPr marL="533400" lvl="2" algn="just">
              <a:spcBef>
                <a:spcPts val="1200"/>
              </a:spcBef>
            </a:pPr>
            <a:r>
              <a:rPr lang="en-US" smtClean="0"/>
              <a:t>Rapidité d’insertion d’un noeud avant un noeud donné. </a:t>
            </a:r>
          </a:p>
          <a:p>
            <a:pPr marL="285750" lvl="1" algn="just">
              <a:spcBef>
                <a:spcPts val="1800"/>
              </a:spcBef>
              <a:buNone/>
            </a:pPr>
            <a:r>
              <a:rPr lang="fr-FR" sz="2600" b="1" smtClean="0"/>
              <a:t>Inconvénients :</a:t>
            </a:r>
          </a:p>
          <a:p>
            <a:pPr marL="533400" lvl="2" algn="just">
              <a:spcBef>
                <a:spcPts val="1200"/>
              </a:spcBef>
            </a:pPr>
            <a:r>
              <a:rPr lang="fr-FR" sz="2500" smtClean="0"/>
              <a:t>Chaque nœud d’une LDC requiert un espace mémoire supplémentaire pour le pointeur précédent</a:t>
            </a:r>
          </a:p>
          <a:p>
            <a:pPr marL="533400" lvl="2" algn="just">
              <a:spcBef>
                <a:spcPts val="1200"/>
              </a:spcBef>
            </a:pPr>
            <a:r>
              <a:rPr lang="en-US" sz="2500" smtClean="0"/>
              <a:t>Toutes les opérations requièrent un pointeur précédent de plus à entretenir </a:t>
            </a:r>
          </a:p>
          <a:p>
            <a:pPr marL="533400" lvl="2" algn="just">
              <a:spcBef>
                <a:spcPts val="1200"/>
              </a:spcBef>
              <a:buNone/>
            </a:pPr>
            <a:r>
              <a:rPr lang="en-US" sz="2500" smtClean="0">
                <a:sym typeface="Wingdings" pitchFamily="2" charset="2"/>
              </a:rPr>
              <a:t>		des étapes supplémentaires pour la mise à jour du pointeur précédent</a:t>
            </a:r>
            <a:endParaRPr lang="fr-FR" sz="2500" smtClean="0">
              <a:sym typeface="Wingdings" pitchFamily="2" charset="2"/>
            </a:endParaRPr>
          </a:p>
          <a:p>
            <a:pPr marL="285750" lvl="1" algn="just">
              <a:spcBef>
                <a:spcPts val="1800"/>
              </a:spcBef>
              <a:buNone/>
            </a:pPr>
            <a:r>
              <a:rPr lang="fr-FR" sz="2600" b="1" smtClean="0">
                <a:solidFill>
                  <a:prstClr val="black"/>
                </a:solidFill>
              </a:rPr>
              <a:t>Nécessité de libération de tous les éléments de la liste à la fin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À retenir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52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804624" y="5820012"/>
            <a:ext cx="25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Références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z="1400" smtClean="0">
                <a:solidFill>
                  <a:schemeClr val="tx1"/>
                </a:solidFill>
              </a:rPr>
              <a:t>53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rmAutofit/>
          </a:bodyPr>
          <a:lstStyle/>
          <a:p>
            <a:pPr marL="7620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fr-FR" sz="2000" smtClean="0"/>
              <a:t>Kernighan, B.-W. et  Ritchie, D. (1988). </a:t>
            </a:r>
            <a:r>
              <a:rPr lang="fr-FR" sz="2000" i="1" smtClean="0"/>
              <a:t>The C Programming Language </a:t>
            </a:r>
            <a:r>
              <a:rPr lang="fr-FR" sz="2000" smtClean="0"/>
              <a:t>(2</a:t>
            </a:r>
            <a:r>
              <a:rPr lang="fr-FR" sz="2000" baseline="30000" smtClean="0"/>
              <a:t>e</a:t>
            </a:r>
            <a:r>
              <a:rPr lang="fr-FR" sz="2000" smtClean="0"/>
              <a:t> éd.). Prentice Hall.</a:t>
            </a:r>
          </a:p>
          <a:p>
            <a:pPr marL="7620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fr-FR" sz="2000" smtClean="0"/>
              <a:t>Delannoy, C. (2009). </a:t>
            </a:r>
            <a:r>
              <a:rPr lang="fr-FR" sz="2000" i="1" smtClean="0"/>
              <a:t>Programmer en Langage C </a:t>
            </a:r>
            <a:r>
              <a:rPr lang="fr-FR" sz="2000" smtClean="0"/>
              <a:t>(5</a:t>
            </a:r>
            <a:r>
              <a:rPr lang="fr-FR" sz="2000" baseline="30000" smtClean="0"/>
              <a:t>e</a:t>
            </a:r>
            <a:r>
              <a:rPr lang="fr-FR" sz="2000" smtClean="0"/>
              <a:t> éd.). France, Paris : Eyrolles.</a:t>
            </a:r>
          </a:p>
          <a:p>
            <a:pPr marL="533400" lvl="2" algn="just">
              <a:spcBef>
                <a:spcPts val="1200"/>
              </a:spcBef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5085184"/>
          </a:xfrm>
        </p:spPr>
        <p:txBody>
          <a:bodyPr>
            <a:normAutofit fontScale="92500" lnSpcReduction="20000"/>
          </a:bodyPr>
          <a:lstStyle/>
          <a:p>
            <a:pPr marL="357188" lvl="2" algn="just">
              <a:spcBef>
                <a:spcPts val="1200"/>
              </a:spcBef>
              <a:buNone/>
            </a:pPr>
            <a:r>
              <a:rPr lang="fr-FR" sz="2600" b="1" smtClean="0"/>
              <a:t>Cas réels d’utilisation : </a:t>
            </a:r>
            <a:endParaRPr lang="fr-FR" sz="2200" b="1" smtClean="0"/>
          </a:p>
          <a:p>
            <a:pPr marL="533400" lvl="2" algn="just">
              <a:spcBef>
                <a:spcPts val="1200"/>
              </a:spcBef>
            </a:pPr>
            <a:r>
              <a:rPr lang="en-US" smtClean="0"/>
              <a:t>Planificateur de processus – </a:t>
            </a:r>
            <a:r>
              <a:rPr lang="en-US" i="1" smtClean="0"/>
              <a:t>Thread scheduler</a:t>
            </a:r>
            <a:r>
              <a:rPr lang="en-US" smtClean="0"/>
              <a:t> dans un système d’exploitation : garde une </a:t>
            </a:r>
            <a:r>
              <a:rPr lang="fr-FR" smtClean="0"/>
              <a:t>Liste Doublement Chaînée de tous les </a:t>
            </a:r>
            <a:r>
              <a:rPr lang="en-US" smtClean="0"/>
              <a:t>processus présents et doit attribuer à tour de rôle à chaque processus une petite durée de temps d’exécution en CPU</a:t>
            </a:r>
            <a:endParaRPr lang="fr-FR" smtClean="0"/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Mémoire cache d’un navigateur : permet de cliquer sur les boutons </a:t>
            </a:r>
            <a:r>
              <a:rPr lang="fr-FR" i="1" smtClean="0"/>
              <a:t>Précédent</a:t>
            </a:r>
            <a:r>
              <a:rPr lang="fr-FR" smtClean="0"/>
              <a:t> (LDC d’URLs)</a:t>
            </a:r>
          </a:p>
          <a:p>
            <a:pPr marL="533400" lvl="2" algn="just">
              <a:spcBef>
                <a:spcPts val="1200"/>
              </a:spcBef>
            </a:pPr>
            <a:r>
              <a:rPr lang="en-US" smtClean="0"/>
              <a:t>Fonctionnalités </a:t>
            </a:r>
            <a:r>
              <a:rPr lang="en-US" i="1" smtClean="0"/>
              <a:t>Annuler/Restaurer</a:t>
            </a:r>
            <a:r>
              <a:rPr lang="en-US" smtClean="0"/>
              <a:t> dans les applications telles que Photoshop ou Word … (LDC d’états)</a:t>
            </a:r>
          </a:p>
          <a:p>
            <a:pPr marL="533400" lvl="2" algn="just">
              <a:spcBef>
                <a:spcPts val="1200"/>
              </a:spcBef>
            </a:pPr>
            <a:r>
              <a:rPr lang="en-US" smtClean="0"/>
              <a:t>Fonctionnalité </a:t>
            </a:r>
            <a:r>
              <a:rPr lang="en-US" i="1" smtClean="0"/>
              <a:t>Favoris</a:t>
            </a:r>
            <a:r>
              <a:rPr lang="en-US" smtClean="0"/>
              <a:t> – </a:t>
            </a:r>
            <a:r>
              <a:rPr lang="en-US" i="1" smtClean="0"/>
              <a:t>Most Recently Used (MRU)</a:t>
            </a:r>
            <a:r>
              <a:rPr lang="en-US" smtClean="0"/>
              <a:t> (LDC de noms de fichiers)</a:t>
            </a:r>
          </a:p>
          <a:p>
            <a:pPr marL="533400" lvl="2" algn="just">
              <a:spcBef>
                <a:spcPts val="1200"/>
              </a:spcBef>
            </a:pPr>
            <a:r>
              <a:rPr lang="en-US" smtClean="0"/>
              <a:t>Lecteur de musique, Visionneuse d’images avec boutons </a:t>
            </a:r>
            <a:r>
              <a:rPr lang="fr-FR" i="1" smtClean="0"/>
              <a:t>Précédent</a:t>
            </a:r>
            <a:r>
              <a:rPr lang="fr-FR" smtClean="0"/>
              <a:t> </a:t>
            </a:r>
            <a:r>
              <a:rPr lang="en-US" smtClean="0"/>
              <a:t>et </a:t>
            </a:r>
            <a:r>
              <a:rPr lang="en-US" i="1" smtClean="0"/>
              <a:t>Suivant</a:t>
            </a:r>
          </a:p>
          <a:p>
            <a:pPr marL="533400" lvl="2" algn="just">
              <a:spcBef>
                <a:spcPts val="1200"/>
              </a:spcBef>
            </a:pPr>
            <a:r>
              <a:rPr lang="en-US" smtClean="0"/>
              <a:t>Représentation d’un jeu de cartes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6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90752"/>
            <a:ext cx="7931224" cy="2188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smtClean="0"/>
              <a:t>Une </a:t>
            </a:r>
            <a:r>
              <a:rPr lang="fr-FR" sz="2800" b="1" smtClean="0"/>
              <a:t>liste doublement chaînée ou LDC </a:t>
            </a:r>
            <a:r>
              <a:rPr lang="fr-FR" sz="2800" smtClean="0"/>
              <a:t>est une liste chaînée </a:t>
            </a:r>
            <a:r>
              <a:rPr lang="fr-FR" sz="2800" b="1" smtClean="0"/>
              <a:t>bidirectionnelle</a:t>
            </a:r>
            <a:r>
              <a:rPr lang="fr-FR" sz="2800" smtClean="0"/>
              <a:t>, qui peut être parcourue dans les</a:t>
            </a:r>
            <a:r>
              <a:rPr lang="fr-FR" sz="2800" b="1" smtClean="0"/>
              <a:t> deux sens</a:t>
            </a:r>
            <a:r>
              <a:rPr lang="fr-FR" sz="2800" smtClean="0"/>
              <a:t>, de successeur en successeur ou de prédécesseur en prédécesseur.</a:t>
            </a:r>
            <a:endParaRPr lang="fr-FR" sz="2800" dirty="0"/>
          </a:p>
          <a:p>
            <a:pPr marL="400050" algn="just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22"/>
          <p:cNvGrpSpPr/>
          <p:nvPr/>
        </p:nvGrpSpPr>
        <p:grpSpPr>
          <a:xfrm>
            <a:off x="1331640" y="4530690"/>
            <a:ext cx="6554638" cy="482486"/>
            <a:chOff x="1331640" y="4384154"/>
            <a:chExt cx="6554638" cy="482486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1331640" y="4384154"/>
              <a:ext cx="792088" cy="468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767608" y="4398640"/>
              <a:ext cx="792088" cy="468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207768" y="4384154"/>
              <a:ext cx="792088" cy="46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5666978" y="4384154"/>
              <a:ext cx="792088" cy="468000"/>
            </a:xfrm>
            <a:prstGeom prst="roundRect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7094190" y="4388346"/>
              <a:ext cx="792088" cy="4680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2229644" y="4553322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2214786" y="4743822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71952" y="4562078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3657094" y="4752578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129014" y="4562078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5114156" y="4752578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6571322" y="4562078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>
              <a:off x="6556464" y="4752578"/>
              <a:ext cx="4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7</a:t>
            </a:fld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Définition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rmAutofit fontScale="92500" lnSpcReduction="20000"/>
          </a:bodyPr>
          <a:lstStyle/>
          <a:p>
            <a:pPr marL="285750" lvl="1" algn="just">
              <a:spcBef>
                <a:spcPts val="3000"/>
              </a:spcBef>
              <a:buNone/>
            </a:pPr>
            <a:r>
              <a:rPr lang="fr-FR" sz="2600" b="1" smtClean="0"/>
              <a:t>Points communs :</a:t>
            </a:r>
            <a:endParaRPr lang="fr-FR" sz="2600" b="1" dirty="0"/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Structures permettant de stocker une collection de données de même type.</a:t>
            </a:r>
          </a:p>
          <a:p>
            <a:pPr marL="533400" lvl="2" algn="just">
              <a:spcBef>
                <a:spcPts val="600"/>
              </a:spcBef>
            </a:pPr>
            <a:r>
              <a:rPr lang="fr-FR" smtClean="0"/>
              <a:t> L’espace mémoire utilisé n’est pas contigu. </a:t>
            </a:r>
          </a:p>
          <a:p>
            <a:pPr marL="533400" lvl="2" algn="just">
              <a:spcBef>
                <a:spcPts val="600"/>
              </a:spcBef>
            </a:pPr>
            <a:r>
              <a:rPr lang="fr-FR" smtClean="0"/>
              <a:t>La taille est inconnue à l’avance.</a:t>
            </a:r>
          </a:p>
          <a:p>
            <a:pPr marL="533400" lvl="2" algn="just">
              <a:spcBef>
                <a:spcPts val="600"/>
              </a:spcBef>
            </a:pPr>
            <a:r>
              <a:rPr lang="fr-FR" smtClean="0"/>
              <a:t>Une liste doublement chaînée est constituée de cellules qui sont liées entre elles par des pointeurs.</a:t>
            </a:r>
          </a:p>
          <a:p>
            <a:pPr marL="533400" lvl="2" algn="just">
              <a:spcBef>
                <a:spcPts val="600"/>
              </a:spcBef>
            </a:pPr>
            <a:r>
              <a:rPr lang="fr-FR" smtClean="0"/>
              <a:t>Pour accéder à un élément quelconque d’une liste, il faut parcourir la liste jusqu’à cet élément.</a:t>
            </a:r>
          </a:p>
          <a:p>
            <a:pPr marL="285750" lvl="1" algn="just">
              <a:spcBef>
                <a:spcPts val="1800"/>
              </a:spcBef>
              <a:buNone/>
            </a:pPr>
            <a:r>
              <a:rPr lang="fr-FR" sz="2600" b="1" smtClean="0"/>
              <a:t>Différences :</a:t>
            </a:r>
          </a:p>
          <a:p>
            <a:pPr marL="533400" lvl="2" algn="just">
              <a:spcBef>
                <a:spcPts val="1200"/>
              </a:spcBef>
            </a:pPr>
            <a:r>
              <a:rPr lang="fr-FR" smtClean="0"/>
              <a:t>On peut accéder directement au premier et dernier élément.</a:t>
            </a:r>
          </a:p>
          <a:p>
            <a:pPr marL="533400" lvl="2" algn="just">
              <a:spcBef>
                <a:spcPts val="600"/>
              </a:spcBef>
            </a:pPr>
            <a:r>
              <a:rPr lang="fr-FR" smtClean="0"/>
              <a:t>On peut parcourir la liste dans les 2 sens (on peut donc revenir en arrière).</a:t>
            </a:r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dirty="0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2411760" y="997893"/>
            <a:ext cx="6734860" cy="630907"/>
            <a:chOff x="2411760" y="868735"/>
            <a:chExt cx="6734860" cy="630907"/>
          </a:xfrm>
        </p:grpSpPr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2411760" y="868735"/>
              <a:ext cx="6624736" cy="6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0000"/>
            </a:bodyPr>
            <a:lstStyle/>
            <a:p>
              <a:pPr lvl="0" algn="r"/>
              <a:r>
                <a:rPr lang="fr-FR" sz="2800" b="1" smtClean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Doublement chaînée VS. Simplement chaînée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738620" y="1374676"/>
              <a:ext cx="6408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8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4800" dirty="0"/>
          </a:p>
        </p:txBody>
      </p:sp>
      <p:pic>
        <p:nvPicPr>
          <p:cNvPr id="6" name="Picture 2" descr="F:\Logo Espr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fr-FR" sz="2800" smtClean="0"/>
              <a:t>Une LDC est composée de :</a:t>
            </a:r>
          </a:p>
          <a:p>
            <a:pPr marL="533400" lvl="1" algn="just">
              <a:spcBef>
                <a:spcPts val="1800"/>
              </a:spcBef>
            </a:pPr>
            <a:r>
              <a:rPr lang="fr-FR" sz="2600" smtClean="0"/>
              <a:t>Un ensemble de </a:t>
            </a:r>
            <a:r>
              <a:rPr lang="fr-FR" sz="2600" b="1" smtClean="0"/>
              <a:t>cellules </a:t>
            </a:r>
            <a:r>
              <a:rPr lang="fr-FR" sz="2600" smtClean="0"/>
              <a:t>constituées chacune de trois </a:t>
            </a:r>
            <a:r>
              <a:rPr lang="fr-FR" sz="2600" dirty="0"/>
              <a:t>champs : </a:t>
            </a:r>
          </a:p>
          <a:p>
            <a:pPr marL="800100" lvl="2" algn="just">
              <a:spcBef>
                <a:spcPts val="3600"/>
              </a:spcBef>
            </a:pPr>
            <a:r>
              <a:rPr lang="fr-FR" dirty="0"/>
              <a:t>Un champ de </a:t>
            </a:r>
            <a:r>
              <a:rPr lang="fr-FR">
                <a:solidFill>
                  <a:srgbClr val="C00000"/>
                </a:solidFill>
              </a:rPr>
              <a:t>données</a:t>
            </a:r>
            <a:r>
              <a:rPr lang="fr-FR"/>
              <a:t> </a:t>
            </a:r>
            <a:r>
              <a:rPr lang="fr-FR" smtClean="0"/>
              <a:t> </a:t>
            </a:r>
            <a:endParaRPr lang="fr-FR" dirty="0"/>
          </a:p>
          <a:p>
            <a:pPr marL="800100" lvl="2" algn="just"/>
            <a:r>
              <a:rPr lang="fr-FR" dirty="0"/>
              <a:t>Un </a:t>
            </a:r>
            <a:r>
              <a:rPr lang="fr-FR">
                <a:solidFill>
                  <a:srgbClr val="C00000"/>
                </a:solidFill>
              </a:rPr>
              <a:t>pointeur</a:t>
            </a:r>
            <a:r>
              <a:rPr lang="fr-FR"/>
              <a:t> </a:t>
            </a:r>
            <a:r>
              <a:rPr lang="fr-FR" smtClean="0"/>
              <a:t>vers la cellule </a:t>
            </a:r>
            <a:r>
              <a:rPr lang="fr-FR" smtClean="0">
                <a:solidFill>
                  <a:srgbClr val="C00000"/>
                </a:solidFill>
              </a:rPr>
              <a:t>suivante</a:t>
            </a:r>
            <a:r>
              <a:rPr lang="fr-FR" smtClean="0"/>
              <a:t> </a:t>
            </a:r>
            <a:endParaRPr lang="fr-FR" dirty="0"/>
          </a:p>
          <a:p>
            <a:pPr marL="800100" lvl="2" algn="just"/>
            <a:r>
              <a:rPr lang="fr-FR" dirty="0"/>
              <a:t>Un </a:t>
            </a:r>
            <a:r>
              <a:rPr lang="fr-FR">
                <a:solidFill>
                  <a:srgbClr val="C00000"/>
                </a:solidFill>
              </a:rPr>
              <a:t>pointeur</a:t>
            </a:r>
            <a:r>
              <a:rPr lang="fr-FR"/>
              <a:t> </a:t>
            </a:r>
            <a:r>
              <a:rPr lang="fr-FR" smtClean="0"/>
              <a:t>vers la cellule </a:t>
            </a:r>
            <a:r>
              <a:rPr lang="fr-FR" smtClean="0">
                <a:solidFill>
                  <a:srgbClr val="C00000"/>
                </a:solidFill>
              </a:rPr>
              <a:t>précédente</a:t>
            </a:r>
            <a:endParaRPr lang="fr-FR" smtClean="0"/>
          </a:p>
          <a:p>
            <a:pPr marL="533400" lvl="1" algn="just">
              <a:spcBef>
                <a:spcPts val="3000"/>
              </a:spcBef>
            </a:pPr>
            <a:r>
              <a:rPr lang="fr-FR" sz="2600" b="1" smtClean="0"/>
              <a:t>Deux pointeurs </a:t>
            </a:r>
            <a:r>
              <a:rPr lang="fr-FR" sz="2600" smtClean="0"/>
              <a:t>sur les cellules situées aux extrêmités :</a:t>
            </a:r>
          </a:p>
          <a:p>
            <a:pPr marL="800100" lvl="2" algn="just">
              <a:spcBef>
                <a:spcPts val="4200"/>
              </a:spcBef>
            </a:pPr>
            <a:r>
              <a:rPr lang="fr-FR" smtClean="0"/>
              <a:t>Un </a:t>
            </a:r>
            <a:r>
              <a:rPr lang="fr-FR" dirty="0" smtClean="0"/>
              <a:t>pointeur </a:t>
            </a:r>
            <a:r>
              <a:rPr lang="fr-FR" smtClean="0"/>
              <a:t>vers la </a:t>
            </a:r>
            <a:r>
              <a:rPr lang="fr-FR" smtClean="0">
                <a:solidFill>
                  <a:srgbClr val="C00000"/>
                </a:solidFill>
              </a:rPr>
              <a:t>1</a:t>
            </a:r>
            <a:r>
              <a:rPr lang="fr-FR" baseline="30000" smtClean="0">
                <a:solidFill>
                  <a:srgbClr val="C00000"/>
                </a:solidFill>
              </a:rPr>
              <a:t>ère</a:t>
            </a:r>
            <a:r>
              <a:rPr lang="fr-FR" smtClean="0">
                <a:solidFill>
                  <a:srgbClr val="C00000"/>
                </a:solidFill>
              </a:rPr>
              <a:t> cellule </a:t>
            </a:r>
            <a:r>
              <a:rPr lang="fr-FR" smtClean="0"/>
              <a:t>de la LDC</a:t>
            </a:r>
            <a:endParaRPr lang="fr-FR" dirty="0" smtClean="0"/>
          </a:p>
          <a:p>
            <a:pPr marL="800100" lvl="2" algn="just"/>
            <a:r>
              <a:rPr lang="fr-FR" dirty="0" smtClean="0"/>
              <a:t>Un pointeur </a:t>
            </a:r>
            <a:r>
              <a:rPr lang="fr-FR" smtClean="0"/>
              <a:t>vers la </a:t>
            </a:r>
            <a:r>
              <a:rPr lang="fr-FR" smtClean="0">
                <a:solidFill>
                  <a:srgbClr val="C00000"/>
                </a:solidFill>
              </a:rPr>
              <a:t>dernière cellule </a:t>
            </a:r>
            <a:r>
              <a:rPr lang="fr-FR" smtClean="0"/>
              <a:t>de la LDC</a:t>
            </a:r>
            <a:endParaRPr lang="fr-FR" dirty="0" smtClean="0"/>
          </a:p>
          <a:p>
            <a:pPr lvl="1" algn="just"/>
            <a:endParaRPr lang="fr-FR" sz="2400" dirty="0"/>
          </a:p>
          <a:p>
            <a:pPr lvl="1" algn="just"/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smtClean="0"/>
          </a:p>
          <a:p>
            <a:pPr lvl="1" algn="just"/>
            <a:endParaRPr lang="fr-FR" sz="2400" dirty="0"/>
          </a:p>
        </p:txBody>
      </p:sp>
      <p:grpSp>
        <p:nvGrpSpPr>
          <p:cNvPr id="2" name="Groupe 36"/>
          <p:cNvGrpSpPr/>
          <p:nvPr/>
        </p:nvGrpSpPr>
        <p:grpSpPr>
          <a:xfrm>
            <a:off x="5565254" y="2958988"/>
            <a:ext cx="3498676" cy="1224000"/>
            <a:chOff x="1207072" y="3176825"/>
            <a:chExt cx="5323206" cy="1461837"/>
          </a:xfrm>
        </p:grpSpPr>
        <p:grpSp>
          <p:nvGrpSpPr>
            <p:cNvPr id="3" name="Groupe 35"/>
            <p:cNvGrpSpPr/>
            <p:nvPr/>
          </p:nvGrpSpPr>
          <p:grpSpPr>
            <a:xfrm>
              <a:off x="3275856" y="3176825"/>
              <a:ext cx="1408012" cy="1461837"/>
              <a:chOff x="3275856" y="3176825"/>
              <a:chExt cx="1408012" cy="1461837"/>
            </a:xfrm>
          </p:grpSpPr>
          <p:grpSp>
            <p:nvGrpSpPr>
              <p:cNvPr id="7" name="Groupe 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5" name="Rectangle à coins arrondis 24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cxnSp>
              <p:nvCxnSpPr>
                <p:cNvPr id="27" name="Connecteur droit 26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/>
              <p:cNvSpPr txBox="1"/>
              <p:nvPr/>
            </p:nvSpPr>
            <p:spPr>
              <a:xfrm>
                <a:off x="3328628" y="3356992"/>
                <a:ext cx="1355240" cy="367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smtClean="0"/>
                  <a:t>Données</a:t>
                </a:r>
                <a:endParaRPr lang="fr-FR" sz="1400"/>
              </a:p>
            </p:txBody>
          </p:sp>
        </p:grpSp>
        <p:cxnSp>
          <p:nvCxnSpPr>
            <p:cNvPr id="32" name="Connecteur droit avec flèche 31"/>
            <p:cNvCxnSpPr/>
            <p:nvPr/>
          </p:nvCxnSpPr>
          <p:spPr>
            <a:xfrm>
              <a:off x="4438650" y="4110980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H="1">
              <a:off x="2627888" y="4437112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207072" y="4221088"/>
              <a:ext cx="1440161" cy="367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smtClean="0"/>
                <a:t>Précédent</a:t>
              </a:r>
              <a:endParaRPr lang="fr-FR" sz="140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06142" y="3892987"/>
              <a:ext cx="1224136" cy="367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smtClean="0"/>
                <a:t>Suivant</a:t>
              </a:r>
              <a:endParaRPr lang="fr-FR" sz="1400"/>
            </a:p>
          </p:txBody>
        </p:sp>
      </p:grpSp>
      <p:grpSp>
        <p:nvGrpSpPr>
          <p:cNvPr id="8" name="Groupe 37"/>
          <p:cNvGrpSpPr/>
          <p:nvPr/>
        </p:nvGrpSpPr>
        <p:grpSpPr>
          <a:xfrm>
            <a:off x="5853286" y="5502374"/>
            <a:ext cx="3204000" cy="576064"/>
            <a:chOff x="1575475" y="3950683"/>
            <a:chExt cx="4902243" cy="688001"/>
          </a:xfrm>
        </p:grpSpPr>
        <p:grpSp>
          <p:nvGrpSpPr>
            <p:cNvPr id="9" name="Groupe 28"/>
            <p:cNvGrpSpPr/>
            <p:nvPr/>
          </p:nvGrpSpPr>
          <p:grpSpPr>
            <a:xfrm>
              <a:off x="3275856" y="3950759"/>
              <a:ext cx="1404001" cy="687925"/>
              <a:chOff x="3275856" y="3950759"/>
              <a:chExt cx="1584176" cy="687925"/>
            </a:xfrm>
          </p:grpSpPr>
          <p:sp>
            <p:nvSpPr>
              <p:cNvPr id="46" name="Rectangle à coins arrondis 45"/>
              <p:cNvSpPr/>
              <p:nvPr/>
            </p:nvSpPr>
            <p:spPr>
              <a:xfrm>
                <a:off x="3275856" y="3950759"/>
                <a:ext cx="1584176" cy="687925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47" name="Connecteur droit 46"/>
              <p:cNvCxnSpPr/>
              <p:nvPr/>
            </p:nvCxnSpPr>
            <p:spPr>
              <a:xfrm>
                <a:off x="3275856" y="4293096"/>
                <a:ext cx="1584176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necteur droit avec flèche 39"/>
            <p:cNvCxnSpPr/>
            <p:nvPr/>
          </p:nvCxnSpPr>
          <p:spPr>
            <a:xfrm>
              <a:off x="4438650" y="4452341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flipH="1">
              <a:off x="2627888" y="4166709"/>
              <a:ext cx="90000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575475" y="3950683"/>
              <a:ext cx="1440161" cy="367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smtClean="0"/>
                <a:t>tête</a:t>
              </a:r>
              <a:endParaRPr lang="fr-FR" sz="140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253583" y="4234348"/>
              <a:ext cx="1224135" cy="367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smtClean="0"/>
                <a:t>queue</a:t>
              </a:r>
              <a:endParaRPr lang="fr-FR" sz="1400"/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979712" y="169590"/>
            <a:ext cx="6624736" cy="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fr-FR" sz="36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31" name="Rectangle 2"/>
            <p:cNvSpPr txBox="1">
              <a:spLocks noChangeArrowheads="1"/>
            </p:cNvSpPr>
            <p:nvPr/>
          </p:nvSpPr>
          <p:spPr bwMode="auto">
            <a:xfrm>
              <a:off x="2411760" y="868735"/>
              <a:ext cx="6624736" cy="6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7500"/>
            </a:bodyPr>
            <a:lstStyle/>
            <a:p>
              <a:pPr lvl="0" algn="r"/>
              <a:r>
                <a:rPr lang="fr-FR" sz="2800" b="1" smtClean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Structure </a:t>
              </a: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7452320" y="1374676"/>
              <a:ext cx="1692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078A9B-444A-40CD-85E2-80F84E3ABD69}" type="slidenum">
              <a:rPr lang="fr-FR" sz="1400" smtClean="0">
                <a:solidFill>
                  <a:schemeClr val="tx1"/>
                </a:solidFill>
              </a:rPr>
              <a:pPr/>
              <a:t>9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3799</Words>
  <Application>Microsoft Office PowerPoint</Application>
  <PresentationFormat>Affichage à l'écran (4:3)</PresentationFormat>
  <Paragraphs>1219</Paragraphs>
  <Slides>53</Slides>
  <Notes>51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hind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hind</dc:creator>
  <cp:lastModifiedBy>user</cp:lastModifiedBy>
  <cp:revision>952</cp:revision>
  <dcterms:created xsi:type="dcterms:W3CDTF">2015-06-30T10:37:29Z</dcterms:created>
  <dcterms:modified xsi:type="dcterms:W3CDTF">2022-03-05T10:13:41Z</dcterms:modified>
</cp:coreProperties>
</file>