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gC2ZFzoWFIjRggmQSLtnX4SEte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2d2fcbdc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2d2fcb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22d2fcbdc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2d2fcbdc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2d2fcbd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22d2fcbdc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2d2fcbdc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2d2fcbd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22d2fcbdce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425050" y="1530103"/>
            <a:ext cx="4381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www.esprit-tn.com</a:t>
            </a:r>
            <a:endParaRPr b="0" i="0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400000">
            <a:off x="34686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36210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37734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5400000">
            <a:off x="3925888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5400000">
            <a:off x="412591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5400000">
            <a:off x="437356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5400000">
            <a:off x="4754563" y="1428750"/>
            <a:ext cx="571500" cy="714375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000108"/>
            <a:ext cx="2833688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857588" y="2500306"/>
            <a:ext cx="5286412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former autrement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fr-FR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pour une nouvelle génération d’ingénieurs</a:t>
            </a:r>
            <a:endParaRPr b="0" i="1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5-06-30 11.34.58.jpg"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82" y="3643314"/>
            <a:ext cx="3000396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549650" y="3947421"/>
            <a:ext cx="500066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Programmation Procédurale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Equipe Algorithmique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2021 / 2022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04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</a:t>
            </a:r>
            <a:r>
              <a:rPr b="1" lang="fr-FR" sz="2000" u="sng">
                <a:solidFill>
                  <a:srgbClr val="049607"/>
                </a:solidFill>
              </a:rPr>
              <a:t>valide</a:t>
            </a:r>
            <a:r>
              <a:rPr b="1" lang="fr-FR" sz="2000" u="sng"/>
              <a:t> de structure récursive</a:t>
            </a:r>
            <a:endParaRPr sz="18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10"/>
          <p:cNvSpPr/>
          <p:nvPr/>
        </p:nvSpPr>
        <p:spPr>
          <a:xfrm>
            <a:off x="2212839" y="180795"/>
            <a:ext cx="6376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de données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323528" y="1628800"/>
            <a:ext cx="3672408" cy="115212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1" i="0" lang="fr-FR" sz="13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struct cellule</a:t>
            </a:r>
            <a:endParaRPr b="1" i="0" sz="1300" u="none" cap="none" strike="noStrike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Wagon wag;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fr-FR" sz="1300" u="none" cap="none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struct cellule</a:t>
            </a:r>
            <a:r>
              <a:rPr b="1" i="0" lang="fr-FR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suivant;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04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</a:t>
            </a:r>
            <a:r>
              <a:rPr b="1" lang="fr-FR" sz="2000" u="sng">
                <a:solidFill>
                  <a:srgbClr val="049607"/>
                </a:solidFill>
              </a:rPr>
              <a:t>valide</a:t>
            </a:r>
            <a:r>
              <a:rPr b="1" lang="fr-FR" sz="2000" u="sng"/>
              <a:t> de structure récursive</a:t>
            </a:r>
            <a:r>
              <a:rPr lang="fr-FR" sz="2000"/>
              <a:t>      </a:t>
            </a:r>
            <a:r>
              <a:rPr b="1" lang="fr-FR" sz="2000" u="sng"/>
              <a:t>Exemple </a:t>
            </a:r>
            <a:r>
              <a:rPr b="1" lang="fr-FR" sz="2000" u="sng">
                <a:solidFill>
                  <a:srgbClr val="C00000"/>
                </a:solidFill>
              </a:rPr>
              <a:t>non valide </a:t>
            </a:r>
            <a:r>
              <a:rPr b="1" lang="fr-FR" sz="2000" u="sng"/>
              <a:t>de structure récursive 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98" name="Google Shape;198;p11"/>
          <p:cNvSpPr/>
          <p:nvPr/>
        </p:nvSpPr>
        <p:spPr>
          <a:xfrm>
            <a:off x="2212839" y="180795"/>
            <a:ext cx="6376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de données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1"/>
          <p:cNvGrpSpPr/>
          <p:nvPr/>
        </p:nvGrpSpPr>
        <p:grpSpPr>
          <a:xfrm>
            <a:off x="323528" y="1628800"/>
            <a:ext cx="8553962" cy="2160240"/>
            <a:chOff x="323528" y="1628800"/>
            <a:chExt cx="8553962" cy="2160240"/>
          </a:xfrm>
        </p:grpSpPr>
        <p:grpSp>
          <p:nvGrpSpPr>
            <p:cNvPr id="200" name="Google Shape;200;p11"/>
            <p:cNvGrpSpPr/>
            <p:nvPr/>
          </p:nvGrpSpPr>
          <p:grpSpPr>
            <a:xfrm>
              <a:off x="323528" y="1628800"/>
              <a:ext cx="8553962" cy="2160240"/>
              <a:chOff x="410526" y="3212976"/>
              <a:chExt cx="8553962" cy="2160240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410526" y="3212976"/>
                <a:ext cx="3672408" cy="1152128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endParaRPr b="1" i="0" sz="1300" u="none" cap="none" strike="noStrike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Wagon wag;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r>
                  <a:rPr b="1" i="0" lang="fr-FR" sz="13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*</a:t>
                </a: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suivant;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4947030" y="3212976"/>
                <a:ext cx="3672408" cy="1152128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endParaRPr b="1" i="0" sz="1300" u="none" cap="none" strike="noStrike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Wagon wag;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suivant;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id="203" name="Google Shape;203;p11"/>
              <p:cNvPicPr preferRelativeResize="0"/>
              <p:nvPr/>
            </p:nvPicPr>
            <p:blipFill rotWithShape="1">
              <a:blip r:embed="rId4">
                <a:alphaModFix/>
              </a:blip>
              <a:srcRect b="9345" l="11647" r="53098" t="85829"/>
              <a:stretch/>
            </p:blipFill>
            <p:spPr>
              <a:xfrm>
                <a:off x="2411760" y="4869160"/>
                <a:ext cx="6552728" cy="504056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  <p:sp>
            <p:nvSpPr>
              <p:cNvPr id="204" name="Google Shape;204;p11"/>
              <p:cNvSpPr/>
              <p:nvPr/>
            </p:nvSpPr>
            <p:spPr>
              <a:xfrm>
                <a:off x="5334108" y="3888086"/>
                <a:ext cx="2448272" cy="216024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5" name="Google Shape;205;p11"/>
              <p:cNvCxnSpPr/>
              <p:nvPr/>
            </p:nvCxnSpPr>
            <p:spPr>
              <a:xfrm>
                <a:off x="6783234" y="4119100"/>
                <a:ext cx="0" cy="72000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06" name="Google Shape;206;p11"/>
            <p:cNvSpPr/>
            <p:nvPr/>
          </p:nvSpPr>
          <p:spPr>
            <a:xfrm>
              <a:off x="6717250" y="2863171"/>
              <a:ext cx="1901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Erreur de compilation !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0488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</a:t>
            </a:r>
            <a:r>
              <a:rPr b="1" lang="fr-FR" sz="2000" u="sng">
                <a:solidFill>
                  <a:srgbClr val="049607"/>
                </a:solidFill>
              </a:rPr>
              <a:t>valide</a:t>
            </a:r>
            <a:r>
              <a:rPr b="1" lang="fr-FR" sz="2000" u="sng"/>
              <a:t> de structure récursive</a:t>
            </a:r>
            <a:r>
              <a:rPr lang="fr-FR" sz="2000"/>
              <a:t>      </a:t>
            </a:r>
            <a:r>
              <a:rPr b="1" lang="fr-FR" sz="2000" u="sng"/>
              <a:t>Exemple </a:t>
            </a:r>
            <a:r>
              <a:rPr b="1" lang="fr-FR" sz="2000" u="sng">
                <a:solidFill>
                  <a:srgbClr val="C00000"/>
                </a:solidFill>
              </a:rPr>
              <a:t>non valide </a:t>
            </a:r>
            <a:r>
              <a:rPr b="1" lang="fr-FR" sz="2000" u="sng"/>
              <a:t>de structure récursive 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 u="sng"/>
          </a:p>
          <a:p>
            <a:pPr indent="0" lvl="0" marL="904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>
                <a:solidFill>
                  <a:srgbClr val="000000"/>
                </a:solidFill>
              </a:rPr>
              <a:t>Le compilateur doit connaître exactement la taille en mémoire de chaque champ d’une structure au moment de sa déclaration :</a:t>
            </a:r>
            <a:endParaRPr/>
          </a:p>
          <a:p>
            <a:pPr indent="-360363" lvl="0" marL="7191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fr-FR" sz="1900">
                <a:solidFill>
                  <a:srgbClr val="049607"/>
                </a:solidFill>
              </a:rPr>
              <a:t>Taille d’un pointeur</a:t>
            </a:r>
            <a:r>
              <a:rPr lang="fr-FR" sz="1900">
                <a:solidFill>
                  <a:srgbClr val="000000"/>
                </a:solidFill>
              </a:rPr>
              <a:t> sur n’importe quel type </a:t>
            </a:r>
            <a:r>
              <a:rPr lang="fr-FR" sz="1900">
                <a:solidFill>
                  <a:srgbClr val="049607"/>
                </a:solidFill>
              </a:rPr>
              <a:t>est fixe </a:t>
            </a:r>
            <a:r>
              <a:rPr lang="fr-FR" sz="1900">
                <a:solidFill>
                  <a:srgbClr val="000000"/>
                </a:solidFill>
              </a:rPr>
              <a:t>= 4 ou 8 octets selon le compilateur, le système d’exploitation et l’architecture matérielle : </a:t>
            </a:r>
            <a:endParaRPr/>
          </a:p>
          <a:p>
            <a:pPr indent="0" lvl="0" marL="9048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b="1" lang="fr-FR" sz="1700">
                <a:solidFill>
                  <a:srgbClr val="000000"/>
                </a:solidFill>
              </a:rPr>
              <a:t>sizeof(int</a:t>
            </a:r>
            <a:r>
              <a:rPr b="1" lang="fr-FR" sz="1700">
                <a:solidFill>
                  <a:srgbClr val="FF0000"/>
                </a:solidFill>
              </a:rPr>
              <a:t>*</a:t>
            </a:r>
            <a:r>
              <a:rPr b="1" lang="fr-FR" sz="1700">
                <a:solidFill>
                  <a:srgbClr val="000000"/>
                </a:solidFill>
              </a:rPr>
              <a:t>) = sizeof(char</a:t>
            </a:r>
            <a:r>
              <a:rPr b="1" lang="fr-FR" sz="1700">
                <a:solidFill>
                  <a:srgbClr val="FF0000"/>
                </a:solidFill>
              </a:rPr>
              <a:t>*</a:t>
            </a:r>
            <a:r>
              <a:rPr b="1" lang="fr-FR" sz="1700">
                <a:solidFill>
                  <a:srgbClr val="000000"/>
                </a:solidFill>
              </a:rPr>
              <a:t>) = sizeof(Wagon</a:t>
            </a:r>
            <a:r>
              <a:rPr b="1" lang="fr-FR" sz="1700">
                <a:solidFill>
                  <a:srgbClr val="FF0000"/>
                </a:solidFill>
              </a:rPr>
              <a:t>*</a:t>
            </a:r>
            <a:r>
              <a:rPr b="1" lang="fr-FR" sz="1700">
                <a:solidFill>
                  <a:srgbClr val="000000"/>
                </a:solidFill>
              </a:rPr>
              <a:t>) = sizeof(struct etudiant</a:t>
            </a:r>
            <a:r>
              <a:rPr b="1" lang="fr-FR" sz="1700">
                <a:solidFill>
                  <a:srgbClr val="FF0000"/>
                </a:solidFill>
              </a:rPr>
              <a:t>*</a:t>
            </a:r>
            <a:r>
              <a:rPr b="1" lang="fr-FR" sz="1700">
                <a:solidFill>
                  <a:srgbClr val="000000"/>
                </a:solidFill>
              </a:rPr>
              <a:t>) = sizeof(struct cellule</a:t>
            </a:r>
            <a:r>
              <a:rPr b="1" lang="fr-FR" sz="1700">
                <a:solidFill>
                  <a:srgbClr val="FF0000"/>
                </a:solidFill>
              </a:rPr>
              <a:t>*</a:t>
            </a:r>
            <a:r>
              <a:rPr b="1" lang="fr-FR" sz="1700">
                <a:solidFill>
                  <a:srgbClr val="000000"/>
                </a:solidFill>
              </a:rPr>
              <a:t>) = …</a:t>
            </a:r>
            <a:endParaRPr/>
          </a:p>
          <a:p>
            <a:pPr indent="-360363" lvl="0" marL="7191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fr-FR" sz="1900">
                <a:solidFill>
                  <a:srgbClr val="000000"/>
                </a:solidFill>
              </a:rPr>
              <a:t>Taille de </a:t>
            </a:r>
            <a:r>
              <a:rPr lang="fr-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cellule </a:t>
            </a:r>
            <a:r>
              <a:rPr lang="fr-FR" sz="1900">
                <a:solidFill>
                  <a:srgbClr val="C00000"/>
                </a:solidFill>
              </a:rPr>
              <a:t>n’est pas encore définie</a:t>
            </a:r>
            <a:r>
              <a:rPr lang="fr-FR" sz="1900">
                <a:solidFill>
                  <a:srgbClr val="000000"/>
                </a:solidFill>
              </a:rPr>
              <a:t> au moment de la déclaration de </a:t>
            </a:r>
            <a:r>
              <a:rPr lang="fr-F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cellule    </a:t>
            </a:r>
            <a:r>
              <a:rPr lang="fr-FR" sz="1900">
                <a:solidFill>
                  <a:srgbClr val="000000"/>
                </a:solidFill>
              </a:rPr>
              <a:t>erreur de compilation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5" name="Google Shape;215;p12"/>
          <p:cNvSpPr/>
          <p:nvPr/>
        </p:nvSpPr>
        <p:spPr>
          <a:xfrm>
            <a:off x="2212839" y="180795"/>
            <a:ext cx="6376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de données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12"/>
          <p:cNvGrpSpPr/>
          <p:nvPr/>
        </p:nvGrpSpPr>
        <p:grpSpPr>
          <a:xfrm>
            <a:off x="323528" y="1628800"/>
            <a:ext cx="8553962" cy="2160240"/>
            <a:chOff x="323528" y="1628800"/>
            <a:chExt cx="8553962" cy="2160240"/>
          </a:xfrm>
        </p:grpSpPr>
        <p:grpSp>
          <p:nvGrpSpPr>
            <p:cNvPr id="217" name="Google Shape;217;p12"/>
            <p:cNvGrpSpPr/>
            <p:nvPr/>
          </p:nvGrpSpPr>
          <p:grpSpPr>
            <a:xfrm>
              <a:off x="323528" y="1628800"/>
              <a:ext cx="8553962" cy="2160240"/>
              <a:chOff x="410526" y="3212976"/>
              <a:chExt cx="8553962" cy="2160240"/>
            </a:xfrm>
          </p:grpSpPr>
          <p:sp>
            <p:nvSpPr>
              <p:cNvPr id="218" name="Google Shape;218;p12"/>
              <p:cNvSpPr/>
              <p:nvPr/>
            </p:nvSpPr>
            <p:spPr>
              <a:xfrm>
                <a:off x="410526" y="3212976"/>
                <a:ext cx="3672408" cy="1152128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endParaRPr b="1" i="0" sz="1300" u="none" cap="none" strike="noStrike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Wagon wag;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r>
                  <a:rPr b="1" i="0" lang="fr-FR" sz="1300" u="none" cap="none" strike="noStrike">
                    <a:solidFill>
                      <a:srgbClr val="FF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*</a:t>
                </a: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suivant;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4947030" y="3212976"/>
                <a:ext cx="3672408" cy="1152128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endParaRPr b="1" i="0" sz="1300" u="none" cap="none" strike="noStrike">
                  <a:solidFill>
                    <a:srgbClr val="0000CC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Wagon wag;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fr-FR" sz="13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struct cellule</a:t>
                </a: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suivant;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430"/>
                  <a:buFont typeface="Noto Sans Symbols"/>
                  <a:buNone/>
                </a:pPr>
                <a:r>
                  <a:rPr b="0" i="0" lang="fr-FR" sz="13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3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id="220" name="Google Shape;220;p12"/>
              <p:cNvPicPr preferRelativeResize="0"/>
              <p:nvPr/>
            </p:nvPicPr>
            <p:blipFill rotWithShape="1">
              <a:blip r:embed="rId4">
                <a:alphaModFix/>
              </a:blip>
              <a:srcRect b="9345" l="11647" r="53098" t="85829"/>
              <a:stretch/>
            </p:blipFill>
            <p:spPr>
              <a:xfrm>
                <a:off x="2411760" y="4869160"/>
                <a:ext cx="6552728" cy="504056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  <p:sp>
            <p:nvSpPr>
              <p:cNvPr id="221" name="Google Shape;221;p12"/>
              <p:cNvSpPr/>
              <p:nvPr/>
            </p:nvSpPr>
            <p:spPr>
              <a:xfrm>
                <a:off x="5334108" y="3888086"/>
                <a:ext cx="2448272" cy="216024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2" name="Google Shape;222;p12"/>
              <p:cNvCxnSpPr/>
              <p:nvPr/>
            </p:nvCxnSpPr>
            <p:spPr>
              <a:xfrm>
                <a:off x="6783234" y="4119100"/>
                <a:ext cx="0" cy="72000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23" name="Google Shape;223;p12"/>
            <p:cNvSpPr/>
            <p:nvPr/>
          </p:nvSpPr>
          <p:spPr>
            <a:xfrm>
              <a:off x="6717250" y="2863171"/>
              <a:ext cx="1901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Erreur de compilation !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4" name="Google Shape;224;p12"/>
          <p:cNvCxnSpPr/>
          <p:nvPr/>
        </p:nvCxnSpPr>
        <p:spPr>
          <a:xfrm rot="10800000">
            <a:off x="2501784" y="6399343"/>
            <a:ext cx="0" cy="252000"/>
          </a:xfrm>
          <a:prstGeom prst="straightConnector1">
            <a:avLst/>
          </a:prstGeom>
          <a:noFill/>
          <a:ln cap="flat" cmpd="sng" w="412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4926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/>
              <a:t>Une fonction est dite récursive si elle est définie en invoquant elle-même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fr-FR" sz="2000" u="sng"/>
              <a:t>Exemple de la fonction factorielle :</a:t>
            </a:r>
            <a:r>
              <a:rPr lang="fr-FR" sz="2000"/>
              <a:t>  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/>
              <a:t>Pour une valeur entière </a:t>
            </a:r>
            <a:r>
              <a:rPr i="1" lang="fr-FR" sz="2000"/>
              <a:t>n </a:t>
            </a:r>
            <a:r>
              <a:rPr lang="fr-FR" sz="2000"/>
              <a:t>positive, le calcul de la factorielle de </a:t>
            </a:r>
            <a:r>
              <a:rPr i="1" lang="fr-FR" sz="2000"/>
              <a:t>n</a:t>
            </a:r>
            <a:r>
              <a:rPr lang="fr-FR" sz="2000"/>
              <a:t> a été réduit à lui-même, mais pour un cas plus simple : celui de </a:t>
            </a:r>
            <a:r>
              <a:rPr i="1" lang="fr-FR" sz="2000"/>
              <a:t>(n-1)</a:t>
            </a:r>
            <a:endParaRPr/>
          </a:p>
          <a:p>
            <a:pPr indent="0" lvl="0" marL="44926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400"/>
              <a:t>n! = (n-1)! * n</a:t>
            </a:r>
            <a:endParaRPr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/>
              <a:t>Selon le principe général de décomposition de problèmes appliqué à la décomposition récursive, le sous-programme qui traite le problème initial (ici la fonction </a:t>
            </a:r>
            <a:r>
              <a:rPr i="1" lang="fr-FR" sz="2000"/>
              <a:t>factorielle()</a:t>
            </a:r>
            <a:r>
              <a:rPr lang="fr-FR" sz="2000"/>
              <a:t>) fait un appel à lui-même pour traiter le cas plus simple</a:t>
            </a:r>
            <a:endParaRPr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9890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fr-FR" sz="2000"/>
            </a:b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233" name="Google Shape;233;p13"/>
          <p:cNvSpPr/>
          <p:nvPr/>
        </p:nvSpPr>
        <p:spPr>
          <a:xfrm>
            <a:off x="3412784" y="180795"/>
            <a:ext cx="3976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3"/>
          <p:cNvGrpSpPr/>
          <p:nvPr/>
        </p:nvGrpSpPr>
        <p:grpSpPr>
          <a:xfrm>
            <a:off x="0" y="5486098"/>
            <a:ext cx="9036000" cy="751214"/>
            <a:chOff x="0" y="5589240"/>
            <a:chExt cx="9036000" cy="751214"/>
          </a:xfrm>
        </p:grpSpPr>
        <p:cxnSp>
          <p:nvCxnSpPr>
            <p:cNvPr id="235" name="Google Shape;235;p13"/>
            <p:cNvCxnSpPr/>
            <p:nvPr/>
          </p:nvCxnSpPr>
          <p:spPr>
            <a:xfrm rot="10800000">
              <a:off x="845600" y="5679264"/>
              <a:ext cx="0" cy="252000"/>
            </a:xfrm>
            <a:prstGeom prst="straightConnector1">
              <a:avLst/>
            </a:prstGeom>
            <a:noFill/>
            <a:ln cap="flat" cmpd="sng" w="412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6" name="Google Shape;236;p13"/>
            <p:cNvSpPr txBox="1"/>
            <p:nvPr/>
          </p:nvSpPr>
          <p:spPr>
            <a:xfrm>
              <a:off x="0" y="5589240"/>
              <a:ext cx="9036000" cy="75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9890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fonction fait un appel à elle-même avec </a:t>
              </a:r>
              <a:r>
                <a:rPr b="1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 paramètres différents 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(plus simples : </a:t>
              </a:r>
              <a:r>
                <a:rPr b="0" i="1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au lieu de </a:t>
              </a:r>
              <a:r>
                <a:rPr b="0" i="1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: C’est </a:t>
              </a:r>
              <a:r>
                <a:rPr b="1" i="1" lang="fr-FR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l’appel récursif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Une fonction est dite récursive si elle est définie en s’invoquant elle-même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de la fonction factorielle :</a:t>
            </a:r>
            <a:r>
              <a:rPr lang="fr-FR" sz="2000"/>
              <a:t>  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/>
          <p:nvPr/>
        </p:nvSpPr>
        <p:spPr>
          <a:xfrm>
            <a:off x="3412784" y="180795"/>
            <a:ext cx="3976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14"/>
          <p:cNvGrpSpPr/>
          <p:nvPr/>
        </p:nvGrpSpPr>
        <p:grpSpPr>
          <a:xfrm>
            <a:off x="3234340" y="2996952"/>
            <a:ext cx="5713523" cy="2016224"/>
            <a:chOff x="2530885" y="3068960"/>
            <a:chExt cx="5713523" cy="2016224"/>
          </a:xfrm>
        </p:grpSpPr>
        <p:grpSp>
          <p:nvGrpSpPr>
            <p:cNvPr id="247" name="Google Shape;247;p14"/>
            <p:cNvGrpSpPr/>
            <p:nvPr/>
          </p:nvGrpSpPr>
          <p:grpSpPr>
            <a:xfrm>
              <a:off x="3995936" y="3068960"/>
              <a:ext cx="4248472" cy="1728192"/>
              <a:chOff x="539552" y="3068960"/>
              <a:chExt cx="4248472" cy="1728192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539552" y="3068960"/>
                <a:ext cx="4248472" cy="1728192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factorielle(int 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	return factorielle(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n-1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 * n;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212361" y="4224728"/>
                <a:ext cx="1816825" cy="268625"/>
              </a:xfrm>
              <a:prstGeom prst="roundRect">
                <a:avLst>
                  <a:gd fmla="val 50000" name="adj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0" name="Google Shape;250;p14"/>
            <p:cNvSpPr/>
            <p:nvPr/>
          </p:nvSpPr>
          <p:spPr>
            <a:xfrm>
              <a:off x="2530885" y="4746630"/>
              <a:ext cx="13692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Appel récursif</a:t>
              </a:r>
              <a:endParaRPr b="1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14"/>
            <p:cNvGrpSpPr/>
            <p:nvPr/>
          </p:nvGrpSpPr>
          <p:grpSpPr>
            <a:xfrm>
              <a:off x="2627984" y="4514243"/>
              <a:ext cx="3168152" cy="542552"/>
              <a:chOff x="2627984" y="4514243"/>
              <a:chExt cx="3168152" cy="542552"/>
            </a:xfrm>
          </p:grpSpPr>
          <p:cxnSp>
            <p:nvCxnSpPr>
              <p:cNvPr id="252" name="Google Shape;252;p14"/>
              <p:cNvCxnSpPr/>
              <p:nvPr/>
            </p:nvCxnSpPr>
            <p:spPr>
              <a:xfrm flipH="1">
                <a:off x="2627984" y="5055404"/>
                <a:ext cx="1800000" cy="139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flipH="1">
                <a:off x="4427984" y="4514243"/>
                <a:ext cx="1368152" cy="54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54" name="Google Shape;254;p14"/>
          <p:cNvGrpSpPr/>
          <p:nvPr/>
        </p:nvGrpSpPr>
        <p:grpSpPr>
          <a:xfrm>
            <a:off x="0" y="5486098"/>
            <a:ext cx="9036000" cy="751214"/>
            <a:chOff x="0" y="5589240"/>
            <a:chExt cx="9036000" cy="751214"/>
          </a:xfrm>
        </p:grpSpPr>
        <p:cxnSp>
          <p:nvCxnSpPr>
            <p:cNvPr id="255" name="Google Shape;255;p14"/>
            <p:cNvCxnSpPr/>
            <p:nvPr/>
          </p:nvCxnSpPr>
          <p:spPr>
            <a:xfrm rot="10800000">
              <a:off x="845600" y="5679264"/>
              <a:ext cx="0" cy="252000"/>
            </a:xfrm>
            <a:prstGeom prst="straightConnector1">
              <a:avLst/>
            </a:prstGeom>
            <a:noFill/>
            <a:ln cap="flat" cmpd="sng" w="412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6" name="Google Shape;256;p14"/>
            <p:cNvSpPr txBox="1"/>
            <p:nvPr/>
          </p:nvSpPr>
          <p:spPr>
            <a:xfrm>
              <a:off x="0" y="5589240"/>
              <a:ext cx="9036000" cy="75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98901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fonction fait un appel à elle-même avec </a:t>
              </a:r>
              <a:r>
                <a:rPr b="1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 paramètres différents 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(plus simples : </a:t>
              </a:r>
              <a:r>
                <a:rPr b="0" i="1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au lieu de </a:t>
              </a:r>
              <a:r>
                <a:rPr b="0" i="1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: C’est </a:t>
              </a:r>
              <a:r>
                <a:rPr b="1" i="1" lang="fr-FR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l’appel récursif</a:t>
              </a:r>
              <a:r>
                <a:rPr b="0" i="0" lang="fr-F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Une fonction est dite récursive si elle est définie en invoquant elle-même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de la fonction factorielle :</a:t>
            </a:r>
            <a:r>
              <a:rPr lang="fr-FR" sz="2000"/>
              <a:t>  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64" name="Google Shape;2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/>
          <p:nvPr/>
        </p:nvSpPr>
        <p:spPr>
          <a:xfrm>
            <a:off x="3412784" y="180795"/>
            <a:ext cx="3976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5"/>
          <p:cNvGrpSpPr/>
          <p:nvPr/>
        </p:nvGrpSpPr>
        <p:grpSpPr>
          <a:xfrm>
            <a:off x="364004" y="3356992"/>
            <a:ext cx="432048" cy="519822"/>
            <a:chOff x="539552" y="4133338"/>
            <a:chExt cx="432048" cy="531698"/>
          </a:xfrm>
        </p:grpSpPr>
        <p:sp>
          <p:nvSpPr>
            <p:cNvPr id="267" name="Google Shape;267;p15"/>
            <p:cNvSpPr/>
            <p:nvPr/>
          </p:nvSpPr>
          <p:spPr>
            <a:xfrm>
              <a:off x="539552" y="4133338"/>
              <a:ext cx="432048" cy="468002"/>
            </a:xfrm>
            <a:prstGeom prst="flowChartExtra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611560" y="4203369"/>
              <a:ext cx="285656" cy="461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!</a:t>
              </a:r>
              <a:endParaRPr b="1" i="0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15"/>
          <p:cNvSpPr/>
          <p:nvPr/>
        </p:nvSpPr>
        <p:spPr>
          <a:xfrm>
            <a:off x="899592" y="3372758"/>
            <a:ext cx="338437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récursif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peut produire lui-même un autre appel récursif, etc., ce qui peut mener à une </a:t>
            </a:r>
            <a:r>
              <a:rPr b="1" i="0" lang="fr-F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suite infinie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d’appels.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15"/>
          <p:cNvGrpSpPr/>
          <p:nvPr/>
        </p:nvGrpSpPr>
        <p:grpSpPr>
          <a:xfrm>
            <a:off x="3234340" y="2996952"/>
            <a:ext cx="5713523" cy="2016224"/>
            <a:chOff x="2530885" y="3068960"/>
            <a:chExt cx="5713523" cy="2016224"/>
          </a:xfrm>
        </p:grpSpPr>
        <p:grpSp>
          <p:nvGrpSpPr>
            <p:cNvPr id="271" name="Google Shape;271;p15"/>
            <p:cNvGrpSpPr/>
            <p:nvPr/>
          </p:nvGrpSpPr>
          <p:grpSpPr>
            <a:xfrm>
              <a:off x="3995936" y="3068960"/>
              <a:ext cx="4248472" cy="1728192"/>
              <a:chOff x="539552" y="3068960"/>
              <a:chExt cx="4248472" cy="1728192"/>
            </a:xfrm>
          </p:grpSpPr>
          <p:sp>
            <p:nvSpPr>
              <p:cNvPr id="272" name="Google Shape;272;p15"/>
              <p:cNvSpPr/>
              <p:nvPr/>
            </p:nvSpPr>
            <p:spPr>
              <a:xfrm>
                <a:off x="539552" y="3068960"/>
                <a:ext cx="4248472" cy="1728192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factorielle(int 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	return factorielle(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n-1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 * n;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2212361" y="4221088"/>
                <a:ext cx="1816825" cy="268625"/>
              </a:xfrm>
              <a:prstGeom prst="roundRect">
                <a:avLst>
                  <a:gd fmla="val 50000" name="adj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" name="Google Shape;274;p15"/>
            <p:cNvSpPr/>
            <p:nvPr/>
          </p:nvSpPr>
          <p:spPr>
            <a:xfrm>
              <a:off x="2530885" y="4746630"/>
              <a:ext cx="13692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Appel récursif</a:t>
              </a:r>
              <a:endParaRPr b="1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15"/>
            <p:cNvGrpSpPr/>
            <p:nvPr/>
          </p:nvGrpSpPr>
          <p:grpSpPr>
            <a:xfrm>
              <a:off x="2627984" y="4514243"/>
              <a:ext cx="3168152" cy="542552"/>
              <a:chOff x="2627984" y="4514243"/>
              <a:chExt cx="3168152" cy="542552"/>
            </a:xfrm>
          </p:grpSpPr>
          <p:cxnSp>
            <p:nvCxnSpPr>
              <p:cNvPr id="276" name="Google Shape;276;p15"/>
              <p:cNvCxnSpPr/>
              <p:nvPr/>
            </p:nvCxnSpPr>
            <p:spPr>
              <a:xfrm flipH="1">
                <a:off x="2627984" y="5055404"/>
                <a:ext cx="1800000" cy="139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5"/>
              <p:cNvCxnSpPr/>
              <p:nvPr/>
            </p:nvCxnSpPr>
            <p:spPr>
              <a:xfrm flipH="1">
                <a:off x="4427984" y="4514243"/>
                <a:ext cx="1368152" cy="54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8" name="Google Shape;278;p15"/>
          <p:cNvGrpSpPr/>
          <p:nvPr/>
        </p:nvGrpSpPr>
        <p:grpSpPr>
          <a:xfrm>
            <a:off x="0" y="5486098"/>
            <a:ext cx="9036000" cy="751214"/>
            <a:chOff x="0" y="5486098"/>
            <a:chExt cx="9036000" cy="751214"/>
          </a:xfrm>
        </p:grpSpPr>
        <p:grpSp>
          <p:nvGrpSpPr>
            <p:cNvPr id="279" name="Google Shape;279;p15"/>
            <p:cNvGrpSpPr/>
            <p:nvPr/>
          </p:nvGrpSpPr>
          <p:grpSpPr>
            <a:xfrm>
              <a:off x="0" y="5486098"/>
              <a:ext cx="9036000" cy="751214"/>
              <a:chOff x="0" y="5589240"/>
              <a:chExt cx="9036000" cy="751214"/>
            </a:xfrm>
          </p:grpSpPr>
          <p:cxnSp>
            <p:nvCxnSpPr>
              <p:cNvPr id="280" name="Google Shape;280;p15"/>
              <p:cNvCxnSpPr/>
              <p:nvPr/>
            </p:nvCxnSpPr>
            <p:spPr>
              <a:xfrm rot="10800000">
                <a:off x="845600" y="5679264"/>
                <a:ext cx="0" cy="252000"/>
              </a:xfrm>
              <a:prstGeom prst="straightConnector1">
                <a:avLst/>
              </a:prstGeom>
              <a:noFill/>
              <a:ln cap="flat" cmpd="sng" w="41275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81" name="Google Shape;281;p15"/>
              <p:cNvSpPr txBox="1"/>
              <p:nvPr/>
            </p:nvSpPr>
            <p:spPr>
              <a:xfrm>
                <a:off x="0" y="5589240"/>
                <a:ext cx="9036000" cy="751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rmAutofit/>
              </a:bodyPr>
              <a:lstStyle/>
              <a:p>
                <a:pPr indent="0" lvl="0" marL="9890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fr-F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 faut </a:t>
                </a:r>
                <a:r>
                  <a:rPr b="1" i="0" lang="fr-F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arrêter</a:t>
                </a:r>
                <a:r>
                  <a:rPr b="0" i="0" lang="fr-F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la suite d’appels au moment où le sous-problème peut être résolu directement.  Dans cet exemple :       si </a:t>
                </a:r>
                <a:r>
                  <a:rPr b="0" i="1" lang="fr-F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r>
                  <a:rPr b="0" i="0" lang="fr-FR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0         0!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2" name="Google Shape;282;p15"/>
            <p:cNvCxnSpPr/>
            <p:nvPr/>
          </p:nvCxnSpPr>
          <p:spPr>
            <a:xfrm rot="10800000">
              <a:off x="6570208" y="5879522"/>
              <a:ext cx="0" cy="252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546374" y="6309320"/>
            <a:ext cx="8073840" cy="338554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Calibri"/>
              <a:buNone/>
            </a:pPr>
            <a:r>
              <a:rPr b="1" i="0" lang="fr-FR" sz="16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Capsule vidéo :      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Comprendre le fonctionnement de la récursivité avec la fonction factorielle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0" y="1157234"/>
            <a:ext cx="9036000" cy="508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Une fonction est dite récursive si elle est définie en invoquant elle-même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 de la fonction factorielle :</a:t>
            </a:r>
            <a:r>
              <a:rPr lang="fr-FR" sz="2000"/>
              <a:t>  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539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89" name="Google Shape;28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291" name="Google Shape;2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/>
          <p:nvPr/>
        </p:nvSpPr>
        <p:spPr>
          <a:xfrm>
            <a:off x="3412784" y="180795"/>
            <a:ext cx="3976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16"/>
          <p:cNvGrpSpPr/>
          <p:nvPr/>
        </p:nvGrpSpPr>
        <p:grpSpPr>
          <a:xfrm>
            <a:off x="3234340" y="2996952"/>
            <a:ext cx="5713523" cy="2016224"/>
            <a:chOff x="2530885" y="3068960"/>
            <a:chExt cx="5713523" cy="2016224"/>
          </a:xfrm>
        </p:grpSpPr>
        <p:grpSp>
          <p:nvGrpSpPr>
            <p:cNvPr id="294" name="Google Shape;294;p16"/>
            <p:cNvGrpSpPr/>
            <p:nvPr/>
          </p:nvGrpSpPr>
          <p:grpSpPr>
            <a:xfrm>
              <a:off x="3995936" y="3068960"/>
              <a:ext cx="4248472" cy="1728192"/>
              <a:chOff x="539552" y="3068960"/>
              <a:chExt cx="4248472" cy="1728192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539552" y="3068960"/>
                <a:ext cx="4248472" cy="1728192"/>
              </a:xfrm>
              <a:prstGeom prst="rect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 factorielle(int 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if(n == 0)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return 1;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else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	return factorielle(</a:t>
                </a:r>
                <a:r>
                  <a:rPr b="1" i="0" lang="fr-FR" sz="1400" u="none" cap="none" strike="noStrike">
                    <a:solidFill>
                      <a:srgbClr val="0000CC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n-1</a:t>
                </a: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) * n;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540"/>
                  <a:buFont typeface="Noto Sans Symbols"/>
                  <a:buNone/>
                </a:pPr>
                <a:r>
                  <a:rPr b="0" i="0" lang="fr-FR" sz="14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212361" y="4221088"/>
                <a:ext cx="1816825" cy="268625"/>
              </a:xfrm>
              <a:prstGeom prst="roundRect">
                <a:avLst>
                  <a:gd fmla="val 50000" name="adj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16"/>
            <p:cNvSpPr/>
            <p:nvPr/>
          </p:nvSpPr>
          <p:spPr>
            <a:xfrm>
              <a:off x="2530885" y="4746630"/>
              <a:ext cx="13692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Appel récursif</a:t>
              </a:r>
              <a:endParaRPr b="1" i="0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98;p16"/>
            <p:cNvGrpSpPr/>
            <p:nvPr/>
          </p:nvGrpSpPr>
          <p:grpSpPr>
            <a:xfrm>
              <a:off x="2627984" y="4514243"/>
              <a:ext cx="3168152" cy="542552"/>
              <a:chOff x="2627984" y="4514243"/>
              <a:chExt cx="3168152" cy="542552"/>
            </a:xfrm>
          </p:grpSpPr>
          <p:cxnSp>
            <p:nvCxnSpPr>
              <p:cNvPr id="299" name="Google Shape;299;p16"/>
              <p:cNvCxnSpPr/>
              <p:nvPr/>
            </p:nvCxnSpPr>
            <p:spPr>
              <a:xfrm flipH="1">
                <a:off x="2627984" y="5055404"/>
                <a:ext cx="1800000" cy="139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16"/>
              <p:cNvCxnSpPr/>
              <p:nvPr/>
            </p:nvCxnSpPr>
            <p:spPr>
              <a:xfrm flipH="1">
                <a:off x="4427984" y="4514243"/>
                <a:ext cx="1368152" cy="54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01" name="Google Shape;301;p16"/>
          <p:cNvSpPr/>
          <p:nvPr/>
        </p:nvSpPr>
        <p:spPr>
          <a:xfrm>
            <a:off x="5132298" y="3524000"/>
            <a:ext cx="1224136" cy="252000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0496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5126790" y="3943923"/>
            <a:ext cx="648000" cy="252000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rgbClr val="0496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6"/>
          <p:cNvCxnSpPr/>
          <p:nvPr/>
        </p:nvCxnSpPr>
        <p:spPr>
          <a:xfrm flipH="1">
            <a:off x="1653781" y="3650000"/>
            <a:ext cx="3492000" cy="1391"/>
          </a:xfrm>
          <a:prstGeom prst="straightConnector1">
            <a:avLst/>
          </a:prstGeom>
          <a:noFill/>
          <a:ln cap="flat" cmpd="sng" w="9525">
            <a:solidFill>
              <a:srgbClr val="04960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16"/>
          <p:cNvSpPr/>
          <p:nvPr/>
        </p:nvSpPr>
        <p:spPr>
          <a:xfrm>
            <a:off x="1559640" y="3341226"/>
            <a:ext cx="28412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24E04"/>
                </a:solidFill>
                <a:latin typeface="Calibri"/>
                <a:ea typeface="Calibri"/>
                <a:cs typeface="Calibri"/>
                <a:sym typeface="Calibri"/>
              </a:rPr>
              <a:t>Cas terminal : Condition d’arrêt</a:t>
            </a:r>
            <a:endParaRPr b="1" i="0" sz="1400" u="none" cap="none" strike="noStrike">
              <a:solidFill>
                <a:srgbClr val="024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 flipH="1">
            <a:off x="3309965" y="4109042"/>
            <a:ext cx="1800000" cy="1391"/>
          </a:xfrm>
          <a:prstGeom prst="straightConnector1">
            <a:avLst/>
          </a:prstGeom>
          <a:noFill/>
          <a:ln cap="flat" cmpd="sng" w="9525">
            <a:solidFill>
              <a:srgbClr val="04960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6"/>
          <p:cNvSpPr/>
          <p:nvPr/>
        </p:nvSpPr>
        <p:spPr>
          <a:xfrm>
            <a:off x="3197100" y="3800268"/>
            <a:ext cx="11542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rgbClr val="024E04"/>
                </a:solidFill>
                <a:latin typeface="Calibri"/>
                <a:ea typeface="Calibri"/>
                <a:cs typeface="Calibri"/>
                <a:sym typeface="Calibri"/>
              </a:rPr>
              <a:t>Cas général</a:t>
            </a:r>
            <a:endParaRPr b="1" i="0" sz="1400" u="none" cap="none" strike="noStrike">
              <a:solidFill>
                <a:srgbClr val="024E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0" y="5486098"/>
            <a:ext cx="9036000" cy="751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fr-FR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toute fonction récursive, il faut avoir une condition d’arrêt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fr-FR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Assurer la </a:t>
            </a:r>
            <a:r>
              <a:rPr b="1" i="0" lang="fr-FR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terminaison du programme récursif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6"/>
          <p:cNvGrpSpPr/>
          <p:nvPr/>
        </p:nvGrpSpPr>
        <p:grpSpPr>
          <a:xfrm>
            <a:off x="1875446" y="5857054"/>
            <a:ext cx="264048" cy="180000"/>
            <a:chOff x="671520" y="2831942"/>
            <a:chExt cx="264048" cy="180000"/>
          </a:xfrm>
        </p:grpSpPr>
        <p:cxnSp>
          <p:nvCxnSpPr>
            <p:cNvPr id="309" name="Google Shape;309;p16"/>
            <p:cNvCxnSpPr/>
            <p:nvPr/>
          </p:nvCxnSpPr>
          <p:spPr>
            <a:xfrm>
              <a:off x="683568" y="2996952"/>
              <a:ext cx="252000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0" name="Google Shape;310;p16"/>
            <p:cNvCxnSpPr/>
            <p:nvPr/>
          </p:nvCxnSpPr>
          <p:spPr>
            <a:xfrm rot="5400000">
              <a:off x="581520" y="2921942"/>
              <a:ext cx="180000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17" name="Google Shape;3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1617091" y="180795"/>
            <a:ext cx="76311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 concevoir une fonction récursive ?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0" y="1157234"/>
            <a:ext cx="9036000" cy="508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3538" lvl="1" marL="53657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Trouver une décomposition récursive du problème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Trouver l’élément de récursivité qui permet de définir les cas plus simples (</a:t>
            </a:r>
            <a:r>
              <a:rPr b="0" i="1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une valeur numérique qui décroît, une taille de données qui diminue).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Exprimer la solution dans le cas général en fonction de la solution pour le cas plus simple.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3538" lvl="1" marL="5365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Trouver la condition d’arrêt de récursivité et la solution dans ce cas terminal</a:t>
            </a:r>
            <a:br>
              <a:rPr b="0" i="1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Vérifier que la condition d’arrêt est atteinte après un nombre fini d’appels récursifs dans tous les 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187624" y="5600210"/>
            <a:ext cx="7560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fr-FR" sz="1850"/>
              <a:t>La pile a une taille limitée, une mauvaise utilisation de la récursivité telque des appels récursifs infinis peut entraîner </a:t>
            </a:r>
            <a:r>
              <a:rPr b="1" lang="fr-FR" sz="1850">
                <a:solidFill>
                  <a:srgbClr val="FF0000"/>
                </a:solidFill>
              </a:rPr>
              <a:t>un débordement de pile</a:t>
            </a:r>
            <a:endParaRPr sz="1850">
              <a:solidFill>
                <a:srgbClr val="FF0000"/>
              </a:solidFill>
            </a:endParaRPr>
          </a:p>
        </p:txBody>
      </p:sp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/>
          <p:nvPr/>
        </p:nvSpPr>
        <p:spPr>
          <a:xfrm>
            <a:off x="-11" y="1276146"/>
            <a:ext cx="9036000" cy="5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7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Modèle de mémoire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0362" lvl="2" marL="90011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fonction en C utilise une zone mémoire pour stocker ses paramètres, ses variables locales, sa valeur de retour,  etc …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3023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c’est le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de la fonction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0362" lvl="2" marL="90011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L’allocation du contexte d’une fonction se fait au moment de son appel, dans une zone de mémoire spéciale appelé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pile d’exécution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0362" lvl="2" marL="90011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pile d’exécution fonctionne selon le principe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LIFO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30237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irst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/ Dernier arrivé, premier servi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3023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3023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" lvl="2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2211502" y="5034662"/>
            <a:ext cx="5240700" cy="3387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Calibri"/>
              <a:buNone/>
            </a:pPr>
            <a:r>
              <a:rPr b="1" i="0" lang="fr-FR" sz="16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Capsule vidéo :      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appels de fonctions en mémoire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92512" y="5683985"/>
            <a:ext cx="432048" cy="519874"/>
            <a:chOff x="539552" y="4133338"/>
            <a:chExt cx="432048" cy="531731"/>
          </a:xfrm>
        </p:grpSpPr>
        <p:sp>
          <p:nvSpPr>
            <p:cNvPr id="332" name="Google Shape;332;p18"/>
            <p:cNvSpPr/>
            <p:nvPr/>
          </p:nvSpPr>
          <p:spPr>
            <a:xfrm>
              <a:off x="539552" y="4133338"/>
              <a:ext cx="432048" cy="468002"/>
            </a:xfrm>
            <a:prstGeom prst="flowChartExtra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11560" y="4203369"/>
              <a:ext cx="28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alibri"/>
                <a:buNone/>
              </a:pPr>
              <a:r>
                <a:rPr b="1" i="0" lang="fr-FR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!</a:t>
              </a:r>
              <a:endParaRPr b="1" i="0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1626494" y="101392"/>
            <a:ext cx="7596336" cy="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Arial"/>
              <a:buNone/>
            </a:pPr>
            <a:r>
              <a:rPr b="0" i="0" lang="fr-FR" sz="3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Passage des paramètres par copie de valeur</a:t>
            </a:r>
            <a:endParaRPr b="0" i="0" sz="32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38" y="1772816"/>
            <a:ext cx="8437726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41" name="Google Shape;3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2143116"/>
            <a:ext cx="9144000" cy="1928826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récursivité en C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" y="0"/>
            <a:ext cx="2264885" cy="11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27" y="1772816"/>
            <a:ext cx="8437737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51" name="Google Shape;3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27" y="1768336"/>
            <a:ext cx="8437737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61" name="Google Shape;3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1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12" y="1768336"/>
            <a:ext cx="8437737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71" name="Google Shape;3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3"/>
          <p:cNvPicPr preferRelativeResize="0"/>
          <p:nvPr/>
        </p:nvPicPr>
        <p:blipFill rotWithShape="1">
          <a:blip r:embed="rId3">
            <a:alphaModFix/>
          </a:blip>
          <a:srcRect b="-1838" l="0" r="0" t="1840"/>
          <a:stretch/>
        </p:blipFill>
        <p:spPr>
          <a:xfrm>
            <a:off x="309880" y="1849016"/>
            <a:ext cx="8437737" cy="4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3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81" name="Google Shape;3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3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12" y="1700808"/>
            <a:ext cx="8438400" cy="42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391" name="Google Shape;3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4" y="1704576"/>
            <a:ext cx="8438400" cy="42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5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01" name="Google Shape;4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5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4" y="1696648"/>
            <a:ext cx="8438400" cy="42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6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11" name="Google Shape;4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4" y="1696648"/>
            <a:ext cx="8438400" cy="42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21" name="Google Shape;4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4" y="1692880"/>
            <a:ext cx="8438400" cy="421168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31" name="Google Shape;4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8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16" y="1669216"/>
            <a:ext cx="8438400" cy="422170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9"/>
          <p:cNvSpPr/>
          <p:nvPr/>
        </p:nvSpPr>
        <p:spPr>
          <a:xfrm>
            <a:off x="0" y="0"/>
            <a:ext cx="9144000" cy="857232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Évaluation des appels récursifs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41" name="Google Shape;4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0" y="1157234"/>
            <a:ext cx="903600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Appels récursifs sur la pile d’exécution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4716016" y="1156276"/>
            <a:ext cx="3960440" cy="471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3538" lvl="1" marL="5365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 Exemple Factorielle(3)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288" lvl="1" marL="2682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9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4904817" y="180795"/>
            <a:ext cx="992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57200" y="1000108"/>
            <a:ext cx="8435280" cy="5237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7F7F7F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 b="1" sz="3200">
              <a:solidFill>
                <a:schemeClr val="accent2"/>
              </a:solidFill>
            </a:endParaRPr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Motivation</a:t>
            </a:r>
            <a:endParaRPr>
              <a:solidFill>
                <a:srgbClr val="595959"/>
              </a:solidFill>
            </a:endParaRPr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Définition et contexte</a:t>
            </a:r>
            <a:endParaRPr>
              <a:solidFill>
                <a:srgbClr val="595959"/>
              </a:solidFill>
            </a:endParaRPr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Comment concevoir une fonction récursive?</a:t>
            </a:r>
            <a:endParaRPr>
              <a:solidFill>
                <a:srgbClr val="595959"/>
              </a:solidFill>
            </a:endParaRPr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Évaluation des appels récursifs</a:t>
            </a:r>
            <a:endParaRPr>
              <a:solidFill>
                <a:srgbClr val="595959"/>
              </a:solidFill>
            </a:endParaRPr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Types de récursivité</a:t>
            </a:r>
            <a:endParaRPr/>
          </a:p>
          <a:p>
            <a:pPr indent="-352425" lvl="1" marL="1708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</a:pPr>
            <a:r>
              <a:rPr lang="fr-FR">
                <a:solidFill>
                  <a:srgbClr val="595959"/>
                </a:solidFill>
              </a:rPr>
              <a:t>Récursivité vs itération</a:t>
            </a:r>
            <a:endParaRPr>
              <a:solidFill>
                <a:srgbClr val="595959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 sz="3200">
              <a:solidFill>
                <a:srgbClr val="595959"/>
              </a:solidFill>
            </a:endParaRPr>
          </a:p>
          <a:p>
            <a:pPr indent="-2540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595959"/>
              </a:solidFill>
            </a:endParaRPr>
          </a:p>
          <a:p>
            <a:pPr indent="-2540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rgbClr val="7F7F7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idx="1" type="body"/>
          </p:nvPr>
        </p:nvSpPr>
        <p:spPr>
          <a:xfrm>
            <a:off x="0" y="1157234"/>
            <a:ext cx="9144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Récursivité terminale vs récursivité non terminale :</a:t>
            </a:r>
            <a:endParaRPr sz="2400"/>
          </a:p>
          <a:p>
            <a:pPr indent="-179385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Une fonction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terminale </a:t>
            </a:r>
            <a:r>
              <a:rPr lang="fr-FR" sz="2000"/>
              <a:t>est une fonction où l'appel récursif est la </a:t>
            </a:r>
            <a:r>
              <a:rPr b="1" lang="fr-FR" sz="2000"/>
              <a:t>dernière</a:t>
            </a:r>
            <a:r>
              <a:rPr lang="fr-FR" sz="2000"/>
              <a:t> instruction à être évaluée. L’appel doit être "pure" : sans calcul ni composition.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non terminale </a:t>
            </a:r>
            <a:r>
              <a:rPr lang="fr-FR" sz="2000"/>
              <a:t>si l’appel récursif n’est pas en dernier.</a:t>
            </a:r>
            <a:endParaRPr/>
          </a:p>
          <a:p>
            <a:pPr indent="17463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u="sng"/>
              <a:t>Exemple de récursivité terminale :</a:t>
            </a:r>
            <a:r>
              <a:rPr lang="fr-FR" sz="1800"/>
              <a:t>                             </a:t>
            </a:r>
            <a:r>
              <a:rPr lang="fr-FR" sz="1800" u="sng"/>
              <a:t>Exemples de récursivités non terminales :</a:t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50" name="Google Shape;450;p30"/>
          <p:cNvSpPr/>
          <p:nvPr/>
        </p:nvSpPr>
        <p:spPr>
          <a:xfrm>
            <a:off x="5451862" y="5157192"/>
            <a:ext cx="3528392" cy="158417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Fact(int n)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==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n</a:t>
            </a:r>
            <a:r>
              <a:rPr b="1" i="0" lang="fr-FR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Fact(n-1);   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20</a:t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53" name="Google Shape;4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/>
          <p:cNvSpPr/>
          <p:nvPr/>
        </p:nvSpPr>
        <p:spPr>
          <a:xfrm>
            <a:off x="2771800" y="180795"/>
            <a:ext cx="4243149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de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30"/>
          <p:cNvCxnSpPr/>
          <p:nvPr/>
        </p:nvCxnSpPr>
        <p:spPr>
          <a:xfrm>
            <a:off x="5004048" y="2924944"/>
            <a:ext cx="0" cy="385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30"/>
          <p:cNvSpPr/>
          <p:nvPr/>
        </p:nvSpPr>
        <p:spPr>
          <a:xfrm>
            <a:off x="107504" y="3297032"/>
            <a:ext cx="4752528" cy="157212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AfficherTabInverse(int T, int n)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&gt;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printf("%d\t", T[n-1]);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AfficherTabInverse(T, n-1);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5451862" y="3284984"/>
            <a:ext cx="3528392" cy="172819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AfficherTab (int T, int n)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&gt;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AfficherTab(T, n-1);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printf("%d\t", T[n-1]);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1131382" y="5460990"/>
            <a:ext cx="2936562" cy="630942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Calibri"/>
              <a:buNone/>
            </a:pPr>
            <a:r>
              <a:rPr b="1" i="0" lang="fr-FR" sz="16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Capsule vidéo :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de la récursivité terminale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30"/>
          <p:cNvCxnSpPr/>
          <p:nvPr/>
        </p:nvCxnSpPr>
        <p:spPr>
          <a:xfrm rot="10800000">
            <a:off x="69150" y="5013176"/>
            <a:ext cx="493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Récursivité simple vs récursivité multiple:</a:t>
            </a:r>
            <a:endParaRPr sz="2400"/>
          </a:p>
          <a:p>
            <a:pPr indent="-179385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Une fonction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simple </a:t>
            </a:r>
            <a:r>
              <a:rPr lang="fr-FR" sz="2000"/>
              <a:t>si elle s’appelle une seule fois</a:t>
            </a:r>
            <a:r>
              <a:rPr b="1" lang="fr-FR" sz="2000"/>
              <a:t> </a:t>
            </a:r>
            <a:r>
              <a:rPr lang="fr-FR" sz="2000"/>
              <a:t>(factorielle)</a:t>
            </a:r>
            <a:endParaRPr/>
          </a:p>
          <a:p>
            <a:pPr indent="-179385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Une fonction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multiple </a:t>
            </a:r>
            <a:r>
              <a:rPr lang="fr-FR" sz="2000"/>
              <a:t>si elle fait plus qu’un appel récursif. </a:t>
            </a:r>
            <a:endParaRPr/>
          </a:p>
          <a:p>
            <a:pPr indent="17463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u="sng"/>
              <a:t>Exemple de récursivité multiple :</a:t>
            </a:r>
            <a:r>
              <a:rPr lang="fr-FR" sz="1600">
                <a:solidFill>
                  <a:srgbClr val="000000"/>
                </a:solidFill>
              </a:rPr>
              <a:t> La suite de Fibonacci</a:t>
            </a:r>
            <a:endParaRPr sz="1800" u="sng"/>
          </a:p>
          <a:p>
            <a:pPr indent="17460" lvl="0" marL="2157413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Fib(0) = 0      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Fib(1) = 1 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Fib(n) = Fib(n-1) + Fib(n-2),      si n&gt;1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/>
          </a:p>
          <a:p>
            <a:pPr indent="17463" lvl="0" marL="358775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fr-FR" sz="1600" u="sng"/>
              <a:t>Autre Exemple de récursivité multiple :</a:t>
            </a:r>
            <a:r>
              <a:rPr lang="fr-FR" sz="1600"/>
              <a:t> Les tours de Hanoï</a:t>
            </a:r>
            <a:endParaRPr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65" name="Google Shape;46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21</a:t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67" name="Google Shape;4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1"/>
          <p:cNvSpPr/>
          <p:nvPr/>
        </p:nvSpPr>
        <p:spPr>
          <a:xfrm>
            <a:off x="2771800" y="180795"/>
            <a:ext cx="4243149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de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1"/>
          <p:cNvCxnSpPr/>
          <p:nvPr/>
        </p:nvCxnSpPr>
        <p:spPr>
          <a:xfrm>
            <a:off x="2123728" y="3105048"/>
            <a:ext cx="0" cy="75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1"/>
          <p:cNvSpPr/>
          <p:nvPr/>
        </p:nvSpPr>
        <p:spPr>
          <a:xfrm>
            <a:off x="1763688" y="4077072"/>
            <a:ext cx="4176464" cy="201622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Fib(int n)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&lt; 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n;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Fib(n-1) + Fib(n-2);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Récursivité directe vs recursivité indirecte :</a:t>
            </a:r>
            <a:endParaRPr sz="2400"/>
          </a:p>
          <a:p>
            <a:pPr indent="-179385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Une fonction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directe </a:t>
            </a:r>
            <a:r>
              <a:rPr lang="fr-FR" sz="2000"/>
              <a:t>si elle appelle la même fonction </a:t>
            </a:r>
            <a:r>
              <a:rPr b="1" lang="fr-FR" sz="2000"/>
              <a:t>f </a:t>
            </a:r>
            <a:r>
              <a:rPr lang="fr-FR" sz="2000"/>
              <a:t>(factorielle)</a:t>
            </a:r>
            <a:endParaRPr/>
          </a:p>
          <a:p>
            <a:pPr indent="-179385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Une fonction </a:t>
            </a:r>
            <a:r>
              <a:rPr b="1" lang="fr-FR" sz="2000"/>
              <a:t>f</a:t>
            </a:r>
            <a:r>
              <a:rPr lang="fr-FR" sz="2000"/>
              <a:t> est </a:t>
            </a:r>
            <a:r>
              <a:rPr b="1" lang="fr-FR" sz="2000">
                <a:solidFill>
                  <a:srgbClr val="C00000"/>
                </a:solidFill>
              </a:rPr>
              <a:t>récursive indirecte</a:t>
            </a:r>
            <a:r>
              <a:rPr lang="fr-FR" sz="2000"/>
              <a:t> si elle appelle une autre fonction </a:t>
            </a:r>
            <a:r>
              <a:rPr b="1" lang="fr-FR" sz="2000"/>
              <a:t>g</a:t>
            </a:r>
            <a:r>
              <a:rPr lang="fr-FR" sz="2000"/>
              <a:t> et que </a:t>
            </a:r>
            <a:r>
              <a:rPr b="1" lang="fr-FR" sz="2000"/>
              <a:t>g</a:t>
            </a:r>
            <a:r>
              <a:rPr lang="fr-FR" sz="2000"/>
              <a:t> appelle </a:t>
            </a:r>
            <a:r>
              <a:rPr b="1" lang="fr-FR" sz="2000"/>
              <a:t>f</a:t>
            </a:r>
            <a:r>
              <a:rPr lang="fr-FR" sz="2000"/>
              <a:t> directement ou indirectement. </a:t>
            </a:r>
            <a:endParaRPr/>
          </a:p>
          <a:p>
            <a:pPr indent="-179388" lvl="0" marL="5397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	     Si </a:t>
            </a:r>
            <a:r>
              <a:rPr b="1" lang="fr-FR" sz="2000"/>
              <a:t>g</a:t>
            </a:r>
            <a:r>
              <a:rPr lang="fr-FR" sz="2000"/>
              <a:t> appelle </a:t>
            </a:r>
            <a:r>
              <a:rPr b="1" lang="fr-FR" sz="2000"/>
              <a:t>f</a:t>
            </a:r>
            <a:r>
              <a:rPr lang="fr-FR" sz="2000"/>
              <a:t> directement, on parle de </a:t>
            </a:r>
            <a:r>
              <a:rPr b="1" lang="fr-FR" sz="2000">
                <a:solidFill>
                  <a:srgbClr val="C00000"/>
                </a:solidFill>
              </a:rPr>
              <a:t>récursivité croisée ou mutuelle</a:t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 u="sng"/>
              <a:t>Exemple de récursivité indirecte croisée :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U(0) = 1,      V(0) = 2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U(n) = 2V(n-1),      si n&gt;0</a:t>
            </a:r>
            <a:endParaRPr/>
          </a:p>
          <a:p>
            <a:pPr indent="17460" lvl="0" marL="2157413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fr-FR" sz="1600"/>
              <a:t>V(n) = 3U(n-1),      si n&gt;0</a:t>
            </a:r>
            <a:endParaRPr i="1" sz="18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6" name="Google Shape;47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22</a:t>
            </a: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78" name="Google Shape;4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/>
          <p:nvPr/>
        </p:nvSpPr>
        <p:spPr>
          <a:xfrm>
            <a:off x="2771800" y="180795"/>
            <a:ext cx="4243149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de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32"/>
          <p:cNvCxnSpPr/>
          <p:nvPr/>
        </p:nvCxnSpPr>
        <p:spPr>
          <a:xfrm>
            <a:off x="2195736" y="3753120"/>
            <a:ext cx="0" cy="75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32"/>
          <p:cNvSpPr txBox="1"/>
          <p:nvPr/>
        </p:nvSpPr>
        <p:spPr>
          <a:xfrm>
            <a:off x="4803014" y="3831068"/>
            <a:ext cx="3240360" cy="5760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7463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suite </a:t>
            </a:r>
            <a:r>
              <a:rPr b="0" i="1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dépend de la suite </a:t>
            </a:r>
            <a:r>
              <a:rPr b="0" i="1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elle-même dépend de la suite </a:t>
            </a:r>
            <a:r>
              <a:rPr b="0" i="1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755576" y="4653136"/>
            <a:ext cx="2736304" cy="201622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U(int n)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==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1;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2*V(n-1);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5364088" y="4653136"/>
            <a:ext cx="2736304" cy="2016224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V(int n)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if(n == 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2; 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3*U(n-1);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4" name="Google Shape;484;p32"/>
          <p:cNvGrpSpPr/>
          <p:nvPr/>
        </p:nvGrpSpPr>
        <p:grpSpPr>
          <a:xfrm>
            <a:off x="581580" y="2846932"/>
            <a:ext cx="264048" cy="180000"/>
            <a:chOff x="671520" y="2831942"/>
            <a:chExt cx="264048" cy="180000"/>
          </a:xfrm>
        </p:grpSpPr>
        <p:cxnSp>
          <p:nvCxnSpPr>
            <p:cNvPr id="485" name="Google Shape;485;p32"/>
            <p:cNvCxnSpPr/>
            <p:nvPr/>
          </p:nvCxnSpPr>
          <p:spPr>
            <a:xfrm>
              <a:off x="683568" y="2996952"/>
              <a:ext cx="252000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6" name="Google Shape;486;p32"/>
            <p:cNvCxnSpPr/>
            <p:nvPr/>
          </p:nvCxnSpPr>
          <p:spPr>
            <a:xfrm rot="5400000">
              <a:off x="581520" y="2921942"/>
              <a:ext cx="180000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23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493" name="Google Shape;4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/>
          <p:nvPr/>
        </p:nvSpPr>
        <p:spPr>
          <a:xfrm>
            <a:off x="2771800" y="180795"/>
            <a:ext cx="476553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Récursivité vs 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réaliser des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traitements répétitifs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 utilise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boucles                              </a:t>
            </a:r>
            <a:r>
              <a:rPr b="1" i="0" lang="fr-FR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l’itération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appels récursifs                </a:t>
            </a:r>
            <a:r>
              <a:rPr b="1" i="0" lang="fr-F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88" lvl="0" marL="173038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s’exprime plus naturellement par récursivité ou par itération </a:t>
            </a:r>
            <a:r>
              <a:rPr b="1" i="0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selon le type de problème</a:t>
            </a:r>
            <a:endParaRPr b="1" i="0" sz="2000" u="none" cap="none" strike="noStrike">
              <a:solidFill>
                <a:srgbClr val="0496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7813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Utilisation de l’itération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général, l’itération est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efficace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(plus rapide) que la récursivité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Privilégier l’itération si le programme peut être écrit sans trop de difficultés en style itératif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5877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33"/>
          <p:cNvCxnSpPr/>
          <p:nvPr/>
        </p:nvCxnSpPr>
        <p:spPr>
          <a:xfrm rot="10800000">
            <a:off x="809568" y="4576556"/>
            <a:ext cx="0" cy="252000"/>
          </a:xfrm>
          <a:prstGeom prst="straightConnector1">
            <a:avLst/>
          </a:prstGeom>
          <a:noFill/>
          <a:ln cap="flat" cmpd="sng" w="412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33"/>
          <p:cNvCxnSpPr/>
          <p:nvPr/>
        </p:nvCxnSpPr>
        <p:spPr>
          <a:xfrm flipH="1">
            <a:off x="2234290" y="2060848"/>
            <a:ext cx="1548000" cy="1391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498" name="Google Shape;498;p33"/>
          <p:cNvCxnSpPr/>
          <p:nvPr/>
        </p:nvCxnSpPr>
        <p:spPr>
          <a:xfrm flipH="1">
            <a:off x="3059832" y="2538803"/>
            <a:ext cx="720080" cy="139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lg" w="lg" type="stealth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2d2fcbdce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22d2fcbdce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22d2fcbdce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2d2fcbdce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22d2fcbdce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22d2fcbdce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2d2fcbdce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22d2fcbdce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22d2fcbdce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24</a:t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529" name="Google Shape;5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>
            <a:off x="2771800" y="180795"/>
            <a:ext cx="476553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Récursivité vs 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 réaliser des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traitements répétitifs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on utilise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boucles                              </a:t>
            </a:r>
            <a:r>
              <a:rPr b="1" i="0" lang="fr-FR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l’itération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appels récursifs                </a:t>
            </a:r>
            <a:r>
              <a:rPr b="1" i="0" lang="fr-F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88" lvl="0" marL="173038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solution s’exprime plus naturellement par récursivité ou par itération </a:t>
            </a:r>
            <a:r>
              <a:rPr b="1" i="0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selon le type de problème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Utilisation de la récursivité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certains types de problèmes, la solution récursive est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intuitive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celle itérative et le programme à écrire est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court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lisible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Certaines solutions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récursives sont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efficaces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les solutions itératives (exemple tri rapide, tri fusion, …), mais </a:t>
            </a:r>
            <a:r>
              <a:rPr b="0" i="0" lang="fr-FR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n’est pas le cas général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Privilégier la récursivité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les structures de données manipulées sont récursives (ex. les arbres)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raisonnement lui même est récursif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5877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34"/>
          <p:cNvCxnSpPr/>
          <p:nvPr/>
        </p:nvCxnSpPr>
        <p:spPr>
          <a:xfrm rot="10800000">
            <a:off x="809568" y="5663498"/>
            <a:ext cx="0" cy="252000"/>
          </a:xfrm>
          <a:prstGeom prst="straightConnector1">
            <a:avLst/>
          </a:prstGeom>
          <a:noFill/>
          <a:ln cap="flat" cmpd="sng" w="412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34"/>
          <p:cNvCxnSpPr/>
          <p:nvPr/>
        </p:nvCxnSpPr>
        <p:spPr>
          <a:xfrm flipH="1">
            <a:off x="2234290" y="2060848"/>
            <a:ext cx="1548000" cy="1391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534" name="Google Shape;534;p34"/>
          <p:cNvCxnSpPr/>
          <p:nvPr/>
        </p:nvCxnSpPr>
        <p:spPr>
          <a:xfrm flipH="1">
            <a:off x="3059832" y="2538803"/>
            <a:ext cx="720080" cy="139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lg" w="lg" type="stealth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25</a:t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541" name="Google Shape;5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5"/>
          <p:cNvSpPr/>
          <p:nvPr/>
        </p:nvSpPr>
        <p:spPr>
          <a:xfrm>
            <a:off x="2771800" y="180795"/>
            <a:ext cx="476553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Récursivité vs 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 réaliser des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traitements répétitifs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on utilise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boucles                              </a:t>
            </a:r>
            <a:r>
              <a:rPr b="1" i="0" lang="fr-FR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l’itération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appels récursifs                </a:t>
            </a:r>
            <a:r>
              <a:rPr b="1" i="0" lang="fr-F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récursivité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88" lvl="0" marL="173038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solution s’exprime plus naturellement par récursivité ou par itération </a:t>
            </a:r>
            <a:r>
              <a:rPr b="1" i="0" lang="fr-FR" sz="2000" u="none" cap="none" strike="noStrike">
                <a:solidFill>
                  <a:srgbClr val="049607"/>
                </a:solidFill>
                <a:latin typeface="Calibri"/>
                <a:ea typeface="Calibri"/>
                <a:cs typeface="Calibri"/>
                <a:sym typeface="Calibri"/>
              </a:rPr>
              <a:t>selon le type de problème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Utilisation de la récursivité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8985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faut faire attention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 conditions d’arrêt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la gestion de la taille de la pile d’exécution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16240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Appels récursifs infinis      </a:t>
            </a:r>
            <a:r>
              <a:rPr b="0" i="0" lang="fr-FR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épuisement de la pile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certains problèmes de complexité à surveiller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1166813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−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l’efficacité moindre qu’une version itérative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5877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35"/>
          <p:cNvCxnSpPr/>
          <p:nvPr/>
        </p:nvCxnSpPr>
        <p:spPr>
          <a:xfrm rot="10800000">
            <a:off x="4558484" y="5319224"/>
            <a:ext cx="0" cy="252000"/>
          </a:xfrm>
          <a:prstGeom prst="straightConnector1">
            <a:avLst/>
          </a:prstGeom>
          <a:noFill/>
          <a:ln cap="flat" cmpd="sng" w="412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5" name="Google Shape;545;p35"/>
          <p:cNvCxnSpPr/>
          <p:nvPr/>
        </p:nvCxnSpPr>
        <p:spPr>
          <a:xfrm flipH="1">
            <a:off x="2234290" y="2060848"/>
            <a:ext cx="1548000" cy="1391"/>
          </a:xfrm>
          <a:prstGeom prst="straightConnector1">
            <a:avLst/>
          </a:prstGeom>
          <a:noFill/>
          <a:ln cap="flat" cmpd="sng" w="9525">
            <a:solidFill>
              <a:srgbClr val="0000CC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546" name="Google Shape;546;p35"/>
          <p:cNvCxnSpPr/>
          <p:nvPr/>
        </p:nvCxnSpPr>
        <p:spPr>
          <a:xfrm flipH="1">
            <a:off x="3059832" y="2538803"/>
            <a:ext cx="720080" cy="139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lg" w="lg" type="stealth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26</a:t>
            </a:r>
            <a:endParaRPr/>
          </a:p>
        </p:txBody>
      </p:sp>
      <p:sp>
        <p:nvSpPr>
          <p:cNvPr id="552" name="Google Shape;552;p3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553" name="Google Shape;5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6"/>
          <p:cNvSpPr/>
          <p:nvPr/>
        </p:nvSpPr>
        <p:spPr>
          <a:xfrm>
            <a:off x="3971026" y="180795"/>
            <a:ext cx="218515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/>
          <p:cNvSpPr txBox="1"/>
          <p:nvPr/>
        </p:nvSpPr>
        <p:spPr>
          <a:xfrm>
            <a:off x="467544" y="2060848"/>
            <a:ext cx="8280920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6302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b="0" i="1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Programmation avec Java: notions de base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La récursivité.  Département informatique, Conservatoire National des Arts et Métiers, Paris, 2012 [en ligne]. Disponible sur http://deptinfo.cnam.fr/Enseignement/CycleA/APA/nfa031/index.php?tab=cours (Consulté le 01.03.2020)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630238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630238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 	J.P.Becirspahic ,</a:t>
            </a:r>
            <a:r>
              <a:rPr b="0" i="1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Informatique commune : Récursivité</a:t>
            </a: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Lycée Louis-le-Grand, Classes préparatoires aux grandes écoles (CPGE), Paris, 2013 [en ligne]. Disponible sur https://info-llg.fr/option-mpsi/?a=cours  (Consulté le 01.03.2020)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4572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0" lvl="0" marL="2157413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58775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463" lvl="0" marL="3429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Décomposition en sous problèmes :</a:t>
            </a:r>
            <a:endParaRPr sz="24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Décomposer un problème en sous-problèmes </a:t>
            </a:r>
            <a:r>
              <a:rPr b="1" lang="fr-FR" sz="2000"/>
              <a:t>plus simples </a:t>
            </a:r>
            <a:r>
              <a:rPr lang="fr-FR" sz="2000"/>
              <a:t>qui seront à leur tour décomposés jusqu’à un niveau d’opérations </a:t>
            </a:r>
            <a:r>
              <a:rPr b="1" lang="fr-FR" sz="2000"/>
              <a:t>élémentaires</a:t>
            </a:r>
            <a:r>
              <a:rPr lang="fr-FR" sz="2000"/>
              <a:t> faciles à réaliser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900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En programmation, à chaque sous-problème, correspond un sous-programme.</a:t>
            </a:r>
            <a:endParaRPr/>
          </a:p>
          <a:p>
            <a:pPr indent="0" lvl="0" marL="13493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13493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fr-FR" sz="2000"/>
            </a:br>
            <a:endParaRPr sz="2000"/>
          </a:p>
          <a:p>
            <a:pPr indent="-277813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 sz="2400">
                <a:solidFill>
                  <a:srgbClr val="000000"/>
                </a:solidFill>
              </a:rPr>
              <a:t>Décomposition récursive:</a:t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Dans certains cas, le sous-problème est une illustration du problème initial, mais pour </a:t>
            </a:r>
            <a:r>
              <a:rPr b="1" lang="fr-FR" sz="2000"/>
              <a:t>un cas plus simple</a:t>
            </a:r>
            <a:r>
              <a:rPr lang="fr-FR" sz="2000"/>
              <a:t>. Par conséquent, la solution du problème s’exprime par rapport à elle-même : c’est le principe de la </a:t>
            </a:r>
            <a:r>
              <a:rPr b="1" lang="fr-FR" sz="2000">
                <a:solidFill>
                  <a:srgbClr val="C00000"/>
                </a:solidFill>
              </a:rPr>
              <a:t>récursivité</a:t>
            </a:r>
            <a:r>
              <a:rPr lang="fr-FR" sz="2000"/>
              <a:t> </a:t>
            </a:r>
            <a:br>
              <a:rPr lang="fr-FR" sz="2000"/>
            </a:b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5" name="Google Shape;125;p4"/>
          <p:cNvSpPr/>
          <p:nvPr/>
        </p:nvSpPr>
        <p:spPr>
          <a:xfrm>
            <a:off x="4277946" y="180795"/>
            <a:ext cx="2246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547664" y="3314964"/>
            <a:ext cx="6192688" cy="82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0" i="0" lang="fr-FR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programme de résolution du problème initial fait appel aux sous-programmes qui traitent les sous-problèmes plus simples. </a:t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1571648" y="3321008"/>
            <a:ext cx="264048" cy="180000"/>
            <a:chOff x="671520" y="2831942"/>
            <a:chExt cx="264048" cy="180000"/>
          </a:xfrm>
        </p:grpSpPr>
        <p:cxnSp>
          <p:nvCxnSpPr>
            <p:cNvPr id="128" name="Google Shape;128;p4"/>
            <p:cNvCxnSpPr/>
            <p:nvPr/>
          </p:nvCxnSpPr>
          <p:spPr>
            <a:xfrm>
              <a:off x="683568" y="2996952"/>
              <a:ext cx="252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9" name="Google Shape;129;p4"/>
            <p:cNvCxnSpPr/>
            <p:nvPr/>
          </p:nvCxnSpPr>
          <p:spPr>
            <a:xfrm rot="5400000">
              <a:off x="581520" y="2921942"/>
              <a:ext cx="180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0" y="1157234"/>
            <a:ext cx="8820472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Exemple de décomposition récursive : Calcul de la factorielle</a:t>
            </a:r>
            <a:endParaRPr sz="24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Soit </a:t>
            </a:r>
            <a:r>
              <a:rPr i="1" lang="fr-FR" sz="2000"/>
              <a:t>n</a:t>
            </a:r>
            <a:r>
              <a:rPr lang="fr-FR" sz="2000"/>
              <a:t> une valeur entière positive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2247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n! = 1 * 2 * .... * n</a:t>
            </a:r>
            <a:endParaRPr/>
          </a:p>
          <a:p>
            <a:pPr indent="0" lvl="0" marL="2247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n! = (1 * 2 * .... * (n-1) )* n</a:t>
            </a:r>
            <a:endParaRPr/>
          </a:p>
          <a:p>
            <a:pPr indent="0" lvl="0" marL="2247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n! = (n-1)! * n</a:t>
            </a:r>
            <a:endParaRPr/>
          </a:p>
          <a:p>
            <a:pPr indent="0" lvl="0" marL="2247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Il suffit donc de savoir calculer </a:t>
            </a:r>
            <a:r>
              <a:rPr i="1" lang="fr-FR" sz="2000"/>
              <a:t>(n-1)! </a:t>
            </a:r>
            <a:r>
              <a:rPr lang="fr-FR" sz="2000"/>
              <a:t>et ensuite de multiplier cette valeur par </a:t>
            </a:r>
            <a:r>
              <a:rPr i="1" lang="fr-FR" sz="2000"/>
              <a:t>n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Le sous-problème du calcul de </a:t>
            </a:r>
            <a:r>
              <a:rPr i="1" lang="fr-FR" sz="2000"/>
              <a:t>(n-1)! </a:t>
            </a:r>
            <a:r>
              <a:rPr lang="fr-FR" sz="2000"/>
              <a:t>est </a:t>
            </a:r>
            <a:r>
              <a:rPr b="1" lang="fr-FR" sz="2000"/>
              <a:t>le même </a:t>
            </a:r>
            <a:r>
              <a:rPr lang="fr-FR" sz="2000"/>
              <a:t>que le problème initial de </a:t>
            </a:r>
            <a:r>
              <a:rPr i="1" lang="fr-FR" sz="2000"/>
              <a:t>n!</a:t>
            </a:r>
            <a:r>
              <a:rPr lang="fr-FR" sz="2000"/>
              <a:t>, mais pour </a:t>
            </a:r>
            <a:r>
              <a:rPr b="1" lang="fr-FR" sz="2000"/>
              <a:t>un cas plus simple</a:t>
            </a:r>
            <a:r>
              <a:rPr lang="fr-FR" sz="2000"/>
              <a:t>, car </a:t>
            </a:r>
            <a:r>
              <a:rPr i="1" lang="fr-FR" sz="2000"/>
              <a:t>n - 1 &lt; n </a:t>
            </a:r>
            <a:endParaRPr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/>
              <a:t>               le problème a été réduit à lui-même, mais pour un cas plus simple </a:t>
            </a:r>
            <a:endParaRPr b="1" sz="2000"/>
          </a:p>
        </p:txBody>
      </p:sp>
      <p:sp>
        <p:nvSpPr>
          <p:cNvPr id="138" name="Google Shape;138;p5"/>
          <p:cNvSpPr/>
          <p:nvPr/>
        </p:nvSpPr>
        <p:spPr>
          <a:xfrm>
            <a:off x="4277946" y="180795"/>
            <a:ext cx="22463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1013628" y="6237312"/>
            <a:ext cx="252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5"/>
          <p:cNvSpPr/>
          <p:nvPr/>
        </p:nvSpPr>
        <p:spPr>
          <a:xfrm rot="5400000">
            <a:off x="3966016" y="2244010"/>
            <a:ext cx="173996" cy="2340000"/>
          </a:xfrm>
          <a:prstGeom prst="rightBrace">
            <a:avLst>
              <a:gd fmla="val 38009" name="adj1"/>
              <a:gd fmla="val 85608" name="adj2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Définition :</a:t>
            </a:r>
            <a:endParaRPr sz="24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En informatique, on parle de </a:t>
            </a:r>
            <a:r>
              <a:rPr b="1" lang="fr-FR" sz="2000"/>
              <a:t>récursivité</a:t>
            </a:r>
            <a:r>
              <a:rPr lang="fr-FR" sz="2000"/>
              <a:t> lorsqu’un </a:t>
            </a:r>
            <a:r>
              <a:rPr b="1" lang="fr-FR" sz="2000"/>
              <a:t>algorithme </a:t>
            </a:r>
            <a:r>
              <a:rPr lang="fr-FR" sz="2000"/>
              <a:t>ou une </a:t>
            </a:r>
            <a:r>
              <a:rPr b="1" lang="fr-FR" sz="2000"/>
              <a:t>structure de données</a:t>
            </a:r>
            <a:r>
              <a:rPr lang="fr-FR" sz="2000"/>
              <a:t> est définie en faisant référence à elle-même </a:t>
            </a:r>
            <a:r>
              <a:rPr b="1" baseline="30000" lang="fr-FR" sz="2000"/>
              <a:t>1</a:t>
            </a:r>
            <a:r>
              <a:rPr lang="fr-FR" sz="2000"/>
              <a:t> </a:t>
            </a:r>
            <a:endParaRPr/>
          </a:p>
          <a:p>
            <a:pPr indent="-277813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 sz="2400">
                <a:solidFill>
                  <a:srgbClr val="000000"/>
                </a:solidFill>
              </a:rPr>
              <a:t>Intérêt :</a:t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Code plus compact, plus lisible 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Facile à implémenter dans le cas de problèmes de nature récursive comme la traduction de la récurrence mathématique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Traitement récursif adapté aux structures de données récursives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Solutions simples pour des problèmes complexes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49" name="Google Shape;149;p6"/>
          <p:cNvSpPr/>
          <p:nvPr/>
        </p:nvSpPr>
        <p:spPr>
          <a:xfrm>
            <a:off x="3277644" y="180795"/>
            <a:ext cx="4246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 et contexte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0" y="5846138"/>
            <a:ext cx="9036000" cy="82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baseline="3000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Bien qu’en apparence, cela définit un nombre infini d’instances, la récursivité est toujours conçue d’une manière à garantir la non présence de chaîne ou référence infinie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Définition :</a:t>
            </a:r>
            <a:endParaRPr sz="24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En informatique, on parle de </a:t>
            </a:r>
            <a:r>
              <a:rPr b="1" lang="fr-FR" sz="2000"/>
              <a:t>récursivité</a:t>
            </a:r>
            <a:r>
              <a:rPr lang="fr-FR" sz="2000"/>
              <a:t> lorsqu’un </a:t>
            </a:r>
            <a:r>
              <a:rPr b="1" lang="fr-FR" sz="2000"/>
              <a:t>algorithme </a:t>
            </a:r>
            <a:r>
              <a:rPr lang="fr-FR" sz="2000"/>
              <a:t>ou une </a:t>
            </a:r>
            <a:r>
              <a:rPr b="1" lang="fr-FR" sz="2000"/>
              <a:t>structure de données</a:t>
            </a:r>
            <a:r>
              <a:rPr lang="fr-FR" sz="2000"/>
              <a:t> est définie en faisant référence à elle-même </a:t>
            </a:r>
            <a:r>
              <a:rPr b="1" baseline="30000" lang="fr-FR" sz="2000"/>
              <a:t>1</a:t>
            </a:r>
            <a:r>
              <a:rPr lang="fr-FR" sz="2000"/>
              <a:t> </a:t>
            </a:r>
            <a:endParaRPr/>
          </a:p>
          <a:p>
            <a:pPr indent="-277813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fr-FR" sz="2400">
                <a:solidFill>
                  <a:srgbClr val="000000"/>
                </a:solidFill>
              </a:rPr>
              <a:t>Contexte d’utilisation :</a:t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Concevoir des solutions à des problèmes de type diviser pour régner : </a:t>
            </a:r>
            <a:r>
              <a:rPr lang="fr-FR" sz="1900"/>
              <a:t>Tris optimaux, recherche binaire, …</a:t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Développer des programmes de jeux solitaires (sudoku, labyrinthes) ou à deux joueurs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Faire pointer un article web vers lui-même ou vers un article qui, par une succession de pointeurs, pointe vers l'article dont on est parti 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7"/>
          <p:cNvSpPr/>
          <p:nvPr/>
        </p:nvSpPr>
        <p:spPr>
          <a:xfrm>
            <a:off x="3277644" y="180795"/>
            <a:ext cx="4246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 et contexte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0" y="5846138"/>
            <a:ext cx="9036000" cy="82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baseline="3000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Bien qu’en apparence, cela définit un nombre infini d’instances, la récursivité est toujours conçue d’une manière à garantir la non présence de chaîne ou référence infinie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/>
              <a:t>Définition :</a:t>
            </a:r>
            <a:endParaRPr sz="24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En informatique, on parle de </a:t>
            </a:r>
            <a:r>
              <a:rPr b="1" lang="fr-FR" sz="2000"/>
              <a:t>récursivité</a:t>
            </a:r>
            <a:r>
              <a:rPr lang="fr-FR" sz="2000"/>
              <a:t> lorsqu’un </a:t>
            </a:r>
            <a:r>
              <a:rPr b="1" lang="fr-FR" sz="2000"/>
              <a:t>algorithme </a:t>
            </a:r>
            <a:r>
              <a:rPr lang="fr-FR" sz="2000"/>
              <a:t>ou une </a:t>
            </a:r>
            <a:r>
              <a:rPr b="1" lang="fr-FR" sz="2000"/>
              <a:t>structure de données</a:t>
            </a:r>
            <a:r>
              <a:rPr lang="fr-FR" sz="2000"/>
              <a:t> est définie en faisant référence à elle-même </a:t>
            </a:r>
            <a:r>
              <a:rPr b="1" baseline="30000" lang="fr-FR" sz="2000"/>
              <a:t>1</a:t>
            </a:r>
            <a:r>
              <a:rPr lang="fr-FR" sz="2000"/>
              <a:t> 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/>
              <a:t>Structure de données récursive :</a:t>
            </a:r>
            <a:r>
              <a:rPr lang="fr-FR" sz="2000"/>
              <a:t> 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				Définir un concept en invoquant le même concept 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fr-FR" sz="2000"/>
              <a:t>Algorithme récursif : 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				Écrire un algorithme qui s'invoque lui-même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9" name="Google Shape;169;p8"/>
          <p:cNvSpPr/>
          <p:nvPr/>
        </p:nvSpPr>
        <p:spPr>
          <a:xfrm>
            <a:off x="3277644" y="180795"/>
            <a:ext cx="4246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 et contexte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0" y="5846138"/>
            <a:ext cx="9036000" cy="82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baseline="3000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Bien qu’en apparence, cela définit un nombre infini d’instances, la récursivité est toujours conçue d’une manière à garantir la non présence de chaîne ou référence infinie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:\Logo Esprit.gif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14500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0" y="1157234"/>
            <a:ext cx="9036000" cy="57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4926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/>
              <a:t>Une structure de données est dite récursive si elle est définie en invoquant son propre concept.</a:t>
            </a:r>
            <a:endParaRPr/>
          </a:p>
          <a:p>
            <a:pPr indent="0" lvl="0" marL="449263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449263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fr-FR" sz="2000" u="sng"/>
              <a:t>Exemples de structures récursives :</a:t>
            </a:r>
            <a:r>
              <a:rPr lang="fr-FR" sz="2000"/>
              <a:t>  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	Les cellules de tout type de listes chaînées déjà rencontrées :</a:t>
            </a:r>
            <a:endParaRPr/>
          </a:p>
          <a:p>
            <a:pPr indent="-360363" lvl="0" marL="1619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/>
              <a:t>Listes simplement chaînées</a:t>
            </a:r>
            <a:endParaRPr/>
          </a:p>
          <a:p>
            <a:pPr indent="-360363" lvl="0" marL="1619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/>
              <a:t>Piles</a:t>
            </a:r>
            <a:endParaRPr/>
          </a:p>
          <a:p>
            <a:pPr indent="-360363" lvl="0" marL="1619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/>
              <a:t>Files</a:t>
            </a:r>
            <a:endParaRPr/>
          </a:p>
          <a:p>
            <a:pPr indent="-360363" lvl="0" marL="1619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/>
              <a:t>Listes doublement chaînées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	Les arbres (prochain chapitre)</a:t>
            </a:r>
            <a:endParaRPr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60363" lvl="0" marL="9001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17463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9"/>
          <p:cNvSpPr/>
          <p:nvPr/>
        </p:nvSpPr>
        <p:spPr>
          <a:xfrm>
            <a:off x="2212839" y="180795"/>
            <a:ext cx="6376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Structures de données récursives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