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9" r:id="rId22"/>
    <p:sldId id="275" r:id="rId23"/>
    <p:sldId id="276" r:id="rId24"/>
    <p:sldId id="277" r:id="rId25"/>
  </p:sldIdLst>
  <p:sldSz cx="14039850" cy="10799763"/>
  <p:notesSz cx="6858000" cy="9144000"/>
  <p:defaultTextStyle>
    <a:defPPr marL="0" marR="0" indent="0" algn="l" defTabSz="99791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64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63755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19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200150" y="685800"/>
            <a:ext cx="44577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1628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1pPr>
    <a:lvl2pPr indent="249479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2pPr>
    <a:lvl3pPr indent="498958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3pPr>
    <a:lvl4pPr indent="748438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4pPr>
    <a:lvl5pPr indent="997917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5pPr>
    <a:lvl6pPr indent="1247396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6pPr>
    <a:lvl7pPr indent="1496875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7pPr>
    <a:lvl8pPr indent="1746354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8pPr>
    <a:lvl9pPr indent="1995833" defTabSz="498958" latinLnBrk="0">
      <a:lnSpc>
        <a:spcPct val="117999"/>
      </a:lnSpc>
      <a:defRPr sz="2401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gne"/>
          <p:cNvSpPr/>
          <p:nvPr/>
        </p:nvSpPr>
        <p:spPr>
          <a:xfrm>
            <a:off x="548433" y="7298278"/>
            <a:ext cx="1295448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14" name="Ligne"/>
          <p:cNvSpPr/>
          <p:nvPr/>
        </p:nvSpPr>
        <p:spPr>
          <a:xfrm>
            <a:off x="548431" y="4528026"/>
            <a:ext cx="129551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1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48432" y="3881165"/>
            <a:ext cx="7774018" cy="562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591" i="1"/>
            </a:lvl1pPr>
            <a:lvl2pPr marL="845499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2pPr>
            <a:lvl3pPr marL="1352799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3pPr>
            <a:lvl4pPr marL="1860098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4pPr>
            <a:lvl5pPr marL="2367398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" name="Texte du titre"/>
          <p:cNvSpPr txBox="1">
            <a:spLocks noGrp="1"/>
          </p:cNvSpPr>
          <p:nvPr>
            <p:ph type="title"/>
          </p:nvPr>
        </p:nvSpPr>
        <p:spPr>
          <a:xfrm>
            <a:off x="548432" y="4584275"/>
            <a:ext cx="7774018" cy="267181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Texte du titre</a:t>
            </a:r>
          </a:p>
        </p:txBody>
      </p:sp>
      <p:sp>
        <p:nvSpPr>
          <p:cNvPr id="17" name="Texte niveau 1…"/>
          <p:cNvSpPr txBox="1">
            <a:spLocks noGrp="1"/>
          </p:cNvSpPr>
          <p:nvPr>
            <p:ph type="body" sz="quarter" idx="21"/>
          </p:nvPr>
        </p:nvSpPr>
        <p:spPr>
          <a:xfrm>
            <a:off x="8939437" y="4584275"/>
            <a:ext cx="4579404" cy="2671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75855" y="6609230"/>
            <a:ext cx="12888143" cy="6749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96"/>
              </a:spcBef>
              <a:buClrTx/>
              <a:buSzTx/>
              <a:buFontTx/>
              <a:buNone/>
              <a:defRPr sz="3239" i="1"/>
            </a:lvl1pPr>
            <a:lvl2pPr marL="930049" indent="-422750" algn="ctr">
              <a:spcBef>
                <a:spcPts val="1296"/>
              </a:spcBef>
              <a:buClrTx/>
              <a:buFontTx/>
              <a:defRPr sz="3239" i="1"/>
            </a:lvl2pPr>
            <a:lvl3pPr marL="1437349" indent="-422750" algn="ctr">
              <a:spcBef>
                <a:spcPts val="1296"/>
              </a:spcBef>
              <a:buClrTx/>
              <a:buFontTx/>
              <a:defRPr sz="3239" i="1"/>
            </a:lvl3pPr>
            <a:lvl4pPr marL="1944649" indent="-422750" algn="ctr">
              <a:spcBef>
                <a:spcPts val="1296"/>
              </a:spcBef>
              <a:buClrTx/>
              <a:buFontTx/>
              <a:defRPr sz="3239" i="1"/>
            </a:lvl4pPr>
            <a:lvl5pPr marL="2451949" indent="-422750" algn="ctr">
              <a:spcBef>
                <a:spcPts val="1296"/>
              </a:spcBef>
              <a:buClrTx/>
              <a:buFontTx/>
              <a:defRPr sz="3239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7" name="« Saisissez une citation ici. »"/>
          <p:cNvSpPr txBox="1">
            <a:spLocks noGrp="1"/>
          </p:cNvSpPr>
          <p:nvPr>
            <p:ph type="body" sz="quarter" idx="21"/>
          </p:nvPr>
        </p:nvSpPr>
        <p:spPr>
          <a:xfrm>
            <a:off x="1371079" y="4710835"/>
            <a:ext cx="11297692" cy="78748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Image"/>
          <p:cNvSpPr>
            <a:spLocks noGrp="1"/>
          </p:cNvSpPr>
          <p:nvPr>
            <p:ph type="pic" idx="21"/>
          </p:nvPr>
        </p:nvSpPr>
        <p:spPr>
          <a:xfrm>
            <a:off x="-973466" y="-140621"/>
            <a:ext cx="15342375" cy="110695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gne"/>
          <p:cNvSpPr/>
          <p:nvPr/>
        </p:nvSpPr>
        <p:spPr>
          <a:xfrm>
            <a:off x="2166304" y="3153447"/>
            <a:ext cx="9714119" cy="1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131" name="Ligne"/>
          <p:cNvSpPr/>
          <p:nvPr/>
        </p:nvSpPr>
        <p:spPr>
          <a:xfrm>
            <a:off x="2166304" y="1877303"/>
            <a:ext cx="9714119" cy="1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132" name="Texte du titre"/>
          <p:cNvSpPr txBox="1">
            <a:spLocks noGrp="1"/>
          </p:cNvSpPr>
          <p:nvPr>
            <p:ph type="title"/>
          </p:nvPr>
        </p:nvSpPr>
        <p:spPr>
          <a:xfrm>
            <a:off x="2166306" y="2014409"/>
            <a:ext cx="9707243" cy="1012479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341"/>
            </a:lvl1pPr>
          </a:lstStyle>
          <a:p>
            <a:r>
              <a:t>Texte du titre</a:t>
            </a:r>
          </a:p>
        </p:txBody>
      </p:sp>
      <p:sp>
        <p:nvSpPr>
          <p:cNvPr id="13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2166306" y="3533126"/>
            <a:ext cx="9707243" cy="5062391"/>
          </a:xfrm>
          <a:prstGeom prst="rect">
            <a:avLst/>
          </a:prstGeom>
        </p:spPr>
        <p:txBody>
          <a:bodyPr lIns="38100" tIns="38100" rIns="38100" bIns="38100"/>
          <a:lstStyle>
            <a:lvl1pPr marL="479114" indent="-479114">
              <a:defRPr sz="3671"/>
            </a:lvl1pPr>
            <a:lvl2pPr marL="986416" indent="-479114">
              <a:defRPr sz="3671"/>
            </a:lvl2pPr>
            <a:lvl3pPr marL="1493716" indent="-479116">
              <a:defRPr sz="3671"/>
            </a:lvl3pPr>
            <a:lvl4pPr marL="2001015" indent="-479116">
              <a:defRPr sz="3671"/>
            </a:lvl4pPr>
            <a:lvl5pPr marL="2508315" indent="-479116">
              <a:defRPr sz="367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765374" y="9038474"/>
            <a:ext cx="498820" cy="348318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728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gne"/>
          <p:cNvSpPr/>
          <p:nvPr/>
        </p:nvSpPr>
        <p:spPr>
          <a:xfrm flipV="1">
            <a:off x="8630566" y="7810113"/>
            <a:ext cx="2" cy="181896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6" name="Ligne"/>
          <p:cNvSpPr/>
          <p:nvPr/>
        </p:nvSpPr>
        <p:spPr>
          <a:xfrm>
            <a:off x="548433" y="10110716"/>
            <a:ext cx="1295448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7" name="Ligne"/>
          <p:cNvSpPr/>
          <p:nvPr/>
        </p:nvSpPr>
        <p:spPr>
          <a:xfrm>
            <a:off x="548431" y="7340464"/>
            <a:ext cx="129551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8" name="Ligne"/>
          <p:cNvSpPr/>
          <p:nvPr/>
        </p:nvSpPr>
        <p:spPr>
          <a:xfrm flipV="1">
            <a:off x="8630566" y="7810113"/>
            <a:ext cx="2" cy="181896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48432" y="6749852"/>
            <a:ext cx="7774018" cy="5624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591" i="1"/>
            </a:lvl1pPr>
            <a:lvl2pPr marL="845499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2pPr>
            <a:lvl3pPr marL="1352799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3pPr>
            <a:lvl4pPr marL="1860098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4pPr>
            <a:lvl5pPr marL="2367398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0" name="Image"/>
          <p:cNvSpPr>
            <a:spLocks noGrp="1"/>
          </p:cNvSpPr>
          <p:nvPr>
            <p:ph type="pic" idx="21"/>
          </p:nvPr>
        </p:nvSpPr>
        <p:spPr>
          <a:xfrm>
            <a:off x="630696" y="618736"/>
            <a:ext cx="12764747" cy="7846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exte du titre"/>
          <p:cNvSpPr txBox="1">
            <a:spLocks noGrp="1"/>
          </p:cNvSpPr>
          <p:nvPr>
            <p:ph type="title"/>
          </p:nvPr>
        </p:nvSpPr>
        <p:spPr>
          <a:xfrm>
            <a:off x="548432" y="7396713"/>
            <a:ext cx="7774018" cy="267181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Texte du titre</a:t>
            </a:r>
          </a:p>
        </p:txBody>
      </p:sp>
      <p:sp>
        <p:nvSpPr>
          <p:cNvPr id="32" name="Texte niveau 1…"/>
          <p:cNvSpPr txBox="1">
            <a:spLocks noGrp="1"/>
          </p:cNvSpPr>
          <p:nvPr>
            <p:ph type="body" sz="quarter" idx="22"/>
          </p:nvPr>
        </p:nvSpPr>
        <p:spPr>
          <a:xfrm>
            <a:off x="8939437" y="7396713"/>
            <a:ext cx="4579404" cy="2671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3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e du titre"/>
          <p:cNvSpPr txBox="1">
            <a:spLocks noGrp="1"/>
          </p:cNvSpPr>
          <p:nvPr>
            <p:ph type="title"/>
          </p:nvPr>
        </p:nvSpPr>
        <p:spPr>
          <a:xfrm>
            <a:off x="548432" y="4063974"/>
            <a:ext cx="12942987" cy="267181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gne"/>
          <p:cNvSpPr/>
          <p:nvPr/>
        </p:nvSpPr>
        <p:spPr>
          <a:xfrm>
            <a:off x="548431" y="5399882"/>
            <a:ext cx="612815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49" name="Ligne"/>
          <p:cNvSpPr/>
          <p:nvPr/>
        </p:nvSpPr>
        <p:spPr>
          <a:xfrm>
            <a:off x="548431" y="3065558"/>
            <a:ext cx="61280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5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48432" y="2404636"/>
            <a:ext cx="6128723" cy="5624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591" i="1"/>
            </a:lvl1pPr>
            <a:lvl2pPr marL="845499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2pPr>
            <a:lvl3pPr marL="1352799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3pPr>
            <a:lvl4pPr marL="1860098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4pPr>
            <a:lvl5pPr marL="2367398" indent="-338199">
              <a:lnSpc>
                <a:spcPct val="110000"/>
              </a:lnSpc>
              <a:spcBef>
                <a:spcPts val="0"/>
              </a:spcBef>
              <a:buClrTx/>
              <a:buFontTx/>
              <a:defRPr sz="2591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1" name="Image"/>
          <p:cNvSpPr>
            <a:spLocks noGrp="1"/>
          </p:cNvSpPr>
          <p:nvPr>
            <p:ph type="pic" sz="half" idx="21"/>
          </p:nvPr>
        </p:nvSpPr>
        <p:spPr>
          <a:xfrm>
            <a:off x="7238324" y="653892"/>
            <a:ext cx="6269054" cy="94216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Texte du titre"/>
          <p:cNvSpPr txBox="1">
            <a:spLocks noGrp="1"/>
          </p:cNvSpPr>
          <p:nvPr>
            <p:ph type="title"/>
          </p:nvPr>
        </p:nvSpPr>
        <p:spPr>
          <a:xfrm>
            <a:off x="548432" y="3107745"/>
            <a:ext cx="6128723" cy="2249951"/>
          </a:xfrm>
          <a:prstGeom prst="rect">
            <a:avLst/>
          </a:prstGeom>
        </p:spPr>
        <p:txBody>
          <a:bodyPr/>
          <a:lstStyle>
            <a:lvl1pPr algn="l">
              <a:defRPr sz="4426">
                <a:solidFill>
                  <a:srgbClr val="008F00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53" name="Texte niveau 1…"/>
          <p:cNvSpPr txBox="1">
            <a:spLocks noGrp="1"/>
          </p:cNvSpPr>
          <p:nvPr>
            <p:ph type="body" sz="quarter" idx="22"/>
          </p:nvPr>
        </p:nvSpPr>
        <p:spPr>
          <a:xfrm>
            <a:off x="548432" y="5568628"/>
            <a:ext cx="6128723" cy="444365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5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e du titre"/>
          <p:cNvSpPr txBox="1">
            <a:spLocks noGrp="1"/>
          </p:cNvSpPr>
          <p:nvPr>
            <p:ph type="title"/>
          </p:nvPr>
        </p:nvSpPr>
        <p:spPr>
          <a:xfrm>
            <a:off x="548432" y="3628046"/>
            <a:ext cx="12942987" cy="13499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0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21"/>
          </p:nvPr>
        </p:nvSpPr>
        <p:spPr>
          <a:xfrm>
            <a:off x="7362695" y="1926520"/>
            <a:ext cx="6019037" cy="9045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0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48432" y="3023371"/>
            <a:ext cx="6279542" cy="7031095"/>
          </a:xfrm>
          <a:prstGeom prst="rect">
            <a:avLst/>
          </a:prstGeom>
        </p:spPr>
        <p:txBody>
          <a:bodyPr/>
          <a:lstStyle>
            <a:lvl1pPr marL="425035" indent="-425035">
              <a:spcBef>
                <a:spcPts val="1943"/>
              </a:spcBef>
              <a:buSzPct val="65000"/>
              <a:defRPr sz="3239"/>
            </a:lvl1pPr>
            <a:lvl2pPr marL="850070" indent="-425035">
              <a:spcBef>
                <a:spcPts val="1943"/>
              </a:spcBef>
              <a:buSzPct val="65000"/>
              <a:defRPr sz="3239"/>
            </a:lvl2pPr>
            <a:lvl3pPr marL="1275105" indent="-425035">
              <a:spcBef>
                <a:spcPts val="1943"/>
              </a:spcBef>
              <a:buSzPct val="65000"/>
              <a:defRPr sz="3239"/>
            </a:lvl3pPr>
            <a:lvl4pPr marL="1700140" indent="-425035">
              <a:spcBef>
                <a:spcPts val="1943"/>
              </a:spcBef>
              <a:buSzPct val="65000"/>
              <a:defRPr sz="3239"/>
            </a:lvl4pPr>
            <a:lvl5pPr marL="2125175" indent="-425035">
              <a:spcBef>
                <a:spcPts val="1943"/>
              </a:spcBef>
              <a:buSzPct val="65000"/>
              <a:defRPr sz="3239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e niveau 1…"/>
          <p:cNvSpPr txBox="1">
            <a:spLocks noGrp="1"/>
          </p:cNvSpPr>
          <p:nvPr>
            <p:ph type="body" idx="1"/>
          </p:nvPr>
        </p:nvSpPr>
        <p:spPr>
          <a:xfrm>
            <a:off x="548432" y="1406220"/>
            <a:ext cx="12942987" cy="7987324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age"/>
          <p:cNvSpPr>
            <a:spLocks noGrp="1"/>
          </p:cNvSpPr>
          <p:nvPr>
            <p:ph type="pic" sz="half" idx="21"/>
          </p:nvPr>
        </p:nvSpPr>
        <p:spPr>
          <a:xfrm>
            <a:off x="6759297" y="4879581"/>
            <a:ext cx="7230854" cy="52170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2"/>
          </p:nvPr>
        </p:nvSpPr>
        <p:spPr>
          <a:xfrm>
            <a:off x="7211876" y="703110"/>
            <a:ext cx="6293255" cy="38952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half" idx="23"/>
          </p:nvPr>
        </p:nvSpPr>
        <p:spPr>
          <a:xfrm>
            <a:off x="521011" y="674986"/>
            <a:ext cx="6184842" cy="92951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>
            <a:off x="548430" y="2404635"/>
            <a:ext cx="1295215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3" name="Ligne"/>
          <p:cNvSpPr/>
          <p:nvPr/>
        </p:nvSpPr>
        <p:spPr>
          <a:xfrm>
            <a:off x="548430" y="703109"/>
            <a:ext cx="1295215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548432" y="885919"/>
            <a:ext cx="12942987" cy="134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548432" y="2910875"/>
            <a:ext cx="12942987" cy="67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725100" y="10251338"/>
            <a:ext cx="575940" cy="40828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943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630697" rtl="0" latinLnBrk="0">
        <a:lnSpc>
          <a:spcPct val="90000"/>
        </a:lnSpc>
        <a:spcBef>
          <a:spcPts val="1728"/>
        </a:spcBef>
        <a:spcAft>
          <a:spcPts val="0"/>
        </a:spcAft>
        <a:buClrTx/>
        <a:buSzTx/>
        <a:buFontTx/>
        <a:buNone/>
        <a:tabLst/>
        <a:defRPr sz="7557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507300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014599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521900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029199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536499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043798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551099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058398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565698" marR="0" indent="-507300" algn="l" defTabSz="630697" rtl="0" latinLnBrk="0">
        <a:lnSpc>
          <a:spcPct val="100000"/>
        </a:lnSpc>
        <a:spcBef>
          <a:spcPts val="2591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887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63069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43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dministration &amp; Sécurité des Systèmes d’Exploitation"/>
          <p:cNvSpPr txBox="1">
            <a:spLocks noGrp="1"/>
          </p:cNvSpPr>
          <p:nvPr>
            <p:ph type="title"/>
          </p:nvPr>
        </p:nvSpPr>
        <p:spPr>
          <a:xfrm>
            <a:off x="548432" y="3603406"/>
            <a:ext cx="12942987" cy="2605052"/>
          </a:xfrm>
          <a:prstGeom prst="rect">
            <a:avLst/>
          </a:prstGeom>
        </p:spPr>
        <p:txBody>
          <a:bodyPr/>
          <a:lstStyle/>
          <a:p>
            <a:pPr defTabSz="877491"/>
            <a:r>
              <a:t>Administration &amp; Sécurité des Systèmes d’Exploitation UNIX</a:t>
            </a:r>
          </a:p>
        </p:txBody>
      </p:sp>
      <p:sp>
        <p:nvSpPr>
          <p:cNvPr id="144" name="Année Universitaire…"/>
          <p:cNvSpPr txBox="1">
            <a:spLocks noGrp="1"/>
          </p:cNvSpPr>
          <p:nvPr>
            <p:ph type="body" sz="quarter" idx="4294967295"/>
          </p:nvPr>
        </p:nvSpPr>
        <p:spPr>
          <a:xfrm>
            <a:off x="4730224" y="6523677"/>
            <a:ext cx="4579404" cy="260505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2400" b="1"/>
            </a:pPr>
            <a:r>
              <a:rPr dirty="0" err="1"/>
              <a:t>Année</a:t>
            </a:r>
            <a:r>
              <a:rPr dirty="0"/>
              <a:t> </a:t>
            </a:r>
            <a:r>
              <a:rPr dirty="0" err="1"/>
              <a:t>Universitaire</a:t>
            </a:r>
            <a:r>
              <a:rPr dirty="0"/>
              <a:t> </a:t>
            </a:r>
          </a:p>
          <a:p>
            <a:pPr marL="0" indent="0" algn="ctr">
              <a:spcBef>
                <a:spcPts val="0"/>
              </a:spcBef>
              <a:buSzTx/>
              <a:buNone/>
              <a:defRPr sz="2400"/>
            </a:pPr>
            <a:r>
              <a:rPr dirty="0"/>
              <a:t>202</a:t>
            </a:r>
            <a:r>
              <a:rPr lang="fr-FR" dirty="0"/>
              <a:t>2</a:t>
            </a:r>
            <a:r>
              <a:rPr dirty="0"/>
              <a:t>-202</a:t>
            </a:r>
            <a:r>
              <a:rPr lang="fr-FR" dirty="0"/>
              <a:t>3</a:t>
            </a:r>
            <a:r>
              <a:rPr dirty="0"/>
              <a:t>  </a:t>
            </a:r>
          </a:p>
        </p:txBody>
      </p:sp>
      <p:sp>
        <p:nvSpPr>
          <p:cNvPr id="145" name="Ligne"/>
          <p:cNvSpPr/>
          <p:nvPr/>
        </p:nvSpPr>
        <p:spPr>
          <a:xfrm>
            <a:off x="368381" y="3511317"/>
            <a:ext cx="13303090" cy="1"/>
          </a:xfrm>
          <a:prstGeom prst="line">
            <a:avLst/>
          </a:prstGeom>
          <a:ln w="12700">
            <a:solidFill>
              <a:srgbClr val="C0C0C0"/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146" name="Ligne"/>
          <p:cNvSpPr/>
          <p:nvPr/>
        </p:nvSpPr>
        <p:spPr>
          <a:xfrm>
            <a:off x="368382" y="6300549"/>
            <a:ext cx="13303089" cy="1"/>
          </a:xfrm>
          <a:prstGeom prst="line">
            <a:avLst/>
          </a:prstGeom>
          <a:ln w="12700">
            <a:solidFill>
              <a:srgbClr val="C0C0C0"/>
            </a:solidFill>
            <a:miter lim="400000"/>
          </a:ln>
        </p:spPr>
        <p:txBody>
          <a:bodyPr lIns="49356" tIns="49356" rIns="49356" bIns="49356"/>
          <a:lstStyle/>
          <a:p>
            <a:endParaRPr sz="2749"/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20" y="721535"/>
            <a:ext cx="4820211" cy="178421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Up Système"/>
          <p:cNvSpPr txBox="1"/>
          <p:nvPr/>
        </p:nvSpPr>
        <p:spPr>
          <a:xfrm>
            <a:off x="12158286" y="9923269"/>
            <a:ext cx="1826742" cy="46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>
            <a:spAutoFit/>
          </a:bodyPr>
          <a:lstStyle>
            <a:lvl1pPr algn="l">
              <a:lnSpc>
                <a:spcPct val="110000"/>
              </a:lnSpc>
              <a:defRPr sz="2000" b="1"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sz="2159"/>
              <a:t>Up Système </a:t>
            </a:r>
          </a:p>
        </p:txBody>
      </p:sp>
      <p:sp>
        <p:nvSpPr>
          <p:cNvPr id="149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Interprétation des droits d’accès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88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8"/>
            <a:ext cx="12942987" cy="6581182"/>
          </a:xfrm>
          <a:prstGeom prst="rect">
            <a:avLst/>
          </a:prstGeom>
        </p:spPr>
        <p:txBody>
          <a:bodyPr anchor="t"/>
          <a:lstStyle/>
          <a:p>
            <a:pPr marL="0" indent="0" algn="ctr" defTabSz="886917">
              <a:spcBef>
                <a:spcPts val="3563"/>
              </a:spcBef>
              <a:buSzTx/>
              <a:buNone/>
              <a:defRPr sz="3400" b="1" i="1">
                <a:solidFill>
                  <a:srgbClr val="B0564E"/>
                </a:solidFill>
              </a:defRPr>
            </a:pPr>
            <a:endParaRPr/>
          </a:p>
          <a:p>
            <a:pPr marL="405840" indent="-405840" algn="just" defTabSz="504557">
              <a:spcBef>
                <a:spcPts val="2051"/>
              </a:spcBef>
              <a:defRPr sz="3200"/>
            </a:pPr>
            <a:r>
              <a:t>Il existe 3 types d’autorisations. L’interprétation de ces droits d’accès  diffère entre les fichiers et les répertoires</a:t>
            </a:r>
            <a:r>
              <a:rPr sz="1296">
                <a:latin typeface="Times Roman"/>
                <a:ea typeface="Times Roman"/>
                <a:cs typeface="Times Roman"/>
                <a:sym typeface="Times Roman"/>
              </a:rPr>
              <a:t>.</a:t>
            </a:r>
          </a:p>
        </p:txBody>
      </p:sp>
      <p:sp>
        <p:nvSpPr>
          <p:cNvPr id="189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190" name="Tableau"/>
          <p:cNvGraphicFramePr/>
          <p:nvPr>
            <p:extLst>
              <p:ext uri="{D42A27DB-BD31-4B8C-83A1-F6EECF244321}">
                <p14:modId xmlns:p14="http://schemas.microsoft.com/office/powerpoint/2010/main" val="467162983"/>
              </p:ext>
            </p:extLst>
          </p:nvPr>
        </p:nvGraphicFramePr>
        <p:xfrm>
          <a:off x="1076549" y="5740042"/>
          <a:ext cx="11886749" cy="377307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58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7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661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>
                          <a:solidFill>
                            <a:srgbClr val="FFFFFF"/>
                          </a:solidFill>
                          <a:sym typeface="Bodoni SvtyTwo ITC TT-Book"/>
                        </a:rPr>
                        <a:t>Permission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0564E"/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Bodoni SvtyTwo ITC TT-Book"/>
                        </a:rPr>
                        <a:t>Fichier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0564E"/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Bodoni SvtyTwo ITC TT-Book"/>
                        </a:rPr>
                        <a:t>Répertoire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B05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621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Droit de lire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Droit d’afficher le contenu du répertoire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768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w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Droit d’écrire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Droit de supprimer, déplacer, renommer  le contenu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428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Droit d’exécuter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Droit d’accès au répertoire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595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-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 err="1">
                          <a:solidFill>
                            <a:srgbClr val="414141"/>
                          </a:solidFill>
                          <a:sym typeface="Bodoni SvtyTwo ITC TT-Book"/>
                        </a:rPr>
                        <a:t>Aucun</a:t>
                      </a:r>
                      <a:r>
                        <a:rPr sz="2900" dirty="0">
                          <a:solidFill>
                            <a:srgbClr val="414141"/>
                          </a:solidFill>
                          <a:sym typeface="Bodoni SvtyTwo ITC TT-Book"/>
                        </a:rPr>
                        <a:t> </a:t>
                      </a:r>
                      <a:r>
                        <a:rPr sz="2900" dirty="0" err="1">
                          <a:solidFill>
                            <a:srgbClr val="414141"/>
                          </a:solidFill>
                          <a:sym typeface="Bodoni SvtyTwo ITC TT-Book"/>
                        </a:rPr>
                        <a:t>droit</a:t>
                      </a:r>
                      <a:endParaRPr sz="2900" dirty="0">
                        <a:solidFill>
                          <a:srgbClr val="414141"/>
                        </a:solidFill>
                        <a:sym typeface="Bodoni SvtyTwo ITC TT-Book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 err="1">
                          <a:solidFill>
                            <a:srgbClr val="414141"/>
                          </a:solidFill>
                          <a:sym typeface="Bodoni SvtyTwo ITC TT-Book"/>
                        </a:rPr>
                        <a:t>Aucun</a:t>
                      </a:r>
                      <a:r>
                        <a:rPr sz="2900" dirty="0">
                          <a:solidFill>
                            <a:srgbClr val="414141"/>
                          </a:solidFill>
                          <a:sym typeface="Bodoni SvtyTwo ITC TT-Book"/>
                        </a:rPr>
                        <a:t> </a:t>
                      </a:r>
                      <a:r>
                        <a:rPr sz="2900" dirty="0" err="1">
                          <a:solidFill>
                            <a:srgbClr val="414141"/>
                          </a:solidFill>
                          <a:sym typeface="Bodoni SvtyTwo ITC TT-Book"/>
                        </a:rPr>
                        <a:t>droit</a:t>
                      </a:r>
                      <a:endParaRPr sz="2900" dirty="0">
                        <a:solidFill>
                          <a:srgbClr val="414141"/>
                        </a:solidFill>
                        <a:sym typeface="Bodoni SvtyTwo ITC TT-Book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Interprétation des droits d’accès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93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8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92" y="3573775"/>
            <a:ext cx="2632473" cy="575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03" y="6503160"/>
            <a:ext cx="2605051" cy="671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087" y="6477633"/>
            <a:ext cx="317063" cy="50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611" y="3642328"/>
            <a:ext cx="274217" cy="438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11" y="3897149"/>
            <a:ext cx="1864591" cy="3168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183" y="3511832"/>
            <a:ext cx="2396127" cy="63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6974" y="6477633"/>
            <a:ext cx="2396126" cy="638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1318" y="3897148"/>
            <a:ext cx="2605051" cy="288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0972" y="5913898"/>
            <a:ext cx="2919068" cy="570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7929" y="5857201"/>
            <a:ext cx="4111104" cy="2349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390" y="5841886"/>
            <a:ext cx="3027770" cy="2948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2404" y="5857201"/>
            <a:ext cx="3807328" cy="234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Interprétation des droits d’accès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08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8"/>
            <a:ext cx="12942987" cy="6581182"/>
          </a:xfrm>
          <a:prstGeom prst="rect">
            <a:avLst/>
          </a:prstGeom>
        </p:spPr>
        <p:txBody>
          <a:bodyPr anchor="t"/>
          <a:lstStyle/>
          <a:p>
            <a:pPr marL="0" indent="0" algn="just" defTabSz="504557">
              <a:spcBef>
                <a:spcPts val="2051"/>
              </a:spcBef>
              <a:buClrTx/>
              <a:buSzTx/>
              <a:buNone/>
              <a:defRPr sz="3200"/>
            </a:pPr>
            <a:r>
              <a:rPr dirty="0"/>
              <a:t> </a:t>
            </a:r>
            <a:r>
              <a:rPr dirty="0">
                <a:solidFill>
                  <a:srgbClr val="941100"/>
                </a:solidFill>
              </a:rPr>
              <a:t>3 types </a:t>
            </a:r>
            <a:r>
              <a:rPr dirty="0" err="1">
                <a:solidFill>
                  <a:srgbClr val="941100"/>
                </a:solidFill>
              </a:rPr>
              <a:t>d’utilisateurs</a:t>
            </a:r>
            <a:r>
              <a:rPr dirty="0">
                <a:solidFill>
                  <a:srgbClr val="941100"/>
                </a:solidFill>
              </a:rPr>
              <a:t> </a:t>
            </a:r>
            <a:r>
              <a:rPr dirty="0"/>
              <a:t>:</a:t>
            </a:r>
            <a:endParaRPr sz="1296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1420438" lvl="2" indent="-405839" algn="just" defTabSz="504557">
              <a:spcBef>
                <a:spcPts val="2051"/>
              </a:spcBef>
              <a:defRPr sz="3200"/>
            </a:pPr>
            <a:r>
              <a:rPr dirty="0"/>
              <a:t>U : </a:t>
            </a:r>
            <a:r>
              <a:rPr dirty="0" err="1"/>
              <a:t>utilisateur</a:t>
            </a:r>
            <a:r>
              <a:rPr dirty="0"/>
              <a:t> </a:t>
            </a:r>
            <a:r>
              <a:rPr dirty="0" err="1"/>
              <a:t>Propriétaire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420438" lvl="2" indent="-405839" algn="just" defTabSz="504557">
              <a:spcBef>
                <a:spcPts val="2051"/>
              </a:spcBef>
              <a:defRPr sz="3200"/>
            </a:pPr>
            <a:r>
              <a:rPr dirty="0"/>
              <a:t>G : </a:t>
            </a:r>
            <a:r>
              <a:rPr dirty="0" err="1"/>
              <a:t>groupe</a:t>
            </a:r>
            <a:r>
              <a:rPr dirty="0"/>
              <a:t> </a:t>
            </a:r>
            <a:r>
              <a:rPr dirty="0" err="1"/>
              <a:t>propriétaire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420438" lvl="2" indent="-405839" algn="just" defTabSz="504557">
              <a:spcBef>
                <a:spcPts val="2051"/>
              </a:spcBef>
              <a:defRPr sz="3200"/>
            </a:pPr>
            <a:r>
              <a:rPr dirty="0"/>
              <a:t>O : (others) : </a:t>
            </a:r>
            <a:r>
              <a:rPr dirty="0" err="1"/>
              <a:t>autres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1" indent="246794" algn="just" defTabSz="504557">
              <a:spcBef>
                <a:spcPts val="2051"/>
              </a:spcBef>
              <a:buClrTx/>
              <a:buSzTx/>
              <a:buNone/>
              <a:defRPr sz="3200">
                <a:solidFill>
                  <a:srgbClr val="941100"/>
                </a:solidFill>
              </a:defRPr>
            </a:pPr>
            <a:r>
              <a:rPr dirty="0"/>
              <a:t>3 types </a:t>
            </a:r>
            <a:r>
              <a:rPr dirty="0" err="1"/>
              <a:t>d’autorisations</a:t>
            </a:r>
            <a:r>
              <a:rPr dirty="0"/>
              <a:t> :</a:t>
            </a:r>
            <a:endParaRPr sz="1296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1420438" lvl="2" indent="-405839" algn="just" defTabSz="504557">
              <a:spcBef>
                <a:spcPts val="2051"/>
              </a:spcBef>
              <a:defRPr sz="3200"/>
            </a:pPr>
            <a:r>
              <a:rPr dirty="0"/>
              <a:t>R (read) : permission de lire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420438" lvl="2" indent="-405839" algn="just" defTabSz="504557">
              <a:spcBef>
                <a:spcPts val="2051"/>
              </a:spcBef>
              <a:defRPr sz="3200"/>
            </a:pPr>
            <a:r>
              <a:rPr dirty="0"/>
              <a:t>W (write) : permission </a:t>
            </a:r>
            <a:r>
              <a:rPr dirty="0" err="1"/>
              <a:t>d’écrire</a:t>
            </a:r>
            <a:endParaRPr dirty="0"/>
          </a:p>
          <a:p>
            <a:pPr marL="1420438" lvl="2" indent="-405839" algn="just" defTabSz="504557">
              <a:spcBef>
                <a:spcPts val="2051"/>
              </a:spcBef>
              <a:defRPr sz="3200"/>
            </a:pPr>
            <a:r>
              <a:rPr dirty="0"/>
              <a:t>X</a:t>
            </a:r>
            <a:r>
              <a:rPr lang="fr-FR" dirty="0"/>
              <a:t> </a:t>
            </a:r>
            <a:r>
              <a:rPr dirty="0"/>
              <a:t>(execute) : permission  </a:t>
            </a:r>
            <a:r>
              <a:rPr dirty="0" err="1"/>
              <a:t>d’exécuter</a:t>
            </a:r>
            <a:endParaRPr dirty="0"/>
          </a:p>
        </p:txBody>
      </p:sp>
      <p:sp>
        <p:nvSpPr>
          <p:cNvPr id="209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Changement des droits d’accès 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12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8"/>
            <a:ext cx="12942987" cy="6581182"/>
          </a:xfrm>
          <a:prstGeom prst="rect">
            <a:avLst/>
          </a:prstGeom>
        </p:spPr>
        <p:txBody>
          <a:bodyPr anchor="t"/>
          <a:lstStyle/>
          <a:p>
            <a:pPr marL="0" indent="0" algn="ctr" defTabSz="504557">
              <a:spcBef>
                <a:spcPts val="2051"/>
              </a:spcBef>
              <a:buClrTx/>
              <a:buSzTx/>
              <a:buNone/>
              <a:defRPr sz="3200"/>
            </a:pPr>
            <a:r>
              <a:rPr sz="3671" b="1" i="1" dirty="0" err="1">
                <a:solidFill>
                  <a:srgbClr val="002060"/>
                </a:solidFill>
              </a:rPr>
              <a:t>Commande</a:t>
            </a:r>
            <a:r>
              <a:rPr sz="3671" b="1" i="1" dirty="0">
                <a:solidFill>
                  <a:srgbClr val="B0564E"/>
                </a:solidFill>
              </a:rPr>
              <a:t>  </a:t>
            </a:r>
            <a:r>
              <a:rPr sz="3671" b="1" i="1" dirty="0" err="1">
                <a:solidFill>
                  <a:srgbClr val="0070C0"/>
                </a:solidFill>
              </a:rPr>
              <a:t>chmod</a:t>
            </a:r>
            <a:r>
              <a:rPr sz="3671" b="1" i="1" dirty="0">
                <a:solidFill>
                  <a:srgbClr val="B0564E"/>
                </a:solidFill>
              </a:rPr>
              <a:t> </a:t>
            </a:r>
            <a:endParaRPr sz="1296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spcBef>
                <a:spcPts val="2051"/>
              </a:spcBef>
              <a:defRPr sz="3200"/>
            </a:pPr>
            <a:r>
              <a:rPr dirty="0"/>
              <a:t>La </a:t>
            </a:r>
            <a:r>
              <a:rPr dirty="0" err="1"/>
              <a:t>commande</a:t>
            </a:r>
            <a:r>
              <a:rPr dirty="0"/>
              <a:t> </a:t>
            </a:r>
            <a:r>
              <a:rPr b="1" dirty="0" err="1"/>
              <a:t>chmod</a:t>
            </a:r>
            <a:r>
              <a:rPr dirty="0"/>
              <a:t> </a:t>
            </a:r>
            <a:r>
              <a:rPr dirty="0" err="1"/>
              <a:t>permet</a:t>
            </a:r>
            <a:r>
              <a:rPr dirty="0"/>
              <a:t> de modifier les </a:t>
            </a:r>
            <a:r>
              <a:rPr dirty="0" err="1"/>
              <a:t>droits</a:t>
            </a:r>
            <a:r>
              <a:rPr dirty="0"/>
              <a:t> </a:t>
            </a:r>
            <a:r>
              <a:rPr dirty="0" err="1"/>
              <a:t>d'accès</a:t>
            </a:r>
            <a:r>
              <a:rPr dirty="0"/>
              <a:t> d'un </a:t>
            </a:r>
            <a:r>
              <a:rPr dirty="0" err="1"/>
              <a:t>fichier</a:t>
            </a:r>
            <a:r>
              <a:rPr dirty="0"/>
              <a:t>  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répertoire</a:t>
            </a:r>
            <a:r>
              <a:rPr dirty="0"/>
              <a:t>).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spcBef>
                <a:spcPts val="2051"/>
              </a:spcBef>
              <a:defRPr sz="3200"/>
            </a:pPr>
            <a:r>
              <a:rPr dirty="0"/>
              <a:t>Pour </a:t>
            </a:r>
            <a:r>
              <a:rPr dirty="0" err="1"/>
              <a:t>pouvoir</a:t>
            </a:r>
            <a:r>
              <a:rPr dirty="0"/>
              <a:t> </a:t>
            </a:r>
            <a:r>
              <a:rPr dirty="0" err="1"/>
              <a:t>l'utiliser</a:t>
            </a:r>
            <a:r>
              <a:rPr dirty="0"/>
              <a:t> </a:t>
            </a:r>
            <a:r>
              <a:rPr dirty="0" err="1"/>
              <a:t>sur</a:t>
            </a:r>
            <a:r>
              <a:rPr dirty="0"/>
              <a:t> un </a:t>
            </a:r>
            <a:r>
              <a:rPr dirty="0" err="1"/>
              <a:t>fichier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un </a:t>
            </a:r>
            <a:r>
              <a:rPr dirty="0" err="1"/>
              <a:t>répertoire</a:t>
            </a:r>
            <a:r>
              <a:rPr dirty="0"/>
              <a:t>,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faut</a:t>
            </a:r>
            <a:r>
              <a:rPr dirty="0"/>
              <a:t> en </a:t>
            </a:r>
            <a:r>
              <a:rPr dirty="0" err="1"/>
              <a:t>être</a:t>
            </a:r>
            <a:r>
              <a:rPr dirty="0"/>
              <a:t> le </a:t>
            </a:r>
            <a:r>
              <a:rPr dirty="0" err="1"/>
              <a:t>propriétaire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l’administrateur</a:t>
            </a:r>
            <a:r>
              <a:rPr dirty="0"/>
              <a:t>.</a:t>
            </a:r>
          </a:p>
          <a:p>
            <a:pPr marL="405840" indent="-405840" algn="just" defTabSz="504557">
              <a:spcBef>
                <a:spcPts val="2051"/>
              </a:spcBef>
              <a:defRPr sz="3200" b="1">
                <a:solidFill>
                  <a:srgbClr val="941100"/>
                </a:solidFill>
              </a:defRPr>
            </a:pPr>
            <a:r>
              <a:rPr dirty="0" err="1"/>
              <a:t>Syntaxe</a:t>
            </a:r>
            <a:r>
              <a:rPr dirty="0"/>
              <a:t> : </a:t>
            </a:r>
          </a:p>
          <a:p>
            <a:pPr marL="0" indent="0" algn="ctr" defTabSz="504557">
              <a:spcBef>
                <a:spcPts val="2051"/>
              </a:spcBef>
              <a:buClrTx/>
              <a:buSzTx/>
              <a:buNone/>
              <a:defRPr sz="3200" b="1">
                <a:solidFill>
                  <a:srgbClr val="011993"/>
                </a:solidFill>
              </a:defRPr>
            </a:pPr>
            <a:r>
              <a:rPr dirty="0" err="1"/>
              <a:t>Chmod</a:t>
            </a:r>
            <a:r>
              <a:rPr dirty="0"/>
              <a:t>     op</a:t>
            </a:r>
            <a:r>
              <a:rPr lang="fr-FR" dirty="0"/>
              <a:t>é</a:t>
            </a:r>
            <a:r>
              <a:rPr dirty="0"/>
              <a:t>ration     </a:t>
            </a:r>
            <a:r>
              <a:rPr dirty="0" err="1"/>
              <a:t>fichier</a:t>
            </a:r>
            <a:r>
              <a:rPr dirty="0"/>
              <a:t>/</a:t>
            </a:r>
            <a:r>
              <a:rPr dirty="0" err="1"/>
              <a:t>répertoire</a:t>
            </a:r>
            <a:endParaRPr dirty="0"/>
          </a:p>
        </p:txBody>
      </p:sp>
      <p:sp>
        <p:nvSpPr>
          <p:cNvPr id="213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83" y="8092525"/>
            <a:ext cx="732944" cy="163965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Méthode octale…"/>
          <p:cNvSpPr txBox="1"/>
          <p:nvPr/>
        </p:nvSpPr>
        <p:spPr>
          <a:xfrm>
            <a:off x="4679946" y="8193710"/>
            <a:ext cx="2963100" cy="143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843" tIns="54843" rIns="54843" bIns="54843" anchor="ctr">
            <a:spAutoFit/>
          </a:bodyPr>
          <a:lstStyle/>
          <a:p>
            <a:pPr>
              <a:defRPr sz="26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rPr lang="fr-FR" sz="2807" dirty="0"/>
              <a:t>    </a:t>
            </a:r>
            <a:r>
              <a:rPr sz="2807" dirty="0" err="1"/>
              <a:t>Méthode</a:t>
            </a:r>
            <a:r>
              <a:rPr sz="2807" dirty="0"/>
              <a:t> </a:t>
            </a:r>
            <a:r>
              <a:rPr sz="2807" dirty="0" err="1"/>
              <a:t>octale</a:t>
            </a:r>
            <a:endParaRPr sz="2807" dirty="0"/>
          </a:p>
          <a:p>
            <a:pPr>
              <a:defRPr sz="26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endParaRPr sz="2807" dirty="0"/>
          </a:p>
          <a:p>
            <a:pPr>
              <a:defRPr sz="26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rPr sz="2807" dirty="0"/>
              <a:t>  </a:t>
            </a:r>
            <a:r>
              <a:rPr sz="2807" dirty="0" err="1"/>
              <a:t>Méthode</a:t>
            </a:r>
            <a:r>
              <a:rPr sz="2807" dirty="0"/>
              <a:t> </a:t>
            </a:r>
            <a:r>
              <a:rPr sz="2807" dirty="0" err="1"/>
              <a:t>latérale</a:t>
            </a:r>
            <a:endParaRPr sz="2807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Changement des droits d’accès 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18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8"/>
            <a:ext cx="12942987" cy="6581182"/>
          </a:xfrm>
          <a:prstGeom prst="rect">
            <a:avLst/>
          </a:prstGeom>
        </p:spPr>
        <p:txBody>
          <a:bodyPr anchor="t"/>
          <a:lstStyle>
            <a:lvl1pPr marL="0" indent="0" algn="ctr" defTabSz="467359">
              <a:spcBef>
                <a:spcPts val="1900"/>
              </a:spcBef>
              <a:buClrTx/>
              <a:buSzTx/>
              <a:buFontTx/>
              <a:buNone/>
              <a:defRPr sz="3500" b="1" i="1">
                <a:solidFill>
                  <a:srgbClr val="B0564E"/>
                </a:solidFill>
              </a:defRPr>
            </a:lvl1pPr>
          </a:lstStyle>
          <a:p>
            <a:pPr>
              <a:defRPr b="0" i="0">
                <a:solidFill>
                  <a:srgbClr val="414141"/>
                </a:solidFill>
              </a:defRPr>
            </a:pPr>
            <a:r>
              <a:rPr b="1" i="1" dirty="0" err="1">
                <a:solidFill>
                  <a:srgbClr val="0070C0"/>
                </a:solidFill>
              </a:rPr>
              <a:t>Méthode</a:t>
            </a:r>
            <a:r>
              <a:rPr b="1" i="1" dirty="0">
                <a:solidFill>
                  <a:srgbClr val="0070C0"/>
                </a:solidFill>
              </a:rPr>
              <a:t> </a:t>
            </a:r>
            <a:r>
              <a:rPr b="1" i="1" dirty="0" err="1">
                <a:solidFill>
                  <a:srgbClr val="0070C0"/>
                </a:solidFill>
              </a:rPr>
              <a:t>latérale</a:t>
            </a:r>
            <a:endParaRPr b="1" i="1" dirty="0">
              <a:solidFill>
                <a:srgbClr val="0070C0"/>
              </a:solidFill>
            </a:endParaRPr>
          </a:p>
        </p:txBody>
      </p:sp>
      <p:sp>
        <p:nvSpPr>
          <p:cNvPr id="219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220" name="Tableau"/>
          <p:cNvGraphicFramePr/>
          <p:nvPr>
            <p:extLst>
              <p:ext uri="{D42A27DB-BD31-4B8C-83A1-F6EECF244321}">
                <p14:modId xmlns:p14="http://schemas.microsoft.com/office/powerpoint/2010/main" val="2159064125"/>
              </p:ext>
            </p:extLst>
          </p:nvPr>
        </p:nvGraphicFramePr>
        <p:xfrm>
          <a:off x="1146558" y="4266690"/>
          <a:ext cx="11733018" cy="373732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1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717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 err="1">
                          <a:solidFill>
                            <a:srgbClr val="FFFFFF"/>
                          </a:solidFill>
                          <a:sym typeface="Bodoni SvtyTwo ITC TT-Book"/>
                        </a:rPr>
                        <a:t>Propriétaire</a:t>
                      </a:r>
                      <a:r>
                        <a:rPr sz="2900" dirty="0">
                          <a:solidFill>
                            <a:srgbClr val="FFFFFF"/>
                          </a:solidFill>
                          <a:sym typeface="Bodoni SvtyTwo ITC TT-Book"/>
                        </a:rPr>
                        <a:t> 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  <a:sym typeface="Bodoni SvtyTwo ITC TT-Book"/>
                        </a:rPr>
                        <a:t>Action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 dirty="0">
                          <a:solidFill>
                            <a:srgbClr val="FFFFFF"/>
                          </a:solidFill>
                          <a:sym typeface="Bodoni SvtyTwo ITC TT-Book"/>
                        </a:rPr>
                        <a:t>Type </a:t>
                      </a:r>
                      <a:r>
                        <a:rPr sz="2900" dirty="0" err="1">
                          <a:solidFill>
                            <a:srgbClr val="FFFFFF"/>
                          </a:solidFill>
                          <a:sym typeface="Bodoni SvtyTwo ITC TT-Book"/>
                        </a:rPr>
                        <a:t>d’a</a:t>
                      </a:r>
                      <a:r>
                        <a:rPr lang="fr-FR" sz="2900" dirty="0" err="1">
                          <a:solidFill>
                            <a:srgbClr val="FFFFFF"/>
                          </a:solidFill>
                          <a:sym typeface="Bodoni SvtyTwo ITC TT-Book"/>
                        </a:rPr>
                        <a:t>ction</a:t>
                      </a:r>
                      <a:endParaRPr sz="2900" dirty="0">
                        <a:solidFill>
                          <a:srgbClr val="FFFFFF"/>
                        </a:solidFill>
                        <a:sym typeface="Bodoni SvtyTwo ITC TT-Book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044">
                <a:tc rowSpan="4"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u (utilisateur )
g (groupe)
o (autres)
a (tout le monde)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4"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+ (Ajouter)
- (Enlever)
= (Affecter)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4"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414141"/>
                          </a:solidFill>
                          <a:sym typeface="Bodoni SvtyTwo ITC TT-Book"/>
                        </a:rPr>
                        <a:t>r (lecture)
w (écriture)
x (exécution)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8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04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83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Changement des droits d’accès 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23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7"/>
            <a:ext cx="12942987" cy="6934310"/>
          </a:xfrm>
          <a:prstGeom prst="rect">
            <a:avLst/>
          </a:prstGeom>
        </p:spPr>
        <p:txBody>
          <a:bodyPr anchor="t"/>
          <a:lstStyle/>
          <a:p>
            <a:pPr marL="0" indent="0" algn="ctr" defTabSz="459146">
              <a:spcBef>
                <a:spcPts val="1835"/>
              </a:spcBef>
              <a:buClrTx/>
              <a:buSzTx/>
              <a:buNone/>
              <a:defRPr sz="3276"/>
            </a:pPr>
            <a:r>
              <a:rPr b="1" i="1" dirty="0" err="1">
                <a:solidFill>
                  <a:srgbClr val="0070C0"/>
                </a:solidFill>
              </a:rPr>
              <a:t>Méthode</a:t>
            </a:r>
            <a:r>
              <a:rPr b="1" i="1" dirty="0">
                <a:solidFill>
                  <a:srgbClr val="0070C0"/>
                </a:solidFill>
              </a:rPr>
              <a:t> </a:t>
            </a:r>
            <a:r>
              <a:rPr b="1" i="1" dirty="0" err="1">
                <a:solidFill>
                  <a:srgbClr val="0070C0"/>
                </a:solidFill>
              </a:rPr>
              <a:t>latérale</a:t>
            </a:r>
            <a:endParaRPr b="1" i="1" dirty="0">
              <a:solidFill>
                <a:srgbClr val="0070C0"/>
              </a:solidFill>
            </a:endParaRPr>
          </a:p>
          <a:p>
            <a:pPr marL="369314" indent="-369314" algn="just" defTabSz="459146">
              <a:spcBef>
                <a:spcPts val="1835"/>
              </a:spcBef>
              <a:defRPr sz="2821"/>
            </a:pPr>
            <a:r>
              <a:rPr dirty="0"/>
              <a:t>Pour donner un droit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écriture</a:t>
            </a:r>
            <a:r>
              <a:rPr dirty="0"/>
              <a:t> pour le </a:t>
            </a:r>
            <a:r>
              <a:rPr dirty="0" err="1"/>
              <a:t>groupe</a:t>
            </a:r>
            <a:r>
              <a:rPr dirty="0"/>
              <a:t> du </a:t>
            </a:r>
            <a:r>
              <a:rPr dirty="0" err="1"/>
              <a:t>fichier</a:t>
            </a:r>
            <a:r>
              <a:rPr dirty="0"/>
              <a:t>  mon-</a:t>
            </a:r>
            <a:r>
              <a:rPr dirty="0" err="1"/>
              <a:t>fichier</a:t>
            </a:r>
            <a:r>
              <a:rPr dirty="0"/>
              <a:t> :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6" indent="1347498" algn="just" defTabSz="459146">
              <a:spcBef>
                <a:spcPts val="1835"/>
              </a:spcBef>
              <a:buClrTx/>
              <a:buSzTx/>
              <a:buNone/>
              <a:defRPr sz="2821" b="1">
                <a:solidFill>
                  <a:srgbClr val="FF0000"/>
                </a:solidFill>
              </a:defRPr>
            </a:pPr>
            <a:r>
              <a:rPr lang="fr-FR" dirty="0"/>
              <a:t>          </a:t>
            </a:r>
            <a:r>
              <a:rPr dirty="0" err="1"/>
              <a:t>chmod</a:t>
            </a:r>
            <a:r>
              <a:rPr dirty="0"/>
              <a:t> </a:t>
            </a:r>
            <a:r>
              <a:rPr dirty="0" err="1"/>
              <a:t>g+w</a:t>
            </a:r>
            <a:r>
              <a:rPr dirty="0"/>
              <a:t> mon-</a:t>
            </a:r>
            <a:r>
              <a:rPr dirty="0" err="1"/>
              <a:t>fichier</a:t>
            </a:r>
            <a:endParaRPr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369314" indent="-369314" algn="just" defTabSz="459146">
              <a:spcBef>
                <a:spcPts val="1835"/>
              </a:spcBef>
              <a:defRPr sz="2821"/>
            </a:pPr>
            <a:r>
              <a:rPr dirty="0"/>
              <a:t>Pour </a:t>
            </a:r>
            <a:r>
              <a:rPr dirty="0" err="1"/>
              <a:t>supprimer</a:t>
            </a:r>
            <a:r>
              <a:rPr dirty="0"/>
              <a:t> le droit </a:t>
            </a:r>
            <a:r>
              <a:rPr dirty="0" err="1"/>
              <a:t>d'accès</a:t>
            </a:r>
            <a:r>
              <a:rPr dirty="0"/>
              <a:t> du </a:t>
            </a:r>
            <a:r>
              <a:rPr dirty="0" err="1"/>
              <a:t>répertoire</a:t>
            </a:r>
            <a:r>
              <a:rPr dirty="0"/>
              <a:t> </a:t>
            </a:r>
            <a:r>
              <a:rPr i="1" dirty="0"/>
              <a:t>mon-</a:t>
            </a:r>
            <a:r>
              <a:rPr i="1" dirty="0" err="1"/>
              <a:t>répertoire</a:t>
            </a:r>
            <a:r>
              <a:rPr dirty="0"/>
              <a:t> aux </a:t>
            </a:r>
            <a:r>
              <a:rPr dirty="0" err="1"/>
              <a:t>autres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dirty="0" err="1"/>
              <a:t>utilisateurs</a:t>
            </a:r>
            <a:r>
              <a:rPr dirty="0"/>
              <a:t> (</a:t>
            </a:r>
            <a:r>
              <a:rPr dirty="0" err="1"/>
              <a:t>autres</a:t>
            </a:r>
            <a:r>
              <a:rPr dirty="0"/>
              <a:t> que propriétaire et </a:t>
            </a:r>
            <a:r>
              <a:rPr dirty="0" err="1"/>
              <a:t>utilisateurs</a:t>
            </a:r>
            <a:r>
              <a:rPr dirty="0"/>
              <a:t> du </a:t>
            </a:r>
            <a:r>
              <a:rPr dirty="0" err="1"/>
              <a:t>groupe</a:t>
            </a:r>
            <a:r>
              <a:rPr dirty="0"/>
              <a:t>) :</a:t>
            </a:r>
          </a:p>
          <a:p>
            <a:pPr marL="0" lvl="5" indent="1122915" algn="just" defTabSz="459146">
              <a:spcBef>
                <a:spcPts val="1835"/>
              </a:spcBef>
              <a:buClrTx/>
              <a:buSzTx/>
              <a:buNone/>
              <a:defRPr sz="2821"/>
            </a:pPr>
            <a:r>
              <a:rPr lang="fr-FR" dirty="0"/>
              <a:t>           </a:t>
            </a:r>
            <a:r>
              <a:rPr dirty="0"/>
              <a:t> </a:t>
            </a:r>
            <a:r>
              <a:rPr b="1" dirty="0" err="1">
                <a:solidFill>
                  <a:srgbClr val="FF0000"/>
                </a:solidFill>
              </a:rPr>
              <a:t>chmod</a:t>
            </a:r>
            <a:r>
              <a:rPr b="1" dirty="0">
                <a:solidFill>
                  <a:srgbClr val="FF0000"/>
                </a:solidFill>
              </a:rPr>
              <a:t> o-x mon-repertoire</a:t>
            </a:r>
            <a:endParaRPr b="1" dirty="0"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369314" indent="-369314" algn="just" defTabSz="459146">
              <a:spcBef>
                <a:spcPts val="1835"/>
              </a:spcBef>
              <a:defRPr sz="2821"/>
            </a:pPr>
            <a:r>
              <a:rPr dirty="0"/>
              <a:t>Pour </a:t>
            </a:r>
            <a:r>
              <a:rPr dirty="0" err="1"/>
              <a:t>ajouter</a:t>
            </a:r>
            <a:r>
              <a:rPr dirty="0"/>
              <a:t> le droit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exécution</a:t>
            </a:r>
            <a:r>
              <a:rPr dirty="0"/>
              <a:t>  pour le propriétaire et </a:t>
            </a:r>
            <a:r>
              <a:rPr dirty="0" err="1"/>
              <a:t>enlever</a:t>
            </a:r>
            <a:r>
              <a:rPr dirty="0"/>
              <a:t> le droit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écriture</a:t>
            </a:r>
            <a:r>
              <a:rPr dirty="0"/>
              <a:t> pour le </a:t>
            </a:r>
            <a:r>
              <a:rPr dirty="0" err="1"/>
              <a:t>groupe</a:t>
            </a:r>
            <a:r>
              <a:rPr dirty="0"/>
              <a:t> du  </a:t>
            </a:r>
            <a:r>
              <a:rPr dirty="0" err="1"/>
              <a:t>fichier</a:t>
            </a:r>
            <a:r>
              <a:rPr dirty="0"/>
              <a:t> :</a:t>
            </a:r>
          </a:p>
          <a:p>
            <a:pPr marL="0" lvl="5" indent="1122915" algn="just" defTabSz="459146">
              <a:spcBef>
                <a:spcPts val="1835"/>
              </a:spcBef>
              <a:buClrTx/>
              <a:buSzTx/>
              <a:buNone/>
              <a:defRPr sz="2821" b="1">
                <a:solidFill>
                  <a:srgbClr val="FF0000"/>
                </a:solidFill>
              </a:defRPr>
            </a:pPr>
            <a:r>
              <a:rPr lang="fr-FR" dirty="0"/>
              <a:t>           </a:t>
            </a:r>
            <a:r>
              <a:rPr dirty="0" err="1"/>
              <a:t>chmod</a:t>
            </a:r>
            <a:r>
              <a:rPr dirty="0"/>
              <a:t> </a:t>
            </a:r>
            <a:r>
              <a:rPr dirty="0" err="1"/>
              <a:t>u+x,g-w</a:t>
            </a:r>
            <a:r>
              <a:rPr dirty="0"/>
              <a:t> mon-</a:t>
            </a:r>
            <a:r>
              <a:rPr dirty="0" err="1"/>
              <a:t>fichier</a:t>
            </a:r>
            <a:endParaRPr dirty="0"/>
          </a:p>
        </p:txBody>
      </p:sp>
      <p:sp>
        <p:nvSpPr>
          <p:cNvPr id="224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Changement des droits d’accès 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27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8"/>
            <a:ext cx="12942987" cy="6581182"/>
          </a:xfrm>
          <a:prstGeom prst="rect">
            <a:avLst/>
          </a:prstGeom>
        </p:spPr>
        <p:txBody>
          <a:bodyPr anchor="t"/>
          <a:lstStyle/>
          <a:p>
            <a:pPr marL="0" indent="0" algn="ctr" defTabSz="504557">
              <a:spcBef>
                <a:spcPts val="2051"/>
              </a:spcBef>
              <a:buClrTx/>
              <a:buSzTx/>
              <a:buNone/>
            </a:pPr>
            <a:r>
              <a:rPr b="1" i="1" dirty="0" err="1">
                <a:solidFill>
                  <a:srgbClr val="0070C0"/>
                </a:solidFill>
              </a:rPr>
              <a:t>Méthode</a:t>
            </a:r>
            <a:r>
              <a:rPr b="1" i="1" dirty="0">
                <a:solidFill>
                  <a:srgbClr val="0070C0"/>
                </a:solidFill>
              </a:rPr>
              <a:t> </a:t>
            </a:r>
            <a:r>
              <a:rPr b="1" i="1" dirty="0" err="1">
                <a:solidFill>
                  <a:srgbClr val="0070C0"/>
                </a:solidFill>
              </a:rPr>
              <a:t>octale</a:t>
            </a:r>
            <a:endParaRPr b="1" i="1" dirty="0">
              <a:solidFill>
                <a:srgbClr val="0070C0"/>
              </a:solidFill>
            </a:endParaRPr>
          </a:p>
          <a:p>
            <a:pPr marL="405840" indent="-405840" algn="just" defTabSz="504557">
              <a:spcBef>
                <a:spcPts val="2051"/>
              </a:spcBef>
              <a:defRPr sz="3100"/>
            </a:pPr>
            <a:r>
              <a:rPr dirty="0"/>
              <a:t>Une </a:t>
            </a:r>
            <a:r>
              <a:rPr dirty="0" err="1"/>
              <a:t>autre</a:t>
            </a:r>
            <a:r>
              <a:rPr dirty="0"/>
              <a:t> </a:t>
            </a:r>
            <a:r>
              <a:rPr dirty="0" err="1"/>
              <a:t>façon</a:t>
            </a:r>
            <a:r>
              <a:rPr dirty="0"/>
              <a:t> de </a:t>
            </a:r>
            <a:r>
              <a:rPr dirty="0" err="1"/>
              <a:t>représenter</a:t>
            </a:r>
            <a:r>
              <a:rPr dirty="0"/>
              <a:t> </a:t>
            </a:r>
            <a:r>
              <a:rPr dirty="0" err="1"/>
              <a:t>ces</a:t>
            </a:r>
            <a:r>
              <a:rPr dirty="0"/>
              <a:t> droits </a:t>
            </a:r>
            <a:r>
              <a:rPr dirty="0" err="1"/>
              <a:t>est</a:t>
            </a:r>
            <a:r>
              <a:rPr dirty="0"/>
              <a:t> sous </a:t>
            </a:r>
            <a:r>
              <a:rPr dirty="0" err="1"/>
              <a:t>forme</a:t>
            </a:r>
            <a:r>
              <a:rPr dirty="0"/>
              <a:t> </a:t>
            </a:r>
            <a:r>
              <a:rPr dirty="0" err="1"/>
              <a:t>binaire</a:t>
            </a:r>
            <a:r>
              <a:rPr dirty="0"/>
              <a:t> grâce  à </a:t>
            </a:r>
            <a:r>
              <a:rPr dirty="0" err="1"/>
              <a:t>une</a:t>
            </a:r>
            <a:r>
              <a:rPr dirty="0"/>
              <a:t> clef numérique </a:t>
            </a:r>
            <a:r>
              <a:rPr dirty="0" err="1"/>
              <a:t>fondée</a:t>
            </a:r>
            <a:r>
              <a:rPr dirty="0"/>
              <a:t> sur la </a:t>
            </a:r>
            <a:r>
              <a:rPr dirty="0" err="1"/>
              <a:t>correspondance</a:t>
            </a:r>
            <a:r>
              <a:rPr dirty="0"/>
              <a:t> entre un </a:t>
            </a:r>
            <a:r>
              <a:rPr dirty="0" err="1"/>
              <a:t>nombre</a:t>
            </a:r>
            <a:r>
              <a:rPr dirty="0"/>
              <a:t>  </a:t>
            </a:r>
            <a:r>
              <a:rPr dirty="0" err="1"/>
              <a:t>décimal</a:t>
            </a:r>
            <a:r>
              <a:rPr dirty="0"/>
              <a:t> et son expression </a:t>
            </a:r>
            <a:r>
              <a:rPr dirty="0" err="1"/>
              <a:t>binaire</a:t>
            </a:r>
            <a:r>
              <a:rPr dirty="0"/>
              <a:t> :</a:t>
            </a:r>
          </a:p>
        </p:txBody>
      </p:sp>
      <p:sp>
        <p:nvSpPr>
          <p:cNvPr id="228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229" name="Tableau"/>
          <p:cNvGraphicFramePr/>
          <p:nvPr>
            <p:extLst>
              <p:ext uri="{D42A27DB-BD31-4B8C-83A1-F6EECF244321}">
                <p14:modId xmlns:p14="http://schemas.microsoft.com/office/powerpoint/2010/main" val="604431920"/>
              </p:ext>
            </p:extLst>
          </p:nvPr>
        </p:nvGraphicFramePr>
        <p:xfrm>
          <a:off x="1187312" y="6387433"/>
          <a:ext cx="12031867" cy="261367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6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68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68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8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71225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Accés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2500" dirty="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---</a:t>
                      </a:r>
                      <a:endParaRPr sz="2500" dirty="0">
                        <a:solidFill>
                          <a:srgbClr val="FFFFFF"/>
                        </a:solidFill>
                        <a:latin typeface="Bodoni SvtyTwo ITC TT-Bold"/>
                        <a:ea typeface="Bodoni SvtyTwo ITC TT-Bold"/>
                        <a:cs typeface="Bodoni SvtyTwo ITC TT-Bold"/>
                        <a:sym typeface="Bodoni SvtyTwo ITC TT-Bold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2500" dirty="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--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-w-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-wx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2500" dirty="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r---</a:t>
                      </a:r>
                      <a:endParaRPr sz="2500" dirty="0">
                        <a:solidFill>
                          <a:srgbClr val="FFFFFF"/>
                        </a:solidFill>
                        <a:latin typeface="Bodoni SvtyTwo ITC TT-Bold"/>
                        <a:ea typeface="Bodoni SvtyTwo ITC TT-Bold"/>
                        <a:cs typeface="Bodoni SvtyTwo ITC TT-Bold"/>
                        <a:sym typeface="Bodoni SvtyTwo ITC TT-Bold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r-x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rw-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rPr>
                        <a:t>rwx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25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Binaire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000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001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010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011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100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101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110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111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25"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Décimal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414141"/>
                          </a:solidFill>
                          <a:sym typeface="Bodoni SvtyTwo ITC TT-Book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dirty="0">
                          <a:solidFill>
                            <a:srgbClr val="414141"/>
                          </a:solidFill>
                          <a:sym typeface="Bodoni SvtyTwo ITC TT-Book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Changement des droits d’accès 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27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1575" y="2580162"/>
            <a:ext cx="12942987" cy="7681438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algn="ctr" defTabSz="504557">
              <a:spcBef>
                <a:spcPts val="2051"/>
              </a:spcBef>
              <a:buClrTx/>
              <a:buSzTx/>
              <a:buNone/>
            </a:pPr>
            <a:r>
              <a:rPr b="1" i="1" dirty="0" err="1">
                <a:solidFill>
                  <a:srgbClr val="0070C0"/>
                </a:solidFill>
              </a:rPr>
              <a:t>Méthode</a:t>
            </a:r>
            <a:r>
              <a:rPr b="1" i="1" dirty="0">
                <a:solidFill>
                  <a:srgbClr val="0070C0"/>
                </a:solidFill>
              </a:rPr>
              <a:t> </a:t>
            </a:r>
            <a:r>
              <a:rPr b="1" i="1" dirty="0" err="1">
                <a:solidFill>
                  <a:srgbClr val="0070C0"/>
                </a:solidFill>
              </a:rPr>
              <a:t>octale</a:t>
            </a:r>
            <a:endParaRPr b="1" i="1" dirty="0">
              <a:solidFill>
                <a:srgbClr val="0070C0"/>
              </a:solidFill>
            </a:endParaRPr>
          </a:p>
          <a:p>
            <a:pPr algn="just" fontAlgn="base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sz="3100" dirty="0"/>
              <a:t>Chacun de ces types de droits (r, w, x) a une valeur :</a:t>
            </a:r>
          </a:p>
          <a:p>
            <a:pPr marL="812800" indent="355600" algn="just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3100" b="1" dirty="0"/>
              <a:t>r</a:t>
            </a:r>
            <a:r>
              <a:rPr lang="fr-FR" sz="3100" dirty="0"/>
              <a:t> à la valeur </a:t>
            </a:r>
            <a:r>
              <a:rPr lang="fr-FR" sz="3100" b="1" dirty="0"/>
              <a:t>4</a:t>
            </a:r>
          </a:p>
          <a:p>
            <a:pPr marL="812800" indent="3556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3100" b="1" dirty="0"/>
              <a:t>w</a:t>
            </a:r>
            <a:r>
              <a:rPr lang="fr-FR" sz="3100" dirty="0"/>
              <a:t> à la valeur </a:t>
            </a:r>
            <a:r>
              <a:rPr lang="fr-FR" sz="3100" b="1" dirty="0"/>
              <a:t>2</a:t>
            </a:r>
          </a:p>
          <a:p>
            <a:pPr marL="812800" indent="3556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3100" b="1" dirty="0"/>
              <a:t>x</a:t>
            </a:r>
            <a:r>
              <a:rPr lang="fr-FR" sz="3100" dirty="0"/>
              <a:t> à la valeur </a:t>
            </a:r>
            <a:r>
              <a:rPr lang="fr-FR" sz="3100" b="1" dirty="0"/>
              <a:t>1</a:t>
            </a:r>
          </a:p>
          <a:p>
            <a:pPr algn="just">
              <a:lnSpc>
                <a:spcPct val="110000"/>
              </a:lnSpc>
            </a:pPr>
            <a:r>
              <a:rPr lang="fr-FR" sz="3100" dirty="0">
                <a:solidFill>
                  <a:schemeClr val="accent5">
                    <a:lumMod val="75000"/>
                  </a:schemeClr>
                </a:solidFill>
              </a:rPr>
              <a:t>Il faut additionner les chiffres entre eux selon les droits que vous souhaitez attribuer. </a:t>
            </a:r>
          </a:p>
          <a:p>
            <a:pPr marL="0" indent="0" algn="just">
              <a:buNone/>
            </a:pPr>
            <a:r>
              <a:rPr lang="fr-FR" sz="3100" b="1" u="sng" dirty="0"/>
              <a:t>Exemple:</a:t>
            </a:r>
            <a:r>
              <a:rPr lang="fr-FR" sz="3100" b="1" dirty="0"/>
              <a:t>  </a:t>
            </a:r>
            <a:r>
              <a:rPr lang="fr-FR" sz="3100" dirty="0"/>
              <a:t>Lorsque l'on veut donner tous les droits (Lecture, Ecriture, Exécution), on ajoute 4 + 2 + 1, ce qui donne 7 est correspondra au contrôle total pour le type d'utilisateur auquel le "7" sera attribué.</a:t>
            </a:r>
          </a:p>
          <a:p>
            <a:pPr marL="0" indent="0" algn="just">
              <a:buNone/>
            </a:pPr>
            <a:r>
              <a:rPr lang="fr-FR" sz="3200" b="1" dirty="0">
                <a:solidFill>
                  <a:srgbClr val="FF0000"/>
                </a:solidFill>
              </a:rPr>
              <a:t>                                  chmod 777 mon-fichier</a:t>
            </a:r>
            <a:endParaRPr lang="fr-FR" sz="3100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28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0455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05658">
              <a:spcBef>
                <a:spcPts val="1512"/>
              </a:spcBef>
              <a:defRPr sz="6014"/>
            </a:pPr>
            <a:r>
              <a:t>Changement des droits d’accès par défaut </a:t>
            </a:r>
            <a:r>
              <a:rPr sz="1257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32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7"/>
            <a:ext cx="12942987" cy="734659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05840" indent="-405840" algn="just" defTabSz="504557">
              <a:spcBef>
                <a:spcPts val="2051"/>
              </a:spcBef>
              <a:defRPr sz="3100"/>
            </a:pP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fichier</a:t>
            </a:r>
            <a:r>
              <a:rPr dirty="0"/>
              <a:t> (</a:t>
            </a:r>
            <a:r>
              <a:rPr dirty="0" err="1"/>
              <a:t>répertoire</a:t>
            </a:r>
            <a:r>
              <a:rPr dirty="0"/>
              <a:t>) </a:t>
            </a:r>
            <a:r>
              <a:rPr dirty="0" err="1"/>
              <a:t>possède</a:t>
            </a:r>
            <a:r>
              <a:rPr dirty="0"/>
              <a:t> des droits </a:t>
            </a:r>
            <a:r>
              <a:rPr dirty="0" err="1"/>
              <a:t>d’accès</a:t>
            </a:r>
            <a:r>
              <a:rPr dirty="0"/>
              <a:t> </a:t>
            </a:r>
            <a:r>
              <a:rPr b="1" dirty="0"/>
              <a:t>par </a:t>
            </a:r>
            <a:r>
              <a:rPr b="1" dirty="0" err="1"/>
              <a:t>défaut</a:t>
            </a:r>
            <a:r>
              <a:rPr b="1" dirty="0"/>
              <a:t>.</a:t>
            </a:r>
            <a:endParaRPr sz="1296" b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spcBef>
                <a:spcPts val="2051"/>
              </a:spcBef>
              <a:defRPr sz="3100"/>
            </a:pPr>
            <a:r>
              <a:rPr dirty="0"/>
              <a:t>On </a:t>
            </a:r>
            <a:r>
              <a:rPr dirty="0" err="1"/>
              <a:t>retrouve</a:t>
            </a:r>
            <a:r>
              <a:rPr dirty="0"/>
              <a:t> la </a:t>
            </a:r>
            <a:r>
              <a:rPr dirty="0" err="1"/>
              <a:t>valeur</a:t>
            </a:r>
            <a:r>
              <a:rPr dirty="0"/>
              <a:t> de </a:t>
            </a:r>
            <a:r>
              <a:rPr dirty="0" err="1"/>
              <a:t>ces</a:t>
            </a:r>
            <a:r>
              <a:rPr dirty="0"/>
              <a:t> droits par </a:t>
            </a:r>
            <a:r>
              <a:rPr dirty="0" err="1"/>
              <a:t>défaut</a:t>
            </a:r>
            <a:r>
              <a:rPr dirty="0"/>
              <a:t>, </a:t>
            </a:r>
            <a:r>
              <a:rPr dirty="0" err="1"/>
              <a:t>simplement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tapant</a:t>
            </a:r>
            <a:r>
              <a:rPr dirty="0"/>
              <a:t> la  </a:t>
            </a:r>
            <a:r>
              <a:rPr dirty="0" err="1"/>
              <a:t>commande</a:t>
            </a:r>
            <a:r>
              <a:rPr dirty="0"/>
              <a:t> </a:t>
            </a:r>
            <a:r>
              <a:rPr b="1" dirty="0" err="1">
                <a:solidFill>
                  <a:srgbClr val="C00000"/>
                </a:solidFill>
              </a:rPr>
              <a:t>umask</a:t>
            </a:r>
            <a:r>
              <a:rPr dirty="0"/>
              <a:t> dans un terminal. 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spcBef>
                <a:spcPts val="2051"/>
              </a:spcBef>
              <a:defRPr sz="3100"/>
            </a:pPr>
            <a:r>
              <a:rPr dirty="0"/>
              <a:t>La </a:t>
            </a:r>
            <a:r>
              <a:rPr dirty="0" err="1"/>
              <a:t>commande</a:t>
            </a:r>
            <a:r>
              <a:rPr dirty="0"/>
              <a:t> </a:t>
            </a:r>
            <a:r>
              <a:rPr b="1" dirty="0" err="1">
                <a:solidFill>
                  <a:srgbClr val="C00000"/>
                </a:solidFill>
              </a:rPr>
              <a:t>umask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définir</a:t>
            </a:r>
            <a:r>
              <a:rPr dirty="0"/>
              <a:t> </a:t>
            </a:r>
            <a:r>
              <a:rPr dirty="0" err="1"/>
              <a:t>ces</a:t>
            </a:r>
            <a:r>
              <a:rPr dirty="0"/>
              <a:t> droits p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dirty="0"/>
              <a:t>un</a:t>
            </a:r>
            <a:r>
              <a:rPr lang="fr-FR" dirty="0"/>
              <a:t> </a:t>
            </a:r>
            <a:r>
              <a:rPr dirty="0" err="1"/>
              <a:t>fichier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lang="fr-FR" dirty="0"/>
              <a:t>un </a:t>
            </a:r>
            <a:r>
              <a:rPr dirty="0" err="1"/>
              <a:t>répertoire</a:t>
            </a:r>
            <a:r>
              <a:rPr dirty="0"/>
              <a:t> </a:t>
            </a:r>
            <a:r>
              <a:rPr dirty="0" err="1"/>
              <a:t>lors</a:t>
            </a:r>
            <a:r>
              <a:rPr dirty="0"/>
              <a:t> de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création</a:t>
            </a:r>
            <a:r>
              <a:rPr dirty="0"/>
              <a:t>. 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spcBef>
                <a:spcPts val="2051"/>
              </a:spcBef>
              <a:defRPr sz="3100"/>
            </a:pPr>
            <a:r>
              <a:rPr dirty="0"/>
              <a:t>Pour la modifier, il </a:t>
            </a:r>
            <a:r>
              <a:rPr dirty="0" err="1"/>
              <a:t>suffit</a:t>
            </a:r>
            <a:r>
              <a:rPr dirty="0"/>
              <a:t> </a:t>
            </a:r>
            <a:r>
              <a:rPr dirty="0" err="1"/>
              <a:t>d'exécuter</a:t>
            </a:r>
            <a:r>
              <a:rPr dirty="0"/>
              <a:t> </a:t>
            </a:r>
            <a:r>
              <a:rPr dirty="0" err="1"/>
              <a:t>cette</a:t>
            </a:r>
            <a:r>
              <a:rPr dirty="0"/>
              <a:t> </a:t>
            </a:r>
            <a:r>
              <a:rPr dirty="0" err="1"/>
              <a:t>commande</a:t>
            </a:r>
            <a:r>
              <a:rPr dirty="0"/>
              <a:t> </a:t>
            </a:r>
            <a:r>
              <a:rPr dirty="0" err="1"/>
              <a:t>suivie</a:t>
            </a:r>
            <a:r>
              <a:rPr dirty="0"/>
              <a:t> de la </a:t>
            </a:r>
            <a:r>
              <a:rPr dirty="0" err="1"/>
              <a:t>valeur</a:t>
            </a:r>
            <a:r>
              <a:rPr dirty="0"/>
              <a:t> de </a:t>
            </a:r>
            <a:r>
              <a:rPr dirty="0" err="1"/>
              <a:t>umask</a:t>
            </a:r>
            <a:r>
              <a:rPr dirty="0"/>
              <a:t>.</a:t>
            </a:r>
            <a:endParaRPr lang="fr-FR" dirty="0"/>
          </a:p>
          <a:p>
            <a:pPr marL="405840" indent="-405840" algn="just" defTabSz="504557">
              <a:spcBef>
                <a:spcPts val="2051"/>
              </a:spcBef>
              <a:defRPr sz="3100"/>
            </a:pPr>
            <a:r>
              <a:rPr lang="fr-FR" sz="3100" dirty="0"/>
              <a:t>Par défaut, sur les systèmes Linux, les autorisations de création par défaut sont:</a:t>
            </a:r>
          </a:p>
          <a:p>
            <a:pPr marL="1338263" indent="-355600" algn="just" defTabSz="504557">
              <a:spcBef>
                <a:spcPts val="2051"/>
              </a:spcBef>
              <a:buFont typeface="Wingdings" panose="05000000000000000000" pitchFamily="2" charset="2"/>
              <a:buChar char="Ø"/>
              <a:tabLst>
                <a:tab pos="1439863" algn="l"/>
              </a:tabLst>
              <a:defRPr sz="3100"/>
            </a:pPr>
            <a:r>
              <a:rPr lang="fr-FR" sz="3100" dirty="0">
                <a:solidFill>
                  <a:srgbClr val="0070C0"/>
                </a:solidFill>
              </a:rPr>
              <a:t>666 pour les fichiers,</a:t>
            </a:r>
          </a:p>
          <a:p>
            <a:pPr marL="1338263" indent="-355600" algn="just" defTabSz="504557">
              <a:spcBef>
                <a:spcPts val="2051"/>
              </a:spcBef>
              <a:buFont typeface="Wingdings" panose="05000000000000000000" pitchFamily="2" charset="2"/>
              <a:buChar char="Ø"/>
              <a:tabLst>
                <a:tab pos="1439863" algn="l"/>
              </a:tabLst>
              <a:defRPr sz="3100"/>
            </a:pPr>
            <a:r>
              <a:rPr lang="fr-FR" sz="3100" dirty="0">
                <a:solidFill>
                  <a:srgbClr val="0070C0"/>
                </a:solidFill>
              </a:rPr>
              <a:t>777 pour les répertoires.</a:t>
            </a:r>
          </a:p>
          <a:p>
            <a:pPr marL="982663" indent="0" algn="just" defTabSz="504557">
              <a:lnSpc>
                <a:spcPct val="170000"/>
              </a:lnSpc>
              <a:spcBef>
                <a:spcPts val="2051"/>
              </a:spcBef>
              <a:buNone/>
              <a:tabLst>
                <a:tab pos="1439863" algn="l"/>
              </a:tabLst>
              <a:defRPr sz="3100"/>
            </a:pPr>
            <a:r>
              <a:rPr lang="fr-FR" sz="3100" dirty="0">
                <a:sym typeface="Wingdings" panose="05000000000000000000" pitchFamily="2" charset="2"/>
              </a:rPr>
              <a:t> </a:t>
            </a:r>
            <a:r>
              <a:rPr lang="fr-FR" sz="3100" dirty="0"/>
              <a:t>Les autorisations de création par défaut peuvent être modifiées à</a:t>
            </a:r>
            <a:br>
              <a:rPr lang="fr-FR" sz="3100" dirty="0"/>
            </a:br>
            <a:r>
              <a:rPr lang="fr-FR" sz="3100" dirty="0"/>
              <a:t>l'aide de </a:t>
            </a:r>
            <a:r>
              <a:rPr lang="fr-FR" b="1" dirty="0" err="1">
                <a:solidFill>
                  <a:srgbClr val="C00000"/>
                </a:solidFill>
              </a:rPr>
              <a:t>umask</a:t>
            </a:r>
            <a:endParaRPr lang="fr-FR" sz="3100" dirty="0">
              <a:solidFill>
                <a:srgbClr val="0070C0"/>
              </a:solidFill>
            </a:endParaRPr>
          </a:p>
        </p:txBody>
      </p:sp>
      <p:sp>
        <p:nvSpPr>
          <p:cNvPr id="233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05658">
              <a:spcBef>
                <a:spcPts val="1512"/>
              </a:spcBef>
              <a:defRPr sz="6014"/>
            </a:pPr>
            <a:r>
              <a:t>Changement des droits d’accès par défaut </a:t>
            </a:r>
            <a:r>
              <a:rPr sz="1257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36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2" y="3196814"/>
            <a:ext cx="12421530" cy="254614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1"/>
          <p:cNvSpPr/>
          <p:nvPr/>
        </p:nvSpPr>
        <p:spPr>
          <a:xfrm>
            <a:off x="5514844" y="4026539"/>
            <a:ext cx="359911" cy="581434"/>
          </a:xfrm>
          <a:prstGeom prst="ellipse">
            <a:avLst/>
          </a:prstGeom>
          <a:gradFill>
            <a:gsLst>
              <a:gs pos="0">
                <a:schemeClr val="accent4">
                  <a:hueOff val="-233152"/>
                  <a:satOff val="51231"/>
                  <a:lumOff val="23762"/>
                </a:schemeClr>
              </a:gs>
              <a:gs pos="35000">
                <a:srgbClr val="FFE7C5"/>
              </a:gs>
              <a:gs pos="100000">
                <a:schemeClr val="accent4">
                  <a:hueOff val="-295904"/>
                  <a:satOff val="51231"/>
                  <a:lumOff val="35390"/>
                </a:schemeClr>
              </a:gs>
            </a:gsLst>
            <a:lin ang="16200000"/>
          </a:gradFill>
          <a:ln>
            <a:solidFill>
              <a:srgbClr val="C9A66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/>
          <a:lstStyle>
            <a:lvl1pPr>
              <a:defRPr sz="2000"/>
            </a:lvl1pPr>
          </a:lstStyle>
          <a:p>
            <a:r>
              <a:rPr sz="2159"/>
              <a:t>1</a:t>
            </a:r>
          </a:p>
        </p:txBody>
      </p:sp>
      <p:sp>
        <p:nvSpPr>
          <p:cNvPr id="239" name="1"/>
          <p:cNvSpPr/>
          <p:nvPr/>
        </p:nvSpPr>
        <p:spPr>
          <a:xfrm>
            <a:off x="2040934" y="6765421"/>
            <a:ext cx="525914" cy="581434"/>
          </a:xfrm>
          <a:prstGeom prst="ellipse">
            <a:avLst/>
          </a:prstGeom>
          <a:gradFill>
            <a:gsLst>
              <a:gs pos="0">
                <a:schemeClr val="accent4">
                  <a:hueOff val="-233152"/>
                  <a:satOff val="51231"/>
                  <a:lumOff val="23762"/>
                </a:schemeClr>
              </a:gs>
              <a:gs pos="35000">
                <a:srgbClr val="FFE7C5"/>
              </a:gs>
              <a:gs pos="100000">
                <a:schemeClr val="accent4">
                  <a:hueOff val="-295904"/>
                  <a:satOff val="51231"/>
                  <a:lumOff val="35390"/>
                </a:schemeClr>
              </a:gs>
            </a:gsLst>
            <a:lin ang="16200000"/>
          </a:gradFill>
          <a:ln>
            <a:solidFill>
              <a:srgbClr val="C9A66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/>
          <a:lstStyle/>
          <a:p>
            <a:r>
              <a:rPr sz="2749"/>
              <a:t>1</a:t>
            </a:r>
          </a:p>
        </p:txBody>
      </p:sp>
      <p:sp>
        <p:nvSpPr>
          <p:cNvPr id="240" name="Afficher la valeur umask"/>
          <p:cNvSpPr txBox="1"/>
          <p:nvPr/>
        </p:nvSpPr>
        <p:spPr>
          <a:xfrm>
            <a:off x="2843002" y="6504933"/>
            <a:ext cx="4180782" cy="83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843" tIns="54843" rIns="54843" bIns="54843" anchor="ctr">
            <a:spAutoFit/>
          </a:bodyPr>
          <a:lstStyle>
            <a:lvl1pPr algn="l" defTabSz="457200">
              <a:lnSpc>
                <a:spcPts val="6500"/>
              </a:lnSpc>
              <a:defRPr sz="26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878" dirty="0" err="1"/>
              <a:t>Afficher</a:t>
            </a:r>
            <a:r>
              <a:rPr sz="2878" dirty="0"/>
              <a:t> la </a:t>
            </a:r>
            <a:r>
              <a:rPr sz="2878" dirty="0" err="1"/>
              <a:t>valeur</a:t>
            </a:r>
            <a:r>
              <a:rPr sz="2878" dirty="0"/>
              <a:t> </a:t>
            </a:r>
            <a:r>
              <a:rPr lang="fr-FR" sz="2878" dirty="0"/>
              <a:t>de </a:t>
            </a:r>
            <a:r>
              <a:rPr sz="2878" dirty="0" err="1"/>
              <a:t>umask</a:t>
            </a:r>
            <a:endParaRPr sz="2878" dirty="0"/>
          </a:p>
        </p:txBody>
      </p:sp>
      <p:sp>
        <p:nvSpPr>
          <p:cNvPr id="241" name="2"/>
          <p:cNvSpPr/>
          <p:nvPr/>
        </p:nvSpPr>
        <p:spPr>
          <a:xfrm>
            <a:off x="2040934" y="7657433"/>
            <a:ext cx="525914" cy="581433"/>
          </a:xfrm>
          <a:prstGeom prst="ellipse">
            <a:avLst/>
          </a:prstGeom>
          <a:gradFill>
            <a:gsLst>
              <a:gs pos="0">
                <a:schemeClr val="accent4">
                  <a:hueOff val="-233152"/>
                  <a:satOff val="51231"/>
                  <a:lumOff val="23762"/>
                </a:schemeClr>
              </a:gs>
              <a:gs pos="35000">
                <a:srgbClr val="FFE7C5"/>
              </a:gs>
              <a:gs pos="100000">
                <a:schemeClr val="accent4">
                  <a:hueOff val="-295904"/>
                  <a:satOff val="51231"/>
                  <a:lumOff val="35390"/>
                </a:schemeClr>
              </a:gs>
            </a:gsLst>
            <a:lin ang="16200000"/>
          </a:gradFill>
          <a:ln>
            <a:solidFill>
              <a:srgbClr val="C9A66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/>
          <a:lstStyle/>
          <a:p>
            <a:r>
              <a:rPr sz="2749"/>
              <a:t>2</a:t>
            </a:r>
          </a:p>
        </p:txBody>
      </p:sp>
      <p:sp>
        <p:nvSpPr>
          <p:cNvPr id="242" name="3"/>
          <p:cNvSpPr/>
          <p:nvPr/>
        </p:nvSpPr>
        <p:spPr>
          <a:xfrm>
            <a:off x="2040934" y="8555275"/>
            <a:ext cx="525914" cy="581433"/>
          </a:xfrm>
          <a:prstGeom prst="ellipse">
            <a:avLst/>
          </a:prstGeom>
          <a:gradFill>
            <a:gsLst>
              <a:gs pos="0">
                <a:schemeClr val="accent4">
                  <a:hueOff val="-233152"/>
                  <a:satOff val="51231"/>
                  <a:lumOff val="23762"/>
                </a:schemeClr>
              </a:gs>
              <a:gs pos="35000">
                <a:srgbClr val="FFE7C5"/>
              </a:gs>
              <a:gs pos="100000">
                <a:schemeClr val="accent4">
                  <a:hueOff val="-295904"/>
                  <a:satOff val="51231"/>
                  <a:lumOff val="35390"/>
                </a:schemeClr>
              </a:gs>
            </a:gsLst>
            <a:lin ang="16200000"/>
          </a:gradFill>
          <a:ln>
            <a:solidFill>
              <a:srgbClr val="C9A66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/>
          <a:lstStyle/>
          <a:p>
            <a:r>
              <a:rPr sz="2749"/>
              <a:t>3</a:t>
            </a:r>
          </a:p>
        </p:txBody>
      </p:sp>
      <p:sp>
        <p:nvSpPr>
          <p:cNvPr id="243" name="Modifier la valeur umask"/>
          <p:cNvSpPr txBox="1"/>
          <p:nvPr/>
        </p:nvSpPr>
        <p:spPr>
          <a:xfrm>
            <a:off x="2782303" y="7415838"/>
            <a:ext cx="4294595" cy="83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843" tIns="54843" rIns="54843" bIns="54843" anchor="ctr">
            <a:spAutoFit/>
          </a:bodyPr>
          <a:lstStyle>
            <a:lvl1pPr algn="l" defTabSz="457200">
              <a:lnSpc>
                <a:spcPts val="6500"/>
              </a:lnSpc>
              <a:defRPr sz="26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878" dirty="0"/>
              <a:t>Modifier la </a:t>
            </a:r>
            <a:r>
              <a:rPr sz="2878" dirty="0" err="1"/>
              <a:t>valeur</a:t>
            </a:r>
            <a:r>
              <a:rPr sz="2878" dirty="0"/>
              <a:t> </a:t>
            </a:r>
            <a:r>
              <a:rPr lang="fr-FR" sz="2878" dirty="0"/>
              <a:t>de </a:t>
            </a:r>
            <a:r>
              <a:rPr sz="2878" dirty="0" err="1"/>
              <a:t>umask</a:t>
            </a:r>
            <a:endParaRPr sz="2878" dirty="0"/>
          </a:p>
        </p:txBody>
      </p:sp>
      <p:sp>
        <p:nvSpPr>
          <p:cNvPr id="244" name="Réafficher la valeur umask"/>
          <p:cNvSpPr txBox="1"/>
          <p:nvPr/>
        </p:nvSpPr>
        <p:spPr>
          <a:xfrm>
            <a:off x="2843002" y="8308837"/>
            <a:ext cx="4528633" cy="83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843" tIns="54843" rIns="54843" bIns="54843" anchor="ctr">
            <a:spAutoFit/>
          </a:bodyPr>
          <a:lstStyle>
            <a:lvl1pPr algn="l" defTabSz="457200">
              <a:lnSpc>
                <a:spcPts val="6500"/>
              </a:lnSpc>
              <a:defRPr sz="26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878" dirty="0" err="1"/>
              <a:t>Réafficher</a:t>
            </a:r>
            <a:r>
              <a:rPr sz="2878" dirty="0"/>
              <a:t> la </a:t>
            </a:r>
            <a:r>
              <a:rPr sz="2878" dirty="0" err="1"/>
              <a:t>valeur</a:t>
            </a:r>
            <a:r>
              <a:rPr sz="2878" dirty="0"/>
              <a:t> </a:t>
            </a:r>
            <a:r>
              <a:rPr lang="fr-FR" sz="2878" dirty="0"/>
              <a:t>de </a:t>
            </a:r>
            <a:r>
              <a:rPr sz="2878" dirty="0" err="1"/>
              <a:t>umask</a:t>
            </a:r>
            <a:endParaRPr sz="2878" dirty="0"/>
          </a:p>
        </p:txBody>
      </p:sp>
      <p:sp>
        <p:nvSpPr>
          <p:cNvPr id="245" name="2"/>
          <p:cNvSpPr/>
          <p:nvPr/>
        </p:nvSpPr>
        <p:spPr>
          <a:xfrm>
            <a:off x="5934905" y="4662665"/>
            <a:ext cx="359911" cy="581434"/>
          </a:xfrm>
          <a:prstGeom prst="ellipse">
            <a:avLst/>
          </a:prstGeom>
          <a:gradFill>
            <a:gsLst>
              <a:gs pos="0">
                <a:schemeClr val="accent4">
                  <a:hueOff val="-233152"/>
                  <a:satOff val="51231"/>
                  <a:lumOff val="23762"/>
                </a:schemeClr>
              </a:gs>
              <a:gs pos="35000">
                <a:srgbClr val="FFE7C5"/>
              </a:gs>
              <a:gs pos="100000">
                <a:schemeClr val="accent4">
                  <a:hueOff val="-295904"/>
                  <a:satOff val="51231"/>
                  <a:lumOff val="35390"/>
                </a:schemeClr>
              </a:gs>
            </a:gsLst>
            <a:lin ang="16200000"/>
          </a:gradFill>
          <a:ln>
            <a:solidFill>
              <a:srgbClr val="C9A66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/>
          <a:lstStyle>
            <a:lvl1pPr>
              <a:defRPr sz="2000"/>
            </a:lvl1pPr>
          </a:lstStyle>
          <a:p>
            <a:r>
              <a:rPr sz="2159"/>
              <a:t>2</a:t>
            </a:r>
          </a:p>
        </p:txBody>
      </p:sp>
      <p:sp>
        <p:nvSpPr>
          <p:cNvPr id="246" name="3"/>
          <p:cNvSpPr/>
          <p:nvPr/>
        </p:nvSpPr>
        <p:spPr>
          <a:xfrm>
            <a:off x="5342051" y="5109166"/>
            <a:ext cx="359911" cy="581433"/>
          </a:xfrm>
          <a:prstGeom prst="ellipse">
            <a:avLst/>
          </a:prstGeom>
          <a:gradFill>
            <a:gsLst>
              <a:gs pos="0">
                <a:schemeClr val="accent4">
                  <a:hueOff val="-233152"/>
                  <a:satOff val="51231"/>
                  <a:lumOff val="23762"/>
                </a:schemeClr>
              </a:gs>
              <a:gs pos="35000">
                <a:srgbClr val="FFE7C5"/>
              </a:gs>
              <a:gs pos="100000">
                <a:schemeClr val="accent4">
                  <a:hueOff val="-295904"/>
                  <a:satOff val="51231"/>
                  <a:lumOff val="35390"/>
                </a:schemeClr>
              </a:gs>
            </a:gsLst>
            <a:lin ang="16200000"/>
          </a:gradFill>
          <a:ln>
            <a:solidFill>
              <a:srgbClr val="C9A663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/>
          <a:lstStyle>
            <a:lvl1pPr>
              <a:defRPr sz="2000"/>
            </a:lvl1pPr>
          </a:lstStyle>
          <a:p>
            <a:r>
              <a:rPr sz="2159"/>
              <a:t>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apitre II : Shell &amp; Commandes de base"/>
          <p:cNvSpPr txBox="1">
            <a:spLocks noGrp="1"/>
          </p:cNvSpPr>
          <p:nvPr>
            <p:ph type="title"/>
          </p:nvPr>
        </p:nvSpPr>
        <p:spPr>
          <a:xfrm>
            <a:off x="548432" y="4604656"/>
            <a:ext cx="12787825" cy="2605050"/>
          </a:xfrm>
          <a:prstGeom prst="rect">
            <a:avLst/>
          </a:prstGeom>
        </p:spPr>
        <p:txBody>
          <a:bodyPr/>
          <a:lstStyle/>
          <a:p>
            <a:pPr algn="ctr"/>
            <a:r>
              <a:t>Chapitre III : Permissions &amp; Droits d’accès</a:t>
            </a:r>
            <a:r>
              <a:rPr sz="1296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52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3" name="ASSEU"/>
          <p:cNvSpPr txBox="1"/>
          <p:nvPr/>
        </p:nvSpPr>
        <p:spPr>
          <a:xfrm>
            <a:off x="548432" y="3911254"/>
            <a:ext cx="7774018" cy="56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843" tIns="54843" rIns="54843" bIns="54843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sz="2749"/>
              <a:t>ASSEU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05658">
              <a:spcBef>
                <a:spcPts val="1512"/>
              </a:spcBef>
              <a:defRPr sz="6014"/>
            </a:pPr>
            <a:r>
              <a:t>Changement des droits d’accès par défaut </a:t>
            </a:r>
            <a:r>
              <a:rPr sz="1257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49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53" y="2745757"/>
            <a:ext cx="12103002" cy="705573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ctangle aux angles arrondis"/>
          <p:cNvSpPr/>
          <p:nvPr/>
        </p:nvSpPr>
        <p:spPr>
          <a:xfrm>
            <a:off x="4226981" y="3663374"/>
            <a:ext cx="891885" cy="411325"/>
          </a:xfrm>
          <a:prstGeom prst="roundRect">
            <a:avLst>
              <a:gd name="adj" fmla="val 34672"/>
            </a:avLst>
          </a:prstGeom>
          <a:ln w="25400">
            <a:solidFill>
              <a:srgbClr val="011993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52" name="Afficher les droits par défaut"/>
          <p:cNvSpPr txBox="1"/>
          <p:nvPr/>
        </p:nvSpPr>
        <p:spPr>
          <a:xfrm>
            <a:off x="6188205" y="3622276"/>
            <a:ext cx="4385177" cy="543811"/>
          </a:xfrm>
          <a:prstGeom prst="rect">
            <a:avLst/>
          </a:prstGeom>
          <a:ln w="12700">
            <a:solidFill>
              <a:srgbClr val="01199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843" tIns="54843" rIns="54843" bIns="54843" anchor="ctr">
            <a:spAutoFit/>
          </a:bodyPr>
          <a:lstStyle/>
          <a:p>
            <a:r>
              <a:rPr sz="2749"/>
              <a:t>Afficher les droits par défaut </a:t>
            </a:r>
          </a:p>
        </p:txBody>
      </p:sp>
      <p:sp>
        <p:nvSpPr>
          <p:cNvPr id="253" name="Ligne"/>
          <p:cNvSpPr/>
          <p:nvPr/>
        </p:nvSpPr>
        <p:spPr>
          <a:xfrm flipH="1" flipV="1">
            <a:off x="5228588" y="3886726"/>
            <a:ext cx="891885" cy="0"/>
          </a:xfrm>
          <a:prstGeom prst="line">
            <a:avLst/>
          </a:prstGeom>
          <a:ln w="12700">
            <a:solidFill>
              <a:srgbClr val="011993"/>
            </a:solidFill>
            <a:tailEnd type="triangle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54" name="Rectangle aux angles arrondis"/>
          <p:cNvSpPr/>
          <p:nvPr/>
        </p:nvSpPr>
        <p:spPr>
          <a:xfrm>
            <a:off x="4226719" y="6014368"/>
            <a:ext cx="1568319" cy="312849"/>
          </a:xfrm>
          <a:prstGeom prst="roundRect">
            <a:avLst>
              <a:gd name="adj" fmla="val 44819"/>
            </a:avLst>
          </a:prstGeom>
          <a:ln w="25400">
            <a:solidFill>
              <a:srgbClr val="008F00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55" name="Ligne"/>
          <p:cNvSpPr/>
          <p:nvPr/>
        </p:nvSpPr>
        <p:spPr>
          <a:xfrm flipH="1" flipV="1">
            <a:off x="5552001" y="6201235"/>
            <a:ext cx="2210417" cy="249293"/>
          </a:xfrm>
          <a:prstGeom prst="line">
            <a:avLst/>
          </a:prstGeom>
          <a:ln w="12700">
            <a:solidFill>
              <a:srgbClr val="009051"/>
            </a:solidFill>
            <a:tailEnd type="triangle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56" name="Modifier les droits par défaut"/>
          <p:cNvSpPr txBox="1"/>
          <p:nvPr/>
        </p:nvSpPr>
        <p:spPr>
          <a:xfrm>
            <a:off x="7663071" y="6113218"/>
            <a:ext cx="4495113" cy="543811"/>
          </a:xfrm>
          <a:prstGeom prst="rect">
            <a:avLst/>
          </a:prstGeom>
          <a:ln w="127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843" tIns="54843" rIns="54843" bIns="54843" anchor="ctr">
            <a:spAutoFit/>
          </a:bodyPr>
          <a:lstStyle/>
          <a:p>
            <a:r>
              <a:rPr sz="2749"/>
              <a:t>Modifier les droits par défaut </a:t>
            </a:r>
          </a:p>
        </p:txBody>
      </p:sp>
      <p:sp>
        <p:nvSpPr>
          <p:cNvPr id="257" name="Rectangle aux angles arrondis"/>
          <p:cNvSpPr/>
          <p:nvPr/>
        </p:nvSpPr>
        <p:spPr>
          <a:xfrm>
            <a:off x="777173" y="4882556"/>
            <a:ext cx="1337682" cy="312849"/>
          </a:xfrm>
          <a:prstGeom prst="roundRect">
            <a:avLst>
              <a:gd name="adj" fmla="val 4558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58" name="Rectangle aux angles arrondis"/>
          <p:cNvSpPr/>
          <p:nvPr/>
        </p:nvSpPr>
        <p:spPr>
          <a:xfrm>
            <a:off x="777173" y="8644153"/>
            <a:ext cx="1337682" cy="312850"/>
          </a:xfrm>
          <a:prstGeom prst="roundRect">
            <a:avLst>
              <a:gd name="adj" fmla="val 45586"/>
            </a:avLst>
          </a:prstGeom>
          <a:ln w="25400">
            <a:solidFill>
              <a:srgbClr val="4F8F00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59" name="Rectangle aux angles arrondis"/>
          <p:cNvSpPr/>
          <p:nvPr/>
        </p:nvSpPr>
        <p:spPr>
          <a:xfrm>
            <a:off x="777173" y="7191337"/>
            <a:ext cx="1337682" cy="312849"/>
          </a:xfrm>
          <a:prstGeom prst="roundRect">
            <a:avLst>
              <a:gd name="adj" fmla="val 4558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60" name="Rectangle aux angles arrondis"/>
          <p:cNvSpPr/>
          <p:nvPr/>
        </p:nvSpPr>
        <p:spPr>
          <a:xfrm>
            <a:off x="777173" y="5738520"/>
            <a:ext cx="1337682" cy="312849"/>
          </a:xfrm>
          <a:prstGeom prst="roundRect">
            <a:avLst>
              <a:gd name="adj" fmla="val 4558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61" name="Rectangle aux angles arrondis"/>
          <p:cNvSpPr/>
          <p:nvPr/>
        </p:nvSpPr>
        <p:spPr>
          <a:xfrm>
            <a:off x="777173" y="7776715"/>
            <a:ext cx="1337682" cy="312850"/>
          </a:xfrm>
          <a:prstGeom prst="roundRect">
            <a:avLst>
              <a:gd name="adj" fmla="val 4558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62" name="Rectangle aux angles arrondis"/>
          <p:cNvSpPr/>
          <p:nvPr/>
        </p:nvSpPr>
        <p:spPr>
          <a:xfrm>
            <a:off x="777173" y="9488644"/>
            <a:ext cx="1337682" cy="312850"/>
          </a:xfrm>
          <a:prstGeom prst="roundRect">
            <a:avLst>
              <a:gd name="adj" fmla="val 45586"/>
            </a:avLst>
          </a:prstGeom>
          <a:ln w="25400">
            <a:solidFill>
              <a:srgbClr val="4F8F00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63" name="Ligne"/>
          <p:cNvSpPr/>
          <p:nvPr/>
        </p:nvSpPr>
        <p:spPr>
          <a:xfrm flipH="1">
            <a:off x="2046145" y="6452421"/>
            <a:ext cx="5662958" cy="2150904"/>
          </a:xfrm>
          <a:prstGeom prst="line">
            <a:avLst/>
          </a:prstGeom>
          <a:ln w="12700">
            <a:solidFill>
              <a:srgbClr val="009051"/>
            </a:solidFill>
            <a:tailEnd type="triangle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64" name="Ligne"/>
          <p:cNvSpPr/>
          <p:nvPr/>
        </p:nvSpPr>
        <p:spPr>
          <a:xfrm flipH="1">
            <a:off x="2046145" y="6455952"/>
            <a:ext cx="5662071" cy="3167635"/>
          </a:xfrm>
          <a:prstGeom prst="line">
            <a:avLst/>
          </a:prstGeom>
          <a:ln w="12700">
            <a:solidFill>
              <a:srgbClr val="009051"/>
            </a:solidFill>
            <a:tailEnd type="triangle"/>
          </a:ln>
        </p:spPr>
        <p:txBody>
          <a:bodyPr lIns="49356" tIns="49356" rIns="49356" bIns="49356"/>
          <a:lstStyle/>
          <a:p>
            <a:endParaRPr sz="2749"/>
          </a:p>
        </p:txBody>
      </p:sp>
      <p:sp>
        <p:nvSpPr>
          <p:cNvPr id="270" name="Ligne de connexion"/>
          <p:cNvSpPr/>
          <p:nvPr/>
        </p:nvSpPr>
        <p:spPr>
          <a:xfrm>
            <a:off x="1375353" y="4082121"/>
            <a:ext cx="1238205" cy="96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22" h="21436" extrusionOk="0">
                <a:moveTo>
                  <a:pt x="9730" y="21436"/>
                </a:moveTo>
                <a:cubicBezTo>
                  <a:pt x="21600" y="6980"/>
                  <a:pt x="18357" y="-164"/>
                  <a:pt x="0" y="3"/>
                </a:cubicBezTo>
              </a:path>
            </a:pathLst>
          </a:custGeom>
          <a:ln w="127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endParaRPr sz="2749"/>
          </a:p>
        </p:txBody>
      </p:sp>
      <p:sp>
        <p:nvSpPr>
          <p:cNvPr id="266" name="Rectangle aux angles arrondis"/>
          <p:cNvSpPr/>
          <p:nvPr/>
        </p:nvSpPr>
        <p:spPr>
          <a:xfrm>
            <a:off x="596853" y="3886727"/>
            <a:ext cx="764777" cy="411325"/>
          </a:xfrm>
          <a:prstGeom prst="roundRect">
            <a:avLst>
              <a:gd name="adj" fmla="val 34672"/>
            </a:avLst>
          </a:prstGeom>
          <a:ln w="25400">
            <a:solidFill>
              <a:srgbClr val="011993"/>
            </a:solidFill>
            <a:miter lim="400000"/>
          </a:ln>
        </p:spPr>
        <p:txBody>
          <a:bodyPr lIns="54843" tIns="54843" rIns="54843" bIns="54843" anchor="ctr"/>
          <a:lstStyle/>
          <a:p>
            <a:endParaRPr sz="2749"/>
          </a:p>
        </p:txBody>
      </p:sp>
      <p:sp>
        <p:nvSpPr>
          <p:cNvPr id="271" name="Ligne de connexion"/>
          <p:cNvSpPr/>
          <p:nvPr/>
        </p:nvSpPr>
        <p:spPr>
          <a:xfrm>
            <a:off x="1346271" y="4246345"/>
            <a:ext cx="1426672" cy="1531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20" h="21600" extrusionOk="0">
                <a:moveTo>
                  <a:pt x="8889" y="21600"/>
                </a:moveTo>
                <a:cubicBezTo>
                  <a:pt x="21600" y="17048"/>
                  <a:pt x="18637" y="9848"/>
                  <a:pt x="0" y="0"/>
                </a:cubicBezTo>
              </a:path>
            </a:pathLst>
          </a:custGeom>
          <a:ln w="127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endParaRPr sz="2749"/>
          </a:p>
        </p:txBody>
      </p:sp>
      <p:sp>
        <p:nvSpPr>
          <p:cNvPr id="272" name="Ligne de connexion"/>
          <p:cNvSpPr/>
          <p:nvPr/>
        </p:nvSpPr>
        <p:spPr>
          <a:xfrm>
            <a:off x="1373196" y="4167524"/>
            <a:ext cx="2908796" cy="3160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5" h="21600" extrusionOk="0">
                <a:moveTo>
                  <a:pt x="4118" y="21600"/>
                </a:moveTo>
                <a:cubicBezTo>
                  <a:pt x="21600" y="12146"/>
                  <a:pt x="20227" y="4946"/>
                  <a:pt x="0" y="0"/>
                </a:cubicBezTo>
              </a:path>
            </a:pathLst>
          </a:custGeom>
          <a:ln w="127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endParaRPr sz="2749"/>
          </a:p>
        </p:txBody>
      </p:sp>
      <p:sp>
        <p:nvSpPr>
          <p:cNvPr id="273" name="Ligne de connexion"/>
          <p:cNvSpPr/>
          <p:nvPr/>
        </p:nvSpPr>
        <p:spPr>
          <a:xfrm>
            <a:off x="1364699" y="4210791"/>
            <a:ext cx="2987700" cy="3729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4" h="21600" extrusionOk="0">
                <a:moveTo>
                  <a:pt x="4352" y="21600"/>
                </a:moveTo>
                <a:cubicBezTo>
                  <a:pt x="21600" y="13996"/>
                  <a:pt x="20149" y="6796"/>
                  <a:pt x="0" y="0"/>
                </a:cubicBezTo>
              </a:path>
            </a:pathLst>
          </a:custGeom>
          <a:ln w="127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endParaRPr sz="2749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05658">
              <a:spcBef>
                <a:spcPts val="1512"/>
              </a:spcBef>
              <a:defRPr sz="6014"/>
            </a:pPr>
            <a:r>
              <a:t>Changement des droits d’accès par défaut </a:t>
            </a:r>
            <a:r>
              <a:rPr sz="1257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49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98BC09C-2AC0-44EC-8462-9556A935147B}"/>
              </a:ext>
            </a:extLst>
          </p:cNvPr>
          <p:cNvSpPr txBox="1"/>
          <p:nvPr/>
        </p:nvSpPr>
        <p:spPr>
          <a:xfrm>
            <a:off x="1610784" y="3512030"/>
            <a:ext cx="9398149" cy="334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80" b="1" dirty="0">
                <a:solidFill>
                  <a:srgbClr val="C00000"/>
                </a:solidFill>
                <a:latin typeface="Platino"/>
                <a:cs typeface="Calibri" panose="020F0502020204030204" pitchFamily="34" charset="0"/>
              </a:rPr>
              <a:t>Pour les Répertoires :</a:t>
            </a:r>
          </a:p>
          <a:p>
            <a:pPr algn="l">
              <a:lnSpc>
                <a:spcPct val="150000"/>
              </a:lnSpc>
            </a:pPr>
            <a:r>
              <a:rPr lang="fr-FR" sz="2880" b="1" dirty="0">
                <a:solidFill>
                  <a:srgbClr val="0070C0"/>
                </a:solidFill>
                <a:latin typeface="Platino"/>
                <a:cs typeface="Calibri" panose="020F0502020204030204" pitchFamily="34" charset="0"/>
              </a:rPr>
              <a:t>     </a:t>
            </a:r>
            <a:r>
              <a:rPr lang="fr-FR" sz="2878" b="1" dirty="0">
                <a:solidFill>
                  <a:srgbClr val="000000"/>
                </a:solidFill>
                <a:latin typeface="Platino"/>
                <a:cs typeface="Calibri"/>
              </a:rPr>
              <a:t>Notation octale :</a:t>
            </a:r>
          </a:p>
          <a:p>
            <a:pPr algn="l">
              <a:lnSpc>
                <a:spcPct val="150000"/>
              </a:lnSpc>
            </a:pPr>
            <a:r>
              <a:rPr lang="fr-FR" sz="2880" b="1" dirty="0">
                <a:solidFill>
                  <a:srgbClr val="0070C0"/>
                </a:solidFill>
                <a:latin typeface="Platino"/>
                <a:cs typeface="Calibri" panose="020F0502020204030204" pitchFamily="34" charset="0"/>
              </a:rPr>
              <a:t>                             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777 – </a:t>
            </a:r>
            <a:r>
              <a:rPr lang="fr-FR" sz="2878" dirty="0" err="1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umask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fr-FR" sz="2880" b="1" dirty="0">
                <a:solidFill>
                  <a:srgbClr val="0070C0"/>
                </a:solidFill>
                <a:latin typeface="Platino"/>
                <a:cs typeface="Calibri" panose="020F0502020204030204" pitchFamily="34" charset="0"/>
              </a:rPr>
              <a:t>      </a:t>
            </a:r>
            <a:r>
              <a:rPr lang="fr-FR" sz="2878" b="1" dirty="0">
                <a:solidFill>
                  <a:srgbClr val="000000"/>
                </a:solidFill>
                <a:latin typeface="Platino"/>
                <a:cs typeface="Calibri"/>
              </a:rPr>
              <a:t>Notation binaire :          </a:t>
            </a:r>
          </a:p>
          <a:p>
            <a:pPr algn="l">
              <a:lnSpc>
                <a:spcPct val="150000"/>
              </a:lnSpc>
            </a:pPr>
            <a:r>
              <a:rPr lang="fr-FR" sz="2878" b="1" dirty="0">
                <a:solidFill>
                  <a:srgbClr val="0070C0"/>
                </a:solidFill>
                <a:latin typeface="Platino"/>
                <a:cs typeface="Calibri"/>
              </a:rPr>
              <a:t>                            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</a:rPr>
              <a:t>777 (en binaire) </a:t>
            </a:r>
            <a:r>
              <a:rPr lang="fr-FR" sz="2878" b="1" dirty="0">
                <a:solidFill>
                  <a:srgbClr val="0070C0"/>
                </a:solidFill>
                <a:latin typeface="Platino"/>
                <a:cs typeface="Calibri"/>
              </a:rPr>
              <a:t>AND Not 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</a:rPr>
              <a:t>(</a:t>
            </a:r>
            <a:r>
              <a:rPr lang="fr-FR" sz="2878" dirty="0" err="1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Umask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</a:rPr>
              <a:t> (binaire) )                </a:t>
            </a:r>
          </a:p>
        </p:txBody>
      </p:sp>
      <p:sp>
        <p:nvSpPr>
          <p:cNvPr id="26" name="Afficher la valeur umask">
            <a:extLst>
              <a:ext uri="{FF2B5EF4-FFF2-40B4-BE49-F238E27FC236}">
                <a16:creationId xmlns:a16="http://schemas.microsoft.com/office/drawing/2014/main" id="{26A8F0BB-99C7-42F0-9D60-481314A3748C}"/>
              </a:ext>
            </a:extLst>
          </p:cNvPr>
          <p:cNvSpPr txBox="1"/>
          <p:nvPr/>
        </p:nvSpPr>
        <p:spPr>
          <a:xfrm>
            <a:off x="1285136" y="2492376"/>
            <a:ext cx="7935015" cy="84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843" tIns="54843" rIns="54843" bIns="54843" anchor="ctr">
            <a:spAutoFit/>
          </a:bodyPr>
          <a:lstStyle>
            <a:lvl1pPr algn="l" defTabSz="457200">
              <a:lnSpc>
                <a:spcPts val="6500"/>
              </a:lnSpc>
              <a:defRPr sz="266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fr-FR" sz="3200" b="1" dirty="0">
                <a:solidFill>
                  <a:srgbClr val="002060"/>
                </a:solidFill>
                <a:latin typeface="Platino"/>
              </a:rPr>
              <a:t>Comment calculer le nouvel droit par défaut ?</a:t>
            </a:r>
            <a:endParaRPr sz="3200" b="1" dirty="0">
              <a:solidFill>
                <a:srgbClr val="002060"/>
              </a:solidFill>
              <a:latin typeface="Platino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9784311-406C-4816-BDA2-6F148A28CCFA}"/>
              </a:ext>
            </a:extLst>
          </p:cNvPr>
          <p:cNvSpPr txBox="1"/>
          <p:nvPr/>
        </p:nvSpPr>
        <p:spPr>
          <a:xfrm>
            <a:off x="1763185" y="6859293"/>
            <a:ext cx="9398149" cy="334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880" b="1" dirty="0">
                <a:solidFill>
                  <a:srgbClr val="C00000"/>
                </a:solidFill>
                <a:latin typeface="Platino"/>
                <a:cs typeface="Calibri" panose="020F0502020204030204" pitchFamily="34" charset="0"/>
              </a:rPr>
              <a:t>Pour les Fichiers:</a:t>
            </a:r>
          </a:p>
          <a:p>
            <a:pPr algn="l">
              <a:lnSpc>
                <a:spcPct val="150000"/>
              </a:lnSpc>
            </a:pPr>
            <a:r>
              <a:rPr lang="fr-FR" sz="2880" b="1" dirty="0">
                <a:solidFill>
                  <a:srgbClr val="0070C0"/>
                </a:solidFill>
                <a:latin typeface="Platino"/>
                <a:cs typeface="Calibri" panose="020F0502020204030204" pitchFamily="34" charset="0"/>
              </a:rPr>
              <a:t>     </a:t>
            </a:r>
            <a:r>
              <a:rPr lang="fr-FR" sz="2878" b="1" dirty="0">
                <a:solidFill>
                  <a:srgbClr val="000000"/>
                </a:solidFill>
                <a:latin typeface="Platino"/>
                <a:cs typeface="Calibri"/>
              </a:rPr>
              <a:t>Notation octale :</a:t>
            </a:r>
          </a:p>
          <a:p>
            <a:pPr algn="l">
              <a:lnSpc>
                <a:spcPct val="150000"/>
              </a:lnSpc>
            </a:pPr>
            <a:r>
              <a:rPr lang="fr-FR" sz="2880" b="1" dirty="0">
                <a:solidFill>
                  <a:srgbClr val="0070C0"/>
                </a:solidFill>
                <a:latin typeface="Platino"/>
                <a:cs typeface="Calibri" panose="020F0502020204030204" pitchFamily="34" charset="0"/>
              </a:rPr>
              <a:t>                           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666 – </a:t>
            </a:r>
            <a:r>
              <a:rPr lang="fr-FR" sz="2878" dirty="0" err="1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umask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fr-FR" sz="2880" b="1" dirty="0">
                <a:solidFill>
                  <a:srgbClr val="0070C0"/>
                </a:solidFill>
                <a:latin typeface="Platino"/>
                <a:cs typeface="Calibri" panose="020F0502020204030204" pitchFamily="34" charset="0"/>
              </a:rPr>
              <a:t>      </a:t>
            </a:r>
            <a:r>
              <a:rPr lang="fr-FR" sz="2878" b="1" dirty="0">
                <a:solidFill>
                  <a:srgbClr val="000000"/>
                </a:solidFill>
                <a:latin typeface="Platino"/>
                <a:cs typeface="Calibri"/>
              </a:rPr>
              <a:t>Notation binaire :          </a:t>
            </a:r>
          </a:p>
          <a:p>
            <a:pPr algn="l">
              <a:lnSpc>
                <a:spcPct val="150000"/>
              </a:lnSpc>
            </a:pPr>
            <a:r>
              <a:rPr lang="fr-FR" sz="2880" b="1" dirty="0">
                <a:solidFill>
                  <a:srgbClr val="0070C0"/>
                </a:solidFill>
                <a:latin typeface="Platino"/>
                <a:cs typeface="Calibri" panose="020F0502020204030204" pitchFamily="34" charset="0"/>
              </a:rPr>
              <a:t>                           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</a:rPr>
              <a:t>666 (en binaire) </a:t>
            </a:r>
            <a:r>
              <a:rPr lang="fr-FR" sz="2878" b="1" dirty="0">
                <a:solidFill>
                  <a:srgbClr val="0070C0"/>
                </a:solidFill>
                <a:latin typeface="Platino"/>
                <a:cs typeface="Calibri"/>
              </a:rPr>
              <a:t>AND Not 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</a:rPr>
              <a:t>(</a:t>
            </a:r>
            <a:r>
              <a:rPr lang="fr-FR" sz="2878" dirty="0" err="1">
                <a:solidFill>
                  <a:srgbClr val="0070C0"/>
                </a:solidFill>
                <a:latin typeface="Platino"/>
                <a:cs typeface="Calibri"/>
                <a:sym typeface="Calibri"/>
              </a:rPr>
              <a:t>Umask</a:t>
            </a:r>
            <a:r>
              <a:rPr lang="fr-FR" sz="2878" dirty="0">
                <a:solidFill>
                  <a:srgbClr val="0070C0"/>
                </a:solidFill>
                <a:latin typeface="Platino"/>
                <a:cs typeface="Calibri"/>
              </a:rPr>
              <a:t> (binaire) )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853856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05658">
              <a:spcBef>
                <a:spcPts val="1512"/>
              </a:spcBef>
              <a:defRPr sz="6014"/>
            </a:pPr>
            <a:r>
              <a:t>Changement des droits d’accès par défaut </a:t>
            </a:r>
            <a:r>
              <a:rPr sz="1257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76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56" y="2759557"/>
            <a:ext cx="12039737" cy="7154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05658">
              <a:spcBef>
                <a:spcPts val="1512"/>
              </a:spcBef>
              <a:defRPr sz="6014"/>
            </a:pPr>
            <a:r>
              <a:t>Changement des droits d’accès par défaut </a:t>
            </a:r>
            <a:r>
              <a:rPr sz="1257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80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35857" y="10130104"/>
            <a:ext cx="354424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20" y="2777068"/>
            <a:ext cx="11932273" cy="735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Environnement Graphique : Prompt"/>
          <p:cNvSpPr txBox="1">
            <a:spLocks noGrp="1"/>
          </p:cNvSpPr>
          <p:nvPr>
            <p:ph type="title"/>
          </p:nvPr>
        </p:nvSpPr>
        <p:spPr>
          <a:xfrm>
            <a:off x="147293" y="4309765"/>
            <a:ext cx="12942987" cy="133573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5658">
              <a:spcBef>
                <a:spcPts val="1512"/>
              </a:spcBef>
              <a:defRPr sz="6014"/>
            </a:pPr>
            <a:r>
              <a:rPr lang="fr-FR" sz="6756" b="1" dirty="0"/>
              <a:t>Merci pour votre attention</a:t>
            </a:r>
            <a:endParaRPr sz="1433" b="1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586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</a:t>
            </a:r>
          </a:p>
        </p:txBody>
      </p:sp>
      <p:sp>
        <p:nvSpPr>
          <p:cNvPr id="156" name="Environnement graphique de travail…"/>
          <p:cNvSpPr txBox="1">
            <a:spLocks noGrp="1"/>
          </p:cNvSpPr>
          <p:nvPr>
            <p:ph type="body" idx="1"/>
          </p:nvPr>
        </p:nvSpPr>
        <p:spPr>
          <a:xfrm>
            <a:off x="1337733" y="2973071"/>
            <a:ext cx="12153686" cy="7013426"/>
          </a:xfrm>
          <a:prstGeom prst="rect">
            <a:avLst/>
          </a:prstGeom>
        </p:spPr>
        <p:txBody>
          <a:bodyPr/>
          <a:lstStyle/>
          <a:p>
            <a:pPr marL="584628" indent="-584628" algn="just" defTabSz="517172">
              <a:spcBef>
                <a:spcPts val="2051"/>
              </a:spcBef>
              <a:buClrTx/>
              <a:buSzPct val="100000"/>
              <a:buFontTx/>
              <a:buAutoNum type="arabicPeriod"/>
              <a:defRPr sz="2900"/>
            </a:pPr>
            <a:r>
              <a:rPr dirty="0"/>
              <a:t>Motivation</a:t>
            </a:r>
          </a:p>
          <a:p>
            <a:pPr marL="584628" indent="-584628" algn="just" defTabSz="517172">
              <a:spcBef>
                <a:spcPts val="2051"/>
              </a:spcBef>
              <a:buClrTx/>
              <a:buSzPct val="100000"/>
              <a:buFontTx/>
              <a:buAutoNum type="arabicPeriod"/>
              <a:defRPr sz="2900"/>
            </a:pPr>
            <a:r>
              <a:rPr dirty="0"/>
              <a:t>Types </a:t>
            </a:r>
            <a:r>
              <a:rPr dirty="0" err="1"/>
              <a:t>d’utilisateurs</a:t>
            </a:r>
            <a:endParaRPr dirty="0"/>
          </a:p>
          <a:p>
            <a:pPr marL="584628" indent="-584628" algn="just" defTabSz="517172">
              <a:spcBef>
                <a:spcPts val="2051"/>
              </a:spcBef>
              <a:buClrTx/>
              <a:buSzPct val="100000"/>
              <a:buFontTx/>
              <a:buAutoNum type="arabicPeriod"/>
              <a:defRPr sz="2900"/>
            </a:pPr>
            <a:r>
              <a:rPr dirty="0"/>
              <a:t>Permissions pour User/Group/Others </a:t>
            </a:r>
          </a:p>
          <a:p>
            <a:pPr marL="584628" indent="-584628" algn="just" defTabSz="517172">
              <a:spcBef>
                <a:spcPts val="2051"/>
              </a:spcBef>
              <a:buClrTx/>
              <a:buSzPct val="100000"/>
              <a:buFontTx/>
              <a:buAutoNum type="arabicPeriod"/>
              <a:defRPr sz="2900"/>
            </a:pPr>
            <a:r>
              <a:rPr dirty="0" err="1"/>
              <a:t>Calcul</a:t>
            </a:r>
            <a:r>
              <a:rPr dirty="0"/>
              <a:t> des permissions</a:t>
            </a:r>
          </a:p>
          <a:p>
            <a:pPr marL="584628" indent="-584628" algn="just" defTabSz="517172">
              <a:spcBef>
                <a:spcPts val="2051"/>
              </a:spcBef>
              <a:buClrTx/>
              <a:buSzPct val="100000"/>
              <a:buFontTx/>
              <a:buAutoNum type="arabicPeriod"/>
              <a:defRPr sz="2900"/>
            </a:pPr>
            <a:r>
              <a:rPr dirty="0"/>
              <a:t>Notion </a:t>
            </a:r>
            <a:r>
              <a:rPr dirty="0" err="1"/>
              <a:t>umask</a:t>
            </a:r>
            <a:endParaRPr dirty="0"/>
          </a:p>
          <a:p>
            <a:pPr marL="584628" indent="-584628" algn="just" defTabSz="517172">
              <a:spcBef>
                <a:spcPts val="2051"/>
              </a:spcBef>
              <a:buClrTx/>
              <a:buSzPct val="100000"/>
              <a:buFontTx/>
              <a:buAutoNum type="arabicPeriod"/>
              <a:defRPr sz="2900"/>
            </a:pPr>
            <a:r>
              <a:rPr dirty="0" err="1"/>
              <a:t>Calcul</a:t>
            </a:r>
            <a:r>
              <a:rPr dirty="0"/>
              <a:t> du mask </a:t>
            </a:r>
          </a:p>
        </p:txBody>
      </p:sp>
      <p:sp>
        <p:nvSpPr>
          <p:cNvPr id="157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emière Connex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60" name="La première connexion d’un utilisateur Linux se fait grâce à un gestionnaire de connexion « display manager ou login manager » tels que; xdm, gdm, kdm, mdkkdm, etc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5840" indent="-405840" algn="just" defTabSz="504557">
              <a:spcBef>
                <a:spcPts val="2051"/>
              </a:spcBef>
              <a:defRPr sz="3200"/>
            </a:pPr>
            <a:r>
              <a:t>Unix est un système multi utilisateur, Il permet ainsi un  accès aux ressources par une multitude d’utilisateurs. Puisque plusieurs utilisateurs peuvent être connectés en même temps, il faudrait bien penser à un moyen pour les organiser.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spcBef>
                <a:spcPts val="2051"/>
              </a:spcBef>
              <a:defRPr sz="3200"/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Il </a:t>
            </a:r>
            <a:r>
              <a:t>existe un ensemble de règles qui spécifient qui a le droit de faire quoi: Permissions, droits d’accès.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spcBef>
                <a:spcPts val="2051"/>
              </a:spcBef>
              <a:defRPr sz="3200"/>
            </a:pPr>
            <a:r>
              <a:t>La gestion de ces droits peut se faire par un utilisateur ou par un groupe d’utilisateurs.</a:t>
            </a:r>
          </a:p>
        </p:txBody>
      </p:sp>
      <p:sp>
        <p:nvSpPr>
          <p:cNvPr id="161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nvironnement Graphiq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64" name="À l'origine, les systèmes Unix n'étaient pas dotés d'une interface graphique, mais seulement d'une console texte.…"/>
          <p:cNvSpPr txBox="1">
            <a:spLocks noGrp="1"/>
          </p:cNvSpPr>
          <p:nvPr>
            <p:ph type="body" idx="1"/>
          </p:nvPr>
        </p:nvSpPr>
        <p:spPr>
          <a:xfrm>
            <a:off x="1212365" y="4131633"/>
            <a:ext cx="12772406" cy="6540956"/>
          </a:xfrm>
          <a:prstGeom prst="rect">
            <a:avLst/>
          </a:prstGeom>
        </p:spPr>
        <p:txBody>
          <a:bodyPr anchor="b"/>
          <a:lstStyle/>
          <a:p>
            <a:pPr marL="466716" indent="-466716" algn="just" defTabSz="580240">
              <a:spcBef>
                <a:spcPts val="2375"/>
              </a:spcBef>
              <a:defRPr sz="3312"/>
            </a:pPr>
            <a:endParaRPr/>
          </a:p>
          <a:p>
            <a:pPr marL="466716" indent="-466716" algn="just" defTabSz="580240">
              <a:spcBef>
                <a:spcPts val="2375"/>
              </a:spcBef>
              <a:defRPr sz="3312"/>
            </a:pPr>
            <a:endParaRPr/>
          </a:p>
          <a:p>
            <a:pPr marL="0" indent="0" algn="just" defTabSz="580240">
              <a:spcBef>
                <a:spcPts val="2375"/>
              </a:spcBef>
              <a:buClrTx/>
              <a:buSzTx/>
              <a:buNone/>
              <a:defRPr sz="2852"/>
            </a:pPr>
            <a:r>
              <a:rPr>
                <a:solidFill>
                  <a:srgbClr val="C0504D"/>
                </a:solidFill>
              </a:rPr>
              <a:t>1: </a:t>
            </a:r>
            <a:r>
              <a:t>Type (fichier: - , répertoire: d , lien symbolique: l) 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580240">
              <a:spcBef>
                <a:spcPts val="2375"/>
              </a:spcBef>
              <a:buClrTx/>
              <a:buSzTx/>
              <a:buNone/>
              <a:defRPr sz="2852"/>
            </a:pPr>
            <a:r>
              <a:rPr>
                <a:solidFill>
                  <a:srgbClr val="C0504D"/>
                </a:solidFill>
              </a:rPr>
              <a:t>2: </a:t>
            </a:r>
            <a:r>
              <a:t>Les droits d’accès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580240">
              <a:spcBef>
                <a:spcPts val="2375"/>
              </a:spcBef>
              <a:buClrTx/>
              <a:buSzTx/>
              <a:buNone/>
              <a:defRPr sz="2852"/>
            </a:pPr>
            <a:r>
              <a:rPr>
                <a:solidFill>
                  <a:srgbClr val="C0504D"/>
                </a:solidFill>
              </a:rPr>
              <a:t>3: </a:t>
            </a:r>
            <a:r>
              <a:t>Nombre de liens physiques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580240">
              <a:spcBef>
                <a:spcPts val="2375"/>
              </a:spcBef>
              <a:buClrTx/>
              <a:buSzTx/>
              <a:buNone/>
              <a:defRPr sz="2852"/>
            </a:pPr>
            <a:r>
              <a:rPr>
                <a:solidFill>
                  <a:srgbClr val="C0504D"/>
                </a:solidFill>
              </a:rPr>
              <a:t>4: </a:t>
            </a:r>
            <a:r>
              <a:t>Utilisateur propriétaire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580240">
              <a:spcBef>
                <a:spcPts val="2375"/>
              </a:spcBef>
              <a:buClrTx/>
              <a:buSzTx/>
              <a:buNone/>
              <a:defRPr sz="2852"/>
            </a:pPr>
            <a:r>
              <a:rPr>
                <a:solidFill>
                  <a:srgbClr val="C0504D"/>
                </a:solidFill>
              </a:rPr>
              <a:t>5: </a:t>
            </a:r>
            <a:r>
              <a:t>Groupe propriétaire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>
                <a:solidFill>
                  <a:srgbClr val="C0504D"/>
                </a:solidFill>
              </a:rPr>
              <a:t>6: </a:t>
            </a:r>
            <a:r>
              <a:t>Taille en octets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580240">
              <a:spcBef>
                <a:spcPts val="2375"/>
              </a:spcBef>
              <a:buClrTx/>
              <a:buSzTx/>
              <a:buNone/>
              <a:defRPr sz="2852"/>
            </a:pPr>
            <a:r>
              <a:rPr>
                <a:solidFill>
                  <a:srgbClr val="C0504D"/>
                </a:solidFill>
              </a:rPr>
              <a:t>7: </a:t>
            </a:r>
            <a:r>
              <a:t>Date et heure de la dernière modification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, </a:t>
            </a:r>
            <a:r>
              <a:rPr>
                <a:solidFill>
                  <a:srgbClr val="C0504D"/>
                </a:solidFill>
              </a:rPr>
              <a:t>8: </a:t>
            </a:r>
            <a:r>
              <a:t>Nom</a:t>
            </a:r>
          </a:p>
        </p:txBody>
      </p:sp>
      <p:sp>
        <p:nvSpPr>
          <p:cNvPr id="165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/>
          <a:srcRect b="6148"/>
          <a:stretch>
            <a:fillRect/>
          </a:stretch>
        </p:blipFill>
        <p:spPr>
          <a:xfrm>
            <a:off x="2720744" y="2969388"/>
            <a:ext cx="9352986" cy="2654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Notion d'utilisateur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69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1576" y="3189861"/>
            <a:ext cx="12942988" cy="6581183"/>
          </a:xfrm>
          <a:prstGeom prst="rect">
            <a:avLst/>
          </a:prstGeom>
        </p:spPr>
        <p:txBody>
          <a:bodyPr anchor="t"/>
          <a:lstStyle/>
          <a:p>
            <a:pPr marL="415986" indent="-415986" algn="just" defTabSz="517172">
              <a:spcBef>
                <a:spcPts val="2051"/>
              </a:spcBef>
              <a:defRPr sz="2952"/>
            </a:pPr>
            <a:r>
              <a:rPr dirty="0" err="1"/>
              <a:t>Toute</a:t>
            </a:r>
            <a:r>
              <a:rPr dirty="0"/>
              <a:t> </a:t>
            </a:r>
            <a:r>
              <a:rPr dirty="0" err="1"/>
              <a:t>entité</a:t>
            </a:r>
            <a:r>
              <a:rPr dirty="0"/>
              <a:t> (</a:t>
            </a:r>
            <a:r>
              <a:rPr dirty="0" err="1"/>
              <a:t>personne</a:t>
            </a:r>
            <a:r>
              <a:rPr dirty="0"/>
              <a:t> physique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programme</a:t>
            </a:r>
            <a:r>
              <a:rPr dirty="0"/>
              <a:t> </a:t>
            </a:r>
            <a:r>
              <a:rPr dirty="0" err="1"/>
              <a:t>particulier</a:t>
            </a:r>
            <a:r>
              <a:rPr dirty="0"/>
              <a:t>)  </a:t>
            </a:r>
            <a:r>
              <a:rPr dirty="0" err="1"/>
              <a:t>devant</a:t>
            </a:r>
            <a:r>
              <a:rPr dirty="0"/>
              <a:t> </a:t>
            </a:r>
            <a:r>
              <a:rPr dirty="0" err="1"/>
              <a:t>interagir</a:t>
            </a:r>
            <a:r>
              <a:rPr dirty="0"/>
              <a:t> avec un </a:t>
            </a:r>
            <a:r>
              <a:rPr dirty="0" err="1"/>
              <a:t>système</a:t>
            </a:r>
            <a:r>
              <a:rPr dirty="0"/>
              <a:t> UNIX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authentifié</a:t>
            </a:r>
            <a:r>
              <a:rPr dirty="0"/>
              <a:t> par un login et un mot de </a:t>
            </a:r>
            <a:r>
              <a:rPr dirty="0" err="1"/>
              <a:t>passe</a:t>
            </a:r>
            <a:r>
              <a:rPr dirty="0"/>
              <a:t>,</a:t>
            </a:r>
            <a:endParaRPr sz="1062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15986" indent="-415986" algn="just" defTabSz="517172">
              <a:spcBef>
                <a:spcPts val="2051"/>
              </a:spcBef>
              <a:defRPr sz="2952"/>
            </a:pPr>
            <a:r>
              <a:rPr dirty="0"/>
              <a:t>Les mots de </a:t>
            </a:r>
            <a:r>
              <a:rPr dirty="0" err="1"/>
              <a:t>passe</a:t>
            </a:r>
            <a:r>
              <a:rPr dirty="0"/>
              <a:t> sous </a:t>
            </a:r>
            <a:r>
              <a:rPr dirty="0" err="1"/>
              <a:t>linux</a:t>
            </a:r>
            <a:r>
              <a:rPr dirty="0"/>
              <a:t>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obligatoires</a:t>
            </a:r>
            <a:r>
              <a:rPr dirty="0"/>
              <a:t>,</a:t>
            </a:r>
            <a:endParaRPr sz="1062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15986" indent="-415986" algn="just" defTabSz="517172">
              <a:spcBef>
                <a:spcPts val="2051"/>
              </a:spcBef>
              <a:defRPr sz="2952"/>
            </a:pP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utilisateur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identifié</a:t>
            </a:r>
            <a:r>
              <a:rPr dirty="0"/>
              <a:t> par un </a:t>
            </a:r>
            <a:r>
              <a:rPr dirty="0" err="1"/>
              <a:t>numéro</a:t>
            </a:r>
            <a:r>
              <a:rPr dirty="0"/>
              <a:t> unique UID  (User identifier),</a:t>
            </a:r>
            <a:endParaRPr sz="1062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15986" indent="-415986" algn="just" defTabSz="517172">
              <a:spcBef>
                <a:spcPts val="2051"/>
              </a:spcBef>
              <a:defRPr sz="2952"/>
            </a:pP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utilisateur</a:t>
            </a:r>
            <a:r>
              <a:rPr dirty="0"/>
              <a:t> fait </a:t>
            </a:r>
            <a:r>
              <a:rPr dirty="0" err="1"/>
              <a:t>partie</a:t>
            </a:r>
            <a:r>
              <a:rPr dirty="0"/>
              <a:t> </a:t>
            </a:r>
            <a:r>
              <a:rPr dirty="0" err="1"/>
              <a:t>d’au</a:t>
            </a:r>
            <a:r>
              <a:rPr dirty="0"/>
              <a:t> </a:t>
            </a:r>
            <a:r>
              <a:rPr dirty="0" err="1"/>
              <a:t>moins</a:t>
            </a:r>
            <a:r>
              <a:rPr dirty="0"/>
              <a:t> un </a:t>
            </a:r>
            <a:r>
              <a:rPr dirty="0" err="1"/>
              <a:t>groupe</a:t>
            </a:r>
            <a:r>
              <a:rPr dirty="0"/>
              <a:t>. </a:t>
            </a:r>
            <a:endParaRPr sz="1062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15986" indent="-415986" algn="just" defTabSz="517172">
              <a:spcBef>
                <a:spcPts val="2051"/>
              </a:spcBef>
              <a:defRPr sz="2952"/>
            </a:pPr>
            <a:r>
              <a:rPr dirty="0"/>
              <a:t>Un </a:t>
            </a:r>
            <a:r>
              <a:rPr dirty="0" err="1"/>
              <a:t>groupe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un ensemble </a:t>
            </a:r>
            <a:r>
              <a:rPr dirty="0" err="1"/>
              <a:t>d’utilisateurs</a:t>
            </a:r>
            <a:r>
              <a:rPr dirty="0"/>
              <a:t> qui </a:t>
            </a:r>
            <a:r>
              <a:rPr dirty="0" err="1"/>
              <a:t>partagent</a:t>
            </a:r>
            <a:r>
              <a:rPr dirty="0"/>
              <a:t> les </a:t>
            </a:r>
            <a:r>
              <a:rPr dirty="0" err="1"/>
              <a:t>même</a:t>
            </a:r>
            <a:r>
              <a:rPr lang="fr-FR" dirty="0"/>
              <a:t>s</a:t>
            </a:r>
            <a:r>
              <a:rPr dirty="0"/>
              <a:t> </a:t>
            </a:r>
            <a:r>
              <a:rPr dirty="0" err="1"/>
              <a:t>ressources</a:t>
            </a:r>
            <a:r>
              <a:rPr dirty="0"/>
              <a:t> </a:t>
            </a:r>
            <a:r>
              <a:rPr dirty="0" err="1"/>
              <a:t>sur</a:t>
            </a:r>
            <a:r>
              <a:rPr dirty="0"/>
              <a:t> le </a:t>
            </a:r>
            <a:r>
              <a:rPr dirty="0" err="1"/>
              <a:t>système</a:t>
            </a:r>
            <a:r>
              <a:rPr dirty="0"/>
              <a:t>, et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identifiés</a:t>
            </a:r>
            <a:r>
              <a:rPr dirty="0"/>
              <a:t> par un GID (Group identifier).</a:t>
            </a:r>
          </a:p>
        </p:txBody>
      </p:sp>
      <p:sp>
        <p:nvSpPr>
          <p:cNvPr id="170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Notion d’utilisateur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73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7"/>
            <a:ext cx="12942987" cy="680246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833702">
              <a:spcBef>
                <a:spcPts val="3347"/>
              </a:spcBef>
              <a:buSzTx/>
              <a:buNone/>
              <a:defRPr sz="3196" b="1" i="1">
                <a:solidFill>
                  <a:srgbClr val="B0564E"/>
                </a:solidFill>
              </a:defRPr>
            </a:pPr>
            <a:r>
              <a:rPr dirty="0"/>
              <a:t>Types </a:t>
            </a:r>
            <a:r>
              <a:rPr dirty="0" err="1"/>
              <a:t>d’utilisateurs</a:t>
            </a:r>
            <a:endParaRPr dirty="0"/>
          </a:p>
          <a:p>
            <a:pPr marL="0" indent="0" defTabSz="463973">
              <a:lnSpc>
                <a:spcPts val="2807"/>
              </a:lnSpc>
              <a:spcBef>
                <a:spcPts val="0"/>
              </a:spcBef>
              <a:buClrTx/>
              <a:buSzTx/>
              <a:buNone/>
              <a:defRPr sz="1128">
                <a:solidFill>
                  <a:srgbClr val="000000"/>
                </a:solidFill>
                <a:uFill>
                  <a:solidFill>
                    <a:srgbClr val="181866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marL="381489" indent="-381489" algn="just" defTabSz="474283">
              <a:spcBef>
                <a:spcPts val="1835"/>
              </a:spcBef>
              <a:defRPr sz="3008"/>
            </a:pPr>
            <a:r>
              <a:rPr dirty="0"/>
              <a:t>         </a:t>
            </a:r>
            <a:r>
              <a:rPr b="1" u="sng" dirty="0" err="1">
                <a:solidFill>
                  <a:srgbClr val="011993"/>
                </a:solidFill>
              </a:rPr>
              <a:t>Administrateur</a:t>
            </a:r>
            <a:r>
              <a:rPr b="1" dirty="0">
                <a:solidFill>
                  <a:srgbClr val="011993"/>
                </a:solidFill>
              </a:rPr>
              <a:t> : </a:t>
            </a:r>
            <a:r>
              <a:rPr dirty="0" err="1"/>
              <a:t>Appelé</a:t>
            </a:r>
            <a:r>
              <a:rPr dirty="0"/>
              <a:t> </a:t>
            </a:r>
            <a:r>
              <a:rPr dirty="0" err="1"/>
              <a:t>aussi</a:t>
            </a:r>
            <a:r>
              <a:rPr dirty="0"/>
              <a:t> le root</a:t>
            </a:r>
            <a:r>
              <a:rPr lang="fr-FR" dirty="0"/>
              <a:t> (ou aussi super </a:t>
            </a:r>
            <a:r>
              <a:rPr lang="fr-FR" dirty="0" err="1"/>
              <a:t>utilsateur</a:t>
            </a:r>
            <a:r>
              <a:rPr lang="fr-FR" dirty="0"/>
              <a:t>)</a:t>
            </a:r>
            <a:r>
              <a:rPr dirty="0"/>
              <a:t>,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possède</a:t>
            </a:r>
            <a:r>
              <a:rPr dirty="0"/>
              <a:t> le </a:t>
            </a:r>
            <a:r>
              <a:rPr dirty="0" err="1"/>
              <a:t>contrôle</a:t>
            </a:r>
            <a:r>
              <a:rPr dirty="0"/>
              <a:t> total </a:t>
            </a:r>
            <a:r>
              <a:rPr dirty="0" err="1"/>
              <a:t>sur</a:t>
            </a:r>
            <a:r>
              <a:rPr dirty="0"/>
              <a:t> le </a:t>
            </a:r>
            <a:r>
              <a:rPr dirty="0" err="1"/>
              <a:t>système</a:t>
            </a:r>
            <a:r>
              <a:rPr dirty="0"/>
              <a:t> et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seul</a:t>
            </a:r>
            <a:r>
              <a:rPr dirty="0"/>
              <a:t> à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autorisé</a:t>
            </a:r>
            <a:r>
              <a:rPr dirty="0"/>
              <a:t> à installer des </a:t>
            </a:r>
            <a:r>
              <a:rPr dirty="0" err="1"/>
              <a:t>programmes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effectuer</a:t>
            </a:r>
            <a:r>
              <a:rPr dirty="0"/>
              <a:t> </a:t>
            </a:r>
            <a:r>
              <a:rPr dirty="0" err="1"/>
              <a:t>certaines</a:t>
            </a:r>
            <a:r>
              <a:rPr dirty="0"/>
              <a:t> modifications </a:t>
            </a:r>
            <a:r>
              <a:rPr dirty="0" err="1"/>
              <a:t>sur</a:t>
            </a:r>
            <a:r>
              <a:rPr dirty="0"/>
              <a:t> le </a:t>
            </a:r>
            <a:r>
              <a:rPr dirty="0" err="1"/>
              <a:t>système</a:t>
            </a:r>
            <a:r>
              <a:rPr dirty="0"/>
              <a:t>.</a:t>
            </a:r>
          </a:p>
          <a:p>
            <a:pPr marL="381489" indent="-381489" algn="just" defTabSz="474283">
              <a:spcBef>
                <a:spcPts val="1835"/>
              </a:spcBef>
              <a:defRPr sz="3008" b="1" u="sng">
                <a:solidFill>
                  <a:srgbClr val="011993"/>
                </a:solidFill>
              </a:defRPr>
            </a:pPr>
            <a:r>
              <a:rPr dirty="0" err="1"/>
              <a:t>Utilisateurs</a:t>
            </a:r>
            <a:r>
              <a:rPr dirty="0"/>
              <a:t> </a:t>
            </a:r>
            <a:r>
              <a:rPr dirty="0" err="1"/>
              <a:t>applicatifs</a:t>
            </a:r>
            <a:r>
              <a:rPr u="none" dirty="0"/>
              <a:t> :</a:t>
            </a:r>
            <a:r>
              <a:rPr sz="1218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b="0" u="none" dirty="0" err="1">
                <a:solidFill>
                  <a:srgbClr val="414141"/>
                </a:solidFill>
              </a:rPr>
              <a:t>Leur</a:t>
            </a:r>
            <a:r>
              <a:rPr b="0" u="none" dirty="0">
                <a:solidFill>
                  <a:srgbClr val="414141"/>
                </a:solidFill>
              </a:rPr>
              <a:t> principal </a:t>
            </a:r>
            <a:r>
              <a:rPr b="0" u="none" dirty="0" err="1">
                <a:solidFill>
                  <a:srgbClr val="414141"/>
                </a:solidFill>
              </a:rPr>
              <a:t>intérêt</a:t>
            </a:r>
            <a:r>
              <a:rPr b="0" u="none" dirty="0">
                <a:solidFill>
                  <a:srgbClr val="414141"/>
                </a:solidFill>
              </a:rPr>
              <a:t> </a:t>
            </a:r>
            <a:r>
              <a:rPr b="0" u="none" dirty="0" err="1">
                <a:solidFill>
                  <a:srgbClr val="414141"/>
                </a:solidFill>
              </a:rPr>
              <a:t>est</a:t>
            </a:r>
            <a:r>
              <a:rPr b="0" u="none" dirty="0">
                <a:solidFill>
                  <a:srgbClr val="414141"/>
                </a:solidFill>
              </a:rPr>
              <a:t> de </a:t>
            </a:r>
            <a:r>
              <a:rPr b="0" u="none" dirty="0" err="1">
                <a:solidFill>
                  <a:srgbClr val="414141"/>
                </a:solidFill>
              </a:rPr>
              <a:t>faciliter</a:t>
            </a:r>
            <a:r>
              <a:rPr b="0" u="none" dirty="0">
                <a:solidFill>
                  <a:srgbClr val="414141"/>
                </a:solidFill>
              </a:rPr>
              <a:t> la </a:t>
            </a:r>
            <a:r>
              <a:rPr b="0" u="none" dirty="0" err="1">
                <a:solidFill>
                  <a:srgbClr val="414141"/>
                </a:solidFill>
              </a:rPr>
              <a:t>gestion</a:t>
            </a:r>
            <a:r>
              <a:rPr b="0" u="none" dirty="0">
                <a:solidFill>
                  <a:srgbClr val="414141"/>
                </a:solidFill>
              </a:rPr>
              <a:t> des </a:t>
            </a:r>
            <a:r>
              <a:rPr b="0" u="none" dirty="0" err="1">
                <a:solidFill>
                  <a:srgbClr val="414141"/>
                </a:solidFill>
              </a:rPr>
              <a:t>droits</a:t>
            </a:r>
            <a:r>
              <a:rPr b="0" u="none" dirty="0">
                <a:solidFill>
                  <a:srgbClr val="414141"/>
                </a:solidFill>
              </a:rPr>
              <a:t> </a:t>
            </a:r>
            <a:r>
              <a:rPr b="0" u="none" dirty="0" err="1">
                <a:solidFill>
                  <a:srgbClr val="414141"/>
                </a:solidFill>
              </a:rPr>
              <a:t>d'accès</a:t>
            </a:r>
            <a:r>
              <a:rPr b="0" u="none" dirty="0">
                <a:solidFill>
                  <a:srgbClr val="414141"/>
                </a:solidFill>
              </a:rPr>
              <a:t> des  applications et des </a:t>
            </a:r>
            <a:r>
              <a:rPr b="0" u="none" dirty="0" err="1">
                <a:solidFill>
                  <a:srgbClr val="414141"/>
                </a:solidFill>
              </a:rPr>
              <a:t>démons</a:t>
            </a:r>
            <a:r>
              <a:rPr b="0" u="none" dirty="0">
                <a:solidFill>
                  <a:srgbClr val="414141"/>
                </a:solidFill>
              </a:rPr>
              <a:t>. (</a:t>
            </a:r>
            <a:r>
              <a:rPr b="0" u="none" dirty="0" err="1">
                <a:solidFill>
                  <a:srgbClr val="414141"/>
                </a:solidFill>
              </a:rPr>
              <a:t>exemple</a:t>
            </a:r>
            <a:r>
              <a:rPr b="0" u="none" dirty="0">
                <a:solidFill>
                  <a:srgbClr val="414141"/>
                </a:solidFill>
              </a:rPr>
              <a:t>: un </a:t>
            </a:r>
            <a:r>
              <a:rPr b="0" u="none" dirty="0" err="1">
                <a:solidFill>
                  <a:srgbClr val="414141"/>
                </a:solidFill>
              </a:rPr>
              <a:t>compte</a:t>
            </a:r>
            <a:r>
              <a:rPr b="0" u="none" dirty="0">
                <a:solidFill>
                  <a:srgbClr val="414141"/>
                </a:solidFill>
              </a:rPr>
              <a:t> </a:t>
            </a:r>
            <a:r>
              <a:rPr b="0" u="none" dirty="0" err="1">
                <a:solidFill>
                  <a:srgbClr val="414141"/>
                </a:solidFill>
              </a:rPr>
              <a:t>nommé</a:t>
            </a:r>
            <a:r>
              <a:rPr b="0" u="none" dirty="0">
                <a:solidFill>
                  <a:srgbClr val="414141"/>
                </a:solidFill>
              </a:rPr>
              <a:t> </a:t>
            </a:r>
            <a:r>
              <a:rPr b="0" i="1" u="none" dirty="0">
                <a:solidFill>
                  <a:srgbClr val="414141"/>
                </a:solidFill>
              </a:rPr>
              <a:t>mail</a:t>
            </a:r>
            <a:r>
              <a:rPr b="0" u="none" dirty="0">
                <a:solidFill>
                  <a:srgbClr val="414141"/>
                </a:solidFill>
              </a:rPr>
              <a:t>)</a:t>
            </a:r>
          </a:p>
          <a:p>
            <a:pPr marL="381489" indent="-381489" algn="just" defTabSz="474283">
              <a:spcBef>
                <a:spcPts val="1835"/>
              </a:spcBef>
              <a:defRPr sz="3008" b="1" u="sng">
                <a:solidFill>
                  <a:srgbClr val="011993"/>
                </a:solidFill>
              </a:defRPr>
            </a:pPr>
            <a:endParaRPr sz="1218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81489" indent="-381489" algn="just" defTabSz="474283">
              <a:spcBef>
                <a:spcPts val="1835"/>
              </a:spcBef>
              <a:defRPr sz="3008" b="1" u="sng">
                <a:solidFill>
                  <a:srgbClr val="011993"/>
                </a:solidFill>
              </a:defRPr>
            </a:pPr>
            <a:r>
              <a:rPr u="none" dirty="0"/>
              <a:t>      </a:t>
            </a:r>
            <a:r>
              <a:rPr dirty="0"/>
              <a:t>Simples </a:t>
            </a:r>
            <a:r>
              <a:rPr dirty="0" err="1"/>
              <a:t>utilisateurs</a:t>
            </a:r>
            <a:r>
              <a:rPr u="none" dirty="0"/>
              <a:t> : </a:t>
            </a:r>
            <a:r>
              <a:rPr b="0" u="none" dirty="0" err="1">
                <a:solidFill>
                  <a:srgbClr val="414141"/>
                </a:solidFill>
              </a:rPr>
              <a:t>Ce</a:t>
            </a:r>
            <a:r>
              <a:rPr b="0" u="none" dirty="0">
                <a:solidFill>
                  <a:srgbClr val="414141"/>
                </a:solidFill>
              </a:rPr>
              <a:t> </a:t>
            </a:r>
            <a:r>
              <a:rPr b="0" u="none" dirty="0" err="1">
                <a:solidFill>
                  <a:srgbClr val="414141"/>
                </a:solidFill>
              </a:rPr>
              <a:t>sont</a:t>
            </a:r>
            <a:r>
              <a:rPr b="0" u="none" dirty="0">
                <a:solidFill>
                  <a:srgbClr val="414141"/>
                </a:solidFill>
              </a:rPr>
              <a:t> des </a:t>
            </a:r>
            <a:r>
              <a:rPr b="0" u="none" dirty="0" err="1">
                <a:solidFill>
                  <a:srgbClr val="414141"/>
                </a:solidFill>
              </a:rPr>
              <a:t>comptes</a:t>
            </a:r>
            <a:r>
              <a:rPr b="0" u="none" dirty="0">
                <a:solidFill>
                  <a:srgbClr val="414141"/>
                </a:solidFill>
              </a:rPr>
              <a:t> </a:t>
            </a:r>
            <a:r>
              <a:rPr b="0" u="none" dirty="0" err="1">
                <a:solidFill>
                  <a:srgbClr val="414141"/>
                </a:solidFill>
              </a:rPr>
              <a:t>permettant</a:t>
            </a:r>
            <a:r>
              <a:rPr b="0" u="none" dirty="0">
                <a:solidFill>
                  <a:srgbClr val="414141"/>
                </a:solidFill>
              </a:rPr>
              <a:t> aux </a:t>
            </a:r>
            <a:r>
              <a:rPr b="0" u="none" dirty="0" err="1">
                <a:solidFill>
                  <a:srgbClr val="414141"/>
                </a:solidFill>
              </a:rPr>
              <a:t>utilisateurs</a:t>
            </a:r>
            <a:r>
              <a:rPr b="0" u="none" dirty="0">
                <a:solidFill>
                  <a:srgbClr val="414141"/>
                </a:solidFill>
              </a:rPr>
              <a:t> de se connecter et </a:t>
            </a:r>
            <a:r>
              <a:rPr b="0" u="none" dirty="0" err="1">
                <a:solidFill>
                  <a:srgbClr val="414141"/>
                </a:solidFill>
              </a:rPr>
              <a:t>d'utiliser</a:t>
            </a:r>
            <a:r>
              <a:rPr b="0" u="none" dirty="0">
                <a:solidFill>
                  <a:srgbClr val="414141"/>
                </a:solidFill>
              </a:rPr>
              <a:t> les </a:t>
            </a:r>
            <a:r>
              <a:rPr b="0" u="none" dirty="0" err="1">
                <a:solidFill>
                  <a:srgbClr val="414141"/>
                </a:solidFill>
              </a:rPr>
              <a:t>ressources</a:t>
            </a:r>
            <a:r>
              <a:rPr b="0" u="none" dirty="0">
                <a:solidFill>
                  <a:srgbClr val="414141"/>
                </a:solidFill>
              </a:rPr>
              <a:t> de la machine.</a:t>
            </a:r>
          </a:p>
        </p:txBody>
      </p:sp>
      <p:sp>
        <p:nvSpPr>
          <p:cNvPr id="174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/>
          <a:srcRect l="36074" t="4786" r="23854" b="3335"/>
          <a:stretch>
            <a:fillRect/>
          </a:stretch>
        </p:blipFill>
        <p:spPr>
          <a:xfrm>
            <a:off x="998361" y="3336064"/>
            <a:ext cx="1007387" cy="1196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572" extrusionOk="0">
                <a:moveTo>
                  <a:pt x="3900" y="0"/>
                </a:moveTo>
                <a:cubicBezTo>
                  <a:pt x="3245" y="48"/>
                  <a:pt x="2667" y="466"/>
                  <a:pt x="2631" y="1020"/>
                </a:cubicBezTo>
                <a:cubicBezTo>
                  <a:pt x="2616" y="1236"/>
                  <a:pt x="2617" y="1443"/>
                  <a:pt x="2631" y="1476"/>
                </a:cubicBezTo>
                <a:cubicBezTo>
                  <a:pt x="2644" y="1508"/>
                  <a:pt x="2688" y="1661"/>
                  <a:pt x="2722" y="1823"/>
                </a:cubicBezTo>
                <a:cubicBezTo>
                  <a:pt x="2756" y="1986"/>
                  <a:pt x="2933" y="2214"/>
                  <a:pt x="3124" y="2333"/>
                </a:cubicBezTo>
                <a:cubicBezTo>
                  <a:pt x="3511" y="2575"/>
                  <a:pt x="3574" y="2824"/>
                  <a:pt x="3279" y="2967"/>
                </a:cubicBezTo>
                <a:cubicBezTo>
                  <a:pt x="3171" y="3019"/>
                  <a:pt x="2946" y="3265"/>
                  <a:pt x="2777" y="3508"/>
                </a:cubicBezTo>
                <a:cubicBezTo>
                  <a:pt x="2607" y="3751"/>
                  <a:pt x="2408" y="3923"/>
                  <a:pt x="2339" y="3886"/>
                </a:cubicBezTo>
                <a:cubicBezTo>
                  <a:pt x="2269" y="3850"/>
                  <a:pt x="2211" y="3926"/>
                  <a:pt x="2211" y="4056"/>
                </a:cubicBezTo>
                <a:cubicBezTo>
                  <a:pt x="2211" y="4186"/>
                  <a:pt x="2087" y="4372"/>
                  <a:pt x="1928" y="4466"/>
                </a:cubicBezTo>
                <a:cubicBezTo>
                  <a:pt x="1755" y="4568"/>
                  <a:pt x="1695" y="4660"/>
                  <a:pt x="1782" y="4705"/>
                </a:cubicBezTo>
                <a:cubicBezTo>
                  <a:pt x="1874" y="4753"/>
                  <a:pt x="1879" y="4886"/>
                  <a:pt x="1800" y="5061"/>
                </a:cubicBezTo>
                <a:cubicBezTo>
                  <a:pt x="1676" y="5337"/>
                  <a:pt x="1863" y="5485"/>
                  <a:pt x="2485" y="5625"/>
                </a:cubicBezTo>
                <a:cubicBezTo>
                  <a:pt x="2639" y="5659"/>
                  <a:pt x="2677" y="5961"/>
                  <a:pt x="2676" y="7008"/>
                </a:cubicBezTo>
                <a:lnTo>
                  <a:pt x="2676" y="8344"/>
                </a:lnTo>
                <a:lnTo>
                  <a:pt x="1964" y="8908"/>
                </a:lnTo>
                <a:cubicBezTo>
                  <a:pt x="1572" y="9218"/>
                  <a:pt x="1282" y="9498"/>
                  <a:pt x="1325" y="9534"/>
                </a:cubicBezTo>
                <a:cubicBezTo>
                  <a:pt x="1368" y="9571"/>
                  <a:pt x="1183" y="9835"/>
                  <a:pt x="905" y="10122"/>
                </a:cubicBezTo>
                <a:cubicBezTo>
                  <a:pt x="627" y="10408"/>
                  <a:pt x="394" y="10753"/>
                  <a:pt x="394" y="10894"/>
                </a:cubicBezTo>
                <a:cubicBezTo>
                  <a:pt x="394" y="11036"/>
                  <a:pt x="298" y="11182"/>
                  <a:pt x="184" y="11219"/>
                </a:cubicBezTo>
                <a:cubicBezTo>
                  <a:pt x="37" y="11266"/>
                  <a:pt x="-10" y="11459"/>
                  <a:pt x="1" y="11868"/>
                </a:cubicBezTo>
                <a:cubicBezTo>
                  <a:pt x="10" y="12184"/>
                  <a:pt x="62" y="12416"/>
                  <a:pt x="120" y="12385"/>
                </a:cubicBezTo>
                <a:cubicBezTo>
                  <a:pt x="223" y="12331"/>
                  <a:pt x="526" y="12562"/>
                  <a:pt x="503" y="12679"/>
                </a:cubicBezTo>
                <a:cubicBezTo>
                  <a:pt x="481" y="12797"/>
                  <a:pt x="891" y="13274"/>
                  <a:pt x="1015" y="13274"/>
                </a:cubicBezTo>
                <a:cubicBezTo>
                  <a:pt x="1166" y="13274"/>
                  <a:pt x="2055" y="14021"/>
                  <a:pt x="2366" y="14410"/>
                </a:cubicBezTo>
                <a:cubicBezTo>
                  <a:pt x="2541" y="14629"/>
                  <a:pt x="2575" y="14962"/>
                  <a:pt x="2539" y="16071"/>
                </a:cubicBezTo>
                <a:cubicBezTo>
                  <a:pt x="2498" y="17381"/>
                  <a:pt x="2401" y="18683"/>
                  <a:pt x="2339" y="18814"/>
                </a:cubicBezTo>
                <a:cubicBezTo>
                  <a:pt x="2300" y="18895"/>
                  <a:pt x="2250" y="19281"/>
                  <a:pt x="2229" y="19679"/>
                </a:cubicBezTo>
                <a:cubicBezTo>
                  <a:pt x="2204" y="20145"/>
                  <a:pt x="1521" y="20707"/>
                  <a:pt x="969" y="20707"/>
                </a:cubicBezTo>
                <a:cubicBezTo>
                  <a:pt x="554" y="20707"/>
                  <a:pt x="-135" y="21117"/>
                  <a:pt x="38" y="21263"/>
                </a:cubicBezTo>
                <a:cubicBezTo>
                  <a:pt x="83" y="21301"/>
                  <a:pt x="617" y="21356"/>
                  <a:pt x="1234" y="21387"/>
                </a:cubicBezTo>
                <a:cubicBezTo>
                  <a:pt x="1851" y="21417"/>
                  <a:pt x="2382" y="21478"/>
                  <a:pt x="2412" y="21518"/>
                </a:cubicBezTo>
                <a:cubicBezTo>
                  <a:pt x="2472" y="21600"/>
                  <a:pt x="14021" y="21585"/>
                  <a:pt x="14198" y="21502"/>
                </a:cubicBezTo>
                <a:cubicBezTo>
                  <a:pt x="14260" y="21474"/>
                  <a:pt x="14711" y="21432"/>
                  <a:pt x="15202" y="21417"/>
                </a:cubicBezTo>
                <a:cubicBezTo>
                  <a:pt x="16270" y="21386"/>
                  <a:pt x="16951" y="21212"/>
                  <a:pt x="16617" y="21054"/>
                </a:cubicBezTo>
                <a:cubicBezTo>
                  <a:pt x="16271" y="20891"/>
                  <a:pt x="15282" y="20815"/>
                  <a:pt x="13404" y="20807"/>
                </a:cubicBezTo>
                <a:cubicBezTo>
                  <a:pt x="11326" y="20799"/>
                  <a:pt x="10104" y="20660"/>
                  <a:pt x="9761" y="20398"/>
                </a:cubicBezTo>
                <a:cubicBezTo>
                  <a:pt x="9443" y="20155"/>
                  <a:pt x="9328" y="19603"/>
                  <a:pt x="9314" y="18172"/>
                </a:cubicBezTo>
                <a:cubicBezTo>
                  <a:pt x="9307" y="17547"/>
                  <a:pt x="9251" y="17009"/>
                  <a:pt x="9186" y="16975"/>
                </a:cubicBezTo>
                <a:cubicBezTo>
                  <a:pt x="9018" y="16887"/>
                  <a:pt x="9038" y="16371"/>
                  <a:pt x="9213" y="16279"/>
                </a:cubicBezTo>
                <a:cubicBezTo>
                  <a:pt x="9294" y="16237"/>
                  <a:pt x="9349" y="15914"/>
                  <a:pt x="9332" y="15561"/>
                </a:cubicBezTo>
                <a:cubicBezTo>
                  <a:pt x="9297" y="14828"/>
                  <a:pt x="9491" y="14538"/>
                  <a:pt x="9788" y="14889"/>
                </a:cubicBezTo>
                <a:cubicBezTo>
                  <a:pt x="10065" y="15216"/>
                  <a:pt x="10629" y="15480"/>
                  <a:pt x="11012" y="15453"/>
                </a:cubicBezTo>
                <a:cubicBezTo>
                  <a:pt x="11194" y="15440"/>
                  <a:pt x="11499" y="15262"/>
                  <a:pt x="11687" y="15059"/>
                </a:cubicBezTo>
                <a:cubicBezTo>
                  <a:pt x="11876" y="14856"/>
                  <a:pt x="12116" y="14688"/>
                  <a:pt x="12226" y="14688"/>
                </a:cubicBezTo>
                <a:cubicBezTo>
                  <a:pt x="12336" y="14688"/>
                  <a:pt x="12427" y="14648"/>
                  <a:pt x="12427" y="14595"/>
                </a:cubicBezTo>
                <a:cubicBezTo>
                  <a:pt x="12427" y="14473"/>
                  <a:pt x="13235" y="13961"/>
                  <a:pt x="13477" y="13931"/>
                </a:cubicBezTo>
                <a:cubicBezTo>
                  <a:pt x="13577" y="13918"/>
                  <a:pt x="13737" y="13849"/>
                  <a:pt x="13842" y="13776"/>
                </a:cubicBezTo>
                <a:cubicBezTo>
                  <a:pt x="13946" y="13703"/>
                  <a:pt x="14447" y="13632"/>
                  <a:pt x="14946" y="13622"/>
                </a:cubicBezTo>
                <a:cubicBezTo>
                  <a:pt x="16672" y="13586"/>
                  <a:pt x="16754" y="13604"/>
                  <a:pt x="16891" y="13907"/>
                </a:cubicBezTo>
                <a:cubicBezTo>
                  <a:pt x="17110" y="14394"/>
                  <a:pt x="17848" y="14735"/>
                  <a:pt x="18644" y="14726"/>
                </a:cubicBezTo>
                <a:cubicBezTo>
                  <a:pt x="19032" y="14722"/>
                  <a:pt x="19435" y="14698"/>
                  <a:pt x="19539" y="14672"/>
                </a:cubicBezTo>
                <a:cubicBezTo>
                  <a:pt x="19866" y="14590"/>
                  <a:pt x="20844" y="13697"/>
                  <a:pt x="21045" y="13297"/>
                </a:cubicBezTo>
                <a:cubicBezTo>
                  <a:pt x="21151" y="13086"/>
                  <a:pt x="21298" y="12918"/>
                  <a:pt x="21365" y="12918"/>
                </a:cubicBezTo>
                <a:cubicBezTo>
                  <a:pt x="21410" y="12918"/>
                  <a:pt x="21431" y="12835"/>
                  <a:pt x="21465" y="12787"/>
                </a:cubicBezTo>
                <a:lnTo>
                  <a:pt x="21465" y="12316"/>
                </a:lnTo>
                <a:cubicBezTo>
                  <a:pt x="21319" y="12260"/>
                  <a:pt x="20962" y="12304"/>
                  <a:pt x="19959" y="12509"/>
                </a:cubicBezTo>
                <a:cubicBezTo>
                  <a:pt x="19719" y="12558"/>
                  <a:pt x="19461" y="12514"/>
                  <a:pt x="19228" y="12385"/>
                </a:cubicBezTo>
                <a:cubicBezTo>
                  <a:pt x="19031" y="12276"/>
                  <a:pt x="18803" y="12222"/>
                  <a:pt x="18726" y="12262"/>
                </a:cubicBezTo>
                <a:cubicBezTo>
                  <a:pt x="18649" y="12302"/>
                  <a:pt x="18492" y="12175"/>
                  <a:pt x="18370" y="11976"/>
                </a:cubicBezTo>
                <a:cubicBezTo>
                  <a:pt x="18248" y="11777"/>
                  <a:pt x="18093" y="11638"/>
                  <a:pt x="18023" y="11675"/>
                </a:cubicBezTo>
                <a:cubicBezTo>
                  <a:pt x="17850" y="11765"/>
                  <a:pt x="17603" y="11352"/>
                  <a:pt x="17603" y="10971"/>
                </a:cubicBezTo>
                <a:cubicBezTo>
                  <a:pt x="17603" y="10801"/>
                  <a:pt x="17522" y="10541"/>
                  <a:pt x="17430" y="10400"/>
                </a:cubicBezTo>
                <a:cubicBezTo>
                  <a:pt x="17254" y="10130"/>
                  <a:pt x="17201" y="9972"/>
                  <a:pt x="17147" y="9519"/>
                </a:cubicBezTo>
                <a:cubicBezTo>
                  <a:pt x="17129" y="9369"/>
                  <a:pt x="17035" y="9186"/>
                  <a:pt x="16937" y="9117"/>
                </a:cubicBezTo>
                <a:cubicBezTo>
                  <a:pt x="16839" y="9048"/>
                  <a:pt x="16757" y="8935"/>
                  <a:pt x="16754" y="8862"/>
                </a:cubicBezTo>
                <a:cubicBezTo>
                  <a:pt x="16747" y="8666"/>
                  <a:pt x="16199" y="8161"/>
                  <a:pt x="15640" y="7835"/>
                </a:cubicBezTo>
                <a:cubicBezTo>
                  <a:pt x="15232" y="7596"/>
                  <a:pt x="14967" y="7541"/>
                  <a:pt x="14034" y="7525"/>
                </a:cubicBezTo>
                <a:cubicBezTo>
                  <a:pt x="13277" y="7513"/>
                  <a:pt x="12810" y="7567"/>
                  <a:pt x="12600" y="7680"/>
                </a:cubicBezTo>
                <a:cubicBezTo>
                  <a:pt x="12430" y="7771"/>
                  <a:pt x="12213" y="7842"/>
                  <a:pt x="12107" y="7842"/>
                </a:cubicBezTo>
                <a:cubicBezTo>
                  <a:pt x="12001" y="7842"/>
                  <a:pt x="11728" y="7919"/>
                  <a:pt x="11505" y="8012"/>
                </a:cubicBezTo>
                <a:cubicBezTo>
                  <a:pt x="11281" y="8105"/>
                  <a:pt x="10715" y="8200"/>
                  <a:pt x="10254" y="8221"/>
                </a:cubicBezTo>
                <a:lnTo>
                  <a:pt x="9414" y="8252"/>
                </a:lnTo>
                <a:lnTo>
                  <a:pt x="9350" y="7332"/>
                </a:lnTo>
                <a:cubicBezTo>
                  <a:pt x="9291" y="6554"/>
                  <a:pt x="9312" y="6384"/>
                  <a:pt x="9505" y="6297"/>
                </a:cubicBezTo>
                <a:cubicBezTo>
                  <a:pt x="9632" y="6240"/>
                  <a:pt x="9806" y="6034"/>
                  <a:pt x="9889" y="5833"/>
                </a:cubicBezTo>
                <a:cubicBezTo>
                  <a:pt x="9972" y="5632"/>
                  <a:pt x="10095" y="5497"/>
                  <a:pt x="10163" y="5532"/>
                </a:cubicBezTo>
                <a:cubicBezTo>
                  <a:pt x="10230" y="5567"/>
                  <a:pt x="10290" y="5359"/>
                  <a:pt x="10290" y="5068"/>
                </a:cubicBezTo>
                <a:cubicBezTo>
                  <a:pt x="10290" y="4715"/>
                  <a:pt x="10230" y="4543"/>
                  <a:pt x="10108" y="4543"/>
                </a:cubicBezTo>
                <a:cubicBezTo>
                  <a:pt x="9817" y="4543"/>
                  <a:pt x="9749" y="4346"/>
                  <a:pt x="9925" y="3987"/>
                </a:cubicBezTo>
                <a:cubicBezTo>
                  <a:pt x="10015" y="3803"/>
                  <a:pt x="10104" y="3625"/>
                  <a:pt x="10117" y="3593"/>
                </a:cubicBezTo>
                <a:cubicBezTo>
                  <a:pt x="10457" y="2726"/>
                  <a:pt x="10328" y="1962"/>
                  <a:pt x="9761" y="1483"/>
                </a:cubicBezTo>
                <a:cubicBezTo>
                  <a:pt x="9535" y="1293"/>
                  <a:pt x="9350" y="1074"/>
                  <a:pt x="9350" y="1004"/>
                </a:cubicBezTo>
                <a:cubicBezTo>
                  <a:pt x="9350" y="935"/>
                  <a:pt x="9135" y="881"/>
                  <a:pt x="8875" y="881"/>
                </a:cubicBezTo>
                <a:cubicBezTo>
                  <a:pt x="8615" y="881"/>
                  <a:pt x="8326" y="796"/>
                  <a:pt x="8227" y="695"/>
                </a:cubicBezTo>
                <a:cubicBezTo>
                  <a:pt x="8082" y="548"/>
                  <a:pt x="7755" y="523"/>
                  <a:pt x="6566" y="541"/>
                </a:cubicBezTo>
                <a:cubicBezTo>
                  <a:pt x="5373" y="558"/>
                  <a:pt x="5073" y="524"/>
                  <a:pt x="5041" y="386"/>
                </a:cubicBezTo>
                <a:cubicBezTo>
                  <a:pt x="5019" y="293"/>
                  <a:pt x="4783" y="153"/>
                  <a:pt x="4511" y="70"/>
                </a:cubicBezTo>
                <a:cubicBezTo>
                  <a:pt x="4404" y="37"/>
                  <a:pt x="4292" y="10"/>
                  <a:pt x="4183" y="0"/>
                </a:cubicBezTo>
                <a:lnTo>
                  <a:pt x="3900" y="0"/>
                </a:lnTo>
                <a:close/>
                <a:moveTo>
                  <a:pt x="6849" y="17060"/>
                </a:moveTo>
                <a:cubicBezTo>
                  <a:pt x="7143" y="17036"/>
                  <a:pt x="7463" y="17118"/>
                  <a:pt x="7478" y="17253"/>
                </a:cubicBezTo>
                <a:cubicBezTo>
                  <a:pt x="7488" y="17334"/>
                  <a:pt x="7508" y="17414"/>
                  <a:pt x="7524" y="17431"/>
                </a:cubicBezTo>
                <a:cubicBezTo>
                  <a:pt x="7579" y="17486"/>
                  <a:pt x="7677" y="17930"/>
                  <a:pt x="7761" y="18520"/>
                </a:cubicBezTo>
                <a:cubicBezTo>
                  <a:pt x="7808" y="18845"/>
                  <a:pt x="7929" y="19219"/>
                  <a:pt x="8035" y="19347"/>
                </a:cubicBezTo>
                <a:cubicBezTo>
                  <a:pt x="8142" y="19475"/>
                  <a:pt x="8227" y="19697"/>
                  <a:pt x="8227" y="19841"/>
                </a:cubicBezTo>
                <a:cubicBezTo>
                  <a:pt x="8227" y="19985"/>
                  <a:pt x="8285" y="20129"/>
                  <a:pt x="8355" y="20166"/>
                </a:cubicBezTo>
                <a:cubicBezTo>
                  <a:pt x="8572" y="20279"/>
                  <a:pt x="8426" y="20640"/>
                  <a:pt x="8145" y="20683"/>
                </a:cubicBezTo>
                <a:cubicBezTo>
                  <a:pt x="7998" y="20706"/>
                  <a:pt x="7816" y="20772"/>
                  <a:pt x="7743" y="20830"/>
                </a:cubicBezTo>
                <a:cubicBezTo>
                  <a:pt x="7710" y="20857"/>
                  <a:pt x="7620" y="20876"/>
                  <a:pt x="7524" y="20892"/>
                </a:cubicBezTo>
                <a:cubicBezTo>
                  <a:pt x="7876" y="20922"/>
                  <a:pt x="8163" y="20961"/>
                  <a:pt x="8163" y="21000"/>
                </a:cubicBezTo>
                <a:cubicBezTo>
                  <a:pt x="8163" y="21021"/>
                  <a:pt x="8113" y="21037"/>
                  <a:pt x="8035" y="21054"/>
                </a:cubicBezTo>
                <a:cubicBezTo>
                  <a:pt x="7804" y="21105"/>
                  <a:pt x="7277" y="21143"/>
                  <a:pt x="6739" y="21155"/>
                </a:cubicBezTo>
                <a:cubicBezTo>
                  <a:pt x="6020" y="21170"/>
                  <a:pt x="5282" y="21142"/>
                  <a:pt x="5223" y="21062"/>
                </a:cubicBezTo>
                <a:cubicBezTo>
                  <a:pt x="5174" y="20994"/>
                  <a:pt x="5217" y="20911"/>
                  <a:pt x="5324" y="20877"/>
                </a:cubicBezTo>
                <a:cubicBezTo>
                  <a:pt x="5393" y="20854"/>
                  <a:pt x="5582" y="20842"/>
                  <a:pt x="5799" y="20838"/>
                </a:cubicBezTo>
                <a:cubicBezTo>
                  <a:pt x="5933" y="20834"/>
                  <a:pt x="6061" y="20836"/>
                  <a:pt x="6228" y="20838"/>
                </a:cubicBezTo>
                <a:cubicBezTo>
                  <a:pt x="6049" y="20798"/>
                  <a:pt x="5507" y="20761"/>
                  <a:pt x="4822" y="20761"/>
                </a:cubicBezTo>
                <a:lnTo>
                  <a:pt x="3407" y="20761"/>
                </a:lnTo>
                <a:lnTo>
                  <a:pt x="3361" y="20135"/>
                </a:lnTo>
                <a:cubicBezTo>
                  <a:pt x="3330" y="19676"/>
                  <a:pt x="3377" y="19440"/>
                  <a:pt x="3544" y="19285"/>
                </a:cubicBezTo>
                <a:cubicBezTo>
                  <a:pt x="3670" y="19168"/>
                  <a:pt x="3763" y="18949"/>
                  <a:pt x="3744" y="18798"/>
                </a:cubicBezTo>
                <a:cubicBezTo>
                  <a:pt x="3704" y="18460"/>
                  <a:pt x="3883" y="17869"/>
                  <a:pt x="4091" y="17647"/>
                </a:cubicBezTo>
                <a:cubicBezTo>
                  <a:pt x="4177" y="17556"/>
                  <a:pt x="4212" y="17446"/>
                  <a:pt x="4174" y="17407"/>
                </a:cubicBezTo>
                <a:cubicBezTo>
                  <a:pt x="4100" y="17334"/>
                  <a:pt x="4480" y="17295"/>
                  <a:pt x="5643" y="17245"/>
                </a:cubicBezTo>
                <a:cubicBezTo>
                  <a:pt x="6028" y="17229"/>
                  <a:pt x="6446" y="17173"/>
                  <a:pt x="6575" y="17122"/>
                </a:cubicBezTo>
                <a:cubicBezTo>
                  <a:pt x="6655" y="17089"/>
                  <a:pt x="6751" y="17068"/>
                  <a:pt x="6849" y="17060"/>
                </a:cubicBezTo>
                <a:close/>
                <a:moveTo>
                  <a:pt x="14828" y="20985"/>
                </a:moveTo>
                <a:cubicBezTo>
                  <a:pt x="14905" y="20973"/>
                  <a:pt x="14979" y="20970"/>
                  <a:pt x="15047" y="20993"/>
                </a:cubicBezTo>
                <a:cubicBezTo>
                  <a:pt x="15278" y="21068"/>
                  <a:pt x="15274" y="21082"/>
                  <a:pt x="15020" y="21240"/>
                </a:cubicBezTo>
                <a:cubicBezTo>
                  <a:pt x="14706" y="21435"/>
                  <a:pt x="14570" y="21456"/>
                  <a:pt x="14463" y="21309"/>
                </a:cubicBezTo>
                <a:cubicBezTo>
                  <a:pt x="14371" y="21184"/>
                  <a:pt x="14597" y="21021"/>
                  <a:pt x="14828" y="209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2"/>
          <a:srcRect l="36058" t="4786" r="42730" b="3449"/>
          <a:stretch>
            <a:fillRect/>
          </a:stretch>
        </p:blipFill>
        <p:spPr>
          <a:xfrm>
            <a:off x="998361" y="7635781"/>
            <a:ext cx="429799" cy="962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572" extrusionOk="0">
                <a:moveTo>
                  <a:pt x="7350" y="0"/>
                </a:moveTo>
                <a:cubicBezTo>
                  <a:pt x="6120" y="48"/>
                  <a:pt x="5033" y="463"/>
                  <a:pt x="4965" y="1017"/>
                </a:cubicBezTo>
                <a:cubicBezTo>
                  <a:pt x="4938" y="1234"/>
                  <a:pt x="4939" y="1446"/>
                  <a:pt x="4965" y="1478"/>
                </a:cubicBezTo>
                <a:cubicBezTo>
                  <a:pt x="4990" y="1511"/>
                  <a:pt x="5071" y="1661"/>
                  <a:pt x="5135" y="1824"/>
                </a:cubicBezTo>
                <a:cubicBezTo>
                  <a:pt x="5200" y="1986"/>
                  <a:pt x="5543" y="2223"/>
                  <a:pt x="5902" y="2342"/>
                </a:cubicBezTo>
                <a:cubicBezTo>
                  <a:pt x="6629" y="2583"/>
                  <a:pt x="6733" y="2833"/>
                  <a:pt x="6179" y="2975"/>
                </a:cubicBezTo>
                <a:cubicBezTo>
                  <a:pt x="5977" y="3027"/>
                  <a:pt x="5560" y="3269"/>
                  <a:pt x="5242" y="3513"/>
                </a:cubicBezTo>
                <a:cubicBezTo>
                  <a:pt x="4923" y="3756"/>
                  <a:pt x="4542" y="3923"/>
                  <a:pt x="4411" y="3887"/>
                </a:cubicBezTo>
                <a:cubicBezTo>
                  <a:pt x="4281" y="3851"/>
                  <a:pt x="4177" y="3930"/>
                  <a:pt x="4177" y="4060"/>
                </a:cubicBezTo>
                <a:cubicBezTo>
                  <a:pt x="4177" y="4190"/>
                  <a:pt x="3944" y="4369"/>
                  <a:pt x="3644" y="4463"/>
                </a:cubicBezTo>
                <a:cubicBezTo>
                  <a:pt x="3320" y="4565"/>
                  <a:pt x="3205" y="4668"/>
                  <a:pt x="3368" y="4713"/>
                </a:cubicBezTo>
                <a:cubicBezTo>
                  <a:pt x="3541" y="4761"/>
                  <a:pt x="3559" y="4892"/>
                  <a:pt x="3410" y="5068"/>
                </a:cubicBezTo>
                <a:cubicBezTo>
                  <a:pt x="3176" y="5344"/>
                  <a:pt x="3519" y="5494"/>
                  <a:pt x="4688" y="5634"/>
                </a:cubicBezTo>
                <a:cubicBezTo>
                  <a:pt x="4977" y="5669"/>
                  <a:pt x="5051" y="5968"/>
                  <a:pt x="5050" y="7016"/>
                </a:cubicBezTo>
                <a:lnTo>
                  <a:pt x="5050" y="8350"/>
                </a:lnTo>
                <a:lnTo>
                  <a:pt x="3708" y="8916"/>
                </a:lnTo>
                <a:cubicBezTo>
                  <a:pt x="2971" y="9226"/>
                  <a:pt x="2434" y="9513"/>
                  <a:pt x="2516" y="9550"/>
                </a:cubicBezTo>
                <a:cubicBezTo>
                  <a:pt x="2597" y="9586"/>
                  <a:pt x="2229" y="9849"/>
                  <a:pt x="1706" y="10135"/>
                </a:cubicBezTo>
                <a:cubicBezTo>
                  <a:pt x="1184" y="10422"/>
                  <a:pt x="769" y="10771"/>
                  <a:pt x="769" y="10913"/>
                </a:cubicBezTo>
                <a:cubicBezTo>
                  <a:pt x="769" y="11054"/>
                  <a:pt x="579" y="11193"/>
                  <a:pt x="365" y="11230"/>
                </a:cubicBezTo>
                <a:cubicBezTo>
                  <a:pt x="89" y="11277"/>
                  <a:pt x="-18" y="11473"/>
                  <a:pt x="3" y="11882"/>
                </a:cubicBezTo>
                <a:cubicBezTo>
                  <a:pt x="19" y="12199"/>
                  <a:pt x="128" y="12431"/>
                  <a:pt x="237" y="12400"/>
                </a:cubicBezTo>
                <a:cubicBezTo>
                  <a:pt x="431" y="12346"/>
                  <a:pt x="1003" y="12581"/>
                  <a:pt x="961" y="12698"/>
                </a:cubicBezTo>
                <a:cubicBezTo>
                  <a:pt x="919" y="12816"/>
                  <a:pt x="1687" y="13283"/>
                  <a:pt x="1919" y="13283"/>
                </a:cubicBezTo>
                <a:cubicBezTo>
                  <a:pt x="2204" y="13283"/>
                  <a:pt x="3870" y="14036"/>
                  <a:pt x="4454" y="14426"/>
                </a:cubicBezTo>
                <a:cubicBezTo>
                  <a:pt x="4782" y="14645"/>
                  <a:pt x="4861" y="14986"/>
                  <a:pt x="4794" y="16096"/>
                </a:cubicBezTo>
                <a:cubicBezTo>
                  <a:pt x="4716" y="17407"/>
                  <a:pt x="4528" y="18710"/>
                  <a:pt x="4411" y="18841"/>
                </a:cubicBezTo>
                <a:cubicBezTo>
                  <a:pt x="4338" y="18922"/>
                  <a:pt x="4259" y="19306"/>
                  <a:pt x="4219" y="19704"/>
                </a:cubicBezTo>
                <a:cubicBezTo>
                  <a:pt x="4173" y="20171"/>
                  <a:pt x="2872" y="20731"/>
                  <a:pt x="1834" y="20731"/>
                </a:cubicBezTo>
                <a:cubicBezTo>
                  <a:pt x="1053" y="20731"/>
                  <a:pt x="-237" y="21142"/>
                  <a:pt x="88" y="21288"/>
                </a:cubicBezTo>
                <a:cubicBezTo>
                  <a:pt x="172" y="21326"/>
                  <a:pt x="1185" y="21383"/>
                  <a:pt x="2345" y="21413"/>
                </a:cubicBezTo>
                <a:cubicBezTo>
                  <a:pt x="3506" y="21443"/>
                  <a:pt x="4505" y="21497"/>
                  <a:pt x="4560" y="21538"/>
                </a:cubicBezTo>
                <a:cubicBezTo>
                  <a:pt x="4646" y="21600"/>
                  <a:pt x="15181" y="21565"/>
                  <a:pt x="21363" y="21528"/>
                </a:cubicBezTo>
                <a:lnTo>
                  <a:pt x="21363" y="20741"/>
                </a:lnTo>
                <a:cubicBezTo>
                  <a:pt x="19863" y="20674"/>
                  <a:pt x="18738" y="20578"/>
                  <a:pt x="18360" y="20424"/>
                </a:cubicBezTo>
                <a:cubicBezTo>
                  <a:pt x="17763" y="20181"/>
                  <a:pt x="17557" y="19630"/>
                  <a:pt x="17530" y="18198"/>
                </a:cubicBezTo>
                <a:cubicBezTo>
                  <a:pt x="17518" y="17572"/>
                  <a:pt x="17418" y="17032"/>
                  <a:pt x="17295" y="16998"/>
                </a:cubicBezTo>
                <a:cubicBezTo>
                  <a:pt x="16980" y="16910"/>
                  <a:pt x="17009" y="16389"/>
                  <a:pt x="17338" y="16297"/>
                </a:cubicBezTo>
                <a:cubicBezTo>
                  <a:pt x="17490" y="16255"/>
                  <a:pt x="17583" y="15931"/>
                  <a:pt x="17551" y="15577"/>
                </a:cubicBezTo>
                <a:cubicBezTo>
                  <a:pt x="17485" y="14843"/>
                  <a:pt x="17866" y="14554"/>
                  <a:pt x="18424" y="14906"/>
                </a:cubicBezTo>
                <a:cubicBezTo>
                  <a:pt x="18944" y="15233"/>
                  <a:pt x="20005" y="15499"/>
                  <a:pt x="20724" y="15472"/>
                </a:cubicBezTo>
                <a:cubicBezTo>
                  <a:pt x="20899" y="15465"/>
                  <a:pt x="21129" y="15344"/>
                  <a:pt x="21363" y="15270"/>
                </a:cubicBezTo>
                <a:lnTo>
                  <a:pt x="21363" y="15136"/>
                </a:lnTo>
                <a:cubicBezTo>
                  <a:pt x="21085" y="15241"/>
                  <a:pt x="20715" y="15414"/>
                  <a:pt x="20618" y="15414"/>
                </a:cubicBezTo>
                <a:cubicBezTo>
                  <a:pt x="20132" y="15414"/>
                  <a:pt x="17572" y="14405"/>
                  <a:pt x="17572" y="14214"/>
                </a:cubicBezTo>
                <a:cubicBezTo>
                  <a:pt x="17572" y="14125"/>
                  <a:pt x="18572" y="13593"/>
                  <a:pt x="19787" y="13024"/>
                </a:cubicBezTo>
                <a:cubicBezTo>
                  <a:pt x="20653" y="12619"/>
                  <a:pt x="21002" y="12361"/>
                  <a:pt x="21363" y="12113"/>
                </a:cubicBezTo>
                <a:lnTo>
                  <a:pt x="21363" y="11172"/>
                </a:lnTo>
                <a:cubicBezTo>
                  <a:pt x="21120" y="10951"/>
                  <a:pt x="21043" y="10820"/>
                  <a:pt x="20660" y="10548"/>
                </a:cubicBezTo>
                <a:cubicBezTo>
                  <a:pt x="19925" y="10026"/>
                  <a:pt x="19267" y="9506"/>
                  <a:pt x="19212" y="9387"/>
                </a:cubicBezTo>
                <a:cubicBezTo>
                  <a:pt x="19208" y="9377"/>
                  <a:pt x="19228" y="9367"/>
                  <a:pt x="19233" y="9358"/>
                </a:cubicBezTo>
                <a:cubicBezTo>
                  <a:pt x="19056" y="9312"/>
                  <a:pt x="18875" y="9266"/>
                  <a:pt x="18701" y="9204"/>
                </a:cubicBezTo>
                <a:cubicBezTo>
                  <a:pt x="18043" y="8971"/>
                  <a:pt x="17671" y="8707"/>
                  <a:pt x="17870" y="8619"/>
                </a:cubicBezTo>
                <a:cubicBezTo>
                  <a:pt x="18141" y="8499"/>
                  <a:pt x="19631" y="8300"/>
                  <a:pt x="21363" y="8110"/>
                </a:cubicBezTo>
                <a:lnTo>
                  <a:pt x="21363" y="8043"/>
                </a:lnTo>
                <a:cubicBezTo>
                  <a:pt x="20871" y="8124"/>
                  <a:pt x="20063" y="8207"/>
                  <a:pt x="19297" y="8225"/>
                </a:cubicBezTo>
                <a:lnTo>
                  <a:pt x="17721" y="8264"/>
                </a:lnTo>
                <a:lnTo>
                  <a:pt x="17594" y="7342"/>
                </a:lnTo>
                <a:cubicBezTo>
                  <a:pt x="17483" y="6563"/>
                  <a:pt x="17528" y="6393"/>
                  <a:pt x="17892" y="6306"/>
                </a:cubicBezTo>
                <a:cubicBezTo>
                  <a:pt x="18130" y="6249"/>
                  <a:pt x="18460" y="6037"/>
                  <a:pt x="18616" y="5836"/>
                </a:cubicBezTo>
                <a:cubicBezTo>
                  <a:pt x="18772" y="5634"/>
                  <a:pt x="18999" y="5503"/>
                  <a:pt x="19127" y="5538"/>
                </a:cubicBezTo>
                <a:cubicBezTo>
                  <a:pt x="19255" y="5573"/>
                  <a:pt x="19361" y="5368"/>
                  <a:pt x="19361" y="5077"/>
                </a:cubicBezTo>
                <a:cubicBezTo>
                  <a:pt x="19361" y="4723"/>
                  <a:pt x="19249" y="4549"/>
                  <a:pt x="19020" y="4549"/>
                </a:cubicBezTo>
                <a:cubicBezTo>
                  <a:pt x="18473" y="4549"/>
                  <a:pt x="18348" y="4352"/>
                  <a:pt x="18680" y="3993"/>
                </a:cubicBezTo>
                <a:cubicBezTo>
                  <a:pt x="18849" y="3809"/>
                  <a:pt x="19018" y="3632"/>
                  <a:pt x="19042" y="3599"/>
                </a:cubicBezTo>
                <a:cubicBezTo>
                  <a:pt x="19680" y="2732"/>
                  <a:pt x="19427" y="1967"/>
                  <a:pt x="18360" y="1488"/>
                </a:cubicBezTo>
                <a:cubicBezTo>
                  <a:pt x="17935" y="1297"/>
                  <a:pt x="17594" y="1078"/>
                  <a:pt x="17594" y="1008"/>
                </a:cubicBezTo>
                <a:cubicBezTo>
                  <a:pt x="17594" y="938"/>
                  <a:pt x="17188" y="883"/>
                  <a:pt x="16699" y="883"/>
                </a:cubicBezTo>
                <a:cubicBezTo>
                  <a:pt x="16211" y="883"/>
                  <a:pt x="15672" y="802"/>
                  <a:pt x="15485" y="701"/>
                </a:cubicBezTo>
                <a:cubicBezTo>
                  <a:pt x="15213" y="553"/>
                  <a:pt x="14592" y="520"/>
                  <a:pt x="12355" y="537"/>
                </a:cubicBezTo>
                <a:cubicBezTo>
                  <a:pt x="10112" y="555"/>
                  <a:pt x="9562" y="521"/>
                  <a:pt x="9501" y="384"/>
                </a:cubicBezTo>
                <a:cubicBezTo>
                  <a:pt x="9459" y="290"/>
                  <a:pt x="9011" y="150"/>
                  <a:pt x="8500" y="67"/>
                </a:cubicBezTo>
                <a:cubicBezTo>
                  <a:pt x="8298" y="34"/>
                  <a:pt x="8087" y="10"/>
                  <a:pt x="7882" y="0"/>
                </a:cubicBezTo>
                <a:lnTo>
                  <a:pt x="7350" y="0"/>
                </a:lnTo>
                <a:close/>
                <a:moveTo>
                  <a:pt x="18999" y="10577"/>
                </a:moveTo>
                <a:cubicBezTo>
                  <a:pt x="19328" y="10562"/>
                  <a:pt x="19732" y="10688"/>
                  <a:pt x="20192" y="10951"/>
                </a:cubicBezTo>
                <a:cubicBezTo>
                  <a:pt x="20702" y="11244"/>
                  <a:pt x="21107" y="11555"/>
                  <a:pt x="21107" y="11652"/>
                </a:cubicBezTo>
                <a:cubicBezTo>
                  <a:pt x="21107" y="11748"/>
                  <a:pt x="20450" y="12155"/>
                  <a:pt x="19638" y="12554"/>
                </a:cubicBezTo>
                <a:cubicBezTo>
                  <a:pt x="17876" y="13421"/>
                  <a:pt x="17413" y="13243"/>
                  <a:pt x="17828" y="11834"/>
                </a:cubicBezTo>
                <a:cubicBezTo>
                  <a:pt x="18069" y="11014"/>
                  <a:pt x="18451" y="10602"/>
                  <a:pt x="18999" y="10577"/>
                </a:cubicBezTo>
                <a:close/>
                <a:moveTo>
                  <a:pt x="12887" y="17084"/>
                </a:moveTo>
                <a:cubicBezTo>
                  <a:pt x="13440" y="17061"/>
                  <a:pt x="14050" y="17141"/>
                  <a:pt x="14080" y="17276"/>
                </a:cubicBezTo>
                <a:cubicBezTo>
                  <a:pt x="14098" y="17357"/>
                  <a:pt x="14135" y="17433"/>
                  <a:pt x="14165" y="17449"/>
                </a:cubicBezTo>
                <a:cubicBezTo>
                  <a:pt x="14268" y="17505"/>
                  <a:pt x="14454" y="17953"/>
                  <a:pt x="14612" y="18543"/>
                </a:cubicBezTo>
                <a:cubicBezTo>
                  <a:pt x="14699" y="18868"/>
                  <a:pt x="14924" y="19240"/>
                  <a:pt x="15123" y="19369"/>
                </a:cubicBezTo>
                <a:cubicBezTo>
                  <a:pt x="15323" y="19497"/>
                  <a:pt x="15485" y="19714"/>
                  <a:pt x="15485" y="19858"/>
                </a:cubicBezTo>
                <a:cubicBezTo>
                  <a:pt x="15485" y="20002"/>
                  <a:pt x="15588" y="20157"/>
                  <a:pt x="15719" y="20194"/>
                </a:cubicBezTo>
                <a:cubicBezTo>
                  <a:pt x="16128" y="20307"/>
                  <a:pt x="15864" y="20669"/>
                  <a:pt x="15336" y="20712"/>
                </a:cubicBezTo>
                <a:cubicBezTo>
                  <a:pt x="15061" y="20735"/>
                  <a:pt x="14707" y="20798"/>
                  <a:pt x="14569" y="20856"/>
                </a:cubicBezTo>
                <a:cubicBezTo>
                  <a:pt x="14507" y="20883"/>
                  <a:pt x="14345" y="20907"/>
                  <a:pt x="14165" y="20923"/>
                </a:cubicBezTo>
                <a:cubicBezTo>
                  <a:pt x="14826" y="20953"/>
                  <a:pt x="15357" y="20989"/>
                  <a:pt x="15357" y="21029"/>
                </a:cubicBezTo>
                <a:cubicBezTo>
                  <a:pt x="15357" y="21049"/>
                  <a:pt x="15269" y="21060"/>
                  <a:pt x="15123" y="21077"/>
                </a:cubicBezTo>
                <a:cubicBezTo>
                  <a:pt x="14688" y="21128"/>
                  <a:pt x="13686" y="21161"/>
                  <a:pt x="12674" y="21173"/>
                </a:cubicBezTo>
                <a:cubicBezTo>
                  <a:pt x="11322" y="21188"/>
                  <a:pt x="9952" y="21167"/>
                  <a:pt x="9842" y="21087"/>
                </a:cubicBezTo>
                <a:cubicBezTo>
                  <a:pt x="9749" y="21019"/>
                  <a:pt x="9833" y="20939"/>
                  <a:pt x="10033" y="20904"/>
                </a:cubicBezTo>
                <a:cubicBezTo>
                  <a:pt x="10164" y="20882"/>
                  <a:pt x="10500" y="20870"/>
                  <a:pt x="10907" y="20866"/>
                </a:cubicBezTo>
                <a:cubicBezTo>
                  <a:pt x="11159" y="20862"/>
                  <a:pt x="11424" y="20864"/>
                  <a:pt x="11737" y="20866"/>
                </a:cubicBezTo>
                <a:cubicBezTo>
                  <a:pt x="11401" y="20826"/>
                  <a:pt x="10385" y="20789"/>
                  <a:pt x="9096" y="20789"/>
                </a:cubicBezTo>
                <a:lnTo>
                  <a:pt x="6413" y="20789"/>
                </a:lnTo>
                <a:lnTo>
                  <a:pt x="6328" y="20156"/>
                </a:lnTo>
                <a:cubicBezTo>
                  <a:pt x="6269" y="19696"/>
                  <a:pt x="6377" y="19466"/>
                  <a:pt x="6690" y="19311"/>
                </a:cubicBezTo>
                <a:cubicBezTo>
                  <a:pt x="6927" y="19193"/>
                  <a:pt x="7086" y="18973"/>
                  <a:pt x="7052" y="18821"/>
                </a:cubicBezTo>
                <a:cubicBezTo>
                  <a:pt x="6975" y="18482"/>
                  <a:pt x="7298" y="17892"/>
                  <a:pt x="7691" y="17670"/>
                </a:cubicBezTo>
                <a:cubicBezTo>
                  <a:pt x="7852" y="17578"/>
                  <a:pt x="7933" y="17468"/>
                  <a:pt x="7861" y="17430"/>
                </a:cubicBezTo>
                <a:cubicBezTo>
                  <a:pt x="7723" y="17356"/>
                  <a:pt x="8442" y="17316"/>
                  <a:pt x="10630" y="17267"/>
                </a:cubicBezTo>
                <a:cubicBezTo>
                  <a:pt x="11353" y="17250"/>
                  <a:pt x="12133" y="17194"/>
                  <a:pt x="12376" y="17142"/>
                </a:cubicBezTo>
                <a:cubicBezTo>
                  <a:pt x="12528" y="17109"/>
                  <a:pt x="12703" y="17092"/>
                  <a:pt x="12887" y="17084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24390">
              <a:spcBef>
                <a:spcPts val="1619"/>
              </a:spcBef>
              <a:defRPr sz="6200"/>
            </a:pPr>
            <a:r>
              <a:t>Notion d’utilisateur</a:t>
            </a:r>
            <a:r>
              <a:rPr sz="129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79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2" y="2931938"/>
            <a:ext cx="12942987" cy="658118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 algn="ctr" defTabSz="886917">
              <a:lnSpc>
                <a:spcPct val="150000"/>
              </a:lnSpc>
              <a:spcBef>
                <a:spcPts val="3563"/>
              </a:spcBef>
              <a:buSzTx/>
              <a:buNone/>
              <a:defRPr sz="3400" b="1" i="1">
                <a:solidFill>
                  <a:srgbClr val="B0564E"/>
                </a:solidFill>
              </a:defRPr>
            </a:pPr>
            <a:r>
              <a:rPr dirty="0"/>
              <a:t>Types </a:t>
            </a:r>
            <a:r>
              <a:rPr dirty="0" err="1"/>
              <a:t>d’utilisateurs</a:t>
            </a:r>
            <a:endParaRPr dirty="0"/>
          </a:p>
          <a:p>
            <a:pPr marL="405840" indent="-405840" algn="just" defTabSz="504557">
              <a:lnSpc>
                <a:spcPct val="150000"/>
              </a:lnSpc>
              <a:spcBef>
                <a:spcPts val="2051"/>
              </a:spcBef>
              <a:defRPr sz="3200"/>
            </a:pPr>
            <a:r>
              <a:rPr dirty="0"/>
              <a:t>Pour passer du mode simple </a:t>
            </a:r>
            <a:r>
              <a:rPr dirty="0" err="1"/>
              <a:t>utilisateur</a:t>
            </a:r>
            <a:r>
              <a:rPr lang="fr-FR" dirty="0"/>
              <a:t> vers le mode </a:t>
            </a:r>
            <a:r>
              <a:rPr lang="fr-FR" dirty="0" err="1"/>
              <a:t>root</a:t>
            </a:r>
            <a:r>
              <a:rPr lang="fr-FR" dirty="0"/>
              <a:t>, </a:t>
            </a:r>
            <a:r>
              <a:rPr dirty="0"/>
              <a:t>sous </a:t>
            </a:r>
            <a:r>
              <a:rPr dirty="0" err="1"/>
              <a:t>CentOS</a:t>
            </a:r>
            <a:r>
              <a:rPr lang="fr-FR" dirty="0"/>
              <a:t>, </a:t>
            </a:r>
            <a:r>
              <a:rPr dirty="0"/>
              <a:t>on </a:t>
            </a:r>
            <a:r>
              <a:rPr dirty="0" err="1"/>
              <a:t>utilise</a:t>
            </a:r>
            <a:r>
              <a:rPr dirty="0"/>
              <a:t> la  </a:t>
            </a:r>
            <a:r>
              <a:rPr dirty="0" err="1"/>
              <a:t>commande</a:t>
            </a:r>
            <a:r>
              <a:rPr dirty="0"/>
              <a:t> :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6" indent="1480767" algn="just" defTabSz="504557">
              <a:lnSpc>
                <a:spcPct val="150000"/>
              </a:lnSpc>
              <a:spcBef>
                <a:spcPts val="2051"/>
              </a:spcBef>
              <a:buClrTx/>
              <a:buSzTx/>
              <a:buNone/>
              <a:defRPr sz="3200">
                <a:solidFill>
                  <a:srgbClr val="011993"/>
                </a:solidFill>
              </a:defRPr>
            </a:pPr>
            <a:r>
              <a:rPr lang="fr-FR" b="1" dirty="0"/>
              <a:t>s</a:t>
            </a:r>
            <a:r>
              <a:rPr b="1" dirty="0"/>
              <a:t>u - </a:t>
            </a:r>
            <a:r>
              <a:rPr dirty="0"/>
              <a:t> </a:t>
            </a:r>
            <a:r>
              <a:rPr dirty="0" err="1">
                <a:solidFill>
                  <a:schemeClr val="bg2"/>
                </a:solidFill>
              </a:rPr>
              <a:t>ou</a:t>
            </a:r>
            <a:r>
              <a:rPr dirty="0"/>
              <a:t> </a:t>
            </a:r>
            <a:r>
              <a:rPr lang="fr-FR" dirty="0"/>
              <a:t>  </a:t>
            </a:r>
            <a:r>
              <a:rPr b="1" dirty="0" err="1"/>
              <a:t>su</a:t>
            </a:r>
            <a:r>
              <a:rPr b="1" dirty="0"/>
              <a:t> </a:t>
            </a:r>
            <a:endParaRPr sz="1296" b="1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lnSpc>
                <a:spcPct val="150000"/>
              </a:lnSpc>
              <a:spcBef>
                <a:spcPts val="2051"/>
              </a:spcBef>
              <a:defRPr sz="3200"/>
            </a:pPr>
            <a:r>
              <a:rPr dirty="0"/>
              <a:t>Sous </a:t>
            </a:r>
            <a:r>
              <a:rPr dirty="0" err="1"/>
              <a:t>débian</a:t>
            </a:r>
            <a:r>
              <a:rPr dirty="0"/>
              <a:t> </a:t>
            </a:r>
            <a:r>
              <a:rPr dirty="0" err="1"/>
              <a:t>c’est</a:t>
            </a:r>
            <a:r>
              <a:rPr dirty="0"/>
              <a:t> la </a:t>
            </a:r>
            <a:r>
              <a:rPr dirty="0" err="1"/>
              <a:t>commande</a:t>
            </a:r>
            <a:r>
              <a:rPr dirty="0"/>
              <a:t> :</a:t>
            </a:r>
            <a:endParaRPr sz="1296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lvl="5" indent="1233972" algn="just" defTabSz="504557">
              <a:lnSpc>
                <a:spcPct val="150000"/>
              </a:lnSpc>
              <a:spcBef>
                <a:spcPts val="2051"/>
              </a:spcBef>
              <a:buClrTx/>
              <a:buSzTx/>
              <a:buNone/>
              <a:defRPr sz="3200">
                <a:solidFill>
                  <a:srgbClr val="011993"/>
                </a:solidFill>
              </a:defRPr>
            </a:pPr>
            <a:r>
              <a:rPr lang="fr-FR" dirty="0"/>
              <a:t>  </a:t>
            </a:r>
            <a:r>
              <a:rPr lang="fr-FR" b="1" dirty="0"/>
              <a:t>s</a:t>
            </a:r>
            <a:r>
              <a:rPr b="1" dirty="0"/>
              <a:t>udo </a:t>
            </a:r>
            <a:r>
              <a:rPr b="1" dirty="0" err="1"/>
              <a:t>su</a:t>
            </a:r>
            <a:r>
              <a:rPr b="1" dirty="0"/>
              <a:t>  </a:t>
            </a:r>
            <a:r>
              <a:rPr sz="3276" dirty="0" err="1">
                <a:solidFill>
                  <a:schemeClr val="bg2"/>
                </a:solidFill>
              </a:rPr>
              <a:t>ou</a:t>
            </a:r>
            <a:r>
              <a:rPr dirty="0"/>
              <a:t> </a:t>
            </a:r>
            <a:r>
              <a:rPr lang="fr-FR" dirty="0"/>
              <a:t>    </a:t>
            </a:r>
            <a:r>
              <a:rPr b="1" dirty="0" err="1"/>
              <a:t>sudo</a:t>
            </a:r>
            <a:r>
              <a:rPr lang="fr-FR" b="1" dirty="0"/>
              <a:t> </a:t>
            </a:r>
            <a:r>
              <a:rPr b="1" dirty="0"/>
              <a:t> –s</a:t>
            </a:r>
            <a:endParaRPr sz="1296" b="1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405840" indent="-405840" algn="just" defTabSz="504557">
              <a:lnSpc>
                <a:spcPct val="150000"/>
              </a:lnSpc>
              <a:spcBef>
                <a:spcPts val="2051"/>
              </a:spcBef>
              <a:defRPr sz="3200"/>
            </a:pPr>
            <a:r>
              <a:rPr dirty="0"/>
              <a:t>Pour </a:t>
            </a:r>
            <a:r>
              <a:rPr dirty="0" err="1"/>
              <a:t>revenir</a:t>
            </a:r>
            <a:r>
              <a:rPr dirty="0"/>
              <a:t> en mode simple </a:t>
            </a:r>
            <a:r>
              <a:rPr dirty="0" err="1"/>
              <a:t>utilisateur</a:t>
            </a:r>
            <a:r>
              <a:rPr lang="fr-FR" dirty="0"/>
              <a:t>, </a:t>
            </a:r>
            <a:r>
              <a:rPr dirty="0" err="1"/>
              <a:t>tapez</a:t>
            </a:r>
            <a:r>
              <a:rPr dirty="0"/>
              <a:t> </a:t>
            </a:r>
            <a:endParaRPr lang="fr-FR" dirty="0"/>
          </a:p>
          <a:p>
            <a:pPr marL="0" indent="0" algn="just" defTabSz="504557">
              <a:lnSpc>
                <a:spcPct val="150000"/>
              </a:lnSpc>
              <a:spcBef>
                <a:spcPts val="2051"/>
              </a:spcBef>
              <a:buNone/>
              <a:defRPr sz="3200"/>
            </a:pPr>
            <a:r>
              <a:rPr lang="fr-FR" b="1" dirty="0">
                <a:solidFill>
                  <a:srgbClr val="A40020"/>
                </a:solidFill>
              </a:rPr>
              <a:t>               </a:t>
            </a:r>
            <a:r>
              <a:rPr b="1" dirty="0">
                <a:solidFill>
                  <a:srgbClr val="A40020"/>
                </a:solidFill>
              </a:rPr>
              <a:t>exit</a:t>
            </a:r>
          </a:p>
        </p:txBody>
      </p:sp>
      <p:sp>
        <p:nvSpPr>
          <p:cNvPr id="180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200"/>
            </a:lvl1pPr>
          </a:lstStyle>
          <a:p>
            <a:r>
              <a:t>Notion Propriétaire</a:t>
            </a:r>
          </a:p>
        </p:txBody>
      </p:sp>
      <p:sp>
        <p:nvSpPr>
          <p:cNvPr id="183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48433" y="2931939"/>
            <a:ext cx="12942986" cy="686666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algn="ctr" defTabSz="665187">
              <a:buSzTx/>
              <a:buNone/>
              <a:defRPr sz="2550" b="1" i="1">
                <a:solidFill>
                  <a:srgbClr val="B0564E"/>
                </a:solidFill>
              </a:defRPr>
            </a:pPr>
            <a:endParaRPr sz="3276" dirty="0"/>
          </a:p>
          <a:p>
            <a:pPr marL="304380" indent="-304380" algn="just" defTabSz="378417">
              <a:spcBef>
                <a:spcPts val="1512"/>
              </a:spcBef>
              <a:defRPr sz="2400"/>
            </a:pPr>
            <a:r>
              <a:rPr sz="2866" dirty="0"/>
              <a:t>Par </a:t>
            </a:r>
            <a:r>
              <a:rPr sz="2866" dirty="0" err="1"/>
              <a:t>défaut</a:t>
            </a:r>
            <a:r>
              <a:rPr sz="2866" dirty="0"/>
              <a:t> </a:t>
            </a:r>
            <a:r>
              <a:rPr sz="2866" dirty="0" err="1"/>
              <a:t>lorsqu'un</a:t>
            </a:r>
            <a:r>
              <a:rPr sz="2866" dirty="0"/>
              <a:t> </a:t>
            </a:r>
            <a:r>
              <a:rPr sz="2866" dirty="0" err="1"/>
              <a:t>utilisateur</a:t>
            </a:r>
            <a:r>
              <a:rPr sz="2866" dirty="0"/>
              <a:t> </a:t>
            </a:r>
            <a:r>
              <a:rPr sz="2866" dirty="0" err="1"/>
              <a:t>crée</a:t>
            </a:r>
            <a:r>
              <a:rPr sz="2866" dirty="0"/>
              <a:t> un </a:t>
            </a:r>
            <a:r>
              <a:rPr sz="2866" dirty="0" err="1"/>
              <a:t>fichier</a:t>
            </a:r>
            <a:r>
              <a:rPr sz="2866" dirty="0"/>
              <a:t> </a:t>
            </a:r>
            <a:r>
              <a:rPr sz="2866" dirty="0" err="1"/>
              <a:t>ou</a:t>
            </a:r>
            <a:r>
              <a:rPr sz="2866" dirty="0"/>
              <a:t> un dossier, il </a:t>
            </a:r>
            <a:r>
              <a:rPr sz="2866" dirty="0" err="1"/>
              <a:t>en</a:t>
            </a:r>
            <a:r>
              <a:rPr sz="2866" dirty="0"/>
              <a:t> </a:t>
            </a:r>
            <a:r>
              <a:rPr sz="2866" dirty="0" err="1"/>
              <a:t>devient</a:t>
            </a:r>
            <a:r>
              <a:rPr sz="2866" dirty="0"/>
              <a:t> propriétaire.</a:t>
            </a:r>
            <a:endParaRPr sz="1075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04380" indent="-304380" algn="just" defTabSz="378417">
              <a:spcBef>
                <a:spcPts val="1512"/>
              </a:spcBef>
              <a:defRPr sz="2400"/>
            </a:pPr>
            <a:r>
              <a:rPr sz="2866" dirty="0"/>
              <a:t>Par </a:t>
            </a:r>
            <a:r>
              <a:rPr sz="2866" dirty="0" err="1"/>
              <a:t>défaut</a:t>
            </a:r>
            <a:r>
              <a:rPr sz="2866" dirty="0"/>
              <a:t> </a:t>
            </a:r>
            <a:r>
              <a:rPr sz="2866" dirty="0" err="1"/>
              <a:t>lorsqu'un</a:t>
            </a:r>
            <a:r>
              <a:rPr sz="2866" dirty="0"/>
              <a:t> </a:t>
            </a:r>
            <a:r>
              <a:rPr sz="2866" dirty="0" err="1"/>
              <a:t>utilisateur</a:t>
            </a:r>
            <a:r>
              <a:rPr sz="2866" dirty="0"/>
              <a:t> </a:t>
            </a:r>
            <a:r>
              <a:rPr sz="2866" dirty="0" err="1"/>
              <a:t>crée</a:t>
            </a:r>
            <a:r>
              <a:rPr sz="2866" dirty="0"/>
              <a:t> un </a:t>
            </a:r>
            <a:r>
              <a:rPr sz="2866" dirty="0" err="1"/>
              <a:t>fichier</a:t>
            </a:r>
            <a:r>
              <a:rPr sz="2866" dirty="0"/>
              <a:t> </a:t>
            </a:r>
            <a:r>
              <a:rPr sz="2866" dirty="0" err="1"/>
              <a:t>ou</a:t>
            </a:r>
            <a:r>
              <a:rPr sz="2866" dirty="0"/>
              <a:t> un dossier, son </a:t>
            </a:r>
            <a:r>
              <a:rPr sz="2866" dirty="0" err="1"/>
              <a:t>groupe</a:t>
            </a:r>
            <a:r>
              <a:rPr sz="2866" dirty="0"/>
              <a:t> </a:t>
            </a:r>
            <a:r>
              <a:rPr sz="2866" dirty="0" err="1"/>
              <a:t>en</a:t>
            </a:r>
            <a:r>
              <a:rPr sz="2866" dirty="0"/>
              <a:t> </a:t>
            </a:r>
            <a:r>
              <a:rPr sz="2866" dirty="0" err="1"/>
              <a:t>devient</a:t>
            </a:r>
            <a:r>
              <a:rPr sz="2866" dirty="0"/>
              <a:t> propriétaire.</a:t>
            </a:r>
            <a:endParaRPr sz="1075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04380" indent="-304380" algn="just" defTabSz="378417">
              <a:spcBef>
                <a:spcPts val="1512"/>
              </a:spcBef>
              <a:defRPr sz="2400"/>
            </a:pPr>
            <a:r>
              <a:rPr sz="2866" dirty="0" err="1"/>
              <a:t>L’utilisateur</a:t>
            </a:r>
            <a:r>
              <a:rPr sz="2866" dirty="0"/>
              <a:t> propriétaire </a:t>
            </a:r>
            <a:r>
              <a:rPr sz="2866" dirty="0" err="1"/>
              <a:t>ou</a:t>
            </a:r>
            <a:r>
              <a:rPr sz="2866" dirty="0"/>
              <a:t> </a:t>
            </a:r>
            <a:r>
              <a:rPr sz="2866" dirty="0" err="1"/>
              <a:t>groupe</a:t>
            </a:r>
            <a:r>
              <a:rPr sz="2866" dirty="0"/>
              <a:t> propriétaire d’un </a:t>
            </a:r>
            <a:r>
              <a:rPr sz="2866" dirty="0" err="1"/>
              <a:t>fichier</a:t>
            </a:r>
            <a:r>
              <a:rPr sz="2866" dirty="0"/>
              <a:t> </a:t>
            </a:r>
            <a:r>
              <a:rPr sz="2866" dirty="0" err="1"/>
              <a:t>ou</a:t>
            </a:r>
            <a:r>
              <a:rPr sz="2866" dirty="0"/>
              <a:t> un dossier </a:t>
            </a:r>
            <a:r>
              <a:rPr sz="2866" dirty="0" err="1"/>
              <a:t>peuvent</a:t>
            </a:r>
            <a:r>
              <a:rPr sz="2866" dirty="0"/>
              <a:t> </a:t>
            </a:r>
            <a:r>
              <a:rPr sz="2866" dirty="0" err="1"/>
              <a:t>être</a:t>
            </a:r>
            <a:r>
              <a:rPr sz="2866" dirty="0"/>
              <a:t> </a:t>
            </a:r>
            <a:r>
              <a:rPr sz="2866" dirty="0" err="1"/>
              <a:t>modifiés</a:t>
            </a:r>
            <a:r>
              <a:rPr sz="2866" dirty="0"/>
              <a:t>.</a:t>
            </a:r>
            <a:endParaRPr sz="1075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608759" lvl="1" indent="-304380" algn="just" defTabSz="378417">
              <a:spcBef>
                <a:spcPts val="1512"/>
              </a:spcBef>
              <a:defRPr sz="2400"/>
            </a:pPr>
            <a:r>
              <a:rPr sz="2866" b="1" dirty="0" err="1">
                <a:solidFill>
                  <a:srgbClr val="011993"/>
                </a:solidFill>
              </a:rPr>
              <a:t>chown</a:t>
            </a:r>
            <a:r>
              <a:rPr sz="2866" b="1" dirty="0"/>
              <a:t>  </a:t>
            </a:r>
            <a:r>
              <a:rPr sz="2866" dirty="0"/>
              <a:t>(change owner) : </a:t>
            </a:r>
            <a:r>
              <a:rPr sz="2866" dirty="0" err="1"/>
              <a:t>modifie</a:t>
            </a:r>
            <a:r>
              <a:rPr sz="2866" dirty="0"/>
              <a:t> </a:t>
            </a:r>
            <a:r>
              <a:rPr sz="2866" dirty="0" err="1"/>
              <a:t>l’utilisateur</a:t>
            </a:r>
            <a:r>
              <a:rPr sz="2866" dirty="0"/>
              <a:t> propriétaire d'un </a:t>
            </a:r>
            <a:r>
              <a:rPr sz="2866" dirty="0" err="1"/>
              <a:t>fichier</a:t>
            </a:r>
            <a:r>
              <a:rPr sz="2866" dirty="0"/>
              <a:t> </a:t>
            </a:r>
            <a:r>
              <a:rPr sz="2866" dirty="0" err="1"/>
              <a:t>ou</a:t>
            </a:r>
            <a:r>
              <a:rPr sz="2866" dirty="0"/>
              <a:t> </a:t>
            </a:r>
            <a:r>
              <a:rPr sz="2866" dirty="0" err="1"/>
              <a:t>répertoire</a:t>
            </a:r>
            <a:endParaRPr sz="1075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608759" lvl="1" indent="-304380" algn="just" defTabSz="378417">
              <a:spcBef>
                <a:spcPts val="1512"/>
              </a:spcBef>
              <a:defRPr sz="2400"/>
            </a:pPr>
            <a:r>
              <a:rPr sz="2866" b="1" dirty="0" err="1">
                <a:solidFill>
                  <a:srgbClr val="011993"/>
                </a:solidFill>
              </a:rPr>
              <a:t>chgrp</a:t>
            </a:r>
            <a:r>
              <a:rPr sz="2866" b="1" dirty="0"/>
              <a:t> </a:t>
            </a:r>
            <a:r>
              <a:rPr sz="2866" dirty="0"/>
              <a:t>(change group) : </a:t>
            </a:r>
            <a:r>
              <a:rPr sz="2866" dirty="0" err="1"/>
              <a:t>modifie</a:t>
            </a:r>
            <a:r>
              <a:rPr sz="2866" dirty="0"/>
              <a:t> le </a:t>
            </a:r>
            <a:r>
              <a:rPr sz="2866" dirty="0" err="1"/>
              <a:t>groupe</a:t>
            </a:r>
            <a:r>
              <a:rPr sz="2866" dirty="0"/>
              <a:t> propriétaire d'un </a:t>
            </a:r>
            <a:r>
              <a:rPr sz="2866" dirty="0" err="1"/>
              <a:t>fichier</a:t>
            </a:r>
            <a:r>
              <a:rPr sz="2866" dirty="0"/>
              <a:t> </a:t>
            </a:r>
            <a:r>
              <a:rPr sz="2866" dirty="0" err="1"/>
              <a:t>ou</a:t>
            </a:r>
            <a:r>
              <a:rPr sz="2866" dirty="0"/>
              <a:t> </a:t>
            </a:r>
            <a:r>
              <a:rPr sz="2866" dirty="0" err="1"/>
              <a:t>répertoire</a:t>
            </a:r>
            <a:r>
              <a:rPr sz="2866" dirty="0"/>
              <a:t>.</a:t>
            </a:r>
          </a:p>
          <a:p>
            <a:pPr marL="608759" lvl="1" indent="-304380" algn="just" defTabSz="378417">
              <a:spcBef>
                <a:spcPts val="1512"/>
              </a:spcBef>
              <a:defRPr sz="2400"/>
            </a:pPr>
            <a:endParaRPr sz="1075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algn="just" defTabSz="378417">
              <a:spcBef>
                <a:spcPts val="1512"/>
              </a:spcBef>
              <a:buClrTx/>
              <a:buSzTx/>
              <a:buNone/>
              <a:defRPr sz="2400"/>
            </a:pPr>
            <a:r>
              <a:rPr sz="2866" dirty="0"/>
              <a:t>          </a:t>
            </a:r>
            <a:r>
              <a:rPr sz="2866" dirty="0">
                <a:solidFill>
                  <a:srgbClr val="FF2600"/>
                </a:solidFill>
              </a:rPr>
              <a:t> </a:t>
            </a:r>
            <a:r>
              <a:rPr sz="2866" b="1" dirty="0">
                <a:solidFill>
                  <a:srgbClr val="FF2600"/>
                </a:solidFill>
              </a:rPr>
              <a:t>Le </a:t>
            </a:r>
            <a:r>
              <a:rPr sz="2866" b="1" dirty="0" err="1">
                <a:solidFill>
                  <a:srgbClr val="FF2600"/>
                </a:solidFill>
              </a:rPr>
              <a:t>groupe</a:t>
            </a:r>
            <a:r>
              <a:rPr sz="2866" b="1" dirty="0">
                <a:solidFill>
                  <a:srgbClr val="FF2600"/>
                </a:solidFill>
              </a:rPr>
              <a:t> propriétaire d'un </a:t>
            </a:r>
            <a:r>
              <a:rPr sz="2866" b="1" dirty="0" err="1">
                <a:solidFill>
                  <a:srgbClr val="FF2600"/>
                </a:solidFill>
              </a:rPr>
              <a:t>fichier</a:t>
            </a:r>
            <a:r>
              <a:rPr sz="2866" b="1" dirty="0">
                <a:solidFill>
                  <a:srgbClr val="FF2600"/>
                </a:solidFill>
              </a:rPr>
              <a:t> </a:t>
            </a:r>
            <a:r>
              <a:rPr sz="2866" b="1" dirty="0" err="1">
                <a:solidFill>
                  <a:srgbClr val="FF2600"/>
                </a:solidFill>
              </a:rPr>
              <a:t>ou</a:t>
            </a:r>
            <a:r>
              <a:rPr sz="2866" b="1" dirty="0">
                <a:solidFill>
                  <a:srgbClr val="FF2600"/>
                </a:solidFill>
              </a:rPr>
              <a:t> </a:t>
            </a:r>
            <a:r>
              <a:rPr sz="2866" b="1" dirty="0" err="1">
                <a:solidFill>
                  <a:srgbClr val="FF2600"/>
                </a:solidFill>
              </a:rPr>
              <a:t>répertoire</a:t>
            </a:r>
            <a:r>
              <a:rPr sz="2866" b="1" dirty="0">
                <a:solidFill>
                  <a:srgbClr val="FF2600"/>
                </a:solidFill>
              </a:rPr>
              <a:t> </a:t>
            </a:r>
            <a:r>
              <a:rPr sz="2866" b="1" dirty="0" err="1">
                <a:solidFill>
                  <a:srgbClr val="FF2600"/>
                </a:solidFill>
              </a:rPr>
              <a:t>n’est</a:t>
            </a:r>
            <a:r>
              <a:rPr sz="2866" b="1" dirty="0">
                <a:solidFill>
                  <a:srgbClr val="FF2600"/>
                </a:solidFill>
              </a:rPr>
              <a:t> pas </a:t>
            </a:r>
            <a:r>
              <a:rPr sz="2866" b="1" dirty="0" err="1">
                <a:solidFill>
                  <a:srgbClr val="FF2600"/>
                </a:solidFill>
              </a:rPr>
              <a:t>toujours</a:t>
            </a:r>
            <a:r>
              <a:rPr sz="2866" b="1" dirty="0">
                <a:solidFill>
                  <a:srgbClr val="FF2600"/>
                </a:solidFill>
              </a:rPr>
              <a:t> le </a:t>
            </a:r>
            <a:r>
              <a:rPr sz="2866" b="1" dirty="0" err="1">
                <a:solidFill>
                  <a:srgbClr val="FF2600"/>
                </a:solidFill>
              </a:rPr>
              <a:t>groupe</a:t>
            </a:r>
            <a:r>
              <a:rPr sz="2866" b="1" dirty="0">
                <a:solidFill>
                  <a:srgbClr val="FF2600"/>
                </a:solidFill>
              </a:rPr>
              <a:t> de son </a:t>
            </a:r>
            <a:r>
              <a:rPr sz="2866" b="1" dirty="0" err="1">
                <a:solidFill>
                  <a:srgbClr val="FF2600"/>
                </a:solidFill>
              </a:rPr>
              <a:t>utilisateur</a:t>
            </a:r>
            <a:r>
              <a:rPr sz="2866" b="1" dirty="0">
                <a:solidFill>
                  <a:srgbClr val="FF2600"/>
                </a:solidFill>
              </a:rPr>
              <a:t> propriétaire.</a:t>
            </a:r>
          </a:p>
        </p:txBody>
      </p:sp>
      <p:sp>
        <p:nvSpPr>
          <p:cNvPr id="184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898209" y="10130104"/>
            <a:ext cx="229719" cy="403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3" y="8736561"/>
            <a:ext cx="471246" cy="438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1261</Words>
  <Application>Microsoft Office PowerPoint</Application>
  <PresentationFormat>Personnalisé</PresentationFormat>
  <Paragraphs>208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Bodoni SvtyTwo ITC TT-Bold</vt:lpstr>
      <vt:lpstr>Bodoni SvtyTwo ITC TT-Book</vt:lpstr>
      <vt:lpstr>Calibri</vt:lpstr>
      <vt:lpstr>Helvetica Neue</vt:lpstr>
      <vt:lpstr>Palatino</vt:lpstr>
      <vt:lpstr>Platino</vt:lpstr>
      <vt:lpstr>Times Roman</vt:lpstr>
      <vt:lpstr>Wingdings</vt:lpstr>
      <vt:lpstr>Zapf Dingbats</vt:lpstr>
      <vt:lpstr>New_Template4</vt:lpstr>
      <vt:lpstr>Administration &amp; Sécurité des Systèmes d’Exploitation UNIX</vt:lpstr>
      <vt:lpstr>Chapitre III : Permissions &amp; Droits d’accès </vt:lpstr>
      <vt:lpstr>Plan</vt:lpstr>
      <vt:lpstr>Motivation</vt:lpstr>
      <vt:lpstr>Motivation</vt:lpstr>
      <vt:lpstr>Notion d'utilisateur </vt:lpstr>
      <vt:lpstr>Notion d’utilisateur </vt:lpstr>
      <vt:lpstr>Notion d’utilisateur </vt:lpstr>
      <vt:lpstr>Notion Propriétaire</vt:lpstr>
      <vt:lpstr>Interprétation des droits d’accès </vt:lpstr>
      <vt:lpstr>Interprétation des droits d’accès </vt:lpstr>
      <vt:lpstr>Interprétation des droits d’accès </vt:lpstr>
      <vt:lpstr>Changement des droits d’accès  </vt:lpstr>
      <vt:lpstr>Changement des droits d’accès  </vt:lpstr>
      <vt:lpstr>Changement des droits d’accès  </vt:lpstr>
      <vt:lpstr>Changement des droits d’accès  </vt:lpstr>
      <vt:lpstr>Changement des droits d’accès  </vt:lpstr>
      <vt:lpstr>Changement des droits d’accès par défaut  </vt:lpstr>
      <vt:lpstr>Changement des droits d’accès par défaut  </vt:lpstr>
      <vt:lpstr>Changement des droits d’accès par défaut  </vt:lpstr>
      <vt:lpstr>Changement des droits d’accès par défaut  </vt:lpstr>
      <vt:lpstr>Changement des droits d’accès par défaut  </vt:lpstr>
      <vt:lpstr>Changement des droits d’accès par défaut 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&amp; Sécurité des Systèmes d’Exploitation UNIX</dc:title>
  <cp:lastModifiedBy>Latifa Guesmi</cp:lastModifiedBy>
  <cp:revision>25</cp:revision>
  <dcterms:modified xsi:type="dcterms:W3CDTF">2022-09-08T10:29:35Z</dcterms:modified>
</cp:coreProperties>
</file>