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67" r:id="rId14"/>
    <p:sldId id="268" r:id="rId15"/>
    <p:sldId id="269" r:id="rId16"/>
    <p:sldId id="271" r:id="rId17"/>
    <p:sldId id="272" r:id="rId18"/>
    <p:sldId id="274" r:id="rId19"/>
    <p:sldId id="277" r:id="rId20"/>
    <p:sldId id="273" r:id="rId21"/>
    <p:sldId id="279" r:id="rId22"/>
    <p:sldId id="278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42" d="100"/>
          <a:sy n="42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86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g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g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6" name="Texte du titre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Texte du titre</a:t>
            </a:r>
          </a:p>
        </p:txBody>
      </p:sp>
      <p:sp>
        <p:nvSpPr>
          <p:cNvPr id="17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-Gilles Allain"/>
          <p:cNvSpPr txBox="1">
            <a:spLocks noGrp="1"/>
          </p:cNvSpPr>
          <p:nvPr>
            <p:ph type="body" sz="quarter" idx="2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-Gilles Allain</a:t>
            </a:r>
          </a:p>
        </p:txBody>
      </p:sp>
      <p:sp>
        <p:nvSpPr>
          <p:cNvPr id="107" name="« Saisissez une citation ici. »"/>
          <p:cNvSpPr txBox="1">
            <a:spLocks noGrp="1"/>
          </p:cNvSpPr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« Saisissez une citation ici. » 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mage"/>
          <p:cNvSpPr>
            <a:spLocks noGrp="1"/>
          </p:cNvSpPr>
          <p:nvPr>
            <p:ph type="pic" idx="21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gne"/>
          <p:cNvSpPr/>
          <p:nvPr/>
        </p:nvSpPr>
        <p:spPr>
          <a:xfrm>
            <a:off x="2006599" y="2847974"/>
            <a:ext cx="8997971" cy="1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algn="l" defTabSz="457200"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" name="Ligne"/>
          <p:cNvSpPr/>
          <p:nvPr/>
        </p:nvSpPr>
        <p:spPr>
          <a:xfrm>
            <a:off x="2006599" y="1695449"/>
            <a:ext cx="8997971" cy="1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38100" tIns="38100" rIns="38100" bIns="38100" anchor="ctr"/>
          <a:lstStyle/>
          <a:p>
            <a:pPr algn="l" defTabSz="457200">
              <a:defRPr sz="11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2" name="Texte du titre"/>
          <p:cNvSpPr txBox="1">
            <a:spLocks noGrp="1"/>
          </p:cNvSpPr>
          <p:nvPr>
            <p:ph type="title"/>
          </p:nvPr>
        </p:nvSpPr>
        <p:spPr>
          <a:xfrm>
            <a:off x="2006599" y="1819274"/>
            <a:ext cx="8991602" cy="9144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800"/>
            </a:lvl1pPr>
          </a:lstStyle>
          <a:p>
            <a:r>
              <a:t>Texte du titre</a:t>
            </a:r>
          </a:p>
        </p:txBody>
      </p:sp>
      <p:sp>
        <p:nvSpPr>
          <p:cNvPr id="13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2006599" y="3190875"/>
            <a:ext cx="8991602" cy="4572001"/>
          </a:xfrm>
          <a:prstGeom prst="rect">
            <a:avLst/>
          </a:prstGeom>
        </p:spPr>
        <p:txBody>
          <a:bodyPr lIns="38100" tIns="38100" rIns="38100" bIns="38100"/>
          <a:lstStyle>
            <a:lvl1pPr marL="443794" indent="-443794">
              <a:defRPr sz="3400"/>
            </a:lvl1pPr>
            <a:lvl2pPr marL="913694" indent="-443794">
              <a:defRPr sz="3400"/>
            </a:lvl2pPr>
            <a:lvl3pPr marL="1383594" indent="-443794">
              <a:defRPr sz="3400"/>
            </a:lvl3pPr>
            <a:lvl4pPr marL="1853494" indent="-443794">
              <a:defRPr sz="3400"/>
            </a:lvl4pPr>
            <a:lvl5pPr marL="2323394" indent="-443794">
              <a:defRPr sz="3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51587" y="8162925"/>
            <a:ext cx="292101" cy="3302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gne"/>
          <p:cNvSpPr/>
          <p:nvPr/>
        </p:nvSpPr>
        <p:spPr>
          <a:xfrm>
            <a:off x="507999" y="21717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  <a:endParaRPr/>
          </a:p>
        </p:txBody>
      </p:sp>
      <p:sp>
        <p:nvSpPr>
          <p:cNvPr id="142" name="Ligne"/>
          <p:cNvSpPr/>
          <p:nvPr/>
        </p:nvSpPr>
        <p:spPr>
          <a:xfrm>
            <a:off x="507999" y="6350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  <a:endParaRPr/>
          </a:p>
        </p:txBody>
      </p:sp>
      <p:sp>
        <p:nvSpPr>
          <p:cNvPr id="143" name="Texte du titr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44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g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Lig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g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g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0" name="Image"/>
          <p:cNvSpPr>
            <a:spLocks noGrp="1"/>
          </p:cNvSpPr>
          <p:nvPr>
            <p:ph type="pic" idx="22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exte du titre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Texte du titre</a:t>
            </a:r>
          </a:p>
        </p:txBody>
      </p:sp>
      <p:sp>
        <p:nvSpPr>
          <p:cNvPr id="3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g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Lig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1" name="Image"/>
          <p:cNvSpPr>
            <a:spLocks noGrp="1"/>
          </p:cNvSpPr>
          <p:nvPr>
            <p:ph type="pic" sz="half" idx="22"/>
          </p:nvPr>
        </p:nvSpPr>
        <p:spPr>
          <a:xfrm>
            <a:off x="6704698" y="590550"/>
            <a:ext cx="5806884" cy="850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Texte du titre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4100">
                <a:solidFill>
                  <a:srgbClr val="008F00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21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exte du titr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e niveau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>
            <a:spLocks noGrp="1"/>
          </p:cNvSpPr>
          <p:nvPr>
            <p:ph type="pic" sz="half" idx="21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2"/>
          </p:nvPr>
        </p:nvSpPr>
        <p:spPr>
          <a:xfrm>
            <a:off x="6680200" y="635000"/>
            <a:ext cx="5829301" cy="3517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half" idx="23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g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508000" y="32766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dministration &amp; Sécurité des Systèmes d’Exploitation"/>
          <p:cNvSpPr txBox="1">
            <a:spLocks noGrp="1"/>
          </p:cNvSpPr>
          <p:nvPr>
            <p:ph type="title"/>
          </p:nvPr>
        </p:nvSpPr>
        <p:spPr>
          <a:xfrm>
            <a:off x="508000" y="3212766"/>
            <a:ext cx="11988800" cy="2413001"/>
          </a:xfrm>
          <a:prstGeom prst="rect">
            <a:avLst/>
          </a:prstGeom>
        </p:spPr>
        <p:txBody>
          <a:bodyPr/>
          <a:lstStyle>
            <a:lvl1pPr defTabSz="812800"/>
          </a:lstStyle>
          <a:p>
            <a:r>
              <a:t> Administration &amp; Sécurité des Systèmes d’Exploitation </a:t>
            </a:r>
          </a:p>
        </p:txBody>
      </p:sp>
      <p:sp>
        <p:nvSpPr>
          <p:cNvPr id="155" name="Année Universitaire…"/>
          <p:cNvSpPr txBox="1">
            <a:spLocks noGrp="1"/>
          </p:cNvSpPr>
          <p:nvPr>
            <p:ph type="body" sz="quarter" idx="4294967295"/>
          </p:nvPr>
        </p:nvSpPr>
        <p:spPr>
          <a:xfrm>
            <a:off x="4495466" y="5784033"/>
            <a:ext cx="4241801" cy="24130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2400" b="1"/>
            </a:pPr>
            <a:r>
              <a:rPr dirty="0" err="1"/>
              <a:t>Année</a:t>
            </a:r>
            <a:r>
              <a:rPr dirty="0"/>
              <a:t> </a:t>
            </a:r>
            <a:r>
              <a:rPr dirty="0" err="1"/>
              <a:t>Universitaire</a:t>
            </a:r>
            <a:r>
              <a:rPr dirty="0"/>
              <a:t> </a:t>
            </a:r>
          </a:p>
          <a:p>
            <a:pPr marL="0" indent="0" algn="ctr">
              <a:spcBef>
                <a:spcPts val="0"/>
              </a:spcBef>
              <a:buClrTx/>
              <a:buSzTx/>
              <a:buFontTx/>
              <a:buNone/>
              <a:defRPr sz="2400"/>
            </a:pPr>
            <a:r>
              <a:rPr dirty="0"/>
              <a:t>202</a:t>
            </a:r>
            <a:r>
              <a:rPr lang="fr-FR" dirty="0"/>
              <a:t>3</a:t>
            </a:r>
            <a:r>
              <a:rPr dirty="0"/>
              <a:t>-202</a:t>
            </a:r>
            <a:r>
              <a:rPr lang="fr-FR"/>
              <a:t>3</a:t>
            </a:r>
            <a:r>
              <a:t>  </a:t>
            </a:r>
          </a:p>
        </p:txBody>
      </p:sp>
      <p:sp>
        <p:nvSpPr>
          <p:cNvPr id="156" name="Ligne"/>
          <p:cNvSpPr/>
          <p:nvPr/>
        </p:nvSpPr>
        <p:spPr>
          <a:xfrm>
            <a:off x="341224" y="3127464"/>
            <a:ext cx="12322353" cy="1"/>
          </a:xfrm>
          <a:prstGeom prst="line">
            <a:avLst/>
          </a:prstGeom>
          <a:ln w="127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7" name="Ligne"/>
          <p:cNvSpPr/>
          <p:nvPr/>
        </p:nvSpPr>
        <p:spPr>
          <a:xfrm>
            <a:off x="341224" y="5711067"/>
            <a:ext cx="12322352" cy="1"/>
          </a:xfrm>
          <a:prstGeom prst="line">
            <a:avLst/>
          </a:prstGeom>
          <a:ln w="127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73" y="489406"/>
            <a:ext cx="4464854" cy="1652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direction des  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Redirection des entrées &amp; sorties  </a:t>
            </a:r>
          </a:p>
        </p:txBody>
      </p:sp>
      <p:sp>
        <p:nvSpPr>
          <p:cNvPr id="195" name="Exemples…"/>
          <p:cNvSpPr txBox="1">
            <a:spLocks noGrp="1"/>
          </p:cNvSpPr>
          <p:nvPr>
            <p:ph type="body" idx="1"/>
          </p:nvPr>
        </p:nvSpPr>
        <p:spPr>
          <a:xfrm>
            <a:off x="508000" y="2443942"/>
            <a:ext cx="11988800" cy="62809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435411">
              <a:lnSpc>
                <a:spcPct val="90000"/>
              </a:lnSpc>
              <a:spcBef>
                <a:spcPts val="1700"/>
              </a:spcBef>
              <a:buSzTx/>
              <a:buNone/>
              <a:defRPr sz="400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400" dirty="0" err="1"/>
              <a:t>Exemples</a:t>
            </a:r>
            <a:endParaRPr sz="3400" dirty="0"/>
          </a:p>
          <a:p>
            <a:pPr marL="522111" indent="-522111" algn="just" defTabSz="435411">
              <a:spcBef>
                <a:spcPts val="1700"/>
              </a:spcBef>
              <a:defRPr sz="3100"/>
            </a:pPr>
            <a:r>
              <a:rPr sz="2900" dirty="0"/>
              <a:t>La sortie standard de la </a:t>
            </a:r>
            <a:r>
              <a:rPr sz="2900" dirty="0" err="1"/>
              <a:t>commande</a:t>
            </a:r>
            <a:r>
              <a:rPr sz="2900" dirty="0"/>
              <a:t> </a:t>
            </a:r>
            <a:r>
              <a:rPr sz="2900" b="1" i="1" dirty="0">
                <a:solidFill>
                  <a:srgbClr val="C00000"/>
                </a:solidFill>
              </a:rPr>
              <a:t>ls</a:t>
            </a:r>
            <a:r>
              <a:rPr sz="2900" dirty="0"/>
              <a:t> a </a:t>
            </a:r>
            <a:r>
              <a:rPr sz="2900" dirty="0" err="1"/>
              <a:t>été</a:t>
            </a:r>
            <a:r>
              <a:rPr sz="2900" dirty="0"/>
              <a:t> </a:t>
            </a:r>
            <a:r>
              <a:rPr sz="2900" dirty="0" err="1"/>
              <a:t>envoyé</a:t>
            </a:r>
            <a:r>
              <a:rPr lang="fr-FR" sz="2900" dirty="0"/>
              <a:t>e</a:t>
            </a:r>
            <a:r>
              <a:rPr sz="2900" dirty="0"/>
              <a:t> </a:t>
            </a:r>
            <a:r>
              <a:rPr sz="2900" dirty="0" err="1"/>
              <a:t>vers</a:t>
            </a:r>
            <a:r>
              <a:rPr sz="2900" dirty="0"/>
              <a:t> le </a:t>
            </a:r>
            <a:r>
              <a:rPr sz="2900" dirty="0" err="1"/>
              <a:t>fichier</a:t>
            </a:r>
            <a:r>
              <a:rPr sz="2900" dirty="0"/>
              <a:t> </a:t>
            </a:r>
            <a:r>
              <a:rPr sz="2900" dirty="0" err="1"/>
              <a:t>résultat</a:t>
            </a:r>
            <a:r>
              <a:rPr sz="2900" dirty="0"/>
              <a:t>. </a:t>
            </a:r>
          </a:p>
          <a:p>
            <a:pPr marL="274108" indent="-274108" algn="just" defTabSz="435411">
              <a:spcBef>
                <a:spcPts val="1700"/>
              </a:spcBef>
              <a:defRPr sz="4000"/>
            </a:pPr>
            <a:br>
              <a:rPr sz="2900" b="1" i="1" u="sng" dirty="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</a:br>
            <a:endParaRPr sz="2900" b="1" i="1" u="sng" dirty="0">
              <a:solidFill>
                <a:schemeClr val="accent5">
                  <a:hueOff val="-375889"/>
                  <a:satOff val="-9195"/>
                  <a:lumOff val="-14901"/>
                </a:schemeClr>
              </a:solidFill>
            </a:endParaRPr>
          </a:p>
          <a:p>
            <a:pPr marL="522111" indent="-522111" algn="just" defTabSz="435411">
              <a:spcBef>
                <a:spcPts val="1700"/>
              </a:spcBef>
              <a:defRPr sz="3100"/>
            </a:pPr>
            <a:r>
              <a:rPr sz="2900" dirty="0"/>
              <a:t>Nous </a:t>
            </a:r>
            <a:r>
              <a:rPr sz="2900" dirty="0" err="1"/>
              <a:t>avons</a:t>
            </a:r>
            <a:r>
              <a:rPr sz="2900" dirty="0"/>
              <a:t> </a:t>
            </a:r>
            <a:r>
              <a:rPr sz="2900" dirty="0" err="1"/>
              <a:t>commis</a:t>
            </a:r>
            <a:r>
              <a:rPr sz="2900" dirty="0"/>
              <a:t> </a:t>
            </a:r>
            <a:r>
              <a:rPr sz="2900" dirty="0" err="1"/>
              <a:t>une</a:t>
            </a:r>
            <a:r>
              <a:rPr sz="2900" dirty="0"/>
              <a:t> </a:t>
            </a:r>
            <a:r>
              <a:rPr sz="2900" dirty="0" err="1"/>
              <a:t>erreur</a:t>
            </a:r>
            <a:r>
              <a:rPr sz="2900" dirty="0"/>
              <a:t> de </a:t>
            </a:r>
            <a:r>
              <a:rPr sz="2900" dirty="0" err="1"/>
              <a:t>syntaxe</a:t>
            </a:r>
            <a:r>
              <a:rPr sz="2900" dirty="0"/>
              <a:t> </a:t>
            </a:r>
            <a:r>
              <a:rPr sz="2900" dirty="0" err="1"/>
              <a:t>afin</a:t>
            </a:r>
            <a:r>
              <a:rPr sz="2900" dirty="0"/>
              <a:t> de </a:t>
            </a:r>
            <a:r>
              <a:rPr sz="2900" dirty="0" err="1"/>
              <a:t>rediriger</a:t>
            </a:r>
            <a:r>
              <a:rPr sz="2900" dirty="0"/>
              <a:t> le flux </a:t>
            </a:r>
            <a:r>
              <a:rPr sz="2900" dirty="0" err="1"/>
              <a:t>d’erreur</a:t>
            </a:r>
            <a:r>
              <a:rPr sz="2900" dirty="0"/>
              <a:t>.</a:t>
            </a:r>
          </a:p>
          <a:p>
            <a:pPr marL="522111" indent="-522111" algn="just" defTabSz="435411">
              <a:spcBef>
                <a:spcPts val="1700"/>
              </a:spcBef>
              <a:defRPr sz="3100"/>
            </a:pPr>
            <a:endParaRPr sz="2900" dirty="0"/>
          </a:p>
          <a:p>
            <a:pPr marL="404636" indent="-404636" algn="just" defTabSz="435411">
              <a:spcBef>
                <a:spcPts val="1700"/>
              </a:spcBef>
            </a:pPr>
            <a:r>
              <a:rPr sz="2900" dirty="0"/>
              <a:t>Nous </a:t>
            </a:r>
            <a:r>
              <a:rPr sz="2900" dirty="0" err="1"/>
              <a:t>avons</a:t>
            </a:r>
            <a:r>
              <a:rPr sz="2900" dirty="0"/>
              <a:t> </a:t>
            </a:r>
            <a:r>
              <a:rPr sz="2900" dirty="0" err="1"/>
              <a:t>ajouté</a:t>
            </a:r>
            <a:r>
              <a:rPr sz="2900" dirty="0"/>
              <a:t> le flux </a:t>
            </a:r>
            <a:r>
              <a:rPr sz="2900" dirty="0" err="1"/>
              <a:t>d’erreur</a:t>
            </a:r>
            <a:r>
              <a:rPr sz="2900" dirty="0"/>
              <a:t> </a:t>
            </a:r>
            <a:r>
              <a:rPr sz="2900" dirty="0" err="1"/>
              <a:t>à</a:t>
            </a:r>
            <a:r>
              <a:rPr sz="2900" dirty="0"/>
              <a:t> la fin du </a:t>
            </a:r>
            <a:r>
              <a:rPr sz="2900" dirty="0" err="1"/>
              <a:t>fichier</a:t>
            </a:r>
            <a:r>
              <a:rPr sz="2900" dirty="0"/>
              <a:t> </a:t>
            </a:r>
            <a:r>
              <a:rPr sz="2900" dirty="0" err="1"/>
              <a:t>résultat</a:t>
            </a:r>
            <a:r>
              <a:rPr sz="2900" dirty="0"/>
              <a:t>.</a:t>
            </a:r>
          </a:p>
        </p:txBody>
      </p:sp>
      <p:pic>
        <p:nvPicPr>
          <p:cNvPr id="196" name="Capture d’écran 2021-02-20 à 5.43.20 PM.png" descr="Capture d’écran 2021-02-20 à 5.43.20 PM.png"/>
          <p:cNvPicPr>
            <a:picLocks noChangeAspect="1"/>
          </p:cNvPicPr>
          <p:nvPr/>
        </p:nvPicPr>
        <p:blipFill rotWithShape="1">
          <a:blip r:embed="rId2"/>
          <a:srcRect l="1225" t="6561" r="1225" b="8634"/>
          <a:stretch/>
        </p:blipFill>
        <p:spPr>
          <a:xfrm>
            <a:off x="3081984" y="3990109"/>
            <a:ext cx="8048472" cy="1080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Capture d’écran 2021-02-20 à 5.43.34 PM.png" descr="Capture d’écran 2021-02-20 à 5.43.34 PM.png"/>
          <p:cNvPicPr>
            <a:picLocks noChangeAspect="1"/>
          </p:cNvPicPr>
          <p:nvPr/>
        </p:nvPicPr>
        <p:blipFill rotWithShape="1">
          <a:blip r:embed="rId3"/>
          <a:srcRect l="2625" t="8315" r="2235" b="19155"/>
          <a:stretch/>
        </p:blipFill>
        <p:spPr>
          <a:xfrm>
            <a:off x="3081984" y="6018415"/>
            <a:ext cx="7832343" cy="895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Capture d’écran 2021-02-20 à 5.43.42 PM.png" descr="Capture d’écran 2021-02-20 à 5.43.4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984" y="7872128"/>
            <a:ext cx="8048472" cy="1705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direction des  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Redirection des entrées &amp; sorties  </a:t>
            </a:r>
          </a:p>
        </p:txBody>
      </p:sp>
      <p:sp>
        <p:nvSpPr>
          <p:cNvPr id="201" name="Exemp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313495">
              <a:lnSpc>
                <a:spcPct val="90000"/>
              </a:lnSpc>
              <a:spcBef>
                <a:spcPts val="1200"/>
              </a:spcBef>
              <a:buSzTx/>
              <a:buNone/>
              <a:defRPr sz="288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400" b="1" i="1" u="sng" dirty="0" err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Exemples</a:t>
            </a:r>
            <a:endParaRPr sz="3400" b="1" i="1" u="sng" dirty="0">
              <a:solidFill>
                <a:schemeClr val="accent5">
                  <a:hueOff val="-375889"/>
                  <a:satOff val="-9195"/>
                  <a:lumOff val="-14901"/>
                </a:schemeClr>
              </a:solidFill>
            </a:endParaRPr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r>
              <a:rPr sz="3000" dirty="0"/>
              <a:t>Le </a:t>
            </a:r>
            <a:r>
              <a:rPr sz="3000" dirty="0" err="1"/>
              <a:t>fichier</a:t>
            </a:r>
            <a:r>
              <a:rPr sz="3000" dirty="0"/>
              <a:t> </a:t>
            </a:r>
            <a:r>
              <a:rPr lang="fr-FR" sz="3000" dirty="0"/>
              <a:t>"</a:t>
            </a:r>
            <a:r>
              <a:rPr sz="3000" b="1" i="1" dirty="0"/>
              <a:t>bonjour</a:t>
            </a:r>
            <a:r>
              <a:rPr lang="fr-FR" sz="3000" b="1" i="1" dirty="0"/>
              <a:t>"</a:t>
            </a:r>
            <a:r>
              <a:rPr sz="3000" dirty="0"/>
              <a:t> </a:t>
            </a:r>
            <a:r>
              <a:rPr sz="3000" dirty="0" err="1"/>
              <a:t>existe</a:t>
            </a:r>
            <a:r>
              <a:rPr sz="3000" dirty="0"/>
              <a:t> </a:t>
            </a:r>
            <a:r>
              <a:rPr sz="3000" dirty="0" err="1"/>
              <a:t>ce</a:t>
            </a:r>
            <a:r>
              <a:rPr sz="3000" dirty="0"/>
              <a:t> qui </a:t>
            </a:r>
            <a:r>
              <a:rPr sz="3000" dirty="0" err="1"/>
              <a:t>n’est</a:t>
            </a:r>
            <a:r>
              <a:rPr sz="3000" dirty="0"/>
              <a:t> pas le </a:t>
            </a:r>
            <a:r>
              <a:rPr sz="3000" dirty="0" err="1"/>
              <a:t>cas</a:t>
            </a:r>
            <a:r>
              <a:rPr sz="3000" dirty="0"/>
              <a:t> d</a:t>
            </a:r>
            <a:r>
              <a:rPr lang="fr-FR" sz="3000" dirty="0"/>
              <a:t>u fichier</a:t>
            </a:r>
            <a:r>
              <a:rPr sz="3000" dirty="0"/>
              <a:t> </a:t>
            </a:r>
            <a:r>
              <a:rPr lang="fr-FR" sz="3000" dirty="0"/>
              <a:t>"</a:t>
            </a:r>
            <a:r>
              <a:rPr sz="3000" b="1" i="1" dirty="0"/>
              <a:t>test</a:t>
            </a:r>
            <a:r>
              <a:rPr lang="fr-FR" sz="3000" b="1" i="1" dirty="0"/>
              <a:t>"</a:t>
            </a:r>
            <a:r>
              <a:rPr sz="3000" dirty="0"/>
              <a:t>. </a:t>
            </a:r>
            <a:endParaRPr lang="fr-FR" sz="3000" dirty="0"/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r>
              <a:rPr sz="3000" dirty="0"/>
              <a:t>La </a:t>
            </a:r>
            <a:r>
              <a:rPr sz="3000" dirty="0" err="1"/>
              <a:t>commande</a:t>
            </a:r>
            <a:r>
              <a:rPr sz="3000" dirty="0"/>
              <a:t> </a:t>
            </a:r>
            <a:r>
              <a:rPr sz="3000" b="1" i="1" dirty="0">
                <a:solidFill>
                  <a:srgbClr val="C00000"/>
                </a:solidFill>
              </a:rPr>
              <a:t>cat</a:t>
            </a:r>
            <a:r>
              <a:rPr sz="3000" dirty="0"/>
              <a:t> </a:t>
            </a:r>
            <a:r>
              <a:rPr sz="3000" dirty="0" err="1"/>
              <a:t>affichera</a:t>
            </a:r>
            <a:r>
              <a:rPr sz="3000" dirty="0"/>
              <a:t> </a:t>
            </a:r>
            <a:r>
              <a:rPr sz="3000" dirty="0" err="1"/>
              <a:t>ainsi</a:t>
            </a:r>
            <a:r>
              <a:rPr sz="3000" dirty="0"/>
              <a:t> le </a:t>
            </a:r>
            <a:r>
              <a:rPr sz="3000" dirty="0" err="1"/>
              <a:t>contenu</a:t>
            </a:r>
            <a:r>
              <a:rPr sz="3000" dirty="0"/>
              <a:t> de </a:t>
            </a:r>
            <a:r>
              <a:rPr lang="fr-FR" sz="3000" dirty="0"/>
              <a:t>"</a:t>
            </a:r>
            <a:r>
              <a:rPr sz="3000" b="1" dirty="0"/>
              <a:t>bonjour</a:t>
            </a:r>
            <a:r>
              <a:rPr lang="fr-FR" sz="3000" b="1" dirty="0"/>
              <a:t>"</a:t>
            </a:r>
            <a:r>
              <a:rPr sz="3000" dirty="0"/>
              <a:t> et </a:t>
            </a:r>
            <a:r>
              <a:rPr sz="3000" dirty="0" err="1"/>
              <a:t>génère</a:t>
            </a:r>
            <a:r>
              <a:rPr sz="3000" dirty="0"/>
              <a:t> </a:t>
            </a:r>
            <a:r>
              <a:rPr sz="3000" dirty="0" err="1"/>
              <a:t>une</a:t>
            </a:r>
            <a:r>
              <a:rPr sz="3000" dirty="0"/>
              <a:t> </a:t>
            </a:r>
            <a:r>
              <a:rPr sz="3000" dirty="0" err="1"/>
              <a:t>erreur</a:t>
            </a:r>
            <a:r>
              <a:rPr sz="3000" dirty="0"/>
              <a:t> pour </a:t>
            </a:r>
            <a:r>
              <a:rPr lang="fr-FR" sz="3000" dirty="0"/>
              <a:t>"</a:t>
            </a:r>
            <a:r>
              <a:rPr sz="3000" b="1" dirty="0"/>
              <a:t>test</a:t>
            </a:r>
            <a:r>
              <a:rPr lang="fr-FR" sz="3000" b="1" dirty="0"/>
              <a:t>"</a:t>
            </a:r>
            <a:r>
              <a:rPr sz="3000" dirty="0"/>
              <a:t>.</a:t>
            </a:r>
            <a:endParaRPr lang="fr-FR" sz="3000" dirty="0"/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r>
              <a:rPr sz="3000" dirty="0"/>
              <a:t> Dans </a:t>
            </a:r>
            <a:r>
              <a:rPr sz="3000" dirty="0" err="1"/>
              <a:t>cette</a:t>
            </a:r>
            <a:r>
              <a:rPr sz="3000" dirty="0"/>
              <a:t> </a:t>
            </a:r>
            <a:r>
              <a:rPr sz="3000" dirty="0" err="1"/>
              <a:t>exemple</a:t>
            </a:r>
            <a:r>
              <a:rPr sz="3000" dirty="0"/>
              <a:t> la sortie standard et </a:t>
            </a:r>
            <a:r>
              <a:rPr sz="3000" dirty="0" err="1"/>
              <a:t>celle</a:t>
            </a:r>
            <a:r>
              <a:rPr sz="3000" dirty="0"/>
              <a:t> </a:t>
            </a:r>
            <a:r>
              <a:rPr sz="3000" dirty="0" err="1"/>
              <a:t>d’erreur</a:t>
            </a:r>
            <a:r>
              <a:rPr sz="3000" dirty="0"/>
              <a:t> </a:t>
            </a:r>
            <a:r>
              <a:rPr sz="3000" dirty="0" err="1"/>
              <a:t>sont</a:t>
            </a:r>
            <a:r>
              <a:rPr sz="3000" dirty="0"/>
              <a:t> </a:t>
            </a:r>
            <a:r>
              <a:rPr sz="3000" dirty="0" err="1"/>
              <a:t>envoyés</a:t>
            </a:r>
            <a:r>
              <a:rPr sz="3000" dirty="0"/>
              <a:t> </a:t>
            </a:r>
            <a:r>
              <a:rPr sz="3000" dirty="0" err="1"/>
              <a:t>vers</a:t>
            </a:r>
            <a:r>
              <a:rPr sz="3000" dirty="0"/>
              <a:t> le </a:t>
            </a:r>
            <a:r>
              <a:rPr sz="3000" dirty="0" err="1"/>
              <a:t>fichier</a:t>
            </a:r>
            <a:r>
              <a:rPr sz="3000" dirty="0"/>
              <a:t> </a:t>
            </a:r>
            <a:r>
              <a:rPr sz="3000" dirty="0" err="1"/>
              <a:t>résultat</a:t>
            </a:r>
            <a:r>
              <a:rPr sz="3000" dirty="0"/>
              <a:t>.</a:t>
            </a:r>
          </a:p>
        </p:txBody>
      </p:sp>
      <p:pic>
        <p:nvPicPr>
          <p:cNvPr id="202" name="Capture d’écran 2021-02-20 à 5.48.44 PM.png" descr="Capture d’écran 2021-02-20 à 5.48.44 PM.png"/>
          <p:cNvPicPr>
            <a:picLocks noChangeAspect="1"/>
          </p:cNvPicPr>
          <p:nvPr/>
        </p:nvPicPr>
        <p:blipFill rotWithShape="1">
          <a:blip r:embed="rId2"/>
          <a:srcRect r="6843" b="10305"/>
          <a:stretch/>
        </p:blipFill>
        <p:spPr>
          <a:xfrm>
            <a:off x="1845425" y="6978967"/>
            <a:ext cx="10108276" cy="141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direction des  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Redirection des entrées &amp; sorties  </a:t>
            </a:r>
          </a:p>
        </p:txBody>
      </p:sp>
      <p:sp>
        <p:nvSpPr>
          <p:cNvPr id="201" name="Exemples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217400" cy="6096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313495">
              <a:lnSpc>
                <a:spcPct val="90000"/>
              </a:lnSpc>
              <a:spcBef>
                <a:spcPts val="1200"/>
              </a:spcBef>
              <a:buSzTx/>
              <a:buNone/>
              <a:defRPr sz="288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400" b="1" i="1" u="sng" dirty="0" err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Exemples</a:t>
            </a:r>
            <a:endParaRPr sz="3400" b="1" i="1" u="sng" dirty="0">
              <a:solidFill>
                <a:schemeClr val="accent5">
                  <a:hueOff val="-375889"/>
                  <a:satOff val="-9195"/>
                  <a:lumOff val="-14901"/>
                </a:schemeClr>
              </a:solidFill>
            </a:endParaRPr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r>
              <a:rPr sz="3000" dirty="0"/>
              <a:t>La </a:t>
            </a:r>
            <a:r>
              <a:rPr sz="3000" dirty="0" err="1"/>
              <a:t>commande</a:t>
            </a:r>
            <a:r>
              <a:rPr sz="3000" dirty="0"/>
              <a:t> </a:t>
            </a:r>
            <a:r>
              <a:rPr sz="3000" b="1" i="1" dirty="0">
                <a:solidFill>
                  <a:srgbClr val="C00000"/>
                </a:solidFill>
              </a:rPr>
              <a:t>cat</a:t>
            </a:r>
            <a:r>
              <a:rPr sz="3000" dirty="0"/>
              <a:t> </a:t>
            </a:r>
            <a:r>
              <a:rPr sz="3000" dirty="0" err="1"/>
              <a:t>prend</a:t>
            </a:r>
            <a:r>
              <a:rPr sz="3000" dirty="0"/>
              <a:t> </a:t>
            </a:r>
            <a:r>
              <a:rPr sz="3000" dirty="0" err="1"/>
              <a:t>comme</a:t>
            </a:r>
            <a:r>
              <a:rPr sz="3000" dirty="0"/>
              <a:t> stdin le </a:t>
            </a:r>
            <a:r>
              <a:rPr sz="3000" dirty="0" err="1"/>
              <a:t>fichier</a:t>
            </a:r>
            <a:r>
              <a:rPr sz="3000" dirty="0"/>
              <a:t> </a:t>
            </a:r>
            <a:r>
              <a:rPr lang="fr-FR" sz="3000" dirty="0"/>
              <a:t>"</a:t>
            </a:r>
            <a:r>
              <a:rPr sz="3000" b="1" dirty="0"/>
              <a:t>bonjour</a:t>
            </a:r>
            <a:r>
              <a:rPr lang="fr-FR" sz="3000" b="1" dirty="0"/>
              <a:t>"</a:t>
            </a:r>
            <a:r>
              <a:rPr sz="3000" dirty="0"/>
              <a:t> et </a:t>
            </a:r>
            <a:r>
              <a:rPr sz="3000" dirty="0" err="1"/>
              <a:t>l’affiche</a:t>
            </a:r>
            <a:r>
              <a:rPr sz="3000" dirty="0"/>
              <a:t>, </a:t>
            </a:r>
            <a:endParaRPr lang="fr-FR" sz="3000" dirty="0"/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endParaRPr lang="fr-TN" sz="3000" dirty="0"/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endParaRPr sz="3000" dirty="0"/>
          </a:p>
          <a:p>
            <a:pPr marL="375920" indent="-375920" algn="just" defTabSz="313495">
              <a:lnSpc>
                <a:spcPct val="120000"/>
              </a:lnSpc>
              <a:spcBef>
                <a:spcPts val="1200"/>
              </a:spcBef>
              <a:defRPr sz="2232"/>
            </a:pPr>
            <a:r>
              <a:rPr sz="3000" dirty="0"/>
              <a:t>La </a:t>
            </a:r>
            <a:r>
              <a:rPr sz="3000" dirty="0" err="1"/>
              <a:t>commande</a:t>
            </a:r>
            <a:r>
              <a:rPr sz="3000" dirty="0"/>
              <a:t> </a:t>
            </a:r>
            <a:r>
              <a:rPr sz="3000" b="1" i="1" dirty="0" err="1">
                <a:solidFill>
                  <a:srgbClr val="C00000"/>
                </a:solidFill>
              </a:rPr>
              <a:t>wc</a:t>
            </a:r>
            <a:r>
              <a:rPr sz="3000" b="1" i="1" dirty="0">
                <a:solidFill>
                  <a:srgbClr val="C00000"/>
                </a:solidFill>
              </a:rPr>
              <a:t> –</a:t>
            </a:r>
            <a:r>
              <a:rPr lang="fr-FR" sz="3000" b="1" i="1" dirty="0">
                <a:solidFill>
                  <a:srgbClr val="C00000"/>
                </a:solidFill>
              </a:rPr>
              <a:t>c</a:t>
            </a:r>
            <a:r>
              <a:rPr sz="3000" b="1" i="1" dirty="0">
                <a:solidFill>
                  <a:srgbClr val="C00000"/>
                </a:solidFill>
              </a:rPr>
              <a:t> </a:t>
            </a:r>
            <a:r>
              <a:rPr sz="3000" dirty="0" err="1"/>
              <a:t>permet</a:t>
            </a:r>
            <a:r>
              <a:rPr sz="3000" dirty="0"/>
              <a:t> de </a:t>
            </a:r>
            <a:r>
              <a:rPr sz="3000" dirty="0" err="1"/>
              <a:t>compter</a:t>
            </a:r>
            <a:r>
              <a:rPr sz="3000" dirty="0"/>
              <a:t> le </a:t>
            </a:r>
            <a:r>
              <a:rPr sz="3000" dirty="0" err="1"/>
              <a:t>nombre</a:t>
            </a:r>
            <a:r>
              <a:rPr sz="3000" dirty="0"/>
              <a:t> de </a:t>
            </a:r>
            <a:r>
              <a:rPr sz="3000" dirty="0" err="1"/>
              <a:t>caractères</a:t>
            </a:r>
            <a:r>
              <a:rPr sz="3000" dirty="0"/>
              <a:t>. Dans </a:t>
            </a:r>
            <a:r>
              <a:rPr sz="3000" dirty="0" err="1"/>
              <a:t>ce</a:t>
            </a:r>
            <a:r>
              <a:rPr sz="3000" dirty="0"/>
              <a:t> </a:t>
            </a:r>
            <a:r>
              <a:rPr sz="3000" dirty="0" err="1"/>
              <a:t>cas</a:t>
            </a:r>
            <a:r>
              <a:rPr sz="3000" dirty="0"/>
              <a:t> nous </a:t>
            </a:r>
            <a:r>
              <a:rPr sz="3000" dirty="0" err="1"/>
              <a:t>compterons</a:t>
            </a:r>
            <a:r>
              <a:rPr sz="3000" dirty="0"/>
              <a:t> </a:t>
            </a:r>
            <a:r>
              <a:rPr sz="3000" dirty="0" err="1"/>
              <a:t>combien</a:t>
            </a:r>
            <a:r>
              <a:rPr sz="3000" dirty="0"/>
              <a:t> de </a:t>
            </a:r>
            <a:r>
              <a:rPr sz="3000" dirty="0" err="1"/>
              <a:t>caractères</a:t>
            </a:r>
            <a:r>
              <a:rPr sz="3000" dirty="0"/>
              <a:t> </a:t>
            </a:r>
            <a:r>
              <a:rPr sz="3000" dirty="0" err="1"/>
              <a:t>ont</a:t>
            </a:r>
            <a:r>
              <a:rPr sz="3000" dirty="0"/>
              <a:t> </a:t>
            </a:r>
            <a:r>
              <a:rPr sz="3000" dirty="0" err="1"/>
              <a:t>été</a:t>
            </a:r>
            <a:r>
              <a:rPr sz="3000" dirty="0"/>
              <a:t> </a:t>
            </a:r>
            <a:r>
              <a:rPr sz="3000" dirty="0" err="1"/>
              <a:t>saisis</a:t>
            </a:r>
            <a:r>
              <a:rPr sz="3000" dirty="0"/>
              <a:t> </a:t>
            </a:r>
            <a:r>
              <a:rPr sz="3000" dirty="0" err="1"/>
              <a:t>jusqu’à</a:t>
            </a:r>
            <a:r>
              <a:rPr sz="3000" dirty="0"/>
              <a:t> la rencontre de la </a:t>
            </a:r>
            <a:r>
              <a:rPr sz="3000" dirty="0" err="1"/>
              <a:t>chaine</a:t>
            </a:r>
            <a:r>
              <a:rPr sz="3000" dirty="0"/>
              <a:t> « </a:t>
            </a:r>
            <a:r>
              <a:rPr sz="3000" b="1" dirty="0"/>
              <a:t>fin</a:t>
            </a:r>
            <a:r>
              <a:rPr sz="3000" dirty="0"/>
              <a:t> ». </a:t>
            </a:r>
          </a:p>
        </p:txBody>
      </p:sp>
      <p:pic>
        <p:nvPicPr>
          <p:cNvPr id="203" name="Capture d’écran 2021-02-20 à 5.48.49 PM.png" descr="Capture d’écran 2021-02-20 à 5.48.49 PM.png"/>
          <p:cNvPicPr>
            <a:picLocks noChangeAspect="1"/>
          </p:cNvPicPr>
          <p:nvPr/>
        </p:nvPicPr>
        <p:blipFill rotWithShape="1">
          <a:blip r:embed="rId2"/>
          <a:srcRect t="11363" r="8549" b="12501"/>
          <a:stretch/>
        </p:blipFill>
        <p:spPr>
          <a:xfrm>
            <a:off x="2262910" y="4264980"/>
            <a:ext cx="7381701" cy="846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Capture d’écran 2021-02-20 à 5.48.57 PM.png" descr="Capture d’écran 2021-02-20 à 5.48.57 PM.png"/>
          <p:cNvPicPr>
            <a:picLocks noChangeAspect="1"/>
          </p:cNvPicPr>
          <p:nvPr/>
        </p:nvPicPr>
        <p:blipFill rotWithShape="1">
          <a:blip r:embed="rId3"/>
          <a:srcRect t="5067" r="3772"/>
          <a:stretch/>
        </p:blipFill>
        <p:spPr>
          <a:xfrm>
            <a:off x="1333846" y="7594368"/>
            <a:ext cx="10880321" cy="15572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8134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ubes de commun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Tubes de communication </a:t>
            </a:r>
          </a:p>
        </p:txBody>
      </p:sp>
      <p:sp>
        <p:nvSpPr>
          <p:cNvPr id="207" name="Le tube (ou pipe en anglais) est un mécanisme permettant la communication entre plusieurs commandes.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</p:spPr>
        <p:txBody>
          <a:bodyPr anchor="t"/>
          <a:lstStyle/>
          <a:p>
            <a:pPr algn="just">
              <a:defRPr sz="3000"/>
            </a:pPr>
            <a:endParaRPr dirty="0"/>
          </a:p>
          <a:p>
            <a:pPr algn="just">
              <a:defRPr sz="3000"/>
            </a:pPr>
            <a:r>
              <a:rPr dirty="0"/>
              <a:t>Le </a:t>
            </a:r>
            <a:r>
              <a:rPr b="1" i="1" dirty="0">
                <a:solidFill>
                  <a:srgbClr val="C00000"/>
                </a:solidFill>
              </a:rPr>
              <a:t>tube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pipe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anglais</a:t>
            </a:r>
            <a:r>
              <a:rPr dirty="0"/>
              <a:t>) </a:t>
            </a:r>
            <a:r>
              <a:rPr dirty="0" err="1"/>
              <a:t>est</a:t>
            </a:r>
            <a:r>
              <a:rPr dirty="0"/>
              <a:t> un </a:t>
            </a:r>
            <a:r>
              <a:rPr dirty="0" err="1"/>
              <a:t>mécanisme</a:t>
            </a:r>
            <a:r>
              <a:rPr dirty="0"/>
              <a:t> </a:t>
            </a:r>
            <a:r>
              <a:rPr dirty="0" err="1"/>
              <a:t>permettant</a:t>
            </a:r>
            <a:r>
              <a:rPr dirty="0"/>
              <a:t> la communication entre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commandes</a:t>
            </a:r>
            <a:r>
              <a:rPr dirty="0"/>
              <a:t>. </a:t>
            </a:r>
          </a:p>
          <a:p>
            <a:pPr algn="just">
              <a:defRPr sz="3000"/>
            </a:pPr>
            <a:r>
              <a:rPr dirty="0"/>
              <a:t>Dans un pipe, la sortie de la première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devient</a:t>
            </a:r>
            <a:r>
              <a:rPr dirty="0"/>
              <a:t> </a:t>
            </a:r>
            <a:r>
              <a:rPr dirty="0" err="1"/>
              <a:t>l'entrée</a:t>
            </a:r>
            <a:r>
              <a:rPr dirty="0"/>
              <a:t> de la </a:t>
            </a:r>
            <a:r>
              <a:rPr dirty="0" err="1"/>
              <a:t>seconde</a:t>
            </a:r>
            <a:r>
              <a:rPr dirty="0"/>
              <a:t>.</a:t>
            </a:r>
            <a:endParaRPr lang="fr-FR" dirty="0"/>
          </a:p>
          <a:p>
            <a:pPr algn="just">
              <a:defRPr sz="3000"/>
            </a:pPr>
            <a:r>
              <a:rPr lang="fr-FR" dirty="0"/>
              <a:t>Sous les systèmes GNU/Linux, on représente les tubes de communication à travers le caractère «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dirty="0"/>
              <a:t>». </a:t>
            </a:r>
          </a:p>
          <a:p>
            <a:pPr algn="just">
              <a:defRPr sz="3000"/>
            </a:pPr>
            <a:endParaRPr dirty="0"/>
          </a:p>
        </p:txBody>
      </p:sp>
      <p:pic>
        <p:nvPicPr>
          <p:cNvPr id="208" name="Capture d’écran 2021-01-28 à 5.20.09 PM.png" descr="Capture d’écran 2021-01-28 à 5.20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" y="7104664"/>
            <a:ext cx="12792673" cy="214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ubes de commun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Tubes de communication </a:t>
            </a:r>
          </a:p>
        </p:txBody>
      </p:sp>
      <p:sp>
        <p:nvSpPr>
          <p:cNvPr id="211" name="Sous les systèmes GNU/Linux, on représente les tubes de communication à travers le caractère « | ».…"/>
          <p:cNvSpPr txBox="1">
            <a:spLocks noGrp="1"/>
          </p:cNvSpPr>
          <p:nvPr>
            <p:ph type="body" idx="1"/>
          </p:nvPr>
        </p:nvSpPr>
        <p:spPr>
          <a:xfrm>
            <a:off x="508000" y="1880754"/>
            <a:ext cx="11988800" cy="73297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426466">
              <a:spcBef>
                <a:spcPts val="1700"/>
              </a:spcBef>
              <a:buNone/>
              <a:defRPr sz="2628"/>
            </a:pPr>
            <a:r>
              <a:rPr lang="fr-FR" sz="3400" b="1" i="1" u="sng" dirty="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Exemples</a:t>
            </a:r>
          </a:p>
          <a:p>
            <a:pPr marL="0" indent="0" algn="ctr" defTabSz="426466">
              <a:spcBef>
                <a:spcPts val="1700"/>
              </a:spcBef>
              <a:buNone/>
              <a:defRPr sz="2628"/>
            </a:pPr>
            <a:endParaRPr lang="fr-TN" sz="3400" b="1" i="1" u="sng" dirty="0">
              <a:solidFill>
                <a:schemeClr val="accent5">
                  <a:hueOff val="-375889"/>
                  <a:satOff val="-9195"/>
                  <a:lumOff val="-14901"/>
                </a:schemeClr>
              </a:solidFill>
            </a:endParaRPr>
          </a:p>
          <a:p>
            <a:pPr marL="343027" indent="-343027" defTabSz="426466">
              <a:spcBef>
                <a:spcPts val="1700"/>
              </a:spcBef>
              <a:defRPr sz="2628"/>
            </a:pPr>
            <a:endParaRPr lang="fr-FR" sz="3000" dirty="0"/>
          </a:p>
          <a:p>
            <a:pPr marL="343027" indent="-343027" algn="just" defTabSz="426466">
              <a:lnSpc>
                <a:spcPct val="110000"/>
              </a:lnSpc>
              <a:spcBef>
                <a:spcPts val="1700"/>
              </a:spcBef>
              <a:defRPr sz="2628"/>
            </a:pPr>
            <a:r>
              <a:rPr sz="3000" dirty="0"/>
              <a:t>La </a:t>
            </a:r>
            <a:r>
              <a:rPr sz="3000" dirty="0" err="1"/>
              <a:t>commande</a:t>
            </a:r>
            <a:r>
              <a:rPr sz="3000" dirty="0"/>
              <a:t> </a:t>
            </a:r>
            <a:r>
              <a:rPr sz="3000" b="1" i="1" dirty="0">
                <a:solidFill>
                  <a:srgbClr val="C00000"/>
                </a:solidFill>
              </a:rPr>
              <a:t>cat /</a:t>
            </a:r>
            <a:r>
              <a:rPr sz="3000" b="1" i="1" dirty="0" err="1">
                <a:solidFill>
                  <a:srgbClr val="C00000"/>
                </a:solidFill>
              </a:rPr>
              <a:t>etc</a:t>
            </a:r>
            <a:r>
              <a:rPr sz="3000" b="1" i="1" dirty="0">
                <a:solidFill>
                  <a:srgbClr val="C00000"/>
                </a:solidFill>
              </a:rPr>
              <a:t>/passwd </a:t>
            </a:r>
            <a:r>
              <a:rPr sz="3000" dirty="0" err="1"/>
              <a:t>retourne</a:t>
            </a:r>
            <a:r>
              <a:rPr sz="3000" dirty="0"/>
              <a:t> </a:t>
            </a:r>
            <a:r>
              <a:rPr sz="3000" dirty="0" err="1"/>
              <a:t>comme</a:t>
            </a:r>
            <a:r>
              <a:rPr sz="3000" dirty="0"/>
              <a:t> </a:t>
            </a:r>
            <a:r>
              <a:rPr sz="3000" dirty="0" err="1"/>
              <a:t>résultat</a:t>
            </a:r>
            <a:r>
              <a:rPr sz="3000" dirty="0"/>
              <a:t> </a:t>
            </a:r>
            <a:r>
              <a:rPr sz="3000" dirty="0" err="1"/>
              <a:t>l’affichage</a:t>
            </a:r>
            <a:r>
              <a:rPr sz="3000" dirty="0"/>
              <a:t> de la </a:t>
            </a:r>
            <a:r>
              <a:rPr sz="3000" dirty="0" err="1"/>
              <a:t>liste</a:t>
            </a:r>
            <a:r>
              <a:rPr lang="fr-FR" sz="3000" dirty="0"/>
              <a:t> </a:t>
            </a:r>
            <a:r>
              <a:rPr sz="3000" dirty="0"/>
              <a:t>des </a:t>
            </a:r>
            <a:r>
              <a:rPr sz="3000" dirty="0" err="1"/>
              <a:t>utilisateurs</a:t>
            </a:r>
            <a:r>
              <a:rPr sz="3000" dirty="0"/>
              <a:t> du </a:t>
            </a:r>
            <a:r>
              <a:rPr sz="3000" dirty="0" err="1"/>
              <a:t>système</a:t>
            </a:r>
            <a:r>
              <a:rPr sz="3000" dirty="0"/>
              <a:t>.</a:t>
            </a:r>
            <a:endParaRPr lang="fr-FR" sz="3000" dirty="0"/>
          </a:p>
          <a:p>
            <a:pPr marL="343027" indent="-343027" algn="just" defTabSz="426466">
              <a:lnSpc>
                <a:spcPct val="110000"/>
              </a:lnSpc>
              <a:spcBef>
                <a:spcPts val="1700"/>
              </a:spcBef>
              <a:defRPr sz="2628"/>
            </a:pPr>
            <a:r>
              <a:rPr sz="3000" dirty="0"/>
              <a:t> </a:t>
            </a:r>
            <a:r>
              <a:rPr sz="3000" dirty="0" err="1"/>
              <a:t>Chaque</a:t>
            </a:r>
            <a:r>
              <a:rPr sz="3000" dirty="0"/>
              <a:t> </a:t>
            </a:r>
            <a:r>
              <a:rPr sz="3000" dirty="0" err="1"/>
              <a:t>ligne</a:t>
            </a:r>
            <a:r>
              <a:rPr sz="3000" dirty="0"/>
              <a:t> </a:t>
            </a:r>
            <a:r>
              <a:rPr sz="3000" dirty="0" err="1"/>
              <a:t>représente</a:t>
            </a:r>
            <a:r>
              <a:rPr sz="3000" dirty="0"/>
              <a:t> un </a:t>
            </a:r>
            <a:r>
              <a:rPr sz="3000" dirty="0" err="1"/>
              <a:t>utilisateur</a:t>
            </a:r>
            <a:r>
              <a:rPr sz="3000" dirty="0"/>
              <a:t>. </a:t>
            </a:r>
          </a:p>
          <a:p>
            <a:pPr marL="343027" indent="-343027" algn="just" defTabSz="426466">
              <a:lnSpc>
                <a:spcPct val="110000"/>
              </a:lnSpc>
              <a:spcBef>
                <a:spcPts val="1700"/>
              </a:spcBef>
              <a:defRPr sz="2628"/>
            </a:pPr>
            <a:r>
              <a:rPr sz="3000" dirty="0"/>
              <a:t>La </a:t>
            </a:r>
            <a:r>
              <a:rPr sz="3000" dirty="0" err="1"/>
              <a:t>commande</a:t>
            </a:r>
            <a:r>
              <a:rPr sz="3000" dirty="0"/>
              <a:t> </a:t>
            </a:r>
            <a:r>
              <a:rPr sz="3000" b="1" i="1" dirty="0" err="1">
                <a:solidFill>
                  <a:srgbClr val="C00000"/>
                </a:solidFill>
              </a:rPr>
              <a:t>wc</a:t>
            </a:r>
            <a:r>
              <a:rPr sz="3000" b="1" i="1" dirty="0">
                <a:solidFill>
                  <a:srgbClr val="C00000"/>
                </a:solidFill>
              </a:rPr>
              <a:t> –l </a:t>
            </a:r>
            <a:r>
              <a:rPr sz="3000" dirty="0" err="1"/>
              <a:t>retourne</a:t>
            </a:r>
            <a:r>
              <a:rPr sz="3000" dirty="0"/>
              <a:t> le </a:t>
            </a:r>
            <a:r>
              <a:rPr sz="3000" dirty="0" err="1"/>
              <a:t>nombre</a:t>
            </a:r>
            <a:r>
              <a:rPr sz="3000" dirty="0"/>
              <a:t> de </a:t>
            </a:r>
            <a:r>
              <a:rPr sz="3000" dirty="0" err="1"/>
              <a:t>lignes</a:t>
            </a:r>
            <a:r>
              <a:rPr sz="3000" dirty="0"/>
              <a:t> de </a:t>
            </a:r>
            <a:r>
              <a:rPr sz="3000" dirty="0" err="1"/>
              <a:t>l’entrée</a:t>
            </a:r>
            <a:r>
              <a:rPr sz="3000" dirty="0"/>
              <a:t> standard. </a:t>
            </a:r>
          </a:p>
          <a:p>
            <a:pPr marL="343027" indent="-343027" algn="just" defTabSz="426466">
              <a:lnSpc>
                <a:spcPct val="110000"/>
              </a:lnSpc>
              <a:spcBef>
                <a:spcPts val="1700"/>
              </a:spcBef>
              <a:defRPr sz="2628"/>
            </a:pPr>
            <a:r>
              <a:rPr lang="fr-FR" sz="3000" dirty="0"/>
              <a:t>N</a:t>
            </a:r>
            <a:r>
              <a:rPr sz="3000" dirty="0" err="1"/>
              <a:t>ous</a:t>
            </a:r>
            <a:r>
              <a:rPr sz="3000" dirty="0"/>
              <a:t> </a:t>
            </a:r>
            <a:r>
              <a:rPr sz="3000" dirty="0" err="1"/>
              <a:t>avons</a:t>
            </a:r>
            <a:r>
              <a:rPr sz="3000" dirty="0"/>
              <a:t> </a:t>
            </a:r>
            <a:r>
              <a:rPr sz="3000" dirty="0" err="1"/>
              <a:t>comme</a:t>
            </a:r>
            <a:r>
              <a:rPr sz="3000" dirty="0"/>
              <a:t> </a:t>
            </a:r>
            <a:r>
              <a:rPr sz="3000" dirty="0" err="1"/>
              <a:t>résultat</a:t>
            </a:r>
            <a:r>
              <a:rPr sz="3000" dirty="0"/>
              <a:t> le </a:t>
            </a:r>
            <a:r>
              <a:rPr sz="3000" dirty="0" err="1"/>
              <a:t>nombre</a:t>
            </a:r>
            <a:r>
              <a:rPr sz="3000" dirty="0"/>
              <a:t> </a:t>
            </a:r>
            <a:r>
              <a:rPr sz="3000" dirty="0" err="1"/>
              <a:t>d’utilisateurs</a:t>
            </a:r>
            <a:r>
              <a:rPr sz="3000" dirty="0"/>
              <a:t> du </a:t>
            </a:r>
            <a:r>
              <a:rPr sz="3000" dirty="0" err="1"/>
              <a:t>système</a:t>
            </a:r>
            <a:r>
              <a:rPr sz="3000" dirty="0"/>
              <a:t>.</a:t>
            </a:r>
          </a:p>
        </p:txBody>
      </p:sp>
      <p:pic>
        <p:nvPicPr>
          <p:cNvPr id="212" name="Capture d’écran 2021-02-20 à 5.56.58 PM.png" descr="Capture d’écran 2021-02-20 à 5.56.58 PM.png"/>
          <p:cNvPicPr>
            <a:picLocks noChangeAspect="1"/>
          </p:cNvPicPr>
          <p:nvPr/>
        </p:nvPicPr>
        <p:blipFill rotWithShape="1">
          <a:blip r:embed="rId2"/>
          <a:srcRect l="18348" t="22211" b="11818"/>
          <a:stretch/>
        </p:blipFill>
        <p:spPr>
          <a:xfrm>
            <a:off x="1886643" y="3651870"/>
            <a:ext cx="10116936" cy="872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mmandes filt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Commandes filtres</a:t>
            </a:r>
          </a:p>
        </p:txBody>
      </p:sp>
      <p:sp>
        <p:nvSpPr>
          <p:cNvPr id="215" name="Commande find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1" cy="6096001"/>
          </a:xfrm>
          <a:prstGeom prst="rect">
            <a:avLst/>
          </a:prstGeom>
        </p:spPr>
        <p:txBody>
          <a:bodyPr anchor="t"/>
          <a:lstStyle/>
          <a:p>
            <a:pPr marL="0" indent="0" algn="ctr" defTabSz="435411">
              <a:lnSpc>
                <a:spcPct val="90000"/>
              </a:lnSpc>
              <a:spcBef>
                <a:spcPts val="1700"/>
              </a:spcBef>
              <a:buSzTx/>
              <a:buNone/>
              <a:defRPr sz="290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200" dirty="0" err="1"/>
              <a:t>Commande</a:t>
            </a:r>
            <a:r>
              <a:rPr sz="3200" dirty="0"/>
              <a:t> find</a:t>
            </a:r>
          </a:p>
          <a:p>
            <a:pPr marL="249045" indent="-249045" algn="just" defTabSz="435411">
              <a:spcBef>
                <a:spcPts val="1700"/>
              </a:spcBef>
              <a:defRPr sz="2900"/>
            </a:pPr>
            <a:r>
              <a:rPr dirty="0"/>
              <a:t>La </a:t>
            </a:r>
            <a:r>
              <a:rPr dirty="0" err="1"/>
              <a:t>commande</a:t>
            </a:r>
            <a:r>
              <a:rPr dirty="0"/>
              <a:t> </a:t>
            </a:r>
            <a:r>
              <a:rPr sz="3000" b="1" i="1" dirty="0">
                <a:solidFill>
                  <a:srgbClr val="C00000"/>
                </a:solidFill>
              </a:rPr>
              <a:t>« find »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chercher</a:t>
            </a:r>
            <a:r>
              <a:rPr dirty="0"/>
              <a:t> des </a:t>
            </a:r>
            <a:r>
              <a:rPr dirty="0" err="1"/>
              <a:t>fichiers</a:t>
            </a:r>
            <a:r>
              <a:rPr dirty="0"/>
              <a:t> dans un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répertoires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des </a:t>
            </a:r>
            <a:r>
              <a:rPr dirty="0" err="1"/>
              <a:t>critères</a:t>
            </a:r>
            <a:r>
              <a:rPr dirty="0"/>
              <a:t> </a:t>
            </a:r>
            <a:r>
              <a:rPr dirty="0" err="1"/>
              <a:t>définis</a:t>
            </a:r>
            <a:r>
              <a:rPr dirty="0"/>
              <a:t> par </a:t>
            </a:r>
            <a:r>
              <a:rPr dirty="0" err="1"/>
              <a:t>l’utilisateur</a:t>
            </a:r>
            <a:r>
              <a:rPr dirty="0"/>
              <a:t>.</a:t>
            </a:r>
          </a:p>
          <a:p>
            <a:pPr marL="0" lvl="1" indent="469900" algn="ctr" defTabSz="435411">
              <a:spcBef>
                <a:spcPts val="1700"/>
              </a:spcBef>
              <a:buSzTx/>
              <a:buNone/>
              <a:defRPr sz="3200"/>
            </a:pPr>
            <a:r>
              <a:rPr sz="2900" b="1" i="1" dirty="0">
                <a:solidFill>
                  <a:srgbClr val="011993"/>
                </a:solidFill>
              </a:rPr>
              <a:t>find  rep -option </a:t>
            </a:r>
            <a:r>
              <a:rPr dirty="0"/>
              <a:t> </a:t>
            </a:r>
          </a:p>
        </p:txBody>
      </p:sp>
      <p:pic>
        <p:nvPicPr>
          <p:cNvPr id="216" name="Capture d’écran 2021-02-20 à 6.11.20 PM.png" descr="Capture d’écran 2021-02-20 à 6.11.20 PM.png"/>
          <p:cNvPicPr>
            <a:picLocks noChangeAspect="1"/>
          </p:cNvPicPr>
          <p:nvPr/>
        </p:nvPicPr>
        <p:blipFill>
          <a:blip r:embed="rId2"/>
          <a:srcRect l="5026" r="5026"/>
          <a:stretch>
            <a:fillRect/>
          </a:stretch>
        </p:blipFill>
        <p:spPr>
          <a:xfrm>
            <a:off x="4359558" y="4746685"/>
            <a:ext cx="5227523" cy="4840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aractères spéciaux (Jokers)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2170182" cy="1378351"/>
          </a:xfrm>
          <a:prstGeom prst="rect">
            <a:avLst/>
          </a:prstGeom>
        </p:spPr>
        <p:txBody>
          <a:bodyPr/>
          <a:lstStyle/>
          <a:p>
            <a:r>
              <a:t>Caractères spéciaux (Jokers)  </a:t>
            </a:r>
          </a:p>
        </p:txBody>
      </p:sp>
      <p:sp>
        <p:nvSpPr>
          <p:cNvPr id="222" name="*  une chaîne quelconque (même vide)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2170182" cy="6783167"/>
          </a:xfrm>
          <a:prstGeom prst="rect">
            <a:avLst/>
          </a:prstGeom>
        </p:spPr>
        <p:txBody>
          <a:bodyPr anchor="t"/>
          <a:lstStyle/>
          <a:p>
            <a:pPr marL="426042" indent="-426042" defTabSz="558641">
              <a:spcBef>
                <a:spcPts val="2200"/>
              </a:spcBef>
              <a:defRPr sz="2448"/>
            </a:pPr>
            <a:r>
              <a:rPr sz="3264" dirty="0">
                <a:solidFill>
                  <a:srgbClr val="941100"/>
                </a:solidFill>
              </a:rPr>
              <a:t>*</a:t>
            </a:r>
            <a:r>
              <a:rPr sz="3264" dirty="0">
                <a:solidFill>
                  <a:srgbClr val="011993"/>
                </a:solidFill>
              </a:rPr>
              <a:t> 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chaîne</a:t>
            </a:r>
            <a:r>
              <a:rPr dirty="0"/>
              <a:t> </a:t>
            </a:r>
            <a:r>
              <a:rPr dirty="0" err="1"/>
              <a:t>quelconque</a:t>
            </a:r>
            <a:r>
              <a:rPr dirty="0"/>
              <a:t> (</a:t>
            </a:r>
            <a:r>
              <a:rPr dirty="0" err="1"/>
              <a:t>même</a:t>
            </a:r>
            <a:r>
              <a:rPr dirty="0"/>
              <a:t> vide)</a:t>
            </a:r>
          </a:p>
          <a:p>
            <a:pPr marL="319531" indent="-319531" defTabSz="558641">
              <a:spcBef>
                <a:spcPts val="2200"/>
              </a:spcBef>
              <a:defRPr sz="2448"/>
            </a:pPr>
            <a:r>
              <a:rPr dirty="0">
                <a:solidFill>
                  <a:srgbClr val="941100"/>
                </a:solidFill>
              </a:rPr>
              <a:t>?</a:t>
            </a:r>
            <a:r>
              <a:rPr dirty="0">
                <a:solidFill>
                  <a:srgbClr val="011993"/>
                </a:solidFill>
              </a:rPr>
              <a:t> </a:t>
            </a:r>
            <a:r>
              <a:rPr dirty="0"/>
              <a:t>un </a:t>
            </a:r>
            <a:r>
              <a:rPr dirty="0" err="1"/>
              <a:t>caractère</a:t>
            </a:r>
            <a:r>
              <a:rPr dirty="0"/>
              <a:t> </a:t>
            </a:r>
            <a:r>
              <a:rPr dirty="0" err="1"/>
              <a:t>quelconque</a:t>
            </a:r>
            <a:endParaRPr dirty="0"/>
          </a:p>
          <a:p>
            <a:pPr marL="319531" indent="-319531" defTabSz="558641">
              <a:spcBef>
                <a:spcPts val="2200"/>
              </a:spcBef>
              <a:defRPr sz="2448"/>
            </a:pPr>
            <a:r>
              <a:rPr dirty="0">
                <a:solidFill>
                  <a:srgbClr val="941100"/>
                </a:solidFill>
              </a:rPr>
              <a:t>[…]</a:t>
            </a:r>
            <a:r>
              <a:rPr dirty="0"/>
              <a:t> un </a:t>
            </a:r>
            <a:r>
              <a:rPr dirty="0" err="1"/>
              <a:t>caractère</a:t>
            </a:r>
            <a:r>
              <a:rPr dirty="0"/>
              <a:t> </a:t>
            </a:r>
            <a:r>
              <a:rPr dirty="0" err="1"/>
              <a:t>quelconque</a:t>
            </a:r>
            <a:r>
              <a:rPr dirty="0"/>
              <a:t> </a:t>
            </a:r>
            <a:r>
              <a:rPr dirty="0" err="1"/>
              <a:t>appartenant</a:t>
            </a:r>
            <a:r>
              <a:rPr dirty="0"/>
              <a:t> </a:t>
            </a:r>
            <a:r>
              <a:rPr dirty="0" err="1"/>
              <a:t>à</a:t>
            </a:r>
            <a:r>
              <a:rPr dirty="0"/>
              <a:t> </a:t>
            </a:r>
            <a:r>
              <a:rPr dirty="0" err="1"/>
              <a:t>l'ensemble</a:t>
            </a:r>
            <a:r>
              <a:rPr dirty="0"/>
              <a:t> « … »</a:t>
            </a:r>
          </a:p>
          <a:p>
            <a:pPr marL="319531" indent="-319531" defTabSz="558641">
              <a:spcBef>
                <a:spcPts val="2200"/>
              </a:spcBef>
              <a:defRPr sz="2448"/>
            </a:pPr>
            <a:r>
              <a:rPr dirty="0">
                <a:solidFill>
                  <a:srgbClr val="941100"/>
                </a:solidFill>
              </a:rPr>
              <a:t>[!…]</a:t>
            </a:r>
            <a:r>
              <a:rPr dirty="0">
                <a:solidFill>
                  <a:srgbClr val="011993"/>
                </a:solidFill>
              </a:rPr>
              <a:t> </a:t>
            </a:r>
            <a:r>
              <a:rPr dirty="0"/>
              <a:t>un </a:t>
            </a:r>
            <a:r>
              <a:rPr dirty="0" err="1"/>
              <a:t>caractère</a:t>
            </a:r>
            <a:r>
              <a:rPr dirty="0"/>
              <a:t> </a:t>
            </a:r>
            <a:r>
              <a:rPr dirty="0" err="1"/>
              <a:t>quelconque</a:t>
            </a:r>
            <a:r>
              <a:rPr dirty="0"/>
              <a:t> hors de </a:t>
            </a:r>
            <a:r>
              <a:rPr dirty="0" err="1"/>
              <a:t>l’ensemble</a:t>
            </a:r>
            <a:endParaRPr dirty="0"/>
          </a:p>
          <a:p>
            <a:pPr marL="0" lvl="2" indent="310895" defTabSz="558641">
              <a:spcBef>
                <a:spcPts val="2200"/>
              </a:spcBef>
              <a:buClrTx/>
              <a:buSzTx/>
              <a:buFontTx/>
              <a:buNone/>
              <a:defRPr sz="2448"/>
            </a:pPr>
            <a:r>
              <a:rPr b="1" dirty="0" err="1">
                <a:solidFill>
                  <a:srgbClr val="011993"/>
                </a:solidFill>
              </a:rPr>
              <a:t>Exemples</a:t>
            </a:r>
            <a:r>
              <a:rPr dirty="0"/>
              <a:t> :</a:t>
            </a:r>
          </a:p>
          <a:p>
            <a:pPr marL="958596" lvl="2" indent="-319531" algn="just" defTabSz="558641">
              <a:spcBef>
                <a:spcPts val="2200"/>
              </a:spcBef>
              <a:defRPr sz="2448"/>
            </a:pPr>
            <a:r>
              <a:rPr b="1" dirty="0"/>
              <a:t>find /home/</a:t>
            </a:r>
            <a:r>
              <a:rPr b="1" dirty="0" err="1"/>
              <a:t>mohamed</a:t>
            </a:r>
            <a:r>
              <a:rPr b="1" dirty="0"/>
              <a:t>  -type f -name </a:t>
            </a:r>
            <a:r>
              <a:rPr lang="fr-FR" b="1" dirty="0"/>
              <a:t>"</a:t>
            </a:r>
            <a:r>
              <a:rPr b="1" dirty="0"/>
              <a:t>*.jpg</a:t>
            </a:r>
            <a:r>
              <a:rPr lang="fr-FR" b="1" dirty="0"/>
              <a:t>"</a:t>
            </a:r>
            <a:r>
              <a:rPr dirty="0"/>
              <a:t>: </a:t>
            </a:r>
            <a:r>
              <a:rPr dirty="0" err="1"/>
              <a:t>chercher</a:t>
            </a:r>
            <a:r>
              <a:rPr dirty="0"/>
              <a:t> </a:t>
            </a:r>
            <a:r>
              <a:rPr dirty="0" err="1"/>
              <a:t>tous</a:t>
            </a:r>
            <a:r>
              <a:rPr dirty="0"/>
              <a:t> les </a:t>
            </a:r>
            <a:r>
              <a:rPr dirty="0" err="1"/>
              <a:t>fichiers</a:t>
            </a:r>
            <a:r>
              <a:rPr dirty="0"/>
              <a:t> </a:t>
            </a:r>
            <a:r>
              <a:rPr dirty="0" err="1"/>
              <a:t>d’extension</a:t>
            </a:r>
            <a:r>
              <a:rPr dirty="0"/>
              <a:t> .jpg.</a:t>
            </a:r>
          </a:p>
          <a:p>
            <a:pPr marL="958596" lvl="2" indent="-319531" algn="just" defTabSz="558641">
              <a:spcBef>
                <a:spcPts val="2200"/>
              </a:spcBef>
              <a:defRPr sz="2448"/>
            </a:pPr>
            <a:r>
              <a:rPr b="1" dirty="0"/>
              <a:t>find /home/</a:t>
            </a:r>
            <a:r>
              <a:rPr b="1" dirty="0" err="1"/>
              <a:t>mohamed</a:t>
            </a:r>
            <a:r>
              <a:rPr b="1" dirty="0"/>
              <a:t>  -type d -name </a:t>
            </a:r>
            <a:r>
              <a:rPr lang="fr-FR" b="1" dirty="0"/>
              <a:t>"</a:t>
            </a:r>
            <a:r>
              <a:rPr b="1" dirty="0"/>
              <a:t>????</a:t>
            </a:r>
            <a:r>
              <a:rPr lang="fr-FR" b="1" dirty="0"/>
              <a:t>"</a:t>
            </a:r>
            <a:r>
              <a:rPr b="1" dirty="0"/>
              <a:t> : </a:t>
            </a:r>
            <a:r>
              <a:rPr b="1" dirty="0" err="1"/>
              <a:t>c</a:t>
            </a:r>
            <a:r>
              <a:rPr dirty="0" err="1"/>
              <a:t>hercher</a:t>
            </a:r>
            <a:r>
              <a:rPr dirty="0"/>
              <a:t> </a:t>
            </a:r>
            <a:r>
              <a:rPr dirty="0" err="1"/>
              <a:t>tous</a:t>
            </a:r>
            <a:r>
              <a:rPr dirty="0"/>
              <a:t> les </a:t>
            </a:r>
            <a:r>
              <a:rPr dirty="0" err="1"/>
              <a:t>répertoires</a:t>
            </a:r>
            <a:r>
              <a:rPr dirty="0"/>
              <a:t> </a:t>
            </a:r>
            <a:r>
              <a:rPr dirty="0" err="1"/>
              <a:t>dont</a:t>
            </a:r>
            <a:r>
              <a:rPr dirty="0"/>
              <a:t> le nom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composé</a:t>
            </a:r>
            <a:r>
              <a:rPr dirty="0"/>
              <a:t> de 4 </a:t>
            </a:r>
            <a:r>
              <a:rPr dirty="0" err="1"/>
              <a:t>caractères</a:t>
            </a:r>
            <a:r>
              <a:rPr dirty="0"/>
              <a:t>.</a:t>
            </a:r>
          </a:p>
          <a:p>
            <a:pPr marL="958596" lvl="2" indent="-319531" algn="just" defTabSz="558641">
              <a:spcBef>
                <a:spcPts val="2200"/>
              </a:spcBef>
              <a:defRPr sz="2448"/>
            </a:pPr>
            <a:r>
              <a:rPr b="1" dirty="0"/>
              <a:t>find -</a:t>
            </a:r>
            <a:r>
              <a:rPr b="1" dirty="0" err="1"/>
              <a:t>mtime</a:t>
            </a:r>
            <a:r>
              <a:rPr b="1" dirty="0"/>
              <a:t> 3 -name </a:t>
            </a:r>
            <a:r>
              <a:rPr lang="fr-FR" b="1" dirty="0"/>
              <a:t>"</a:t>
            </a:r>
            <a:r>
              <a:rPr b="1" dirty="0"/>
              <a:t>[Ff]*</a:t>
            </a:r>
            <a:r>
              <a:rPr lang="fr-FR" b="1" dirty="0"/>
              <a:t>"</a:t>
            </a:r>
            <a:r>
              <a:rPr b="1" dirty="0"/>
              <a:t> </a:t>
            </a:r>
            <a:r>
              <a:rPr dirty="0"/>
              <a:t>: </a:t>
            </a:r>
            <a:r>
              <a:rPr dirty="0" err="1"/>
              <a:t>chercher</a:t>
            </a:r>
            <a:r>
              <a:rPr dirty="0"/>
              <a:t> </a:t>
            </a:r>
            <a:r>
              <a:rPr dirty="0" err="1"/>
              <a:t>tous</a:t>
            </a:r>
            <a:r>
              <a:rPr dirty="0"/>
              <a:t> </a:t>
            </a:r>
            <a:r>
              <a:rPr dirty="0" err="1"/>
              <a:t>fichiers</a:t>
            </a:r>
            <a:r>
              <a:rPr dirty="0"/>
              <a:t>/</a:t>
            </a:r>
            <a:r>
              <a:rPr dirty="0" err="1"/>
              <a:t>répertoires</a:t>
            </a:r>
            <a:r>
              <a:rPr dirty="0"/>
              <a:t> </a:t>
            </a:r>
            <a:r>
              <a:rPr dirty="0" err="1"/>
              <a:t>modifiés</a:t>
            </a:r>
            <a:r>
              <a:rPr dirty="0"/>
              <a:t> </a:t>
            </a:r>
            <a:r>
              <a:rPr lang="fr-FR" dirty="0"/>
              <a:t>il y a</a:t>
            </a:r>
            <a:r>
              <a:rPr dirty="0"/>
              <a:t> 3 </a:t>
            </a:r>
            <a:r>
              <a:rPr dirty="0" err="1"/>
              <a:t>jours</a:t>
            </a:r>
            <a:r>
              <a:rPr dirty="0"/>
              <a:t> et </a:t>
            </a:r>
            <a:r>
              <a:rPr dirty="0" err="1"/>
              <a:t>leurs</a:t>
            </a:r>
            <a:r>
              <a:rPr dirty="0"/>
              <a:t> </a:t>
            </a:r>
            <a:r>
              <a:rPr dirty="0" err="1"/>
              <a:t>noms</a:t>
            </a:r>
            <a:r>
              <a:rPr dirty="0"/>
              <a:t> </a:t>
            </a:r>
            <a:r>
              <a:rPr dirty="0" err="1"/>
              <a:t>commençant</a:t>
            </a:r>
            <a:r>
              <a:rPr dirty="0"/>
              <a:t> par F </a:t>
            </a:r>
            <a:r>
              <a:rPr dirty="0" err="1"/>
              <a:t>ou</a:t>
            </a:r>
            <a:r>
              <a:rPr dirty="0"/>
              <a:t> f.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mmandes filt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Commandes filtres</a:t>
            </a:r>
          </a:p>
        </p:txBody>
      </p:sp>
      <p:sp>
        <p:nvSpPr>
          <p:cNvPr id="225" name="Commande grep…"/>
          <p:cNvSpPr txBox="1">
            <a:spLocks noGrp="1"/>
          </p:cNvSpPr>
          <p:nvPr>
            <p:ph type="body" idx="1"/>
          </p:nvPr>
        </p:nvSpPr>
        <p:spPr>
          <a:xfrm>
            <a:off x="508000" y="2394065"/>
            <a:ext cx="11988800" cy="73595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algn="ctr" defTabSz="296079">
              <a:lnSpc>
                <a:spcPct val="90000"/>
              </a:lnSpc>
              <a:spcBef>
                <a:spcPts val="1100"/>
              </a:spcBef>
              <a:buSzTx/>
              <a:buNone/>
              <a:defRPr sz="2516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200" b="1" i="1" u="sng" dirty="0" err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Commande</a:t>
            </a:r>
            <a:r>
              <a:rPr sz="3200" b="1" i="1" u="sng" dirty="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 grep</a:t>
            </a:r>
          </a:p>
          <a:p>
            <a:pPr marL="169351" indent="-169351" algn="just" defTabSz="296079">
              <a:spcBef>
                <a:spcPts val="1100"/>
              </a:spcBef>
              <a:defRPr sz="2516"/>
            </a:pPr>
            <a:r>
              <a:rPr sz="2800" dirty="0"/>
              <a:t>La </a:t>
            </a:r>
            <a:r>
              <a:rPr sz="2800" dirty="0" err="1"/>
              <a:t>commande</a:t>
            </a:r>
            <a:r>
              <a:rPr sz="2800" dirty="0"/>
              <a:t> </a:t>
            </a:r>
            <a:r>
              <a:rPr sz="3000" b="1" i="1" dirty="0">
                <a:solidFill>
                  <a:srgbClr val="C00000"/>
                </a:solidFill>
              </a:rPr>
              <a:t>« grep » </a:t>
            </a:r>
            <a:r>
              <a:rPr sz="2800" dirty="0" err="1"/>
              <a:t>permet</a:t>
            </a:r>
            <a:r>
              <a:rPr sz="2800" dirty="0"/>
              <a:t> de </a:t>
            </a:r>
            <a:r>
              <a:rPr sz="2800" dirty="0" err="1"/>
              <a:t>chercher</a:t>
            </a:r>
            <a:r>
              <a:rPr sz="2800" dirty="0"/>
              <a:t> un mot clef dans le </a:t>
            </a:r>
            <a:r>
              <a:rPr sz="2800" dirty="0" err="1"/>
              <a:t>contenu</a:t>
            </a:r>
            <a:r>
              <a:rPr sz="2800" dirty="0"/>
              <a:t> d’un </a:t>
            </a:r>
            <a:r>
              <a:rPr sz="2800" dirty="0" err="1"/>
              <a:t>fichier</a:t>
            </a:r>
            <a:r>
              <a:rPr sz="2800" dirty="0"/>
              <a:t>. Elle affiche </a:t>
            </a:r>
            <a:r>
              <a:rPr sz="2800" dirty="0" err="1"/>
              <a:t>toutes</a:t>
            </a:r>
            <a:r>
              <a:rPr sz="2800" dirty="0"/>
              <a:t> les </a:t>
            </a:r>
            <a:r>
              <a:rPr sz="2800" dirty="0" err="1"/>
              <a:t>lignes</a:t>
            </a:r>
            <a:r>
              <a:rPr sz="2800" dirty="0"/>
              <a:t> </a:t>
            </a:r>
            <a:r>
              <a:rPr sz="2800" dirty="0" err="1"/>
              <a:t>contenant</a:t>
            </a:r>
            <a:r>
              <a:rPr sz="2800" dirty="0"/>
              <a:t>  </a:t>
            </a:r>
            <a:r>
              <a:rPr sz="2800" dirty="0" err="1"/>
              <a:t>ce</a:t>
            </a:r>
            <a:r>
              <a:rPr sz="2800" dirty="0"/>
              <a:t> mot clef. </a:t>
            </a:r>
          </a:p>
          <a:p>
            <a:pPr marL="0" indent="0" algn="ctr" defTabSz="296079">
              <a:spcBef>
                <a:spcPts val="1100"/>
              </a:spcBef>
              <a:buClrTx/>
              <a:buSzTx/>
              <a:buFontTx/>
              <a:buNone/>
              <a:defRPr sz="2516"/>
            </a:pPr>
            <a:r>
              <a:rPr sz="2800" b="1" i="1" dirty="0">
                <a:solidFill>
                  <a:srgbClr val="011993"/>
                </a:solidFill>
              </a:rPr>
              <a:t>grep  </a:t>
            </a:r>
            <a:r>
              <a:rPr sz="2800" b="1" i="1" dirty="0" err="1">
                <a:solidFill>
                  <a:srgbClr val="011993"/>
                </a:solidFill>
              </a:rPr>
              <a:t>mot_clef</a:t>
            </a:r>
            <a:r>
              <a:rPr sz="2800" b="1" i="1" dirty="0">
                <a:solidFill>
                  <a:srgbClr val="011993"/>
                </a:solidFill>
              </a:rPr>
              <a:t> </a:t>
            </a:r>
            <a:r>
              <a:rPr lang="fr-FR" sz="2800" b="1" i="1" dirty="0">
                <a:solidFill>
                  <a:srgbClr val="011993"/>
                </a:solidFill>
              </a:rPr>
              <a:t> </a:t>
            </a:r>
            <a:r>
              <a:rPr sz="2800" b="1" i="1" dirty="0" err="1">
                <a:solidFill>
                  <a:srgbClr val="011993"/>
                </a:solidFill>
              </a:rPr>
              <a:t>nomFichier</a:t>
            </a:r>
            <a:endParaRPr sz="2800" b="1" i="1" dirty="0">
              <a:solidFill>
                <a:srgbClr val="011993"/>
              </a:solidFill>
            </a:endParaRPr>
          </a:p>
          <a:p>
            <a:pPr marL="958596" lvl="2" indent="-319531" defTabSz="558641">
              <a:spcBef>
                <a:spcPts val="2200"/>
              </a:spcBef>
              <a:defRPr sz="2448"/>
            </a:pPr>
            <a:r>
              <a:rPr sz="2800" b="1" dirty="0"/>
              <a:t>grep -</a:t>
            </a:r>
            <a:r>
              <a:rPr sz="2800" b="1" dirty="0" err="1"/>
              <a:t>i</a:t>
            </a:r>
            <a:r>
              <a:rPr sz="2800" b="1" dirty="0"/>
              <a:t> </a:t>
            </a:r>
            <a:r>
              <a:rPr sz="2800" b="1" dirty="0" err="1"/>
              <a:t>mot_clef</a:t>
            </a:r>
            <a:r>
              <a:rPr sz="2800" b="1" dirty="0"/>
              <a:t> </a:t>
            </a:r>
            <a:r>
              <a:rPr sz="2800" b="1" dirty="0" err="1"/>
              <a:t>fichier</a:t>
            </a:r>
            <a:r>
              <a:rPr sz="2800" b="1" dirty="0"/>
              <a:t> : </a:t>
            </a:r>
            <a:r>
              <a:rPr sz="2800" dirty="0" err="1"/>
              <a:t>Afficher</a:t>
            </a:r>
            <a:r>
              <a:rPr sz="2800" dirty="0"/>
              <a:t> </a:t>
            </a:r>
            <a:r>
              <a:rPr sz="2800" dirty="0" err="1"/>
              <a:t>toutes</a:t>
            </a:r>
            <a:r>
              <a:rPr sz="2800" dirty="0"/>
              <a:t> les </a:t>
            </a:r>
            <a:r>
              <a:rPr sz="2800" dirty="0" err="1"/>
              <a:t>lignes</a:t>
            </a:r>
            <a:r>
              <a:rPr sz="2800" dirty="0"/>
              <a:t> </a:t>
            </a:r>
            <a:r>
              <a:rPr sz="2800" dirty="0" err="1"/>
              <a:t>contenant</a:t>
            </a:r>
            <a:r>
              <a:rPr sz="2800" dirty="0"/>
              <a:t> « </a:t>
            </a:r>
            <a:r>
              <a:rPr lang="fr-FR" sz="2800" i="1" dirty="0" err="1"/>
              <a:t>mot_clef</a:t>
            </a:r>
            <a:r>
              <a:rPr sz="2800" i="1" dirty="0"/>
              <a:t> </a:t>
            </a:r>
            <a:r>
              <a:rPr sz="2800" dirty="0"/>
              <a:t>» du </a:t>
            </a:r>
            <a:r>
              <a:rPr sz="2800" dirty="0" err="1"/>
              <a:t>fichier</a:t>
            </a:r>
            <a:r>
              <a:rPr sz="2800" dirty="0"/>
              <a:t>. </a:t>
            </a:r>
          </a:p>
          <a:p>
            <a:pPr marL="958596" lvl="2" indent="-319531" defTabSz="558641">
              <a:spcBef>
                <a:spcPts val="2200"/>
              </a:spcBef>
              <a:defRPr sz="2448"/>
            </a:pPr>
            <a:r>
              <a:rPr sz="2800" b="1" dirty="0"/>
              <a:t>grep -v </a:t>
            </a:r>
            <a:r>
              <a:rPr sz="2800" b="1" dirty="0" err="1"/>
              <a:t>mot_clef</a:t>
            </a:r>
            <a:r>
              <a:rPr sz="2800" b="1" dirty="0"/>
              <a:t> </a:t>
            </a:r>
            <a:r>
              <a:rPr sz="2800" b="1" dirty="0" err="1"/>
              <a:t>fichier</a:t>
            </a:r>
            <a:r>
              <a:rPr sz="2800" b="1" dirty="0"/>
              <a:t> : </a:t>
            </a:r>
            <a:r>
              <a:rPr sz="2800" dirty="0" err="1"/>
              <a:t>Afficher</a:t>
            </a:r>
            <a:r>
              <a:rPr sz="2800" dirty="0"/>
              <a:t> les </a:t>
            </a:r>
            <a:r>
              <a:rPr sz="2800" dirty="0" err="1"/>
              <a:t>lignes</a:t>
            </a:r>
            <a:r>
              <a:rPr sz="2800" dirty="0"/>
              <a:t> ne </a:t>
            </a:r>
            <a:r>
              <a:rPr sz="2800" dirty="0" err="1"/>
              <a:t>contenant</a:t>
            </a:r>
            <a:r>
              <a:rPr sz="2800" dirty="0"/>
              <a:t> pas la </a:t>
            </a:r>
            <a:r>
              <a:rPr lang="fr-FR" sz="2800" dirty="0"/>
              <a:t>« </a:t>
            </a:r>
            <a:r>
              <a:rPr lang="fr-FR" sz="2800" i="1" dirty="0" err="1"/>
              <a:t>mot_clef</a:t>
            </a:r>
            <a:r>
              <a:rPr lang="fr-FR" sz="2800" i="1" dirty="0"/>
              <a:t> </a:t>
            </a:r>
            <a:r>
              <a:rPr lang="fr-FR" sz="2800" dirty="0"/>
              <a:t>» </a:t>
            </a:r>
            <a:r>
              <a:rPr sz="2800" dirty="0"/>
              <a:t>. </a:t>
            </a:r>
          </a:p>
          <a:p>
            <a:pPr marL="958596" lvl="2" indent="-319531" defTabSz="558641">
              <a:spcBef>
                <a:spcPts val="2200"/>
              </a:spcBef>
              <a:defRPr sz="2448"/>
            </a:pPr>
            <a:r>
              <a:rPr sz="2800" b="1" dirty="0"/>
              <a:t>grep -n </a:t>
            </a:r>
            <a:r>
              <a:rPr sz="2800" b="1" dirty="0" err="1"/>
              <a:t>mot_clef</a:t>
            </a:r>
            <a:r>
              <a:rPr sz="2800" b="1" dirty="0"/>
              <a:t> </a:t>
            </a:r>
            <a:r>
              <a:rPr sz="2800" b="1" dirty="0" err="1"/>
              <a:t>fichier</a:t>
            </a:r>
            <a:r>
              <a:rPr sz="2800" b="1" dirty="0"/>
              <a:t> : </a:t>
            </a:r>
            <a:r>
              <a:rPr sz="2800" dirty="0" err="1"/>
              <a:t>Afficher</a:t>
            </a:r>
            <a:r>
              <a:rPr sz="2800" dirty="0"/>
              <a:t>  </a:t>
            </a:r>
            <a:r>
              <a:rPr sz="2800" dirty="0" err="1"/>
              <a:t>chaque</a:t>
            </a:r>
            <a:r>
              <a:rPr sz="2800" dirty="0"/>
              <a:t> </a:t>
            </a:r>
            <a:r>
              <a:rPr sz="2800" dirty="0" err="1"/>
              <a:t>ligne</a:t>
            </a:r>
            <a:r>
              <a:rPr sz="2800" dirty="0"/>
              <a:t> </a:t>
            </a:r>
            <a:r>
              <a:rPr sz="2800" dirty="0" err="1"/>
              <a:t>contenant</a:t>
            </a:r>
            <a:r>
              <a:rPr sz="2800" dirty="0"/>
              <a:t> </a:t>
            </a:r>
            <a:r>
              <a:rPr lang="fr-FR" sz="2800" dirty="0"/>
              <a:t>« </a:t>
            </a:r>
            <a:r>
              <a:rPr lang="fr-FR" sz="2800" i="1" dirty="0" err="1"/>
              <a:t>mot_clef</a:t>
            </a:r>
            <a:r>
              <a:rPr lang="fr-FR" sz="2800" i="1" dirty="0"/>
              <a:t> </a:t>
            </a:r>
            <a:r>
              <a:rPr lang="fr-FR" sz="2800" dirty="0"/>
              <a:t>» </a:t>
            </a:r>
            <a:r>
              <a:rPr sz="2800" dirty="0" err="1"/>
              <a:t>numérotée</a:t>
            </a:r>
            <a:r>
              <a:rPr sz="2800" dirty="0"/>
              <a:t>.</a:t>
            </a:r>
          </a:p>
          <a:p>
            <a:pPr marL="958596" lvl="2" indent="-319531" defTabSz="558641">
              <a:spcBef>
                <a:spcPts val="2200"/>
              </a:spcBef>
              <a:defRPr sz="2448"/>
            </a:pPr>
            <a:r>
              <a:rPr sz="2800" b="1" dirty="0"/>
              <a:t>grep -r </a:t>
            </a:r>
            <a:r>
              <a:rPr sz="2800" b="1" dirty="0" err="1"/>
              <a:t>mot_clef</a:t>
            </a:r>
            <a:r>
              <a:rPr sz="2800" b="1" dirty="0"/>
              <a:t> rep : </a:t>
            </a:r>
            <a:r>
              <a:rPr sz="2800" dirty="0" err="1"/>
              <a:t>rechercher</a:t>
            </a:r>
            <a:r>
              <a:rPr sz="2800" dirty="0"/>
              <a:t> </a:t>
            </a:r>
            <a:r>
              <a:rPr sz="2800" dirty="0" err="1"/>
              <a:t>d’une</a:t>
            </a:r>
            <a:r>
              <a:rPr sz="2800" dirty="0"/>
              <a:t> </a:t>
            </a:r>
            <a:r>
              <a:rPr sz="2800" dirty="0" err="1"/>
              <a:t>façon</a:t>
            </a:r>
            <a:r>
              <a:rPr sz="2800" dirty="0"/>
              <a:t> </a:t>
            </a:r>
            <a:r>
              <a:rPr sz="2800" dirty="0" err="1"/>
              <a:t>récursive</a:t>
            </a:r>
            <a:r>
              <a:rPr sz="2800" dirty="0"/>
              <a:t> dans </a:t>
            </a:r>
            <a:r>
              <a:rPr sz="2800" dirty="0" err="1"/>
              <a:t>tous</a:t>
            </a:r>
            <a:r>
              <a:rPr sz="2800" dirty="0"/>
              <a:t> les </a:t>
            </a:r>
            <a:r>
              <a:rPr sz="2800" dirty="0" err="1"/>
              <a:t>fichiers</a:t>
            </a:r>
            <a:r>
              <a:rPr sz="2800" dirty="0"/>
              <a:t> et sous-dossiers</a:t>
            </a:r>
            <a:r>
              <a:rPr lang="fr-FR" sz="2800" dirty="0"/>
              <a:t> du </a:t>
            </a:r>
            <a:r>
              <a:rPr lang="fr-FR" sz="2800" b="1" dirty="0"/>
              <a:t>rep</a:t>
            </a:r>
            <a:r>
              <a:rPr sz="2800" dirty="0"/>
              <a:t>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mmandes filt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Commandes filtres</a:t>
            </a:r>
          </a:p>
        </p:txBody>
      </p:sp>
      <p:sp>
        <p:nvSpPr>
          <p:cNvPr id="232" name="Commande c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 defTabSz="435411">
              <a:lnSpc>
                <a:spcPct val="90000"/>
              </a:lnSpc>
              <a:spcBef>
                <a:spcPts val="1700"/>
              </a:spcBef>
              <a:buSzTx/>
              <a:buNone/>
              <a:defRPr sz="300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200" dirty="0" err="1"/>
              <a:t>Commande</a:t>
            </a:r>
            <a:r>
              <a:rPr sz="3200" dirty="0"/>
              <a:t> cut</a:t>
            </a:r>
          </a:p>
          <a:p>
            <a:pPr marL="249045" indent="-249045" algn="just" defTabSz="435411">
              <a:spcBef>
                <a:spcPts val="1700"/>
              </a:spcBef>
              <a:defRPr sz="2700"/>
            </a:pPr>
            <a:r>
              <a:rPr dirty="0"/>
              <a:t>La </a:t>
            </a:r>
            <a:r>
              <a:rPr dirty="0" err="1"/>
              <a:t>commande</a:t>
            </a:r>
            <a:r>
              <a:rPr dirty="0"/>
              <a:t> </a:t>
            </a:r>
            <a:r>
              <a:rPr sz="3000" b="1" i="1" dirty="0">
                <a:solidFill>
                  <a:srgbClr val="C00000"/>
                </a:solidFill>
              </a:rPr>
              <a:t>« cut »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récupérer</a:t>
            </a:r>
            <a:r>
              <a:rPr dirty="0"/>
              <a:t> des </a:t>
            </a:r>
            <a:r>
              <a:rPr dirty="0" err="1"/>
              <a:t>caractères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des champs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ligne</a:t>
            </a:r>
            <a:r>
              <a:rPr dirty="0"/>
              <a:t>.</a:t>
            </a:r>
            <a:endParaRPr lang="fr-FR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r>
              <a:rPr lang="fr-FR" sz="2700" dirty="0"/>
              <a:t>L'option </a:t>
            </a:r>
            <a:r>
              <a:rPr lang="fr-FR" sz="3000" b="1" i="1" dirty="0">
                <a:solidFill>
                  <a:srgbClr val="C00000"/>
                </a:solidFill>
              </a:rPr>
              <a:t>-d </a:t>
            </a:r>
            <a:r>
              <a:rPr lang="fr-FR" sz="2700" dirty="0"/>
              <a:t>permet d'exprimer le caractère séparateur de champ. Le caractère séparateur par défaut est la tabulation.</a:t>
            </a:r>
            <a:endParaRPr dirty="0"/>
          </a:p>
        </p:txBody>
      </p:sp>
      <p:pic>
        <p:nvPicPr>
          <p:cNvPr id="233" name="Capture d’écran 2021-02-21 à 1.23.31 AM.png" descr="Capture d’écran 2021-02-21 à 1.23.31 AM.png"/>
          <p:cNvPicPr>
            <a:picLocks noChangeAspect="1"/>
          </p:cNvPicPr>
          <p:nvPr/>
        </p:nvPicPr>
        <p:blipFill rotWithShape="1">
          <a:blip r:embed="rId2"/>
          <a:srcRect t="2986" r="25203"/>
          <a:stretch/>
        </p:blipFill>
        <p:spPr>
          <a:xfrm>
            <a:off x="1651210" y="5606935"/>
            <a:ext cx="9702379" cy="3600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ommandes filt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Commandes filtres</a:t>
            </a:r>
          </a:p>
        </p:txBody>
      </p:sp>
      <p:sp>
        <p:nvSpPr>
          <p:cNvPr id="232" name="Commande cut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3246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algn="ctr" defTabSz="435411">
              <a:lnSpc>
                <a:spcPct val="90000"/>
              </a:lnSpc>
              <a:spcBef>
                <a:spcPts val="1700"/>
              </a:spcBef>
              <a:buSzTx/>
              <a:buNone/>
              <a:defRPr sz="300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200" dirty="0" err="1"/>
              <a:t>Commande</a:t>
            </a:r>
            <a:r>
              <a:rPr sz="3200" dirty="0"/>
              <a:t> cut</a:t>
            </a:r>
            <a:endParaRPr lang="fr-TN" sz="32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r>
              <a:rPr lang="fr-FR" sz="2700" dirty="0"/>
              <a:t>L'option </a:t>
            </a:r>
            <a:r>
              <a:rPr lang="fr-FR" sz="3000" b="1" i="1" dirty="0">
                <a:solidFill>
                  <a:srgbClr val="C00000"/>
                </a:solidFill>
              </a:rPr>
              <a:t>-f </a:t>
            </a:r>
            <a:r>
              <a:rPr lang="fr-FR" sz="2700" dirty="0"/>
              <a:t>permet de couper par champs.</a:t>
            </a:r>
          </a:p>
          <a:p>
            <a:pPr marL="249045" indent="-249045" algn="just" defTabSz="435411">
              <a:spcBef>
                <a:spcPts val="1700"/>
              </a:spcBef>
              <a:defRPr sz="2700"/>
            </a:pPr>
            <a:endParaRPr lang="fr-FR" sz="27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endParaRPr lang="fr-FR" sz="27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endParaRPr lang="fr-FR" sz="27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endParaRPr lang="fr-FR" sz="27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endParaRPr lang="fr-FR" sz="27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endParaRPr lang="fr-FR" sz="2700" dirty="0"/>
          </a:p>
          <a:p>
            <a:pPr marL="249045" indent="-249045" algn="just" defTabSz="435411">
              <a:spcBef>
                <a:spcPts val="1700"/>
              </a:spcBef>
              <a:defRPr sz="2700"/>
            </a:pPr>
            <a:r>
              <a:rPr lang="fr-FR" sz="2700" b="1" i="1" dirty="0" err="1">
                <a:solidFill>
                  <a:srgbClr val="002060"/>
                </a:solidFill>
              </a:rPr>
              <a:t>echo</a:t>
            </a:r>
            <a:r>
              <a:rPr lang="fr-FR" sz="2700" b="1" i="1" dirty="0">
                <a:solidFill>
                  <a:srgbClr val="002060"/>
                </a:solidFill>
              </a:rPr>
              <a:t> 44150 | </a:t>
            </a:r>
            <a:r>
              <a:rPr lang="fr-FR" sz="2700" b="1" i="1" dirty="0" err="1">
                <a:solidFill>
                  <a:srgbClr val="002060"/>
                </a:solidFill>
              </a:rPr>
              <a:t>cut</a:t>
            </a:r>
            <a:r>
              <a:rPr lang="fr-FR" sz="2700" b="1" i="1" dirty="0">
                <a:solidFill>
                  <a:srgbClr val="002060"/>
                </a:solidFill>
              </a:rPr>
              <a:t> -c1-2 :  </a:t>
            </a:r>
            <a:r>
              <a:rPr lang="fr-FR" sz="2700" dirty="0"/>
              <a:t>Couper les 2 premiers chiffres d'un code postal</a:t>
            </a:r>
          </a:p>
          <a:p>
            <a:pPr marL="249045" indent="-249045" algn="just" defTabSz="435411">
              <a:spcBef>
                <a:spcPts val="1700"/>
              </a:spcBef>
              <a:defRPr sz="2700"/>
            </a:pPr>
            <a:r>
              <a:rPr lang="fr-FR" sz="2700" b="1" i="1" dirty="0" err="1">
                <a:solidFill>
                  <a:srgbClr val="002060"/>
                </a:solidFill>
              </a:rPr>
              <a:t>tail</a:t>
            </a:r>
            <a:r>
              <a:rPr lang="fr-FR" sz="2700" b="1" i="1" dirty="0">
                <a:solidFill>
                  <a:srgbClr val="002060"/>
                </a:solidFill>
              </a:rPr>
              <a:t> -5 /</a:t>
            </a:r>
            <a:r>
              <a:rPr lang="fr-FR" sz="2700" b="1" i="1" dirty="0" err="1">
                <a:solidFill>
                  <a:srgbClr val="002060"/>
                </a:solidFill>
              </a:rPr>
              <a:t>etc</a:t>
            </a:r>
            <a:r>
              <a:rPr lang="fr-FR" sz="2700" b="1" i="1" dirty="0">
                <a:solidFill>
                  <a:srgbClr val="002060"/>
                </a:solidFill>
              </a:rPr>
              <a:t>/</a:t>
            </a:r>
            <a:r>
              <a:rPr lang="fr-FR" sz="2700" b="1" i="1" dirty="0" err="1">
                <a:solidFill>
                  <a:srgbClr val="002060"/>
                </a:solidFill>
              </a:rPr>
              <a:t>passwd</a:t>
            </a:r>
            <a:r>
              <a:rPr lang="fr-FR" sz="2700" b="1" i="1" dirty="0">
                <a:solidFill>
                  <a:srgbClr val="002060"/>
                </a:solidFill>
              </a:rPr>
              <a:t> | </a:t>
            </a:r>
            <a:r>
              <a:rPr lang="fr-FR" sz="2700" b="1" i="1" dirty="0" err="1">
                <a:solidFill>
                  <a:srgbClr val="002060"/>
                </a:solidFill>
              </a:rPr>
              <a:t>cut</a:t>
            </a:r>
            <a:r>
              <a:rPr lang="fr-FR" sz="2700" b="1" i="1" dirty="0">
                <a:solidFill>
                  <a:srgbClr val="002060"/>
                </a:solidFill>
              </a:rPr>
              <a:t> -d: -f1,6,7 :  </a:t>
            </a:r>
            <a:r>
              <a:rPr lang="fr-FR" sz="2700" dirty="0"/>
              <a:t>Afficher le 1er, 6ème et 7ème champs des 5 dernières lignes du fichier </a:t>
            </a:r>
            <a:r>
              <a:rPr lang="fr-FR" sz="2700" b="1" dirty="0"/>
              <a:t>/</a:t>
            </a:r>
            <a:r>
              <a:rPr lang="fr-FR" sz="2700" b="1" dirty="0" err="1"/>
              <a:t>etc</a:t>
            </a:r>
            <a:r>
              <a:rPr lang="fr-FR" sz="2700" b="1" dirty="0"/>
              <a:t>/</a:t>
            </a:r>
            <a:r>
              <a:rPr lang="fr-FR" sz="2700" b="1" dirty="0" err="1"/>
              <a:t>passwd</a:t>
            </a:r>
            <a:r>
              <a:rPr lang="fr-FR" sz="2700" b="1" dirty="0"/>
              <a:t>.</a:t>
            </a:r>
          </a:p>
          <a:p>
            <a:pPr marL="0" indent="0" algn="just" defTabSz="435411">
              <a:spcBef>
                <a:spcPts val="1700"/>
              </a:spcBef>
              <a:buNone/>
              <a:defRPr sz="2700"/>
            </a:pPr>
            <a:endParaRPr sz="2700" b="1" i="1" dirty="0">
              <a:solidFill>
                <a:srgbClr val="00206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CD55B4-D123-DB4C-834D-573FA14E4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50"/>
          <a:stretch/>
        </p:blipFill>
        <p:spPr>
          <a:xfrm>
            <a:off x="1886388" y="3880427"/>
            <a:ext cx="8637525" cy="29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23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SSE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ASSEU</a:t>
            </a:r>
          </a:p>
        </p:txBody>
      </p:sp>
      <p:sp>
        <p:nvSpPr>
          <p:cNvPr id="161" name="Chapitre IV : Redirections des E/S &amp; Tubes"/>
          <p:cNvSpPr txBox="1">
            <a:spLocks noGrp="1"/>
          </p:cNvSpPr>
          <p:nvPr>
            <p:ph type="ctrTitle"/>
          </p:nvPr>
        </p:nvSpPr>
        <p:spPr>
          <a:xfrm>
            <a:off x="508000" y="4140200"/>
            <a:ext cx="11845075" cy="2413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Chapitre</a:t>
            </a:r>
            <a:r>
              <a:rPr dirty="0"/>
              <a:t> IV : Redirections des E/S &amp; Tubes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mmandes filt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Commandes filtres</a:t>
            </a:r>
          </a:p>
        </p:txBody>
      </p:sp>
      <p:sp>
        <p:nvSpPr>
          <p:cNvPr id="228" name="Commande so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 defTabSz="435411">
              <a:lnSpc>
                <a:spcPct val="90000"/>
              </a:lnSpc>
              <a:spcBef>
                <a:spcPts val="1700"/>
              </a:spcBef>
              <a:buSzTx/>
              <a:buNone/>
              <a:defRPr sz="2700" b="1" i="1" u="sng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pPr>
            <a:r>
              <a:rPr sz="3200" b="1" i="1" u="sng" dirty="0" err="1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Commande</a:t>
            </a:r>
            <a:r>
              <a:rPr sz="3200" b="1" i="1" u="sng" dirty="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rPr>
              <a:t> sort</a:t>
            </a:r>
            <a:endParaRPr lang="fr-TN" sz="3200" b="1" i="1" u="sng" dirty="0">
              <a:solidFill>
                <a:schemeClr val="accent5">
                  <a:hueOff val="-375889"/>
                  <a:satOff val="-9195"/>
                  <a:lumOff val="-14901"/>
                </a:schemeClr>
              </a:solidFill>
            </a:endParaRPr>
          </a:p>
          <a:p>
            <a:pPr marL="249045" indent="-249045" algn="just" defTabSz="435411">
              <a:spcBef>
                <a:spcPts val="1700"/>
              </a:spcBef>
              <a:defRPr sz="2700"/>
            </a:pPr>
            <a:r>
              <a:rPr sz="2800" dirty="0"/>
              <a:t>La </a:t>
            </a:r>
            <a:r>
              <a:rPr sz="2800" dirty="0" err="1"/>
              <a:t>commande</a:t>
            </a:r>
            <a:r>
              <a:rPr sz="2800" dirty="0"/>
              <a:t> </a:t>
            </a:r>
            <a:r>
              <a:rPr sz="3000" b="1" i="1" dirty="0">
                <a:solidFill>
                  <a:srgbClr val="C00000"/>
                </a:solidFill>
              </a:rPr>
              <a:t>« sort »</a:t>
            </a:r>
            <a:r>
              <a:rPr lang="fr-FR" sz="3000" b="1" i="1" dirty="0">
                <a:solidFill>
                  <a:srgbClr val="C00000"/>
                </a:solidFill>
              </a:rPr>
              <a:t> </a:t>
            </a:r>
            <a:r>
              <a:rPr sz="2800" dirty="0" err="1"/>
              <a:t>permet</a:t>
            </a:r>
            <a:r>
              <a:rPr sz="2800" dirty="0"/>
              <a:t> de trier les </a:t>
            </a:r>
            <a:r>
              <a:rPr sz="2800" dirty="0" err="1"/>
              <a:t>lignes</a:t>
            </a:r>
            <a:r>
              <a:rPr sz="2800" dirty="0"/>
              <a:t> d'un flux de </a:t>
            </a:r>
            <a:r>
              <a:rPr sz="2800" dirty="0" err="1"/>
              <a:t>données</a:t>
            </a:r>
            <a:r>
              <a:rPr sz="2800" dirty="0"/>
              <a:t> </a:t>
            </a:r>
            <a:r>
              <a:rPr sz="2800" dirty="0" err="1"/>
              <a:t>textes</a:t>
            </a:r>
            <a:r>
              <a:rPr dirty="0"/>
              <a:t>.</a:t>
            </a:r>
            <a:endParaRPr lang="fr-FR" dirty="0"/>
          </a:p>
          <a:p>
            <a:pPr marL="0" indent="0" algn="ctr" defTabSz="435411">
              <a:spcBef>
                <a:spcPts val="1700"/>
              </a:spcBef>
              <a:buNone/>
              <a:defRPr sz="2700"/>
            </a:pPr>
            <a:r>
              <a:rPr sz="2900" b="1" i="1" dirty="0">
                <a:solidFill>
                  <a:srgbClr val="011993"/>
                </a:solidFill>
              </a:rPr>
              <a:t>Sort  </a:t>
            </a:r>
            <a:r>
              <a:rPr sz="2900" b="1" i="1" dirty="0" err="1">
                <a:solidFill>
                  <a:srgbClr val="011993"/>
                </a:solidFill>
              </a:rPr>
              <a:t>nom_fichier</a:t>
            </a:r>
            <a:endParaRPr sz="2900" b="1" i="1" dirty="0">
              <a:solidFill>
                <a:srgbClr val="011993"/>
              </a:solidFill>
            </a:endParaRPr>
          </a:p>
        </p:txBody>
      </p:sp>
      <p:pic>
        <p:nvPicPr>
          <p:cNvPr id="229" name="Capture d’écran 2021-02-21 à 1.18.52 AM.png" descr="Capture d’écran 2021-02-21 à 1.18.5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90" y="4876800"/>
            <a:ext cx="6995114" cy="4869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mmandes filt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Commandes filtres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894BE9D-53ED-4792-80C1-5D578BDB2703}"/>
              </a:ext>
            </a:extLst>
          </p:cNvPr>
          <p:cNvSpPr txBox="1">
            <a:spLocks/>
          </p:cNvSpPr>
          <p:nvPr/>
        </p:nvSpPr>
        <p:spPr>
          <a:xfrm>
            <a:off x="762000" y="2301240"/>
            <a:ext cx="12242800" cy="7360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fr-FR" sz="2800" b="1" dirty="0"/>
              <a:t>Afficher toutes les lignes de /</a:t>
            </a:r>
            <a:r>
              <a:rPr lang="fr-FR" sz="2800" b="1" dirty="0" err="1"/>
              <a:t>etc</a:t>
            </a:r>
            <a:r>
              <a:rPr lang="fr-FR" sz="2800" b="1" dirty="0"/>
              <a:t>/group qui contiennent des chiffres entre [112-118]</a:t>
            </a:r>
          </a:p>
          <a:p>
            <a:pPr hangingPunct="1"/>
            <a:r>
              <a:rPr lang="fr-FR" sz="2800" b="1" dirty="0"/>
              <a:t>Rechercher tous les fichiers qui se trouve sous /</a:t>
            </a:r>
            <a:r>
              <a:rPr lang="fr-FR" sz="2800" b="1" dirty="0" err="1"/>
              <a:t>etc</a:t>
            </a:r>
            <a:r>
              <a:rPr lang="fr-FR" sz="2800" b="1" dirty="0"/>
              <a:t> d’extension .conf</a:t>
            </a:r>
          </a:p>
          <a:p>
            <a:pPr hangingPunct="1"/>
            <a:r>
              <a:rPr lang="fr-FR" sz="2800" b="1" dirty="0"/>
              <a:t>Rechercher tous les dossiers qui se trouve sous /</a:t>
            </a:r>
            <a:r>
              <a:rPr lang="fr-FR" sz="2800" b="1" dirty="0" err="1"/>
              <a:t>etc</a:t>
            </a:r>
            <a:r>
              <a:rPr lang="fr-FR" sz="2800" b="1" dirty="0"/>
              <a:t> d’extension .d</a:t>
            </a:r>
          </a:p>
          <a:p>
            <a:pPr hangingPunct="1"/>
            <a:r>
              <a:rPr lang="fr-FR" sz="2800" b="1" dirty="0"/>
              <a:t>Trier le fichier /</a:t>
            </a:r>
            <a:r>
              <a:rPr lang="fr-FR" sz="2800" b="1" dirty="0" err="1"/>
              <a:t>etc</a:t>
            </a:r>
            <a:r>
              <a:rPr lang="fr-FR" sz="2800" b="1" dirty="0"/>
              <a:t>/</a:t>
            </a:r>
            <a:r>
              <a:rPr lang="fr-FR" sz="2800" b="1" dirty="0" err="1"/>
              <a:t>shadow</a:t>
            </a:r>
            <a:r>
              <a:rPr lang="fr-FR" sz="2800" b="1" dirty="0"/>
              <a:t> suivant sa </a:t>
            </a:r>
            <a:r>
              <a:rPr lang="fr-FR" sz="2800" b="1"/>
              <a:t>première colonne.</a:t>
            </a:r>
            <a:endParaRPr lang="fr-FR" sz="2800" b="1" dirty="0"/>
          </a:p>
          <a:p>
            <a:pPr hangingPunct="1"/>
            <a:r>
              <a:rPr lang="fr-FR" sz="2800" b="1" dirty="0"/>
              <a:t>Couper la 2éme ligne du fichier /</a:t>
            </a:r>
            <a:r>
              <a:rPr lang="fr-FR" sz="2800" b="1" dirty="0" err="1"/>
              <a:t>etc</a:t>
            </a:r>
            <a:r>
              <a:rPr lang="fr-FR" sz="2800" b="1" dirty="0"/>
              <a:t>/</a:t>
            </a:r>
            <a:r>
              <a:rPr lang="fr-FR" sz="2800" b="1" dirty="0" err="1"/>
              <a:t>shadow</a:t>
            </a:r>
            <a:r>
              <a:rPr lang="fr-FR" sz="2800" b="1" dirty="0"/>
              <a:t> et la rediriger vers un fichier nom.txt </a:t>
            </a:r>
          </a:p>
          <a:p>
            <a:pPr hangingPunct="1"/>
            <a:r>
              <a:rPr lang="fr-FR" sz="2800" b="1" dirty="0"/>
              <a:t>Chercher tous les fichiers dans /</a:t>
            </a:r>
            <a:r>
              <a:rPr lang="fr-FR" sz="2800" b="1" dirty="0" err="1"/>
              <a:t>usr</a:t>
            </a:r>
            <a:r>
              <a:rPr lang="fr-FR" sz="2800" b="1" dirty="0"/>
              <a:t> dont la taille est supérieure à 5Mo</a:t>
            </a:r>
          </a:p>
          <a:p>
            <a:pPr hangingPunct="1"/>
            <a:r>
              <a:rPr lang="fr-FR" sz="2800" b="1" dirty="0"/>
              <a:t>Afficher toutes les lignes sous /</a:t>
            </a:r>
            <a:r>
              <a:rPr lang="fr-FR" sz="2800" b="1" dirty="0" err="1"/>
              <a:t>etc</a:t>
            </a:r>
            <a:r>
              <a:rPr lang="fr-FR" sz="2800" b="1" dirty="0"/>
              <a:t> qui contiennent le mot « </a:t>
            </a:r>
            <a:r>
              <a:rPr lang="fr-FR" sz="2800" b="1" dirty="0" err="1"/>
              <a:t>protocols</a:t>
            </a:r>
            <a:r>
              <a:rPr lang="fr-FR" sz="2800" b="1" dirty="0"/>
              <a:t> »</a:t>
            </a:r>
          </a:p>
          <a:p>
            <a:pPr hangingPunct="1"/>
            <a:r>
              <a:rPr lang="fr-FR" sz="2800" b="1" dirty="0"/>
              <a:t>Afficher toutes les lignes sous /</a:t>
            </a:r>
            <a:r>
              <a:rPr lang="fr-FR" sz="2800" b="1" dirty="0" err="1"/>
              <a:t>etc</a:t>
            </a:r>
            <a:r>
              <a:rPr lang="fr-FR" sz="2800" b="1" dirty="0"/>
              <a:t> qui ne contiennent pas le mot « </a:t>
            </a:r>
            <a:r>
              <a:rPr lang="fr-FR" sz="2800" b="1" dirty="0" err="1"/>
              <a:t>protocols</a:t>
            </a:r>
            <a:r>
              <a:rPr lang="fr-FR" sz="2800" b="1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8722225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Environnement Graphique : Prompt"/>
          <p:cNvSpPr txBox="1">
            <a:spLocks noGrp="1"/>
          </p:cNvSpPr>
          <p:nvPr>
            <p:ph type="title"/>
          </p:nvPr>
        </p:nvSpPr>
        <p:spPr>
          <a:xfrm>
            <a:off x="295514" y="3892282"/>
            <a:ext cx="11689212" cy="12063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46970">
              <a:spcBef>
                <a:spcPts val="1365"/>
              </a:spcBef>
              <a:defRPr sz="6014"/>
            </a:pPr>
            <a:r>
              <a:rPr lang="fr-FR" sz="6101" b="1" dirty="0"/>
              <a:t>Merci pour votre attention</a:t>
            </a:r>
            <a:endParaRPr sz="1294" b="1" dirty="0">
              <a:solidFill>
                <a:srgbClr val="000000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6688586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</a:t>
            </a:r>
          </a:p>
        </p:txBody>
      </p:sp>
      <p:sp>
        <p:nvSpPr>
          <p:cNvPr id="164" name="Notion des entrées &amp; sorties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496378"/>
          </a:xfrm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/>
            </a:pPr>
            <a:r>
              <a:t>Notion des entrées &amp; sorties</a:t>
            </a:r>
          </a:p>
          <a:p>
            <a:pPr marL="660400" indent="-660400">
              <a:buClrTx/>
              <a:buSzPct val="100000"/>
              <a:buFontTx/>
              <a:buAutoNum type="arabicPeriod"/>
            </a:pPr>
            <a:r>
              <a:t>Redirections des entrées &amp; sorties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660400" indent="-660400">
              <a:buClrTx/>
              <a:buSzPct val="100000"/>
              <a:buFontTx/>
              <a:buAutoNum type="arabicPeriod"/>
            </a:pPr>
            <a:r>
              <a:t>Définition des tubes</a:t>
            </a:r>
          </a:p>
          <a:p>
            <a:pPr marL="660400" indent="-660400">
              <a:buClrTx/>
              <a:buSzPct val="100000"/>
              <a:buFontTx/>
              <a:buAutoNum type="arabicPeriod"/>
            </a:pPr>
            <a:r>
              <a:t>Commandes filtres </a:t>
            </a:r>
            <a:br>
              <a:rPr sz="1200"/>
            </a:br>
            <a:endParaRPr sz="12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47A9508-0406-BA48-A070-F55DAD89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68" y="6178055"/>
            <a:ext cx="10287000" cy="2540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8B74D41-F6EC-8B46-9021-94C87617D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8" y="2788459"/>
            <a:ext cx="10299700" cy="2552700"/>
          </a:xfrm>
          <a:prstGeom prst="rect">
            <a:avLst/>
          </a:prstGeom>
        </p:spPr>
      </p:pic>
      <p:sp>
        <p:nvSpPr>
          <p:cNvPr id="166" name="Notion d’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Notion d’entrées &amp; sorties  </a:t>
            </a:r>
          </a:p>
        </p:txBody>
      </p:sp>
      <p:sp>
        <p:nvSpPr>
          <p:cNvPr id="169" name="/home/Mohamed"/>
          <p:cNvSpPr txBox="1"/>
          <p:nvPr/>
        </p:nvSpPr>
        <p:spPr>
          <a:xfrm>
            <a:off x="949568" y="4262058"/>
            <a:ext cx="239969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600" b="1" i="1" dirty="0">
                <a:solidFill>
                  <a:srgbClr val="002060"/>
                </a:solidFill>
              </a:rPr>
              <a:t>/home/Mohamed</a:t>
            </a:r>
          </a:p>
        </p:txBody>
      </p:sp>
      <p:sp>
        <p:nvSpPr>
          <p:cNvPr id="170" name="Desktop…"/>
          <p:cNvSpPr txBox="1"/>
          <p:nvPr/>
        </p:nvSpPr>
        <p:spPr>
          <a:xfrm>
            <a:off x="11170374" y="3274681"/>
            <a:ext cx="1769715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sz="2600" b="1" i="1" dirty="0">
                <a:solidFill>
                  <a:schemeClr val="accent2">
                    <a:lumMod val="50000"/>
                  </a:schemeClr>
                </a:solidFill>
              </a:rPr>
              <a:t>Desktop</a:t>
            </a:r>
          </a:p>
          <a:p>
            <a:pPr algn="l"/>
            <a:r>
              <a:rPr sz="2600" b="1" i="1" dirty="0">
                <a:solidFill>
                  <a:schemeClr val="accent2">
                    <a:lumMod val="50000"/>
                  </a:schemeClr>
                </a:solidFill>
              </a:rPr>
              <a:t>Documents</a:t>
            </a:r>
          </a:p>
          <a:p>
            <a:pPr algn="l"/>
            <a:r>
              <a:rPr sz="2600" b="1" i="1" dirty="0">
                <a:solidFill>
                  <a:schemeClr val="accent2">
                    <a:lumMod val="50000"/>
                  </a:schemeClr>
                </a:solidFill>
              </a:rPr>
              <a:t>Photos</a:t>
            </a:r>
          </a:p>
          <a:p>
            <a:pPr algn="l"/>
            <a:r>
              <a:rPr sz="2600" b="1" i="1" dirty="0">
                <a:solidFill>
                  <a:schemeClr val="accent2">
                    <a:lumMod val="50000"/>
                  </a:schemeClr>
                </a:solidFill>
              </a:rPr>
              <a:t>….</a:t>
            </a:r>
          </a:p>
        </p:txBody>
      </p:sp>
      <p:sp>
        <p:nvSpPr>
          <p:cNvPr id="172" name="Ls"/>
          <p:cNvSpPr txBox="1"/>
          <p:nvPr/>
        </p:nvSpPr>
        <p:spPr>
          <a:xfrm>
            <a:off x="5919080" y="3759356"/>
            <a:ext cx="360676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sz="2600" b="1" i="1" dirty="0">
                <a:solidFill>
                  <a:schemeClr val="accent5"/>
                </a:solidFill>
              </a:rPr>
              <a:t>l</a:t>
            </a:r>
            <a:r>
              <a:rPr sz="2600" b="1" i="1" dirty="0">
                <a:solidFill>
                  <a:schemeClr val="accent5"/>
                </a:solidFill>
              </a:rPr>
              <a:t>s</a:t>
            </a:r>
          </a:p>
        </p:txBody>
      </p:sp>
      <p:sp>
        <p:nvSpPr>
          <p:cNvPr id="173" name="/home/Mouhame"/>
          <p:cNvSpPr txBox="1"/>
          <p:nvPr/>
        </p:nvSpPr>
        <p:spPr>
          <a:xfrm>
            <a:off x="508000" y="7716032"/>
            <a:ext cx="267381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/</a:t>
            </a:r>
            <a:r>
              <a:rPr sz="2600" b="1" i="1" dirty="0">
                <a:solidFill>
                  <a:srgbClr val="002060"/>
                </a:solidFill>
              </a:rPr>
              <a:t>home/</a:t>
            </a:r>
            <a:r>
              <a:rPr sz="2600" b="1" i="1" dirty="0" err="1">
                <a:solidFill>
                  <a:srgbClr val="002060"/>
                </a:solidFill>
              </a:rPr>
              <a:t>Mouhame</a:t>
            </a:r>
            <a:endParaRPr sz="2600" b="1" i="1" dirty="0">
              <a:solidFill>
                <a:srgbClr val="002060"/>
              </a:solidFill>
            </a:endParaRPr>
          </a:p>
        </p:txBody>
      </p:sp>
      <p:sp>
        <p:nvSpPr>
          <p:cNvPr id="174" name="No such file or directory"/>
          <p:cNvSpPr txBox="1"/>
          <p:nvPr/>
        </p:nvSpPr>
        <p:spPr>
          <a:xfrm>
            <a:off x="10054330" y="6596540"/>
            <a:ext cx="3773470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 </a:t>
            </a:r>
            <a:r>
              <a:rPr sz="2600" b="1" i="1" dirty="0">
                <a:solidFill>
                  <a:srgbClr val="C00000"/>
                </a:solidFill>
              </a:rPr>
              <a:t>No such file </a:t>
            </a:r>
            <a:endParaRPr lang="fr-FR" sz="2600" b="1" i="1" dirty="0">
              <a:solidFill>
                <a:srgbClr val="C00000"/>
              </a:solidFill>
            </a:endParaRPr>
          </a:p>
          <a:p>
            <a:r>
              <a:rPr sz="2600" b="1" i="1" dirty="0">
                <a:solidFill>
                  <a:srgbClr val="C00000"/>
                </a:solidFill>
              </a:rPr>
              <a:t>or directory</a:t>
            </a:r>
          </a:p>
        </p:txBody>
      </p:sp>
      <p:sp>
        <p:nvSpPr>
          <p:cNvPr id="15" name="Ls">
            <a:extLst>
              <a:ext uri="{FF2B5EF4-FFF2-40B4-BE49-F238E27FC236}">
                <a16:creationId xmlns:a16="http://schemas.microsoft.com/office/drawing/2014/main" id="{250CC977-1021-BD43-B791-1EF1EC27DCD8}"/>
              </a:ext>
            </a:extLst>
          </p:cNvPr>
          <p:cNvSpPr txBox="1"/>
          <p:nvPr/>
        </p:nvSpPr>
        <p:spPr>
          <a:xfrm>
            <a:off x="5944276" y="7180153"/>
            <a:ext cx="360676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fr-FR" sz="2600" b="1" i="1" dirty="0">
                <a:solidFill>
                  <a:schemeClr val="accent5"/>
                </a:solidFill>
              </a:rPr>
              <a:t>l</a:t>
            </a:r>
            <a:r>
              <a:rPr sz="2600" b="1" i="1" dirty="0">
                <a:solidFill>
                  <a:schemeClr val="accent5"/>
                </a:solidFill>
              </a:rPr>
              <a:t>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Notion d’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Notion d’entrées &amp; sorties  </a:t>
            </a:r>
          </a:p>
        </p:txBody>
      </p:sp>
      <p:sp>
        <p:nvSpPr>
          <p:cNvPr id="177" name="Une commande lit normalement ses données d'entrée dans l’ entrée standard et écrit sa sortie dans la sortie standard qui, par défaut, correspondent respectivement au clavier et à l'écran du terminal.…"/>
          <p:cNvSpPr txBox="1">
            <a:spLocks noGrp="1"/>
          </p:cNvSpPr>
          <p:nvPr>
            <p:ph type="body" idx="1"/>
          </p:nvPr>
        </p:nvSpPr>
        <p:spPr>
          <a:xfrm>
            <a:off x="828040" y="2282190"/>
            <a:ext cx="11623040" cy="5189220"/>
          </a:xfrm>
          <a:prstGeom prst="rect">
            <a:avLst/>
          </a:prstGeom>
        </p:spPr>
        <p:txBody>
          <a:bodyPr anchor="t"/>
          <a:lstStyle/>
          <a:p>
            <a:pPr algn="just" defTabSz="479044">
              <a:lnSpc>
                <a:spcPct val="150000"/>
              </a:lnSpc>
              <a:spcBef>
                <a:spcPts val="1900"/>
              </a:spcBef>
              <a:buFont typeface="Wingdings" panose="05000000000000000000" pitchFamily="2" charset="2"/>
              <a:buChar char="v"/>
              <a:defRPr sz="2952"/>
            </a:pPr>
            <a:r>
              <a:rPr dirty="0"/>
              <a:t>Une </a:t>
            </a:r>
            <a:r>
              <a:rPr dirty="0" err="1"/>
              <a:t>commande</a:t>
            </a:r>
            <a:r>
              <a:rPr dirty="0"/>
              <a:t> lit </a:t>
            </a:r>
            <a:r>
              <a:rPr dirty="0" err="1"/>
              <a:t>normalement</a:t>
            </a:r>
            <a:r>
              <a:rPr dirty="0"/>
              <a:t> </a:t>
            </a:r>
            <a:r>
              <a:rPr dirty="0" err="1"/>
              <a:t>ses</a:t>
            </a:r>
            <a:r>
              <a:rPr dirty="0"/>
              <a:t>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d'entrée</a:t>
            </a:r>
            <a:r>
              <a:rPr lang="fr-FR" dirty="0"/>
              <a:t>s</a:t>
            </a:r>
            <a:r>
              <a:rPr dirty="0"/>
              <a:t> dans </a:t>
            </a:r>
            <a:r>
              <a:rPr dirty="0" err="1"/>
              <a:t>l’entrée</a:t>
            </a:r>
            <a:r>
              <a:rPr dirty="0"/>
              <a:t> standard et </a:t>
            </a:r>
            <a:r>
              <a:rPr dirty="0" err="1"/>
              <a:t>écrit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sortie dans la sortie standard qui, par </a:t>
            </a:r>
            <a:r>
              <a:rPr dirty="0" err="1"/>
              <a:t>défaut</a:t>
            </a:r>
            <a:r>
              <a:rPr dirty="0"/>
              <a:t>, correspondent </a:t>
            </a:r>
            <a:r>
              <a:rPr dirty="0" err="1"/>
              <a:t>respectivement</a:t>
            </a:r>
            <a:r>
              <a:rPr dirty="0"/>
              <a:t> au clavier et à </a:t>
            </a:r>
            <a:r>
              <a:rPr dirty="0" err="1"/>
              <a:t>l'écran</a:t>
            </a:r>
            <a:r>
              <a:rPr dirty="0"/>
              <a:t> du terminal.</a:t>
            </a:r>
          </a:p>
          <a:p>
            <a:pPr marL="385318" indent="-385318" algn="just" defTabSz="479044">
              <a:lnSpc>
                <a:spcPct val="150000"/>
              </a:lnSpc>
              <a:spcBef>
                <a:spcPts val="1900"/>
              </a:spcBef>
              <a:defRPr sz="2952"/>
            </a:pPr>
            <a:r>
              <a:rPr dirty="0"/>
              <a:t>Les </a:t>
            </a:r>
            <a:r>
              <a:rPr dirty="0" err="1"/>
              <a:t>processus</a:t>
            </a:r>
            <a:r>
              <a:rPr dirty="0"/>
              <a:t> </a:t>
            </a:r>
            <a:r>
              <a:rPr dirty="0" err="1"/>
              <a:t>accèdent</a:t>
            </a:r>
            <a:r>
              <a:rPr dirty="0"/>
              <a:t> à </a:t>
            </a:r>
            <a:r>
              <a:rPr dirty="0" err="1"/>
              <a:t>ces</a:t>
            </a:r>
            <a:r>
              <a:rPr dirty="0"/>
              <a:t> </a:t>
            </a:r>
            <a:r>
              <a:rPr dirty="0" err="1"/>
              <a:t>périphériques</a:t>
            </a:r>
            <a:r>
              <a:rPr dirty="0"/>
              <a:t> </a:t>
            </a:r>
            <a:r>
              <a:rPr dirty="0" err="1"/>
              <a:t>comme</a:t>
            </a:r>
            <a:r>
              <a:rPr dirty="0"/>
              <a:t> </a:t>
            </a:r>
            <a:r>
              <a:rPr dirty="0" err="1"/>
              <a:t>s'ils</a:t>
            </a:r>
            <a:r>
              <a:rPr dirty="0"/>
              <a:t> </a:t>
            </a:r>
            <a:r>
              <a:rPr dirty="0" err="1"/>
              <a:t>accédaient</a:t>
            </a:r>
            <a:r>
              <a:rPr dirty="0"/>
              <a:t> à des </a:t>
            </a:r>
            <a:r>
              <a:rPr dirty="0" err="1"/>
              <a:t>fichiers</a:t>
            </a:r>
            <a:r>
              <a:rPr dirty="0"/>
              <a:t> </a:t>
            </a:r>
            <a:r>
              <a:rPr dirty="0" err="1"/>
              <a:t>normaux</a:t>
            </a:r>
            <a:r>
              <a:rPr dirty="0"/>
              <a:t>, par le </a:t>
            </a:r>
            <a:r>
              <a:rPr dirty="0" err="1"/>
              <a:t>biais</a:t>
            </a:r>
            <a:r>
              <a:rPr dirty="0"/>
              <a:t> de handle (</a:t>
            </a:r>
            <a:r>
              <a:rPr dirty="0" err="1"/>
              <a:t>descripteurs</a:t>
            </a:r>
            <a:r>
              <a:rPr dirty="0"/>
              <a:t> de </a:t>
            </a:r>
            <a:r>
              <a:rPr dirty="0" err="1"/>
              <a:t>fichiers</a:t>
            </a:r>
            <a:r>
              <a:rPr dirty="0"/>
              <a:t>). </a:t>
            </a:r>
            <a:endParaRPr sz="984" dirty="0"/>
          </a:p>
          <a:p>
            <a:pPr marL="385318" indent="-385318" algn="just" defTabSz="479044">
              <a:lnSpc>
                <a:spcPct val="150000"/>
              </a:lnSpc>
              <a:spcBef>
                <a:spcPts val="1900"/>
              </a:spcBef>
              <a:defRPr sz="2952"/>
            </a:pPr>
            <a:endParaRPr sz="984" dirty="0"/>
          </a:p>
        </p:txBody>
      </p:sp>
      <p:pic>
        <p:nvPicPr>
          <p:cNvPr id="178" name="Capture d’écran 2021-01-28 à 4.03.09 PM.png" descr="Capture d’écran 2021-01-28 à 4.03.0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20" y="7563974"/>
            <a:ext cx="11029500" cy="1770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direction des  entrées &amp; sorties"/>
          <p:cNvSpPr txBox="1">
            <a:spLocks noGrp="1"/>
          </p:cNvSpPr>
          <p:nvPr>
            <p:ph type="title"/>
          </p:nvPr>
        </p:nvSpPr>
        <p:spPr>
          <a:xfrm>
            <a:off x="254000" y="807720"/>
            <a:ext cx="12496800" cy="1219200"/>
          </a:xfrm>
          <a:prstGeom prst="rect">
            <a:avLst/>
          </a:prstGeom>
        </p:spPr>
        <p:txBody>
          <a:bodyPr/>
          <a:lstStyle/>
          <a:p>
            <a:r>
              <a:rPr dirty="0"/>
              <a:t>Redirection des</a:t>
            </a:r>
            <a:r>
              <a:rPr lang="fr-FR" dirty="0"/>
              <a:t> </a:t>
            </a:r>
            <a:r>
              <a:rPr dirty="0"/>
              <a:t>entrées &amp; sorties  </a:t>
            </a:r>
          </a:p>
        </p:txBody>
      </p:sp>
      <p:sp>
        <p:nvSpPr>
          <p:cNvPr id="181" name="Le mécanisme de redirection des entrées-sorties, géré par le shell, permet de changer l'association par défaut de l’entrée standard,  la sortie standard et la sortie d'erreur standard."/>
          <p:cNvSpPr txBox="1">
            <a:spLocks noGrp="1"/>
          </p:cNvSpPr>
          <p:nvPr>
            <p:ph type="body" idx="1"/>
          </p:nvPr>
        </p:nvSpPr>
        <p:spPr>
          <a:xfrm>
            <a:off x="508000" y="2247900"/>
            <a:ext cx="11988800" cy="6096000"/>
          </a:xfrm>
          <a:prstGeom prst="rect">
            <a:avLst/>
          </a:prstGeom>
        </p:spPr>
        <p:txBody>
          <a:bodyPr anchor="t"/>
          <a:lstStyle/>
          <a:p>
            <a:pPr algn="just">
              <a:defRPr sz="3400"/>
            </a:pPr>
            <a:endParaRPr dirty="0"/>
          </a:p>
          <a:p>
            <a:pPr algn="just">
              <a:defRPr sz="3400"/>
            </a:pPr>
            <a:r>
              <a:rPr dirty="0"/>
              <a:t>Le </a:t>
            </a:r>
            <a:r>
              <a:rPr dirty="0" err="1"/>
              <a:t>mécanisme</a:t>
            </a:r>
            <a:r>
              <a:rPr dirty="0"/>
              <a:t> de redirection des entrées-sorties, </a:t>
            </a:r>
            <a:r>
              <a:rPr dirty="0" err="1"/>
              <a:t>géré</a:t>
            </a:r>
            <a:r>
              <a:rPr dirty="0"/>
              <a:t> par le shell, </a:t>
            </a:r>
            <a:r>
              <a:rPr dirty="0" err="1"/>
              <a:t>permet</a:t>
            </a:r>
            <a:r>
              <a:rPr dirty="0"/>
              <a:t> de changer </a:t>
            </a:r>
            <a:r>
              <a:rPr dirty="0" err="1"/>
              <a:t>l'association</a:t>
            </a:r>
            <a:r>
              <a:rPr dirty="0"/>
              <a:t> par </a:t>
            </a:r>
            <a:r>
              <a:rPr dirty="0" err="1"/>
              <a:t>défaut</a:t>
            </a:r>
            <a:r>
              <a:rPr dirty="0"/>
              <a:t> de </a:t>
            </a:r>
            <a:r>
              <a:rPr dirty="0" err="1"/>
              <a:t>l’entrée</a:t>
            </a:r>
            <a:r>
              <a:rPr dirty="0"/>
              <a:t> standard,  la sortie standard et la sortie </a:t>
            </a:r>
            <a:r>
              <a:rPr dirty="0" err="1"/>
              <a:t>d'erreur</a:t>
            </a:r>
            <a:r>
              <a:rPr dirty="0"/>
              <a:t> standard.</a:t>
            </a:r>
            <a:endParaRPr sz="1200" dirty="0"/>
          </a:p>
          <a:p>
            <a:pPr algn="just"/>
            <a:endParaRPr sz="1200" dirty="0"/>
          </a:p>
          <a:p>
            <a:pPr algn="just"/>
            <a:endParaRPr sz="1200" dirty="0"/>
          </a:p>
          <a:p>
            <a:pPr algn="just"/>
            <a:endParaRPr sz="1200" dirty="0"/>
          </a:p>
          <a:p>
            <a:pPr algn="just"/>
            <a:endParaRPr sz="1200" dirty="0"/>
          </a:p>
        </p:txBody>
      </p:sp>
      <p:pic>
        <p:nvPicPr>
          <p:cNvPr id="182" name="Capture d’écran 2021-01-28 à 4.04.14 PM.png" descr="Capture d’écran 2021-01-28 à 4.04.1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10" y="5295900"/>
            <a:ext cx="11308380" cy="2793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direction des  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Redirection des entrées &amp; sorties  </a:t>
            </a:r>
          </a:p>
        </p:txBody>
      </p:sp>
      <p:sp>
        <p:nvSpPr>
          <p:cNvPr id="185" name="Unix offre des possibilités avancées pour la gestion des entrées et des sorties d'une command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113" indent="-404113" algn="just" defTabSz="502412">
              <a:spcBef>
                <a:spcPts val="2000"/>
              </a:spcBef>
              <a:defRPr sz="3096"/>
            </a:pPr>
            <a:r>
              <a:rPr dirty="0"/>
              <a:t>Unix </a:t>
            </a:r>
            <a:r>
              <a:rPr dirty="0" err="1"/>
              <a:t>offre</a:t>
            </a:r>
            <a:r>
              <a:rPr dirty="0"/>
              <a:t> des </a:t>
            </a:r>
            <a:r>
              <a:rPr dirty="0" err="1"/>
              <a:t>possibilités</a:t>
            </a:r>
            <a:r>
              <a:rPr dirty="0"/>
              <a:t> </a:t>
            </a:r>
            <a:r>
              <a:rPr dirty="0" err="1"/>
              <a:t>avancées</a:t>
            </a:r>
            <a:r>
              <a:rPr dirty="0"/>
              <a:t> pour la gestion des entrées et des sorties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commande</a:t>
            </a:r>
            <a:r>
              <a:rPr dirty="0"/>
              <a:t>:</a:t>
            </a:r>
          </a:p>
          <a:p>
            <a:pPr marL="808227" lvl="1" indent="-404113" algn="just" defTabSz="502412">
              <a:spcBef>
                <a:spcPts val="2000"/>
              </a:spcBef>
              <a:defRPr sz="3096"/>
            </a:pPr>
            <a:r>
              <a:rPr b="1" dirty="0">
                <a:solidFill>
                  <a:srgbClr val="011993"/>
                </a:solidFill>
              </a:rPr>
              <a:t>Redirection de la sortie standard </a:t>
            </a:r>
            <a:r>
              <a:rPr b="1" dirty="0">
                <a:solidFill>
                  <a:srgbClr val="941100"/>
                </a:solidFill>
              </a:rPr>
              <a:t>: </a:t>
            </a:r>
            <a:r>
              <a:rPr dirty="0"/>
              <a:t>La sortie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envoyée</a:t>
            </a:r>
            <a:r>
              <a:rPr dirty="0"/>
              <a:t> </a:t>
            </a:r>
            <a:r>
              <a:rPr dirty="0" err="1"/>
              <a:t>vers</a:t>
            </a:r>
            <a:r>
              <a:rPr lang="fr-FR" dirty="0"/>
              <a:t> </a:t>
            </a:r>
            <a:r>
              <a:rPr dirty="0"/>
              <a:t>un </a:t>
            </a:r>
            <a:r>
              <a:rPr dirty="0" err="1"/>
              <a:t>fichier</a:t>
            </a:r>
            <a:r>
              <a:rPr dirty="0"/>
              <a:t> au lieu de </a:t>
            </a:r>
            <a:r>
              <a:rPr dirty="0" err="1"/>
              <a:t>l’afficher</a:t>
            </a:r>
            <a:r>
              <a:rPr dirty="0"/>
              <a:t> au </a:t>
            </a:r>
            <a:r>
              <a:rPr dirty="0" err="1"/>
              <a:t>niveau</a:t>
            </a:r>
            <a:r>
              <a:rPr dirty="0"/>
              <a:t> de </a:t>
            </a:r>
            <a:r>
              <a:rPr dirty="0" err="1"/>
              <a:t>l’écran</a:t>
            </a:r>
            <a:r>
              <a:rPr dirty="0"/>
              <a:t>.</a:t>
            </a:r>
            <a:endParaRPr sz="1032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808227" lvl="1" indent="-404113" algn="just" defTabSz="502412">
              <a:spcBef>
                <a:spcPts val="2000"/>
              </a:spcBef>
              <a:defRPr sz="3096"/>
            </a:pPr>
            <a:r>
              <a:rPr b="1" dirty="0">
                <a:solidFill>
                  <a:srgbClr val="011993"/>
                </a:solidFill>
              </a:rPr>
              <a:t>Redirection de la sortie </a:t>
            </a:r>
            <a:r>
              <a:rPr b="1" dirty="0" err="1">
                <a:solidFill>
                  <a:srgbClr val="011993"/>
                </a:solidFill>
              </a:rPr>
              <a:t>d’erreur</a:t>
            </a:r>
            <a:r>
              <a:rPr b="1" dirty="0">
                <a:solidFill>
                  <a:srgbClr val="011993"/>
                </a:solidFill>
              </a:rPr>
              <a:t> : </a:t>
            </a:r>
            <a:r>
              <a:rPr dirty="0"/>
              <a:t>La sortie </a:t>
            </a:r>
            <a:r>
              <a:rPr dirty="0" err="1"/>
              <a:t>d’erreur</a:t>
            </a:r>
            <a:r>
              <a:rPr dirty="0"/>
              <a:t>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est</a:t>
            </a:r>
            <a:r>
              <a:rPr lang="fr-FR" dirty="0"/>
              <a:t> </a:t>
            </a:r>
            <a:r>
              <a:rPr dirty="0" err="1"/>
              <a:t>envoyée</a:t>
            </a:r>
            <a:r>
              <a:rPr lang="fr-FR" dirty="0"/>
              <a:t> </a:t>
            </a:r>
            <a:r>
              <a:rPr dirty="0" err="1"/>
              <a:t>vers</a:t>
            </a:r>
            <a:r>
              <a:rPr dirty="0"/>
              <a:t> un </a:t>
            </a:r>
            <a:r>
              <a:rPr dirty="0" err="1"/>
              <a:t>fichier</a:t>
            </a:r>
            <a:r>
              <a:rPr lang="fr-FR" dirty="0"/>
              <a:t> </a:t>
            </a:r>
            <a:r>
              <a:rPr dirty="0"/>
              <a:t>(</a:t>
            </a:r>
            <a:r>
              <a:rPr dirty="0" err="1"/>
              <a:t>très</a:t>
            </a:r>
            <a:r>
              <a:rPr dirty="0"/>
              <a:t> utile pour la </a:t>
            </a:r>
            <a:r>
              <a:rPr dirty="0" err="1"/>
              <a:t>journalisation</a:t>
            </a:r>
            <a:r>
              <a:rPr dirty="0"/>
              <a:t>).</a:t>
            </a:r>
            <a:endParaRPr sz="1032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808227" lvl="1" indent="-404113" algn="just" defTabSz="502412">
              <a:spcBef>
                <a:spcPts val="2000"/>
              </a:spcBef>
              <a:defRPr sz="3096"/>
            </a:pPr>
            <a:r>
              <a:rPr b="1" dirty="0">
                <a:solidFill>
                  <a:srgbClr val="011993"/>
                </a:solidFill>
              </a:rPr>
              <a:t>Redirection </a:t>
            </a:r>
            <a:r>
              <a:rPr b="1" dirty="0" err="1">
                <a:solidFill>
                  <a:srgbClr val="011993"/>
                </a:solidFill>
              </a:rPr>
              <a:t>d’entrée</a:t>
            </a:r>
            <a:r>
              <a:rPr b="1" dirty="0">
                <a:solidFill>
                  <a:srgbClr val="011993"/>
                </a:solidFill>
              </a:rPr>
              <a:t> : </a:t>
            </a:r>
            <a:r>
              <a:rPr dirty="0" err="1"/>
              <a:t>L'entrée</a:t>
            </a:r>
            <a:r>
              <a:rPr dirty="0"/>
              <a:t>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lue</a:t>
            </a:r>
            <a:r>
              <a:rPr dirty="0"/>
              <a:t> </a:t>
            </a:r>
            <a:r>
              <a:rPr dirty="0" err="1"/>
              <a:t>depuis</a:t>
            </a:r>
            <a:r>
              <a:rPr dirty="0"/>
              <a:t> un </a:t>
            </a:r>
            <a:r>
              <a:rPr dirty="0" err="1"/>
              <a:t>fichier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direction des  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Redirection des entrées &amp; sorties  </a:t>
            </a:r>
          </a:p>
        </p:txBody>
      </p:sp>
      <p:pic>
        <p:nvPicPr>
          <p:cNvPr id="188" name="Capture d’écran 2021-02-20 à 5.00.54 PM.png" descr="Capture d’écran 2021-02-20 à 5.00.54 PM.png"/>
          <p:cNvPicPr>
            <a:picLocks noChangeAspect="1"/>
          </p:cNvPicPr>
          <p:nvPr/>
        </p:nvPicPr>
        <p:blipFill>
          <a:blip r:embed="rId2"/>
          <a:srcRect l="624" r="1439"/>
          <a:stretch>
            <a:fillRect/>
          </a:stretch>
        </p:blipFill>
        <p:spPr>
          <a:xfrm>
            <a:off x="137874" y="2443942"/>
            <a:ext cx="12746854" cy="6999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direction des  entrées &amp; sor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Redirection des entrées &amp; sorties  </a:t>
            </a:r>
          </a:p>
        </p:txBody>
      </p:sp>
      <p:sp>
        <p:nvSpPr>
          <p:cNvPr id="191" name="Le descripteur vaut 0 pour l’entrée standard, 1 pour la sortie standard et 2 pour la sortie d’error standard.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619065"/>
          </a:xfrm>
          <a:prstGeom prst="rect">
            <a:avLst/>
          </a:prstGeom>
        </p:spPr>
        <p:txBody>
          <a:bodyPr anchor="t"/>
          <a:lstStyle/>
          <a:p>
            <a:pPr algn="just">
              <a:defRPr sz="3000"/>
            </a:pPr>
            <a:endParaRPr lang="fr-FR" dirty="0"/>
          </a:p>
          <a:p>
            <a:pPr algn="just">
              <a:defRPr sz="3000"/>
            </a:pPr>
            <a:endParaRPr lang="fr-FR" dirty="0"/>
          </a:p>
          <a:p>
            <a:pPr algn="just">
              <a:defRPr sz="3000"/>
            </a:pPr>
            <a:r>
              <a:rPr dirty="0"/>
              <a:t>Le </a:t>
            </a:r>
            <a:r>
              <a:rPr dirty="0" err="1"/>
              <a:t>descripteur</a:t>
            </a:r>
            <a:r>
              <a:rPr dirty="0"/>
              <a:t> </a:t>
            </a:r>
            <a:r>
              <a:rPr dirty="0" err="1"/>
              <a:t>vaut</a:t>
            </a:r>
            <a:r>
              <a:rPr dirty="0"/>
              <a:t> 0 pour </a:t>
            </a:r>
            <a:r>
              <a:rPr dirty="0" err="1"/>
              <a:t>l’entrée</a:t>
            </a:r>
            <a:r>
              <a:rPr dirty="0"/>
              <a:t> standard, 1 pour la sortie standard et 2 pour la sortie </a:t>
            </a:r>
            <a:r>
              <a:rPr dirty="0" err="1"/>
              <a:t>d’err</a:t>
            </a:r>
            <a:r>
              <a:rPr lang="fr-FR" dirty="0"/>
              <a:t>eu</a:t>
            </a:r>
            <a:r>
              <a:rPr dirty="0"/>
              <a:t>r standard. </a:t>
            </a:r>
          </a:p>
          <a:p>
            <a:pPr algn="just">
              <a:defRPr sz="3000"/>
            </a:pPr>
            <a:r>
              <a:rPr dirty="0"/>
              <a:t>Pour </a:t>
            </a:r>
            <a:r>
              <a:rPr dirty="0" err="1"/>
              <a:t>rediriger</a:t>
            </a:r>
            <a:r>
              <a:rPr dirty="0"/>
              <a:t> un </a:t>
            </a:r>
            <a:r>
              <a:rPr dirty="0" err="1"/>
              <a:t>fichier</a:t>
            </a:r>
            <a:r>
              <a:rPr dirty="0"/>
              <a:t>, il </a:t>
            </a:r>
            <a:r>
              <a:rPr dirty="0" err="1"/>
              <a:t>suffit</a:t>
            </a:r>
            <a:r>
              <a:rPr dirty="0"/>
              <a:t> de faire </a:t>
            </a:r>
            <a:r>
              <a:rPr dirty="0" err="1"/>
              <a:t>précéder</a:t>
            </a:r>
            <a:r>
              <a:rPr dirty="0"/>
              <a:t> le </a:t>
            </a:r>
            <a:r>
              <a:rPr dirty="0" err="1"/>
              <a:t>symbole</a:t>
            </a:r>
            <a:r>
              <a:rPr dirty="0"/>
              <a:t> de redirection par le </a:t>
            </a:r>
            <a:r>
              <a:rPr dirty="0" err="1"/>
              <a:t>numéro</a:t>
            </a:r>
            <a:r>
              <a:rPr dirty="0"/>
              <a:t> de </a:t>
            </a:r>
            <a:r>
              <a:rPr dirty="0" err="1"/>
              <a:t>descripteur</a:t>
            </a:r>
            <a:r>
              <a:rPr dirty="0"/>
              <a:t> (SANS </a:t>
            </a:r>
            <a:r>
              <a:rPr dirty="0" err="1"/>
              <a:t>espace</a:t>
            </a:r>
            <a:r>
              <a:rPr dirty="0"/>
              <a:t> de </a:t>
            </a:r>
            <a:r>
              <a:rPr dirty="0" err="1"/>
              <a:t>séparation</a:t>
            </a:r>
            <a:r>
              <a:rPr dirty="0"/>
              <a:t>). </a:t>
            </a:r>
          </a:p>
          <a:p>
            <a:pPr marL="939800" lvl="2" indent="0" algn="ctr">
              <a:buNone/>
              <a:defRPr sz="3000"/>
            </a:pPr>
            <a:r>
              <a:rPr b="1" i="1" dirty="0">
                <a:solidFill>
                  <a:srgbClr val="002060"/>
                </a:solidFill>
              </a:rPr>
              <a:t>ls  </a:t>
            </a:r>
            <a:r>
              <a:rPr b="1" i="1" dirty="0" err="1">
                <a:solidFill>
                  <a:srgbClr val="002060"/>
                </a:solidFill>
              </a:rPr>
              <a:t>nom_rep</a:t>
            </a:r>
            <a:r>
              <a:rPr b="1" i="1" dirty="0">
                <a:solidFill>
                  <a:srgbClr val="002060"/>
                </a:solidFill>
              </a:rPr>
              <a:t>  1&gt; </a:t>
            </a:r>
            <a:r>
              <a:rPr b="1" i="1" dirty="0" err="1">
                <a:solidFill>
                  <a:srgbClr val="002060"/>
                </a:solidFill>
              </a:rPr>
              <a:t>resultat</a:t>
            </a:r>
            <a:r>
              <a:rPr b="1" i="1" dirty="0">
                <a:solidFill>
                  <a:srgbClr val="002060"/>
                </a:solidFill>
              </a:rPr>
              <a:t> 2&gt; </a:t>
            </a:r>
            <a:r>
              <a:rPr b="1" i="1" dirty="0" err="1">
                <a:solidFill>
                  <a:srgbClr val="002060"/>
                </a:solidFill>
              </a:rPr>
              <a:t>erreurs</a:t>
            </a:r>
            <a:r>
              <a:rPr b="1" i="1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1106</Words>
  <Application>Microsoft Office PowerPoint</Application>
  <PresentationFormat>Personnalisé</PresentationFormat>
  <Paragraphs>122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Bodoni SvtyTwo ITC TT-Book</vt:lpstr>
      <vt:lpstr>Helvetica</vt:lpstr>
      <vt:lpstr>Helvetica Neue</vt:lpstr>
      <vt:lpstr>Palatino</vt:lpstr>
      <vt:lpstr>Times Roman</vt:lpstr>
      <vt:lpstr>Wingdings</vt:lpstr>
      <vt:lpstr>Zapf Dingbats</vt:lpstr>
      <vt:lpstr>New_Template4</vt:lpstr>
      <vt:lpstr> Administration &amp; Sécurité des Systèmes d’Exploitation </vt:lpstr>
      <vt:lpstr>Chapitre IV : Redirections des E/S &amp; Tubes</vt:lpstr>
      <vt:lpstr>Plan</vt:lpstr>
      <vt:lpstr>Notion d’entrées &amp; sorties  </vt:lpstr>
      <vt:lpstr>Notion d’entrées &amp; sorties  </vt:lpstr>
      <vt:lpstr>Redirection des entrées &amp; sorties  </vt:lpstr>
      <vt:lpstr>Redirection des entrées &amp; sorties  </vt:lpstr>
      <vt:lpstr>Redirection des entrées &amp; sorties  </vt:lpstr>
      <vt:lpstr>Redirection des entrées &amp; sorties  </vt:lpstr>
      <vt:lpstr>Redirection des entrées &amp; sorties  </vt:lpstr>
      <vt:lpstr>Redirection des entrées &amp; sorties  </vt:lpstr>
      <vt:lpstr>Redirection des entrées &amp; sorties  </vt:lpstr>
      <vt:lpstr>Tubes de communication </vt:lpstr>
      <vt:lpstr>Tubes de communication </vt:lpstr>
      <vt:lpstr>Commandes filtres</vt:lpstr>
      <vt:lpstr>Caractères spéciaux (Jokers)  </vt:lpstr>
      <vt:lpstr>Commandes filtres</vt:lpstr>
      <vt:lpstr>Commandes filtres</vt:lpstr>
      <vt:lpstr>Commandes filtres</vt:lpstr>
      <vt:lpstr>Commandes filtres</vt:lpstr>
      <vt:lpstr>Commandes filtres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Administration &amp; Sécurité des Systèmes d’Exploitation </dc:title>
  <cp:lastModifiedBy>Latifa Guesmi</cp:lastModifiedBy>
  <cp:revision>55</cp:revision>
  <dcterms:modified xsi:type="dcterms:W3CDTF">2022-09-08T10:29:56Z</dcterms:modified>
</cp:coreProperties>
</file>