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256" r:id="rId2"/>
    <p:sldId id="257" r:id="rId3"/>
    <p:sldId id="281" r:id="rId4"/>
    <p:sldId id="258" r:id="rId5"/>
    <p:sldId id="282" r:id="rId6"/>
    <p:sldId id="283" r:id="rId7"/>
    <p:sldId id="284" r:id="rId8"/>
    <p:sldId id="285" r:id="rId9"/>
    <p:sldId id="286" r:id="rId10"/>
    <p:sldId id="287" r:id="rId11"/>
    <p:sldId id="288" r:id="rId12"/>
    <p:sldId id="289" r:id="rId13"/>
    <p:sldId id="290" r:id="rId14"/>
    <p:sldId id="291" r:id="rId15"/>
    <p:sldId id="292" r:id="rId16"/>
    <p:sldId id="293" r:id="rId17"/>
    <p:sldId id="270" r:id="rId18"/>
    <p:sldId id="294" r:id="rId19"/>
    <p:sldId id="296" r:id="rId20"/>
    <p:sldId id="297" r:id="rId21"/>
    <p:sldId id="275" r:id="rId22"/>
    <p:sldId id="337" r:id="rId23"/>
    <p:sldId id="299" r:id="rId24"/>
    <p:sldId id="278"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35" r:id="rId39"/>
    <p:sldId id="314" r:id="rId40"/>
    <p:sldId id="315" r:id="rId41"/>
    <p:sldId id="316" r:id="rId42"/>
    <p:sldId id="317" r:id="rId43"/>
    <p:sldId id="318" r:id="rId44"/>
    <p:sldId id="319" r:id="rId45"/>
    <p:sldId id="338" r:id="rId46"/>
    <p:sldId id="321" r:id="rId47"/>
    <p:sldId id="333" r:id="rId48"/>
    <p:sldId id="336" r:id="rId49"/>
    <p:sldId id="323" r:id="rId50"/>
    <p:sldId id="324" r:id="rId51"/>
    <p:sldId id="325" r:id="rId52"/>
    <p:sldId id="327" r:id="rId53"/>
    <p:sldId id="328" r:id="rId54"/>
    <p:sldId id="329" r:id="rId55"/>
    <p:sldId id="330" r:id="rId56"/>
    <p:sldId id="331" r:id="rId57"/>
  </p:sldIdLst>
  <p:sldSz cx="13320713" cy="10080625"/>
  <p:notesSz cx="6858000" cy="9144000"/>
  <p:defaultTextStyle>
    <a:defPPr marL="0" marR="0" indent="0" algn="l" defTabSz="940186" rtl="0" fontAlgn="auto" latinLnBrk="1" hangingPunct="0">
      <a:lnSpc>
        <a:spcPct val="100000"/>
      </a:lnSpc>
      <a:spcBef>
        <a:spcPts val="0"/>
      </a:spcBef>
      <a:spcAft>
        <a:spcPts val="0"/>
      </a:spcAft>
      <a:buClrTx/>
      <a:buSzTx/>
      <a:buFontTx/>
      <a:buNone/>
      <a:tabLst/>
      <a:defRPr kumimoji="0" sz="1851" b="0" i="0" u="none" strike="noStrike" cap="none" spc="0" normalizeH="0" baseline="0">
        <a:ln>
          <a:noFill/>
        </a:ln>
        <a:solidFill>
          <a:srgbClr val="000000"/>
        </a:solidFill>
        <a:effectLst/>
        <a:uFillTx/>
      </a:defRPr>
    </a:defPPr>
    <a:lvl1pPr marL="0" marR="0" indent="0" algn="ctr" defTabSz="600674" rtl="0" fontAlgn="auto" latinLnBrk="0" hangingPunct="0">
      <a:lnSpc>
        <a:spcPct val="100000"/>
      </a:lnSpc>
      <a:spcBef>
        <a:spcPts val="0"/>
      </a:spcBef>
      <a:spcAft>
        <a:spcPts val="0"/>
      </a:spcAft>
      <a:buClrTx/>
      <a:buSzTx/>
      <a:buFontTx/>
      <a:buNone/>
      <a:tabLst/>
      <a:defRPr kumimoji="0" sz="2468" b="0" i="0" u="none" strike="noStrike" cap="none" spc="0" normalizeH="0" baseline="0">
        <a:ln>
          <a:noFill/>
        </a:ln>
        <a:solidFill>
          <a:srgbClr val="414141"/>
        </a:solidFill>
        <a:effectLst/>
        <a:uFillTx/>
        <a:latin typeface="Palatino"/>
        <a:ea typeface="Palatino"/>
        <a:cs typeface="Palatino"/>
        <a:sym typeface="Palatino"/>
      </a:defRPr>
    </a:lvl1pPr>
    <a:lvl2pPr marL="0" marR="0" indent="235047" algn="ctr" defTabSz="600674" rtl="0" fontAlgn="auto" latinLnBrk="0" hangingPunct="0">
      <a:lnSpc>
        <a:spcPct val="100000"/>
      </a:lnSpc>
      <a:spcBef>
        <a:spcPts val="0"/>
      </a:spcBef>
      <a:spcAft>
        <a:spcPts val="0"/>
      </a:spcAft>
      <a:buClrTx/>
      <a:buSzTx/>
      <a:buFontTx/>
      <a:buNone/>
      <a:tabLst/>
      <a:defRPr kumimoji="0" sz="2468" b="0" i="0" u="none" strike="noStrike" cap="none" spc="0" normalizeH="0" baseline="0">
        <a:ln>
          <a:noFill/>
        </a:ln>
        <a:solidFill>
          <a:srgbClr val="414141"/>
        </a:solidFill>
        <a:effectLst/>
        <a:uFillTx/>
        <a:latin typeface="Palatino"/>
        <a:ea typeface="Palatino"/>
        <a:cs typeface="Palatino"/>
        <a:sym typeface="Palatino"/>
      </a:defRPr>
    </a:lvl2pPr>
    <a:lvl3pPr marL="0" marR="0" indent="470093" algn="ctr" defTabSz="600674" rtl="0" fontAlgn="auto" latinLnBrk="0" hangingPunct="0">
      <a:lnSpc>
        <a:spcPct val="100000"/>
      </a:lnSpc>
      <a:spcBef>
        <a:spcPts val="0"/>
      </a:spcBef>
      <a:spcAft>
        <a:spcPts val="0"/>
      </a:spcAft>
      <a:buClrTx/>
      <a:buSzTx/>
      <a:buFontTx/>
      <a:buNone/>
      <a:tabLst/>
      <a:defRPr kumimoji="0" sz="2468" b="0" i="0" u="none" strike="noStrike" cap="none" spc="0" normalizeH="0" baseline="0">
        <a:ln>
          <a:noFill/>
        </a:ln>
        <a:solidFill>
          <a:srgbClr val="414141"/>
        </a:solidFill>
        <a:effectLst/>
        <a:uFillTx/>
        <a:latin typeface="Palatino"/>
        <a:ea typeface="Palatino"/>
        <a:cs typeface="Palatino"/>
        <a:sym typeface="Palatino"/>
      </a:defRPr>
    </a:lvl3pPr>
    <a:lvl4pPr marL="0" marR="0" indent="705140" algn="ctr" defTabSz="600674" rtl="0" fontAlgn="auto" latinLnBrk="0" hangingPunct="0">
      <a:lnSpc>
        <a:spcPct val="100000"/>
      </a:lnSpc>
      <a:spcBef>
        <a:spcPts val="0"/>
      </a:spcBef>
      <a:spcAft>
        <a:spcPts val="0"/>
      </a:spcAft>
      <a:buClrTx/>
      <a:buSzTx/>
      <a:buFontTx/>
      <a:buNone/>
      <a:tabLst/>
      <a:defRPr kumimoji="0" sz="2468" b="0" i="0" u="none" strike="noStrike" cap="none" spc="0" normalizeH="0" baseline="0">
        <a:ln>
          <a:noFill/>
        </a:ln>
        <a:solidFill>
          <a:srgbClr val="414141"/>
        </a:solidFill>
        <a:effectLst/>
        <a:uFillTx/>
        <a:latin typeface="Palatino"/>
        <a:ea typeface="Palatino"/>
        <a:cs typeface="Palatino"/>
        <a:sym typeface="Palatino"/>
      </a:defRPr>
    </a:lvl4pPr>
    <a:lvl5pPr marL="0" marR="0" indent="940186" algn="ctr" defTabSz="600674" rtl="0" fontAlgn="auto" latinLnBrk="0" hangingPunct="0">
      <a:lnSpc>
        <a:spcPct val="100000"/>
      </a:lnSpc>
      <a:spcBef>
        <a:spcPts val="0"/>
      </a:spcBef>
      <a:spcAft>
        <a:spcPts val="0"/>
      </a:spcAft>
      <a:buClrTx/>
      <a:buSzTx/>
      <a:buFontTx/>
      <a:buNone/>
      <a:tabLst/>
      <a:defRPr kumimoji="0" sz="2468" b="0" i="0" u="none" strike="noStrike" cap="none" spc="0" normalizeH="0" baseline="0">
        <a:ln>
          <a:noFill/>
        </a:ln>
        <a:solidFill>
          <a:srgbClr val="414141"/>
        </a:solidFill>
        <a:effectLst/>
        <a:uFillTx/>
        <a:latin typeface="Palatino"/>
        <a:ea typeface="Palatino"/>
        <a:cs typeface="Palatino"/>
        <a:sym typeface="Palatino"/>
      </a:defRPr>
    </a:lvl5pPr>
    <a:lvl6pPr marL="0" marR="0" indent="1175233" algn="ctr" defTabSz="600674" rtl="0" fontAlgn="auto" latinLnBrk="0" hangingPunct="0">
      <a:lnSpc>
        <a:spcPct val="100000"/>
      </a:lnSpc>
      <a:spcBef>
        <a:spcPts val="0"/>
      </a:spcBef>
      <a:spcAft>
        <a:spcPts val="0"/>
      </a:spcAft>
      <a:buClrTx/>
      <a:buSzTx/>
      <a:buFontTx/>
      <a:buNone/>
      <a:tabLst/>
      <a:defRPr kumimoji="0" sz="2468" b="0" i="0" u="none" strike="noStrike" cap="none" spc="0" normalizeH="0" baseline="0">
        <a:ln>
          <a:noFill/>
        </a:ln>
        <a:solidFill>
          <a:srgbClr val="414141"/>
        </a:solidFill>
        <a:effectLst/>
        <a:uFillTx/>
        <a:latin typeface="Palatino"/>
        <a:ea typeface="Palatino"/>
        <a:cs typeface="Palatino"/>
        <a:sym typeface="Palatino"/>
      </a:defRPr>
    </a:lvl6pPr>
    <a:lvl7pPr marL="0" marR="0" indent="1410279" algn="ctr" defTabSz="600674" rtl="0" fontAlgn="auto" latinLnBrk="0" hangingPunct="0">
      <a:lnSpc>
        <a:spcPct val="100000"/>
      </a:lnSpc>
      <a:spcBef>
        <a:spcPts val="0"/>
      </a:spcBef>
      <a:spcAft>
        <a:spcPts val="0"/>
      </a:spcAft>
      <a:buClrTx/>
      <a:buSzTx/>
      <a:buFontTx/>
      <a:buNone/>
      <a:tabLst/>
      <a:defRPr kumimoji="0" sz="2468" b="0" i="0" u="none" strike="noStrike" cap="none" spc="0" normalizeH="0" baseline="0">
        <a:ln>
          <a:noFill/>
        </a:ln>
        <a:solidFill>
          <a:srgbClr val="414141"/>
        </a:solidFill>
        <a:effectLst/>
        <a:uFillTx/>
        <a:latin typeface="Palatino"/>
        <a:ea typeface="Palatino"/>
        <a:cs typeface="Palatino"/>
        <a:sym typeface="Palatino"/>
      </a:defRPr>
    </a:lvl7pPr>
    <a:lvl8pPr marL="0" marR="0" indent="1645326" algn="ctr" defTabSz="600674" rtl="0" fontAlgn="auto" latinLnBrk="0" hangingPunct="0">
      <a:lnSpc>
        <a:spcPct val="100000"/>
      </a:lnSpc>
      <a:spcBef>
        <a:spcPts val="0"/>
      </a:spcBef>
      <a:spcAft>
        <a:spcPts val="0"/>
      </a:spcAft>
      <a:buClrTx/>
      <a:buSzTx/>
      <a:buFontTx/>
      <a:buNone/>
      <a:tabLst/>
      <a:defRPr kumimoji="0" sz="2468" b="0" i="0" u="none" strike="noStrike" cap="none" spc="0" normalizeH="0" baseline="0">
        <a:ln>
          <a:noFill/>
        </a:ln>
        <a:solidFill>
          <a:srgbClr val="414141"/>
        </a:solidFill>
        <a:effectLst/>
        <a:uFillTx/>
        <a:latin typeface="Palatino"/>
        <a:ea typeface="Palatino"/>
        <a:cs typeface="Palatino"/>
        <a:sym typeface="Palatino"/>
      </a:defRPr>
    </a:lvl8pPr>
    <a:lvl9pPr marL="0" marR="0" indent="1880372" algn="ctr" defTabSz="600674" rtl="0" fontAlgn="auto" latinLnBrk="0" hangingPunct="0">
      <a:lnSpc>
        <a:spcPct val="100000"/>
      </a:lnSpc>
      <a:spcBef>
        <a:spcPts val="0"/>
      </a:spcBef>
      <a:spcAft>
        <a:spcPts val="0"/>
      </a:spcAft>
      <a:buClrTx/>
      <a:buSzTx/>
      <a:buFontTx/>
      <a:buNone/>
      <a:tabLst/>
      <a:defRPr kumimoji="0" sz="2468" b="0" i="0" u="none" strike="noStrike" cap="none" spc="0" normalizeH="0" baseline="0">
        <a:ln>
          <a:noFill/>
        </a:ln>
        <a:solidFill>
          <a:srgbClr val="414141"/>
        </a:solidFill>
        <a:effectLst/>
        <a:uFillTx/>
        <a:latin typeface="Palatino"/>
        <a:ea typeface="Palatino"/>
        <a:cs typeface="Palatino"/>
        <a:sym typeface="Palatin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834" autoAdjust="0"/>
  </p:normalViewPr>
  <p:slideViewPr>
    <p:cSldViewPr snapToGrid="0" snapToObjects="1">
      <p:cViewPr varScale="1">
        <p:scale>
          <a:sx n="40" d="100"/>
          <a:sy n="40" d="100"/>
        </p:scale>
        <p:origin x="1472"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1" name="Shape 151"/>
          <p:cNvSpPr>
            <a:spLocks noGrp="1" noRot="1" noChangeAspect="1"/>
          </p:cNvSpPr>
          <p:nvPr>
            <p:ph type="sldImg"/>
          </p:nvPr>
        </p:nvSpPr>
        <p:spPr>
          <a:xfrm>
            <a:off x="1163638" y="685800"/>
            <a:ext cx="4530725" cy="3429000"/>
          </a:xfrm>
          <a:prstGeom prst="rect">
            <a:avLst/>
          </a:prstGeom>
        </p:spPr>
        <p:txBody>
          <a:bodyPr/>
          <a:lstStyle/>
          <a:p>
            <a:endParaRPr/>
          </a:p>
        </p:txBody>
      </p:sp>
      <p:sp>
        <p:nvSpPr>
          <p:cNvPr id="152" name="Shape 15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239927938"/>
      </p:ext>
    </p:extLst>
  </p:cSld>
  <p:clrMap bg1="lt1" tx1="dk1" bg2="lt2" tx2="dk2" accent1="accent1" accent2="accent2" accent3="accent3" accent4="accent4" accent5="accent5" accent6="accent6" hlink="hlink" folHlink="folHlink"/>
  <p:notesStyle>
    <a:lvl1pPr defTabSz="470093" latinLnBrk="0">
      <a:lnSpc>
        <a:spcPct val="117999"/>
      </a:lnSpc>
      <a:defRPr sz="2262">
        <a:latin typeface="Helvetica Neue"/>
        <a:ea typeface="Helvetica Neue"/>
        <a:cs typeface="Helvetica Neue"/>
        <a:sym typeface="Helvetica Neue"/>
      </a:defRPr>
    </a:lvl1pPr>
    <a:lvl2pPr indent="235047" defTabSz="470093" latinLnBrk="0">
      <a:lnSpc>
        <a:spcPct val="117999"/>
      </a:lnSpc>
      <a:defRPr sz="2262">
        <a:latin typeface="Helvetica Neue"/>
        <a:ea typeface="Helvetica Neue"/>
        <a:cs typeface="Helvetica Neue"/>
        <a:sym typeface="Helvetica Neue"/>
      </a:defRPr>
    </a:lvl2pPr>
    <a:lvl3pPr indent="470093" defTabSz="470093" latinLnBrk="0">
      <a:lnSpc>
        <a:spcPct val="117999"/>
      </a:lnSpc>
      <a:defRPr sz="2262">
        <a:latin typeface="Helvetica Neue"/>
        <a:ea typeface="Helvetica Neue"/>
        <a:cs typeface="Helvetica Neue"/>
        <a:sym typeface="Helvetica Neue"/>
      </a:defRPr>
    </a:lvl3pPr>
    <a:lvl4pPr indent="705140" defTabSz="470093" latinLnBrk="0">
      <a:lnSpc>
        <a:spcPct val="117999"/>
      </a:lnSpc>
      <a:defRPr sz="2262">
        <a:latin typeface="Helvetica Neue"/>
        <a:ea typeface="Helvetica Neue"/>
        <a:cs typeface="Helvetica Neue"/>
        <a:sym typeface="Helvetica Neue"/>
      </a:defRPr>
    </a:lvl4pPr>
    <a:lvl5pPr indent="940186" defTabSz="470093" latinLnBrk="0">
      <a:lnSpc>
        <a:spcPct val="117999"/>
      </a:lnSpc>
      <a:defRPr sz="2262">
        <a:latin typeface="Helvetica Neue"/>
        <a:ea typeface="Helvetica Neue"/>
        <a:cs typeface="Helvetica Neue"/>
        <a:sym typeface="Helvetica Neue"/>
      </a:defRPr>
    </a:lvl5pPr>
    <a:lvl6pPr indent="1175233" defTabSz="470093" latinLnBrk="0">
      <a:lnSpc>
        <a:spcPct val="117999"/>
      </a:lnSpc>
      <a:defRPr sz="2262">
        <a:latin typeface="Helvetica Neue"/>
        <a:ea typeface="Helvetica Neue"/>
        <a:cs typeface="Helvetica Neue"/>
        <a:sym typeface="Helvetica Neue"/>
      </a:defRPr>
    </a:lvl6pPr>
    <a:lvl7pPr indent="1410279" defTabSz="470093" latinLnBrk="0">
      <a:lnSpc>
        <a:spcPct val="117999"/>
      </a:lnSpc>
      <a:defRPr sz="2262">
        <a:latin typeface="Helvetica Neue"/>
        <a:ea typeface="Helvetica Neue"/>
        <a:cs typeface="Helvetica Neue"/>
        <a:sym typeface="Helvetica Neue"/>
      </a:defRPr>
    </a:lvl7pPr>
    <a:lvl8pPr indent="1645326" defTabSz="470093" latinLnBrk="0">
      <a:lnSpc>
        <a:spcPct val="117999"/>
      </a:lnSpc>
      <a:defRPr sz="2262">
        <a:latin typeface="Helvetica Neue"/>
        <a:ea typeface="Helvetica Neue"/>
        <a:cs typeface="Helvetica Neue"/>
        <a:sym typeface="Helvetica Neue"/>
      </a:defRPr>
    </a:lvl8pPr>
    <a:lvl9pPr indent="1880372" defTabSz="470093" latinLnBrk="0">
      <a:lnSpc>
        <a:spcPct val="117999"/>
      </a:lnSpc>
      <a:defRPr sz="2262">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file:///\\etc\login.def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63638" y="685800"/>
            <a:ext cx="4530725" cy="3429000"/>
          </a:xfrm>
        </p:spPr>
      </p:sp>
      <p:sp>
        <p:nvSpPr>
          <p:cNvPr id="3" name="Espace réservé des notes 2"/>
          <p:cNvSpPr>
            <a:spLocks noGrp="1"/>
          </p:cNvSpPr>
          <p:nvPr>
            <p:ph type="body" idx="1"/>
          </p:nvPr>
        </p:nvSpPr>
        <p:spPr/>
        <p:txBody>
          <a:bodyPr/>
          <a:lstStyle/>
          <a:p>
            <a:r>
              <a:rPr lang="fr-FR" dirty="0"/>
              <a:t>Le fichier </a:t>
            </a:r>
            <a:r>
              <a:rPr lang="fr-FR" u="none" strike="noStrike" dirty="0">
                <a:solidFill>
                  <a:srgbClr val="007AA6"/>
                </a:solidFill>
                <a:effectLst/>
                <a:hlinkClick r:id="rId3"/>
              </a:rPr>
              <a:t>/</a:t>
            </a:r>
            <a:r>
              <a:rPr lang="fr-FR" u="none" strike="noStrike" dirty="0" err="1">
                <a:solidFill>
                  <a:srgbClr val="007AA6"/>
                </a:solidFill>
                <a:effectLst/>
                <a:hlinkClick r:id="rId3"/>
              </a:rPr>
              <a:t>etc</a:t>
            </a:r>
            <a:r>
              <a:rPr lang="fr-FR" u="none" strike="noStrike" dirty="0">
                <a:solidFill>
                  <a:srgbClr val="007AA6"/>
                </a:solidFill>
                <a:effectLst/>
                <a:hlinkClick r:id="rId3"/>
              </a:rPr>
              <a:t>/</a:t>
            </a:r>
            <a:r>
              <a:rPr lang="fr-FR" u="none" strike="noStrike" dirty="0" err="1">
                <a:solidFill>
                  <a:srgbClr val="007AA6"/>
                </a:solidFill>
                <a:effectLst/>
                <a:hlinkClick r:id="rId3"/>
              </a:rPr>
              <a:t>login.defs</a:t>
            </a:r>
            <a:r>
              <a:rPr lang="fr-FR" dirty="0"/>
              <a:t> définit la configuration de la suite </a:t>
            </a:r>
            <a:r>
              <a:rPr lang="fr-FR" dirty="0" err="1"/>
              <a:t>shadow</a:t>
            </a:r>
            <a:r>
              <a:rPr lang="fr-FR" dirty="0"/>
              <a:t> </a:t>
            </a:r>
            <a:r>
              <a:rPr lang="fr-FR" dirty="0" err="1"/>
              <a:t>password</a:t>
            </a:r>
            <a:r>
              <a:rPr lang="fr-FR" dirty="0"/>
              <a:t> (mots de passe cachés) pour le système. Ce fichier est indispensable. Son absence n'empêchera pas le système de fonctionner, mais aura probablement des conséquences indésirables.</a:t>
            </a:r>
          </a:p>
        </p:txBody>
      </p:sp>
    </p:spTree>
    <p:extLst>
      <p:ext uri="{BB962C8B-B14F-4D97-AF65-F5344CB8AC3E}">
        <p14:creationId xmlns:p14="http://schemas.microsoft.com/office/powerpoint/2010/main" val="1163380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63638" y="685800"/>
            <a:ext cx="4530725" cy="3429000"/>
          </a:xfrm>
        </p:spPr>
      </p:sp>
      <p:sp>
        <p:nvSpPr>
          <p:cNvPr id="3" name="Espace réservé des notes 2"/>
          <p:cNvSpPr>
            <a:spLocks noGrp="1"/>
          </p:cNvSpPr>
          <p:nvPr>
            <p:ph type="body" idx="1"/>
          </p:nvPr>
        </p:nvSpPr>
        <p:spPr/>
        <p:txBody>
          <a:bodyPr/>
          <a:lstStyle/>
          <a:p>
            <a:r>
              <a:rPr lang="fr-FR" b="1" dirty="0" err="1"/>
              <a:t>groupadd</a:t>
            </a:r>
            <a:r>
              <a:rPr lang="fr-FR" b="1" dirty="0"/>
              <a:t> –</a:t>
            </a:r>
            <a:r>
              <a:rPr lang="fr-FR" b="1" dirty="0" err="1"/>
              <a:t>og</a:t>
            </a:r>
            <a:r>
              <a:rPr lang="fr-FR" b="1" dirty="0"/>
              <a:t> groupe  (groupe existe déjà)</a:t>
            </a:r>
          </a:p>
        </p:txBody>
      </p:sp>
    </p:spTree>
    <p:extLst>
      <p:ext uri="{BB962C8B-B14F-4D97-AF65-F5344CB8AC3E}">
        <p14:creationId xmlns:p14="http://schemas.microsoft.com/office/powerpoint/2010/main" val="4021788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63638" y="685800"/>
            <a:ext cx="4530725" cy="3429000"/>
          </a:xfrm>
        </p:spPr>
      </p:sp>
      <p:sp>
        <p:nvSpPr>
          <p:cNvPr id="3" name="Espace réservé des notes 2"/>
          <p:cNvSpPr>
            <a:spLocks noGrp="1"/>
          </p:cNvSpPr>
          <p:nvPr>
            <p:ph type="body" idx="1"/>
          </p:nvPr>
        </p:nvSpPr>
        <p:spPr/>
        <p:txBody>
          <a:bodyPr/>
          <a:lstStyle/>
          <a:p>
            <a:r>
              <a:rPr lang="fr-FR" dirty="0"/>
              <a:t>La commande </a:t>
            </a:r>
            <a:r>
              <a:rPr lang="fr-FR" b="1" dirty="0" err="1">
                <a:effectLst/>
              </a:rPr>
              <a:t>newgrp</a:t>
            </a:r>
            <a:r>
              <a:rPr lang="fr-FR" dirty="0"/>
              <a:t> permet de </a:t>
            </a:r>
            <a:r>
              <a:rPr lang="fr-FR" b="1" dirty="0"/>
              <a:t>changer l'identifiant de groupe de l'utilisateur au cours d'une session</a:t>
            </a:r>
            <a:r>
              <a:rPr lang="fr-FR" dirty="0"/>
              <a:t>. Si l'option </a:t>
            </a:r>
            <a:r>
              <a:rPr lang="fr-FR" b="1" dirty="0">
                <a:effectLst/>
              </a:rPr>
              <a:t>-flag</a:t>
            </a:r>
            <a:r>
              <a:rPr lang="fr-FR" dirty="0"/>
              <a:t> est fournie, l'environnement de l'utilisateur est réinitialisé, comme si l'utilisateur venait de se connecter. Sinon, l'environnement actuel, y compris le répertoire de travail actuel est conservé. </a:t>
            </a:r>
            <a:br>
              <a:rPr lang="fr-FR" dirty="0"/>
            </a:br>
            <a:endParaRPr lang="fr-FR" dirty="0"/>
          </a:p>
        </p:txBody>
      </p:sp>
    </p:spTree>
    <p:extLst>
      <p:ext uri="{BB962C8B-B14F-4D97-AF65-F5344CB8AC3E}">
        <p14:creationId xmlns:p14="http://schemas.microsoft.com/office/powerpoint/2010/main" val="236049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63638" y="685800"/>
            <a:ext cx="4530725" cy="3429000"/>
          </a:xfrm>
        </p:spPr>
      </p:sp>
      <p:sp>
        <p:nvSpPr>
          <p:cNvPr id="3" name="Espace réservé des notes 2"/>
          <p:cNvSpPr>
            <a:spLocks noGrp="1"/>
          </p:cNvSpPr>
          <p:nvPr>
            <p:ph type="body" idx="1"/>
          </p:nvPr>
        </p:nvSpPr>
        <p:spPr/>
        <p:txBody>
          <a:bodyPr/>
          <a:lstStyle/>
          <a:p>
            <a:r>
              <a:rPr lang="fr-FR" b="1" dirty="0"/>
              <a:t>S </a:t>
            </a:r>
            <a:r>
              <a:rPr lang="fr-FR" dirty="0"/>
              <a:t>(le droit d’</a:t>
            </a:r>
            <a:r>
              <a:rPr lang="fr-FR" b="1" dirty="0"/>
              <a:t>exécution</a:t>
            </a:r>
            <a:r>
              <a:rPr lang="fr-FR" dirty="0"/>
              <a:t> du propriétaire est absent)</a:t>
            </a:r>
          </a:p>
          <a:p>
            <a:pPr marL="0" marR="0" lvl="0" indent="0" defTabSz="457200" eaLnBrk="1" fontAlgn="auto" latinLnBrk="0" hangingPunct="1">
              <a:lnSpc>
                <a:spcPct val="117999"/>
              </a:lnSpc>
              <a:spcBef>
                <a:spcPts val="0"/>
              </a:spcBef>
              <a:spcAft>
                <a:spcPts val="0"/>
              </a:spcAft>
              <a:buClrTx/>
              <a:buSzTx/>
              <a:buFontTx/>
              <a:buNone/>
              <a:tabLst/>
              <a:defRPr/>
            </a:pPr>
            <a:r>
              <a:rPr lang="fr-FR" b="1" dirty="0"/>
              <a:t>s </a:t>
            </a:r>
            <a:r>
              <a:rPr lang="fr-FR" dirty="0"/>
              <a:t>(le droit d’</a:t>
            </a:r>
            <a:r>
              <a:rPr lang="fr-FR" b="1" dirty="0"/>
              <a:t>exécution</a:t>
            </a:r>
            <a:r>
              <a:rPr lang="fr-FR" dirty="0"/>
              <a:t> du propriétaire est présent)</a:t>
            </a:r>
          </a:p>
          <a:p>
            <a:endParaRPr lang="fr-FR" dirty="0"/>
          </a:p>
        </p:txBody>
      </p:sp>
    </p:spTree>
    <p:extLst>
      <p:ext uri="{BB962C8B-B14F-4D97-AF65-F5344CB8AC3E}">
        <p14:creationId xmlns:p14="http://schemas.microsoft.com/office/powerpoint/2010/main" val="2971991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Diapo 17 19 21</a:t>
            </a:r>
          </a:p>
        </p:txBody>
      </p:sp>
    </p:spTree>
    <p:extLst>
      <p:ext uri="{BB962C8B-B14F-4D97-AF65-F5344CB8AC3E}">
        <p14:creationId xmlns:p14="http://schemas.microsoft.com/office/powerpoint/2010/main" val="3134267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63638" y="685800"/>
            <a:ext cx="4530725" cy="3429000"/>
          </a:xfrm>
        </p:spPr>
      </p:sp>
      <p:sp>
        <p:nvSpPr>
          <p:cNvPr id="3" name="Espace réservé des notes 2"/>
          <p:cNvSpPr>
            <a:spLocks noGrp="1"/>
          </p:cNvSpPr>
          <p:nvPr>
            <p:ph type="body" idx="1"/>
          </p:nvPr>
        </p:nvSpPr>
        <p:spPr/>
        <p:txBody>
          <a:bodyPr/>
          <a:lstStyle/>
          <a:p>
            <a:r>
              <a:rPr lang="fr-FR" b="0" i="0" dirty="0">
                <a:solidFill>
                  <a:srgbClr val="000000"/>
                </a:solidFill>
                <a:effectLst/>
                <a:latin typeface="Consolas" panose="020B0609020204030204" pitchFamily="49" charset="0"/>
              </a:rPr>
              <a:t>[nom d'utilisateur]: [mot de passe]: [date du dernier changement de mot de passe]: [âge minimum du mot de passe]: [âge maximum du mot de passe]: [période d'avertissement]: [période d'inactivité]: [date d'expiration]: [inutilisé]</a:t>
            </a:r>
          </a:p>
        </p:txBody>
      </p:sp>
    </p:spTree>
    <p:extLst>
      <p:ext uri="{BB962C8B-B14F-4D97-AF65-F5344CB8AC3E}">
        <p14:creationId xmlns:p14="http://schemas.microsoft.com/office/powerpoint/2010/main" val="1715481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63638" y="685800"/>
            <a:ext cx="4530725" cy="3429000"/>
          </a:xfrm>
        </p:spPr>
      </p:sp>
      <p:sp>
        <p:nvSpPr>
          <p:cNvPr id="3" name="Espace réservé des notes 2"/>
          <p:cNvSpPr>
            <a:spLocks noGrp="1"/>
          </p:cNvSpPr>
          <p:nvPr>
            <p:ph type="body" idx="1"/>
          </p:nvPr>
        </p:nvSpPr>
        <p:spPr/>
        <p:txBody>
          <a:bodyPr/>
          <a:lstStyle/>
          <a:p>
            <a:r>
              <a:rPr lang="fr-FR" b="1" i="0" dirty="0">
                <a:solidFill>
                  <a:srgbClr val="2C2C2C"/>
                </a:solidFill>
                <a:effectLst/>
                <a:latin typeface="Inter"/>
              </a:rPr>
              <a:t>id :</a:t>
            </a:r>
            <a:r>
              <a:rPr lang="fr-FR" b="0" i="0" dirty="0">
                <a:solidFill>
                  <a:srgbClr val="2C2C2C"/>
                </a:solidFill>
                <a:effectLst/>
                <a:latin typeface="Inter"/>
              </a:rPr>
              <a:t> Ceci définit l'algorithme de cryptage utilisé pour crypter votre mot de passe. Les valeurs peuvent être</a:t>
            </a:r>
            <a:r>
              <a:rPr lang="fr-FR" b="1" i="0" dirty="0">
                <a:solidFill>
                  <a:srgbClr val="2C2C2C"/>
                </a:solidFill>
                <a:effectLst/>
                <a:latin typeface="Inter"/>
              </a:rPr>
              <a:t> 1</a:t>
            </a:r>
            <a:r>
              <a:rPr lang="fr-FR" b="0" i="0" dirty="0">
                <a:solidFill>
                  <a:srgbClr val="2C2C2C"/>
                </a:solidFill>
                <a:effectLst/>
                <a:latin typeface="Inter"/>
              </a:rPr>
              <a:t> MD5,</a:t>
            </a:r>
            <a:r>
              <a:rPr lang="fr-FR" b="1" i="0" dirty="0">
                <a:solidFill>
                  <a:srgbClr val="2C2C2C"/>
                </a:solidFill>
                <a:effectLst/>
                <a:latin typeface="Inter"/>
              </a:rPr>
              <a:t> 2a</a:t>
            </a:r>
            <a:r>
              <a:rPr lang="fr-FR" b="0" i="0" dirty="0">
                <a:solidFill>
                  <a:srgbClr val="2C2C2C"/>
                </a:solidFill>
                <a:effectLst/>
                <a:latin typeface="Inter"/>
              </a:rPr>
              <a:t> </a:t>
            </a:r>
            <a:r>
              <a:rPr lang="fr-FR" b="0" i="0" dirty="0" err="1">
                <a:solidFill>
                  <a:srgbClr val="2C2C2C"/>
                </a:solidFill>
                <a:effectLst/>
                <a:latin typeface="Inter"/>
              </a:rPr>
              <a:t>Blowfish</a:t>
            </a:r>
            <a:r>
              <a:rPr lang="fr-FR" b="0" i="0" dirty="0">
                <a:solidFill>
                  <a:srgbClr val="2C2C2C"/>
                </a:solidFill>
                <a:effectLst/>
                <a:latin typeface="Inter"/>
              </a:rPr>
              <a:t>,</a:t>
            </a:r>
            <a:r>
              <a:rPr lang="fr-FR" b="1" i="0" dirty="0">
                <a:solidFill>
                  <a:srgbClr val="2C2C2C"/>
                </a:solidFill>
                <a:effectLst/>
                <a:latin typeface="Inter"/>
              </a:rPr>
              <a:t> 2 ans</a:t>
            </a:r>
            <a:r>
              <a:rPr lang="fr-FR" b="0" i="0" dirty="0">
                <a:solidFill>
                  <a:srgbClr val="2C2C2C"/>
                </a:solidFill>
                <a:effectLst/>
                <a:latin typeface="Inter"/>
              </a:rPr>
              <a:t> </a:t>
            </a:r>
            <a:r>
              <a:rPr lang="fr-FR" b="0" i="0" dirty="0" err="1">
                <a:solidFill>
                  <a:srgbClr val="2C2C2C"/>
                </a:solidFill>
                <a:effectLst/>
                <a:latin typeface="Inter"/>
              </a:rPr>
              <a:t>Eksblowfish</a:t>
            </a:r>
            <a:r>
              <a:rPr lang="fr-FR" b="0" i="0" dirty="0">
                <a:solidFill>
                  <a:srgbClr val="2C2C2C"/>
                </a:solidFill>
                <a:effectLst/>
                <a:latin typeface="Inter"/>
              </a:rPr>
              <a:t>,</a:t>
            </a:r>
            <a:r>
              <a:rPr lang="fr-FR" b="1" i="0" dirty="0">
                <a:solidFill>
                  <a:srgbClr val="2C2C2C"/>
                </a:solidFill>
                <a:effectLst/>
                <a:latin typeface="Inter"/>
              </a:rPr>
              <a:t> 5</a:t>
            </a:r>
            <a:r>
              <a:rPr lang="fr-FR" b="0" i="0" dirty="0">
                <a:solidFill>
                  <a:srgbClr val="2C2C2C"/>
                </a:solidFill>
                <a:effectLst/>
                <a:latin typeface="Inter"/>
              </a:rPr>
              <a:t> SHA-256, ou</a:t>
            </a:r>
            <a:r>
              <a:rPr lang="fr-FR" b="1" i="0" dirty="0">
                <a:solidFill>
                  <a:srgbClr val="2C2C2C"/>
                </a:solidFill>
                <a:effectLst/>
                <a:latin typeface="Inter"/>
              </a:rPr>
              <a:t> 6</a:t>
            </a:r>
            <a:r>
              <a:rPr lang="fr-FR" b="0" i="0" dirty="0">
                <a:solidFill>
                  <a:srgbClr val="2C2C2C"/>
                </a:solidFill>
                <a:effectLst/>
                <a:latin typeface="Inter"/>
              </a:rPr>
              <a:t> SHA-512</a:t>
            </a:r>
          </a:p>
          <a:p>
            <a:r>
              <a:rPr lang="fr-FR" b="1" i="0" dirty="0">
                <a:solidFill>
                  <a:srgbClr val="34495E"/>
                </a:solidFill>
                <a:effectLst/>
                <a:latin typeface="helvetica neue"/>
              </a:rPr>
              <a:t>le </a:t>
            </a:r>
            <a:r>
              <a:rPr lang="fr-FR" b="1" i="0" dirty="0" err="1">
                <a:solidFill>
                  <a:srgbClr val="34495E"/>
                </a:solidFill>
                <a:effectLst/>
                <a:latin typeface="helvetica neue"/>
              </a:rPr>
              <a:t>sel</a:t>
            </a:r>
            <a:r>
              <a:rPr lang="fr-FR" b="0" i="0" dirty="0" err="1">
                <a:solidFill>
                  <a:srgbClr val="34495E"/>
                </a:solidFill>
                <a:effectLst/>
                <a:latin typeface="helvetica neue"/>
              </a:rPr>
              <a:t>.Afin</a:t>
            </a:r>
            <a:r>
              <a:rPr lang="fr-FR" b="0" i="0" dirty="0">
                <a:solidFill>
                  <a:srgbClr val="34495E"/>
                </a:solidFill>
                <a:effectLst/>
                <a:latin typeface="helvetica neue"/>
              </a:rPr>
              <a:t> de rendre le hachage plus unique, nous ajoutons ce qu'on appelle un </a:t>
            </a:r>
            <a:r>
              <a:rPr lang="fr-FR" b="1" i="0" dirty="0">
                <a:solidFill>
                  <a:srgbClr val="34495E"/>
                </a:solidFill>
                <a:effectLst/>
                <a:latin typeface="helvetica neue"/>
              </a:rPr>
              <a:t>sel.</a:t>
            </a:r>
            <a:r>
              <a:rPr lang="fr-FR" b="0" i="0" dirty="0">
                <a:solidFill>
                  <a:srgbClr val="34495E"/>
                </a:solidFill>
                <a:effectLst/>
                <a:latin typeface="helvetica neue"/>
              </a:rPr>
              <a:t> Le sel lui-même est une séquence aléatoire de caractères. Cette séquence aléatoire de caractères est attachée au mot de passe pendant le calcul du hachage.</a:t>
            </a:r>
            <a:endParaRPr lang="fr-FR" dirty="0"/>
          </a:p>
        </p:txBody>
      </p:sp>
    </p:spTree>
    <p:extLst>
      <p:ext uri="{BB962C8B-B14F-4D97-AF65-F5344CB8AC3E}">
        <p14:creationId xmlns:p14="http://schemas.microsoft.com/office/powerpoint/2010/main" val="4222296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63638" y="685800"/>
            <a:ext cx="4530725" cy="3429000"/>
          </a:xfrm>
        </p:spPr>
      </p:sp>
      <p:sp>
        <p:nvSpPr>
          <p:cNvPr id="3" name="Espace réservé des notes 2"/>
          <p:cNvSpPr>
            <a:spLocks noGrp="1"/>
          </p:cNvSpPr>
          <p:nvPr>
            <p:ph type="body" idx="1"/>
          </p:nvPr>
        </p:nvSpPr>
        <p:spPr/>
        <p:txBody>
          <a:bodyPr/>
          <a:lstStyle/>
          <a:p>
            <a:r>
              <a:rPr lang="fr-FR" b="1" dirty="0"/>
              <a:t>-p : </a:t>
            </a:r>
            <a:r>
              <a:rPr lang="fr-FR" b="1" dirty="0" err="1"/>
              <a:t>useradd</a:t>
            </a:r>
            <a:r>
              <a:rPr lang="fr-FR" b="1" dirty="0"/>
              <a:t> --</a:t>
            </a:r>
            <a:r>
              <a:rPr lang="fr-FR" b="1" dirty="0" err="1"/>
              <a:t>password</a:t>
            </a:r>
            <a:r>
              <a:rPr lang="fr-FR" b="1" dirty="0"/>
              <a:t> $(</a:t>
            </a:r>
            <a:r>
              <a:rPr lang="fr-FR" b="1" dirty="0" err="1"/>
              <a:t>openssl</a:t>
            </a:r>
            <a:r>
              <a:rPr lang="fr-FR" b="1" dirty="0"/>
              <a:t> </a:t>
            </a:r>
            <a:r>
              <a:rPr lang="fr-FR" b="1" dirty="0" err="1"/>
              <a:t>passwd</a:t>
            </a:r>
            <a:r>
              <a:rPr lang="fr-FR" b="1" dirty="0"/>
              <a:t> </a:t>
            </a:r>
            <a:r>
              <a:rPr lang="fr-FR" b="1" dirty="0" err="1"/>
              <a:t>mypwd</a:t>
            </a:r>
            <a:r>
              <a:rPr lang="fr-FR" b="1" dirty="0"/>
              <a:t>) </a:t>
            </a:r>
            <a:r>
              <a:rPr lang="fr-FR" b="1" dirty="0" err="1"/>
              <a:t>myuser</a:t>
            </a:r>
            <a:endParaRPr lang="fr-FR" b="1" dirty="0"/>
          </a:p>
        </p:txBody>
      </p:sp>
    </p:spTree>
    <p:extLst>
      <p:ext uri="{BB962C8B-B14F-4D97-AF65-F5344CB8AC3E}">
        <p14:creationId xmlns:p14="http://schemas.microsoft.com/office/powerpoint/2010/main" val="3005310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63638" y="685800"/>
            <a:ext cx="4530725" cy="3429000"/>
          </a:xfrm>
        </p:spPr>
      </p:sp>
      <p:sp>
        <p:nvSpPr>
          <p:cNvPr id="3" name="Espace réservé des notes 2"/>
          <p:cNvSpPr>
            <a:spLocks noGrp="1"/>
          </p:cNvSpPr>
          <p:nvPr>
            <p:ph type="body" idx="1"/>
          </p:nvPr>
        </p:nvSpPr>
        <p:spPr/>
        <p:txBody>
          <a:bodyPr/>
          <a:lstStyle/>
          <a:p>
            <a:r>
              <a:rPr lang="fr-FR" b="1" dirty="0" err="1"/>
              <a:t>usermod</a:t>
            </a:r>
            <a:r>
              <a:rPr lang="fr-FR" b="1" dirty="0"/>
              <a:t> -</a:t>
            </a:r>
            <a:r>
              <a:rPr lang="fr-FR" b="1" dirty="0" err="1"/>
              <a:t>aG</a:t>
            </a:r>
            <a:r>
              <a:rPr lang="fr-FR" b="1" dirty="0"/>
              <a:t> lgrp1,grp2 user1 </a:t>
            </a:r>
            <a:r>
              <a:rPr lang="fr-FR" b="1" dirty="0">
                <a:sym typeface="Wingdings" panose="05000000000000000000" pitchFamily="2" charset="2"/>
              </a:rPr>
              <a:t> ajouter des groupes pour user1 (groupes secondaires)</a:t>
            </a:r>
          </a:p>
          <a:p>
            <a:r>
              <a:rPr lang="fr-FR" b="1" dirty="0" err="1"/>
              <a:t>usermod</a:t>
            </a:r>
            <a:r>
              <a:rPr lang="fr-FR" b="1" dirty="0"/>
              <a:t> -l </a:t>
            </a:r>
            <a:r>
              <a:rPr lang="fr-FR" b="1" dirty="0" err="1"/>
              <a:t>newuser</a:t>
            </a:r>
            <a:r>
              <a:rPr lang="fr-FR" b="1" dirty="0"/>
              <a:t> user </a:t>
            </a:r>
          </a:p>
          <a:p>
            <a:endParaRPr lang="fr-FR" dirty="0"/>
          </a:p>
        </p:txBody>
      </p:sp>
    </p:spTree>
    <p:extLst>
      <p:ext uri="{BB962C8B-B14F-4D97-AF65-F5344CB8AC3E}">
        <p14:creationId xmlns:p14="http://schemas.microsoft.com/office/powerpoint/2010/main" val="4237036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63638" y="685800"/>
            <a:ext cx="4530725" cy="3429000"/>
          </a:xfrm>
        </p:spPr>
      </p:sp>
      <p:sp>
        <p:nvSpPr>
          <p:cNvPr id="3" name="Espace réservé des notes 2"/>
          <p:cNvSpPr>
            <a:spLocks noGrp="1"/>
          </p:cNvSpPr>
          <p:nvPr>
            <p:ph type="body" idx="1"/>
          </p:nvPr>
        </p:nvSpPr>
        <p:spPr/>
        <p:txBody>
          <a:bodyPr/>
          <a:lstStyle/>
          <a:p>
            <a:r>
              <a:rPr lang="fr-FR" b="1" dirty="0" err="1"/>
              <a:t>userdel</a:t>
            </a:r>
            <a:r>
              <a:rPr lang="fr-FR" b="1" dirty="0"/>
              <a:t> -</a:t>
            </a:r>
            <a:r>
              <a:rPr lang="fr-FR" b="1" dirty="0" err="1"/>
              <a:t>rfRZ</a:t>
            </a:r>
            <a:r>
              <a:rPr lang="fr-FR" b="1" dirty="0"/>
              <a:t> user  </a:t>
            </a:r>
            <a:r>
              <a:rPr lang="fr-FR" b="1" dirty="0">
                <a:sym typeface="Wingdings" panose="05000000000000000000" pitchFamily="2" charset="2"/>
              </a:rPr>
              <a:t> supprime tout les fichiers de user du </a:t>
            </a:r>
            <a:r>
              <a:rPr lang="fr-FR" b="1" dirty="0" err="1">
                <a:sym typeface="Wingdings" panose="05000000000000000000" pitchFamily="2" charset="2"/>
              </a:rPr>
              <a:t>systéme</a:t>
            </a:r>
            <a:endParaRPr lang="fr-FR" b="1" dirty="0"/>
          </a:p>
        </p:txBody>
      </p:sp>
    </p:spTree>
    <p:extLst>
      <p:ext uri="{BB962C8B-B14F-4D97-AF65-F5344CB8AC3E}">
        <p14:creationId xmlns:p14="http://schemas.microsoft.com/office/powerpoint/2010/main" val="3549807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63638" y="685800"/>
            <a:ext cx="4530725"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550935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63638" y="685800"/>
            <a:ext cx="4530725" cy="3429000"/>
          </a:xfrm>
        </p:spPr>
      </p:sp>
      <p:sp>
        <p:nvSpPr>
          <p:cNvPr id="3" name="Espace réservé des notes 2"/>
          <p:cNvSpPr>
            <a:spLocks noGrp="1"/>
          </p:cNvSpPr>
          <p:nvPr>
            <p:ph type="body" idx="1"/>
          </p:nvPr>
        </p:nvSpPr>
        <p:spPr/>
        <p:txBody>
          <a:bodyPr/>
          <a:lstStyle/>
          <a:p>
            <a:r>
              <a:rPr lang="en-US" b="1" dirty="0">
                <a:solidFill>
                  <a:srgbClr val="502000"/>
                </a:solidFill>
                <a:effectLst/>
              </a:rPr>
              <a:t>-S</a:t>
            </a:r>
            <a:r>
              <a:rPr lang="en-US" dirty="0"/>
              <a:t>, </a:t>
            </a:r>
            <a:r>
              <a:rPr lang="en-US" b="1" dirty="0">
                <a:solidFill>
                  <a:srgbClr val="502000"/>
                </a:solidFill>
                <a:effectLst/>
              </a:rPr>
              <a:t>--status</a:t>
            </a:r>
            <a:r>
              <a:rPr lang="en-US" dirty="0"/>
              <a:t> Display account status information. The status information consists of 7 fields. The first field is the user's login name. The second field indicates if the user account has a locked password (L), has no password (NP), or has a usable password (P). The third field gives the date of the last password change. The next four fields are the minimum age, maximum age, warning period, and inactivity period for the password. These ages are expressed in days.</a:t>
            </a:r>
            <a:endParaRPr lang="fr-FR" dirty="0"/>
          </a:p>
        </p:txBody>
      </p:sp>
    </p:spTree>
    <p:extLst>
      <p:ext uri="{BB962C8B-B14F-4D97-AF65-F5344CB8AC3E}">
        <p14:creationId xmlns:p14="http://schemas.microsoft.com/office/powerpoint/2010/main" val="1857121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re et sous-titre">
    <p:spTree>
      <p:nvGrpSpPr>
        <p:cNvPr id="1" name=""/>
        <p:cNvGrpSpPr/>
        <p:nvPr/>
      </p:nvGrpSpPr>
      <p:grpSpPr>
        <a:xfrm>
          <a:off x="0" y="0"/>
          <a:ext cx="0" cy="0"/>
          <a:chOff x="0" y="0"/>
          <a:chExt cx="0" cy="0"/>
        </a:xfrm>
      </p:grpSpPr>
      <p:sp>
        <p:nvSpPr>
          <p:cNvPr id="13" name="Ligne"/>
          <p:cNvSpPr/>
          <p:nvPr/>
        </p:nvSpPr>
        <p:spPr>
          <a:xfrm>
            <a:off x="520341" y="6812297"/>
            <a:ext cx="1229094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sz="1200"/>
          </a:p>
        </p:txBody>
      </p:sp>
      <p:sp>
        <p:nvSpPr>
          <p:cNvPr id="14" name="Ligne"/>
          <p:cNvSpPr/>
          <p:nvPr/>
        </p:nvSpPr>
        <p:spPr>
          <a:xfrm>
            <a:off x="520341" y="4226512"/>
            <a:ext cx="1229152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sz="1200"/>
          </a:p>
        </p:txBody>
      </p:sp>
      <p:sp>
        <p:nvSpPr>
          <p:cNvPr id="15" name="Lorem Ipsum Dolor"/>
          <p:cNvSpPr txBox="1">
            <a:spLocks noGrp="1"/>
          </p:cNvSpPr>
          <p:nvPr>
            <p:ph type="body" sz="quarter" idx="21"/>
          </p:nvPr>
        </p:nvSpPr>
        <p:spPr>
          <a:xfrm>
            <a:off x="520341" y="3640622"/>
            <a:ext cx="7375824" cy="489236"/>
          </a:xfrm>
          <a:prstGeom prst="rect">
            <a:avLst/>
          </a:prstGeom>
        </p:spPr>
        <p:txBody>
          <a:bodyPr>
            <a:spAutoFit/>
          </a:bodyPr>
          <a:lstStyle>
            <a:lvl1pPr marL="0" indent="0">
              <a:lnSpc>
                <a:spcPct val="110000"/>
              </a:lnSpc>
              <a:spcBef>
                <a:spcPts val="0"/>
              </a:spcBef>
              <a:buClrTx/>
              <a:buSzTx/>
              <a:buFontTx/>
              <a:buNone/>
              <a:defRPr sz="2400" i="1"/>
            </a:lvl1pPr>
          </a:lstStyle>
          <a:p>
            <a:pPr lvl="0"/>
            <a:r>
              <a:rPr lang="fr-FR" dirty="0"/>
              <a:t>Cliquez pour modifier les styles du texte du masque</a:t>
            </a:r>
          </a:p>
        </p:txBody>
      </p:sp>
      <p:sp>
        <p:nvSpPr>
          <p:cNvPr id="17" name="Texte niveau 1…"/>
          <p:cNvSpPr txBox="1">
            <a:spLocks noGrp="1"/>
          </p:cNvSpPr>
          <p:nvPr>
            <p:ph type="body" sz="quarter" idx="1"/>
          </p:nvPr>
        </p:nvSpPr>
        <p:spPr>
          <a:xfrm>
            <a:off x="8481548" y="4279015"/>
            <a:ext cx="4344842" cy="2493905"/>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18"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2" name="Rectangle 1">
            <a:extLst>
              <a:ext uri="{FF2B5EF4-FFF2-40B4-BE49-F238E27FC236}">
                <a16:creationId xmlns:a16="http://schemas.microsoft.com/office/drawing/2014/main" id="{FF8F943D-ED8C-472F-86F6-0D05301D9BA0}"/>
              </a:ext>
            </a:extLst>
          </p:cNvPr>
          <p:cNvSpPr/>
          <p:nvPr userDrawn="1"/>
        </p:nvSpPr>
        <p:spPr>
          <a:xfrm>
            <a:off x="261257" y="435429"/>
            <a:ext cx="12830629" cy="2031951"/>
          </a:xfrm>
          <a:prstGeom prst="rect">
            <a:avLst/>
          </a:prstGeom>
          <a:solidFill>
            <a:srgbClr val="FDFDFD"/>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itation">
    <p:spTree>
      <p:nvGrpSpPr>
        <p:cNvPr id="1" name=""/>
        <p:cNvGrpSpPr/>
        <p:nvPr/>
      </p:nvGrpSpPr>
      <p:grpSpPr>
        <a:xfrm>
          <a:off x="0" y="0"/>
          <a:ext cx="0" cy="0"/>
          <a:chOff x="0" y="0"/>
          <a:chExt cx="0" cy="0"/>
        </a:xfrm>
      </p:grpSpPr>
      <p:sp>
        <p:nvSpPr>
          <p:cNvPr id="106" name="-Gilles Allain"/>
          <p:cNvSpPr txBox="1">
            <a:spLocks noGrp="1"/>
          </p:cNvSpPr>
          <p:nvPr>
            <p:ph type="body" sz="quarter" idx="21"/>
          </p:nvPr>
        </p:nvSpPr>
        <p:spPr>
          <a:xfrm>
            <a:off x="546358" y="6169133"/>
            <a:ext cx="12227998" cy="564257"/>
          </a:xfrm>
          <a:prstGeom prst="rect">
            <a:avLst/>
          </a:prstGeom>
        </p:spPr>
        <p:txBody>
          <a:bodyPr anchor="t">
            <a:spAutoFit/>
          </a:bodyPr>
          <a:lstStyle>
            <a:lvl1pPr marL="0" indent="0" algn="ctr">
              <a:spcBef>
                <a:spcPts val="1200"/>
              </a:spcBef>
              <a:buClrTx/>
              <a:buSzTx/>
              <a:buFontTx/>
              <a:buNone/>
              <a:defRPr sz="3000" i="1"/>
            </a:lvl1pPr>
          </a:lstStyle>
          <a:p>
            <a:pPr lvl="0"/>
            <a:r>
              <a:rPr lang="fr-FR"/>
              <a:t>Cliquez pour modifier les styles du texte du masque</a:t>
            </a:r>
          </a:p>
        </p:txBody>
      </p:sp>
      <p:sp>
        <p:nvSpPr>
          <p:cNvPr id="107" name="« Saisissez une citation ici. »"/>
          <p:cNvSpPr txBox="1">
            <a:spLocks noGrp="1"/>
          </p:cNvSpPr>
          <p:nvPr>
            <p:ph type="body" sz="quarter" idx="22"/>
          </p:nvPr>
        </p:nvSpPr>
        <p:spPr>
          <a:xfrm>
            <a:off x="1300851" y="4436375"/>
            <a:ext cx="10719011" cy="656590"/>
          </a:xfrm>
          <a:prstGeom prst="rect">
            <a:avLst/>
          </a:prstGeom>
        </p:spPr>
        <p:txBody>
          <a:bodyPr>
            <a:spAutoFit/>
          </a:bodyPr>
          <a:lstStyle>
            <a:lvl1pPr marL="0" indent="0" algn="ctr">
              <a:spcBef>
                <a:spcPts val="0"/>
              </a:spcBef>
              <a:buClrTx/>
              <a:buSzTx/>
              <a:buFontTx/>
              <a:buNone/>
            </a:lvl1pPr>
          </a:lstStyle>
          <a:p>
            <a:pPr lvl="0"/>
            <a:r>
              <a:rPr lang="fr-FR"/>
              <a:t>Cliquez pour modifier les styles du texte du masque</a:t>
            </a:r>
          </a:p>
        </p:txBody>
      </p:sp>
      <p:sp>
        <p:nvSpPr>
          <p:cNvPr id="108"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re et puces">
    <p:spTree>
      <p:nvGrpSpPr>
        <p:cNvPr id="1" name=""/>
        <p:cNvGrpSpPr/>
        <p:nvPr/>
      </p:nvGrpSpPr>
      <p:grpSpPr>
        <a:xfrm>
          <a:off x="0" y="0"/>
          <a:ext cx="0" cy="0"/>
          <a:chOff x="0" y="0"/>
          <a:chExt cx="0" cy="0"/>
        </a:xfrm>
      </p:grpSpPr>
      <p:sp>
        <p:nvSpPr>
          <p:cNvPr id="130" name="Ligne"/>
          <p:cNvSpPr/>
          <p:nvPr/>
        </p:nvSpPr>
        <p:spPr>
          <a:xfrm>
            <a:off x="2055344" y="2943463"/>
            <a:ext cx="9216550" cy="1"/>
          </a:xfrm>
          <a:prstGeom prst="line">
            <a:avLst/>
          </a:prstGeom>
          <a:ln w="3175">
            <a:solidFill>
              <a:srgbClr val="444444">
                <a:alpha val="30000"/>
              </a:srgbClr>
            </a:solidFill>
            <a:miter lim="400000"/>
          </a:ln>
        </p:spPr>
        <p:txBody>
          <a:bodyPr lIns="38100" tIns="38100" rIns="38100" bIns="38100" anchor="ctr"/>
          <a:lstStyle/>
          <a:p>
            <a:pPr algn="l" defTabSz="457200">
              <a:defRPr sz="1100">
                <a:solidFill>
                  <a:srgbClr val="000000"/>
                </a:solidFill>
                <a:latin typeface="Helvetica"/>
                <a:ea typeface="Helvetica"/>
                <a:cs typeface="Helvetica"/>
                <a:sym typeface="Helvetica"/>
              </a:defRPr>
            </a:pPr>
            <a:endParaRPr sz="1100"/>
          </a:p>
        </p:txBody>
      </p:sp>
      <p:sp>
        <p:nvSpPr>
          <p:cNvPr id="131" name="Ligne"/>
          <p:cNvSpPr/>
          <p:nvPr/>
        </p:nvSpPr>
        <p:spPr>
          <a:xfrm>
            <a:off x="2055344" y="1752296"/>
            <a:ext cx="9216550" cy="1"/>
          </a:xfrm>
          <a:prstGeom prst="line">
            <a:avLst/>
          </a:prstGeom>
          <a:ln w="3175">
            <a:solidFill>
              <a:srgbClr val="444444">
                <a:alpha val="30000"/>
              </a:srgbClr>
            </a:solidFill>
            <a:miter lim="400000"/>
          </a:ln>
        </p:spPr>
        <p:txBody>
          <a:bodyPr lIns="38100" tIns="38100" rIns="38100" bIns="38100" anchor="ctr"/>
          <a:lstStyle/>
          <a:p>
            <a:pPr algn="l" defTabSz="457200">
              <a:defRPr sz="1100">
                <a:solidFill>
                  <a:srgbClr val="000000"/>
                </a:solidFill>
                <a:latin typeface="Helvetica"/>
                <a:ea typeface="Helvetica"/>
                <a:cs typeface="Helvetica"/>
                <a:sym typeface="Helvetica"/>
              </a:defRPr>
            </a:pPr>
            <a:endParaRPr sz="1100"/>
          </a:p>
        </p:txBody>
      </p:sp>
      <p:sp>
        <p:nvSpPr>
          <p:cNvPr id="132" name="Texte du titre"/>
          <p:cNvSpPr txBox="1">
            <a:spLocks noGrp="1"/>
          </p:cNvSpPr>
          <p:nvPr>
            <p:ph type="title"/>
          </p:nvPr>
        </p:nvSpPr>
        <p:spPr>
          <a:xfrm>
            <a:off x="2055344" y="1880272"/>
            <a:ext cx="9210026" cy="945060"/>
          </a:xfrm>
          <a:prstGeom prst="rect">
            <a:avLst/>
          </a:prstGeom>
        </p:spPr>
        <p:txBody>
          <a:bodyPr lIns="38100" tIns="38100" rIns="38100" bIns="38100"/>
          <a:lstStyle>
            <a:lvl1pPr>
              <a:defRPr sz="6800"/>
            </a:lvl1pPr>
          </a:lstStyle>
          <a:p>
            <a:r>
              <a:rPr lang="fr-FR"/>
              <a:t>Modifiez le style du titre</a:t>
            </a:r>
            <a:endParaRPr/>
          </a:p>
        </p:txBody>
      </p:sp>
      <p:sp>
        <p:nvSpPr>
          <p:cNvPr id="133" name="Texte niveau 1…"/>
          <p:cNvSpPr txBox="1">
            <a:spLocks noGrp="1"/>
          </p:cNvSpPr>
          <p:nvPr>
            <p:ph type="body" sz="half" idx="1"/>
          </p:nvPr>
        </p:nvSpPr>
        <p:spPr>
          <a:xfrm>
            <a:off x="2055344" y="3297861"/>
            <a:ext cx="9210026" cy="4725294"/>
          </a:xfrm>
          <a:prstGeom prst="rect">
            <a:avLst/>
          </a:prstGeom>
        </p:spPr>
        <p:txBody>
          <a:bodyPr lIns="38100" tIns="38100" rIns="38100" bIns="38100"/>
          <a:lstStyle>
            <a:lvl1pPr marL="443794" indent="-443794">
              <a:defRPr sz="3400"/>
            </a:lvl1pPr>
            <a:lvl2pPr marL="913694" indent="-443794">
              <a:defRPr sz="3400"/>
            </a:lvl2pPr>
            <a:lvl3pPr marL="1383594" indent="-443794">
              <a:defRPr sz="3400"/>
            </a:lvl3pPr>
            <a:lvl4pPr marL="1853494" indent="-443794">
              <a:defRPr sz="3400"/>
            </a:lvl4pPr>
            <a:lvl5pPr marL="2323394" indent="-443794">
              <a:defRPr sz="3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134" name="Numéro de diapositive"/>
          <p:cNvSpPr txBox="1">
            <a:spLocks noGrp="1"/>
          </p:cNvSpPr>
          <p:nvPr>
            <p:ph type="sldNum" sz="quarter" idx="2"/>
          </p:nvPr>
        </p:nvSpPr>
        <p:spPr>
          <a:xfrm>
            <a:off x="6423845" y="8436617"/>
            <a:ext cx="463268" cy="323165"/>
          </a:xfrm>
          <a:prstGeom prst="rect">
            <a:avLst/>
          </a:prstGeom>
        </p:spPr>
        <p:txBody>
          <a:bodyPr lIns="38100" tIns="38100" rIns="38100" bIns="38100"/>
          <a:lstStyle>
            <a:lvl1pPr>
              <a:defRPr sz="1600"/>
            </a:lvl1p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re et puces">
    <p:spTree>
      <p:nvGrpSpPr>
        <p:cNvPr id="1" name=""/>
        <p:cNvGrpSpPr/>
        <p:nvPr/>
      </p:nvGrpSpPr>
      <p:grpSpPr>
        <a:xfrm>
          <a:off x="0" y="0"/>
          <a:ext cx="0" cy="0"/>
          <a:chOff x="0" y="0"/>
          <a:chExt cx="0" cy="0"/>
        </a:xfrm>
      </p:grpSpPr>
      <p:sp>
        <p:nvSpPr>
          <p:cNvPr id="141" name="Ligne"/>
          <p:cNvSpPr/>
          <p:nvPr/>
        </p:nvSpPr>
        <p:spPr>
          <a:xfrm>
            <a:off x="520339" y="2244514"/>
            <a:ext cx="12288733" cy="0"/>
          </a:xfrm>
          <a:prstGeom prst="line">
            <a:avLst/>
          </a:prstGeom>
          <a:ln w="12700">
            <a:solidFill>
              <a:srgbClr val="444444">
                <a:alpha val="30000"/>
              </a:srgbClr>
            </a:solidFill>
            <a:miter lim="400000"/>
          </a:ln>
        </p:spPr>
        <p:txBody>
          <a:bodyPr lIns="45718" tIns="45718" rIns="45718" bIns="45718"/>
          <a:lstStyle/>
          <a:p>
            <a:pPr>
              <a:defRPr>
                <a:latin typeface="+mn-lt"/>
                <a:ea typeface="+mn-ea"/>
                <a:cs typeface="+mn-cs"/>
                <a:sym typeface="Bodoni SvtyTwo ITC TT-Book"/>
              </a:defRPr>
            </a:pPr>
            <a:endParaRPr sz="2468"/>
          </a:p>
        </p:txBody>
      </p:sp>
      <p:sp>
        <p:nvSpPr>
          <p:cNvPr id="142" name="Ligne"/>
          <p:cNvSpPr/>
          <p:nvPr/>
        </p:nvSpPr>
        <p:spPr>
          <a:xfrm>
            <a:off x="520339" y="656291"/>
            <a:ext cx="12288733" cy="0"/>
          </a:xfrm>
          <a:prstGeom prst="line">
            <a:avLst/>
          </a:prstGeom>
          <a:ln w="12700">
            <a:solidFill>
              <a:srgbClr val="444444">
                <a:alpha val="30000"/>
              </a:srgbClr>
            </a:solidFill>
            <a:miter lim="400000"/>
          </a:ln>
        </p:spPr>
        <p:txBody>
          <a:bodyPr lIns="45718" tIns="45718" rIns="45718" bIns="45718"/>
          <a:lstStyle/>
          <a:p>
            <a:pPr>
              <a:defRPr>
                <a:latin typeface="+mn-lt"/>
                <a:ea typeface="+mn-ea"/>
                <a:cs typeface="+mn-cs"/>
                <a:sym typeface="Bodoni SvtyTwo ITC TT-Book"/>
              </a:defRPr>
            </a:pPr>
            <a:endParaRPr sz="2468"/>
          </a:p>
        </p:txBody>
      </p:sp>
      <p:sp>
        <p:nvSpPr>
          <p:cNvPr id="143" name="Texte du titre"/>
          <p:cNvSpPr txBox="1">
            <a:spLocks noGrp="1"/>
          </p:cNvSpPr>
          <p:nvPr>
            <p:ph type="title"/>
          </p:nvPr>
        </p:nvSpPr>
        <p:spPr>
          <a:xfrm>
            <a:off x="520341" y="826926"/>
            <a:ext cx="12280032" cy="1260078"/>
          </a:xfrm>
          <a:prstGeom prst="rect">
            <a:avLst/>
          </a:prstGeom>
        </p:spPr>
        <p:txBody>
          <a:bodyPr/>
          <a:lstStyle/>
          <a:p>
            <a:r>
              <a:rPr lang="fr-FR"/>
              <a:t>Modifiez le style du titre</a:t>
            </a:r>
            <a:endParaRPr/>
          </a:p>
        </p:txBody>
      </p:sp>
      <p:sp>
        <p:nvSpPr>
          <p:cNvPr id="144" name="Texte niveau 1…"/>
          <p:cNvSpPr txBox="1">
            <a:spLocks noGrp="1"/>
          </p:cNvSpPr>
          <p:nvPr>
            <p:ph type="body" idx="1"/>
          </p:nvPr>
        </p:nvSpPr>
        <p:spPr>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145" name="Numéro de diapositive"/>
          <p:cNvSpPr txBox="1">
            <a:spLocks noGrp="1"/>
          </p:cNvSpPr>
          <p:nvPr>
            <p:ph type="sldNum" sz="quarter" idx="2"/>
          </p:nvPr>
        </p:nvSpPr>
        <p:spPr>
          <a:xfrm>
            <a:off x="6382945" y="9568718"/>
            <a:ext cx="541815" cy="379591"/>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43" b="1" i="0" u="heavy">
                <a:solidFill>
                  <a:srgbClr val="001F5F"/>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10/13/2022</a:t>
            </a:fld>
            <a:endParaRPr lang="en-US"/>
          </a:p>
        </p:txBody>
      </p:sp>
      <p:sp>
        <p:nvSpPr>
          <p:cNvPr id="6" name="Holder 6"/>
          <p:cNvSpPr>
            <a:spLocks noGrp="1"/>
          </p:cNvSpPr>
          <p:nvPr>
            <p:ph type="sldNum" sz="quarter" idx="7"/>
          </p:nvPr>
        </p:nvSpPr>
        <p:spPr>
          <a:xfrm>
            <a:off x="8205450" y="14801161"/>
            <a:ext cx="751681" cy="417170"/>
          </a:xfrm>
        </p:spPr>
        <p:txBody>
          <a:bodyPr lIns="0" tIns="0" rIns="0" bIns="0"/>
          <a:lstStyle>
            <a:lvl1pPr>
              <a:defRPr sz="3095" b="0" i="0">
                <a:solidFill>
                  <a:schemeClr val="tx1"/>
                </a:solidFill>
                <a:latin typeface="Carlito"/>
                <a:cs typeface="Carlito"/>
              </a:defRPr>
            </a:lvl1pPr>
          </a:lstStyle>
          <a:p>
            <a:pPr marL="49138">
              <a:lnSpc>
                <a:spcPts val="3069"/>
              </a:lnSpc>
            </a:pPr>
            <a:fld id="{81D60167-4931-47E6-BA6A-407CBD079E47}" type="slidenum">
              <a:rPr lang="fr-FR" smtClean="0"/>
              <a:pPr marL="49138">
                <a:lnSpc>
                  <a:spcPts val="3069"/>
                </a:lnSpc>
              </a:pPr>
              <a:t>‹N°›</a:t>
            </a:fld>
            <a:endParaRPr lang="fr-FR" dirty="0"/>
          </a:p>
        </p:txBody>
      </p:sp>
    </p:spTree>
    <p:extLst>
      <p:ext uri="{BB962C8B-B14F-4D97-AF65-F5344CB8AC3E}">
        <p14:creationId xmlns:p14="http://schemas.microsoft.com/office/powerpoint/2010/main" val="1216708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43" b="1" i="0" u="heavy">
                <a:solidFill>
                  <a:srgbClr val="001F5F"/>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10/13/2022</a:t>
            </a:fld>
            <a:endParaRPr lang="en-US" dirty="0"/>
          </a:p>
        </p:txBody>
      </p:sp>
      <p:sp>
        <p:nvSpPr>
          <p:cNvPr id="5" name="Holder 5"/>
          <p:cNvSpPr>
            <a:spLocks noGrp="1"/>
          </p:cNvSpPr>
          <p:nvPr>
            <p:ph type="sldNum" sz="quarter" idx="7"/>
          </p:nvPr>
        </p:nvSpPr>
        <p:spPr>
          <a:xfrm>
            <a:off x="8205450" y="14801161"/>
            <a:ext cx="751681" cy="417170"/>
          </a:xfrm>
        </p:spPr>
        <p:txBody>
          <a:bodyPr lIns="0" tIns="0" rIns="0" bIns="0"/>
          <a:lstStyle>
            <a:lvl1pPr>
              <a:defRPr sz="3095" b="0" i="0">
                <a:solidFill>
                  <a:schemeClr val="tx1"/>
                </a:solidFill>
                <a:latin typeface="Carlito"/>
                <a:cs typeface="Carlito"/>
              </a:defRPr>
            </a:lvl1pPr>
          </a:lstStyle>
          <a:p>
            <a:pPr marL="49138">
              <a:lnSpc>
                <a:spcPts val="3069"/>
              </a:lnSpc>
            </a:pPr>
            <a:fld id="{81D60167-4931-47E6-BA6A-407CBD079E47}" type="slidenum">
              <a:rPr lang="fr-FR" smtClean="0"/>
              <a:pPr marL="49138">
                <a:lnSpc>
                  <a:spcPts val="3069"/>
                </a:lnSpc>
              </a:pPr>
              <a:t>‹N°›</a:t>
            </a:fld>
            <a:endParaRPr lang="fr-FR" dirty="0"/>
          </a:p>
        </p:txBody>
      </p:sp>
    </p:spTree>
    <p:extLst>
      <p:ext uri="{BB962C8B-B14F-4D97-AF65-F5344CB8AC3E}">
        <p14:creationId xmlns:p14="http://schemas.microsoft.com/office/powerpoint/2010/main" val="2616758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10/13/2022</a:t>
            </a:fld>
            <a:endParaRPr lang="en-US"/>
          </a:p>
        </p:txBody>
      </p:sp>
      <p:sp>
        <p:nvSpPr>
          <p:cNvPr id="4" name="Holder 4"/>
          <p:cNvSpPr>
            <a:spLocks noGrp="1"/>
          </p:cNvSpPr>
          <p:nvPr>
            <p:ph type="sldNum" sz="quarter" idx="7"/>
          </p:nvPr>
        </p:nvSpPr>
        <p:spPr>
          <a:xfrm>
            <a:off x="8205450" y="14801161"/>
            <a:ext cx="751681" cy="417170"/>
          </a:xfrm>
        </p:spPr>
        <p:txBody>
          <a:bodyPr lIns="0" tIns="0" rIns="0" bIns="0"/>
          <a:lstStyle>
            <a:lvl1pPr>
              <a:defRPr sz="3095" b="0" i="0">
                <a:solidFill>
                  <a:schemeClr val="tx1"/>
                </a:solidFill>
                <a:latin typeface="Carlito"/>
                <a:cs typeface="Carlito"/>
              </a:defRPr>
            </a:lvl1pPr>
          </a:lstStyle>
          <a:p>
            <a:pPr marL="49138">
              <a:lnSpc>
                <a:spcPts val="3069"/>
              </a:lnSpc>
            </a:pPr>
            <a:fld id="{81D60167-4931-47E6-BA6A-407CBD079E47}" type="slidenum">
              <a:rPr lang="fr-FR" smtClean="0"/>
              <a:pPr marL="49138">
                <a:lnSpc>
                  <a:spcPts val="3069"/>
                </a:lnSpc>
              </a:pPr>
              <a:t>‹N°›</a:t>
            </a:fld>
            <a:endParaRPr lang="fr-FR" dirty="0"/>
          </a:p>
        </p:txBody>
      </p:sp>
    </p:spTree>
    <p:extLst>
      <p:ext uri="{BB962C8B-B14F-4D97-AF65-F5344CB8AC3E}">
        <p14:creationId xmlns:p14="http://schemas.microsoft.com/office/powerpoint/2010/main" val="987313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e">
    <p:spTree>
      <p:nvGrpSpPr>
        <p:cNvPr id="1" name=""/>
        <p:cNvGrpSpPr/>
        <p:nvPr/>
      </p:nvGrpSpPr>
      <p:grpSpPr>
        <a:xfrm>
          <a:off x="0" y="0"/>
          <a:ext cx="0" cy="0"/>
          <a:chOff x="0" y="0"/>
          <a:chExt cx="0" cy="0"/>
        </a:xfrm>
      </p:grpSpPr>
      <p:sp>
        <p:nvSpPr>
          <p:cNvPr id="25" name="Ligne"/>
          <p:cNvSpPr/>
          <p:nvPr/>
        </p:nvSpPr>
        <p:spPr>
          <a:xfrm flipV="1">
            <a:off x="8188500" y="7290052"/>
            <a:ext cx="1" cy="1697838"/>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sz="1200"/>
          </a:p>
        </p:txBody>
      </p:sp>
      <p:sp>
        <p:nvSpPr>
          <p:cNvPr id="26" name="Ligne"/>
          <p:cNvSpPr/>
          <p:nvPr/>
        </p:nvSpPr>
        <p:spPr>
          <a:xfrm>
            <a:off x="520341" y="9437460"/>
            <a:ext cx="1229094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sz="1200"/>
          </a:p>
        </p:txBody>
      </p:sp>
      <p:sp>
        <p:nvSpPr>
          <p:cNvPr id="27" name="Ligne"/>
          <p:cNvSpPr/>
          <p:nvPr/>
        </p:nvSpPr>
        <p:spPr>
          <a:xfrm>
            <a:off x="520341" y="6851675"/>
            <a:ext cx="1229152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sz="1200"/>
          </a:p>
        </p:txBody>
      </p:sp>
      <p:sp>
        <p:nvSpPr>
          <p:cNvPr id="28" name="Ligne"/>
          <p:cNvSpPr/>
          <p:nvPr/>
        </p:nvSpPr>
        <p:spPr>
          <a:xfrm flipV="1">
            <a:off x="8188500" y="7290052"/>
            <a:ext cx="1" cy="1697838"/>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sz="1200"/>
          </a:p>
        </p:txBody>
      </p:sp>
      <p:sp>
        <p:nvSpPr>
          <p:cNvPr id="29" name="Lorem Ipsum Dolor"/>
          <p:cNvSpPr txBox="1">
            <a:spLocks noGrp="1"/>
          </p:cNvSpPr>
          <p:nvPr>
            <p:ph type="body" sz="quarter" idx="21"/>
          </p:nvPr>
        </p:nvSpPr>
        <p:spPr>
          <a:xfrm>
            <a:off x="520341" y="6318288"/>
            <a:ext cx="7375824" cy="489236"/>
          </a:xfrm>
          <a:prstGeom prst="rect">
            <a:avLst/>
          </a:prstGeom>
        </p:spPr>
        <p:txBody>
          <a:bodyPr>
            <a:spAutoFit/>
          </a:bodyPr>
          <a:lstStyle>
            <a:lvl1pPr marL="0" indent="0">
              <a:lnSpc>
                <a:spcPct val="110000"/>
              </a:lnSpc>
              <a:spcBef>
                <a:spcPts val="0"/>
              </a:spcBef>
              <a:buClrTx/>
              <a:buSzTx/>
              <a:buFontTx/>
              <a:buNone/>
              <a:defRPr sz="2400" i="1"/>
            </a:lvl1pPr>
          </a:lstStyle>
          <a:p>
            <a:pPr lvl="0"/>
            <a:r>
              <a:rPr lang="fr-FR"/>
              <a:t>Cliquez pour modifier les styles du texte du masque</a:t>
            </a:r>
          </a:p>
        </p:txBody>
      </p:sp>
      <p:sp>
        <p:nvSpPr>
          <p:cNvPr id="30" name="Image"/>
          <p:cNvSpPr>
            <a:spLocks noGrp="1"/>
          </p:cNvSpPr>
          <p:nvPr>
            <p:ph type="pic" idx="22"/>
          </p:nvPr>
        </p:nvSpPr>
        <p:spPr>
          <a:xfrm>
            <a:off x="598391" y="577536"/>
            <a:ext cx="12110922" cy="7324204"/>
          </a:xfrm>
          <a:prstGeom prst="rect">
            <a:avLst/>
          </a:prstGeom>
          <a:ln w="9525">
            <a:round/>
          </a:ln>
        </p:spPr>
        <p:txBody>
          <a:bodyPr lIns="91439" tIns="45719" rIns="91439" bIns="45719" anchor="t">
            <a:noAutofit/>
          </a:bodyPr>
          <a:lstStyle/>
          <a:p>
            <a:r>
              <a:rPr lang="fr-FR"/>
              <a:t>Cliquez sur l'icône pour ajouter une image</a:t>
            </a:r>
            <a:endParaRPr/>
          </a:p>
        </p:txBody>
      </p:sp>
      <p:sp>
        <p:nvSpPr>
          <p:cNvPr id="31" name="Texte du titre"/>
          <p:cNvSpPr txBox="1">
            <a:spLocks noGrp="1"/>
          </p:cNvSpPr>
          <p:nvPr>
            <p:ph type="title"/>
          </p:nvPr>
        </p:nvSpPr>
        <p:spPr>
          <a:xfrm>
            <a:off x="520341" y="6904178"/>
            <a:ext cx="7375824" cy="2493905"/>
          </a:xfrm>
          <a:prstGeom prst="rect">
            <a:avLst/>
          </a:prstGeom>
        </p:spPr>
        <p:txBody>
          <a:bodyPr/>
          <a:lstStyle>
            <a:lvl1pPr algn="l"/>
          </a:lstStyle>
          <a:p>
            <a:r>
              <a:rPr lang="fr-FR"/>
              <a:t>Modifiez le style du titre</a:t>
            </a:r>
            <a:endParaRPr/>
          </a:p>
        </p:txBody>
      </p:sp>
      <p:sp>
        <p:nvSpPr>
          <p:cNvPr id="32" name="Texte niveau 1…"/>
          <p:cNvSpPr txBox="1">
            <a:spLocks noGrp="1"/>
          </p:cNvSpPr>
          <p:nvPr>
            <p:ph type="body" sz="quarter" idx="1"/>
          </p:nvPr>
        </p:nvSpPr>
        <p:spPr>
          <a:xfrm>
            <a:off x="8481548" y="6904178"/>
            <a:ext cx="4344842" cy="2493905"/>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33"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re - Centré">
    <p:spTree>
      <p:nvGrpSpPr>
        <p:cNvPr id="1" name=""/>
        <p:cNvGrpSpPr/>
        <p:nvPr/>
      </p:nvGrpSpPr>
      <p:grpSpPr>
        <a:xfrm>
          <a:off x="0" y="0"/>
          <a:ext cx="0" cy="0"/>
          <a:chOff x="0" y="0"/>
          <a:chExt cx="0" cy="0"/>
        </a:xfrm>
      </p:grpSpPr>
      <p:sp>
        <p:nvSpPr>
          <p:cNvPr id="40" name="Texte du titre"/>
          <p:cNvSpPr txBox="1">
            <a:spLocks noGrp="1"/>
          </p:cNvSpPr>
          <p:nvPr>
            <p:ph type="title"/>
          </p:nvPr>
        </p:nvSpPr>
        <p:spPr>
          <a:xfrm>
            <a:off x="520341" y="3793360"/>
            <a:ext cx="12280032" cy="2493905"/>
          </a:xfrm>
          <a:prstGeom prst="rect">
            <a:avLst/>
          </a:prstGeom>
        </p:spPr>
        <p:txBody>
          <a:bodyPr/>
          <a:lstStyle/>
          <a:p>
            <a:r>
              <a:rPr lang="fr-FR"/>
              <a:t>Modifiez le style du titre</a:t>
            </a:r>
            <a:endParaRPr/>
          </a:p>
        </p:txBody>
      </p:sp>
      <p:sp>
        <p:nvSpPr>
          <p:cNvPr id="41"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e">
    <p:spTree>
      <p:nvGrpSpPr>
        <p:cNvPr id="1" name=""/>
        <p:cNvGrpSpPr/>
        <p:nvPr/>
      </p:nvGrpSpPr>
      <p:grpSpPr>
        <a:xfrm>
          <a:off x="0" y="0"/>
          <a:ext cx="0" cy="0"/>
          <a:chOff x="0" y="0"/>
          <a:chExt cx="0" cy="0"/>
        </a:xfrm>
      </p:grpSpPr>
      <p:sp>
        <p:nvSpPr>
          <p:cNvPr id="48" name="Ligne"/>
          <p:cNvSpPr/>
          <p:nvPr/>
        </p:nvSpPr>
        <p:spPr>
          <a:xfrm>
            <a:off x="520340" y="5040313"/>
            <a:ext cx="5814265"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sz="1200"/>
          </a:p>
        </p:txBody>
      </p:sp>
      <p:sp>
        <p:nvSpPr>
          <p:cNvPr id="49" name="Ligne"/>
          <p:cNvSpPr/>
          <p:nvPr/>
        </p:nvSpPr>
        <p:spPr>
          <a:xfrm>
            <a:off x="520340" y="2861427"/>
            <a:ext cx="5814205"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sz="1200"/>
          </a:p>
        </p:txBody>
      </p:sp>
      <p:sp>
        <p:nvSpPr>
          <p:cNvPr id="50" name="Lorem Ipsum Dolor"/>
          <p:cNvSpPr txBox="1">
            <a:spLocks noGrp="1"/>
          </p:cNvSpPr>
          <p:nvPr>
            <p:ph type="body" sz="quarter" idx="21"/>
          </p:nvPr>
        </p:nvSpPr>
        <p:spPr>
          <a:xfrm>
            <a:off x="520341" y="1874045"/>
            <a:ext cx="5814803" cy="895502"/>
          </a:xfrm>
          <a:prstGeom prst="rect">
            <a:avLst/>
          </a:prstGeom>
        </p:spPr>
        <p:txBody>
          <a:bodyPr anchor="b">
            <a:spAutoFit/>
          </a:bodyPr>
          <a:lstStyle>
            <a:lvl1pPr marL="0" indent="0">
              <a:lnSpc>
                <a:spcPct val="110000"/>
              </a:lnSpc>
              <a:spcBef>
                <a:spcPts val="0"/>
              </a:spcBef>
              <a:buClrTx/>
              <a:buSzTx/>
              <a:buFontTx/>
              <a:buNone/>
              <a:defRPr sz="2400" i="1"/>
            </a:lvl1pPr>
          </a:lstStyle>
          <a:p>
            <a:pPr lvl="0"/>
            <a:r>
              <a:rPr lang="fr-FR"/>
              <a:t>Cliquez pour modifier les styles du texte du masque</a:t>
            </a:r>
          </a:p>
        </p:txBody>
      </p:sp>
      <p:sp>
        <p:nvSpPr>
          <p:cNvPr id="51" name="Image"/>
          <p:cNvSpPr>
            <a:spLocks noGrp="1"/>
          </p:cNvSpPr>
          <p:nvPr>
            <p:ph type="pic" sz="half" idx="22"/>
          </p:nvPr>
        </p:nvSpPr>
        <p:spPr>
          <a:xfrm>
            <a:off x="6867569" y="610350"/>
            <a:ext cx="5947945" cy="8794295"/>
          </a:xfrm>
          <a:prstGeom prst="rect">
            <a:avLst/>
          </a:prstGeom>
          <a:ln w="9525">
            <a:round/>
          </a:ln>
        </p:spPr>
        <p:txBody>
          <a:bodyPr lIns="91439" tIns="45719" rIns="91439" bIns="45719" anchor="t">
            <a:noAutofit/>
          </a:bodyPr>
          <a:lstStyle/>
          <a:p>
            <a:r>
              <a:rPr lang="fr-FR"/>
              <a:t>Cliquez sur l'icône pour ajouter une image</a:t>
            </a:r>
            <a:endParaRPr/>
          </a:p>
        </p:txBody>
      </p:sp>
      <p:sp>
        <p:nvSpPr>
          <p:cNvPr id="52" name="Texte du titre"/>
          <p:cNvSpPr txBox="1">
            <a:spLocks noGrp="1"/>
          </p:cNvSpPr>
          <p:nvPr>
            <p:ph type="title"/>
          </p:nvPr>
        </p:nvSpPr>
        <p:spPr>
          <a:xfrm>
            <a:off x="520341" y="2900805"/>
            <a:ext cx="5814803" cy="2100130"/>
          </a:xfrm>
          <a:prstGeom prst="rect">
            <a:avLst/>
          </a:prstGeom>
        </p:spPr>
        <p:txBody>
          <a:bodyPr/>
          <a:lstStyle>
            <a:lvl1pPr algn="l">
              <a:defRPr sz="4100">
                <a:solidFill>
                  <a:srgbClr val="008F00"/>
                </a:solidFill>
              </a:defRPr>
            </a:lvl1pPr>
          </a:lstStyle>
          <a:p>
            <a:r>
              <a:rPr lang="fr-FR"/>
              <a:t>Modifiez le style du titre</a:t>
            </a:r>
            <a:endParaRPr/>
          </a:p>
        </p:txBody>
      </p:sp>
      <p:sp>
        <p:nvSpPr>
          <p:cNvPr id="53" name="Texte niveau 1…"/>
          <p:cNvSpPr txBox="1">
            <a:spLocks noGrp="1"/>
          </p:cNvSpPr>
          <p:nvPr>
            <p:ph type="body" sz="quarter" idx="1"/>
          </p:nvPr>
        </p:nvSpPr>
        <p:spPr>
          <a:xfrm>
            <a:off x="520341" y="5197822"/>
            <a:ext cx="5814803" cy="4147757"/>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4"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re - Haut">
    <p:spTree>
      <p:nvGrpSpPr>
        <p:cNvPr id="1" name=""/>
        <p:cNvGrpSpPr/>
        <p:nvPr/>
      </p:nvGrpSpPr>
      <p:grpSpPr>
        <a:xfrm>
          <a:off x="0" y="0"/>
          <a:ext cx="0" cy="0"/>
          <a:chOff x="0" y="0"/>
          <a:chExt cx="0" cy="0"/>
        </a:xfrm>
      </p:grpSpPr>
      <p:sp>
        <p:nvSpPr>
          <p:cNvPr id="61" name="Texte du titre"/>
          <p:cNvSpPr txBox="1">
            <a:spLocks noGrp="1"/>
          </p:cNvSpPr>
          <p:nvPr>
            <p:ph type="title"/>
          </p:nvPr>
        </p:nvSpPr>
        <p:spPr>
          <a:prstGeom prst="rect">
            <a:avLst/>
          </a:prstGeom>
        </p:spPr>
        <p:txBody>
          <a:bodyPr/>
          <a:lstStyle/>
          <a:p>
            <a:r>
              <a:rPr lang="fr-FR"/>
              <a:t>Modifiez le style du titre</a:t>
            </a:r>
            <a:endParaRPr/>
          </a:p>
        </p:txBody>
      </p:sp>
      <p:sp>
        <p:nvSpPr>
          <p:cNvPr id="62"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re et puces">
    <p:spTree>
      <p:nvGrpSpPr>
        <p:cNvPr id="1" name=""/>
        <p:cNvGrpSpPr/>
        <p:nvPr/>
      </p:nvGrpSpPr>
      <p:grpSpPr>
        <a:xfrm>
          <a:off x="0" y="0"/>
          <a:ext cx="0" cy="0"/>
          <a:chOff x="0" y="0"/>
          <a:chExt cx="0" cy="0"/>
        </a:xfrm>
      </p:grpSpPr>
      <p:sp>
        <p:nvSpPr>
          <p:cNvPr id="69" name="Texte du titre"/>
          <p:cNvSpPr txBox="1">
            <a:spLocks noGrp="1"/>
          </p:cNvSpPr>
          <p:nvPr>
            <p:ph type="title"/>
          </p:nvPr>
        </p:nvSpPr>
        <p:spPr>
          <a:xfrm>
            <a:off x="520341" y="826926"/>
            <a:ext cx="12280032" cy="1260078"/>
          </a:xfrm>
          <a:prstGeom prst="rect">
            <a:avLst/>
          </a:prstGeom>
        </p:spPr>
        <p:txBody>
          <a:bodyPr/>
          <a:lstStyle/>
          <a:p>
            <a:r>
              <a:rPr lang="fr-FR"/>
              <a:t>Modifiez le style du titre</a:t>
            </a:r>
            <a:endParaRPr/>
          </a:p>
        </p:txBody>
      </p:sp>
      <p:sp>
        <p:nvSpPr>
          <p:cNvPr id="70" name="Texte niveau 1…"/>
          <p:cNvSpPr txBox="1">
            <a:spLocks noGrp="1"/>
          </p:cNvSpPr>
          <p:nvPr>
            <p:ph type="body" idx="1"/>
          </p:nvPr>
        </p:nvSpPr>
        <p:spPr>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71"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re, puces et photo">
    <p:spTree>
      <p:nvGrpSpPr>
        <p:cNvPr id="1" name=""/>
        <p:cNvGrpSpPr/>
        <p:nvPr/>
      </p:nvGrpSpPr>
      <p:grpSpPr>
        <a:xfrm>
          <a:off x="0" y="0"/>
          <a:ext cx="0" cy="0"/>
          <a:chOff x="0" y="0"/>
          <a:chExt cx="0" cy="0"/>
        </a:xfrm>
      </p:grpSpPr>
      <p:sp>
        <p:nvSpPr>
          <p:cNvPr id="78" name="Image"/>
          <p:cNvSpPr>
            <a:spLocks noGrp="1"/>
          </p:cNvSpPr>
          <p:nvPr>
            <p:ph type="pic" sz="half" idx="21"/>
          </p:nvPr>
        </p:nvSpPr>
        <p:spPr>
          <a:xfrm>
            <a:off x="6985569" y="1798237"/>
            <a:ext cx="5710735" cy="8443572"/>
          </a:xfrm>
          <a:prstGeom prst="rect">
            <a:avLst/>
          </a:prstGeom>
          <a:ln w="9525">
            <a:round/>
          </a:ln>
        </p:spPr>
        <p:txBody>
          <a:bodyPr lIns="91439" tIns="45719" rIns="91439" bIns="45719" anchor="t">
            <a:noAutofit/>
          </a:bodyPr>
          <a:lstStyle/>
          <a:p>
            <a:r>
              <a:rPr lang="fr-FR"/>
              <a:t>Cliquez sur l'icône pour ajouter une image</a:t>
            </a:r>
            <a:endParaRPr/>
          </a:p>
        </p:txBody>
      </p:sp>
      <p:sp>
        <p:nvSpPr>
          <p:cNvPr id="79" name="Texte du titre"/>
          <p:cNvSpPr txBox="1">
            <a:spLocks noGrp="1"/>
          </p:cNvSpPr>
          <p:nvPr>
            <p:ph type="title"/>
          </p:nvPr>
        </p:nvSpPr>
        <p:spPr>
          <a:xfrm>
            <a:off x="520341" y="826926"/>
            <a:ext cx="12280032" cy="1260078"/>
          </a:xfrm>
          <a:prstGeom prst="rect">
            <a:avLst/>
          </a:prstGeom>
        </p:spPr>
        <p:txBody>
          <a:bodyPr/>
          <a:lstStyle/>
          <a:p>
            <a:r>
              <a:rPr lang="fr-FR"/>
              <a:t>Modifiez le style du titre</a:t>
            </a:r>
            <a:endParaRPr/>
          </a:p>
        </p:txBody>
      </p:sp>
      <p:sp>
        <p:nvSpPr>
          <p:cNvPr id="80" name="Texte niveau 1…"/>
          <p:cNvSpPr txBox="1">
            <a:spLocks noGrp="1"/>
          </p:cNvSpPr>
          <p:nvPr>
            <p:ph type="body" sz="half" idx="1"/>
          </p:nvPr>
        </p:nvSpPr>
        <p:spPr>
          <a:xfrm>
            <a:off x="520340" y="2822050"/>
            <a:ext cx="5957897" cy="6562907"/>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81"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uces">
    <p:spTree>
      <p:nvGrpSpPr>
        <p:cNvPr id="1" name=""/>
        <p:cNvGrpSpPr/>
        <p:nvPr/>
      </p:nvGrpSpPr>
      <p:grpSpPr>
        <a:xfrm>
          <a:off x="0" y="0"/>
          <a:ext cx="0" cy="0"/>
          <a:chOff x="0" y="0"/>
          <a:chExt cx="0" cy="0"/>
        </a:xfrm>
      </p:grpSpPr>
      <p:sp>
        <p:nvSpPr>
          <p:cNvPr id="88" name="Texte niveau 1…"/>
          <p:cNvSpPr txBox="1">
            <a:spLocks noGrp="1"/>
          </p:cNvSpPr>
          <p:nvPr>
            <p:ph type="body" idx="1"/>
          </p:nvPr>
        </p:nvSpPr>
        <p:spPr>
          <a:xfrm>
            <a:off x="520341" y="1312582"/>
            <a:ext cx="12280032" cy="7455462"/>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89"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3 photos">
    <p:spTree>
      <p:nvGrpSpPr>
        <p:cNvPr id="1" name=""/>
        <p:cNvGrpSpPr/>
        <p:nvPr/>
      </p:nvGrpSpPr>
      <p:grpSpPr>
        <a:xfrm>
          <a:off x="0" y="0"/>
          <a:ext cx="0" cy="0"/>
          <a:chOff x="0" y="0"/>
          <a:chExt cx="0" cy="0"/>
        </a:xfrm>
      </p:grpSpPr>
      <p:sp>
        <p:nvSpPr>
          <p:cNvPr id="96" name="Image"/>
          <p:cNvSpPr>
            <a:spLocks noGrp="1"/>
          </p:cNvSpPr>
          <p:nvPr>
            <p:ph type="pic" sz="half" idx="21"/>
          </p:nvPr>
        </p:nvSpPr>
        <p:spPr>
          <a:xfrm>
            <a:off x="6413078" y="4554657"/>
            <a:ext cx="6860482" cy="4869677"/>
          </a:xfrm>
          <a:prstGeom prst="rect">
            <a:avLst/>
          </a:prstGeom>
          <a:ln w="9525">
            <a:round/>
          </a:ln>
        </p:spPr>
        <p:txBody>
          <a:bodyPr lIns="91439" tIns="45719" rIns="91439" bIns="45719" anchor="t">
            <a:noAutofit/>
          </a:bodyPr>
          <a:lstStyle/>
          <a:p>
            <a:r>
              <a:rPr lang="fr-FR"/>
              <a:t>Cliquez sur l'icône pour ajouter une image</a:t>
            </a:r>
            <a:endParaRPr/>
          </a:p>
        </p:txBody>
      </p:sp>
      <p:sp>
        <p:nvSpPr>
          <p:cNvPr id="97" name="Image"/>
          <p:cNvSpPr>
            <a:spLocks noGrp="1"/>
          </p:cNvSpPr>
          <p:nvPr>
            <p:ph type="pic" sz="quarter" idx="22"/>
          </p:nvPr>
        </p:nvSpPr>
        <p:spPr>
          <a:xfrm>
            <a:off x="6842476" y="656291"/>
            <a:ext cx="5970907" cy="3635850"/>
          </a:xfrm>
          <a:prstGeom prst="rect">
            <a:avLst/>
          </a:prstGeom>
          <a:ln w="9525">
            <a:round/>
          </a:ln>
        </p:spPr>
        <p:txBody>
          <a:bodyPr lIns="91439" tIns="45719" rIns="91439" bIns="45719" anchor="t">
            <a:noAutofit/>
          </a:bodyPr>
          <a:lstStyle/>
          <a:p>
            <a:r>
              <a:rPr lang="fr-FR"/>
              <a:t>Cliquez sur l'icône pour ajouter une image</a:t>
            </a:r>
            <a:endParaRPr/>
          </a:p>
        </p:txBody>
      </p:sp>
      <p:sp>
        <p:nvSpPr>
          <p:cNvPr id="98" name="Image"/>
          <p:cNvSpPr>
            <a:spLocks noGrp="1"/>
          </p:cNvSpPr>
          <p:nvPr>
            <p:ph type="pic" sz="half" idx="23"/>
          </p:nvPr>
        </p:nvSpPr>
        <p:spPr>
          <a:xfrm>
            <a:off x="494324" y="630039"/>
            <a:ext cx="5868047" cy="8676163"/>
          </a:xfrm>
          <a:prstGeom prst="rect">
            <a:avLst/>
          </a:prstGeom>
          <a:ln w="9525">
            <a:round/>
          </a:ln>
        </p:spPr>
        <p:txBody>
          <a:bodyPr lIns="91439" tIns="45719" rIns="91439" bIns="45719" anchor="t">
            <a:noAutofit/>
          </a:bodyPr>
          <a:lstStyle/>
          <a:p>
            <a:r>
              <a:rPr lang="fr-FR"/>
              <a:t>Cliquez sur l'icône pour ajouter une image</a:t>
            </a:r>
            <a:endParaRPr/>
          </a:p>
        </p:txBody>
      </p:sp>
      <p:sp>
        <p:nvSpPr>
          <p:cNvPr id="99"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0000"/>
            <a:lumOff val="80000"/>
            <a:alpha val="26000"/>
          </a:schemeClr>
        </a:solidFill>
        <a:effectLst/>
      </p:bgPr>
    </p:bg>
    <p:spTree>
      <p:nvGrpSpPr>
        <p:cNvPr id="1" name=""/>
        <p:cNvGrpSpPr/>
        <p:nvPr/>
      </p:nvGrpSpPr>
      <p:grpSpPr>
        <a:xfrm>
          <a:off x="0" y="0"/>
          <a:ext cx="0" cy="0"/>
          <a:chOff x="0" y="0"/>
          <a:chExt cx="0" cy="0"/>
        </a:xfrm>
      </p:grpSpPr>
      <p:sp>
        <p:nvSpPr>
          <p:cNvPr id="2" name="Ligne"/>
          <p:cNvSpPr/>
          <p:nvPr/>
        </p:nvSpPr>
        <p:spPr>
          <a:xfrm>
            <a:off x="520340" y="2244514"/>
            <a:ext cx="12288731"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sz="1200"/>
          </a:p>
        </p:txBody>
      </p:sp>
      <p:sp>
        <p:nvSpPr>
          <p:cNvPr id="3" name="Ligne"/>
          <p:cNvSpPr/>
          <p:nvPr/>
        </p:nvSpPr>
        <p:spPr>
          <a:xfrm>
            <a:off x="520340" y="656291"/>
            <a:ext cx="12288731"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sz="1200"/>
          </a:p>
        </p:txBody>
      </p:sp>
      <p:sp>
        <p:nvSpPr>
          <p:cNvPr id="4" name="Texte du titre"/>
          <p:cNvSpPr txBox="1">
            <a:spLocks noGrp="1"/>
          </p:cNvSpPr>
          <p:nvPr>
            <p:ph type="title"/>
          </p:nvPr>
        </p:nvSpPr>
        <p:spPr>
          <a:xfrm>
            <a:off x="338220" y="905681"/>
            <a:ext cx="12280032" cy="12600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rPr dirty="0" err="1"/>
              <a:t>Texte</a:t>
            </a:r>
            <a:r>
              <a:rPr dirty="0"/>
              <a:t> du </a:t>
            </a:r>
            <a:r>
              <a:rPr dirty="0" err="1"/>
              <a:t>titre</a:t>
            </a:r>
            <a:endParaRPr dirty="0"/>
          </a:p>
        </p:txBody>
      </p:sp>
      <p:sp>
        <p:nvSpPr>
          <p:cNvPr id="5" name="Texte niveau 1…"/>
          <p:cNvSpPr txBox="1">
            <a:spLocks noGrp="1"/>
          </p:cNvSpPr>
          <p:nvPr>
            <p:ph type="body" idx="1"/>
          </p:nvPr>
        </p:nvSpPr>
        <p:spPr>
          <a:xfrm>
            <a:off x="520341" y="2717043"/>
            <a:ext cx="12280032" cy="6300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Texte niveau 1</a:t>
            </a:r>
          </a:p>
          <a:p>
            <a:pPr lvl="1"/>
            <a:r>
              <a:t>Texte niveau 2</a:t>
            </a:r>
          </a:p>
          <a:p>
            <a:pPr lvl="2"/>
            <a:r>
              <a:t>Texte niveau 3</a:t>
            </a:r>
          </a:p>
          <a:p>
            <a:pPr lvl="3"/>
            <a:r>
              <a:t>Texte niveau 4</a:t>
            </a:r>
          </a:p>
          <a:p>
            <a:pPr lvl="4"/>
            <a:r>
              <a:t>Texte niveau 5</a:t>
            </a:r>
          </a:p>
        </p:txBody>
      </p:sp>
      <p:sp>
        <p:nvSpPr>
          <p:cNvPr id="6" name="Numéro de diapositive"/>
          <p:cNvSpPr txBox="1">
            <a:spLocks noGrp="1"/>
          </p:cNvSpPr>
          <p:nvPr>
            <p:ph type="sldNum" sz="quarter" idx="2"/>
          </p:nvPr>
        </p:nvSpPr>
        <p:spPr>
          <a:xfrm>
            <a:off x="6382945" y="9568718"/>
            <a:ext cx="541815" cy="379591"/>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1" r:id="rId11"/>
    <p:sldLayoutId id="2147483662" r:id="rId12"/>
    <p:sldLayoutId id="2147483663" r:id="rId13"/>
    <p:sldLayoutId id="2147483664" r:id="rId14"/>
    <p:sldLayoutId id="2147483665" r:id="rId15"/>
  </p:sldLayoutIdLst>
  <p:transition spd="med"/>
  <p:txStyles>
    <p:titleStyle>
      <a:lvl1pPr marL="0" marR="0" indent="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1pPr>
      <a:lvl2pPr marL="0" marR="0" indent="2286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2pPr>
      <a:lvl3pPr marL="0" marR="0" indent="4572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3pPr>
      <a:lvl4pPr marL="0" marR="0" indent="6858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4pPr>
      <a:lvl5pPr marL="0" marR="0" indent="9144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5pPr>
      <a:lvl6pPr marL="0" marR="0" indent="11430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6pPr>
      <a:lvl7pPr marL="0" marR="0" indent="13716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7pPr>
      <a:lvl8pPr marL="0" marR="0" indent="16002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8pPr>
      <a:lvl9pPr marL="0" marR="0" indent="18288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9pPr>
    </p:titleStyle>
    <p:bodyStyle>
      <a:lvl1pPr marL="469900" marR="0" indent="-469900" algn="l" defTabSz="584200" rtl="0" eaLnBrk="1" latinLnBrk="0" hangingPunct="1">
        <a:lnSpc>
          <a:spcPct val="100000"/>
        </a:lnSpc>
        <a:spcBef>
          <a:spcPts val="2400"/>
        </a:spcBef>
        <a:spcAft>
          <a:spcPts val="0"/>
        </a:spcAft>
        <a:buClr>
          <a:srgbClr val="929292"/>
        </a:buClr>
        <a:buSzPct val="60000"/>
        <a:buFont typeface="Zapf Dingbats"/>
        <a:buChar char="❖"/>
        <a:tabLst/>
        <a:defRPr sz="3600" b="0" i="0" u="none" strike="noStrike" cap="none" spc="0" baseline="0">
          <a:solidFill>
            <a:srgbClr val="414141"/>
          </a:solidFill>
          <a:uFillTx/>
          <a:latin typeface="Palatino"/>
          <a:ea typeface="Palatino"/>
          <a:cs typeface="Palatino"/>
          <a:sym typeface="Palatino"/>
        </a:defRPr>
      </a:lvl1pPr>
      <a:lvl2pPr marL="939800" marR="0" indent="-469900" algn="l" defTabSz="584200" rtl="0" eaLnBrk="1" latinLnBrk="0" hangingPunct="1">
        <a:lnSpc>
          <a:spcPct val="100000"/>
        </a:lnSpc>
        <a:spcBef>
          <a:spcPts val="2400"/>
        </a:spcBef>
        <a:spcAft>
          <a:spcPts val="0"/>
        </a:spcAft>
        <a:buClr>
          <a:srgbClr val="929292"/>
        </a:buClr>
        <a:buSzPct val="60000"/>
        <a:buFont typeface="Zapf Dingbats"/>
        <a:buChar char="❖"/>
        <a:tabLst/>
        <a:defRPr sz="3600" b="0" i="0" u="none" strike="noStrike" cap="none" spc="0" baseline="0">
          <a:solidFill>
            <a:srgbClr val="414141"/>
          </a:solidFill>
          <a:uFillTx/>
          <a:latin typeface="Palatino"/>
          <a:ea typeface="Palatino"/>
          <a:cs typeface="Palatino"/>
          <a:sym typeface="Palatino"/>
        </a:defRPr>
      </a:lvl2pPr>
      <a:lvl3pPr marL="1409700" marR="0" indent="-469900" algn="l" defTabSz="584200" rtl="0" eaLnBrk="1" latinLnBrk="0" hangingPunct="1">
        <a:lnSpc>
          <a:spcPct val="100000"/>
        </a:lnSpc>
        <a:spcBef>
          <a:spcPts val="2400"/>
        </a:spcBef>
        <a:spcAft>
          <a:spcPts val="0"/>
        </a:spcAft>
        <a:buClr>
          <a:srgbClr val="929292"/>
        </a:buClr>
        <a:buSzPct val="60000"/>
        <a:buFont typeface="Zapf Dingbats"/>
        <a:buChar char="❖"/>
        <a:tabLst/>
        <a:defRPr sz="3600" b="0" i="0" u="none" strike="noStrike" cap="none" spc="0" baseline="0">
          <a:solidFill>
            <a:srgbClr val="414141"/>
          </a:solidFill>
          <a:uFillTx/>
          <a:latin typeface="Palatino"/>
          <a:ea typeface="Palatino"/>
          <a:cs typeface="Palatino"/>
          <a:sym typeface="Palatino"/>
        </a:defRPr>
      </a:lvl3pPr>
      <a:lvl4pPr marL="1879600" marR="0" indent="-469900" algn="l" defTabSz="584200" rtl="0" eaLnBrk="1" latinLnBrk="0" hangingPunct="1">
        <a:lnSpc>
          <a:spcPct val="100000"/>
        </a:lnSpc>
        <a:spcBef>
          <a:spcPts val="2400"/>
        </a:spcBef>
        <a:spcAft>
          <a:spcPts val="0"/>
        </a:spcAft>
        <a:buClr>
          <a:srgbClr val="929292"/>
        </a:buClr>
        <a:buSzPct val="60000"/>
        <a:buFont typeface="Zapf Dingbats"/>
        <a:buChar char="❖"/>
        <a:tabLst/>
        <a:defRPr sz="3600" b="0" i="0" u="none" strike="noStrike" cap="none" spc="0" baseline="0">
          <a:solidFill>
            <a:srgbClr val="414141"/>
          </a:solidFill>
          <a:uFillTx/>
          <a:latin typeface="Palatino"/>
          <a:ea typeface="Palatino"/>
          <a:cs typeface="Palatino"/>
          <a:sym typeface="Palatino"/>
        </a:defRPr>
      </a:lvl4pPr>
      <a:lvl5pPr marL="2349500" marR="0" indent="-469900" algn="l" defTabSz="584200" rtl="0" eaLnBrk="1" latinLnBrk="0" hangingPunct="1">
        <a:lnSpc>
          <a:spcPct val="100000"/>
        </a:lnSpc>
        <a:spcBef>
          <a:spcPts val="2400"/>
        </a:spcBef>
        <a:spcAft>
          <a:spcPts val="0"/>
        </a:spcAft>
        <a:buClr>
          <a:srgbClr val="929292"/>
        </a:buClr>
        <a:buSzPct val="60000"/>
        <a:buFont typeface="Zapf Dingbats"/>
        <a:buChar char="❖"/>
        <a:tabLst/>
        <a:defRPr sz="3600" b="0" i="0" u="none" strike="noStrike" cap="none" spc="0" baseline="0">
          <a:solidFill>
            <a:srgbClr val="414141"/>
          </a:solidFill>
          <a:uFillTx/>
          <a:latin typeface="Palatino"/>
          <a:ea typeface="Palatino"/>
          <a:cs typeface="Palatino"/>
          <a:sym typeface="Palatino"/>
        </a:defRPr>
      </a:lvl5pPr>
      <a:lvl6pPr marL="2819400" marR="0" indent="-469900" algn="l" defTabSz="584200" rtl="0" eaLnBrk="1" latinLnBrk="0" hangingPunct="1">
        <a:lnSpc>
          <a:spcPct val="100000"/>
        </a:lnSpc>
        <a:spcBef>
          <a:spcPts val="2400"/>
        </a:spcBef>
        <a:spcAft>
          <a:spcPts val="0"/>
        </a:spcAft>
        <a:buClr>
          <a:srgbClr val="929292"/>
        </a:buClr>
        <a:buSzPct val="60000"/>
        <a:buFont typeface="Zapf Dingbats"/>
        <a:buChar char="❖"/>
        <a:tabLst/>
        <a:defRPr sz="3600" b="0" i="0" u="none" strike="noStrike" cap="none" spc="0" baseline="0">
          <a:solidFill>
            <a:srgbClr val="414141"/>
          </a:solidFill>
          <a:uFillTx/>
          <a:latin typeface="Palatino"/>
          <a:ea typeface="Palatino"/>
          <a:cs typeface="Palatino"/>
          <a:sym typeface="Palatino"/>
        </a:defRPr>
      </a:lvl6pPr>
      <a:lvl7pPr marL="3289300" marR="0" indent="-469900" algn="l" defTabSz="584200" rtl="0" eaLnBrk="1" latinLnBrk="0" hangingPunct="1">
        <a:lnSpc>
          <a:spcPct val="100000"/>
        </a:lnSpc>
        <a:spcBef>
          <a:spcPts val="2400"/>
        </a:spcBef>
        <a:spcAft>
          <a:spcPts val="0"/>
        </a:spcAft>
        <a:buClr>
          <a:srgbClr val="929292"/>
        </a:buClr>
        <a:buSzPct val="60000"/>
        <a:buFont typeface="Zapf Dingbats"/>
        <a:buChar char="❖"/>
        <a:tabLst/>
        <a:defRPr sz="3600" b="0" i="0" u="none" strike="noStrike" cap="none" spc="0" baseline="0">
          <a:solidFill>
            <a:srgbClr val="414141"/>
          </a:solidFill>
          <a:uFillTx/>
          <a:latin typeface="Palatino"/>
          <a:ea typeface="Palatino"/>
          <a:cs typeface="Palatino"/>
          <a:sym typeface="Palatino"/>
        </a:defRPr>
      </a:lvl7pPr>
      <a:lvl8pPr marL="3759200" marR="0" indent="-469900" algn="l" defTabSz="584200" rtl="0" eaLnBrk="1" latinLnBrk="0" hangingPunct="1">
        <a:lnSpc>
          <a:spcPct val="100000"/>
        </a:lnSpc>
        <a:spcBef>
          <a:spcPts val="2400"/>
        </a:spcBef>
        <a:spcAft>
          <a:spcPts val="0"/>
        </a:spcAft>
        <a:buClr>
          <a:srgbClr val="929292"/>
        </a:buClr>
        <a:buSzPct val="60000"/>
        <a:buFont typeface="Zapf Dingbats"/>
        <a:buChar char="❖"/>
        <a:tabLst/>
        <a:defRPr sz="3600" b="0" i="0" u="none" strike="noStrike" cap="none" spc="0" baseline="0">
          <a:solidFill>
            <a:srgbClr val="414141"/>
          </a:solidFill>
          <a:uFillTx/>
          <a:latin typeface="Palatino"/>
          <a:ea typeface="Palatino"/>
          <a:cs typeface="Palatino"/>
          <a:sym typeface="Palatino"/>
        </a:defRPr>
      </a:lvl8pPr>
      <a:lvl9pPr marL="4229100" marR="0" indent="-469900" algn="l" defTabSz="584200" rtl="0" eaLnBrk="1" latinLnBrk="0" hangingPunct="1">
        <a:lnSpc>
          <a:spcPct val="100000"/>
        </a:lnSpc>
        <a:spcBef>
          <a:spcPts val="2400"/>
        </a:spcBef>
        <a:spcAft>
          <a:spcPts val="0"/>
        </a:spcAft>
        <a:buClr>
          <a:srgbClr val="929292"/>
        </a:buClr>
        <a:buSzPct val="60000"/>
        <a:buFont typeface="Zapf Dingbats"/>
        <a:buChar char="❖"/>
        <a:tabLst/>
        <a:defRPr sz="3600" b="0" i="0" u="none" strike="noStrike" cap="none" spc="0" baseline="0">
          <a:solidFill>
            <a:srgbClr val="414141"/>
          </a:solidFill>
          <a:uFillTx/>
          <a:latin typeface="Palatino"/>
          <a:ea typeface="Palatino"/>
          <a:cs typeface="Palatino"/>
          <a:sym typeface="Palatino"/>
        </a:defRPr>
      </a:lvl9pPr>
    </p:bodyStyle>
    <p:otherStyle>
      <a:lvl1pPr marL="0" marR="0" indent="0" algn="ctr" defTabSz="5842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Palatino"/>
        </a:defRPr>
      </a:lvl1pPr>
      <a:lvl2pPr marL="0" marR="0" indent="228600" algn="ctr" defTabSz="5842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Palatino"/>
        </a:defRPr>
      </a:lvl2pPr>
      <a:lvl3pPr marL="0" marR="0" indent="457200" algn="ctr" defTabSz="5842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Palatino"/>
        </a:defRPr>
      </a:lvl3pPr>
      <a:lvl4pPr marL="0" marR="0" indent="685800" algn="ctr" defTabSz="5842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Palatino"/>
        </a:defRPr>
      </a:lvl4pPr>
      <a:lvl5pPr marL="0" marR="0" indent="914400" algn="ctr" defTabSz="5842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Palatino"/>
        </a:defRPr>
      </a:lvl5pPr>
      <a:lvl6pPr marL="0" marR="0" indent="1143000" algn="ctr" defTabSz="5842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Palatino"/>
        </a:defRPr>
      </a:lvl6pPr>
      <a:lvl7pPr marL="0" marR="0" indent="1371600" algn="ctr" defTabSz="5842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Palatino"/>
        </a:defRPr>
      </a:lvl7pPr>
      <a:lvl8pPr marL="0" marR="0" indent="1600200" algn="ctr" defTabSz="5842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Palatino"/>
        </a:defRPr>
      </a:lvl8pPr>
      <a:lvl9pPr marL="0" marR="0" indent="1828800" algn="ctr" defTabSz="58420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Administration &amp; Sécurité des Systèmes d’Exploitation"/>
          <p:cNvSpPr txBox="1">
            <a:spLocks noGrp="1"/>
          </p:cNvSpPr>
          <p:nvPr>
            <p:ph type="title"/>
          </p:nvPr>
        </p:nvSpPr>
        <p:spPr>
          <a:xfrm>
            <a:off x="665956" y="3376279"/>
            <a:ext cx="11988800" cy="2413001"/>
          </a:xfrm>
          <a:prstGeom prst="rect">
            <a:avLst/>
          </a:prstGeom>
        </p:spPr>
        <p:txBody>
          <a:bodyPr/>
          <a:lstStyle>
            <a:lvl1pPr defTabSz="812800"/>
          </a:lstStyle>
          <a:p>
            <a:r>
              <a:t> Administration &amp; Sécurité des Systèmes d’Exploitation </a:t>
            </a:r>
          </a:p>
        </p:txBody>
      </p:sp>
      <p:sp>
        <p:nvSpPr>
          <p:cNvPr id="155" name="Année Universitaire…"/>
          <p:cNvSpPr txBox="1">
            <a:spLocks noGrp="1"/>
          </p:cNvSpPr>
          <p:nvPr>
            <p:ph type="body" sz="quarter" idx="4294967295"/>
          </p:nvPr>
        </p:nvSpPr>
        <p:spPr>
          <a:xfrm>
            <a:off x="4813844" y="7535714"/>
            <a:ext cx="4241801" cy="2413001"/>
          </a:xfrm>
          <a:prstGeom prst="rect">
            <a:avLst/>
          </a:prstGeom>
        </p:spPr>
        <p:txBody>
          <a:bodyPr>
            <a:normAutofit/>
          </a:bodyPr>
          <a:lstStyle/>
          <a:p>
            <a:pPr marL="0" indent="0" algn="ctr">
              <a:spcBef>
                <a:spcPts val="0"/>
              </a:spcBef>
              <a:buClrTx/>
              <a:buSzTx/>
              <a:buNone/>
              <a:defRPr sz="2400" b="1"/>
            </a:pPr>
            <a:r>
              <a:rPr sz="3200" dirty="0" err="1"/>
              <a:t>Année</a:t>
            </a:r>
            <a:r>
              <a:rPr sz="3200" dirty="0"/>
              <a:t> </a:t>
            </a:r>
            <a:r>
              <a:rPr sz="3200" dirty="0" err="1"/>
              <a:t>Universitaire</a:t>
            </a:r>
            <a:r>
              <a:rPr sz="3200" dirty="0"/>
              <a:t> </a:t>
            </a:r>
          </a:p>
          <a:p>
            <a:pPr marL="0" indent="0" algn="ctr">
              <a:spcBef>
                <a:spcPts val="0"/>
              </a:spcBef>
              <a:buClrTx/>
              <a:buSzTx/>
              <a:buNone/>
              <a:defRPr sz="2400"/>
            </a:pPr>
            <a:r>
              <a:rPr sz="3200" dirty="0"/>
              <a:t>202</a:t>
            </a:r>
            <a:r>
              <a:rPr lang="fr-FR" sz="3200" dirty="0"/>
              <a:t>2</a:t>
            </a:r>
            <a:r>
              <a:rPr sz="3200" dirty="0"/>
              <a:t>-202</a:t>
            </a:r>
            <a:r>
              <a:rPr lang="fr-FR" sz="3200" dirty="0"/>
              <a:t>3</a:t>
            </a:r>
            <a:r>
              <a:rPr sz="3200" dirty="0"/>
              <a:t>  </a:t>
            </a:r>
          </a:p>
        </p:txBody>
      </p:sp>
      <p:sp>
        <p:nvSpPr>
          <p:cNvPr id="156" name="Ligne"/>
          <p:cNvSpPr/>
          <p:nvPr/>
        </p:nvSpPr>
        <p:spPr>
          <a:xfrm>
            <a:off x="499181" y="3290977"/>
            <a:ext cx="12322353" cy="1"/>
          </a:xfrm>
          <a:prstGeom prst="line">
            <a:avLst/>
          </a:prstGeom>
          <a:ln w="12700">
            <a:solidFill>
              <a:srgbClr val="C0C0C0"/>
            </a:solidFill>
            <a:miter lim="400000"/>
          </a:ln>
        </p:spPr>
        <p:txBody>
          <a:bodyPr lIns="50800" tIns="50800" rIns="50800" bIns="50800" anchor="ctr"/>
          <a:lstStyle/>
          <a:p>
            <a:pPr>
              <a:defRPr sz="3200"/>
            </a:pPr>
            <a:endParaRPr sz="3200"/>
          </a:p>
        </p:txBody>
      </p:sp>
      <p:sp>
        <p:nvSpPr>
          <p:cNvPr id="157" name="Ligne"/>
          <p:cNvSpPr/>
          <p:nvPr/>
        </p:nvSpPr>
        <p:spPr>
          <a:xfrm>
            <a:off x="499180" y="5874580"/>
            <a:ext cx="12322352" cy="1"/>
          </a:xfrm>
          <a:prstGeom prst="line">
            <a:avLst/>
          </a:prstGeom>
          <a:ln w="12700">
            <a:solidFill>
              <a:srgbClr val="C0C0C0"/>
            </a:solidFill>
            <a:miter lim="400000"/>
          </a:ln>
        </p:spPr>
        <p:txBody>
          <a:bodyPr lIns="50800" tIns="50800" rIns="50800" bIns="50800" anchor="ctr"/>
          <a:lstStyle/>
          <a:p>
            <a:pPr>
              <a:defRPr sz="3200"/>
            </a:pPr>
            <a:endParaRPr sz="3200"/>
          </a:p>
        </p:txBody>
      </p:sp>
      <p:sp>
        <p:nvSpPr>
          <p:cNvPr id="2" name="Rectangle 1">
            <a:extLst>
              <a:ext uri="{FF2B5EF4-FFF2-40B4-BE49-F238E27FC236}">
                <a16:creationId xmlns:a16="http://schemas.microsoft.com/office/drawing/2014/main" id="{C3DC725C-59A9-4B55-A35E-7705B70D4D58}"/>
              </a:ext>
            </a:extLst>
          </p:cNvPr>
          <p:cNvSpPr/>
          <p:nvPr/>
        </p:nvSpPr>
        <p:spPr>
          <a:xfrm>
            <a:off x="499180" y="1096201"/>
            <a:ext cx="12460376" cy="595035"/>
          </a:xfrm>
          <a:prstGeom prst="rect">
            <a:avLst/>
          </a:prstGeom>
          <a:solidFill>
            <a:srgbClr val="FDFDFD"/>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584200"/>
            <a:endParaRPr lang="fr-FR" sz="3200">
              <a:solidFill>
                <a:srgbClr val="FFFFFF"/>
              </a:solidFill>
              <a:effectLst>
                <a:outerShdw blurRad="25400" dist="33948" dir="2700000" rotWithShape="0">
                  <a:srgbClr val="3B3936"/>
                </a:outerShdw>
              </a:effectLst>
            </a:endParaRPr>
          </a:p>
        </p:txBody>
      </p:sp>
      <p:sp>
        <p:nvSpPr>
          <p:cNvPr id="4" name="Rectangle 3">
            <a:extLst>
              <a:ext uri="{FF2B5EF4-FFF2-40B4-BE49-F238E27FC236}">
                <a16:creationId xmlns:a16="http://schemas.microsoft.com/office/drawing/2014/main" id="{D1CD9E8D-7844-4650-90F3-0C7E6E3D7804}"/>
              </a:ext>
            </a:extLst>
          </p:cNvPr>
          <p:cNvSpPr/>
          <p:nvPr/>
        </p:nvSpPr>
        <p:spPr>
          <a:xfrm>
            <a:off x="240632" y="401053"/>
            <a:ext cx="12718924" cy="2149624"/>
          </a:xfrm>
          <a:prstGeom prst="rect">
            <a:avLst/>
          </a:prstGeom>
          <a:solidFill>
            <a:srgbClr val="FDFDFD"/>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pic>
        <p:nvPicPr>
          <p:cNvPr id="12" name="Image" descr="Image">
            <a:extLst>
              <a:ext uri="{FF2B5EF4-FFF2-40B4-BE49-F238E27FC236}">
                <a16:creationId xmlns:a16="http://schemas.microsoft.com/office/drawing/2014/main" id="{47446F25-85DF-43D1-BBAE-BDD76FA03785}"/>
              </a:ext>
            </a:extLst>
          </p:cNvPr>
          <p:cNvPicPr>
            <a:picLocks noChangeAspect="1"/>
          </p:cNvPicPr>
          <p:nvPr/>
        </p:nvPicPr>
        <p:blipFill>
          <a:blip r:embed="rId2"/>
          <a:stretch>
            <a:fillRect/>
          </a:stretch>
        </p:blipFill>
        <p:spPr>
          <a:xfrm>
            <a:off x="4387124" y="980600"/>
            <a:ext cx="3995521" cy="147895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9552" y="798003"/>
            <a:ext cx="10059903" cy="1480066"/>
          </a:xfrm>
          <a:prstGeom prst="rect">
            <a:avLst/>
          </a:prstGeom>
          <a:ln w="12700">
            <a:miter lim="400000"/>
          </a:ln>
        </p:spPr>
        <p:txBody>
          <a:bodyPr lIns="50800" tIns="50800" rIns="50800" bIns="50800" anchor="ctr">
            <a:normAutofit/>
          </a:bodyPr>
          <a:lstStyle/>
          <a:p>
            <a:r>
              <a:rPr sz="7000" b="0" u="none" dirty="0">
                <a:solidFill>
                  <a:srgbClr val="D93E2B"/>
                </a:solidFill>
                <a:latin typeface="+mn-lt"/>
                <a:cs typeface="+mn-cs"/>
              </a:rPr>
              <a:t>Le GID (Group IDentifier)</a:t>
            </a:r>
          </a:p>
        </p:txBody>
      </p:sp>
      <p:sp>
        <p:nvSpPr>
          <p:cNvPr id="3" name="object 3"/>
          <p:cNvSpPr txBox="1"/>
          <p:nvPr/>
        </p:nvSpPr>
        <p:spPr>
          <a:xfrm>
            <a:off x="817204" y="2363043"/>
            <a:ext cx="11686304" cy="5354539"/>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l">
              <a:lnSpc>
                <a:spcPct val="200000"/>
              </a:lnSpc>
              <a:spcBef>
                <a:spcPts val="129"/>
              </a:spcBef>
              <a:buFont typeface="Wingdings" panose="05000000000000000000" pitchFamily="2" charset="2"/>
              <a:buChar char="ü"/>
              <a:defRPr sz="2952"/>
            </a:lvl1pPr>
          </a:lstStyle>
          <a:p>
            <a:pPr algn="just"/>
            <a:r>
              <a:rPr dirty="0"/>
              <a:t>Le </a:t>
            </a:r>
            <a:r>
              <a:rPr b="1" dirty="0"/>
              <a:t>GID </a:t>
            </a:r>
            <a:r>
              <a:rPr dirty="0"/>
              <a:t>c’est un entier positif identifiant un groupe d’utilisateurs sur le</a:t>
            </a:r>
            <a:r>
              <a:rPr lang="fr-FR" dirty="0"/>
              <a:t> </a:t>
            </a:r>
            <a:r>
              <a:rPr dirty="0" err="1"/>
              <a:t>système</a:t>
            </a:r>
            <a:r>
              <a:rPr lang="fr-FR" dirty="0"/>
              <a:t>.</a:t>
            </a:r>
            <a:endParaRPr dirty="0"/>
          </a:p>
          <a:p>
            <a:pPr algn="just"/>
            <a:r>
              <a:rPr dirty="0"/>
              <a:t>Si</a:t>
            </a:r>
            <a:r>
              <a:rPr lang="fr-FR" dirty="0"/>
              <a:t> </a:t>
            </a:r>
            <a:r>
              <a:rPr dirty="0"/>
              <a:t>le</a:t>
            </a:r>
            <a:r>
              <a:rPr lang="fr-FR" dirty="0"/>
              <a:t> </a:t>
            </a:r>
            <a:r>
              <a:rPr dirty="0" err="1"/>
              <a:t>groupe</a:t>
            </a:r>
            <a:r>
              <a:rPr dirty="0"/>
              <a:t> </a:t>
            </a:r>
            <a:r>
              <a:rPr dirty="0" err="1"/>
              <a:t>n’est</a:t>
            </a:r>
            <a:r>
              <a:rPr lang="fr-FR" dirty="0"/>
              <a:t> </a:t>
            </a:r>
            <a:r>
              <a:rPr dirty="0"/>
              <a:t>pas spécifié au moment de la création de l’utilisateur, Le  nom du groupe assigné par défaut est semblable à celui de login, c’est la  notion de </a:t>
            </a:r>
            <a:r>
              <a:rPr b="1" dirty="0"/>
              <a:t>groupe privé par utilisateur (UPG </a:t>
            </a:r>
            <a:r>
              <a:rPr lang="fr-FR" b="1" dirty="0"/>
              <a:t>U</a:t>
            </a:r>
            <a:r>
              <a:rPr b="1" dirty="0"/>
              <a:t>ser </a:t>
            </a:r>
            <a:r>
              <a:rPr lang="fr-FR" b="1" dirty="0"/>
              <a:t>P</a:t>
            </a:r>
            <a:r>
              <a:rPr b="1" dirty="0" err="1"/>
              <a:t>rivate</a:t>
            </a:r>
            <a:r>
              <a:rPr b="1" dirty="0"/>
              <a:t> </a:t>
            </a:r>
            <a:r>
              <a:rPr lang="fr-FR" b="1" dirty="0"/>
              <a:t>G</a:t>
            </a:r>
            <a:r>
              <a:rPr b="1" dirty="0" err="1"/>
              <a:t>roup</a:t>
            </a:r>
            <a:r>
              <a:rPr b="1" dirty="0"/>
              <a:t>)</a:t>
            </a:r>
            <a:r>
              <a:rPr dirty="0"/>
              <a:t>, c’est la  stratégie la plus utilisée actuellement.</a:t>
            </a:r>
          </a:p>
        </p:txBody>
      </p:sp>
      <p:sp>
        <p:nvSpPr>
          <p:cNvPr id="5" name="object 5"/>
          <p:cNvSpPr txBox="1"/>
          <p:nvPr/>
        </p:nvSpPr>
        <p:spPr>
          <a:xfrm>
            <a:off x="12416270" y="9263739"/>
            <a:ext cx="515073" cy="394723"/>
          </a:xfrm>
          <a:prstGeom prst="rect">
            <a:avLst/>
          </a:prstGeom>
        </p:spPr>
        <p:txBody>
          <a:bodyPr vert="horz" wrap="square" lIns="0" tIns="0" rIns="0" bIns="0" rtlCol="0">
            <a:spAutoFit/>
          </a:bodyPr>
          <a:lstStyle/>
          <a:p>
            <a:pPr marL="94999">
              <a:lnSpc>
                <a:spcPts val="3437"/>
              </a:lnSpc>
            </a:pPr>
            <a:fld id="{81D60167-4931-47E6-BA6A-407CBD079E47}" type="slidenum">
              <a:rPr sz="2000" dirty="0">
                <a:latin typeface="Carlito"/>
                <a:cs typeface="Carlito"/>
              </a:rPr>
              <a:pPr marL="94999">
                <a:lnSpc>
                  <a:spcPts val="3437"/>
                </a:lnSpc>
              </a:pPr>
              <a:t>10</a:t>
            </a:fld>
            <a:endParaRPr sz="2000" dirty="0">
              <a:latin typeface="Carlito"/>
              <a:cs typeface="Carlito"/>
            </a:endParaRPr>
          </a:p>
        </p:txBody>
      </p:sp>
      <p:pic>
        <p:nvPicPr>
          <p:cNvPr id="7" name="Image 6">
            <a:extLst>
              <a:ext uri="{FF2B5EF4-FFF2-40B4-BE49-F238E27FC236}">
                <a16:creationId xmlns:a16="http://schemas.microsoft.com/office/drawing/2014/main" id="{42C12CBE-1C79-4C75-A232-14C1EC117857}"/>
              </a:ext>
            </a:extLst>
          </p:cNvPr>
          <p:cNvPicPr>
            <a:picLocks noChangeAspect="1"/>
          </p:cNvPicPr>
          <p:nvPr/>
        </p:nvPicPr>
        <p:blipFill>
          <a:blip r:embed="rId2"/>
          <a:stretch>
            <a:fillRect/>
          </a:stretch>
        </p:blipFill>
        <p:spPr>
          <a:xfrm>
            <a:off x="3508066" y="8003898"/>
            <a:ext cx="6304580" cy="191012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9626" y="1106975"/>
            <a:ext cx="8961460" cy="925076"/>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Les </a:t>
            </a:r>
            <a:r>
              <a:rPr sz="7000" b="0" u="none" dirty="0" err="1">
                <a:solidFill>
                  <a:srgbClr val="D93E2B"/>
                </a:solidFill>
                <a:latin typeface="+mn-lt"/>
                <a:cs typeface="+mn-cs"/>
              </a:rPr>
              <a:t>groupes</a:t>
            </a:r>
            <a:r>
              <a:rPr lang="fr-FR" sz="7000" b="0" u="none" dirty="0">
                <a:solidFill>
                  <a:srgbClr val="D93E2B"/>
                </a:solidFill>
                <a:latin typeface="+mn-lt"/>
                <a:cs typeface="+mn-cs"/>
              </a:rPr>
              <a:t>  </a:t>
            </a:r>
            <a:r>
              <a:rPr sz="7000" b="0" u="none" dirty="0">
                <a:solidFill>
                  <a:srgbClr val="D93E2B"/>
                </a:solidFill>
                <a:latin typeface="+mn-lt"/>
                <a:cs typeface="+mn-cs"/>
              </a:rPr>
              <a:t>(1/2)</a:t>
            </a:r>
          </a:p>
        </p:txBody>
      </p:sp>
      <p:sp>
        <p:nvSpPr>
          <p:cNvPr id="4" name="object 4"/>
          <p:cNvSpPr txBox="1"/>
          <p:nvPr/>
        </p:nvSpPr>
        <p:spPr>
          <a:xfrm>
            <a:off x="12361640" y="9229907"/>
            <a:ext cx="344775" cy="387927"/>
          </a:xfrm>
          <a:prstGeom prst="rect">
            <a:avLst/>
          </a:prstGeom>
        </p:spPr>
        <p:txBody>
          <a:bodyPr vert="horz" wrap="square" lIns="0" tIns="0" rIns="0" bIns="0" rtlCol="0">
            <a:spAutoFit/>
          </a:bodyPr>
          <a:lstStyle/>
          <a:p>
            <a:pPr marL="94999">
              <a:lnSpc>
                <a:spcPts val="3437"/>
              </a:lnSpc>
            </a:pPr>
            <a:fld id="{81D60167-4931-47E6-BA6A-407CBD079E47}" type="slidenum">
              <a:rPr sz="1800" dirty="0">
                <a:latin typeface="Carlito"/>
                <a:cs typeface="Carlito"/>
              </a:rPr>
              <a:pPr marL="94999">
                <a:lnSpc>
                  <a:spcPts val="3437"/>
                </a:lnSpc>
              </a:pPr>
              <a:t>11</a:t>
            </a:fld>
            <a:endParaRPr sz="1800" dirty="0">
              <a:latin typeface="Carlito"/>
              <a:cs typeface="Carlito"/>
            </a:endParaRPr>
          </a:p>
        </p:txBody>
      </p:sp>
      <p:sp>
        <p:nvSpPr>
          <p:cNvPr id="3" name="object 3"/>
          <p:cNvSpPr txBox="1"/>
          <p:nvPr/>
        </p:nvSpPr>
        <p:spPr>
          <a:xfrm>
            <a:off x="745366" y="2644477"/>
            <a:ext cx="12279754" cy="7336492"/>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200000"/>
              </a:lnSpc>
              <a:spcBef>
                <a:spcPts val="129"/>
              </a:spcBef>
              <a:buFont typeface="Wingdings" panose="05000000000000000000" pitchFamily="2" charset="2"/>
              <a:buChar char="ü"/>
              <a:defRPr sz="2952"/>
            </a:lvl1pPr>
          </a:lstStyle>
          <a:p>
            <a:r>
              <a:rPr dirty="0"/>
              <a:t>Un groupe est un ensemble d’utilisateurs qui partagent les </a:t>
            </a:r>
            <a:r>
              <a:rPr dirty="0" err="1"/>
              <a:t>même</a:t>
            </a:r>
            <a:r>
              <a:rPr lang="fr-FR" dirty="0"/>
              <a:t>s </a:t>
            </a:r>
            <a:r>
              <a:rPr dirty="0" err="1"/>
              <a:t>ressources</a:t>
            </a:r>
            <a:r>
              <a:rPr dirty="0"/>
              <a:t> sur le système, et sont identifiés par un </a:t>
            </a:r>
            <a:r>
              <a:rPr b="1" dirty="0"/>
              <a:t>GID</a:t>
            </a:r>
            <a:r>
              <a:rPr lang="fr-FR" b="1" dirty="0"/>
              <a:t>.</a:t>
            </a:r>
            <a:endParaRPr b="1" dirty="0"/>
          </a:p>
          <a:p>
            <a:r>
              <a:rPr dirty="0"/>
              <a:t>Chaque utilisateur fait partie </a:t>
            </a:r>
            <a:r>
              <a:rPr b="1" dirty="0"/>
              <a:t>d’au moins un </a:t>
            </a:r>
            <a:r>
              <a:rPr b="1" dirty="0" err="1"/>
              <a:t>groupe</a:t>
            </a:r>
            <a:r>
              <a:rPr dirty="0"/>
              <a:t>.</a:t>
            </a:r>
          </a:p>
          <a:p>
            <a:r>
              <a:rPr dirty="0"/>
              <a:t>Comme pour les logins, le GID du groupe accompagne </a:t>
            </a:r>
            <a:r>
              <a:rPr dirty="0" err="1"/>
              <a:t>toujours</a:t>
            </a:r>
            <a:r>
              <a:rPr dirty="0"/>
              <a:t> </a:t>
            </a:r>
            <a:r>
              <a:rPr dirty="0" err="1"/>
              <a:t>l’utilisateur</a:t>
            </a:r>
            <a:r>
              <a:rPr lang="fr-FR" dirty="0"/>
              <a:t> </a:t>
            </a:r>
            <a:r>
              <a:rPr dirty="0"/>
              <a:t>pour le contrôle de ses droits.</a:t>
            </a:r>
          </a:p>
          <a:p>
            <a:r>
              <a:rPr dirty="0"/>
              <a:t>Un utilisateur peut faire partie </a:t>
            </a:r>
            <a:r>
              <a:rPr b="1" dirty="0"/>
              <a:t>de plusieurs </a:t>
            </a:r>
            <a:r>
              <a:rPr b="1" dirty="0" err="1"/>
              <a:t>groupes</a:t>
            </a:r>
            <a:r>
              <a:rPr dirty="0"/>
              <a:t>,</a:t>
            </a:r>
          </a:p>
          <a:p>
            <a:r>
              <a:rPr dirty="0"/>
              <a:t>Il existe deux types de groupes pour un utilisateur : </a:t>
            </a:r>
            <a:r>
              <a:rPr b="1" dirty="0"/>
              <a:t>le groupe primaire</a:t>
            </a:r>
            <a:r>
              <a:rPr dirty="0"/>
              <a:t> et les</a:t>
            </a:r>
            <a:r>
              <a:rPr lang="fr-FR" dirty="0"/>
              <a:t> </a:t>
            </a:r>
            <a:r>
              <a:rPr b="1" dirty="0" err="1"/>
              <a:t>groupes</a:t>
            </a:r>
            <a:r>
              <a:rPr b="1" dirty="0"/>
              <a:t> secondaires</a:t>
            </a:r>
            <a:r>
              <a:rPr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23076" y="1102907"/>
            <a:ext cx="9874560" cy="807269"/>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Les </a:t>
            </a:r>
            <a:r>
              <a:rPr sz="7000" b="0" u="none" dirty="0" err="1">
                <a:solidFill>
                  <a:srgbClr val="D93E2B"/>
                </a:solidFill>
                <a:latin typeface="+mn-lt"/>
                <a:cs typeface="+mn-cs"/>
              </a:rPr>
              <a:t>groupes</a:t>
            </a:r>
            <a:r>
              <a:rPr lang="fr-FR" sz="7000" b="0" u="none" dirty="0">
                <a:solidFill>
                  <a:srgbClr val="D93E2B"/>
                </a:solidFill>
                <a:latin typeface="+mn-lt"/>
                <a:cs typeface="+mn-cs"/>
              </a:rPr>
              <a:t>  </a:t>
            </a:r>
            <a:r>
              <a:rPr sz="7000" b="0" u="none" dirty="0">
                <a:solidFill>
                  <a:srgbClr val="D93E2B"/>
                </a:solidFill>
                <a:latin typeface="+mn-lt"/>
                <a:cs typeface="+mn-cs"/>
              </a:rPr>
              <a:t>(2/2)</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12</a:t>
            </a:fld>
            <a:endParaRPr dirty="0"/>
          </a:p>
        </p:txBody>
      </p:sp>
      <p:sp>
        <p:nvSpPr>
          <p:cNvPr id="3" name="object 3"/>
          <p:cNvSpPr txBox="1"/>
          <p:nvPr/>
        </p:nvSpPr>
        <p:spPr>
          <a:xfrm>
            <a:off x="622938" y="2883592"/>
            <a:ext cx="12074837" cy="6118659"/>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200000"/>
              </a:lnSpc>
              <a:spcBef>
                <a:spcPts val="129"/>
              </a:spcBef>
              <a:buFont typeface="Wingdings" panose="05000000000000000000" pitchFamily="2" charset="2"/>
              <a:buChar char="ü"/>
              <a:defRPr sz="2952"/>
            </a:lvl1pPr>
          </a:lstStyle>
          <a:p>
            <a:pPr>
              <a:lnSpc>
                <a:spcPct val="150000"/>
              </a:lnSpc>
            </a:pPr>
            <a:r>
              <a:rPr dirty="0"/>
              <a:t>Le groupe primaire est celui qui est toujours </a:t>
            </a:r>
            <a:r>
              <a:rPr b="1" dirty="0"/>
              <a:t>appliqué à la création d’un </a:t>
            </a:r>
            <a:r>
              <a:rPr b="1" dirty="0" err="1"/>
              <a:t>fichier</a:t>
            </a:r>
            <a:r>
              <a:rPr b="1" dirty="0"/>
              <a:t>.</a:t>
            </a:r>
          </a:p>
          <a:p>
            <a:pPr>
              <a:lnSpc>
                <a:spcPct val="150000"/>
              </a:lnSpc>
            </a:pPr>
            <a:r>
              <a:rPr dirty="0"/>
              <a:t>Si l’utilisateur «</a:t>
            </a:r>
            <a:r>
              <a:rPr dirty="0">
                <a:solidFill>
                  <a:schemeClr val="accent5">
                    <a:lumMod val="75000"/>
                  </a:schemeClr>
                </a:solidFill>
              </a:rPr>
              <a:t>esprit</a:t>
            </a:r>
            <a:r>
              <a:rPr dirty="0"/>
              <a:t>» a pour groupe primaire </a:t>
            </a:r>
            <a:r>
              <a:rPr dirty="0">
                <a:solidFill>
                  <a:schemeClr val="accent5">
                    <a:lumMod val="75000"/>
                  </a:schemeClr>
                </a:solidFill>
              </a:rPr>
              <a:t>users</a:t>
            </a:r>
            <a:r>
              <a:rPr dirty="0"/>
              <a:t>, alors les fichiers </a:t>
            </a:r>
            <a:r>
              <a:rPr dirty="0" err="1"/>
              <a:t>créés</a:t>
            </a:r>
            <a:r>
              <a:rPr dirty="0"/>
              <a:t> par</a:t>
            </a:r>
            <a:r>
              <a:rPr lang="fr-FR" dirty="0"/>
              <a:t> </a:t>
            </a:r>
            <a:r>
              <a:rPr dirty="0"/>
              <a:t>«</a:t>
            </a:r>
            <a:r>
              <a:rPr dirty="0">
                <a:solidFill>
                  <a:schemeClr val="accent5">
                    <a:lumMod val="75000"/>
                  </a:schemeClr>
                </a:solidFill>
              </a:rPr>
              <a:t>esprit</a:t>
            </a:r>
            <a:r>
              <a:rPr dirty="0"/>
              <a:t>» auront comme groupe d’appartenance </a:t>
            </a:r>
            <a:r>
              <a:rPr dirty="0">
                <a:solidFill>
                  <a:schemeClr val="accent5">
                    <a:lumMod val="75000"/>
                  </a:schemeClr>
                </a:solidFill>
              </a:rPr>
              <a:t>users</a:t>
            </a:r>
            <a:r>
              <a:rPr dirty="0"/>
              <a:t>.</a:t>
            </a:r>
          </a:p>
          <a:p>
            <a:pPr>
              <a:lnSpc>
                <a:spcPct val="150000"/>
              </a:lnSpc>
            </a:pPr>
            <a:r>
              <a:rPr dirty="0"/>
              <a:t>Un utilisateur dispose de tous les droits associés à ses groupes </a:t>
            </a:r>
            <a:r>
              <a:rPr dirty="0" err="1"/>
              <a:t>secondaires</a:t>
            </a:r>
            <a:r>
              <a:rPr dirty="0"/>
              <a:t>.</a:t>
            </a:r>
          </a:p>
          <a:p>
            <a:pPr>
              <a:lnSpc>
                <a:spcPct val="150000"/>
              </a:lnSpc>
            </a:pPr>
            <a:r>
              <a:rPr dirty="0"/>
              <a:t>Si «</a:t>
            </a:r>
            <a:r>
              <a:rPr dirty="0">
                <a:solidFill>
                  <a:schemeClr val="accent5">
                    <a:lumMod val="75000"/>
                  </a:schemeClr>
                </a:solidFill>
              </a:rPr>
              <a:t>esprit</a:t>
            </a:r>
            <a:r>
              <a:rPr dirty="0"/>
              <a:t>» a comme groupe secondaire </a:t>
            </a:r>
            <a:r>
              <a:rPr dirty="0">
                <a:solidFill>
                  <a:schemeClr val="accent5">
                    <a:lumMod val="75000"/>
                  </a:schemeClr>
                </a:solidFill>
              </a:rPr>
              <a:t>video</a:t>
            </a:r>
            <a:r>
              <a:rPr dirty="0"/>
              <a:t> et qu’un fichier dispose des droits</a:t>
            </a:r>
            <a:r>
              <a:rPr lang="fr-FR" dirty="0"/>
              <a:t> </a:t>
            </a:r>
            <a:r>
              <a:rPr dirty="0" err="1"/>
              <a:t>d’écriture</a:t>
            </a:r>
            <a:r>
              <a:rPr dirty="0"/>
              <a:t> pour ce groupe, alors «esprit» aura le droit de modifier son contenu.</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1929" y="915858"/>
            <a:ext cx="10336854" cy="1338474"/>
          </a:xfrm>
          <a:prstGeom prst="rect">
            <a:avLst/>
          </a:prstGeom>
          <a:ln w="12700">
            <a:miter lim="400000"/>
          </a:ln>
        </p:spPr>
        <p:txBody>
          <a:bodyPr lIns="50800" tIns="50800" rIns="50800" bIns="50800" anchor="ctr">
            <a:normAutofit/>
          </a:bodyPr>
          <a:lstStyle/>
          <a:p>
            <a:r>
              <a:rPr sz="7000" b="0" u="none" dirty="0">
                <a:solidFill>
                  <a:srgbClr val="D93E2B"/>
                </a:solidFill>
                <a:latin typeface="+mn-lt"/>
                <a:cs typeface="+mn-cs"/>
              </a:rPr>
              <a:t>Les mots de passe</a:t>
            </a:r>
            <a:r>
              <a:rPr lang="fr-FR" sz="7000" b="0" u="none" dirty="0">
                <a:solidFill>
                  <a:srgbClr val="D93E2B"/>
                </a:solidFill>
                <a:latin typeface="+mn-lt"/>
                <a:cs typeface="+mn-cs"/>
              </a:rPr>
              <a:t>  </a:t>
            </a:r>
            <a:r>
              <a:rPr sz="7000" b="0" u="none" dirty="0">
                <a:solidFill>
                  <a:srgbClr val="D93E2B"/>
                </a:solidFill>
                <a:latin typeface="+mn-lt"/>
                <a:cs typeface="+mn-cs"/>
              </a:rPr>
              <a:t>(1/2)</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13</a:t>
            </a:fld>
            <a:endParaRPr dirty="0"/>
          </a:p>
        </p:txBody>
      </p:sp>
      <p:sp>
        <p:nvSpPr>
          <p:cNvPr id="3" name="object 3"/>
          <p:cNvSpPr txBox="1"/>
          <p:nvPr/>
        </p:nvSpPr>
        <p:spPr>
          <a:xfrm>
            <a:off x="667489" y="2584432"/>
            <a:ext cx="11985735" cy="6825775"/>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150000"/>
              </a:lnSpc>
              <a:spcBef>
                <a:spcPts val="129"/>
              </a:spcBef>
              <a:buFont typeface="Wingdings" panose="05000000000000000000" pitchFamily="2" charset="2"/>
              <a:buChar char="ü"/>
              <a:defRPr sz="2952"/>
            </a:lvl1pPr>
          </a:lstStyle>
          <a:p>
            <a:r>
              <a:rPr dirty="0"/>
              <a:t>Les mots de passe permettent </a:t>
            </a:r>
            <a:r>
              <a:rPr b="1" dirty="0"/>
              <a:t>d’authentifier les </a:t>
            </a:r>
            <a:r>
              <a:rPr b="1" dirty="0" err="1"/>
              <a:t>utilisateurs</a:t>
            </a:r>
            <a:r>
              <a:rPr dirty="0"/>
              <a:t>.</a:t>
            </a:r>
          </a:p>
          <a:p>
            <a:r>
              <a:rPr dirty="0"/>
              <a:t>La saisie </a:t>
            </a:r>
            <a:r>
              <a:rPr b="1" dirty="0"/>
              <a:t>est masquée </a:t>
            </a:r>
            <a:r>
              <a:rPr dirty="0"/>
              <a:t>(rien ne </a:t>
            </a:r>
            <a:r>
              <a:rPr dirty="0" err="1"/>
              <a:t>s’affiche</a:t>
            </a:r>
            <a:r>
              <a:rPr dirty="0"/>
              <a:t>).</a:t>
            </a:r>
          </a:p>
          <a:p>
            <a:r>
              <a:rPr dirty="0"/>
              <a:t>Ils doivent être </a:t>
            </a:r>
            <a:r>
              <a:rPr b="1" dirty="0"/>
              <a:t>assez complexes </a:t>
            </a:r>
            <a:r>
              <a:rPr dirty="0"/>
              <a:t>pour ne pas être découverts </a:t>
            </a:r>
            <a:r>
              <a:rPr dirty="0" err="1"/>
              <a:t>facilement</a:t>
            </a:r>
            <a:r>
              <a:rPr dirty="0"/>
              <a:t>,</a:t>
            </a:r>
            <a:r>
              <a:rPr lang="fr-FR" dirty="0"/>
              <a:t> </a:t>
            </a:r>
            <a:r>
              <a:rPr dirty="0" err="1"/>
              <a:t>mais</a:t>
            </a:r>
            <a:r>
              <a:rPr lang="fr-FR" dirty="0"/>
              <a:t> </a:t>
            </a:r>
            <a:r>
              <a:rPr dirty="0" err="1"/>
              <a:t>assez</a:t>
            </a:r>
            <a:r>
              <a:rPr lang="fr-FR" dirty="0"/>
              <a:t> </a:t>
            </a:r>
            <a:r>
              <a:rPr dirty="0" err="1"/>
              <a:t>intuitifs</a:t>
            </a:r>
            <a:r>
              <a:rPr dirty="0"/>
              <a:t> pour que l’utilisateur s’en </a:t>
            </a:r>
            <a:r>
              <a:rPr dirty="0" err="1"/>
              <a:t>souviennent</a:t>
            </a:r>
            <a:r>
              <a:rPr dirty="0"/>
              <a:t>.</a:t>
            </a:r>
          </a:p>
          <a:p>
            <a:r>
              <a:rPr dirty="0"/>
              <a:t>Les mots de passe sont cryptés (</a:t>
            </a:r>
            <a:r>
              <a:rPr b="1" dirty="0"/>
              <a:t>MD5, DES par exemple</a:t>
            </a:r>
            <a:r>
              <a:rPr dirty="0"/>
              <a:t>) et ne sont pas  directement lisibles sous leur forme cryptée par l’utilisateur afin que </a:t>
            </a:r>
            <a:r>
              <a:rPr dirty="0" err="1"/>
              <a:t>personne</a:t>
            </a:r>
            <a:r>
              <a:rPr dirty="0"/>
              <a:t> ne puisse tenter de le décrypter via un quelconque traitement.</a:t>
            </a:r>
          </a:p>
          <a:p>
            <a:r>
              <a:rPr dirty="0"/>
              <a:t>Un utilisateur devrait </a:t>
            </a:r>
            <a:r>
              <a:rPr b="1" dirty="0"/>
              <a:t>changer régulièrement </a:t>
            </a:r>
            <a:r>
              <a:rPr dirty="0"/>
              <a:t>son mot de passe.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20529" y="991553"/>
            <a:ext cx="9879654" cy="1195599"/>
          </a:xfrm>
          <a:prstGeom prst="rect">
            <a:avLst/>
          </a:prstGeom>
          <a:ln w="12700">
            <a:miter lim="400000"/>
          </a:ln>
        </p:spPr>
        <p:txBody>
          <a:bodyPr lIns="50800" tIns="50800" rIns="50800" bIns="50800" anchor="ctr">
            <a:normAutofit/>
          </a:bodyPr>
          <a:lstStyle/>
          <a:p>
            <a:r>
              <a:rPr sz="7000" b="0" u="none" dirty="0">
                <a:solidFill>
                  <a:srgbClr val="D93E2B"/>
                </a:solidFill>
                <a:latin typeface="+mn-lt"/>
                <a:cs typeface="+mn-cs"/>
              </a:rPr>
              <a:t>Les mots de passe</a:t>
            </a:r>
            <a:r>
              <a:rPr lang="fr-FR" sz="7000" b="0" u="none" dirty="0">
                <a:solidFill>
                  <a:srgbClr val="D93E2B"/>
                </a:solidFill>
                <a:latin typeface="+mn-lt"/>
                <a:cs typeface="+mn-cs"/>
              </a:rPr>
              <a:t>  </a:t>
            </a:r>
            <a:r>
              <a:rPr sz="7000" b="0" u="none" dirty="0">
                <a:solidFill>
                  <a:srgbClr val="D93E2B"/>
                </a:solidFill>
                <a:latin typeface="+mn-lt"/>
                <a:cs typeface="+mn-cs"/>
              </a:rPr>
              <a:t>(2/2)</a:t>
            </a:r>
          </a:p>
        </p:txBody>
      </p:sp>
      <p:sp>
        <p:nvSpPr>
          <p:cNvPr id="3" name="object 3"/>
          <p:cNvSpPr txBox="1"/>
          <p:nvPr/>
        </p:nvSpPr>
        <p:spPr>
          <a:xfrm>
            <a:off x="784490" y="2422337"/>
            <a:ext cx="12036891" cy="3885740"/>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150000"/>
              </a:lnSpc>
              <a:spcBef>
                <a:spcPts val="129"/>
              </a:spcBef>
              <a:buFont typeface="Wingdings" panose="05000000000000000000" pitchFamily="2" charset="2"/>
              <a:buChar char="ü"/>
              <a:defRPr sz="2952"/>
            </a:lvl1pPr>
          </a:lstStyle>
          <a:p>
            <a:r>
              <a:rPr sz="2800" dirty="0"/>
              <a:t>Il est possible de forcer la longueur et la complexité via les</a:t>
            </a:r>
            <a:r>
              <a:rPr lang="fr-FR" sz="2800" dirty="0"/>
              <a:t> </a:t>
            </a:r>
            <a:r>
              <a:rPr sz="2800" dirty="0" err="1"/>
              <a:t>mécanismes</a:t>
            </a:r>
            <a:r>
              <a:rPr lang="fr-FR" sz="2800" dirty="0"/>
              <a:t> </a:t>
            </a:r>
            <a:r>
              <a:rPr sz="2800" dirty="0" err="1"/>
              <a:t>d’authentification</a:t>
            </a:r>
            <a:r>
              <a:rPr lang="fr-FR" sz="2800" dirty="0"/>
              <a:t> </a:t>
            </a:r>
            <a:r>
              <a:rPr sz="2800" dirty="0"/>
              <a:t>PAM</a:t>
            </a:r>
            <a:r>
              <a:rPr lang="fr-FR" sz="2800" dirty="0"/>
              <a:t> (</a:t>
            </a:r>
            <a:r>
              <a:rPr lang="fr-FR" sz="2400" dirty="0" err="1"/>
              <a:t>Pluggable</a:t>
            </a:r>
            <a:r>
              <a:rPr lang="fr-FR" sz="2400" dirty="0"/>
              <a:t> </a:t>
            </a:r>
            <a:r>
              <a:rPr lang="fr-FR" sz="2400" dirty="0" err="1"/>
              <a:t>Authentication</a:t>
            </a:r>
            <a:r>
              <a:rPr lang="fr-FR" sz="2400" dirty="0"/>
              <a:t> Modules</a:t>
            </a:r>
            <a:r>
              <a:rPr lang="fr-FR" sz="2800" dirty="0"/>
              <a:t>)</a:t>
            </a:r>
            <a:r>
              <a:rPr sz="2800" dirty="0"/>
              <a:t> et le fichier </a:t>
            </a:r>
            <a:r>
              <a:rPr sz="2800" b="1" dirty="0"/>
              <a:t>/etc/login.defs</a:t>
            </a:r>
            <a:r>
              <a:rPr sz="2800" dirty="0"/>
              <a:t>.</a:t>
            </a:r>
          </a:p>
          <a:p>
            <a:r>
              <a:rPr sz="2800" dirty="0"/>
              <a:t>Ce fichier est également consulté afin de modifier les informations relatives  aux utilisateurs (uid,gid,umask,…).</a:t>
            </a:r>
          </a:p>
          <a:p>
            <a:pPr marL="16379" indent="0">
              <a:buNone/>
            </a:pPr>
            <a:r>
              <a:rPr sz="2800" b="1" dirty="0"/>
              <a:t>Exemple : </a:t>
            </a:r>
            <a:r>
              <a:rPr sz="2800" dirty="0">
                <a:solidFill>
                  <a:schemeClr val="accent5">
                    <a:lumMod val="75000"/>
                  </a:schemeClr>
                </a:solidFill>
              </a:rPr>
              <a:t>/etc/login.defs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14</a:t>
            </a:fld>
            <a:endParaRPr dirty="0"/>
          </a:p>
        </p:txBody>
      </p:sp>
      <p:pic>
        <p:nvPicPr>
          <p:cNvPr id="7" name="Image 6">
            <a:extLst>
              <a:ext uri="{FF2B5EF4-FFF2-40B4-BE49-F238E27FC236}">
                <a16:creationId xmlns:a16="http://schemas.microsoft.com/office/drawing/2014/main" id="{14F07C91-D08D-43A8-B756-F889E900C5BD}"/>
              </a:ext>
            </a:extLst>
          </p:cNvPr>
          <p:cNvPicPr>
            <a:picLocks noChangeAspect="1"/>
          </p:cNvPicPr>
          <p:nvPr/>
        </p:nvPicPr>
        <p:blipFill>
          <a:blip r:embed="rId2"/>
          <a:stretch>
            <a:fillRect/>
          </a:stretch>
        </p:blipFill>
        <p:spPr>
          <a:xfrm>
            <a:off x="2361260" y="7237109"/>
            <a:ext cx="8883349" cy="221167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41898" y="1127172"/>
            <a:ext cx="10836917" cy="1011370"/>
          </a:xfrm>
          <a:prstGeom prst="rect">
            <a:avLst/>
          </a:prstGeom>
          <a:ln w="12700">
            <a:miter lim="400000"/>
          </a:ln>
        </p:spPr>
        <p:txBody>
          <a:bodyPr lIns="50800" tIns="50800" rIns="50800" bIns="50800" anchor="ctr">
            <a:normAutofit lnSpcReduction="10000"/>
          </a:bodyPr>
          <a:lstStyle>
            <a:lvl1pPr eaLnBrk="1" hangingPunct="1">
              <a:lnSpc>
                <a:spcPct val="90000"/>
              </a:lnSpc>
              <a:spcBef>
                <a:spcPts val="1600"/>
              </a:spcBef>
              <a:defRPr sz="7000">
                <a:solidFill>
                  <a:srgbClr val="D93E2B"/>
                </a:solidFill>
                <a:latin typeface="+mn-lt"/>
                <a:ea typeface="+mn-ea"/>
                <a:cs typeface="+mn-cs"/>
                <a:sym typeface="Bodoni SvtyTwo ITC TT-Book"/>
              </a:defRPr>
            </a:lvl1pPr>
            <a:lvl2pPr eaLnBrk="1" hangingPunct="1">
              <a:lnSpc>
                <a:spcPct val="90000"/>
              </a:lnSpc>
              <a:spcBef>
                <a:spcPts val="1600"/>
              </a:spcBef>
              <a:defRPr sz="7000">
                <a:solidFill>
                  <a:srgbClr val="D93E2B"/>
                </a:solidFill>
                <a:latin typeface="+mn-lt"/>
                <a:ea typeface="+mn-ea"/>
                <a:cs typeface="+mn-cs"/>
                <a:sym typeface="Bodoni SvtyTwo ITC TT-Book"/>
              </a:defRPr>
            </a:lvl2pPr>
            <a:lvl3pPr eaLnBrk="1" hangingPunct="1">
              <a:lnSpc>
                <a:spcPct val="90000"/>
              </a:lnSpc>
              <a:spcBef>
                <a:spcPts val="1600"/>
              </a:spcBef>
              <a:defRPr sz="7000">
                <a:solidFill>
                  <a:srgbClr val="D93E2B"/>
                </a:solidFill>
                <a:latin typeface="+mn-lt"/>
                <a:ea typeface="+mn-ea"/>
                <a:cs typeface="+mn-cs"/>
                <a:sym typeface="Bodoni SvtyTwo ITC TT-Book"/>
              </a:defRPr>
            </a:lvl3pPr>
            <a:lvl4pPr eaLnBrk="1" hangingPunct="1">
              <a:lnSpc>
                <a:spcPct val="90000"/>
              </a:lnSpc>
              <a:spcBef>
                <a:spcPts val="1600"/>
              </a:spcBef>
              <a:defRPr sz="7000">
                <a:solidFill>
                  <a:srgbClr val="D93E2B"/>
                </a:solidFill>
                <a:latin typeface="+mn-lt"/>
                <a:ea typeface="+mn-ea"/>
                <a:cs typeface="+mn-cs"/>
                <a:sym typeface="Bodoni SvtyTwo ITC TT-Book"/>
              </a:defRPr>
            </a:lvl4pPr>
            <a:lvl5pPr eaLnBrk="1" hangingPunct="1">
              <a:lnSpc>
                <a:spcPct val="90000"/>
              </a:lnSpc>
              <a:spcBef>
                <a:spcPts val="1600"/>
              </a:spcBef>
              <a:defRPr sz="7000">
                <a:solidFill>
                  <a:srgbClr val="D93E2B"/>
                </a:solidFill>
                <a:latin typeface="+mn-lt"/>
                <a:ea typeface="+mn-ea"/>
                <a:cs typeface="+mn-cs"/>
                <a:sym typeface="Bodoni SvtyTwo ITC TT-Book"/>
              </a:defRPr>
            </a:lvl5pPr>
            <a:lvl6pPr eaLnBrk="1" hangingPunct="1">
              <a:lnSpc>
                <a:spcPct val="90000"/>
              </a:lnSpc>
              <a:spcBef>
                <a:spcPts val="1600"/>
              </a:spcBef>
              <a:defRPr sz="7000">
                <a:solidFill>
                  <a:srgbClr val="D93E2B"/>
                </a:solidFill>
                <a:latin typeface="+mn-lt"/>
                <a:ea typeface="+mn-ea"/>
                <a:cs typeface="+mn-cs"/>
                <a:sym typeface="Bodoni SvtyTwo ITC TT-Book"/>
              </a:defRPr>
            </a:lvl6pPr>
            <a:lvl7pPr eaLnBrk="1" hangingPunct="1">
              <a:lnSpc>
                <a:spcPct val="90000"/>
              </a:lnSpc>
              <a:spcBef>
                <a:spcPts val="1600"/>
              </a:spcBef>
              <a:defRPr sz="7000">
                <a:solidFill>
                  <a:srgbClr val="D93E2B"/>
                </a:solidFill>
                <a:latin typeface="+mn-lt"/>
                <a:ea typeface="+mn-ea"/>
                <a:cs typeface="+mn-cs"/>
                <a:sym typeface="Bodoni SvtyTwo ITC TT-Book"/>
              </a:defRPr>
            </a:lvl7pPr>
            <a:lvl8pPr eaLnBrk="1" hangingPunct="1">
              <a:lnSpc>
                <a:spcPct val="90000"/>
              </a:lnSpc>
              <a:spcBef>
                <a:spcPts val="1600"/>
              </a:spcBef>
              <a:defRPr sz="7000">
                <a:solidFill>
                  <a:srgbClr val="D93E2B"/>
                </a:solidFill>
                <a:latin typeface="+mn-lt"/>
                <a:ea typeface="+mn-ea"/>
                <a:cs typeface="+mn-cs"/>
                <a:sym typeface="Bodoni SvtyTwo ITC TT-Book"/>
              </a:defRPr>
            </a:lvl8pPr>
            <a:lvl9pPr eaLnBrk="1" hangingPunct="1">
              <a:lnSpc>
                <a:spcPct val="90000"/>
              </a:lnSpc>
              <a:spcBef>
                <a:spcPts val="1600"/>
              </a:spcBef>
              <a:defRPr sz="7000">
                <a:solidFill>
                  <a:srgbClr val="D93E2B"/>
                </a:solidFill>
                <a:latin typeface="+mn-lt"/>
                <a:ea typeface="+mn-ea"/>
                <a:cs typeface="+mn-cs"/>
                <a:sym typeface="Bodoni SvtyTwo ITC TT-Book"/>
              </a:defRPr>
            </a:lvl9pPr>
          </a:lstStyle>
          <a:p>
            <a:r>
              <a:rPr dirty="0"/>
              <a:t>Les fichiers d’administration</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15</a:t>
            </a:fld>
            <a:endParaRPr dirty="0"/>
          </a:p>
        </p:txBody>
      </p:sp>
      <p:sp>
        <p:nvSpPr>
          <p:cNvPr id="3" name="object 3"/>
          <p:cNvSpPr txBox="1"/>
          <p:nvPr/>
        </p:nvSpPr>
        <p:spPr>
          <a:xfrm>
            <a:off x="1093647" y="3304645"/>
            <a:ext cx="4006673" cy="731030"/>
          </a:xfrm>
          <a:prstGeom prst="rect">
            <a:avLst/>
          </a:prstGeom>
        </p:spPr>
        <p:txBody>
          <a:bodyPr vert="horz" wrap="square" lIns="0" tIns="16379" rIns="0" bIns="0" rtlCol="0">
            <a:spAutoFit/>
          </a:bodyPr>
          <a:lstStyle/>
          <a:p>
            <a:pPr marL="485643" indent="-470083">
              <a:spcBef>
                <a:spcPts val="129"/>
              </a:spcBef>
              <a:buSzPct val="97222"/>
              <a:buFont typeface="Wingdings"/>
              <a:buChar char=""/>
              <a:tabLst>
                <a:tab pos="486462" algn="l"/>
              </a:tabLst>
            </a:pPr>
            <a:r>
              <a:rPr lang="fr-FR" sz="4643" spc="-77" dirty="0">
                <a:solidFill>
                  <a:srgbClr val="16165D"/>
                </a:solidFill>
                <a:uFill>
                  <a:solidFill>
                    <a:srgbClr val="16165D"/>
                  </a:solidFill>
                </a:uFill>
                <a:latin typeface="Carlito"/>
                <a:cs typeface="Carlito"/>
              </a:rPr>
              <a:t> </a:t>
            </a:r>
            <a:r>
              <a:rPr sz="4643" spc="-77" dirty="0">
                <a:solidFill>
                  <a:srgbClr val="16165D"/>
                </a:solidFill>
                <a:uFill>
                  <a:solidFill>
                    <a:srgbClr val="16165D"/>
                  </a:solidFill>
                </a:uFill>
                <a:latin typeface="Carlito"/>
                <a:cs typeface="Carlito"/>
              </a:rPr>
              <a:t>/</a:t>
            </a:r>
            <a:r>
              <a:rPr sz="4643" spc="-39" dirty="0">
                <a:solidFill>
                  <a:srgbClr val="16165D"/>
                </a:solidFill>
                <a:uFill>
                  <a:solidFill>
                    <a:srgbClr val="16165D"/>
                  </a:solidFill>
                </a:uFill>
                <a:latin typeface="Carlito"/>
                <a:cs typeface="Carlito"/>
              </a:rPr>
              <a:t>e</a:t>
            </a:r>
            <a:r>
              <a:rPr sz="4643" spc="-71" dirty="0">
                <a:solidFill>
                  <a:srgbClr val="16165D"/>
                </a:solidFill>
                <a:uFill>
                  <a:solidFill>
                    <a:srgbClr val="16165D"/>
                  </a:solidFill>
                </a:uFill>
                <a:latin typeface="Carlito"/>
                <a:cs typeface="Carlito"/>
              </a:rPr>
              <a:t>t</a:t>
            </a:r>
            <a:r>
              <a:rPr sz="4643" dirty="0">
                <a:solidFill>
                  <a:srgbClr val="16165D"/>
                </a:solidFill>
                <a:uFill>
                  <a:solidFill>
                    <a:srgbClr val="16165D"/>
                  </a:solidFill>
                </a:uFill>
                <a:latin typeface="Carlito"/>
                <a:cs typeface="Carlito"/>
              </a:rPr>
              <a:t>c/p</a:t>
            </a:r>
            <a:r>
              <a:rPr sz="4643" spc="13" dirty="0">
                <a:solidFill>
                  <a:srgbClr val="16165D"/>
                </a:solidFill>
                <a:uFill>
                  <a:solidFill>
                    <a:srgbClr val="16165D"/>
                  </a:solidFill>
                </a:uFill>
                <a:latin typeface="Carlito"/>
                <a:cs typeface="Carlito"/>
              </a:rPr>
              <a:t>a</a:t>
            </a:r>
            <a:r>
              <a:rPr sz="4643" spc="-6" dirty="0">
                <a:solidFill>
                  <a:srgbClr val="16165D"/>
                </a:solidFill>
                <a:uFill>
                  <a:solidFill>
                    <a:srgbClr val="16165D"/>
                  </a:solidFill>
                </a:uFill>
                <a:latin typeface="Carlito"/>
                <a:cs typeface="Carlito"/>
              </a:rPr>
              <a:t>s</a:t>
            </a:r>
            <a:r>
              <a:rPr sz="4643" spc="-26" dirty="0">
                <a:solidFill>
                  <a:srgbClr val="16165D"/>
                </a:solidFill>
                <a:uFill>
                  <a:solidFill>
                    <a:srgbClr val="16165D"/>
                  </a:solidFill>
                </a:uFill>
                <a:latin typeface="Carlito"/>
                <a:cs typeface="Carlito"/>
              </a:rPr>
              <a:t>s</a:t>
            </a:r>
            <a:r>
              <a:rPr sz="4643" spc="-58" dirty="0">
                <a:solidFill>
                  <a:srgbClr val="16165D"/>
                </a:solidFill>
                <a:uFill>
                  <a:solidFill>
                    <a:srgbClr val="16165D"/>
                  </a:solidFill>
                </a:uFill>
                <a:latin typeface="Carlito"/>
                <a:cs typeface="Carlito"/>
              </a:rPr>
              <a:t>w</a:t>
            </a:r>
            <a:r>
              <a:rPr sz="4643" dirty="0">
                <a:solidFill>
                  <a:srgbClr val="16165D"/>
                </a:solidFill>
                <a:uFill>
                  <a:solidFill>
                    <a:srgbClr val="16165D"/>
                  </a:solidFill>
                </a:uFill>
                <a:latin typeface="Carlito"/>
                <a:cs typeface="Carlito"/>
              </a:rPr>
              <a:t>d</a:t>
            </a:r>
            <a:endParaRPr sz="4643" dirty="0">
              <a:latin typeface="Carlito"/>
              <a:cs typeface="Carlito"/>
            </a:endParaRPr>
          </a:p>
        </p:txBody>
      </p:sp>
      <p:sp>
        <p:nvSpPr>
          <p:cNvPr id="4" name="object 4"/>
          <p:cNvSpPr txBox="1"/>
          <p:nvPr/>
        </p:nvSpPr>
        <p:spPr>
          <a:xfrm>
            <a:off x="951406" y="4720104"/>
            <a:ext cx="4331794" cy="731030"/>
          </a:xfrm>
          <a:prstGeom prst="rect">
            <a:avLst/>
          </a:prstGeom>
        </p:spPr>
        <p:txBody>
          <a:bodyPr vert="horz" wrap="square" lIns="0" tIns="16379" rIns="0" bIns="0" rtlCol="0">
            <a:spAutoFit/>
          </a:bodyPr>
          <a:lstStyle/>
          <a:p>
            <a:pPr marL="701360" indent="-685800">
              <a:spcBef>
                <a:spcPts val="129"/>
              </a:spcBef>
              <a:buSzPct val="97222"/>
              <a:buFont typeface="Wingdings" panose="05000000000000000000" pitchFamily="2" charset="2"/>
              <a:buChar char="Ø"/>
              <a:tabLst>
                <a:tab pos="486462" algn="l"/>
              </a:tabLst>
            </a:pPr>
            <a:r>
              <a:rPr sz="4643" spc="-32" dirty="0">
                <a:solidFill>
                  <a:srgbClr val="16165D"/>
                </a:solidFill>
                <a:uFill>
                  <a:solidFill>
                    <a:srgbClr val="16165D"/>
                  </a:solidFill>
                </a:uFill>
                <a:latin typeface="Carlito"/>
                <a:cs typeface="Carlito"/>
              </a:rPr>
              <a:t>/etc/shadow</a:t>
            </a:r>
            <a:endParaRPr sz="4643" dirty="0">
              <a:latin typeface="Carlito"/>
              <a:cs typeface="Carlito"/>
            </a:endParaRPr>
          </a:p>
        </p:txBody>
      </p:sp>
      <p:sp>
        <p:nvSpPr>
          <p:cNvPr id="5" name="object 5"/>
          <p:cNvSpPr txBox="1"/>
          <p:nvPr/>
        </p:nvSpPr>
        <p:spPr>
          <a:xfrm>
            <a:off x="6572895" y="3328657"/>
            <a:ext cx="3627745" cy="731030"/>
          </a:xfrm>
          <a:prstGeom prst="rect">
            <a:avLst/>
          </a:prstGeom>
        </p:spPr>
        <p:txBody>
          <a:bodyPr vert="horz" wrap="square" lIns="0" tIns="16379" rIns="0" bIns="0" rtlCol="0">
            <a:spAutoFit/>
          </a:bodyPr>
          <a:lstStyle/>
          <a:p>
            <a:pPr marL="485643" lvl="2" indent="-470083">
              <a:spcBef>
                <a:spcPts val="129"/>
              </a:spcBef>
              <a:buSzPct val="97222"/>
              <a:buFont typeface="Wingdings"/>
              <a:buChar char=""/>
              <a:tabLst>
                <a:tab pos="486462" algn="l"/>
              </a:tabLst>
            </a:pPr>
            <a:r>
              <a:rPr sz="4643" dirty="0">
                <a:solidFill>
                  <a:srgbClr val="16165D"/>
                </a:solidFill>
                <a:uFill>
                  <a:solidFill>
                    <a:srgbClr val="16165D"/>
                  </a:solidFill>
                </a:uFill>
                <a:latin typeface="Carlito"/>
                <a:cs typeface="Carlito"/>
              </a:rPr>
              <a:t> </a:t>
            </a:r>
            <a:r>
              <a:rPr sz="4643" spc="-39" dirty="0">
                <a:solidFill>
                  <a:srgbClr val="16165D"/>
                </a:solidFill>
                <a:uFill>
                  <a:solidFill>
                    <a:srgbClr val="16165D"/>
                  </a:solidFill>
                </a:uFill>
                <a:latin typeface="Carlito"/>
                <a:cs typeface="Carlito"/>
              </a:rPr>
              <a:t>/etc/group</a:t>
            </a:r>
            <a:endParaRPr sz="4643" dirty="0">
              <a:latin typeface="Carlito"/>
              <a:cs typeface="Carlito"/>
            </a:endParaRPr>
          </a:p>
        </p:txBody>
      </p:sp>
      <p:sp>
        <p:nvSpPr>
          <p:cNvPr id="6" name="object 6"/>
          <p:cNvSpPr txBox="1"/>
          <p:nvPr/>
        </p:nvSpPr>
        <p:spPr>
          <a:xfrm>
            <a:off x="6572894" y="4744117"/>
            <a:ext cx="4623426" cy="731030"/>
          </a:xfrm>
          <a:prstGeom prst="rect">
            <a:avLst/>
          </a:prstGeom>
        </p:spPr>
        <p:txBody>
          <a:bodyPr vert="horz" wrap="square" lIns="0" tIns="16379" rIns="0" bIns="0" rtlCol="0">
            <a:spAutoFit/>
          </a:bodyPr>
          <a:lstStyle/>
          <a:p>
            <a:pPr marL="485643" indent="-470083">
              <a:spcBef>
                <a:spcPts val="129"/>
              </a:spcBef>
              <a:buSzPct val="97222"/>
              <a:buFont typeface="Wingdings"/>
              <a:buChar char=""/>
              <a:tabLst>
                <a:tab pos="486462" algn="l"/>
              </a:tabLst>
            </a:pPr>
            <a:r>
              <a:rPr lang="fr-FR" sz="4643" spc="6" dirty="0">
                <a:solidFill>
                  <a:srgbClr val="16165D"/>
                </a:solidFill>
                <a:uFill>
                  <a:solidFill>
                    <a:srgbClr val="16165D"/>
                  </a:solidFill>
                </a:uFill>
                <a:latin typeface="Carlito"/>
                <a:cs typeface="Carlito"/>
              </a:rPr>
              <a:t> </a:t>
            </a:r>
            <a:r>
              <a:rPr sz="4643" spc="-26" dirty="0">
                <a:solidFill>
                  <a:srgbClr val="16165D"/>
                </a:solidFill>
                <a:uFill>
                  <a:solidFill>
                    <a:srgbClr val="16165D"/>
                  </a:solidFill>
                </a:uFill>
                <a:latin typeface="Carlito"/>
                <a:cs typeface="Carlito"/>
              </a:rPr>
              <a:t>/etc/gshadow</a:t>
            </a:r>
            <a:endParaRPr sz="4643" dirty="0">
              <a:latin typeface="Carlito"/>
              <a:cs typeface="Carl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8552" y="873637"/>
            <a:ext cx="11803608" cy="1275838"/>
          </a:xfrm>
          <a:prstGeom prst="rect">
            <a:avLst/>
          </a:prstGeom>
          <a:ln w="12700">
            <a:miter lim="400000"/>
          </a:ln>
        </p:spPr>
        <p:txBody>
          <a:bodyPr lIns="50800" tIns="50800" rIns="50800" bIns="50800" anchor="ctr">
            <a:normAutofit/>
          </a:bodyPr>
          <a:lstStyle/>
          <a:p>
            <a:r>
              <a:rPr sz="7000" b="0" u="none" dirty="0">
                <a:solidFill>
                  <a:srgbClr val="D93E2B"/>
                </a:solidFill>
                <a:latin typeface="+mn-lt"/>
                <a:cs typeface="+mn-cs"/>
                <a:sym typeface="Palatino"/>
              </a:rPr>
              <a:t>Le fichier /etc/passwd (1/2)</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16</a:t>
            </a:fld>
            <a:endParaRPr dirty="0"/>
          </a:p>
        </p:txBody>
      </p:sp>
      <p:sp>
        <p:nvSpPr>
          <p:cNvPr id="3" name="object 3"/>
          <p:cNvSpPr txBox="1"/>
          <p:nvPr/>
        </p:nvSpPr>
        <p:spPr>
          <a:xfrm>
            <a:off x="1026444" y="2653418"/>
            <a:ext cx="11267824" cy="5380187"/>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150000"/>
              </a:lnSpc>
              <a:spcBef>
                <a:spcPts val="129"/>
              </a:spcBef>
              <a:buFont typeface="Wingdings" panose="05000000000000000000" pitchFamily="2" charset="2"/>
              <a:buChar char="ü"/>
              <a:defRPr sz="2952"/>
            </a:lvl1pPr>
          </a:lstStyle>
          <a:p>
            <a:pPr>
              <a:lnSpc>
                <a:spcPct val="200000"/>
              </a:lnSpc>
            </a:pPr>
            <a:r>
              <a:rPr dirty="0"/>
              <a:t>Contient </a:t>
            </a:r>
            <a:r>
              <a:rPr b="1" dirty="0"/>
              <a:t>la liste des utilisateurs </a:t>
            </a:r>
            <a:r>
              <a:rPr dirty="0"/>
              <a:t>du système local.</a:t>
            </a:r>
          </a:p>
          <a:p>
            <a:pPr>
              <a:lnSpc>
                <a:spcPct val="200000"/>
              </a:lnSpc>
            </a:pPr>
            <a:r>
              <a:rPr dirty="0"/>
              <a:t>Il est lisible </a:t>
            </a:r>
            <a:r>
              <a:rPr b="1" dirty="0"/>
              <a:t>par tout le monde</a:t>
            </a:r>
            <a:r>
              <a:rPr dirty="0"/>
              <a:t>.</a:t>
            </a:r>
          </a:p>
          <a:p>
            <a:pPr>
              <a:lnSpc>
                <a:spcPct val="200000"/>
              </a:lnSpc>
            </a:pPr>
            <a:r>
              <a:rPr dirty="0"/>
              <a:t>Les	</a:t>
            </a:r>
            <a:r>
              <a:rPr dirty="0" err="1"/>
              <a:t>informations</a:t>
            </a:r>
            <a:r>
              <a:rPr lang="fr-FR" dirty="0"/>
              <a:t> </a:t>
            </a:r>
            <a:r>
              <a:rPr dirty="0" err="1"/>
              <a:t>qu’il</a:t>
            </a:r>
            <a:r>
              <a:rPr lang="fr-FR" dirty="0"/>
              <a:t> </a:t>
            </a:r>
            <a:r>
              <a:rPr dirty="0" err="1"/>
              <a:t>contient</a:t>
            </a:r>
            <a:r>
              <a:rPr lang="fr-FR" dirty="0"/>
              <a:t> </a:t>
            </a:r>
            <a:r>
              <a:rPr b="1" dirty="0" err="1"/>
              <a:t>sont</a:t>
            </a:r>
            <a:r>
              <a:rPr lang="fr-FR" b="1" dirty="0"/>
              <a:t> </a:t>
            </a:r>
            <a:r>
              <a:rPr b="1" dirty="0" err="1"/>
              <a:t>publiques</a:t>
            </a:r>
            <a:r>
              <a:rPr lang="fr-FR" b="1" dirty="0"/>
              <a:t> </a:t>
            </a:r>
            <a:r>
              <a:rPr dirty="0"/>
              <a:t>et</a:t>
            </a:r>
            <a:r>
              <a:rPr lang="fr-FR" dirty="0"/>
              <a:t> </a:t>
            </a:r>
            <a:r>
              <a:rPr dirty="0" err="1"/>
              <a:t>utiles</a:t>
            </a:r>
            <a:r>
              <a:rPr lang="fr-FR" dirty="0"/>
              <a:t> </a:t>
            </a:r>
            <a:r>
              <a:rPr dirty="0"/>
              <a:t>tant</a:t>
            </a:r>
            <a:r>
              <a:rPr lang="fr-FR" dirty="0"/>
              <a:t> </a:t>
            </a:r>
            <a:r>
              <a:rPr dirty="0"/>
              <a:t>pour</a:t>
            </a:r>
            <a:r>
              <a:rPr lang="fr-FR" dirty="0"/>
              <a:t> </a:t>
            </a:r>
            <a:r>
              <a:rPr dirty="0"/>
              <a:t>le</a:t>
            </a:r>
            <a:r>
              <a:rPr lang="fr-FR" dirty="0"/>
              <a:t> </a:t>
            </a:r>
            <a:r>
              <a:rPr dirty="0" err="1"/>
              <a:t>système</a:t>
            </a:r>
            <a:r>
              <a:rPr dirty="0"/>
              <a:t> que pour les </a:t>
            </a:r>
            <a:r>
              <a:rPr dirty="0" err="1"/>
              <a:t>utilisateurs</a:t>
            </a:r>
            <a:r>
              <a:rPr dirty="0"/>
              <a:t>.</a:t>
            </a:r>
          </a:p>
          <a:p>
            <a:pPr>
              <a:lnSpc>
                <a:spcPct val="200000"/>
              </a:lnSpc>
            </a:pPr>
            <a:r>
              <a:rPr dirty="0"/>
              <a:t>Chaque </a:t>
            </a:r>
            <a:r>
              <a:rPr b="1" dirty="0"/>
              <a:t>ligne représente un utilisateur </a:t>
            </a:r>
            <a:r>
              <a:rPr dirty="0"/>
              <a:t>et comprend </a:t>
            </a:r>
            <a:r>
              <a:rPr b="1" dirty="0"/>
              <a:t>7 champs</a:t>
            </a:r>
            <a:r>
              <a:rPr dirty="0"/>
              <a:t>, </a:t>
            </a:r>
            <a:r>
              <a:rPr dirty="0" err="1"/>
              <a:t>séparés</a:t>
            </a:r>
            <a:r>
              <a:rPr lang="fr-FR" dirty="0"/>
              <a:t> </a:t>
            </a:r>
            <a:r>
              <a:rPr dirty="0"/>
              <a:t>par le symbole « </a:t>
            </a:r>
            <a:r>
              <a:rPr b="1" dirty="0"/>
              <a:t>:</a:t>
            </a:r>
            <a:r>
              <a:rPr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558" y="1087001"/>
            <a:ext cx="12883597" cy="986579"/>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Le fichier /etc/passwd (2/2)</a:t>
            </a:r>
          </a:p>
        </p:txBody>
      </p:sp>
      <p:sp>
        <p:nvSpPr>
          <p:cNvPr id="3" name="object 3"/>
          <p:cNvSpPr txBox="1"/>
          <p:nvPr/>
        </p:nvSpPr>
        <p:spPr>
          <a:xfrm>
            <a:off x="658886" y="4380090"/>
            <a:ext cx="12121162" cy="5300358"/>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150000"/>
              </a:lnSpc>
              <a:spcBef>
                <a:spcPts val="129"/>
              </a:spcBef>
              <a:buFont typeface="Wingdings" panose="05000000000000000000" pitchFamily="2" charset="2"/>
              <a:buChar char="ü"/>
              <a:defRPr sz="2952"/>
            </a:lvl1pPr>
          </a:lstStyle>
          <a:p>
            <a:pPr>
              <a:lnSpc>
                <a:spcPct val="100000"/>
              </a:lnSpc>
            </a:pPr>
            <a:r>
              <a:rPr sz="2800" dirty="0">
                <a:solidFill>
                  <a:srgbClr val="FF0000"/>
                </a:solidFill>
              </a:rPr>
              <a:t>1</a:t>
            </a:r>
            <a:r>
              <a:rPr sz="2800" dirty="0"/>
              <a:t> : </a:t>
            </a:r>
            <a:r>
              <a:rPr sz="2800" b="1" dirty="0"/>
              <a:t>LOGIN : </a:t>
            </a:r>
            <a:r>
              <a:rPr sz="2800" dirty="0"/>
              <a:t>Nom de connexion de </a:t>
            </a:r>
            <a:r>
              <a:rPr sz="2800" dirty="0" err="1"/>
              <a:t>l’utilisateur</a:t>
            </a:r>
            <a:r>
              <a:rPr lang="fr-FR" sz="2800" dirty="0"/>
              <a:t>.</a:t>
            </a:r>
            <a:endParaRPr sz="2800" dirty="0"/>
          </a:p>
          <a:p>
            <a:pPr>
              <a:lnSpc>
                <a:spcPct val="100000"/>
              </a:lnSpc>
            </a:pPr>
            <a:r>
              <a:rPr sz="2800" dirty="0">
                <a:solidFill>
                  <a:srgbClr val="FF0000"/>
                </a:solidFill>
              </a:rPr>
              <a:t>2 </a:t>
            </a:r>
            <a:r>
              <a:rPr sz="2800" dirty="0"/>
              <a:t>: </a:t>
            </a:r>
            <a:r>
              <a:rPr sz="2800" b="1" dirty="0"/>
              <a:t>Mot de passe </a:t>
            </a:r>
            <a:r>
              <a:rPr sz="2800" dirty="0"/>
              <a:t>: La valeur spéciale &lt; x &gt; indique que le mot de passe chiffré est </a:t>
            </a:r>
            <a:r>
              <a:rPr sz="2800" dirty="0" err="1"/>
              <a:t>stocké</a:t>
            </a:r>
            <a:r>
              <a:rPr sz="2800" dirty="0"/>
              <a:t> dans</a:t>
            </a:r>
            <a:r>
              <a:rPr lang="fr-FR" sz="2800" dirty="0"/>
              <a:t> </a:t>
            </a:r>
            <a:r>
              <a:rPr sz="2800" u="sng" dirty="0"/>
              <a:t>/etc/shadow</a:t>
            </a:r>
            <a:r>
              <a:rPr lang="fr-FR" sz="2800" dirty="0"/>
              <a:t>.</a:t>
            </a:r>
            <a:endParaRPr sz="2800" dirty="0"/>
          </a:p>
          <a:p>
            <a:pPr>
              <a:lnSpc>
                <a:spcPct val="100000"/>
              </a:lnSpc>
            </a:pPr>
            <a:r>
              <a:rPr sz="2800" dirty="0">
                <a:solidFill>
                  <a:srgbClr val="FF0000"/>
                </a:solidFill>
              </a:rPr>
              <a:t>3</a:t>
            </a:r>
            <a:r>
              <a:rPr sz="2800" dirty="0"/>
              <a:t> : </a:t>
            </a:r>
            <a:r>
              <a:rPr sz="2800" b="1" dirty="0"/>
              <a:t>UID : </a:t>
            </a:r>
            <a:r>
              <a:rPr sz="2800" dirty="0"/>
              <a:t>Numéro unique de </a:t>
            </a:r>
            <a:r>
              <a:rPr sz="2800" dirty="0" err="1"/>
              <a:t>l’utilisateur</a:t>
            </a:r>
            <a:r>
              <a:rPr lang="fr-FR" sz="2800" dirty="0"/>
              <a:t>.</a:t>
            </a:r>
            <a:endParaRPr sz="2800" dirty="0"/>
          </a:p>
          <a:p>
            <a:pPr>
              <a:lnSpc>
                <a:spcPct val="100000"/>
              </a:lnSpc>
            </a:pPr>
            <a:r>
              <a:rPr sz="2800" dirty="0">
                <a:solidFill>
                  <a:srgbClr val="FF0000"/>
                </a:solidFill>
              </a:rPr>
              <a:t>4</a:t>
            </a:r>
            <a:r>
              <a:rPr sz="2800" dirty="0"/>
              <a:t> : </a:t>
            </a:r>
            <a:r>
              <a:rPr sz="2800" b="1" dirty="0"/>
              <a:t>GID : </a:t>
            </a:r>
            <a:r>
              <a:rPr sz="2800" dirty="0"/>
              <a:t>Numéro unique du groupe principal de </a:t>
            </a:r>
            <a:r>
              <a:rPr sz="2800" dirty="0" err="1"/>
              <a:t>l'utilisateur</a:t>
            </a:r>
            <a:r>
              <a:rPr lang="fr-FR" sz="2800" dirty="0"/>
              <a:t>.</a:t>
            </a:r>
            <a:endParaRPr sz="2800" dirty="0"/>
          </a:p>
          <a:p>
            <a:pPr>
              <a:lnSpc>
                <a:spcPct val="100000"/>
              </a:lnSpc>
            </a:pPr>
            <a:r>
              <a:rPr sz="2800" dirty="0">
                <a:solidFill>
                  <a:srgbClr val="FF0000"/>
                </a:solidFill>
              </a:rPr>
              <a:t>5</a:t>
            </a:r>
            <a:r>
              <a:rPr sz="2800" dirty="0"/>
              <a:t> : </a:t>
            </a:r>
            <a:r>
              <a:rPr sz="2800" b="1" dirty="0"/>
              <a:t>Commentaire : </a:t>
            </a:r>
            <a:r>
              <a:rPr sz="2800" dirty="0"/>
              <a:t>champ de renseignements qui contient habituellement un descriptif de </a:t>
            </a:r>
            <a:r>
              <a:rPr sz="2800" dirty="0" err="1"/>
              <a:t>l'utilisateur</a:t>
            </a:r>
            <a:r>
              <a:rPr lang="fr-FR" sz="2800" dirty="0"/>
              <a:t>.</a:t>
            </a:r>
            <a:endParaRPr sz="2800" dirty="0"/>
          </a:p>
          <a:p>
            <a:pPr>
              <a:lnSpc>
                <a:spcPct val="100000"/>
              </a:lnSpc>
            </a:pPr>
            <a:r>
              <a:rPr sz="2800" dirty="0">
                <a:solidFill>
                  <a:srgbClr val="FF0000"/>
                </a:solidFill>
              </a:rPr>
              <a:t>6 </a:t>
            </a:r>
            <a:r>
              <a:rPr sz="2800" dirty="0"/>
              <a:t>: </a:t>
            </a:r>
            <a:r>
              <a:rPr sz="2800" b="1" dirty="0"/>
              <a:t>Répertoire personnel : </a:t>
            </a:r>
            <a:r>
              <a:rPr sz="2800" dirty="0"/>
              <a:t>C’est le répertoire attribué à l’utilisateur afin de sauvegarder </a:t>
            </a:r>
            <a:r>
              <a:rPr sz="2800" dirty="0" err="1"/>
              <a:t>ces</a:t>
            </a:r>
            <a:r>
              <a:rPr sz="2800" dirty="0"/>
              <a:t> </a:t>
            </a:r>
            <a:r>
              <a:rPr sz="2800" dirty="0" err="1"/>
              <a:t>données</a:t>
            </a:r>
            <a:r>
              <a:rPr sz="2800" dirty="0"/>
              <a:t> </a:t>
            </a:r>
            <a:r>
              <a:rPr sz="2800" dirty="0" err="1"/>
              <a:t>personnelles</a:t>
            </a:r>
            <a:r>
              <a:rPr lang="fr-FR" sz="2800" dirty="0"/>
              <a:t>.</a:t>
            </a:r>
            <a:endParaRPr sz="2800" dirty="0"/>
          </a:p>
          <a:p>
            <a:pPr>
              <a:lnSpc>
                <a:spcPct val="100000"/>
              </a:lnSpc>
            </a:pPr>
            <a:r>
              <a:rPr sz="2800" dirty="0">
                <a:solidFill>
                  <a:srgbClr val="FF0000"/>
                </a:solidFill>
              </a:rPr>
              <a:t>7</a:t>
            </a:r>
            <a:r>
              <a:rPr sz="2800" dirty="0"/>
              <a:t> : </a:t>
            </a:r>
            <a:r>
              <a:rPr sz="2800" b="1" dirty="0"/>
              <a:t>SHELL: </a:t>
            </a:r>
            <a:r>
              <a:rPr sz="2800" dirty="0"/>
              <a:t>C’est le programme ou la commande qui va être lancé suite à la connexion au terminal.</a:t>
            </a:r>
            <a:r>
              <a:rPr lang="fr-FR" sz="2800" dirty="0"/>
              <a:t> </a:t>
            </a:r>
            <a:r>
              <a:rPr sz="2800" dirty="0"/>
              <a:t>Il s’agit généralement d’un interpréteur de </a:t>
            </a:r>
            <a:r>
              <a:rPr sz="2800" dirty="0" err="1"/>
              <a:t>commandes</a:t>
            </a:r>
            <a:r>
              <a:rPr lang="fr-FR" sz="2800" dirty="0"/>
              <a:t>.</a:t>
            </a:r>
            <a:endParaRPr sz="2800" dirty="0"/>
          </a:p>
        </p:txBody>
      </p:sp>
      <p:sp>
        <p:nvSpPr>
          <p:cNvPr id="5" name="object 5"/>
          <p:cNvSpPr txBox="1"/>
          <p:nvPr/>
        </p:nvSpPr>
        <p:spPr>
          <a:xfrm>
            <a:off x="12453143" y="9212181"/>
            <a:ext cx="429945" cy="324316"/>
          </a:xfrm>
          <a:prstGeom prst="rect">
            <a:avLst/>
          </a:prstGeom>
        </p:spPr>
        <p:txBody>
          <a:bodyPr vert="horz" wrap="square" lIns="0" tIns="16379" rIns="0" bIns="0" rtlCol="0">
            <a:spAutoFit/>
          </a:bodyPr>
          <a:lstStyle/>
          <a:p>
            <a:pPr marL="16379">
              <a:spcBef>
                <a:spcPts val="129"/>
              </a:spcBef>
            </a:pPr>
            <a:r>
              <a:rPr sz="2000" spc="-6" dirty="0">
                <a:latin typeface="Carlito"/>
                <a:cs typeface="Carlito"/>
              </a:rPr>
              <a:t>15</a:t>
            </a:r>
            <a:endParaRPr sz="2000" dirty="0">
              <a:latin typeface="Carlito"/>
              <a:cs typeface="Carlito"/>
            </a:endParaRPr>
          </a:p>
        </p:txBody>
      </p:sp>
      <p:sp>
        <p:nvSpPr>
          <p:cNvPr id="7" name="ZoneTexte 6"/>
          <p:cNvSpPr txBox="1"/>
          <p:nvPr/>
        </p:nvSpPr>
        <p:spPr>
          <a:xfrm>
            <a:off x="1524000" y="3586143"/>
            <a:ext cx="40640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3200" b="1" i="0" u="none" strike="noStrike" cap="none" spc="0" normalizeH="0" baseline="0" dirty="0">
                <a:ln>
                  <a:noFill/>
                </a:ln>
                <a:solidFill>
                  <a:srgbClr val="FF0000"/>
                </a:solidFill>
                <a:effectLst/>
                <a:uFillTx/>
                <a:latin typeface="Palatino"/>
                <a:ea typeface="Palatino"/>
                <a:cs typeface="Palatino"/>
                <a:sym typeface="Palatino"/>
              </a:rPr>
              <a:t>1</a:t>
            </a:r>
          </a:p>
        </p:txBody>
      </p:sp>
      <p:sp>
        <p:nvSpPr>
          <p:cNvPr id="8" name="ZoneTexte 7"/>
          <p:cNvSpPr txBox="1"/>
          <p:nvPr/>
        </p:nvSpPr>
        <p:spPr>
          <a:xfrm>
            <a:off x="2672080" y="3565822"/>
            <a:ext cx="40640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fr-FR" sz="3200" b="1" dirty="0">
                <a:solidFill>
                  <a:srgbClr val="FF0000"/>
                </a:solidFill>
              </a:rPr>
              <a:t>2</a:t>
            </a:r>
            <a:endParaRPr kumimoji="0" lang="fr-FR" sz="3200" b="1" i="0" u="none" strike="noStrike" cap="none" spc="0" normalizeH="0" baseline="0" dirty="0">
              <a:ln>
                <a:noFill/>
              </a:ln>
              <a:solidFill>
                <a:srgbClr val="FF0000"/>
              </a:solidFill>
              <a:effectLst/>
              <a:uFillTx/>
              <a:latin typeface="Palatino"/>
              <a:ea typeface="Palatino"/>
              <a:cs typeface="Palatino"/>
              <a:sym typeface="Palatino"/>
            </a:endParaRPr>
          </a:p>
        </p:txBody>
      </p:sp>
      <p:sp>
        <p:nvSpPr>
          <p:cNvPr id="9" name="ZoneTexte 8"/>
          <p:cNvSpPr txBox="1"/>
          <p:nvPr/>
        </p:nvSpPr>
        <p:spPr>
          <a:xfrm>
            <a:off x="3443476" y="3558995"/>
            <a:ext cx="40640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fr-FR" sz="3200" b="1" dirty="0">
                <a:solidFill>
                  <a:srgbClr val="FF0000"/>
                </a:solidFill>
              </a:rPr>
              <a:t>4</a:t>
            </a:r>
            <a:endParaRPr kumimoji="0" lang="fr-FR" sz="3200" b="1" i="0" u="none" strike="noStrike" cap="none" spc="0" normalizeH="0" baseline="0" dirty="0">
              <a:ln>
                <a:noFill/>
              </a:ln>
              <a:solidFill>
                <a:srgbClr val="FF0000"/>
              </a:solidFill>
              <a:effectLst/>
              <a:uFillTx/>
              <a:latin typeface="Palatino"/>
              <a:ea typeface="Palatino"/>
              <a:cs typeface="Palatino"/>
              <a:sym typeface="Palatino"/>
            </a:endParaRPr>
          </a:p>
        </p:txBody>
      </p:sp>
      <p:sp>
        <p:nvSpPr>
          <p:cNvPr id="10" name="ZoneTexte 9"/>
          <p:cNvSpPr txBox="1"/>
          <p:nvPr/>
        </p:nvSpPr>
        <p:spPr>
          <a:xfrm>
            <a:off x="3078480" y="3560743"/>
            <a:ext cx="40640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fr-FR" sz="3200" b="1" dirty="0">
                <a:solidFill>
                  <a:srgbClr val="FF0000"/>
                </a:solidFill>
              </a:rPr>
              <a:t>3</a:t>
            </a:r>
            <a:endParaRPr kumimoji="0" lang="fr-FR" sz="3200" b="1" i="0" u="none" strike="noStrike" cap="none" spc="0" normalizeH="0" baseline="0" dirty="0">
              <a:ln>
                <a:noFill/>
              </a:ln>
              <a:solidFill>
                <a:srgbClr val="FF0000"/>
              </a:solidFill>
              <a:effectLst/>
              <a:uFillTx/>
              <a:latin typeface="Palatino"/>
              <a:ea typeface="Palatino"/>
              <a:cs typeface="Palatino"/>
              <a:sym typeface="Palatino"/>
            </a:endParaRPr>
          </a:p>
        </p:txBody>
      </p:sp>
      <p:sp>
        <p:nvSpPr>
          <p:cNvPr id="11" name="ZoneTexte 10"/>
          <p:cNvSpPr txBox="1"/>
          <p:nvPr/>
        </p:nvSpPr>
        <p:spPr>
          <a:xfrm>
            <a:off x="5983706" y="3556001"/>
            <a:ext cx="40640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3200" b="1" i="0" u="none" strike="noStrike" cap="none" spc="0" normalizeH="0" baseline="0" dirty="0">
                <a:ln>
                  <a:noFill/>
                </a:ln>
                <a:solidFill>
                  <a:srgbClr val="FF0000"/>
                </a:solidFill>
                <a:effectLst/>
                <a:uFillTx/>
                <a:latin typeface="Palatino"/>
                <a:ea typeface="Palatino"/>
                <a:cs typeface="Palatino"/>
                <a:sym typeface="Palatino"/>
              </a:rPr>
              <a:t>6</a:t>
            </a:r>
          </a:p>
        </p:txBody>
      </p:sp>
      <p:sp>
        <p:nvSpPr>
          <p:cNvPr id="12" name="ZoneTexte 11"/>
          <p:cNvSpPr txBox="1"/>
          <p:nvPr/>
        </p:nvSpPr>
        <p:spPr>
          <a:xfrm>
            <a:off x="4429760" y="3558994"/>
            <a:ext cx="40640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fr-FR" sz="3200" b="1" dirty="0">
                <a:solidFill>
                  <a:srgbClr val="FF0000"/>
                </a:solidFill>
              </a:rPr>
              <a:t>5</a:t>
            </a:r>
            <a:endParaRPr kumimoji="0" lang="fr-FR" sz="3200" b="1" i="0" u="none" strike="noStrike" cap="none" spc="0" normalizeH="0" baseline="0" dirty="0">
              <a:ln>
                <a:noFill/>
              </a:ln>
              <a:solidFill>
                <a:srgbClr val="FF0000"/>
              </a:solidFill>
              <a:effectLst/>
              <a:uFillTx/>
              <a:latin typeface="Palatino"/>
              <a:ea typeface="Palatino"/>
              <a:cs typeface="Palatino"/>
              <a:sym typeface="Palatino"/>
            </a:endParaRPr>
          </a:p>
        </p:txBody>
      </p:sp>
      <p:sp>
        <p:nvSpPr>
          <p:cNvPr id="13" name="ZoneTexte 12"/>
          <p:cNvSpPr txBox="1"/>
          <p:nvPr/>
        </p:nvSpPr>
        <p:spPr>
          <a:xfrm>
            <a:off x="8669690" y="3556000"/>
            <a:ext cx="40640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fr-FR" sz="3200" b="1" dirty="0">
                <a:solidFill>
                  <a:srgbClr val="FF0000"/>
                </a:solidFill>
              </a:rPr>
              <a:t>7</a:t>
            </a:r>
            <a:endParaRPr kumimoji="0" lang="fr-FR" sz="3200" b="1" i="0" u="none" strike="noStrike" cap="none" spc="0" normalizeH="0" baseline="0" dirty="0">
              <a:ln>
                <a:noFill/>
              </a:ln>
              <a:solidFill>
                <a:srgbClr val="FF0000"/>
              </a:solidFill>
              <a:effectLst/>
              <a:uFillTx/>
              <a:latin typeface="Palatino"/>
              <a:ea typeface="Palatino"/>
              <a:cs typeface="Palatino"/>
              <a:sym typeface="Palatino"/>
            </a:endParaRPr>
          </a:p>
        </p:txBody>
      </p:sp>
      <p:pic>
        <p:nvPicPr>
          <p:cNvPr id="14" name="Image 13">
            <a:extLst>
              <a:ext uri="{FF2B5EF4-FFF2-40B4-BE49-F238E27FC236}">
                <a16:creationId xmlns:a16="http://schemas.microsoft.com/office/drawing/2014/main" id="{3CAD1807-F429-4CEA-BCE1-B5799E1EAD28}"/>
              </a:ext>
            </a:extLst>
          </p:cNvPr>
          <p:cNvPicPr>
            <a:picLocks noChangeAspect="1"/>
          </p:cNvPicPr>
          <p:nvPr/>
        </p:nvPicPr>
        <p:blipFill>
          <a:blip r:embed="rId3"/>
          <a:stretch>
            <a:fillRect/>
          </a:stretch>
        </p:blipFill>
        <p:spPr>
          <a:xfrm>
            <a:off x="1540042" y="2447571"/>
            <a:ext cx="9024472" cy="111825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3678" y="1089957"/>
            <a:ext cx="10347876" cy="996658"/>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Le fichier /etc/group</a:t>
            </a:r>
          </a:p>
        </p:txBody>
      </p:sp>
      <p:sp>
        <p:nvSpPr>
          <p:cNvPr id="3" name="object 3"/>
          <p:cNvSpPr txBox="1"/>
          <p:nvPr/>
        </p:nvSpPr>
        <p:spPr>
          <a:xfrm>
            <a:off x="701234" y="2421048"/>
            <a:ext cx="11843985" cy="2004199"/>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200000"/>
              </a:lnSpc>
              <a:spcBef>
                <a:spcPts val="129"/>
              </a:spcBef>
              <a:buFont typeface="Wingdings" panose="05000000000000000000" pitchFamily="2" charset="2"/>
              <a:buChar char="ü"/>
              <a:defRPr sz="2952"/>
            </a:lvl1pPr>
          </a:lstStyle>
          <a:p>
            <a:pPr>
              <a:lnSpc>
                <a:spcPct val="150000"/>
              </a:lnSpc>
            </a:pPr>
            <a:r>
              <a:rPr dirty="0"/>
              <a:t>Ce fichier contient la définition des groupes d’utilisateurs et pour chacun la </a:t>
            </a:r>
            <a:r>
              <a:rPr dirty="0" err="1"/>
              <a:t>liste</a:t>
            </a:r>
            <a:r>
              <a:rPr dirty="0"/>
              <a:t> des</a:t>
            </a:r>
            <a:r>
              <a:rPr lang="fr-FR" dirty="0"/>
              <a:t> </a:t>
            </a:r>
            <a:r>
              <a:rPr dirty="0" err="1"/>
              <a:t>utilisateurs</a:t>
            </a:r>
            <a:r>
              <a:rPr dirty="0"/>
              <a:t> dont il est le groupe secondaire.</a:t>
            </a:r>
          </a:p>
          <a:p>
            <a:pPr>
              <a:lnSpc>
                <a:spcPct val="150000"/>
              </a:lnSpc>
            </a:pPr>
            <a:r>
              <a:rPr dirty="0"/>
              <a:t>Chaque ligne est composé sur </a:t>
            </a:r>
            <a:r>
              <a:rPr b="1" dirty="0"/>
              <a:t>4 champs </a:t>
            </a:r>
            <a:r>
              <a:rPr dirty="0"/>
              <a:t>:</a:t>
            </a:r>
          </a:p>
        </p:txBody>
      </p:sp>
      <p:sp>
        <p:nvSpPr>
          <p:cNvPr id="4" name="object 4"/>
          <p:cNvSpPr txBox="1"/>
          <p:nvPr/>
        </p:nvSpPr>
        <p:spPr>
          <a:xfrm>
            <a:off x="701234" y="6068921"/>
            <a:ext cx="11476605" cy="3689339"/>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150000"/>
              </a:lnSpc>
              <a:spcBef>
                <a:spcPts val="129"/>
              </a:spcBef>
              <a:buFont typeface="Wingdings" panose="05000000000000000000" pitchFamily="2" charset="2"/>
              <a:buChar char="ü"/>
              <a:defRPr sz="2952"/>
            </a:lvl1pPr>
          </a:lstStyle>
          <a:p>
            <a:pPr>
              <a:lnSpc>
                <a:spcPct val="100000"/>
              </a:lnSpc>
              <a:buFont typeface="Wingdings" panose="05000000000000000000" pitchFamily="2" charset="2"/>
              <a:buChar char="§"/>
            </a:pPr>
            <a:r>
              <a:rPr b="1" dirty="0">
                <a:solidFill>
                  <a:srgbClr val="FF0000"/>
                </a:solidFill>
              </a:rPr>
              <a:t>1</a:t>
            </a:r>
            <a:r>
              <a:rPr dirty="0"/>
              <a:t> : Nom du </a:t>
            </a:r>
            <a:r>
              <a:rPr dirty="0" err="1"/>
              <a:t>groupe</a:t>
            </a:r>
            <a:r>
              <a:rPr lang="fr-FR" dirty="0"/>
              <a:t>.</a:t>
            </a:r>
            <a:endParaRPr dirty="0"/>
          </a:p>
          <a:p>
            <a:pPr>
              <a:lnSpc>
                <a:spcPct val="100000"/>
              </a:lnSpc>
              <a:buFont typeface="Wingdings" panose="05000000000000000000" pitchFamily="2" charset="2"/>
              <a:buChar char="§"/>
            </a:pPr>
            <a:r>
              <a:rPr b="1" dirty="0">
                <a:solidFill>
                  <a:srgbClr val="FF0000"/>
                </a:solidFill>
              </a:rPr>
              <a:t>2</a:t>
            </a:r>
            <a:r>
              <a:rPr dirty="0"/>
              <a:t> :</a:t>
            </a:r>
            <a:r>
              <a:rPr lang="fr-FR" dirty="0"/>
              <a:t> </a:t>
            </a:r>
            <a:r>
              <a:rPr dirty="0"/>
              <a:t>Le mot de passe du groupe qu’on trouve dans </a:t>
            </a:r>
            <a:r>
              <a:rPr b="1" dirty="0"/>
              <a:t>/etc/gshadow</a:t>
            </a:r>
            <a:r>
              <a:rPr dirty="0"/>
              <a:t>. Le mot de passe du </a:t>
            </a:r>
            <a:r>
              <a:rPr dirty="0" err="1"/>
              <a:t>groupe</a:t>
            </a:r>
            <a:r>
              <a:rPr dirty="0"/>
              <a:t> est demandé si jamais un utilisateur utilise la commande </a:t>
            </a:r>
            <a:r>
              <a:rPr b="1" dirty="0"/>
              <a:t>newgrp</a:t>
            </a:r>
            <a:r>
              <a:rPr dirty="0"/>
              <a:t> afin de changer de </a:t>
            </a:r>
            <a:r>
              <a:rPr dirty="0" err="1"/>
              <a:t>groupe</a:t>
            </a:r>
            <a:r>
              <a:rPr dirty="0"/>
              <a:t> </a:t>
            </a:r>
            <a:r>
              <a:rPr dirty="0" err="1"/>
              <a:t>primaire</a:t>
            </a:r>
            <a:r>
              <a:rPr dirty="0"/>
              <a:t> </a:t>
            </a:r>
            <a:r>
              <a:rPr dirty="0" err="1"/>
              <a:t>temporairement</a:t>
            </a:r>
            <a:r>
              <a:rPr lang="fr-FR" dirty="0"/>
              <a:t> </a:t>
            </a:r>
            <a:r>
              <a:rPr dirty="0"/>
              <a:t>(</a:t>
            </a:r>
            <a:r>
              <a:rPr dirty="0" err="1"/>
              <a:t>rarement</a:t>
            </a:r>
            <a:r>
              <a:rPr dirty="0"/>
              <a:t> </a:t>
            </a:r>
            <a:r>
              <a:rPr dirty="0" err="1"/>
              <a:t>utilisé</a:t>
            </a:r>
            <a:r>
              <a:rPr dirty="0"/>
              <a:t>)</a:t>
            </a:r>
            <a:r>
              <a:rPr lang="fr-FR" dirty="0"/>
              <a:t>.</a:t>
            </a:r>
            <a:endParaRPr dirty="0"/>
          </a:p>
          <a:p>
            <a:pPr>
              <a:lnSpc>
                <a:spcPct val="100000"/>
              </a:lnSpc>
              <a:buFont typeface="Wingdings" panose="05000000000000000000" pitchFamily="2" charset="2"/>
              <a:buChar char="§"/>
            </a:pPr>
            <a:r>
              <a:rPr b="1" dirty="0">
                <a:solidFill>
                  <a:srgbClr val="FF0000"/>
                </a:solidFill>
              </a:rPr>
              <a:t>3 </a:t>
            </a:r>
            <a:r>
              <a:rPr dirty="0"/>
              <a:t>: Le GID du </a:t>
            </a:r>
            <a:r>
              <a:rPr dirty="0" err="1"/>
              <a:t>groupe</a:t>
            </a:r>
            <a:r>
              <a:rPr lang="fr-FR" dirty="0"/>
              <a:t>.</a:t>
            </a:r>
            <a:endParaRPr dirty="0"/>
          </a:p>
          <a:p>
            <a:pPr>
              <a:lnSpc>
                <a:spcPct val="100000"/>
              </a:lnSpc>
              <a:buFont typeface="Wingdings" panose="05000000000000000000" pitchFamily="2" charset="2"/>
              <a:buChar char="§"/>
            </a:pPr>
            <a:r>
              <a:rPr b="1" dirty="0">
                <a:solidFill>
                  <a:srgbClr val="FF0000"/>
                </a:solidFill>
              </a:rPr>
              <a:t>4</a:t>
            </a:r>
            <a:r>
              <a:rPr dirty="0"/>
              <a:t> : La liste des utilisateurs qui font partie de ce groupe mais d’une façon secondaire.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18</a:t>
            </a:fld>
            <a:endParaRPr dirty="0"/>
          </a:p>
        </p:txBody>
      </p:sp>
      <p:pic>
        <p:nvPicPr>
          <p:cNvPr id="7" name="Image 6"/>
          <p:cNvPicPr>
            <a:picLocks noChangeAspect="1"/>
          </p:cNvPicPr>
          <p:nvPr/>
        </p:nvPicPr>
        <p:blipFill>
          <a:blip r:embed="rId2"/>
          <a:stretch>
            <a:fillRect/>
          </a:stretch>
        </p:blipFill>
        <p:spPr>
          <a:xfrm>
            <a:off x="498627" y="4463214"/>
            <a:ext cx="11881818" cy="783870"/>
          </a:xfrm>
          <a:prstGeom prst="rect">
            <a:avLst/>
          </a:prstGeom>
        </p:spPr>
      </p:pic>
      <p:sp>
        <p:nvSpPr>
          <p:cNvPr id="8" name="ZoneTexte 7"/>
          <p:cNvSpPr txBox="1"/>
          <p:nvPr/>
        </p:nvSpPr>
        <p:spPr>
          <a:xfrm>
            <a:off x="1117600" y="5247084"/>
            <a:ext cx="40640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3200" b="1" i="0" u="none" strike="noStrike" cap="none" spc="0" normalizeH="0" baseline="0" dirty="0">
                <a:ln>
                  <a:noFill/>
                </a:ln>
                <a:solidFill>
                  <a:srgbClr val="FF0000"/>
                </a:solidFill>
                <a:effectLst/>
                <a:uFillTx/>
                <a:latin typeface="Palatino"/>
                <a:ea typeface="Palatino"/>
                <a:cs typeface="Palatino"/>
                <a:sym typeface="Palatino"/>
              </a:rPr>
              <a:t>1</a:t>
            </a:r>
          </a:p>
        </p:txBody>
      </p:sp>
      <p:sp>
        <p:nvSpPr>
          <p:cNvPr id="9" name="ZoneTexte 8"/>
          <p:cNvSpPr txBox="1"/>
          <p:nvPr/>
        </p:nvSpPr>
        <p:spPr>
          <a:xfrm>
            <a:off x="2017678" y="5247083"/>
            <a:ext cx="40640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fr-FR" sz="3200" b="1" dirty="0">
                <a:solidFill>
                  <a:srgbClr val="FF0000"/>
                </a:solidFill>
              </a:rPr>
              <a:t>2</a:t>
            </a:r>
            <a:endParaRPr kumimoji="0" lang="fr-FR" sz="3200" b="1" i="0" u="none" strike="noStrike" cap="none" spc="0" normalizeH="0" baseline="0" dirty="0">
              <a:ln>
                <a:noFill/>
              </a:ln>
              <a:solidFill>
                <a:srgbClr val="FF0000"/>
              </a:solidFill>
              <a:effectLst/>
              <a:uFillTx/>
              <a:latin typeface="Palatino"/>
              <a:ea typeface="Palatino"/>
              <a:cs typeface="Palatino"/>
              <a:sym typeface="Palatino"/>
            </a:endParaRPr>
          </a:p>
        </p:txBody>
      </p:sp>
      <p:sp>
        <p:nvSpPr>
          <p:cNvPr id="10" name="ZoneTexte 9"/>
          <p:cNvSpPr txBox="1"/>
          <p:nvPr/>
        </p:nvSpPr>
        <p:spPr>
          <a:xfrm>
            <a:off x="2714556" y="5247082"/>
            <a:ext cx="40640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fr-FR" sz="3200" b="1" dirty="0">
                <a:solidFill>
                  <a:srgbClr val="FF0000"/>
                </a:solidFill>
              </a:rPr>
              <a:t>3</a:t>
            </a:r>
            <a:endParaRPr kumimoji="0" lang="fr-FR" sz="3200" b="1" i="0" u="none" strike="noStrike" cap="none" spc="0" normalizeH="0" baseline="0" dirty="0">
              <a:ln>
                <a:noFill/>
              </a:ln>
              <a:solidFill>
                <a:srgbClr val="FF0000"/>
              </a:solidFill>
              <a:effectLst/>
              <a:uFillTx/>
              <a:latin typeface="Palatino"/>
              <a:ea typeface="Palatino"/>
              <a:cs typeface="Palatino"/>
              <a:sym typeface="Palatino"/>
            </a:endParaRPr>
          </a:p>
        </p:txBody>
      </p:sp>
      <p:sp>
        <p:nvSpPr>
          <p:cNvPr id="11" name="ZoneTexte 10"/>
          <p:cNvSpPr txBox="1"/>
          <p:nvPr/>
        </p:nvSpPr>
        <p:spPr>
          <a:xfrm>
            <a:off x="4640007" y="5246337"/>
            <a:ext cx="40640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fr-FR" sz="3200" b="1" dirty="0">
                <a:solidFill>
                  <a:srgbClr val="FF0000"/>
                </a:solidFill>
              </a:rPr>
              <a:t>4</a:t>
            </a:r>
            <a:endParaRPr kumimoji="0" lang="fr-FR" sz="3200" b="1" i="0" u="none" strike="noStrike" cap="none" spc="0" normalizeH="0" baseline="0" dirty="0">
              <a:ln>
                <a:noFill/>
              </a:ln>
              <a:solidFill>
                <a:srgbClr val="FF0000"/>
              </a:solidFill>
              <a:effectLst/>
              <a:uFillTx/>
              <a:latin typeface="Palatino"/>
              <a:ea typeface="Palatino"/>
              <a:cs typeface="Palatino"/>
              <a:sym typeface="Palatin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647" y="1054091"/>
            <a:ext cx="11907418" cy="1094814"/>
          </a:xfrm>
          <a:prstGeom prst="rect">
            <a:avLst/>
          </a:prstGeom>
          <a:ln w="12700">
            <a:miter lim="400000"/>
          </a:ln>
        </p:spPr>
        <p:txBody>
          <a:bodyPr lIns="50800" tIns="50800" rIns="50800" bIns="50800" anchor="ctr">
            <a:normAutofit/>
          </a:bodyPr>
          <a:lstStyle/>
          <a:p>
            <a:r>
              <a:rPr sz="7000" b="0" u="none" dirty="0">
                <a:solidFill>
                  <a:srgbClr val="D93E2B"/>
                </a:solidFill>
                <a:latin typeface="+mn-lt"/>
                <a:cs typeface="+mn-cs"/>
              </a:rPr>
              <a:t>Le fichier /etc/shadow (</a:t>
            </a:r>
            <a:r>
              <a:rPr lang="fr-FR" sz="7000" b="0" u="none" dirty="0">
                <a:solidFill>
                  <a:srgbClr val="D93E2B"/>
                </a:solidFill>
                <a:latin typeface="+mn-lt"/>
                <a:cs typeface="+mn-cs"/>
              </a:rPr>
              <a:t>1</a:t>
            </a:r>
            <a:r>
              <a:rPr sz="7000" b="0" u="none" dirty="0">
                <a:solidFill>
                  <a:srgbClr val="D93E2B"/>
                </a:solidFill>
                <a:latin typeface="+mn-lt"/>
                <a:cs typeface="+mn-cs"/>
              </a:rPr>
              <a:t>/</a:t>
            </a:r>
            <a:r>
              <a:rPr lang="fr-FR" sz="7000" b="0" u="none" dirty="0">
                <a:solidFill>
                  <a:srgbClr val="D93E2B"/>
                </a:solidFill>
                <a:latin typeface="+mn-lt"/>
                <a:cs typeface="+mn-cs"/>
              </a:rPr>
              <a:t>3</a:t>
            </a:r>
            <a:r>
              <a:rPr sz="7000" b="0" u="none" dirty="0">
                <a:solidFill>
                  <a:srgbClr val="D93E2B"/>
                </a:solidFill>
                <a:latin typeface="+mn-lt"/>
                <a:cs typeface="+mn-cs"/>
              </a:rPr>
              <a:t>)</a:t>
            </a:r>
          </a:p>
        </p:txBody>
      </p:sp>
      <p:sp>
        <p:nvSpPr>
          <p:cNvPr id="3" name="object 3"/>
          <p:cNvSpPr txBox="1"/>
          <p:nvPr/>
        </p:nvSpPr>
        <p:spPr>
          <a:xfrm>
            <a:off x="706647" y="2520764"/>
            <a:ext cx="12057774" cy="3367136"/>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150000"/>
              </a:lnSpc>
              <a:spcBef>
                <a:spcPts val="129"/>
              </a:spcBef>
              <a:buFont typeface="Wingdings" panose="05000000000000000000" pitchFamily="2" charset="2"/>
              <a:buChar char="ü"/>
              <a:defRPr sz="2952"/>
            </a:lvl1pPr>
          </a:lstStyle>
          <a:p>
            <a:r>
              <a:rPr dirty="0"/>
              <a:t>Le fichier </a:t>
            </a:r>
            <a:r>
              <a:rPr b="1" dirty="0"/>
              <a:t>/etc/shadow</a:t>
            </a:r>
            <a:r>
              <a:rPr lang="fr-FR" b="1" dirty="0"/>
              <a:t> </a:t>
            </a:r>
            <a:r>
              <a:rPr dirty="0" err="1"/>
              <a:t>accompagne</a:t>
            </a:r>
            <a:r>
              <a:rPr dirty="0"/>
              <a:t> le</a:t>
            </a:r>
            <a:r>
              <a:rPr lang="fr-FR" dirty="0"/>
              <a:t> </a:t>
            </a:r>
            <a:r>
              <a:rPr dirty="0" err="1"/>
              <a:t>fichier</a:t>
            </a:r>
            <a:r>
              <a:rPr lang="fr-FR" dirty="0"/>
              <a:t> </a:t>
            </a:r>
            <a:r>
              <a:rPr b="1" dirty="0"/>
              <a:t>/etc/passwd </a:t>
            </a:r>
            <a:r>
              <a:rPr dirty="0"/>
              <a:t>et sert à stocker </a:t>
            </a:r>
            <a:r>
              <a:rPr b="1" dirty="0"/>
              <a:t>le mot</a:t>
            </a:r>
            <a:r>
              <a:rPr lang="fr-FR" b="1" dirty="0"/>
              <a:t> de passe crypté des utilisateurs </a:t>
            </a:r>
            <a:r>
              <a:rPr lang="fr-FR" dirty="0"/>
              <a:t>et les informations sur le mot de passe et </a:t>
            </a:r>
            <a:r>
              <a:rPr lang="fr-FR" b="1" dirty="0">
                <a:solidFill>
                  <a:srgbClr val="002060"/>
                </a:solidFill>
              </a:rPr>
              <a:t>sa validité </a:t>
            </a:r>
            <a:r>
              <a:rPr lang="fr-FR" dirty="0"/>
              <a:t>dans le temps.</a:t>
            </a:r>
          </a:p>
          <a:p>
            <a:r>
              <a:rPr lang="fr-FR" dirty="0"/>
              <a:t>Les	informations de ce fichier sont privées et ne peuvent être altérées ou consultées que par le super utilisateur </a:t>
            </a:r>
            <a:r>
              <a:rPr lang="fr-FR" b="1" dirty="0"/>
              <a:t>root.</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19</a:t>
            </a:fld>
            <a:endParaRPr dirty="0"/>
          </a:p>
        </p:txBody>
      </p:sp>
      <p:sp>
        <p:nvSpPr>
          <p:cNvPr id="11" name="ZoneTexte 10">
            <a:extLst>
              <a:ext uri="{FF2B5EF4-FFF2-40B4-BE49-F238E27FC236}">
                <a16:creationId xmlns:a16="http://schemas.microsoft.com/office/drawing/2014/main" id="{72B1C94B-2EF7-40BB-B980-6A9EE6609BE4}"/>
              </a:ext>
            </a:extLst>
          </p:cNvPr>
          <p:cNvSpPr txBox="1"/>
          <p:nvPr/>
        </p:nvSpPr>
        <p:spPr>
          <a:xfrm>
            <a:off x="872331" y="7270697"/>
            <a:ext cx="11892090" cy="628438"/>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150000"/>
              </a:lnSpc>
              <a:spcBef>
                <a:spcPts val="129"/>
              </a:spcBef>
              <a:buFont typeface="Wingdings" panose="05000000000000000000" pitchFamily="2" charset="2"/>
              <a:buChar char="ü"/>
              <a:defRPr sz="2952"/>
            </a:lvl1pPr>
          </a:lstStyle>
          <a:p>
            <a:r>
              <a:rPr lang="fr-FR" dirty="0"/>
              <a:t>Chaque ligne est composée de </a:t>
            </a:r>
            <a:r>
              <a:rPr lang="fr-FR" b="1" dirty="0"/>
              <a:t>9 champs </a:t>
            </a:r>
            <a:r>
              <a:rPr lang="fr-FR" dirty="0"/>
              <a:t>séparés par des </a:t>
            </a:r>
            <a:r>
              <a:rPr lang="fr-FR" b="1" dirty="0"/>
              <a:t>« : »</a:t>
            </a:r>
          </a:p>
        </p:txBody>
      </p:sp>
      <p:pic>
        <p:nvPicPr>
          <p:cNvPr id="5" name="Image 4"/>
          <p:cNvPicPr>
            <a:picLocks noChangeAspect="1"/>
          </p:cNvPicPr>
          <p:nvPr/>
        </p:nvPicPr>
        <p:blipFill>
          <a:blip r:embed="rId3"/>
          <a:stretch>
            <a:fillRect/>
          </a:stretch>
        </p:blipFill>
        <p:spPr>
          <a:xfrm>
            <a:off x="626056" y="6167309"/>
            <a:ext cx="12384639" cy="823978"/>
          </a:xfrm>
          <a:prstGeom prst="rect">
            <a:avLst/>
          </a:prstGeom>
        </p:spPr>
      </p:pic>
      <p:sp>
        <p:nvSpPr>
          <p:cNvPr id="12" name="ZoneTexte 11"/>
          <p:cNvSpPr txBox="1"/>
          <p:nvPr/>
        </p:nvSpPr>
        <p:spPr>
          <a:xfrm>
            <a:off x="758031" y="8881209"/>
            <a:ext cx="406400"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dirty="0">
                <a:ln>
                  <a:noFill/>
                </a:ln>
                <a:solidFill>
                  <a:srgbClr val="FF0000"/>
                </a:solidFill>
                <a:effectLst/>
                <a:uFillTx/>
                <a:latin typeface="Palatino"/>
                <a:ea typeface="Palatino"/>
                <a:cs typeface="Palatino"/>
                <a:sym typeface="Palatino"/>
              </a:rPr>
              <a:t>1</a:t>
            </a:r>
          </a:p>
        </p:txBody>
      </p:sp>
      <p:sp>
        <p:nvSpPr>
          <p:cNvPr id="13" name="ZoneTexte 12"/>
          <p:cNvSpPr txBox="1"/>
          <p:nvPr/>
        </p:nvSpPr>
        <p:spPr>
          <a:xfrm>
            <a:off x="12051556" y="8850238"/>
            <a:ext cx="406400"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fr-FR" sz="1800" b="1" dirty="0">
                <a:solidFill>
                  <a:srgbClr val="FF0000"/>
                </a:solidFill>
              </a:rPr>
              <a:t>5</a:t>
            </a:r>
            <a:endParaRPr kumimoji="0" lang="fr-FR" sz="1800" b="1" i="0" u="none" strike="noStrike" cap="none" spc="0" normalizeH="0" baseline="0" dirty="0">
              <a:ln>
                <a:noFill/>
              </a:ln>
              <a:solidFill>
                <a:srgbClr val="FF0000"/>
              </a:solidFill>
              <a:effectLst/>
              <a:uFillTx/>
              <a:sym typeface="Palatino"/>
            </a:endParaRPr>
          </a:p>
        </p:txBody>
      </p:sp>
      <p:sp>
        <p:nvSpPr>
          <p:cNvPr id="14" name="ZoneTexte 13"/>
          <p:cNvSpPr txBox="1"/>
          <p:nvPr/>
        </p:nvSpPr>
        <p:spPr>
          <a:xfrm>
            <a:off x="11513180" y="8852778"/>
            <a:ext cx="406400"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fr-FR" sz="1800" b="1" dirty="0">
                <a:solidFill>
                  <a:srgbClr val="FF0000"/>
                </a:solidFill>
              </a:rPr>
              <a:t>4</a:t>
            </a:r>
            <a:endParaRPr kumimoji="0" lang="fr-FR" sz="1800" b="1" i="0" u="none" strike="noStrike" cap="none" spc="0" normalizeH="0" baseline="0" dirty="0">
              <a:ln>
                <a:noFill/>
              </a:ln>
              <a:solidFill>
                <a:srgbClr val="FF0000"/>
              </a:solidFill>
              <a:effectLst/>
              <a:uFillTx/>
              <a:sym typeface="Palatino"/>
            </a:endParaRPr>
          </a:p>
        </p:txBody>
      </p:sp>
      <p:sp>
        <p:nvSpPr>
          <p:cNvPr id="15" name="ZoneTexte 14"/>
          <p:cNvSpPr txBox="1"/>
          <p:nvPr/>
        </p:nvSpPr>
        <p:spPr>
          <a:xfrm>
            <a:off x="10974804" y="8829420"/>
            <a:ext cx="406400"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fr-FR" sz="1800" b="1" dirty="0">
                <a:solidFill>
                  <a:srgbClr val="FF0000"/>
                </a:solidFill>
              </a:rPr>
              <a:t>3</a:t>
            </a:r>
            <a:endParaRPr kumimoji="0" lang="fr-FR" sz="1800" b="1" i="0" u="none" strike="noStrike" cap="none" spc="0" normalizeH="0" baseline="0" dirty="0">
              <a:ln>
                <a:noFill/>
              </a:ln>
              <a:solidFill>
                <a:srgbClr val="FF0000"/>
              </a:solidFill>
              <a:effectLst/>
              <a:uFillTx/>
              <a:sym typeface="Palatino"/>
            </a:endParaRPr>
          </a:p>
        </p:txBody>
      </p:sp>
      <p:sp>
        <p:nvSpPr>
          <p:cNvPr id="16" name="ZoneTexte 15"/>
          <p:cNvSpPr txBox="1"/>
          <p:nvPr/>
        </p:nvSpPr>
        <p:spPr>
          <a:xfrm>
            <a:off x="4324350" y="8881208"/>
            <a:ext cx="406400"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fr-FR" sz="2000" b="1" dirty="0">
                <a:solidFill>
                  <a:srgbClr val="FF0000"/>
                </a:solidFill>
              </a:rPr>
              <a:t>2</a:t>
            </a:r>
            <a:endParaRPr kumimoji="0" lang="fr-FR" sz="2000" b="1" i="0" u="none" strike="noStrike" cap="none" spc="0" normalizeH="0" baseline="0" dirty="0">
              <a:ln>
                <a:noFill/>
              </a:ln>
              <a:solidFill>
                <a:srgbClr val="FF0000"/>
              </a:solidFill>
              <a:effectLst/>
              <a:uFillTx/>
              <a:sym typeface="Palatino"/>
            </a:endParaRPr>
          </a:p>
        </p:txBody>
      </p:sp>
      <p:sp>
        <p:nvSpPr>
          <p:cNvPr id="17" name="ZoneTexte 16"/>
          <p:cNvSpPr txBox="1"/>
          <p:nvPr/>
        </p:nvSpPr>
        <p:spPr>
          <a:xfrm>
            <a:off x="12534817" y="8794238"/>
            <a:ext cx="406400"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0000"/>
                </a:solidFill>
                <a:effectLst/>
                <a:uFillTx/>
                <a:latin typeface="Palatino"/>
                <a:ea typeface="Palatino"/>
                <a:cs typeface="Palatino"/>
                <a:sym typeface="Palatino"/>
              </a:rPr>
              <a:t>6</a:t>
            </a:r>
          </a:p>
        </p:txBody>
      </p:sp>
      <p:sp>
        <p:nvSpPr>
          <p:cNvPr id="18" name="ZoneTexte 17"/>
          <p:cNvSpPr txBox="1"/>
          <p:nvPr/>
        </p:nvSpPr>
        <p:spPr>
          <a:xfrm>
            <a:off x="12705933" y="8819028"/>
            <a:ext cx="470902"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0000"/>
                </a:solidFill>
                <a:effectLst/>
                <a:uFillTx/>
                <a:latin typeface="Palatino"/>
                <a:ea typeface="Palatino"/>
                <a:cs typeface="Palatino"/>
                <a:sym typeface="Palatino"/>
              </a:rPr>
              <a:t>7</a:t>
            </a:r>
          </a:p>
        </p:txBody>
      </p:sp>
      <p:sp>
        <p:nvSpPr>
          <p:cNvPr id="19" name="ZoneTexte 18"/>
          <p:cNvSpPr txBox="1"/>
          <p:nvPr/>
        </p:nvSpPr>
        <p:spPr>
          <a:xfrm>
            <a:off x="12881811" y="8795692"/>
            <a:ext cx="441067"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fr-FR" sz="1800" b="1" dirty="0">
                <a:solidFill>
                  <a:srgbClr val="FF0000"/>
                </a:solidFill>
              </a:rPr>
              <a:t>8</a:t>
            </a:r>
            <a:endParaRPr kumimoji="0" lang="fr-FR" sz="1800" b="1" i="0" u="none" strike="noStrike" cap="none" spc="0" normalizeH="0" baseline="0" dirty="0">
              <a:ln>
                <a:noFill/>
              </a:ln>
              <a:solidFill>
                <a:srgbClr val="FF0000"/>
              </a:solidFill>
              <a:effectLst/>
              <a:uFillTx/>
              <a:latin typeface="Palatino"/>
              <a:ea typeface="Palatino"/>
              <a:cs typeface="Palatino"/>
              <a:sym typeface="Palatino"/>
            </a:endParaRPr>
          </a:p>
        </p:txBody>
      </p:sp>
      <p:pic>
        <p:nvPicPr>
          <p:cNvPr id="6" name="Image 5">
            <a:extLst>
              <a:ext uri="{FF2B5EF4-FFF2-40B4-BE49-F238E27FC236}">
                <a16:creationId xmlns:a16="http://schemas.microsoft.com/office/drawing/2014/main" id="{7851A92F-122F-4553-8B3A-F86DCD9D6748}"/>
              </a:ext>
            </a:extLst>
          </p:cNvPr>
          <p:cNvPicPr>
            <a:picLocks noChangeAspect="1"/>
          </p:cNvPicPr>
          <p:nvPr/>
        </p:nvPicPr>
        <p:blipFill rotWithShape="1">
          <a:blip r:embed="rId4"/>
          <a:srcRect b="27329"/>
          <a:stretch/>
        </p:blipFill>
        <p:spPr>
          <a:xfrm>
            <a:off x="433234" y="8171693"/>
            <a:ext cx="12877287" cy="571254"/>
          </a:xfrm>
          <a:prstGeom prst="rect">
            <a:avLst/>
          </a:prstGeom>
        </p:spPr>
      </p:pic>
      <p:sp>
        <p:nvSpPr>
          <p:cNvPr id="20" name="ZoneTexte 19">
            <a:extLst>
              <a:ext uri="{FF2B5EF4-FFF2-40B4-BE49-F238E27FC236}">
                <a16:creationId xmlns:a16="http://schemas.microsoft.com/office/drawing/2014/main" id="{B0F489DA-49FC-4085-88A1-26BA7D351900}"/>
              </a:ext>
            </a:extLst>
          </p:cNvPr>
          <p:cNvSpPr txBox="1"/>
          <p:nvPr/>
        </p:nvSpPr>
        <p:spPr>
          <a:xfrm>
            <a:off x="13053386" y="8778848"/>
            <a:ext cx="441067"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fr-FR" sz="2000" b="1" dirty="0">
                <a:solidFill>
                  <a:srgbClr val="FF0000"/>
                </a:solidFill>
              </a:rPr>
              <a:t>9</a:t>
            </a:r>
            <a:endParaRPr kumimoji="0" lang="fr-FR" sz="2000" b="1" i="0" u="none" strike="noStrike" cap="none" spc="0" normalizeH="0" baseline="0" dirty="0">
              <a:ln>
                <a:noFill/>
              </a:ln>
              <a:solidFill>
                <a:srgbClr val="FF0000"/>
              </a:solidFill>
              <a:effectLst/>
              <a:uFillTx/>
              <a:latin typeface="Palatino"/>
              <a:ea typeface="Palatino"/>
              <a:cs typeface="Palatino"/>
              <a:sym typeface="Palatin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hapitre IV : Redirections des E/S &amp; Tubes"/>
          <p:cNvSpPr txBox="1">
            <a:spLocks noGrp="1"/>
          </p:cNvSpPr>
          <p:nvPr>
            <p:ph type="ctrTitle" idx="4294967295"/>
          </p:nvPr>
        </p:nvSpPr>
        <p:spPr>
          <a:xfrm>
            <a:off x="449179" y="4489456"/>
            <a:ext cx="12061853" cy="2413000"/>
          </a:xfrm>
          <a:prstGeom prst="rect">
            <a:avLst/>
          </a:prstGeom>
        </p:spPr>
        <p:txBody>
          <a:bodyPr>
            <a:normAutofit fontScale="90000"/>
          </a:bodyPr>
          <a:lstStyle>
            <a:lvl1pPr algn="ctr"/>
          </a:lstStyle>
          <a:p>
            <a:r>
              <a:rPr dirty="0" err="1"/>
              <a:t>Chapitre</a:t>
            </a:r>
            <a:r>
              <a:rPr dirty="0"/>
              <a:t> </a:t>
            </a:r>
            <a:r>
              <a:rPr lang="fr-FR" dirty="0"/>
              <a:t>III</a:t>
            </a:r>
            <a:r>
              <a:rPr dirty="0"/>
              <a:t> :</a:t>
            </a:r>
            <a:r>
              <a:rPr lang="fr-FR" dirty="0"/>
              <a:t> Gestion des utilisateurs et des groupes</a:t>
            </a:r>
            <a:br>
              <a:rPr lang="fr-FR" sz="7200" dirty="0">
                <a:latin typeface="Carlito"/>
                <a:cs typeface="Carlito"/>
              </a:rPr>
            </a:b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198" y="1016782"/>
            <a:ext cx="12152316" cy="1168317"/>
          </a:xfrm>
          <a:prstGeom prst="rect">
            <a:avLst/>
          </a:prstGeom>
          <a:ln w="12700">
            <a:miter lim="400000"/>
          </a:ln>
        </p:spPr>
        <p:txBody>
          <a:bodyPr lIns="50800" tIns="50800" rIns="50800" bIns="50800" anchor="ctr">
            <a:normAutofit/>
          </a:bodyPr>
          <a:lstStyle/>
          <a:p>
            <a:r>
              <a:rPr sz="7000" b="0" u="none" dirty="0">
                <a:solidFill>
                  <a:srgbClr val="D93E2B"/>
                </a:solidFill>
                <a:latin typeface="+mn-lt"/>
                <a:cs typeface="+mn-cs"/>
              </a:rPr>
              <a:t>Le fichier /etc/shadow (</a:t>
            </a:r>
            <a:r>
              <a:rPr lang="fr-FR" sz="7000" b="0" u="none" dirty="0">
                <a:solidFill>
                  <a:srgbClr val="D93E2B"/>
                </a:solidFill>
                <a:latin typeface="+mn-lt"/>
                <a:cs typeface="+mn-cs"/>
              </a:rPr>
              <a:t>2</a:t>
            </a:r>
            <a:r>
              <a:rPr sz="7000" b="0" u="none" dirty="0">
                <a:solidFill>
                  <a:srgbClr val="D93E2B"/>
                </a:solidFill>
                <a:latin typeface="+mn-lt"/>
                <a:cs typeface="+mn-cs"/>
              </a:rPr>
              <a:t>/</a:t>
            </a:r>
            <a:r>
              <a:rPr lang="fr-FR" sz="7000" b="0" u="none" dirty="0">
                <a:solidFill>
                  <a:srgbClr val="D93E2B"/>
                </a:solidFill>
                <a:latin typeface="+mn-lt"/>
                <a:cs typeface="+mn-cs"/>
              </a:rPr>
              <a:t>3</a:t>
            </a:r>
            <a:r>
              <a:rPr sz="7000" b="0" u="none" dirty="0">
                <a:solidFill>
                  <a:srgbClr val="D93E2B"/>
                </a:solidFill>
                <a:latin typeface="+mn-lt"/>
                <a:cs typeface="+mn-cs"/>
              </a:rPr>
              <a:t>)</a:t>
            </a:r>
          </a:p>
        </p:txBody>
      </p:sp>
      <p:sp>
        <p:nvSpPr>
          <p:cNvPr id="3" name="object 3"/>
          <p:cNvSpPr txBox="1"/>
          <p:nvPr/>
        </p:nvSpPr>
        <p:spPr>
          <a:xfrm>
            <a:off x="888451" y="2601441"/>
            <a:ext cx="11633090" cy="6793074"/>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150000"/>
              </a:lnSpc>
              <a:spcBef>
                <a:spcPts val="129"/>
              </a:spcBef>
              <a:buFont typeface="Wingdings" panose="05000000000000000000" pitchFamily="2" charset="2"/>
              <a:buChar char="ü"/>
              <a:defRPr sz="2952"/>
            </a:lvl1pPr>
          </a:lstStyle>
          <a:p>
            <a:pPr>
              <a:lnSpc>
                <a:spcPct val="100000"/>
              </a:lnSpc>
              <a:buFont typeface="Wingdings" panose="05000000000000000000" pitchFamily="2" charset="2"/>
              <a:buChar char="§"/>
            </a:pPr>
            <a:r>
              <a:rPr sz="2800" b="1" dirty="0">
                <a:solidFill>
                  <a:srgbClr val="FF0000"/>
                </a:solidFill>
              </a:rPr>
              <a:t>1 </a:t>
            </a:r>
            <a:r>
              <a:rPr sz="2800" dirty="0"/>
              <a:t>: Le login</a:t>
            </a:r>
          </a:p>
          <a:p>
            <a:pPr>
              <a:lnSpc>
                <a:spcPct val="100000"/>
              </a:lnSpc>
              <a:buFont typeface="Wingdings" panose="05000000000000000000" pitchFamily="2" charset="2"/>
              <a:buChar char="§"/>
            </a:pPr>
            <a:r>
              <a:rPr sz="2800" b="1" dirty="0">
                <a:solidFill>
                  <a:srgbClr val="FF0000"/>
                </a:solidFill>
              </a:rPr>
              <a:t>2</a:t>
            </a:r>
            <a:r>
              <a:rPr sz="2800" dirty="0"/>
              <a:t> : Mot de passe crypté. le format du mot de passe est </a:t>
            </a:r>
            <a:r>
              <a:rPr sz="2800" b="1" dirty="0"/>
              <a:t>$id$salt$hashed</a:t>
            </a:r>
          </a:p>
          <a:p>
            <a:pPr>
              <a:lnSpc>
                <a:spcPct val="100000"/>
              </a:lnSpc>
              <a:buFont typeface="Wingdings" panose="05000000000000000000" pitchFamily="2" charset="2"/>
              <a:buChar char="§"/>
            </a:pPr>
            <a:r>
              <a:rPr sz="2800" b="1" dirty="0">
                <a:solidFill>
                  <a:srgbClr val="FF0000"/>
                </a:solidFill>
              </a:rPr>
              <a:t>3</a:t>
            </a:r>
            <a:r>
              <a:rPr lang="fr-FR" sz="2800" b="1" dirty="0">
                <a:solidFill>
                  <a:srgbClr val="FF0000"/>
                </a:solidFill>
              </a:rPr>
              <a:t> </a:t>
            </a:r>
            <a:r>
              <a:rPr sz="2800" dirty="0"/>
              <a:t>:</a:t>
            </a:r>
            <a:r>
              <a:rPr lang="fr-FR" sz="2800" dirty="0"/>
              <a:t> </a:t>
            </a:r>
            <a:r>
              <a:rPr sz="2800" dirty="0" err="1"/>
              <a:t>Nombre</a:t>
            </a:r>
            <a:r>
              <a:rPr sz="2800" dirty="0"/>
              <a:t> de </a:t>
            </a:r>
            <a:r>
              <a:rPr sz="2800" dirty="0" err="1"/>
              <a:t>jours</a:t>
            </a:r>
            <a:r>
              <a:rPr sz="2800" dirty="0"/>
              <a:t>(</a:t>
            </a:r>
            <a:r>
              <a:rPr sz="2800" dirty="0" err="1"/>
              <a:t>depuis</a:t>
            </a:r>
            <a:r>
              <a:rPr lang="fr-FR" sz="2800" dirty="0"/>
              <a:t> </a:t>
            </a:r>
            <a:r>
              <a:rPr sz="2800" dirty="0"/>
              <a:t>le</a:t>
            </a:r>
            <a:r>
              <a:rPr lang="fr-FR" sz="2800" dirty="0"/>
              <a:t> </a:t>
            </a:r>
            <a:r>
              <a:rPr sz="2800" dirty="0"/>
              <a:t>1er </a:t>
            </a:r>
            <a:r>
              <a:rPr sz="2800" dirty="0" err="1"/>
              <a:t>janvier</a:t>
            </a:r>
            <a:r>
              <a:rPr lang="fr-FR" sz="2800" dirty="0"/>
              <a:t> </a:t>
            </a:r>
            <a:r>
              <a:rPr sz="2800" dirty="0"/>
              <a:t>1970)</a:t>
            </a:r>
            <a:r>
              <a:rPr lang="fr-FR" sz="2800" dirty="0"/>
              <a:t> </a:t>
            </a:r>
            <a:r>
              <a:rPr sz="2800" dirty="0"/>
              <a:t>du dernier</a:t>
            </a:r>
            <a:r>
              <a:rPr lang="fr-FR" sz="2800" dirty="0"/>
              <a:t> </a:t>
            </a:r>
            <a:r>
              <a:rPr sz="2800" dirty="0" err="1"/>
              <a:t>changement</a:t>
            </a:r>
            <a:r>
              <a:rPr sz="2800" dirty="0"/>
              <a:t> de mot de passe.</a:t>
            </a:r>
            <a:r>
              <a:rPr lang="fr-FR" sz="2800" dirty="0"/>
              <a:t> </a:t>
            </a:r>
            <a:r>
              <a:rPr sz="2800" dirty="0"/>
              <a:t>[</a:t>
            </a:r>
            <a:r>
              <a:rPr sz="2800" b="1" dirty="0">
                <a:solidFill>
                  <a:srgbClr val="0070C0"/>
                </a:solidFill>
              </a:rPr>
              <a:t>d</a:t>
            </a:r>
            <a:r>
              <a:rPr sz="2800" b="1" dirty="0"/>
              <a:t>ays</a:t>
            </a:r>
            <a:r>
              <a:rPr sz="2800" dirty="0"/>
              <a:t> of last password change]</a:t>
            </a:r>
          </a:p>
          <a:p>
            <a:pPr>
              <a:lnSpc>
                <a:spcPct val="100000"/>
              </a:lnSpc>
              <a:buFont typeface="Wingdings" panose="05000000000000000000" pitchFamily="2" charset="2"/>
              <a:buChar char="§"/>
            </a:pPr>
            <a:r>
              <a:rPr sz="2800" b="1" dirty="0">
                <a:solidFill>
                  <a:srgbClr val="FF0000"/>
                </a:solidFill>
              </a:rPr>
              <a:t>4</a:t>
            </a:r>
            <a:r>
              <a:rPr sz="2800" dirty="0"/>
              <a:t> : Nombre de jours avant lesquels le mot de passe ne peut pas être changé (0 : il </a:t>
            </a:r>
            <a:r>
              <a:rPr sz="2800" dirty="0" err="1"/>
              <a:t>peut</a:t>
            </a:r>
            <a:r>
              <a:rPr lang="fr-FR" sz="2800" dirty="0"/>
              <a:t> </a:t>
            </a:r>
            <a:r>
              <a:rPr sz="2800" dirty="0" err="1"/>
              <a:t>être</a:t>
            </a:r>
            <a:r>
              <a:rPr sz="2800" dirty="0"/>
              <a:t> changé n’importe quand). [</a:t>
            </a:r>
            <a:r>
              <a:rPr sz="2800" b="1" dirty="0">
                <a:solidFill>
                  <a:srgbClr val="0070C0"/>
                </a:solidFill>
              </a:rPr>
              <a:t>m</a:t>
            </a:r>
            <a:r>
              <a:rPr sz="2800" b="1" dirty="0"/>
              <a:t>in</a:t>
            </a:r>
            <a:r>
              <a:rPr sz="2800" dirty="0"/>
              <a:t> password age]</a:t>
            </a:r>
          </a:p>
          <a:p>
            <a:pPr>
              <a:lnSpc>
                <a:spcPct val="100000"/>
              </a:lnSpc>
              <a:buFont typeface="Wingdings" panose="05000000000000000000" pitchFamily="2" charset="2"/>
              <a:buChar char="§"/>
            </a:pPr>
            <a:r>
              <a:rPr sz="2800" b="1" dirty="0">
                <a:solidFill>
                  <a:srgbClr val="FF0000"/>
                </a:solidFill>
              </a:rPr>
              <a:t>5 </a:t>
            </a:r>
            <a:r>
              <a:rPr sz="2800" dirty="0"/>
              <a:t>: Nombre de jours après lesquels le mot de passe doit être changé. [</a:t>
            </a:r>
            <a:r>
              <a:rPr sz="2800" b="1" dirty="0">
                <a:solidFill>
                  <a:srgbClr val="0070C0"/>
                </a:solidFill>
              </a:rPr>
              <a:t>M</a:t>
            </a:r>
            <a:r>
              <a:rPr sz="2800" b="1" dirty="0"/>
              <a:t>ax</a:t>
            </a:r>
            <a:r>
              <a:rPr sz="2800" dirty="0"/>
              <a:t> password</a:t>
            </a:r>
            <a:r>
              <a:rPr lang="fr-FR" sz="2800" dirty="0"/>
              <a:t> </a:t>
            </a:r>
            <a:r>
              <a:rPr sz="2800" dirty="0"/>
              <a:t>age]</a:t>
            </a:r>
          </a:p>
          <a:p>
            <a:pPr>
              <a:lnSpc>
                <a:spcPct val="100000"/>
              </a:lnSpc>
              <a:buFont typeface="Wingdings" panose="05000000000000000000" pitchFamily="2" charset="2"/>
              <a:buChar char="§"/>
            </a:pPr>
            <a:r>
              <a:rPr sz="2800" b="1" dirty="0">
                <a:solidFill>
                  <a:srgbClr val="FF0000"/>
                </a:solidFill>
              </a:rPr>
              <a:t>6 </a:t>
            </a:r>
            <a:r>
              <a:rPr sz="2800" dirty="0"/>
              <a:t>: Nombre de jours avant l’expiration du mot de passe durant lesquels </a:t>
            </a:r>
            <a:r>
              <a:rPr sz="2800" dirty="0" err="1"/>
              <a:t>l’utilisateur</a:t>
            </a:r>
            <a:r>
              <a:rPr sz="2800" dirty="0"/>
              <a:t> doit</a:t>
            </a:r>
            <a:r>
              <a:rPr lang="fr-FR" sz="2800" dirty="0"/>
              <a:t> </a:t>
            </a:r>
            <a:r>
              <a:rPr sz="2800" dirty="0" err="1"/>
              <a:t>être</a:t>
            </a:r>
            <a:r>
              <a:rPr sz="2800" dirty="0"/>
              <a:t> prévenu. [</a:t>
            </a:r>
            <a:r>
              <a:rPr sz="2800" b="1" dirty="0">
                <a:solidFill>
                  <a:srgbClr val="0070C0"/>
                </a:solidFill>
              </a:rPr>
              <a:t>W</a:t>
            </a:r>
            <a:r>
              <a:rPr sz="2800" b="1" dirty="0"/>
              <a:t>arning</a:t>
            </a:r>
            <a:r>
              <a:rPr sz="2800" dirty="0"/>
              <a:t> period ]</a:t>
            </a:r>
          </a:p>
          <a:p>
            <a:pPr>
              <a:lnSpc>
                <a:spcPct val="100000"/>
              </a:lnSpc>
              <a:buFont typeface="Wingdings" panose="05000000000000000000" pitchFamily="2" charset="2"/>
              <a:buChar char="§"/>
            </a:pPr>
            <a:r>
              <a:rPr sz="2800" b="1" dirty="0">
                <a:solidFill>
                  <a:srgbClr val="FF0000"/>
                </a:solidFill>
              </a:rPr>
              <a:t>7 </a:t>
            </a:r>
            <a:r>
              <a:rPr sz="2800" dirty="0"/>
              <a:t>: Nombre de jours après l’expiration du mot de passe après lesquels le </a:t>
            </a:r>
            <a:r>
              <a:rPr sz="2800" dirty="0" err="1"/>
              <a:t>compte</a:t>
            </a:r>
            <a:r>
              <a:rPr sz="2800" dirty="0"/>
              <a:t> </a:t>
            </a:r>
            <a:r>
              <a:rPr sz="2800" dirty="0" err="1"/>
              <a:t>est</a:t>
            </a:r>
            <a:r>
              <a:rPr lang="fr-FR" sz="2800" dirty="0"/>
              <a:t> </a:t>
            </a:r>
            <a:r>
              <a:rPr sz="2800" dirty="0" err="1"/>
              <a:t>désactivé</a:t>
            </a:r>
            <a:r>
              <a:rPr sz="2800" dirty="0"/>
              <a:t>. [ </a:t>
            </a:r>
            <a:r>
              <a:rPr sz="2800" b="1" dirty="0">
                <a:solidFill>
                  <a:srgbClr val="0070C0"/>
                </a:solidFill>
              </a:rPr>
              <a:t>I</a:t>
            </a:r>
            <a:r>
              <a:rPr sz="2800" dirty="0"/>
              <a:t>nactivity period ]</a:t>
            </a:r>
          </a:p>
          <a:p>
            <a:pPr>
              <a:lnSpc>
                <a:spcPct val="100000"/>
              </a:lnSpc>
              <a:buFont typeface="Wingdings" panose="05000000000000000000" pitchFamily="2" charset="2"/>
              <a:buChar char="§"/>
            </a:pPr>
            <a:r>
              <a:rPr sz="2800" b="1" dirty="0">
                <a:solidFill>
                  <a:srgbClr val="FF0000"/>
                </a:solidFill>
              </a:rPr>
              <a:t>8</a:t>
            </a:r>
            <a:r>
              <a:rPr sz="2800" dirty="0"/>
              <a:t> : Nombre de jours (depuis le 1er janvier 1970) à partir du moment où le compte a </a:t>
            </a:r>
            <a:r>
              <a:rPr sz="2800" dirty="0" err="1"/>
              <a:t>été</a:t>
            </a:r>
            <a:r>
              <a:rPr sz="2800" dirty="0"/>
              <a:t> </a:t>
            </a:r>
            <a:r>
              <a:rPr sz="2800" dirty="0" err="1"/>
              <a:t>désactivé</a:t>
            </a:r>
            <a:r>
              <a:rPr sz="2800" dirty="0"/>
              <a:t>. [ </a:t>
            </a:r>
            <a:r>
              <a:rPr sz="2800" b="1" dirty="0">
                <a:solidFill>
                  <a:srgbClr val="0070C0"/>
                </a:solidFill>
              </a:rPr>
              <a:t>E</a:t>
            </a:r>
            <a:r>
              <a:rPr sz="2800" dirty="0"/>
              <a:t>xpiration date ]</a:t>
            </a:r>
          </a:p>
          <a:p>
            <a:pPr>
              <a:lnSpc>
                <a:spcPct val="100000"/>
              </a:lnSpc>
              <a:buFont typeface="Wingdings" panose="05000000000000000000" pitchFamily="2" charset="2"/>
              <a:buChar char="§"/>
            </a:pPr>
            <a:r>
              <a:rPr sz="2800" b="1" dirty="0">
                <a:solidFill>
                  <a:srgbClr val="FF0000"/>
                </a:solidFill>
              </a:rPr>
              <a:t>9</a:t>
            </a:r>
            <a:r>
              <a:rPr sz="2800" dirty="0"/>
              <a:t> : Réservé.</a:t>
            </a:r>
          </a:p>
        </p:txBody>
      </p:sp>
      <p:sp>
        <p:nvSpPr>
          <p:cNvPr id="4" name="object 4"/>
          <p:cNvSpPr txBox="1"/>
          <p:nvPr/>
        </p:nvSpPr>
        <p:spPr>
          <a:xfrm>
            <a:off x="12521542" y="9251328"/>
            <a:ext cx="429945" cy="324316"/>
          </a:xfrm>
          <a:prstGeom prst="rect">
            <a:avLst/>
          </a:prstGeom>
        </p:spPr>
        <p:txBody>
          <a:bodyPr vert="horz" wrap="square" lIns="0" tIns="16379" rIns="0" bIns="0" rtlCol="0">
            <a:spAutoFit/>
          </a:bodyPr>
          <a:lstStyle/>
          <a:p>
            <a:pPr marL="16379">
              <a:spcBef>
                <a:spcPts val="129"/>
              </a:spcBef>
            </a:pPr>
            <a:r>
              <a:rPr sz="2000" spc="-13" dirty="0">
                <a:latin typeface="Carlito"/>
                <a:cs typeface="Carlito"/>
              </a:rPr>
              <a:t>19</a:t>
            </a:r>
            <a:endParaRPr sz="2000" dirty="0">
              <a:latin typeface="Carlito"/>
              <a:cs typeface="Carl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5104" y="1022633"/>
            <a:ext cx="10690504" cy="983263"/>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Le fichier /etc/shadow (</a:t>
            </a:r>
            <a:r>
              <a:rPr lang="fr-FR" sz="7000" b="0" u="none" dirty="0">
                <a:solidFill>
                  <a:srgbClr val="D93E2B"/>
                </a:solidFill>
                <a:latin typeface="+mn-lt"/>
                <a:cs typeface="+mn-cs"/>
              </a:rPr>
              <a:t>3</a:t>
            </a:r>
            <a:r>
              <a:rPr sz="7000" b="0" u="none" dirty="0">
                <a:solidFill>
                  <a:srgbClr val="D93E2B"/>
                </a:solidFill>
                <a:latin typeface="+mn-lt"/>
                <a:cs typeface="+mn-cs"/>
              </a:rPr>
              <a:t>/</a:t>
            </a:r>
            <a:r>
              <a:rPr lang="fr-FR" sz="7000" b="0" u="none" dirty="0">
                <a:solidFill>
                  <a:srgbClr val="D93E2B"/>
                </a:solidFill>
                <a:latin typeface="+mn-lt"/>
                <a:cs typeface="+mn-cs"/>
              </a:rPr>
              <a:t>3</a:t>
            </a:r>
            <a:r>
              <a:rPr sz="7000" b="0" u="none" dirty="0">
                <a:solidFill>
                  <a:srgbClr val="D93E2B"/>
                </a:solidFill>
                <a:latin typeface="+mn-lt"/>
                <a:cs typeface="+mn-cs"/>
              </a:rPr>
              <a:t>)</a:t>
            </a:r>
          </a:p>
        </p:txBody>
      </p:sp>
      <p:sp>
        <p:nvSpPr>
          <p:cNvPr id="3" name="object 3"/>
          <p:cNvSpPr txBox="1"/>
          <p:nvPr/>
        </p:nvSpPr>
        <p:spPr>
          <a:xfrm>
            <a:off x="722174" y="2783471"/>
            <a:ext cx="11884666" cy="1309906"/>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150000"/>
              </a:lnSpc>
              <a:spcBef>
                <a:spcPts val="129"/>
              </a:spcBef>
              <a:buFont typeface="Wingdings" panose="05000000000000000000" pitchFamily="2" charset="2"/>
              <a:buChar char="ü"/>
              <a:defRPr sz="2952"/>
            </a:lvl1pPr>
          </a:lstStyle>
          <a:p>
            <a:r>
              <a:rPr dirty="0"/>
              <a:t>Pour connaître la date en fonction du 01/01/1970 utilisez la commande </a:t>
            </a:r>
            <a:r>
              <a:rPr b="1" dirty="0"/>
              <a:t>date</a:t>
            </a:r>
            <a:r>
              <a:rPr dirty="0"/>
              <a:t>  comme ceci, en ajoutant le nombre de jours désiré:</a:t>
            </a:r>
          </a:p>
        </p:txBody>
      </p:sp>
      <p:sp>
        <p:nvSpPr>
          <p:cNvPr id="4" name="object 4"/>
          <p:cNvSpPr txBox="1"/>
          <p:nvPr/>
        </p:nvSpPr>
        <p:spPr>
          <a:xfrm>
            <a:off x="831962" y="5613806"/>
            <a:ext cx="11774878" cy="1309906"/>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150000"/>
              </a:lnSpc>
              <a:spcBef>
                <a:spcPts val="129"/>
              </a:spcBef>
              <a:buFont typeface="Wingdings" panose="05000000000000000000" pitchFamily="2" charset="2"/>
              <a:buChar char="ü"/>
              <a:defRPr sz="2952"/>
            </a:lvl1pPr>
          </a:lstStyle>
          <a:p>
            <a:r>
              <a:rPr dirty="0"/>
              <a:t>Le champs </a:t>
            </a:r>
            <a:r>
              <a:rPr b="1" dirty="0"/>
              <a:t>$id$ </a:t>
            </a:r>
            <a:r>
              <a:rPr dirty="0"/>
              <a:t>du mot de passe, représente l’algorithme de </a:t>
            </a:r>
            <a:r>
              <a:rPr dirty="0" err="1"/>
              <a:t>hachage</a:t>
            </a:r>
            <a:r>
              <a:rPr dirty="0"/>
              <a:t> </a:t>
            </a:r>
            <a:r>
              <a:rPr dirty="0" err="1"/>
              <a:t>définis</a:t>
            </a:r>
            <a:r>
              <a:rPr lang="fr-FR" dirty="0"/>
              <a:t> </a:t>
            </a:r>
            <a:r>
              <a:rPr dirty="0"/>
              <a:t>dans GNU/Linux :</a:t>
            </a:r>
          </a:p>
        </p:txBody>
      </p:sp>
      <p:graphicFrame>
        <p:nvGraphicFramePr>
          <p:cNvPr id="5" name="object 5"/>
          <p:cNvGraphicFramePr>
            <a:graphicFrameLocks noGrp="1"/>
          </p:cNvGraphicFramePr>
          <p:nvPr>
            <p:extLst>
              <p:ext uri="{D42A27DB-BD31-4B8C-83A1-F6EECF244321}">
                <p14:modId xmlns:p14="http://schemas.microsoft.com/office/powerpoint/2010/main" val="3679045935"/>
              </p:ext>
            </p:extLst>
          </p:nvPr>
        </p:nvGraphicFramePr>
        <p:xfrm>
          <a:off x="4161109" y="7307073"/>
          <a:ext cx="4925937" cy="2463881"/>
        </p:xfrm>
        <a:graphic>
          <a:graphicData uri="http://schemas.openxmlformats.org/drawingml/2006/table">
            <a:tbl>
              <a:tblPr firstRow="1" bandRow="1">
                <a:tableStyleId>{2D5ABB26-0587-4C30-8999-92F81FD0307C}</a:tableStyleId>
              </a:tblPr>
              <a:tblGrid>
                <a:gridCol w="2463378">
                  <a:extLst>
                    <a:ext uri="{9D8B030D-6E8A-4147-A177-3AD203B41FA5}">
                      <a16:colId xmlns:a16="http://schemas.microsoft.com/office/drawing/2014/main" val="20000"/>
                    </a:ext>
                  </a:extLst>
                </a:gridCol>
                <a:gridCol w="2462559">
                  <a:extLst>
                    <a:ext uri="{9D8B030D-6E8A-4147-A177-3AD203B41FA5}">
                      <a16:colId xmlns:a16="http://schemas.microsoft.com/office/drawing/2014/main" val="20001"/>
                    </a:ext>
                  </a:extLst>
                </a:gridCol>
              </a:tblGrid>
              <a:tr h="493002">
                <a:tc>
                  <a:txBody>
                    <a:bodyPr/>
                    <a:lstStyle/>
                    <a:p>
                      <a:pPr marL="90170">
                        <a:lnSpc>
                          <a:spcPct val="100000"/>
                        </a:lnSpc>
                        <a:spcBef>
                          <a:spcPts val="270"/>
                        </a:spcBef>
                      </a:pPr>
                      <a:r>
                        <a:rPr sz="2300" b="1" spc="-5" dirty="0">
                          <a:latin typeface="Carlito"/>
                          <a:cs typeface="Carlito"/>
                        </a:rPr>
                        <a:t>$1$</a:t>
                      </a:r>
                      <a:endParaRPr sz="2300">
                        <a:latin typeface="Carlito"/>
                        <a:cs typeface="Carlito"/>
                      </a:endParaRPr>
                    </a:p>
                  </a:txBody>
                  <a:tcPr marL="0" marR="0" marT="4422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3B3B3"/>
                    </a:solidFill>
                  </a:tcPr>
                </a:tc>
                <a:tc>
                  <a:txBody>
                    <a:bodyPr/>
                    <a:lstStyle/>
                    <a:p>
                      <a:pPr marL="90805">
                        <a:lnSpc>
                          <a:spcPct val="100000"/>
                        </a:lnSpc>
                        <a:spcBef>
                          <a:spcPts val="270"/>
                        </a:spcBef>
                      </a:pPr>
                      <a:r>
                        <a:rPr sz="2300" dirty="0">
                          <a:latin typeface="Carlito"/>
                          <a:cs typeface="Carlito"/>
                        </a:rPr>
                        <a:t>md5</a:t>
                      </a:r>
                      <a:endParaRPr sz="2300">
                        <a:latin typeface="Carlito"/>
                        <a:cs typeface="Carlito"/>
                      </a:endParaRPr>
                    </a:p>
                  </a:txBody>
                  <a:tcPr marL="0" marR="0" marT="4422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3B3B3"/>
                    </a:solidFill>
                  </a:tcPr>
                </a:tc>
                <a:extLst>
                  <a:ext uri="{0D108BD9-81ED-4DB2-BD59-A6C34878D82A}">
                    <a16:rowId xmlns:a16="http://schemas.microsoft.com/office/drawing/2014/main" val="10000"/>
                  </a:ext>
                </a:extLst>
              </a:tr>
              <a:tr h="493002">
                <a:tc>
                  <a:txBody>
                    <a:bodyPr/>
                    <a:lstStyle/>
                    <a:p>
                      <a:pPr marL="90170">
                        <a:lnSpc>
                          <a:spcPct val="100000"/>
                        </a:lnSpc>
                        <a:spcBef>
                          <a:spcPts val="270"/>
                        </a:spcBef>
                      </a:pPr>
                      <a:r>
                        <a:rPr sz="2300" b="1" spc="-5" dirty="0">
                          <a:latin typeface="Carlito"/>
                          <a:cs typeface="Carlito"/>
                        </a:rPr>
                        <a:t>$2a$</a:t>
                      </a:r>
                      <a:endParaRPr sz="2300">
                        <a:latin typeface="Carlito"/>
                        <a:cs typeface="Carlito"/>
                      </a:endParaRPr>
                    </a:p>
                  </a:txBody>
                  <a:tcPr marL="0" marR="0" marT="4422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CC"/>
                    </a:solidFill>
                  </a:tcPr>
                </a:tc>
                <a:tc>
                  <a:txBody>
                    <a:bodyPr/>
                    <a:lstStyle/>
                    <a:p>
                      <a:pPr marL="90805">
                        <a:lnSpc>
                          <a:spcPct val="100000"/>
                        </a:lnSpc>
                        <a:spcBef>
                          <a:spcPts val="270"/>
                        </a:spcBef>
                      </a:pPr>
                      <a:r>
                        <a:rPr sz="2300" spc="-5" dirty="0">
                          <a:latin typeface="Carlito"/>
                          <a:cs typeface="Carlito"/>
                        </a:rPr>
                        <a:t>Blowfish</a:t>
                      </a:r>
                      <a:endParaRPr sz="2300">
                        <a:latin typeface="Carlito"/>
                        <a:cs typeface="Carlito"/>
                      </a:endParaRPr>
                    </a:p>
                  </a:txBody>
                  <a:tcPr marL="0" marR="0" marT="4422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CC"/>
                    </a:solidFill>
                  </a:tcPr>
                </a:tc>
                <a:extLst>
                  <a:ext uri="{0D108BD9-81ED-4DB2-BD59-A6C34878D82A}">
                    <a16:rowId xmlns:a16="http://schemas.microsoft.com/office/drawing/2014/main" val="10001"/>
                  </a:ext>
                </a:extLst>
              </a:tr>
              <a:tr h="493150">
                <a:tc>
                  <a:txBody>
                    <a:bodyPr/>
                    <a:lstStyle/>
                    <a:p>
                      <a:pPr marL="90170">
                        <a:lnSpc>
                          <a:spcPct val="100000"/>
                        </a:lnSpc>
                        <a:spcBef>
                          <a:spcPts val="270"/>
                        </a:spcBef>
                      </a:pPr>
                      <a:r>
                        <a:rPr sz="2300" b="1" spc="-5" dirty="0">
                          <a:latin typeface="Carlito"/>
                          <a:cs typeface="Carlito"/>
                        </a:rPr>
                        <a:t>$2y$</a:t>
                      </a:r>
                      <a:endParaRPr sz="2300" dirty="0">
                        <a:latin typeface="Carlito"/>
                        <a:cs typeface="Carlito"/>
                      </a:endParaRPr>
                    </a:p>
                  </a:txBody>
                  <a:tcPr marL="0" marR="0" marT="4422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6E6E6"/>
                    </a:solidFill>
                  </a:tcPr>
                </a:tc>
                <a:tc>
                  <a:txBody>
                    <a:bodyPr/>
                    <a:lstStyle/>
                    <a:p>
                      <a:pPr marL="90805">
                        <a:lnSpc>
                          <a:spcPct val="100000"/>
                        </a:lnSpc>
                        <a:spcBef>
                          <a:spcPts val="270"/>
                        </a:spcBef>
                      </a:pPr>
                      <a:r>
                        <a:rPr sz="2300" spc="-5" dirty="0">
                          <a:latin typeface="Carlito"/>
                          <a:cs typeface="Carlito"/>
                        </a:rPr>
                        <a:t>Blowfish</a:t>
                      </a:r>
                      <a:endParaRPr sz="2300">
                        <a:latin typeface="Carlito"/>
                        <a:cs typeface="Carlito"/>
                      </a:endParaRPr>
                    </a:p>
                  </a:txBody>
                  <a:tcPr marL="0" marR="0" marT="4422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6E6E6"/>
                    </a:solidFill>
                  </a:tcPr>
                </a:tc>
                <a:extLst>
                  <a:ext uri="{0D108BD9-81ED-4DB2-BD59-A6C34878D82A}">
                    <a16:rowId xmlns:a16="http://schemas.microsoft.com/office/drawing/2014/main" val="10002"/>
                  </a:ext>
                </a:extLst>
              </a:tr>
              <a:tr h="493068">
                <a:tc>
                  <a:txBody>
                    <a:bodyPr/>
                    <a:lstStyle/>
                    <a:p>
                      <a:pPr marL="90170">
                        <a:lnSpc>
                          <a:spcPct val="100000"/>
                        </a:lnSpc>
                        <a:spcBef>
                          <a:spcPts val="275"/>
                        </a:spcBef>
                      </a:pPr>
                      <a:r>
                        <a:rPr sz="2300" b="1" spc="-5" dirty="0">
                          <a:latin typeface="Carlito"/>
                          <a:cs typeface="Carlito"/>
                        </a:rPr>
                        <a:t>$5$</a:t>
                      </a:r>
                      <a:endParaRPr sz="2300">
                        <a:latin typeface="Carlito"/>
                        <a:cs typeface="Carlito"/>
                      </a:endParaRPr>
                    </a:p>
                  </a:txBody>
                  <a:tcPr marL="0" marR="0" marT="4504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CC"/>
                    </a:solidFill>
                  </a:tcPr>
                </a:tc>
                <a:tc>
                  <a:txBody>
                    <a:bodyPr/>
                    <a:lstStyle/>
                    <a:p>
                      <a:pPr marL="90805">
                        <a:lnSpc>
                          <a:spcPct val="100000"/>
                        </a:lnSpc>
                        <a:spcBef>
                          <a:spcPts val="275"/>
                        </a:spcBef>
                      </a:pPr>
                      <a:r>
                        <a:rPr sz="2300" spc="-5" dirty="0">
                          <a:latin typeface="Carlito"/>
                          <a:cs typeface="Carlito"/>
                        </a:rPr>
                        <a:t>SHA-256</a:t>
                      </a:r>
                      <a:endParaRPr sz="2300">
                        <a:latin typeface="Carlito"/>
                        <a:cs typeface="Carlito"/>
                      </a:endParaRPr>
                    </a:p>
                  </a:txBody>
                  <a:tcPr marL="0" marR="0" marT="4504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CC"/>
                    </a:solidFill>
                  </a:tcPr>
                </a:tc>
                <a:extLst>
                  <a:ext uri="{0D108BD9-81ED-4DB2-BD59-A6C34878D82A}">
                    <a16:rowId xmlns:a16="http://schemas.microsoft.com/office/drawing/2014/main" val="10003"/>
                  </a:ext>
                </a:extLst>
              </a:tr>
              <a:tr h="491659">
                <a:tc>
                  <a:txBody>
                    <a:bodyPr/>
                    <a:lstStyle/>
                    <a:p>
                      <a:pPr marL="90170">
                        <a:lnSpc>
                          <a:spcPct val="100000"/>
                        </a:lnSpc>
                        <a:spcBef>
                          <a:spcPts val="270"/>
                        </a:spcBef>
                      </a:pPr>
                      <a:r>
                        <a:rPr sz="2300" b="1" spc="-5" dirty="0">
                          <a:latin typeface="Carlito"/>
                          <a:cs typeface="Carlito"/>
                        </a:rPr>
                        <a:t>$6$</a:t>
                      </a:r>
                      <a:endParaRPr sz="2300" dirty="0">
                        <a:latin typeface="Carlito"/>
                        <a:cs typeface="Carlito"/>
                      </a:endParaRPr>
                    </a:p>
                  </a:txBody>
                  <a:tcPr marL="0" marR="0" marT="4422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6E6E6"/>
                    </a:solidFill>
                  </a:tcPr>
                </a:tc>
                <a:tc>
                  <a:txBody>
                    <a:bodyPr/>
                    <a:lstStyle/>
                    <a:p>
                      <a:pPr marL="90805">
                        <a:lnSpc>
                          <a:spcPct val="100000"/>
                        </a:lnSpc>
                        <a:spcBef>
                          <a:spcPts val="270"/>
                        </a:spcBef>
                      </a:pPr>
                      <a:r>
                        <a:rPr sz="2300" spc="-5" dirty="0">
                          <a:latin typeface="Carlito"/>
                          <a:cs typeface="Carlito"/>
                        </a:rPr>
                        <a:t>SHA-512</a:t>
                      </a:r>
                      <a:endParaRPr sz="2300" dirty="0">
                        <a:latin typeface="Carlito"/>
                        <a:cs typeface="Carlito"/>
                      </a:endParaRPr>
                    </a:p>
                  </a:txBody>
                  <a:tcPr marL="0" marR="0" marT="4422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6E6E6"/>
                    </a:solidFill>
                  </a:tcPr>
                </a:tc>
                <a:extLst>
                  <a:ext uri="{0D108BD9-81ED-4DB2-BD59-A6C34878D82A}">
                    <a16:rowId xmlns:a16="http://schemas.microsoft.com/office/drawing/2014/main" val="10004"/>
                  </a:ext>
                </a:extLst>
              </a:tr>
            </a:tbl>
          </a:graphicData>
        </a:graphic>
      </p:graphicFrame>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21</a:t>
            </a:fld>
            <a:endParaRPr dirty="0"/>
          </a:p>
        </p:txBody>
      </p:sp>
      <p:pic>
        <p:nvPicPr>
          <p:cNvPr id="8" name="Image 7"/>
          <p:cNvPicPr>
            <a:picLocks noChangeAspect="1"/>
          </p:cNvPicPr>
          <p:nvPr/>
        </p:nvPicPr>
        <p:blipFill>
          <a:blip r:embed="rId2"/>
          <a:stretch>
            <a:fillRect/>
          </a:stretch>
        </p:blipFill>
        <p:spPr>
          <a:xfrm>
            <a:off x="1131478" y="4923802"/>
            <a:ext cx="11057755" cy="69000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BC9A6A43-B7A3-4955-8217-64B963BB6DBD}"/>
              </a:ext>
            </a:extLst>
          </p:cNvPr>
          <p:cNvSpPr txBox="1">
            <a:spLocks/>
          </p:cNvSpPr>
          <p:nvPr/>
        </p:nvSpPr>
        <p:spPr>
          <a:xfrm>
            <a:off x="1044951" y="4570420"/>
            <a:ext cx="11230809" cy="1955531"/>
          </a:xfrm>
          <a:prstGeom prst="rect">
            <a:avLst/>
          </a:prstGeom>
          <a:ln w="12700">
            <a:miter lim="400000"/>
          </a:ln>
        </p:spPr>
        <p:txBody>
          <a:bodyPr lIns="50800" tIns="50800" rIns="50800" bIns="50800" anchor="ctr">
            <a:normAutofit/>
          </a:bodyPr>
          <a:lstStyle>
            <a:lvl1pPr marL="0" marR="0" indent="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1pPr>
            <a:lvl2pPr marL="0" marR="0" indent="2286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2pPr>
            <a:lvl3pPr marL="0" marR="0" indent="4572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3pPr>
            <a:lvl4pPr marL="0" marR="0" indent="6858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4pPr>
            <a:lvl5pPr marL="0" marR="0" indent="9144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5pPr>
            <a:lvl6pPr marL="0" marR="0" indent="11430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6pPr>
            <a:lvl7pPr marL="0" marR="0" indent="13716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7pPr>
            <a:lvl8pPr marL="0" marR="0" indent="16002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8pPr>
            <a:lvl9pPr marL="0" marR="0" indent="18288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9pPr>
          </a:lstStyle>
          <a:p>
            <a:r>
              <a:rPr lang="fr-FR" sz="6600" dirty="0"/>
              <a:t>Gestion des utilisateurs</a:t>
            </a:r>
          </a:p>
        </p:txBody>
      </p:sp>
    </p:spTree>
    <p:extLst>
      <p:ext uri="{BB962C8B-B14F-4D97-AF65-F5344CB8AC3E}">
        <p14:creationId xmlns:p14="http://schemas.microsoft.com/office/powerpoint/2010/main" val="197284354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1406" y="1136098"/>
            <a:ext cx="11577901" cy="984803"/>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Ajout d’un utilisateur (1/4)</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23</a:t>
            </a:fld>
            <a:endParaRPr dirty="0"/>
          </a:p>
        </p:txBody>
      </p:sp>
      <p:sp>
        <p:nvSpPr>
          <p:cNvPr id="3" name="object 3"/>
          <p:cNvSpPr txBox="1"/>
          <p:nvPr/>
        </p:nvSpPr>
        <p:spPr>
          <a:xfrm>
            <a:off x="717567" y="2621784"/>
            <a:ext cx="12055723" cy="6516460"/>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150000"/>
              </a:lnSpc>
              <a:spcBef>
                <a:spcPts val="129"/>
              </a:spcBef>
              <a:buFont typeface="Wingdings" panose="05000000000000000000" pitchFamily="2" charset="2"/>
              <a:buChar char="ü"/>
              <a:defRPr sz="2952"/>
            </a:lvl1pPr>
          </a:lstStyle>
          <a:p>
            <a:r>
              <a:rPr sz="2800" dirty="0"/>
              <a:t>La création d’un utilisateur pourrait être entièrement effectuée à la main</a:t>
            </a:r>
            <a:r>
              <a:rPr lang="fr-FR" sz="2800" dirty="0"/>
              <a:t>:</a:t>
            </a:r>
            <a:endParaRPr sz="2800" dirty="0"/>
          </a:p>
          <a:p>
            <a:pPr marL="1071563" indent="-442913">
              <a:buFont typeface="+mj-lt"/>
              <a:buAutoNum type="arabicPeriod"/>
            </a:pPr>
            <a:r>
              <a:rPr sz="2800" dirty="0"/>
              <a:t>Rajouter une ligne dans </a:t>
            </a:r>
            <a:r>
              <a:rPr sz="2800" b="1" dirty="0"/>
              <a:t>/etc/passwd</a:t>
            </a:r>
          </a:p>
          <a:p>
            <a:pPr marL="1071563" indent="-442913">
              <a:buFont typeface="+mj-lt"/>
              <a:buAutoNum type="arabicPeriod"/>
            </a:pPr>
            <a:r>
              <a:rPr sz="2800" dirty="0" err="1"/>
              <a:t>Rajouter</a:t>
            </a:r>
            <a:r>
              <a:rPr sz="2800" dirty="0"/>
              <a:t> </a:t>
            </a:r>
            <a:r>
              <a:rPr sz="2800" dirty="0" err="1"/>
              <a:t>une</a:t>
            </a:r>
            <a:r>
              <a:rPr sz="2800" dirty="0"/>
              <a:t> ligne dans </a:t>
            </a:r>
            <a:r>
              <a:rPr sz="2800" b="1" dirty="0"/>
              <a:t>/etc/shadow</a:t>
            </a:r>
          </a:p>
          <a:p>
            <a:pPr marL="1071563" indent="-442913">
              <a:buFont typeface="+mj-lt"/>
              <a:buAutoNum type="arabicPeriod"/>
            </a:pPr>
            <a:r>
              <a:rPr sz="2800" dirty="0"/>
              <a:t>Rajouter d’éventuelles informations dans </a:t>
            </a:r>
            <a:r>
              <a:rPr sz="2800" b="1" dirty="0"/>
              <a:t>/etc/group</a:t>
            </a:r>
          </a:p>
          <a:p>
            <a:pPr marL="1071563" indent="-442913">
              <a:buFont typeface="+mj-lt"/>
              <a:buAutoNum type="arabicPeriod"/>
            </a:pPr>
            <a:r>
              <a:rPr sz="2800" dirty="0"/>
              <a:t>Créer le répertoire personnel et copier dedans le contenu de </a:t>
            </a:r>
            <a:r>
              <a:rPr sz="2800" b="1" dirty="0"/>
              <a:t>/etc/skel</a:t>
            </a:r>
          </a:p>
          <a:p>
            <a:pPr marL="1071563" indent="-442913">
              <a:buFont typeface="+mj-lt"/>
              <a:buAutoNum type="arabicPeriod"/>
            </a:pPr>
            <a:r>
              <a:rPr sz="2800" dirty="0"/>
              <a:t>Changer les permissions et le propriétaire </a:t>
            </a:r>
            <a:r>
              <a:rPr sz="2800" b="1" dirty="0"/>
              <a:t>du répertoire personnel</a:t>
            </a:r>
          </a:p>
          <a:p>
            <a:pPr marL="1071563" indent="-442913">
              <a:buFont typeface="+mj-lt"/>
              <a:buAutoNum type="arabicPeriod"/>
            </a:pPr>
            <a:r>
              <a:rPr sz="2800" dirty="0"/>
              <a:t>Changer le mot de passe </a:t>
            </a:r>
            <a:r>
              <a:rPr sz="2800" b="1" dirty="0"/>
              <a:t>(</a:t>
            </a:r>
            <a:r>
              <a:rPr sz="2800" b="1" dirty="0" err="1"/>
              <a:t>encodé</a:t>
            </a:r>
            <a:r>
              <a:rPr sz="2800" b="1" dirty="0"/>
              <a:t>).</a:t>
            </a:r>
            <a:endParaRPr lang="fr-FR" sz="2800" b="1" dirty="0"/>
          </a:p>
          <a:p>
            <a:pPr marL="1071563" indent="-442913">
              <a:buFont typeface="+mj-lt"/>
              <a:buAutoNum type="arabicPeriod"/>
            </a:pPr>
            <a:endParaRPr sz="2800" b="1" dirty="0"/>
          </a:p>
          <a:p>
            <a:pPr marL="16379" indent="0">
              <a:buNone/>
            </a:pPr>
            <a:r>
              <a:rPr sz="2800" b="1" dirty="0"/>
              <a:t>NB: </a:t>
            </a:r>
            <a:r>
              <a:rPr sz="2800" dirty="0">
                <a:solidFill>
                  <a:srgbClr val="0070C0"/>
                </a:solidFill>
              </a:rPr>
              <a:t>Le répertoire </a:t>
            </a:r>
            <a:r>
              <a:rPr sz="2800" b="1" dirty="0">
                <a:solidFill>
                  <a:srgbClr val="0070C0"/>
                </a:solidFill>
              </a:rPr>
              <a:t>/etc/skel </a:t>
            </a:r>
            <a:r>
              <a:rPr sz="2800" dirty="0">
                <a:solidFill>
                  <a:srgbClr val="0070C0"/>
                </a:solidFill>
              </a:rPr>
              <a:t>est une squelette du répertoire de connexion des nouveaux</a:t>
            </a:r>
            <a:r>
              <a:rPr lang="fr-FR" sz="2800" dirty="0">
                <a:solidFill>
                  <a:srgbClr val="0070C0"/>
                </a:solidFill>
              </a:rPr>
              <a:t> </a:t>
            </a:r>
            <a:r>
              <a:rPr sz="2800" dirty="0" err="1">
                <a:solidFill>
                  <a:srgbClr val="0070C0"/>
                </a:solidFill>
              </a:rPr>
              <a:t>utilisateurs</a:t>
            </a:r>
            <a:r>
              <a:rPr sz="2800" dirty="0">
                <a:solidFill>
                  <a:srgbClr val="0070C0"/>
                </a:solidFill>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2145" y="2528117"/>
            <a:ext cx="11924524" cy="6672079"/>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150000"/>
              </a:lnSpc>
              <a:spcBef>
                <a:spcPts val="129"/>
              </a:spcBef>
              <a:buFont typeface="Wingdings" panose="05000000000000000000" pitchFamily="2" charset="2"/>
              <a:buChar char="ü"/>
              <a:defRPr sz="2800"/>
            </a:lvl1pPr>
          </a:lstStyle>
          <a:p>
            <a:pPr>
              <a:buFont typeface="Wingdings" panose="05000000000000000000" pitchFamily="2" charset="2"/>
              <a:buChar char="§"/>
            </a:pPr>
            <a:r>
              <a:rPr b="1" dirty="0">
                <a:solidFill>
                  <a:srgbClr val="002060"/>
                </a:solidFill>
              </a:rPr>
              <a:t>NOM</a:t>
            </a:r>
          </a:p>
          <a:p>
            <a:pPr marL="542925" indent="-100013">
              <a:buNone/>
            </a:pPr>
            <a:r>
              <a:rPr lang="fr-FR" dirty="0"/>
              <a:t> </a:t>
            </a:r>
            <a:r>
              <a:rPr b="1" dirty="0" err="1">
                <a:solidFill>
                  <a:srgbClr val="FF0000"/>
                </a:solidFill>
              </a:rPr>
              <a:t>useradd</a:t>
            </a:r>
            <a:r>
              <a:rPr dirty="0"/>
              <a:t> </a:t>
            </a:r>
            <a:r>
              <a:rPr lang="fr-FR" dirty="0"/>
              <a:t>      </a:t>
            </a:r>
            <a:r>
              <a:rPr dirty="0"/>
              <a:t>- créer un </a:t>
            </a:r>
            <a:r>
              <a:rPr dirty="0" err="1"/>
              <a:t>nouvel</a:t>
            </a:r>
            <a:r>
              <a:rPr lang="fr-FR" dirty="0"/>
              <a:t> </a:t>
            </a:r>
            <a:r>
              <a:rPr dirty="0" err="1"/>
              <a:t>utilisateur</a:t>
            </a:r>
            <a:r>
              <a:rPr dirty="0"/>
              <a:t> </a:t>
            </a:r>
            <a:r>
              <a:rPr dirty="0" err="1"/>
              <a:t>ou</a:t>
            </a:r>
            <a:r>
              <a:rPr dirty="0"/>
              <a:t> modifier</a:t>
            </a:r>
            <a:r>
              <a:rPr lang="fr-FR" dirty="0"/>
              <a:t> </a:t>
            </a:r>
            <a:r>
              <a:rPr dirty="0"/>
              <a:t>les informations par </a:t>
            </a:r>
            <a:r>
              <a:rPr dirty="0" err="1"/>
              <a:t>défaut</a:t>
            </a:r>
            <a:r>
              <a:rPr dirty="0"/>
              <a:t> </a:t>
            </a:r>
            <a:r>
              <a:rPr dirty="0" err="1"/>
              <a:t>appliquées</a:t>
            </a:r>
            <a:r>
              <a:rPr dirty="0"/>
              <a:t> aux nouveaux </a:t>
            </a:r>
            <a:r>
              <a:rPr dirty="0" err="1"/>
              <a:t>utilisateurs</a:t>
            </a:r>
            <a:r>
              <a:rPr lang="fr-FR" dirty="0"/>
              <a:t>.</a:t>
            </a:r>
            <a:endParaRPr dirty="0"/>
          </a:p>
          <a:p>
            <a:pPr>
              <a:buFont typeface="Wingdings" panose="05000000000000000000" pitchFamily="2" charset="2"/>
              <a:buChar char="§"/>
            </a:pPr>
            <a:r>
              <a:rPr b="1" dirty="0">
                <a:solidFill>
                  <a:srgbClr val="002060"/>
                </a:solidFill>
              </a:rPr>
              <a:t>SYNOPSIS</a:t>
            </a:r>
          </a:p>
          <a:p>
            <a:pPr marL="16379" indent="0">
              <a:buNone/>
            </a:pPr>
            <a:r>
              <a:rPr lang="fr-FR" dirty="0"/>
              <a:t>            </a:t>
            </a:r>
            <a:r>
              <a:rPr b="1" dirty="0">
                <a:solidFill>
                  <a:srgbClr val="FF0000"/>
                </a:solidFill>
              </a:rPr>
              <a:t>$ useradd [options] LOGIN</a:t>
            </a:r>
          </a:p>
          <a:p>
            <a:pPr>
              <a:buFont typeface="Wingdings" panose="05000000000000000000" pitchFamily="2" charset="2"/>
              <a:buChar char="§"/>
            </a:pPr>
            <a:r>
              <a:rPr b="1" dirty="0">
                <a:solidFill>
                  <a:srgbClr val="002060"/>
                </a:solidFill>
              </a:rPr>
              <a:t>DESCRIPTION :</a:t>
            </a:r>
          </a:p>
          <a:p>
            <a:pPr marL="442913" indent="0">
              <a:buNone/>
            </a:pPr>
            <a:r>
              <a:rPr sz="2400" dirty="0"/>
              <a:t>Lorsqu'elle est invoquée sans l'option -D, la commande </a:t>
            </a:r>
            <a:r>
              <a:rPr sz="2400" b="1" dirty="0"/>
              <a:t>useradd</a:t>
            </a:r>
            <a:r>
              <a:rPr sz="2400" dirty="0"/>
              <a:t> crée un nouveau </a:t>
            </a:r>
            <a:r>
              <a:rPr sz="2400" dirty="0" err="1"/>
              <a:t>compte</a:t>
            </a:r>
            <a:r>
              <a:rPr lang="fr-FR" sz="2400" dirty="0"/>
              <a:t> </a:t>
            </a:r>
            <a:r>
              <a:rPr sz="2400" dirty="0" err="1"/>
              <a:t>utilisateur</a:t>
            </a:r>
            <a:r>
              <a:rPr sz="2400" dirty="0"/>
              <a:t> en utilisant les valeurs spécifiées sur la </a:t>
            </a:r>
            <a:r>
              <a:rPr lang="fr-FR" sz="2400" dirty="0"/>
              <a:t>ligne </a:t>
            </a:r>
            <a:r>
              <a:rPr sz="2400" dirty="0" err="1"/>
              <a:t>commande</a:t>
            </a:r>
            <a:r>
              <a:rPr sz="2400" dirty="0"/>
              <a:t> plus les valeurs par </a:t>
            </a:r>
            <a:r>
              <a:rPr sz="2400" dirty="0" err="1"/>
              <a:t>défaut</a:t>
            </a:r>
            <a:r>
              <a:rPr lang="fr-FR" sz="2400" dirty="0"/>
              <a:t> </a:t>
            </a:r>
            <a:r>
              <a:rPr sz="2400" dirty="0"/>
              <a:t>du système. Selon les options de la ligne de commande, la commande </a:t>
            </a:r>
            <a:r>
              <a:rPr sz="2400" b="1" dirty="0"/>
              <a:t>useradd</a:t>
            </a:r>
            <a:r>
              <a:rPr sz="2400" dirty="0"/>
              <a:t> mettra à jour</a:t>
            </a:r>
            <a:r>
              <a:rPr lang="fr-FR" sz="2400" dirty="0"/>
              <a:t> </a:t>
            </a:r>
            <a:r>
              <a:rPr sz="2400" dirty="0"/>
              <a:t>les</a:t>
            </a:r>
            <a:r>
              <a:rPr lang="fr-FR" sz="2400" dirty="0"/>
              <a:t> </a:t>
            </a:r>
            <a:r>
              <a:rPr sz="2400" dirty="0" err="1"/>
              <a:t>fichiers</a:t>
            </a:r>
            <a:r>
              <a:rPr sz="2400" dirty="0"/>
              <a:t> système et peut également créer le répertoire personnel du nouvel utilisateur et copier les fichiers initiaux.</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24</a:t>
            </a:fld>
            <a:endParaRPr dirty="0"/>
          </a:p>
        </p:txBody>
      </p:sp>
      <p:sp>
        <p:nvSpPr>
          <p:cNvPr id="3" name="object 3"/>
          <p:cNvSpPr txBox="1">
            <a:spLocks noGrp="1"/>
          </p:cNvSpPr>
          <p:nvPr>
            <p:ph type="title"/>
          </p:nvPr>
        </p:nvSpPr>
        <p:spPr>
          <a:xfrm>
            <a:off x="385630" y="1220816"/>
            <a:ext cx="12549452" cy="884790"/>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Ajout d’un </a:t>
            </a:r>
            <a:r>
              <a:rPr sz="7000" b="0" u="none" dirty="0" err="1">
                <a:solidFill>
                  <a:srgbClr val="D93E2B"/>
                </a:solidFill>
                <a:latin typeface="+mn-lt"/>
                <a:cs typeface="+mn-cs"/>
              </a:rPr>
              <a:t>utilisateur</a:t>
            </a:r>
            <a:r>
              <a:rPr sz="7000" b="0" u="none" dirty="0">
                <a:solidFill>
                  <a:srgbClr val="D93E2B"/>
                </a:solidFill>
                <a:latin typeface="+mn-lt"/>
                <a:cs typeface="+mn-cs"/>
              </a:rPr>
              <a:t> </a:t>
            </a:r>
            <a:r>
              <a:rPr lang="fr-FR" sz="7000" b="0" u="none" dirty="0">
                <a:solidFill>
                  <a:srgbClr val="D93E2B"/>
                </a:solidFill>
                <a:latin typeface="+mn-lt"/>
                <a:cs typeface="+mn-cs"/>
              </a:rPr>
              <a:t>-</a:t>
            </a:r>
            <a:r>
              <a:rPr sz="7000" b="0" u="none" dirty="0">
                <a:solidFill>
                  <a:srgbClr val="D93E2B"/>
                </a:solidFill>
                <a:latin typeface="+mn-lt"/>
                <a:cs typeface="+mn-cs"/>
              </a:rPr>
              <a:t> useradd (2/4)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518" y="964648"/>
            <a:ext cx="13192389" cy="1313415"/>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Ajout d’un </a:t>
            </a:r>
            <a:r>
              <a:rPr sz="7000" b="0" u="none" dirty="0" err="1">
                <a:solidFill>
                  <a:srgbClr val="D93E2B"/>
                </a:solidFill>
                <a:latin typeface="+mn-lt"/>
                <a:cs typeface="+mn-cs"/>
              </a:rPr>
              <a:t>utilisateur</a:t>
            </a:r>
            <a:r>
              <a:rPr sz="7000" b="0" u="none" dirty="0">
                <a:solidFill>
                  <a:srgbClr val="D93E2B"/>
                </a:solidFill>
                <a:latin typeface="+mn-lt"/>
                <a:cs typeface="+mn-cs"/>
              </a:rPr>
              <a:t> </a:t>
            </a:r>
            <a:r>
              <a:rPr lang="fr-FR" sz="7000" b="0" u="none" dirty="0">
                <a:solidFill>
                  <a:srgbClr val="D93E2B"/>
                </a:solidFill>
                <a:latin typeface="+mn-lt"/>
                <a:cs typeface="+mn-cs"/>
              </a:rPr>
              <a:t>-</a:t>
            </a:r>
            <a:r>
              <a:rPr sz="7000" b="0" u="none" dirty="0">
                <a:solidFill>
                  <a:srgbClr val="D93E2B"/>
                </a:solidFill>
                <a:latin typeface="+mn-lt"/>
                <a:cs typeface="+mn-cs"/>
              </a:rPr>
              <a:t> useradd (3/4)</a:t>
            </a:r>
          </a:p>
        </p:txBody>
      </p:sp>
      <p:sp>
        <p:nvSpPr>
          <p:cNvPr id="3" name="object 3"/>
          <p:cNvSpPr txBox="1"/>
          <p:nvPr/>
        </p:nvSpPr>
        <p:spPr>
          <a:xfrm>
            <a:off x="529389" y="2640648"/>
            <a:ext cx="5283267" cy="7085846"/>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150000"/>
              </a:lnSpc>
              <a:spcBef>
                <a:spcPts val="129"/>
              </a:spcBef>
              <a:buFont typeface="Wingdings" panose="05000000000000000000" pitchFamily="2" charset="2"/>
              <a:buChar char="ü"/>
              <a:defRPr sz="2800"/>
            </a:lvl1pPr>
          </a:lstStyle>
          <a:p>
            <a:pPr marL="473075" indent="-287338">
              <a:buFont typeface="Wingdings" panose="05000000000000000000" pitchFamily="2" charset="2"/>
              <a:buChar char="§"/>
            </a:pPr>
            <a:r>
              <a:rPr b="1" dirty="0"/>
              <a:t>useradd -D </a:t>
            </a:r>
            <a:r>
              <a:rPr dirty="0"/>
              <a:t>ou </a:t>
            </a:r>
            <a:r>
              <a:rPr b="1" dirty="0"/>
              <a:t>--defaults </a:t>
            </a:r>
            <a:r>
              <a:rPr dirty="0"/>
              <a:t>: useradd permet d’afficher les </a:t>
            </a:r>
            <a:r>
              <a:rPr dirty="0" err="1"/>
              <a:t>valeurs</a:t>
            </a:r>
            <a:r>
              <a:rPr dirty="0"/>
              <a:t> par</a:t>
            </a:r>
            <a:r>
              <a:rPr lang="fr-FR" dirty="0"/>
              <a:t> </a:t>
            </a:r>
            <a:r>
              <a:rPr dirty="0" err="1"/>
              <a:t>défaut</a:t>
            </a:r>
            <a:r>
              <a:rPr dirty="0"/>
              <a:t> issue de </a:t>
            </a:r>
            <a:r>
              <a:rPr b="1" dirty="0"/>
              <a:t>/etc/default/useradd</a:t>
            </a:r>
          </a:p>
          <a:p>
            <a:pPr marL="473075" indent="-287338"/>
            <a:endParaRPr b="1" dirty="0"/>
          </a:p>
          <a:p>
            <a:pPr marL="473075" indent="-287338">
              <a:buFont typeface="Wingdings" panose="05000000000000000000" pitchFamily="2" charset="2"/>
              <a:buChar char="§"/>
            </a:pPr>
            <a:r>
              <a:rPr dirty="0"/>
              <a:t>	</a:t>
            </a:r>
            <a:r>
              <a:rPr b="1" dirty="0"/>
              <a:t>useradd -D [options] </a:t>
            </a:r>
            <a:r>
              <a:rPr dirty="0"/>
              <a:t>: Lorsqu'il est invoqué avec -D plus d'autres options,  </a:t>
            </a:r>
            <a:r>
              <a:rPr i="1" dirty="0"/>
              <a:t>useradd</a:t>
            </a:r>
            <a:r>
              <a:rPr dirty="0"/>
              <a:t> mettra à jour les valeurs par défaut pour les options spécifiées.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25</a:t>
            </a:fld>
            <a:endParaRPr dirty="0"/>
          </a:p>
        </p:txBody>
      </p:sp>
      <p:pic>
        <p:nvPicPr>
          <p:cNvPr id="7" name="Image 6">
            <a:extLst>
              <a:ext uri="{FF2B5EF4-FFF2-40B4-BE49-F238E27FC236}">
                <a16:creationId xmlns:a16="http://schemas.microsoft.com/office/drawing/2014/main" id="{03319844-FAE1-4D4F-87F7-9E348B261443}"/>
              </a:ext>
            </a:extLst>
          </p:cNvPr>
          <p:cNvPicPr>
            <a:picLocks noChangeAspect="1"/>
          </p:cNvPicPr>
          <p:nvPr/>
        </p:nvPicPr>
        <p:blipFill rotWithShape="1">
          <a:blip r:embed="rId2"/>
          <a:srcRect r="5565"/>
          <a:stretch/>
        </p:blipFill>
        <p:spPr>
          <a:xfrm>
            <a:off x="6212918" y="2640648"/>
            <a:ext cx="6861398" cy="677172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06" y="998280"/>
            <a:ext cx="12778051" cy="1136909"/>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Ajout d’un </a:t>
            </a:r>
            <a:r>
              <a:rPr sz="7000" b="0" u="none" dirty="0" err="1">
                <a:solidFill>
                  <a:srgbClr val="D93E2B"/>
                </a:solidFill>
                <a:latin typeface="+mn-lt"/>
                <a:cs typeface="+mn-cs"/>
              </a:rPr>
              <a:t>utilisateur</a:t>
            </a:r>
            <a:r>
              <a:rPr sz="7000" b="0" u="none" dirty="0">
                <a:solidFill>
                  <a:srgbClr val="D93E2B"/>
                </a:solidFill>
                <a:latin typeface="+mn-lt"/>
                <a:cs typeface="+mn-cs"/>
              </a:rPr>
              <a:t> </a:t>
            </a:r>
            <a:r>
              <a:rPr lang="fr-FR" sz="7000" b="0" u="none" dirty="0">
                <a:solidFill>
                  <a:srgbClr val="D93E2B"/>
                </a:solidFill>
                <a:latin typeface="+mn-lt"/>
                <a:cs typeface="+mn-cs"/>
              </a:rPr>
              <a:t>-</a:t>
            </a:r>
            <a:r>
              <a:rPr sz="7000" b="0" u="none" dirty="0">
                <a:solidFill>
                  <a:srgbClr val="D93E2B"/>
                </a:solidFill>
                <a:latin typeface="+mn-lt"/>
                <a:cs typeface="+mn-cs"/>
              </a:rPr>
              <a:t> useradd (4/4)</a:t>
            </a:r>
          </a:p>
        </p:txBody>
      </p:sp>
      <p:graphicFrame>
        <p:nvGraphicFramePr>
          <p:cNvPr id="3" name="object 3"/>
          <p:cNvGraphicFramePr>
            <a:graphicFrameLocks noGrp="1"/>
          </p:cNvGraphicFramePr>
          <p:nvPr>
            <p:extLst>
              <p:ext uri="{D42A27DB-BD31-4B8C-83A1-F6EECF244321}">
                <p14:modId xmlns:p14="http://schemas.microsoft.com/office/powerpoint/2010/main" val="3960320020"/>
              </p:ext>
            </p:extLst>
          </p:nvPr>
        </p:nvGraphicFramePr>
        <p:xfrm>
          <a:off x="784397" y="2584546"/>
          <a:ext cx="11978666" cy="6759298"/>
        </p:xfrm>
        <a:graphic>
          <a:graphicData uri="http://schemas.openxmlformats.org/drawingml/2006/table">
            <a:tbl>
              <a:tblPr firstRow="1" bandRow="1">
                <a:tableStyleId>{2D5ABB26-0587-4C30-8999-92F81FD0307C}</a:tableStyleId>
              </a:tblPr>
              <a:tblGrid>
                <a:gridCol w="1652625">
                  <a:extLst>
                    <a:ext uri="{9D8B030D-6E8A-4147-A177-3AD203B41FA5}">
                      <a16:colId xmlns:a16="http://schemas.microsoft.com/office/drawing/2014/main" val="20000"/>
                    </a:ext>
                  </a:extLst>
                </a:gridCol>
                <a:gridCol w="10326041">
                  <a:extLst>
                    <a:ext uri="{9D8B030D-6E8A-4147-A177-3AD203B41FA5}">
                      <a16:colId xmlns:a16="http://schemas.microsoft.com/office/drawing/2014/main" val="20001"/>
                    </a:ext>
                  </a:extLst>
                </a:gridCol>
              </a:tblGrid>
              <a:tr h="461063">
                <a:tc>
                  <a:txBody>
                    <a:bodyPr/>
                    <a:lstStyle/>
                    <a:p>
                      <a:pPr marL="199390">
                        <a:lnSpc>
                          <a:spcPct val="100000"/>
                        </a:lnSpc>
                        <a:spcBef>
                          <a:spcPts val="180"/>
                        </a:spcBef>
                      </a:pPr>
                      <a:r>
                        <a:rPr sz="2300" b="1" spc="-5" dirty="0">
                          <a:solidFill>
                            <a:srgbClr val="C8201E"/>
                          </a:solidFill>
                          <a:latin typeface="Carlito"/>
                          <a:cs typeface="Carlito"/>
                        </a:rPr>
                        <a:t>options</a:t>
                      </a:r>
                      <a:endParaRPr sz="2300">
                        <a:latin typeface="Carlito"/>
                        <a:cs typeface="Carlito"/>
                      </a:endParaRPr>
                    </a:p>
                  </a:txBody>
                  <a:tcPr marL="0" marR="0" marT="2948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EE7E4"/>
                    </a:solidFill>
                  </a:tcPr>
                </a:tc>
                <a:tc>
                  <a:txBody>
                    <a:bodyPr/>
                    <a:lstStyle/>
                    <a:p>
                      <a:pPr marL="200025" algn="ctr">
                        <a:lnSpc>
                          <a:spcPct val="100000"/>
                        </a:lnSpc>
                        <a:spcBef>
                          <a:spcPts val="180"/>
                        </a:spcBef>
                      </a:pPr>
                      <a:r>
                        <a:rPr sz="2300" b="1" spc="-15" dirty="0">
                          <a:solidFill>
                            <a:srgbClr val="C8201E"/>
                          </a:solidFill>
                          <a:latin typeface="Carlito"/>
                          <a:cs typeface="Carlito"/>
                        </a:rPr>
                        <a:t>Rôle</a:t>
                      </a:r>
                      <a:endParaRPr sz="2300" dirty="0">
                        <a:latin typeface="Carlito"/>
                        <a:cs typeface="Carlito"/>
                      </a:endParaRPr>
                    </a:p>
                  </a:txBody>
                  <a:tcPr marL="0" marR="0" marT="2948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EE7E4"/>
                    </a:solidFill>
                  </a:tcPr>
                </a:tc>
                <a:extLst>
                  <a:ext uri="{0D108BD9-81ED-4DB2-BD59-A6C34878D82A}">
                    <a16:rowId xmlns:a16="http://schemas.microsoft.com/office/drawing/2014/main" val="10000"/>
                  </a:ext>
                </a:extLst>
              </a:tr>
              <a:tr h="668257">
                <a:tc>
                  <a:txBody>
                    <a:bodyPr/>
                    <a:lstStyle/>
                    <a:p>
                      <a:pPr marL="90805">
                        <a:lnSpc>
                          <a:spcPct val="100000"/>
                        </a:lnSpc>
                        <a:spcBef>
                          <a:spcPts val="240"/>
                        </a:spcBef>
                      </a:pPr>
                      <a:r>
                        <a:rPr sz="2300" b="1" dirty="0">
                          <a:latin typeface="Carlito"/>
                          <a:cs typeface="Carlito"/>
                        </a:rPr>
                        <a:t>-u</a:t>
                      </a:r>
                      <a:endParaRPr sz="2300">
                        <a:latin typeface="Carlito"/>
                        <a:cs typeface="Carlito"/>
                      </a:endParaRPr>
                    </a:p>
                  </a:txBody>
                  <a:tcPr marL="0" marR="0" marT="3930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EE7E4"/>
                    </a:solidFill>
                  </a:tcPr>
                </a:tc>
                <a:tc>
                  <a:txBody>
                    <a:bodyPr/>
                    <a:lstStyle/>
                    <a:p>
                      <a:pPr marL="91440" marR="302260" algn="l">
                        <a:lnSpc>
                          <a:spcPct val="100000"/>
                        </a:lnSpc>
                        <a:spcBef>
                          <a:spcPts val="270"/>
                        </a:spcBef>
                      </a:pPr>
                      <a:r>
                        <a:rPr sz="1800" b="1" dirty="0">
                          <a:latin typeface="Carlito"/>
                          <a:cs typeface="Carlito"/>
                        </a:rPr>
                        <a:t>- -uid UID </a:t>
                      </a:r>
                      <a:r>
                        <a:rPr sz="1800" dirty="0">
                          <a:latin typeface="Carlito"/>
                          <a:cs typeface="Carlito"/>
                        </a:rPr>
                        <a:t>: </a:t>
                      </a:r>
                      <a:r>
                        <a:rPr sz="1800" spc="-5" dirty="0">
                          <a:latin typeface="Carlito"/>
                          <a:cs typeface="Carlito"/>
                        </a:rPr>
                        <a:t>La valeur numérique de </a:t>
                      </a:r>
                      <a:r>
                        <a:rPr sz="1800" dirty="0">
                          <a:latin typeface="Carlito"/>
                          <a:cs typeface="Carlito"/>
                        </a:rPr>
                        <a:t>l'ID </a:t>
                      </a:r>
                      <a:r>
                        <a:rPr sz="1800" spc="-5" dirty="0">
                          <a:latin typeface="Carlito"/>
                          <a:cs typeface="Carlito"/>
                        </a:rPr>
                        <a:t>de </a:t>
                      </a:r>
                      <a:r>
                        <a:rPr sz="1800" spc="-15" dirty="0">
                          <a:latin typeface="Carlito"/>
                          <a:cs typeface="Carlito"/>
                        </a:rPr>
                        <a:t>l'utilisateur. Cette </a:t>
                      </a:r>
                      <a:r>
                        <a:rPr sz="1800" spc="-5" dirty="0">
                          <a:latin typeface="Carlito"/>
                          <a:cs typeface="Carlito"/>
                        </a:rPr>
                        <a:t>valeur doit </a:t>
                      </a:r>
                      <a:r>
                        <a:rPr sz="1800" spc="-10" dirty="0">
                          <a:latin typeface="Carlito"/>
                          <a:cs typeface="Carlito"/>
                        </a:rPr>
                        <a:t>être </a:t>
                      </a:r>
                      <a:r>
                        <a:rPr sz="1800" spc="-5" dirty="0">
                          <a:latin typeface="Carlito"/>
                          <a:cs typeface="Carlito"/>
                        </a:rPr>
                        <a:t>unique, sauf si </a:t>
                      </a:r>
                      <a:r>
                        <a:rPr sz="1800" dirty="0">
                          <a:latin typeface="Carlito"/>
                          <a:cs typeface="Carlito"/>
                        </a:rPr>
                        <a:t>l'option -o </a:t>
                      </a:r>
                      <a:r>
                        <a:rPr sz="1800" spc="-5" dirty="0">
                          <a:latin typeface="Carlito"/>
                          <a:cs typeface="Carlito"/>
                        </a:rPr>
                        <a:t>est  </a:t>
                      </a:r>
                      <a:r>
                        <a:rPr sz="1800" dirty="0">
                          <a:latin typeface="Carlito"/>
                          <a:cs typeface="Carlito"/>
                        </a:rPr>
                        <a:t>utilisée. </a:t>
                      </a:r>
                      <a:r>
                        <a:rPr sz="1800" spc="-5" dirty="0">
                          <a:latin typeface="Carlito"/>
                          <a:cs typeface="Carlito"/>
                        </a:rPr>
                        <a:t>La valeur doit </a:t>
                      </a:r>
                      <a:r>
                        <a:rPr sz="1800" spc="-10" dirty="0">
                          <a:latin typeface="Carlito"/>
                          <a:cs typeface="Carlito"/>
                        </a:rPr>
                        <a:t>être </a:t>
                      </a:r>
                      <a:r>
                        <a:rPr sz="1800" spc="-5" dirty="0">
                          <a:latin typeface="Carlito"/>
                          <a:cs typeface="Carlito"/>
                        </a:rPr>
                        <a:t>non </a:t>
                      </a:r>
                      <a:r>
                        <a:rPr sz="1800" spc="-10" dirty="0">
                          <a:latin typeface="Carlito"/>
                          <a:cs typeface="Carlito"/>
                        </a:rPr>
                        <a:t>négative.</a:t>
                      </a:r>
                      <a:endParaRPr sz="1800" dirty="0">
                        <a:latin typeface="Carlito"/>
                        <a:cs typeface="Carlito"/>
                      </a:endParaRPr>
                    </a:p>
                  </a:txBody>
                  <a:tcPr marL="0" marR="0" marT="44223"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EE7E4"/>
                    </a:solidFill>
                  </a:tcPr>
                </a:tc>
                <a:extLst>
                  <a:ext uri="{0D108BD9-81ED-4DB2-BD59-A6C34878D82A}">
                    <a16:rowId xmlns:a16="http://schemas.microsoft.com/office/drawing/2014/main" val="10001"/>
                  </a:ext>
                </a:extLst>
              </a:tr>
              <a:tr h="668257">
                <a:tc>
                  <a:txBody>
                    <a:bodyPr/>
                    <a:lstStyle/>
                    <a:p>
                      <a:pPr marL="90805">
                        <a:lnSpc>
                          <a:spcPct val="100000"/>
                        </a:lnSpc>
                        <a:spcBef>
                          <a:spcPts val="240"/>
                        </a:spcBef>
                      </a:pPr>
                      <a:r>
                        <a:rPr sz="2300" b="1" dirty="0">
                          <a:latin typeface="Carlito"/>
                          <a:cs typeface="Carlito"/>
                        </a:rPr>
                        <a:t>-g</a:t>
                      </a:r>
                      <a:endParaRPr sz="2300">
                        <a:latin typeface="Carlito"/>
                        <a:cs typeface="Carlito"/>
                      </a:endParaRPr>
                    </a:p>
                  </a:txBody>
                  <a:tcPr marL="0" marR="0" marT="3930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EE7E4"/>
                    </a:solidFill>
                  </a:tcPr>
                </a:tc>
                <a:tc>
                  <a:txBody>
                    <a:bodyPr/>
                    <a:lstStyle/>
                    <a:p>
                      <a:pPr marL="91440" marR="431800" algn="l">
                        <a:lnSpc>
                          <a:spcPct val="100000"/>
                        </a:lnSpc>
                        <a:spcBef>
                          <a:spcPts val="270"/>
                        </a:spcBef>
                      </a:pPr>
                      <a:r>
                        <a:rPr sz="1800" b="1" dirty="0">
                          <a:latin typeface="Carlito"/>
                          <a:cs typeface="Carlito"/>
                        </a:rPr>
                        <a:t>- </a:t>
                      </a:r>
                      <a:r>
                        <a:rPr sz="1800" b="1" spc="-5" dirty="0">
                          <a:latin typeface="Carlito"/>
                          <a:cs typeface="Carlito"/>
                        </a:rPr>
                        <a:t>-gid GROUP </a:t>
                      </a:r>
                      <a:r>
                        <a:rPr sz="1800" spc="-5" dirty="0">
                          <a:latin typeface="Carlito"/>
                          <a:cs typeface="Carlito"/>
                        </a:rPr>
                        <a:t>:Le nom de groupe ou </a:t>
                      </a:r>
                      <a:r>
                        <a:rPr sz="1800" dirty="0">
                          <a:latin typeface="Carlito"/>
                          <a:cs typeface="Carlito"/>
                        </a:rPr>
                        <a:t>l'ID </a:t>
                      </a:r>
                      <a:r>
                        <a:rPr sz="1800" spc="-5" dirty="0">
                          <a:latin typeface="Carlito"/>
                          <a:cs typeface="Carlito"/>
                        </a:rPr>
                        <a:t>du </a:t>
                      </a:r>
                      <a:r>
                        <a:rPr sz="1800" spc="-10" dirty="0">
                          <a:latin typeface="Carlito"/>
                          <a:cs typeface="Carlito"/>
                        </a:rPr>
                        <a:t>groupe </a:t>
                      </a:r>
                      <a:r>
                        <a:rPr sz="1800" spc="-5" dirty="0">
                          <a:latin typeface="Carlito"/>
                          <a:cs typeface="Carlito"/>
                        </a:rPr>
                        <a:t>initial d'un nouvel </a:t>
                      </a:r>
                      <a:r>
                        <a:rPr sz="1800" spc="-15" dirty="0">
                          <a:latin typeface="Carlito"/>
                          <a:cs typeface="Carlito"/>
                        </a:rPr>
                        <a:t>utilisateur. </a:t>
                      </a:r>
                      <a:r>
                        <a:rPr sz="1800" spc="-5" dirty="0">
                          <a:latin typeface="Carlito"/>
                          <a:cs typeface="Carlito"/>
                        </a:rPr>
                        <a:t>Le </a:t>
                      </a:r>
                      <a:r>
                        <a:rPr sz="1800" spc="-10" dirty="0">
                          <a:latin typeface="Carlito"/>
                          <a:cs typeface="Carlito"/>
                        </a:rPr>
                        <a:t>groupe </a:t>
                      </a:r>
                      <a:r>
                        <a:rPr sz="1800" spc="-5" dirty="0">
                          <a:latin typeface="Carlito"/>
                          <a:cs typeface="Carlito"/>
                        </a:rPr>
                        <a:t>nommé doit  </a:t>
                      </a:r>
                      <a:r>
                        <a:rPr sz="1800" spc="-10" dirty="0">
                          <a:latin typeface="Carlito"/>
                          <a:cs typeface="Carlito"/>
                        </a:rPr>
                        <a:t>exister et </a:t>
                      </a:r>
                      <a:r>
                        <a:rPr sz="1800" spc="-5" dirty="0">
                          <a:latin typeface="Carlito"/>
                          <a:cs typeface="Carlito"/>
                        </a:rPr>
                        <a:t>un ID de </a:t>
                      </a:r>
                      <a:r>
                        <a:rPr sz="1800" spc="-10" dirty="0">
                          <a:latin typeface="Carlito"/>
                          <a:cs typeface="Carlito"/>
                        </a:rPr>
                        <a:t>groupe </a:t>
                      </a:r>
                      <a:r>
                        <a:rPr sz="1800" spc="-5" dirty="0">
                          <a:latin typeface="Carlito"/>
                          <a:cs typeface="Carlito"/>
                        </a:rPr>
                        <a:t>numérique doit </a:t>
                      </a:r>
                      <a:r>
                        <a:rPr sz="1800" spc="-10" dirty="0">
                          <a:latin typeface="Carlito"/>
                          <a:cs typeface="Carlito"/>
                        </a:rPr>
                        <a:t>avoir </a:t>
                      </a:r>
                      <a:r>
                        <a:rPr sz="1800" spc="-5" dirty="0">
                          <a:latin typeface="Carlito"/>
                          <a:cs typeface="Carlito"/>
                        </a:rPr>
                        <a:t>une </a:t>
                      </a:r>
                      <a:r>
                        <a:rPr sz="1800" spc="-10" dirty="0">
                          <a:latin typeface="Carlito"/>
                          <a:cs typeface="Carlito"/>
                        </a:rPr>
                        <a:t>entrée</a:t>
                      </a:r>
                      <a:r>
                        <a:rPr sz="1800" spc="35" dirty="0">
                          <a:latin typeface="Carlito"/>
                          <a:cs typeface="Carlito"/>
                        </a:rPr>
                        <a:t> </a:t>
                      </a:r>
                      <a:r>
                        <a:rPr sz="1800" spc="-10" dirty="0">
                          <a:latin typeface="Carlito"/>
                          <a:cs typeface="Carlito"/>
                        </a:rPr>
                        <a:t>existante.</a:t>
                      </a:r>
                      <a:endParaRPr sz="1800">
                        <a:latin typeface="Carlito"/>
                        <a:cs typeface="Carlito"/>
                      </a:endParaRPr>
                    </a:p>
                  </a:txBody>
                  <a:tcPr marL="0" marR="0" marT="44223"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EE7E4"/>
                    </a:solidFill>
                  </a:tcPr>
                </a:tc>
                <a:extLst>
                  <a:ext uri="{0D108BD9-81ED-4DB2-BD59-A6C34878D82A}">
                    <a16:rowId xmlns:a16="http://schemas.microsoft.com/office/drawing/2014/main" val="10002"/>
                  </a:ext>
                </a:extLst>
              </a:tr>
              <a:tr h="1218585">
                <a:tc>
                  <a:txBody>
                    <a:bodyPr/>
                    <a:lstStyle/>
                    <a:p>
                      <a:pPr marL="90805">
                        <a:lnSpc>
                          <a:spcPct val="100000"/>
                        </a:lnSpc>
                        <a:spcBef>
                          <a:spcPts val="244"/>
                        </a:spcBef>
                      </a:pPr>
                      <a:r>
                        <a:rPr sz="2300" b="1" dirty="0">
                          <a:latin typeface="Carlito"/>
                          <a:cs typeface="Carlito"/>
                        </a:rPr>
                        <a:t>-G</a:t>
                      </a:r>
                      <a:endParaRPr sz="2300">
                        <a:latin typeface="Carlito"/>
                        <a:cs typeface="Carlito"/>
                      </a:endParaRPr>
                    </a:p>
                  </a:txBody>
                  <a:tcPr marL="0" marR="0" marT="40127"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EE7E4"/>
                    </a:solidFill>
                  </a:tcPr>
                </a:tc>
                <a:tc>
                  <a:txBody>
                    <a:bodyPr/>
                    <a:lstStyle/>
                    <a:p>
                      <a:pPr marL="91440" marR="157480" algn="l">
                        <a:lnSpc>
                          <a:spcPct val="100000"/>
                        </a:lnSpc>
                        <a:spcBef>
                          <a:spcPts val="270"/>
                        </a:spcBef>
                      </a:pPr>
                      <a:r>
                        <a:rPr sz="1800" b="1" dirty="0">
                          <a:latin typeface="Carlito"/>
                          <a:cs typeface="Carlito"/>
                        </a:rPr>
                        <a:t>- </a:t>
                      </a:r>
                      <a:r>
                        <a:rPr sz="1800" b="1" spc="-5" dirty="0">
                          <a:latin typeface="Carlito"/>
                          <a:cs typeface="Carlito"/>
                        </a:rPr>
                        <a:t>-groups GROUP1[,GROUP2,...[,GROUPN]]] </a:t>
                      </a:r>
                      <a:r>
                        <a:rPr sz="1800" spc="-5" dirty="0">
                          <a:latin typeface="Carlito"/>
                          <a:cs typeface="Carlito"/>
                        </a:rPr>
                        <a:t>Une liste de groupes supplémentaires </a:t>
                      </a:r>
                      <a:r>
                        <a:rPr sz="1800" spc="-10" dirty="0">
                          <a:latin typeface="Carlito"/>
                          <a:cs typeface="Carlito"/>
                        </a:rPr>
                        <a:t>dont </a:t>
                      </a:r>
                      <a:r>
                        <a:rPr sz="1800" spc="-5" dirty="0">
                          <a:latin typeface="Carlito"/>
                          <a:cs typeface="Carlito"/>
                        </a:rPr>
                        <a:t>l'utilisateur est  également </a:t>
                      </a:r>
                      <a:r>
                        <a:rPr sz="1800" spc="-10" dirty="0">
                          <a:latin typeface="Carlito"/>
                          <a:cs typeface="Carlito"/>
                        </a:rPr>
                        <a:t>membre. </a:t>
                      </a:r>
                      <a:r>
                        <a:rPr sz="1800" spc="-5" dirty="0">
                          <a:latin typeface="Carlito"/>
                          <a:cs typeface="Carlito"/>
                        </a:rPr>
                        <a:t>Chaque </a:t>
                      </a:r>
                      <a:r>
                        <a:rPr sz="1800" spc="-10" dirty="0">
                          <a:latin typeface="Carlito"/>
                          <a:cs typeface="Carlito"/>
                        </a:rPr>
                        <a:t>groupe </a:t>
                      </a:r>
                      <a:r>
                        <a:rPr sz="1800" spc="-5" dirty="0">
                          <a:latin typeface="Carlito"/>
                          <a:cs typeface="Carlito"/>
                        </a:rPr>
                        <a:t>est </a:t>
                      </a:r>
                      <a:r>
                        <a:rPr sz="1800" spc="-10" dirty="0">
                          <a:latin typeface="Carlito"/>
                          <a:cs typeface="Carlito"/>
                        </a:rPr>
                        <a:t>séparé </a:t>
                      </a:r>
                      <a:r>
                        <a:rPr sz="1800" spc="-5" dirty="0">
                          <a:latin typeface="Carlito"/>
                          <a:cs typeface="Carlito"/>
                        </a:rPr>
                        <a:t>du </a:t>
                      </a:r>
                      <a:r>
                        <a:rPr sz="1800" spc="-10" dirty="0">
                          <a:latin typeface="Carlito"/>
                          <a:cs typeface="Carlito"/>
                        </a:rPr>
                        <a:t>suivant </a:t>
                      </a:r>
                      <a:r>
                        <a:rPr sz="1800" spc="-5" dirty="0">
                          <a:latin typeface="Carlito"/>
                          <a:cs typeface="Carlito"/>
                        </a:rPr>
                        <a:t>par une virgule, sans espace intermédiaire. Les  groupes sont soumis aux mêmes restrictions que </a:t>
                      </a:r>
                      <a:r>
                        <a:rPr sz="1800" dirty="0">
                          <a:latin typeface="Carlito"/>
                          <a:cs typeface="Carlito"/>
                        </a:rPr>
                        <a:t>le </a:t>
                      </a:r>
                      <a:r>
                        <a:rPr sz="1800" spc="-10" dirty="0">
                          <a:latin typeface="Carlito"/>
                          <a:cs typeface="Carlito"/>
                        </a:rPr>
                        <a:t>groupe </a:t>
                      </a:r>
                      <a:r>
                        <a:rPr sz="1800" spc="-5" dirty="0">
                          <a:latin typeface="Carlito"/>
                          <a:cs typeface="Carlito"/>
                        </a:rPr>
                        <a:t>donné </a:t>
                      </a:r>
                      <a:r>
                        <a:rPr sz="1800" spc="-10" dirty="0">
                          <a:latin typeface="Carlito"/>
                          <a:cs typeface="Carlito"/>
                        </a:rPr>
                        <a:t>avec </a:t>
                      </a:r>
                      <a:r>
                        <a:rPr sz="1800" dirty="0">
                          <a:latin typeface="Carlito"/>
                          <a:cs typeface="Carlito"/>
                        </a:rPr>
                        <a:t>l'option </a:t>
                      </a:r>
                      <a:r>
                        <a:rPr sz="1800" b="1" spc="-5" dirty="0">
                          <a:latin typeface="Carlito"/>
                          <a:cs typeface="Carlito"/>
                        </a:rPr>
                        <a:t>-g</a:t>
                      </a:r>
                      <a:r>
                        <a:rPr sz="1800" spc="-5" dirty="0">
                          <a:latin typeface="Carlito"/>
                          <a:cs typeface="Carlito"/>
                        </a:rPr>
                        <a:t>. </a:t>
                      </a:r>
                      <a:r>
                        <a:rPr sz="1800" spc="-10" dirty="0">
                          <a:latin typeface="Carlito"/>
                          <a:cs typeface="Carlito"/>
                        </a:rPr>
                        <a:t>Par défaut, </a:t>
                      </a:r>
                      <a:r>
                        <a:rPr sz="1800" spc="-5" dirty="0">
                          <a:latin typeface="Carlito"/>
                          <a:cs typeface="Carlito"/>
                        </a:rPr>
                        <a:t>un utilisateur  n'appartient qu'au </a:t>
                      </a:r>
                      <a:r>
                        <a:rPr sz="1800" spc="-10" dirty="0">
                          <a:latin typeface="Carlito"/>
                          <a:cs typeface="Carlito"/>
                        </a:rPr>
                        <a:t>groupe</a:t>
                      </a:r>
                      <a:r>
                        <a:rPr sz="1800" spc="25" dirty="0">
                          <a:latin typeface="Carlito"/>
                          <a:cs typeface="Carlito"/>
                        </a:rPr>
                        <a:t> </a:t>
                      </a:r>
                      <a:r>
                        <a:rPr sz="1800" dirty="0">
                          <a:latin typeface="Carlito"/>
                          <a:cs typeface="Carlito"/>
                        </a:rPr>
                        <a:t>initial.</a:t>
                      </a:r>
                      <a:endParaRPr sz="1800">
                        <a:latin typeface="Carlito"/>
                        <a:cs typeface="Carlito"/>
                      </a:endParaRPr>
                    </a:p>
                  </a:txBody>
                  <a:tcPr marL="0" marR="0" marT="44223"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EE7E4"/>
                    </a:solidFill>
                  </a:tcPr>
                </a:tc>
                <a:extLst>
                  <a:ext uri="{0D108BD9-81ED-4DB2-BD59-A6C34878D82A}">
                    <a16:rowId xmlns:a16="http://schemas.microsoft.com/office/drawing/2014/main" val="10003"/>
                  </a:ext>
                </a:extLst>
              </a:tr>
              <a:tr h="668257">
                <a:tc>
                  <a:txBody>
                    <a:bodyPr/>
                    <a:lstStyle/>
                    <a:p>
                      <a:pPr marL="90805">
                        <a:lnSpc>
                          <a:spcPct val="100000"/>
                        </a:lnSpc>
                        <a:spcBef>
                          <a:spcPts val="245"/>
                        </a:spcBef>
                      </a:pPr>
                      <a:r>
                        <a:rPr sz="2300" b="1" dirty="0">
                          <a:latin typeface="Carlito"/>
                          <a:cs typeface="Carlito"/>
                        </a:rPr>
                        <a:t>-c</a:t>
                      </a:r>
                      <a:endParaRPr sz="2300">
                        <a:latin typeface="Carlito"/>
                        <a:cs typeface="Carlito"/>
                      </a:endParaRPr>
                    </a:p>
                  </a:txBody>
                  <a:tcPr marL="0" marR="0" marT="40128"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EE7E4"/>
                    </a:solidFill>
                  </a:tcPr>
                </a:tc>
                <a:tc>
                  <a:txBody>
                    <a:bodyPr/>
                    <a:lstStyle/>
                    <a:p>
                      <a:pPr marL="91440" marR="196215" algn="l">
                        <a:lnSpc>
                          <a:spcPct val="100000"/>
                        </a:lnSpc>
                        <a:spcBef>
                          <a:spcPts val="275"/>
                        </a:spcBef>
                      </a:pPr>
                      <a:r>
                        <a:rPr sz="1800" b="1" dirty="0">
                          <a:latin typeface="Carlito"/>
                          <a:cs typeface="Carlito"/>
                        </a:rPr>
                        <a:t>- </a:t>
                      </a:r>
                      <a:r>
                        <a:rPr sz="1800" b="1" spc="-5" dirty="0">
                          <a:latin typeface="Carlito"/>
                          <a:cs typeface="Carlito"/>
                        </a:rPr>
                        <a:t>-comment COMMENT </a:t>
                      </a:r>
                      <a:r>
                        <a:rPr sz="1800" dirty="0">
                          <a:latin typeface="Carlito"/>
                          <a:cs typeface="Carlito"/>
                        </a:rPr>
                        <a:t>: </a:t>
                      </a:r>
                      <a:r>
                        <a:rPr sz="1800" spc="-30" dirty="0">
                          <a:latin typeface="Carlito"/>
                          <a:cs typeface="Carlito"/>
                        </a:rPr>
                        <a:t>Toute </a:t>
                      </a:r>
                      <a:r>
                        <a:rPr sz="1800" dirty="0">
                          <a:latin typeface="Carlito"/>
                          <a:cs typeface="Carlito"/>
                        </a:rPr>
                        <a:t>chaîne </a:t>
                      </a:r>
                      <a:r>
                        <a:rPr sz="1800" spc="-5" dirty="0">
                          <a:latin typeface="Carlito"/>
                          <a:cs typeface="Carlito"/>
                        </a:rPr>
                        <a:t>de </a:t>
                      </a:r>
                      <a:r>
                        <a:rPr sz="1800" spc="-10" dirty="0">
                          <a:latin typeface="Carlito"/>
                          <a:cs typeface="Carlito"/>
                        </a:rPr>
                        <a:t>texte. </a:t>
                      </a:r>
                      <a:r>
                        <a:rPr sz="1800" spc="-5" dirty="0">
                          <a:latin typeface="Carlito"/>
                          <a:cs typeface="Carlito"/>
                        </a:rPr>
                        <a:t>C'est généralement une description courte du compte, </a:t>
                      </a:r>
                      <a:r>
                        <a:rPr sz="1800" dirty="0">
                          <a:latin typeface="Carlito"/>
                          <a:cs typeface="Carlito"/>
                        </a:rPr>
                        <a:t>elle  </a:t>
                      </a:r>
                      <a:r>
                        <a:rPr sz="1800" spc="-5" dirty="0">
                          <a:latin typeface="Carlito"/>
                          <a:cs typeface="Carlito"/>
                        </a:rPr>
                        <a:t>est actuellement </a:t>
                      </a:r>
                      <a:r>
                        <a:rPr sz="1800" dirty="0">
                          <a:latin typeface="Carlito"/>
                          <a:cs typeface="Carlito"/>
                        </a:rPr>
                        <a:t>utilisée </a:t>
                      </a:r>
                      <a:r>
                        <a:rPr sz="1800" spc="-10" dirty="0">
                          <a:latin typeface="Carlito"/>
                          <a:cs typeface="Carlito"/>
                        </a:rPr>
                        <a:t>comme </a:t>
                      </a:r>
                      <a:r>
                        <a:rPr sz="1800" spc="-5" dirty="0">
                          <a:latin typeface="Carlito"/>
                          <a:cs typeface="Carlito"/>
                        </a:rPr>
                        <a:t>champ pour </a:t>
                      </a:r>
                      <a:r>
                        <a:rPr sz="1800" dirty="0">
                          <a:latin typeface="Carlito"/>
                          <a:cs typeface="Carlito"/>
                        </a:rPr>
                        <a:t>le </a:t>
                      </a:r>
                      <a:r>
                        <a:rPr sz="1800" spc="-5" dirty="0">
                          <a:latin typeface="Carlito"/>
                          <a:cs typeface="Carlito"/>
                        </a:rPr>
                        <a:t>nom </a:t>
                      </a:r>
                      <a:r>
                        <a:rPr sz="1800" spc="-10" dirty="0">
                          <a:latin typeface="Carlito"/>
                          <a:cs typeface="Carlito"/>
                        </a:rPr>
                        <a:t>complet </a:t>
                      </a:r>
                      <a:r>
                        <a:rPr sz="1800" spc="-5" dirty="0">
                          <a:latin typeface="Carlito"/>
                          <a:cs typeface="Carlito"/>
                        </a:rPr>
                        <a:t>de</a:t>
                      </a:r>
                      <a:r>
                        <a:rPr sz="1800" spc="-10" dirty="0">
                          <a:latin typeface="Carlito"/>
                          <a:cs typeface="Carlito"/>
                        </a:rPr>
                        <a:t> </a:t>
                      </a:r>
                      <a:r>
                        <a:rPr sz="1800" spc="-15" dirty="0">
                          <a:latin typeface="Carlito"/>
                          <a:cs typeface="Carlito"/>
                        </a:rPr>
                        <a:t>l'utilisateur.</a:t>
                      </a:r>
                      <a:endParaRPr sz="1800">
                        <a:latin typeface="Carlito"/>
                        <a:cs typeface="Carlito"/>
                      </a:endParaRPr>
                    </a:p>
                  </a:txBody>
                  <a:tcPr marL="0" marR="0" marT="450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EE7E4"/>
                    </a:solidFill>
                  </a:tcPr>
                </a:tc>
                <a:extLst>
                  <a:ext uri="{0D108BD9-81ED-4DB2-BD59-A6C34878D82A}">
                    <a16:rowId xmlns:a16="http://schemas.microsoft.com/office/drawing/2014/main" val="10004"/>
                  </a:ext>
                </a:extLst>
              </a:tr>
              <a:tr h="1013605">
                <a:tc>
                  <a:txBody>
                    <a:bodyPr/>
                    <a:lstStyle/>
                    <a:p>
                      <a:pPr marL="90805">
                        <a:lnSpc>
                          <a:spcPct val="100000"/>
                        </a:lnSpc>
                        <a:spcBef>
                          <a:spcPts val="245"/>
                        </a:spcBef>
                      </a:pPr>
                      <a:r>
                        <a:rPr sz="2300" b="1" dirty="0">
                          <a:latin typeface="Carlito"/>
                          <a:cs typeface="Carlito"/>
                        </a:rPr>
                        <a:t>-k</a:t>
                      </a:r>
                      <a:endParaRPr sz="2300">
                        <a:latin typeface="Carlito"/>
                        <a:cs typeface="Carlito"/>
                      </a:endParaRPr>
                    </a:p>
                  </a:txBody>
                  <a:tcPr marL="0" marR="0" marT="40128"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EE7E4"/>
                    </a:solidFill>
                  </a:tcPr>
                </a:tc>
                <a:tc>
                  <a:txBody>
                    <a:bodyPr/>
                    <a:lstStyle/>
                    <a:p>
                      <a:pPr marL="91440" marR="239395" algn="l">
                        <a:lnSpc>
                          <a:spcPct val="100000"/>
                        </a:lnSpc>
                        <a:spcBef>
                          <a:spcPts val="275"/>
                        </a:spcBef>
                      </a:pPr>
                      <a:r>
                        <a:rPr sz="1800" b="1" dirty="0">
                          <a:latin typeface="Carlito"/>
                          <a:cs typeface="Carlito"/>
                        </a:rPr>
                        <a:t>- </a:t>
                      </a:r>
                      <a:r>
                        <a:rPr sz="1800" b="1" spc="-10" dirty="0">
                          <a:latin typeface="Carlito"/>
                          <a:cs typeface="Carlito"/>
                        </a:rPr>
                        <a:t>-skel </a:t>
                      </a:r>
                      <a:r>
                        <a:rPr sz="1800" b="1" spc="-5" dirty="0">
                          <a:latin typeface="Carlito"/>
                          <a:cs typeface="Carlito"/>
                        </a:rPr>
                        <a:t>SKEL_DIR </a:t>
                      </a:r>
                      <a:r>
                        <a:rPr sz="1800" dirty="0">
                          <a:latin typeface="Carlito"/>
                          <a:cs typeface="Carlito"/>
                        </a:rPr>
                        <a:t>: </a:t>
                      </a:r>
                      <a:r>
                        <a:rPr sz="1800" spc="-5" dirty="0">
                          <a:latin typeface="Carlito"/>
                          <a:cs typeface="Carlito"/>
                        </a:rPr>
                        <a:t>Le </a:t>
                      </a:r>
                      <a:r>
                        <a:rPr sz="1800" spc="-10" dirty="0">
                          <a:latin typeface="Carlito"/>
                          <a:cs typeface="Carlito"/>
                        </a:rPr>
                        <a:t>répertoire squelette, </a:t>
                      </a:r>
                      <a:r>
                        <a:rPr sz="1800" spc="-5" dirty="0">
                          <a:latin typeface="Carlito"/>
                          <a:cs typeface="Carlito"/>
                        </a:rPr>
                        <a:t>qui </a:t>
                      </a:r>
                      <a:r>
                        <a:rPr sz="1800" spc="-10" dirty="0">
                          <a:latin typeface="Carlito"/>
                          <a:cs typeface="Carlito"/>
                        </a:rPr>
                        <a:t>contient </a:t>
                      </a:r>
                      <a:r>
                        <a:rPr sz="1800" dirty="0">
                          <a:latin typeface="Carlito"/>
                          <a:cs typeface="Carlito"/>
                        </a:rPr>
                        <a:t>les </a:t>
                      </a:r>
                      <a:r>
                        <a:rPr sz="1800" spc="-5" dirty="0">
                          <a:latin typeface="Carlito"/>
                          <a:cs typeface="Carlito"/>
                        </a:rPr>
                        <a:t>fichiers </a:t>
                      </a:r>
                      <a:r>
                        <a:rPr sz="1800" spc="-10" dirty="0">
                          <a:latin typeface="Carlito"/>
                          <a:cs typeface="Carlito"/>
                        </a:rPr>
                        <a:t>et répertoires </a:t>
                      </a:r>
                      <a:r>
                        <a:rPr sz="1800" dirty="0">
                          <a:latin typeface="Carlito"/>
                          <a:cs typeface="Carlito"/>
                        </a:rPr>
                        <a:t>à </a:t>
                      </a:r>
                      <a:r>
                        <a:rPr sz="1800" spc="-5" dirty="0">
                          <a:latin typeface="Carlito"/>
                          <a:cs typeface="Carlito"/>
                        </a:rPr>
                        <a:t>copier dans </a:t>
                      </a:r>
                      <a:r>
                        <a:rPr sz="1800" dirty="0">
                          <a:latin typeface="Carlito"/>
                          <a:cs typeface="Carlito"/>
                        </a:rPr>
                        <a:t>le </a:t>
                      </a:r>
                      <a:r>
                        <a:rPr sz="1800" spc="-10" dirty="0">
                          <a:latin typeface="Carlito"/>
                          <a:cs typeface="Carlito"/>
                        </a:rPr>
                        <a:t>répertoire  </a:t>
                      </a:r>
                      <a:r>
                        <a:rPr sz="1800" spc="-5" dirty="0">
                          <a:latin typeface="Carlito"/>
                          <a:cs typeface="Carlito"/>
                        </a:rPr>
                        <a:t>home de </a:t>
                      </a:r>
                      <a:r>
                        <a:rPr sz="1800" spc="-15" dirty="0">
                          <a:latin typeface="Carlito"/>
                          <a:cs typeface="Carlito"/>
                        </a:rPr>
                        <a:t>l'utilisateur, </a:t>
                      </a:r>
                      <a:r>
                        <a:rPr sz="1800" spc="-5" dirty="0">
                          <a:latin typeface="Carlito"/>
                          <a:cs typeface="Carlito"/>
                        </a:rPr>
                        <a:t>lorsque </a:t>
                      </a:r>
                      <a:r>
                        <a:rPr sz="1800" dirty="0">
                          <a:latin typeface="Carlito"/>
                          <a:cs typeface="Carlito"/>
                        </a:rPr>
                        <a:t>le </a:t>
                      </a:r>
                      <a:r>
                        <a:rPr sz="1800" spc="-10" dirty="0">
                          <a:latin typeface="Carlito"/>
                          <a:cs typeface="Carlito"/>
                        </a:rPr>
                        <a:t>répertoire </a:t>
                      </a:r>
                      <a:r>
                        <a:rPr sz="1800" spc="-5" dirty="0">
                          <a:latin typeface="Carlito"/>
                          <a:cs typeface="Carlito"/>
                        </a:rPr>
                        <a:t>home est </a:t>
                      </a:r>
                      <a:r>
                        <a:rPr sz="1800" spc="-10" dirty="0">
                          <a:latin typeface="Carlito"/>
                          <a:cs typeface="Carlito"/>
                        </a:rPr>
                        <a:t>créé </a:t>
                      </a:r>
                      <a:r>
                        <a:rPr sz="1800" spc="-5" dirty="0">
                          <a:latin typeface="Carlito"/>
                          <a:cs typeface="Carlito"/>
                        </a:rPr>
                        <a:t>par </a:t>
                      </a:r>
                      <a:r>
                        <a:rPr sz="1800" spc="-10" dirty="0">
                          <a:latin typeface="Carlito"/>
                          <a:cs typeface="Carlito"/>
                        </a:rPr>
                        <a:t>useradd. </a:t>
                      </a:r>
                      <a:r>
                        <a:rPr sz="1800" spc="-15" dirty="0">
                          <a:latin typeface="Carlito"/>
                          <a:cs typeface="Carlito"/>
                        </a:rPr>
                        <a:t>Cette </a:t>
                      </a:r>
                      <a:r>
                        <a:rPr sz="1800" spc="-5" dirty="0">
                          <a:latin typeface="Carlito"/>
                          <a:cs typeface="Carlito"/>
                        </a:rPr>
                        <a:t>option n'est valide que </a:t>
                      </a:r>
                      <a:r>
                        <a:rPr sz="1800" dirty="0">
                          <a:latin typeface="Carlito"/>
                          <a:cs typeface="Carlito"/>
                        </a:rPr>
                        <a:t>si  l'option </a:t>
                      </a:r>
                      <a:r>
                        <a:rPr sz="1800" b="1" dirty="0">
                          <a:latin typeface="Carlito"/>
                          <a:cs typeface="Carlito"/>
                        </a:rPr>
                        <a:t>-m </a:t>
                      </a:r>
                      <a:r>
                        <a:rPr sz="1800" spc="-5" dirty="0">
                          <a:latin typeface="Carlito"/>
                          <a:cs typeface="Carlito"/>
                        </a:rPr>
                        <a:t>(ou </a:t>
                      </a:r>
                      <a:r>
                        <a:rPr sz="1800" b="1" dirty="0">
                          <a:latin typeface="Carlito"/>
                          <a:cs typeface="Carlito"/>
                        </a:rPr>
                        <a:t>- </a:t>
                      </a:r>
                      <a:r>
                        <a:rPr sz="1800" b="1" spc="-10" dirty="0">
                          <a:latin typeface="Carlito"/>
                          <a:cs typeface="Carlito"/>
                        </a:rPr>
                        <a:t>-create-home</a:t>
                      </a:r>
                      <a:r>
                        <a:rPr sz="1800" spc="-10" dirty="0">
                          <a:latin typeface="Carlito"/>
                          <a:cs typeface="Carlito"/>
                        </a:rPr>
                        <a:t>) </a:t>
                      </a:r>
                      <a:r>
                        <a:rPr sz="1800" spc="-5" dirty="0">
                          <a:latin typeface="Carlito"/>
                          <a:cs typeface="Carlito"/>
                        </a:rPr>
                        <a:t>est</a:t>
                      </a:r>
                      <a:r>
                        <a:rPr sz="1800" spc="-90" dirty="0">
                          <a:latin typeface="Carlito"/>
                          <a:cs typeface="Carlito"/>
                        </a:rPr>
                        <a:t> </a:t>
                      </a:r>
                      <a:r>
                        <a:rPr sz="1800" spc="-5" dirty="0">
                          <a:latin typeface="Carlito"/>
                          <a:cs typeface="Carlito"/>
                        </a:rPr>
                        <a:t>spécifiée.</a:t>
                      </a:r>
                      <a:endParaRPr sz="1800">
                        <a:latin typeface="Carlito"/>
                        <a:cs typeface="Carlito"/>
                      </a:endParaRPr>
                    </a:p>
                  </a:txBody>
                  <a:tcPr marL="0" marR="0" marT="450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EE7E4"/>
                    </a:solidFill>
                  </a:tcPr>
                </a:tc>
                <a:extLst>
                  <a:ext uri="{0D108BD9-81ED-4DB2-BD59-A6C34878D82A}">
                    <a16:rowId xmlns:a16="http://schemas.microsoft.com/office/drawing/2014/main" val="10005"/>
                  </a:ext>
                </a:extLst>
              </a:tr>
              <a:tr h="943355">
                <a:tc>
                  <a:txBody>
                    <a:bodyPr/>
                    <a:lstStyle/>
                    <a:p>
                      <a:pPr marL="90805">
                        <a:lnSpc>
                          <a:spcPct val="100000"/>
                        </a:lnSpc>
                        <a:spcBef>
                          <a:spcPts val="245"/>
                        </a:spcBef>
                      </a:pPr>
                      <a:r>
                        <a:rPr sz="2300" b="1" dirty="0">
                          <a:latin typeface="Carlito"/>
                          <a:cs typeface="Carlito"/>
                        </a:rPr>
                        <a:t>-m</a:t>
                      </a:r>
                      <a:endParaRPr sz="2300">
                        <a:latin typeface="Carlito"/>
                        <a:cs typeface="Carlito"/>
                      </a:endParaRPr>
                    </a:p>
                  </a:txBody>
                  <a:tcPr marL="0" marR="0" marT="40128"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EE7E4"/>
                    </a:solidFill>
                  </a:tcPr>
                </a:tc>
                <a:tc>
                  <a:txBody>
                    <a:bodyPr/>
                    <a:lstStyle/>
                    <a:p>
                      <a:pPr marL="91440" marR="420370" indent="39370" algn="l">
                        <a:lnSpc>
                          <a:spcPct val="100000"/>
                        </a:lnSpc>
                        <a:spcBef>
                          <a:spcPts val="275"/>
                        </a:spcBef>
                      </a:pPr>
                      <a:r>
                        <a:rPr sz="1800" b="1" dirty="0">
                          <a:latin typeface="Carlito"/>
                          <a:cs typeface="Carlito"/>
                        </a:rPr>
                        <a:t>- </a:t>
                      </a:r>
                      <a:r>
                        <a:rPr sz="1800" b="1" spc="-10" dirty="0">
                          <a:latin typeface="Carlito"/>
                          <a:cs typeface="Carlito"/>
                        </a:rPr>
                        <a:t>-create-home </a:t>
                      </a:r>
                      <a:r>
                        <a:rPr sz="1800" dirty="0">
                          <a:latin typeface="Carlito"/>
                          <a:cs typeface="Carlito"/>
                        </a:rPr>
                        <a:t>: </a:t>
                      </a:r>
                      <a:r>
                        <a:rPr sz="1800" spc="-10" dirty="0">
                          <a:latin typeface="Carlito"/>
                          <a:cs typeface="Carlito"/>
                        </a:rPr>
                        <a:t>Créez </a:t>
                      </a:r>
                      <a:r>
                        <a:rPr sz="1800" dirty="0">
                          <a:latin typeface="Carlito"/>
                          <a:cs typeface="Carlito"/>
                        </a:rPr>
                        <a:t>le </a:t>
                      </a:r>
                      <a:r>
                        <a:rPr sz="1800" spc="-10" dirty="0">
                          <a:latin typeface="Carlito"/>
                          <a:cs typeface="Carlito"/>
                        </a:rPr>
                        <a:t>répertoire </a:t>
                      </a:r>
                      <a:r>
                        <a:rPr sz="1800" spc="-5" dirty="0">
                          <a:latin typeface="Carlito"/>
                          <a:cs typeface="Carlito"/>
                        </a:rPr>
                        <a:t>personnel de l'utilisateur s'il </a:t>
                      </a:r>
                      <a:r>
                        <a:rPr sz="1800" spc="-10" dirty="0">
                          <a:latin typeface="Carlito"/>
                          <a:cs typeface="Carlito"/>
                        </a:rPr>
                        <a:t>n'existe </a:t>
                      </a:r>
                      <a:r>
                        <a:rPr sz="1800" spc="-5" dirty="0">
                          <a:latin typeface="Carlito"/>
                          <a:cs typeface="Carlito"/>
                        </a:rPr>
                        <a:t>pas. Les fichiers </a:t>
                      </a:r>
                      <a:r>
                        <a:rPr sz="1800" spc="-10" dirty="0">
                          <a:latin typeface="Carlito"/>
                          <a:cs typeface="Carlito"/>
                        </a:rPr>
                        <a:t>et répertoires  contenus </a:t>
                      </a:r>
                      <a:r>
                        <a:rPr sz="1800" spc="-5" dirty="0">
                          <a:latin typeface="Carlito"/>
                          <a:cs typeface="Carlito"/>
                        </a:rPr>
                        <a:t>dans </a:t>
                      </a:r>
                      <a:r>
                        <a:rPr sz="1800" dirty="0">
                          <a:latin typeface="Carlito"/>
                          <a:cs typeface="Carlito"/>
                        </a:rPr>
                        <a:t>le </a:t>
                      </a:r>
                      <a:r>
                        <a:rPr sz="1800" spc="-10" dirty="0">
                          <a:latin typeface="Carlito"/>
                          <a:cs typeface="Carlito"/>
                        </a:rPr>
                        <a:t>répertoire squelette (qui </a:t>
                      </a:r>
                      <a:r>
                        <a:rPr sz="1800" spc="-5" dirty="0">
                          <a:latin typeface="Carlito"/>
                          <a:cs typeface="Carlito"/>
                        </a:rPr>
                        <a:t>peut </a:t>
                      </a:r>
                      <a:r>
                        <a:rPr sz="1800" spc="-10" dirty="0">
                          <a:latin typeface="Carlito"/>
                          <a:cs typeface="Carlito"/>
                        </a:rPr>
                        <a:t>être défini avec </a:t>
                      </a:r>
                      <a:r>
                        <a:rPr sz="1800" dirty="0">
                          <a:latin typeface="Carlito"/>
                          <a:cs typeface="Carlito"/>
                        </a:rPr>
                        <a:t>l'option -k) </a:t>
                      </a:r>
                      <a:r>
                        <a:rPr sz="1800" spc="-10" dirty="0">
                          <a:latin typeface="Carlito"/>
                          <a:cs typeface="Carlito"/>
                        </a:rPr>
                        <a:t>sera copié </a:t>
                      </a:r>
                      <a:r>
                        <a:rPr sz="1800" spc="-5" dirty="0">
                          <a:latin typeface="Carlito"/>
                          <a:cs typeface="Carlito"/>
                        </a:rPr>
                        <a:t>dans </a:t>
                      </a:r>
                      <a:r>
                        <a:rPr sz="1800" dirty="0">
                          <a:latin typeface="Carlito"/>
                          <a:cs typeface="Carlito"/>
                        </a:rPr>
                        <a:t>le </a:t>
                      </a:r>
                      <a:r>
                        <a:rPr sz="1800" spc="-10" dirty="0">
                          <a:latin typeface="Carlito"/>
                          <a:cs typeface="Carlito"/>
                        </a:rPr>
                        <a:t>répertoire  </a:t>
                      </a:r>
                      <a:r>
                        <a:rPr sz="1800" spc="-5" dirty="0">
                          <a:latin typeface="Carlito"/>
                          <a:cs typeface="Carlito"/>
                        </a:rPr>
                        <a:t>personnel.</a:t>
                      </a:r>
                      <a:endParaRPr sz="1800">
                        <a:latin typeface="Carlito"/>
                        <a:cs typeface="Carlito"/>
                      </a:endParaRPr>
                    </a:p>
                  </a:txBody>
                  <a:tcPr marL="0" marR="0" marT="450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EE7E4"/>
                    </a:solidFill>
                  </a:tcPr>
                </a:tc>
                <a:extLst>
                  <a:ext uri="{0D108BD9-81ED-4DB2-BD59-A6C34878D82A}">
                    <a16:rowId xmlns:a16="http://schemas.microsoft.com/office/drawing/2014/main" val="10006"/>
                  </a:ext>
                </a:extLst>
              </a:tr>
              <a:tr h="471711">
                <a:tc>
                  <a:txBody>
                    <a:bodyPr/>
                    <a:lstStyle/>
                    <a:p>
                      <a:pPr marL="90805">
                        <a:lnSpc>
                          <a:spcPct val="100000"/>
                        </a:lnSpc>
                        <a:spcBef>
                          <a:spcPts val="250"/>
                        </a:spcBef>
                      </a:pPr>
                      <a:r>
                        <a:rPr sz="2300" b="1" dirty="0">
                          <a:latin typeface="Carlito"/>
                          <a:cs typeface="Carlito"/>
                        </a:rPr>
                        <a:t>-s</a:t>
                      </a:r>
                      <a:endParaRPr sz="2300">
                        <a:latin typeface="Carlito"/>
                        <a:cs typeface="Carlito"/>
                      </a:endParaRPr>
                    </a:p>
                  </a:txBody>
                  <a:tcPr marL="0" marR="0" marT="40947"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EE7E4"/>
                    </a:solidFill>
                  </a:tcPr>
                </a:tc>
                <a:tc>
                  <a:txBody>
                    <a:bodyPr/>
                    <a:lstStyle/>
                    <a:p>
                      <a:pPr marL="91440" algn="l">
                        <a:lnSpc>
                          <a:spcPct val="100000"/>
                        </a:lnSpc>
                        <a:spcBef>
                          <a:spcPts val="275"/>
                        </a:spcBef>
                      </a:pPr>
                      <a:r>
                        <a:rPr sz="1800" b="1" dirty="0">
                          <a:latin typeface="Carlito"/>
                          <a:cs typeface="Carlito"/>
                        </a:rPr>
                        <a:t>- -shell SHELL : </a:t>
                      </a:r>
                      <a:r>
                        <a:rPr sz="1800" spc="-140" dirty="0">
                          <a:latin typeface="Arial"/>
                          <a:cs typeface="Arial"/>
                        </a:rPr>
                        <a:t>Le </a:t>
                      </a:r>
                      <a:r>
                        <a:rPr sz="1800" spc="-50" dirty="0">
                          <a:latin typeface="Arial"/>
                          <a:cs typeface="Arial"/>
                        </a:rPr>
                        <a:t>nom </a:t>
                      </a:r>
                      <a:r>
                        <a:rPr sz="1800" spc="-70" dirty="0">
                          <a:latin typeface="Arial"/>
                          <a:cs typeface="Arial"/>
                        </a:rPr>
                        <a:t>de </a:t>
                      </a:r>
                      <a:r>
                        <a:rPr sz="1800" spc="-10" dirty="0">
                          <a:latin typeface="Arial"/>
                          <a:cs typeface="Arial"/>
                        </a:rPr>
                        <a:t>l’invité </a:t>
                      </a:r>
                      <a:r>
                        <a:rPr sz="1800" spc="-70" dirty="0">
                          <a:latin typeface="Arial"/>
                          <a:cs typeface="Arial"/>
                        </a:rPr>
                        <a:t>de </a:t>
                      </a:r>
                      <a:r>
                        <a:rPr sz="1800" spc="-75" dirty="0">
                          <a:latin typeface="Arial"/>
                          <a:cs typeface="Arial"/>
                        </a:rPr>
                        <a:t>commande </a:t>
                      </a:r>
                      <a:r>
                        <a:rPr sz="1800" spc="-45" dirty="0">
                          <a:latin typeface="Arial"/>
                          <a:cs typeface="Arial"/>
                        </a:rPr>
                        <a:t>par </a:t>
                      </a:r>
                      <a:r>
                        <a:rPr sz="1800" spc="-35" dirty="0">
                          <a:latin typeface="Arial"/>
                          <a:cs typeface="Arial"/>
                        </a:rPr>
                        <a:t>défaut </a:t>
                      </a:r>
                      <a:r>
                        <a:rPr sz="1800" spc="-70" dirty="0">
                          <a:latin typeface="Arial"/>
                          <a:cs typeface="Arial"/>
                        </a:rPr>
                        <a:t>de</a:t>
                      </a:r>
                      <a:r>
                        <a:rPr sz="1800" spc="-250" dirty="0">
                          <a:latin typeface="Arial"/>
                          <a:cs typeface="Arial"/>
                        </a:rPr>
                        <a:t> </a:t>
                      </a:r>
                      <a:r>
                        <a:rPr sz="1800" spc="-30" dirty="0">
                          <a:latin typeface="Arial"/>
                          <a:cs typeface="Arial"/>
                        </a:rPr>
                        <a:t>l'utilisateur.</a:t>
                      </a:r>
                      <a:endParaRPr sz="1800">
                        <a:latin typeface="Arial"/>
                        <a:cs typeface="Arial"/>
                      </a:endParaRPr>
                    </a:p>
                  </a:txBody>
                  <a:tcPr marL="0" marR="0" marT="450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EE7E4"/>
                    </a:solidFill>
                  </a:tcPr>
                </a:tc>
                <a:extLst>
                  <a:ext uri="{0D108BD9-81ED-4DB2-BD59-A6C34878D82A}">
                    <a16:rowId xmlns:a16="http://schemas.microsoft.com/office/drawing/2014/main" val="10007"/>
                  </a:ext>
                </a:extLst>
              </a:tr>
              <a:tr h="646208">
                <a:tc>
                  <a:txBody>
                    <a:bodyPr/>
                    <a:lstStyle/>
                    <a:p>
                      <a:pPr marL="90805">
                        <a:lnSpc>
                          <a:spcPct val="100000"/>
                        </a:lnSpc>
                        <a:spcBef>
                          <a:spcPts val="250"/>
                        </a:spcBef>
                      </a:pPr>
                      <a:r>
                        <a:rPr sz="2300" b="1" dirty="0">
                          <a:latin typeface="Carlito"/>
                          <a:cs typeface="Carlito"/>
                        </a:rPr>
                        <a:t>-p</a:t>
                      </a:r>
                      <a:endParaRPr sz="2300">
                        <a:latin typeface="Carlito"/>
                        <a:cs typeface="Carlito"/>
                      </a:endParaRPr>
                    </a:p>
                  </a:txBody>
                  <a:tcPr marL="0" marR="0" marT="40947" marB="0">
                    <a:lnL w="3175">
                      <a:solidFill>
                        <a:srgbClr val="000000"/>
                      </a:solidFill>
                      <a:prstDash val="solid"/>
                    </a:lnL>
                    <a:lnR w="3175">
                      <a:solidFill>
                        <a:srgbClr val="000000"/>
                      </a:solidFill>
                      <a:prstDash val="solid"/>
                    </a:lnR>
                    <a:lnT w="3175">
                      <a:solidFill>
                        <a:srgbClr val="000000"/>
                      </a:solidFill>
                      <a:prstDash val="solid"/>
                    </a:lnT>
                    <a:solidFill>
                      <a:srgbClr val="DEE7E4"/>
                    </a:solidFill>
                  </a:tcPr>
                </a:tc>
                <a:tc>
                  <a:txBody>
                    <a:bodyPr/>
                    <a:lstStyle/>
                    <a:p>
                      <a:pPr marL="91440" marR="264795" algn="l">
                        <a:lnSpc>
                          <a:spcPct val="100000"/>
                        </a:lnSpc>
                        <a:spcBef>
                          <a:spcPts val="280"/>
                        </a:spcBef>
                      </a:pPr>
                      <a:r>
                        <a:rPr sz="1800" b="1" dirty="0">
                          <a:latin typeface="Carlito"/>
                          <a:cs typeface="Carlito"/>
                        </a:rPr>
                        <a:t>- </a:t>
                      </a:r>
                      <a:r>
                        <a:rPr sz="1800" b="1" spc="-5" dirty="0">
                          <a:latin typeface="Carlito"/>
                          <a:cs typeface="Carlito"/>
                        </a:rPr>
                        <a:t>-password </a:t>
                      </a:r>
                      <a:r>
                        <a:rPr sz="1800" b="1" spc="-20" dirty="0">
                          <a:latin typeface="Carlito"/>
                          <a:cs typeface="Carlito"/>
                        </a:rPr>
                        <a:t>PASSWORD </a:t>
                      </a:r>
                      <a:r>
                        <a:rPr sz="1800" dirty="0">
                          <a:latin typeface="Carlito"/>
                          <a:cs typeface="Carlito"/>
                        </a:rPr>
                        <a:t>: </a:t>
                      </a:r>
                      <a:r>
                        <a:rPr sz="1800" spc="-5" dirty="0">
                          <a:latin typeface="Carlito"/>
                          <a:cs typeface="Carlito"/>
                        </a:rPr>
                        <a:t>Le </a:t>
                      </a:r>
                      <a:r>
                        <a:rPr sz="1800" dirty="0">
                          <a:latin typeface="Carlito"/>
                          <a:cs typeface="Carlito"/>
                        </a:rPr>
                        <a:t>mot </a:t>
                      </a:r>
                      <a:r>
                        <a:rPr sz="1800" spc="-5" dirty="0">
                          <a:latin typeface="Carlito"/>
                          <a:cs typeface="Carlito"/>
                        </a:rPr>
                        <a:t>de </a:t>
                      </a:r>
                      <a:r>
                        <a:rPr sz="1800" dirty="0">
                          <a:latin typeface="Carlito"/>
                          <a:cs typeface="Carlito"/>
                        </a:rPr>
                        <a:t>passe crypté, </a:t>
                      </a:r>
                      <a:r>
                        <a:rPr sz="1800" spc="-5" dirty="0">
                          <a:latin typeface="Carlito"/>
                          <a:cs typeface="Carlito"/>
                        </a:rPr>
                        <a:t>tel que </a:t>
                      </a:r>
                      <a:r>
                        <a:rPr sz="1800" spc="-15" dirty="0">
                          <a:latin typeface="Carlito"/>
                          <a:cs typeface="Carlito"/>
                        </a:rPr>
                        <a:t>renvoyé </a:t>
                      </a:r>
                      <a:r>
                        <a:rPr sz="1800" spc="-5" dirty="0">
                          <a:latin typeface="Carlito"/>
                          <a:cs typeface="Carlito"/>
                        </a:rPr>
                        <a:t>par crypt(3). La valeur par </a:t>
                      </a:r>
                      <a:r>
                        <a:rPr sz="1800" spc="-10" dirty="0">
                          <a:latin typeface="Carlito"/>
                          <a:cs typeface="Carlito"/>
                        </a:rPr>
                        <a:t>défaut </a:t>
                      </a:r>
                      <a:r>
                        <a:rPr sz="1800" dirty="0">
                          <a:latin typeface="Carlito"/>
                          <a:cs typeface="Carlito"/>
                        </a:rPr>
                        <a:t>est </a:t>
                      </a:r>
                      <a:r>
                        <a:rPr sz="1800" spc="-5" dirty="0">
                          <a:latin typeface="Carlito"/>
                          <a:cs typeface="Carlito"/>
                        </a:rPr>
                        <a:t>de  désactiver </a:t>
                      </a:r>
                      <a:r>
                        <a:rPr sz="1800" dirty="0">
                          <a:latin typeface="Carlito"/>
                          <a:cs typeface="Carlito"/>
                        </a:rPr>
                        <a:t>le </a:t>
                      </a:r>
                      <a:r>
                        <a:rPr sz="1800" spc="-5" dirty="0">
                          <a:latin typeface="Carlito"/>
                          <a:cs typeface="Carlito"/>
                        </a:rPr>
                        <a:t>mot de passe. </a:t>
                      </a:r>
                      <a:r>
                        <a:rPr sz="1800" spc="-10" dirty="0">
                          <a:latin typeface="Carlito"/>
                          <a:cs typeface="Carlito"/>
                        </a:rPr>
                        <a:t>[Cette </a:t>
                      </a:r>
                      <a:r>
                        <a:rPr sz="1800" spc="-5" dirty="0">
                          <a:latin typeface="Carlito"/>
                          <a:cs typeface="Carlito"/>
                        </a:rPr>
                        <a:t>option n'est pas </a:t>
                      </a:r>
                      <a:r>
                        <a:rPr sz="1800" spc="-10" dirty="0">
                          <a:latin typeface="Carlito"/>
                          <a:cs typeface="Carlito"/>
                        </a:rPr>
                        <a:t>recommandée </a:t>
                      </a:r>
                      <a:r>
                        <a:rPr sz="1800" dirty="0">
                          <a:latin typeface="Carlito"/>
                          <a:cs typeface="Carlito"/>
                        </a:rPr>
                        <a:t>]</a:t>
                      </a:r>
                    </a:p>
                  </a:txBody>
                  <a:tcPr marL="0" marR="0" marT="45861" marB="0">
                    <a:lnL w="3175">
                      <a:solidFill>
                        <a:srgbClr val="000000"/>
                      </a:solidFill>
                      <a:prstDash val="solid"/>
                    </a:lnL>
                    <a:lnR w="3175">
                      <a:solidFill>
                        <a:srgbClr val="000000"/>
                      </a:solidFill>
                      <a:prstDash val="solid"/>
                    </a:lnR>
                    <a:lnT w="3175">
                      <a:solidFill>
                        <a:srgbClr val="000000"/>
                      </a:solidFill>
                      <a:prstDash val="solid"/>
                    </a:lnT>
                    <a:solidFill>
                      <a:srgbClr val="DEE7E4"/>
                    </a:solidFill>
                  </a:tcPr>
                </a:tc>
                <a:extLst>
                  <a:ext uri="{0D108BD9-81ED-4DB2-BD59-A6C34878D82A}">
                    <a16:rowId xmlns:a16="http://schemas.microsoft.com/office/drawing/2014/main" val="10008"/>
                  </a:ext>
                </a:extLst>
              </a:tr>
            </a:tbl>
          </a:graphicData>
        </a:graphic>
      </p:graphicFrame>
      <p:sp>
        <p:nvSpPr>
          <p:cNvPr id="4" name="object 4"/>
          <p:cNvSpPr txBox="1"/>
          <p:nvPr/>
        </p:nvSpPr>
        <p:spPr>
          <a:xfrm>
            <a:off x="12496007" y="9542242"/>
            <a:ext cx="429945" cy="293538"/>
          </a:xfrm>
          <a:prstGeom prst="rect">
            <a:avLst/>
          </a:prstGeom>
        </p:spPr>
        <p:txBody>
          <a:bodyPr vert="horz" wrap="square" lIns="0" tIns="16379" rIns="0" bIns="0" rtlCol="0">
            <a:spAutoFit/>
          </a:bodyPr>
          <a:lstStyle/>
          <a:p>
            <a:pPr marL="16379">
              <a:spcBef>
                <a:spcPts val="129"/>
              </a:spcBef>
            </a:pPr>
            <a:r>
              <a:rPr sz="1800" spc="-6" dirty="0">
                <a:latin typeface="Carlito"/>
                <a:cs typeface="Carlito"/>
              </a:rPr>
              <a:t>25</a:t>
            </a:r>
            <a:endParaRPr sz="1800" dirty="0">
              <a:latin typeface="Carlito"/>
              <a:cs typeface="Carli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0731" y="1207583"/>
            <a:ext cx="11839250" cy="863369"/>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Modification d’un utilisateur (1/2)</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27</a:t>
            </a:fld>
            <a:endParaRPr dirty="0"/>
          </a:p>
        </p:txBody>
      </p:sp>
      <p:sp>
        <p:nvSpPr>
          <p:cNvPr id="3" name="object 3"/>
          <p:cNvSpPr txBox="1"/>
          <p:nvPr/>
        </p:nvSpPr>
        <p:spPr>
          <a:xfrm>
            <a:off x="1023283" y="2722544"/>
            <a:ext cx="11097484" cy="5831657"/>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150000"/>
              </a:lnSpc>
              <a:spcBef>
                <a:spcPts val="129"/>
              </a:spcBef>
              <a:buFont typeface="Wingdings" panose="05000000000000000000" pitchFamily="2" charset="2"/>
              <a:buChar char="§"/>
              <a:defRPr sz="2800" b="1">
                <a:solidFill>
                  <a:srgbClr val="002060"/>
                </a:solidFill>
              </a:defRPr>
            </a:lvl1pPr>
          </a:lstStyle>
          <a:p>
            <a:r>
              <a:rPr dirty="0"/>
              <a:t>NOM</a:t>
            </a:r>
          </a:p>
          <a:p>
            <a:pPr marL="16379" indent="0">
              <a:buNone/>
            </a:pPr>
            <a:r>
              <a:rPr lang="fr-FR" b="0" dirty="0">
                <a:solidFill>
                  <a:srgbClr val="414141"/>
                </a:solidFill>
              </a:rPr>
              <a:t>        </a:t>
            </a:r>
            <a:r>
              <a:rPr dirty="0" err="1">
                <a:solidFill>
                  <a:srgbClr val="FF0000"/>
                </a:solidFill>
              </a:rPr>
              <a:t>usermod</a:t>
            </a:r>
            <a:r>
              <a:rPr b="0" dirty="0">
                <a:solidFill>
                  <a:srgbClr val="414141"/>
                </a:solidFill>
              </a:rPr>
              <a:t> </a:t>
            </a:r>
            <a:r>
              <a:rPr lang="fr-FR" b="0" dirty="0">
                <a:solidFill>
                  <a:srgbClr val="414141"/>
                </a:solidFill>
              </a:rPr>
              <a:t>        </a:t>
            </a:r>
            <a:r>
              <a:rPr b="0" dirty="0">
                <a:solidFill>
                  <a:srgbClr val="414141"/>
                </a:solidFill>
              </a:rPr>
              <a:t>- Modifier un compte </a:t>
            </a:r>
            <a:r>
              <a:rPr b="0" dirty="0" err="1">
                <a:solidFill>
                  <a:srgbClr val="414141"/>
                </a:solidFill>
              </a:rPr>
              <a:t>utilisateur</a:t>
            </a:r>
            <a:r>
              <a:rPr dirty="0"/>
              <a:t>  </a:t>
            </a:r>
            <a:endParaRPr lang="fr-FR" dirty="0"/>
          </a:p>
          <a:p>
            <a:r>
              <a:rPr dirty="0"/>
              <a:t>SYNOPSIS</a:t>
            </a:r>
          </a:p>
          <a:p>
            <a:pPr marL="16379" indent="0">
              <a:buNone/>
            </a:pPr>
            <a:r>
              <a:rPr lang="fr-FR" dirty="0"/>
              <a:t>                </a:t>
            </a:r>
            <a:r>
              <a:rPr lang="fr-FR" dirty="0">
                <a:solidFill>
                  <a:srgbClr val="FF0000"/>
                </a:solidFill>
              </a:rPr>
              <a:t> $ </a:t>
            </a:r>
            <a:r>
              <a:rPr dirty="0" err="1">
                <a:solidFill>
                  <a:srgbClr val="FF0000"/>
                </a:solidFill>
              </a:rPr>
              <a:t>usermod</a:t>
            </a:r>
            <a:r>
              <a:rPr dirty="0">
                <a:solidFill>
                  <a:srgbClr val="FF0000"/>
                </a:solidFill>
              </a:rPr>
              <a:t> [options] LOGIN</a:t>
            </a:r>
          </a:p>
          <a:p>
            <a:r>
              <a:rPr dirty="0"/>
              <a:t>DESCRIPTION</a:t>
            </a:r>
          </a:p>
          <a:p>
            <a:pPr marL="357188" indent="0">
              <a:buNone/>
            </a:pPr>
            <a:r>
              <a:rPr b="0" dirty="0">
                <a:solidFill>
                  <a:srgbClr val="414141"/>
                </a:solidFill>
              </a:rPr>
              <a:t>La commande </a:t>
            </a:r>
            <a:r>
              <a:rPr dirty="0">
                <a:solidFill>
                  <a:srgbClr val="414141"/>
                </a:solidFill>
              </a:rPr>
              <a:t>usermod</a:t>
            </a:r>
            <a:r>
              <a:rPr b="0" dirty="0">
                <a:solidFill>
                  <a:srgbClr val="414141"/>
                </a:solidFill>
              </a:rPr>
              <a:t> modifie les fichiers système pour refléter les  modifications spécifiées sur la ligne de </a:t>
            </a:r>
            <a:r>
              <a:rPr b="0" dirty="0" err="1">
                <a:solidFill>
                  <a:srgbClr val="414141"/>
                </a:solidFill>
              </a:rPr>
              <a:t>commande</a:t>
            </a:r>
            <a:r>
              <a:rPr b="0" dirty="0">
                <a:solidFill>
                  <a:srgbClr val="414141"/>
                </a:solidFill>
              </a:rPr>
              <a:t>.</a:t>
            </a:r>
            <a:r>
              <a:rPr lang="fr-FR" b="0" dirty="0">
                <a:solidFill>
                  <a:srgbClr val="414141"/>
                </a:solidFill>
              </a:rPr>
              <a:t> </a:t>
            </a:r>
            <a:r>
              <a:rPr b="0" dirty="0">
                <a:solidFill>
                  <a:srgbClr val="414141"/>
                </a:solidFill>
              </a:rPr>
              <a:t>Elle prend la </a:t>
            </a:r>
            <a:r>
              <a:rPr b="0" dirty="0" err="1">
                <a:solidFill>
                  <a:srgbClr val="414141"/>
                </a:solidFill>
              </a:rPr>
              <a:t>même</a:t>
            </a:r>
            <a:r>
              <a:rPr b="0" dirty="0">
                <a:solidFill>
                  <a:srgbClr val="414141"/>
                </a:solidFill>
              </a:rPr>
              <a:t> </a:t>
            </a:r>
            <a:r>
              <a:rPr b="0" dirty="0" err="1">
                <a:solidFill>
                  <a:srgbClr val="414141"/>
                </a:solidFill>
              </a:rPr>
              <a:t>syntaxe</a:t>
            </a:r>
            <a:r>
              <a:rPr b="0" dirty="0">
                <a:solidFill>
                  <a:srgbClr val="414141"/>
                </a:solidFill>
              </a:rPr>
              <a:t> et les mêmes options que </a:t>
            </a:r>
            <a:r>
              <a:rPr dirty="0">
                <a:solidFill>
                  <a:srgbClr val="414141"/>
                </a:solidFill>
              </a:rPr>
              <a:t>useradd</a:t>
            </a:r>
            <a:r>
              <a:rPr b="0" dirty="0">
                <a:solidFill>
                  <a:srgbClr val="414141"/>
                </a:solidFill>
              </a:rPr>
              <a:t> mais dispose aussi d’une </a:t>
            </a:r>
            <a:r>
              <a:rPr b="0" dirty="0" err="1">
                <a:solidFill>
                  <a:srgbClr val="414141"/>
                </a:solidFill>
              </a:rPr>
              <a:t>syntaxe</a:t>
            </a:r>
            <a:r>
              <a:rPr b="0" dirty="0">
                <a:solidFill>
                  <a:srgbClr val="414141"/>
                </a:solidFill>
              </a:rPr>
              <a:t>  </a:t>
            </a:r>
            <a:r>
              <a:rPr b="0" dirty="0" err="1">
                <a:solidFill>
                  <a:srgbClr val="414141"/>
                </a:solidFill>
              </a:rPr>
              <a:t>complémentaire</a:t>
            </a:r>
            <a:r>
              <a:rPr lang="fr-FR" b="0" dirty="0">
                <a:solidFill>
                  <a:srgbClr val="414141"/>
                </a:solidFill>
              </a:rPr>
              <a:t>.</a:t>
            </a:r>
            <a:endParaRPr b="0" dirty="0">
              <a:solidFill>
                <a:srgbClr val="41414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7093" y="1002371"/>
            <a:ext cx="12006527" cy="1289978"/>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Modification d’un utilisateur (2/2)</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28</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87062243"/>
              </p:ext>
            </p:extLst>
          </p:nvPr>
        </p:nvGraphicFramePr>
        <p:xfrm>
          <a:off x="978567" y="2548023"/>
          <a:ext cx="11252297" cy="7388223"/>
        </p:xfrm>
        <a:graphic>
          <a:graphicData uri="http://schemas.openxmlformats.org/drawingml/2006/table">
            <a:tbl>
              <a:tblPr firstRow="1" bandRow="1">
                <a:tableStyleId>{2D5ABB26-0587-4C30-8999-92F81FD0307C}</a:tableStyleId>
              </a:tblPr>
              <a:tblGrid>
                <a:gridCol w="2554814">
                  <a:extLst>
                    <a:ext uri="{9D8B030D-6E8A-4147-A177-3AD203B41FA5}">
                      <a16:colId xmlns:a16="http://schemas.microsoft.com/office/drawing/2014/main" val="20000"/>
                    </a:ext>
                  </a:extLst>
                </a:gridCol>
                <a:gridCol w="8697483">
                  <a:extLst>
                    <a:ext uri="{9D8B030D-6E8A-4147-A177-3AD203B41FA5}">
                      <a16:colId xmlns:a16="http://schemas.microsoft.com/office/drawing/2014/main" val="20001"/>
                    </a:ext>
                  </a:extLst>
                </a:gridCol>
              </a:tblGrid>
              <a:tr h="568326">
                <a:tc>
                  <a:txBody>
                    <a:bodyPr/>
                    <a:lstStyle/>
                    <a:p>
                      <a:pPr marL="91440">
                        <a:lnSpc>
                          <a:spcPct val="100000"/>
                        </a:lnSpc>
                        <a:spcBef>
                          <a:spcPts val="240"/>
                        </a:spcBef>
                      </a:pPr>
                      <a:r>
                        <a:rPr sz="2300" b="1" spc="-5" dirty="0">
                          <a:solidFill>
                            <a:srgbClr val="C8201E"/>
                          </a:solidFill>
                          <a:latin typeface="Carlito"/>
                          <a:cs typeface="Carlito"/>
                        </a:rPr>
                        <a:t>Option</a:t>
                      </a:r>
                      <a:endParaRPr sz="2300">
                        <a:latin typeface="Carlito"/>
                        <a:cs typeface="Carlito"/>
                      </a:endParaRPr>
                    </a:p>
                  </a:txBody>
                  <a:tcPr marL="0" marR="0" marT="39309"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DEE7E4"/>
                    </a:solidFill>
                  </a:tcPr>
                </a:tc>
                <a:tc>
                  <a:txBody>
                    <a:bodyPr/>
                    <a:lstStyle/>
                    <a:p>
                      <a:pPr marL="91440">
                        <a:lnSpc>
                          <a:spcPct val="100000"/>
                        </a:lnSpc>
                        <a:spcBef>
                          <a:spcPts val="240"/>
                        </a:spcBef>
                      </a:pPr>
                      <a:r>
                        <a:rPr sz="2300" b="1" spc="-15" dirty="0">
                          <a:solidFill>
                            <a:srgbClr val="C8201E"/>
                          </a:solidFill>
                          <a:latin typeface="Carlito"/>
                          <a:cs typeface="Carlito"/>
                        </a:rPr>
                        <a:t>Rôle</a:t>
                      </a:r>
                      <a:endParaRPr sz="2300">
                        <a:latin typeface="Carlito"/>
                        <a:cs typeface="Carlito"/>
                      </a:endParaRPr>
                    </a:p>
                  </a:txBody>
                  <a:tcPr marL="0" marR="0" marT="39309"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DEE7E4"/>
                    </a:solidFill>
                  </a:tcPr>
                </a:tc>
                <a:extLst>
                  <a:ext uri="{0D108BD9-81ED-4DB2-BD59-A6C34878D82A}">
                    <a16:rowId xmlns:a16="http://schemas.microsoft.com/office/drawing/2014/main" val="10000"/>
                  </a:ext>
                </a:extLst>
              </a:tr>
              <a:tr h="994572">
                <a:tc>
                  <a:txBody>
                    <a:bodyPr/>
                    <a:lstStyle/>
                    <a:p>
                      <a:pPr marL="91440">
                        <a:lnSpc>
                          <a:spcPct val="100000"/>
                        </a:lnSpc>
                        <a:spcBef>
                          <a:spcPts val="240"/>
                        </a:spcBef>
                      </a:pPr>
                      <a:r>
                        <a:rPr sz="2300" b="1" dirty="0">
                          <a:latin typeface="Carlito"/>
                          <a:cs typeface="Carlito"/>
                        </a:rPr>
                        <a:t>-a</a:t>
                      </a:r>
                      <a:endParaRPr sz="2300">
                        <a:latin typeface="Carlito"/>
                        <a:cs typeface="Carlito"/>
                      </a:endParaRPr>
                    </a:p>
                  </a:txBody>
                  <a:tcPr marL="0" marR="0" marT="39309"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7E4"/>
                    </a:solidFill>
                  </a:tcPr>
                </a:tc>
                <a:tc>
                  <a:txBody>
                    <a:bodyPr/>
                    <a:lstStyle/>
                    <a:p>
                      <a:pPr marL="91440" marR="240029" algn="l">
                        <a:lnSpc>
                          <a:spcPct val="100000"/>
                        </a:lnSpc>
                        <a:spcBef>
                          <a:spcPts val="240"/>
                        </a:spcBef>
                      </a:pPr>
                      <a:r>
                        <a:rPr sz="2300" spc="-10" dirty="0" err="1">
                          <a:latin typeface="Carlito"/>
                          <a:cs typeface="Carlito"/>
                        </a:rPr>
                        <a:t>Ajoute</a:t>
                      </a:r>
                      <a:r>
                        <a:rPr lang="fr-FR" sz="2300" spc="-10" dirty="0">
                          <a:latin typeface="Carlito"/>
                          <a:cs typeface="Carlito"/>
                        </a:rPr>
                        <a:t>r</a:t>
                      </a:r>
                      <a:r>
                        <a:rPr sz="2300" spc="-10" dirty="0">
                          <a:latin typeface="Carlito"/>
                          <a:cs typeface="Carlito"/>
                        </a:rPr>
                        <a:t> </a:t>
                      </a:r>
                      <a:r>
                        <a:rPr sz="2300" spc="-5" dirty="0">
                          <a:latin typeface="Carlito"/>
                          <a:cs typeface="Carlito"/>
                        </a:rPr>
                        <a:t>l'utilisateur </a:t>
                      </a:r>
                      <a:r>
                        <a:rPr sz="2300" dirty="0">
                          <a:latin typeface="Carlito"/>
                          <a:cs typeface="Carlito"/>
                        </a:rPr>
                        <a:t>au(x) </a:t>
                      </a:r>
                      <a:r>
                        <a:rPr sz="2300" spc="-5" dirty="0">
                          <a:latin typeface="Carlito"/>
                          <a:cs typeface="Carlito"/>
                        </a:rPr>
                        <a:t>groupe(s) supplémentaire(s). </a:t>
                      </a:r>
                      <a:r>
                        <a:rPr sz="2300" dirty="0">
                          <a:latin typeface="Carlito"/>
                          <a:cs typeface="Carlito"/>
                        </a:rPr>
                        <a:t>À </a:t>
                      </a:r>
                      <a:r>
                        <a:rPr sz="2300" spc="-5" dirty="0">
                          <a:latin typeface="Carlito"/>
                          <a:cs typeface="Carlito"/>
                        </a:rPr>
                        <a:t>utiliser  uniquement </a:t>
                      </a:r>
                      <a:r>
                        <a:rPr sz="2300" spc="-10" dirty="0">
                          <a:latin typeface="Carlito"/>
                          <a:cs typeface="Carlito"/>
                        </a:rPr>
                        <a:t>avec </a:t>
                      </a:r>
                      <a:r>
                        <a:rPr sz="2300" spc="-5" dirty="0">
                          <a:latin typeface="Carlito"/>
                          <a:cs typeface="Carlito"/>
                        </a:rPr>
                        <a:t>l'option</a:t>
                      </a:r>
                      <a:r>
                        <a:rPr sz="2300" spc="25" dirty="0">
                          <a:latin typeface="Carlito"/>
                          <a:cs typeface="Carlito"/>
                        </a:rPr>
                        <a:t> </a:t>
                      </a:r>
                      <a:r>
                        <a:rPr sz="2300" dirty="0">
                          <a:latin typeface="Carlito"/>
                          <a:cs typeface="Carlito"/>
                        </a:rPr>
                        <a:t>-G.</a:t>
                      </a:r>
                    </a:p>
                  </a:txBody>
                  <a:tcPr marL="0" marR="0" marT="39309"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7E4"/>
                    </a:solidFill>
                  </a:tcPr>
                </a:tc>
                <a:extLst>
                  <a:ext uri="{0D108BD9-81ED-4DB2-BD59-A6C34878D82A}">
                    <a16:rowId xmlns:a16="http://schemas.microsoft.com/office/drawing/2014/main" val="10001"/>
                  </a:ext>
                </a:extLst>
              </a:tr>
              <a:tr h="568324">
                <a:tc>
                  <a:txBody>
                    <a:bodyPr/>
                    <a:lstStyle/>
                    <a:p>
                      <a:pPr marL="91440">
                        <a:lnSpc>
                          <a:spcPct val="100000"/>
                        </a:lnSpc>
                        <a:spcBef>
                          <a:spcPts val="244"/>
                        </a:spcBef>
                      </a:pPr>
                      <a:r>
                        <a:rPr sz="2300" b="1" dirty="0">
                          <a:latin typeface="Carlito"/>
                          <a:cs typeface="Carlito"/>
                        </a:rPr>
                        <a:t>-</a:t>
                      </a:r>
                      <a:r>
                        <a:rPr lang="fr-FR" sz="2300" b="1" dirty="0">
                          <a:latin typeface="Bradley Hand ITC" panose="03070402050302030203" pitchFamily="66" charset="0"/>
                          <a:cs typeface="Carlito"/>
                        </a:rPr>
                        <a:t>l</a:t>
                      </a:r>
                      <a:r>
                        <a:rPr sz="2300" b="1" spc="-20" dirty="0">
                          <a:latin typeface="Carlito"/>
                          <a:cs typeface="Carlito"/>
                        </a:rPr>
                        <a:t> </a:t>
                      </a:r>
                      <a:r>
                        <a:rPr sz="2300" b="1" spc="-10" dirty="0">
                          <a:latin typeface="Carlito"/>
                          <a:cs typeface="Carlito"/>
                        </a:rPr>
                        <a:t>NEW_LOGIN</a:t>
                      </a:r>
                      <a:endParaRPr sz="2300" dirty="0">
                        <a:latin typeface="Carlito"/>
                        <a:cs typeface="Carlito"/>
                      </a:endParaRPr>
                    </a:p>
                  </a:txBody>
                  <a:tcPr marL="0" marR="0" marT="4012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7E4"/>
                    </a:solidFill>
                  </a:tcPr>
                </a:tc>
                <a:tc>
                  <a:txBody>
                    <a:bodyPr/>
                    <a:lstStyle/>
                    <a:p>
                      <a:pPr marL="91440" algn="l">
                        <a:lnSpc>
                          <a:spcPct val="100000"/>
                        </a:lnSpc>
                        <a:spcBef>
                          <a:spcPts val="244"/>
                        </a:spcBef>
                      </a:pPr>
                      <a:r>
                        <a:rPr sz="2300" spc="-5" dirty="0">
                          <a:latin typeface="Carlito"/>
                          <a:cs typeface="Carlito"/>
                        </a:rPr>
                        <a:t>Le nom </a:t>
                      </a:r>
                      <a:r>
                        <a:rPr sz="2300" dirty="0">
                          <a:latin typeface="Carlito"/>
                          <a:cs typeface="Carlito"/>
                        </a:rPr>
                        <a:t>de </a:t>
                      </a:r>
                      <a:r>
                        <a:rPr sz="2300" spc="-5" dirty="0">
                          <a:latin typeface="Carlito"/>
                          <a:cs typeface="Carlito"/>
                        </a:rPr>
                        <a:t>l'utilisateur </a:t>
                      </a:r>
                      <a:r>
                        <a:rPr sz="2300" spc="-10" dirty="0">
                          <a:latin typeface="Carlito"/>
                          <a:cs typeface="Carlito"/>
                        </a:rPr>
                        <a:t>passera </a:t>
                      </a:r>
                      <a:r>
                        <a:rPr sz="2300" spc="-5" dirty="0">
                          <a:latin typeface="Carlito"/>
                          <a:cs typeface="Carlito"/>
                        </a:rPr>
                        <a:t>de </a:t>
                      </a:r>
                      <a:r>
                        <a:rPr sz="2300" spc="-10" dirty="0">
                          <a:latin typeface="Carlito"/>
                          <a:cs typeface="Carlito"/>
                        </a:rPr>
                        <a:t>LOGIN </a:t>
                      </a:r>
                      <a:r>
                        <a:rPr sz="2300" dirty="0">
                          <a:latin typeface="Carlito"/>
                          <a:cs typeface="Carlito"/>
                        </a:rPr>
                        <a:t>à</a:t>
                      </a:r>
                      <a:r>
                        <a:rPr sz="2300" spc="15" dirty="0">
                          <a:latin typeface="Carlito"/>
                          <a:cs typeface="Carlito"/>
                        </a:rPr>
                        <a:t> </a:t>
                      </a:r>
                      <a:r>
                        <a:rPr sz="2300" spc="-10" dirty="0">
                          <a:latin typeface="Carlito"/>
                          <a:cs typeface="Carlito"/>
                        </a:rPr>
                        <a:t>NEW_LOGIN</a:t>
                      </a:r>
                      <a:endParaRPr sz="2300" dirty="0">
                        <a:latin typeface="Carlito"/>
                        <a:cs typeface="Carlito"/>
                      </a:endParaRPr>
                    </a:p>
                  </a:txBody>
                  <a:tcPr marL="0" marR="0" marT="4012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7E4"/>
                    </a:solidFill>
                  </a:tcPr>
                </a:tc>
                <a:extLst>
                  <a:ext uri="{0D108BD9-81ED-4DB2-BD59-A6C34878D82A}">
                    <a16:rowId xmlns:a16="http://schemas.microsoft.com/office/drawing/2014/main" val="10002"/>
                  </a:ext>
                </a:extLst>
              </a:tr>
              <a:tr h="994572">
                <a:tc>
                  <a:txBody>
                    <a:bodyPr/>
                    <a:lstStyle/>
                    <a:p>
                      <a:pPr marL="91440">
                        <a:lnSpc>
                          <a:spcPct val="100000"/>
                        </a:lnSpc>
                        <a:spcBef>
                          <a:spcPts val="240"/>
                        </a:spcBef>
                      </a:pPr>
                      <a:r>
                        <a:rPr sz="2300" b="1" dirty="0">
                          <a:latin typeface="Carlito"/>
                          <a:cs typeface="Carlito"/>
                        </a:rPr>
                        <a:t>-L</a:t>
                      </a:r>
                      <a:endParaRPr sz="2300">
                        <a:latin typeface="Carlito"/>
                        <a:cs typeface="Carlito"/>
                      </a:endParaRPr>
                    </a:p>
                  </a:txBody>
                  <a:tcPr marL="0" marR="0" marT="3930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7E4"/>
                    </a:solidFill>
                  </a:tcPr>
                </a:tc>
                <a:tc>
                  <a:txBody>
                    <a:bodyPr/>
                    <a:lstStyle/>
                    <a:p>
                      <a:pPr marL="91440" algn="l">
                        <a:lnSpc>
                          <a:spcPct val="100000"/>
                        </a:lnSpc>
                        <a:spcBef>
                          <a:spcPts val="240"/>
                        </a:spcBef>
                      </a:pPr>
                      <a:r>
                        <a:rPr sz="2300" spc="-15" dirty="0">
                          <a:latin typeface="Carlito"/>
                          <a:cs typeface="Carlito"/>
                        </a:rPr>
                        <a:t>Verrouiller </a:t>
                      </a:r>
                      <a:r>
                        <a:rPr sz="2300" spc="-5" dirty="0">
                          <a:latin typeface="Carlito"/>
                          <a:cs typeface="Carlito"/>
                        </a:rPr>
                        <a:t>le </a:t>
                      </a:r>
                      <a:r>
                        <a:rPr sz="2300" dirty="0">
                          <a:latin typeface="Carlito"/>
                          <a:cs typeface="Carlito"/>
                        </a:rPr>
                        <a:t>mot </a:t>
                      </a:r>
                      <a:r>
                        <a:rPr sz="2300" spc="-5" dirty="0">
                          <a:latin typeface="Carlito"/>
                          <a:cs typeface="Carlito"/>
                        </a:rPr>
                        <a:t>de passe d'un </a:t>
                      </a:r>
                      <a:r>
                        <a:rPr sz="2300" spc="-25" dirty="0">
                          <a:latin typeface="Carlito"/>
                          <a:cs typeface="Carlito"/>
                        </a:rPr>
                        <a:t>utilisateur. </a:t>
                      </a:r>
                      <a:r>
                        <a:rPr sz="2300" spc="-5" dirty="0">
                          <a:latin typeface="Carlito"/>
                          <a:cs typeface="Carlito"/>
                        </a:rPr>
                        <a:t>Cela met un </a:t>
                      </a:r>
                      <a:r>
                        <a:rPr sz="2300" dirty="0">
                          <a:latin typeface="Carlito"/>
                          <a:cs typeface="Carlito"/>
                        </a:rPr>
                        <a:t>'!'</a:t>
                      </a:r>
                      <a:r>
                        <a:rPr sz="2300" spc="105" dirty="0">
                          <a:latin typeface="Carlito"/>
                          <a:cs typeface="Carlito"/>
                        </a:rPr>
                        <a:t> </a:t>
                      </a:r>
                      <a:r>
                        <a:rPr sz="2300" spc="-10" dirty="0">
                          <a:latin typeface="Carlito"/>
                          <a:cs typeface="Carlito"/>
                        </a:rPr>
                        <a:t>devant</a:t>
                      </a:r>
                      <a:endParaRPr sz="2300" dirty="0">
                        <a:latin typeface="Carlito"/>
                        <a:cs typeface="Carlito"/>
                      </a:endParaRPr>
                    </a:p>
                    <a:p>
                      <a:pPr marL="91440" algn="l">
                        <a:lnSpc>
                          <a:spcPct val="100000"/>
                        </a:lnSpc>
                        <a:spcBef>
                          <a:spcPts val="5"/>
                        </a:spcBef>
                      </a:pPr>
                      <a:r>
                        <a:rPr sz="2300" spc="-5" dirty="0">
                          <a:latin typeface="Carlito"/>
                          <a:cs typeface="Carlito"/>
                        </a:rPr>
                        <a:t>le </a:t>
                      </a:r>
                      <a:r>
                        <a:rPr sz="2300" dirty="0">
                          <a:latin typeface="Carlito"/>
                          <a:cs typeface="Carlito"/>
                        </a:rPr>
                        <a:t>mot </a:t>
                      </a:r>
                      <a:r>
                        <a:rPr sz="2300" spc="-5" dirty="0">
                          <a:latin typeface="Carlito"/>
                          <a:cs typeface="Carlito"/>
                        </a:rPr>
                        <a:t>de passe</a:t>
                      </a:r>
                      <a:r>
                        <a:rPr sz="2300" spc="-10" dirty="0">
                          <a:latin typeface="Carlito"/>
                          <a:cs typeface="Carlito"/>
                        </a:rPr>
                        <a:t> crypté</a:t>
                      </a:r>
                      <a:endParaRPr sz="2300" dirty="0">
                        <a:latin typeface="Carlito"/>
                        <a:cs typeface="Carlito"/>
                      </a:endParaRPr>
                    </a:p>
                  </a:txBody>
                  <a:tcPr marL="0" marR="0" marT="3930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7E4"/>
                    </a:solidFill>
                  </a:tcPr>
                </a:tc>
                <a:extLst>
                  <a:ext uri="{0D108BD9-81ED-4DB2-BD59-A6C34878D82A}">
                    <a16:rowId xmlns:a16="http://schemas.microsoft.com/office/drawing/2014/main" val="10003"/>
                  </a:ext>
                </a:extLst>
              </a:tr>
              <a:tr h="994570">
                <a:tc>
                  <a:txBody>
                    <a:bodyPr/>
                    <a:lstStyle/>
                    <a:p>
                      <a:pPr marL="91440">
                        <a:lnSpc>
                          <a:spcPct val="100000"/>
                        </a:lnSpc>
                        <a:spcBef>
                          <a:spcPts val="245"/>
                        </a:spcBef>
                      </a:pPr>
                      <a:r>
                        <a:rPr sz="2300" b="1" dirty="0">
                          <a:latin typeface="Carlito"/>
                          <a:cs typeface="Carlito"/>
                        </a:rPr>
                        <a:t>-U</a:t>
                      </a:r>
                      <a:endParaRPr sz="2300">
                        <a:latin typeface="Carlito"/>
                        <a:cs typeface="Carlito"/>
                      </a:endParaRPr>
                    </a:p>
                  </a:txBody>
                  <a:tcPr marL="0" marR="0" marT="40128"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7E4"/>
                    </a:solidFill>
                  </a:tcPr>
                </a:tc>
                <a:tc>
                  <a:txBody>
                    <a:bodyPr/>
                    <a:lstStyle/>
                    <a:p>
                      <a:pPr marL="91440" marR="123189" algn="l">
                        <a:lnSpc>
                          <a:spcPct val="100000"/>
                        </a:lnSpc>
                        <a:spcBef>
                          <a:spcPts val="245"/>
                        </a:spcBef>
                      </a:pPr>
                      <a:r>
                        <a:rPr sz="2300" spc="-10" dirty="0">
                          <a:latin typeface="Carlito"/>
                          <a:cs typeface="Carlito"/>
                        </a:rPr>
                        <a:t>Déverrouiller </a:t>
                      </a:r>
                      <a:r>
                        <a:rPr sz="2300" spc="-5" dirty="0">
                          <a:latin typeface="Carlito"/>
                          <a:cs typeface="Carlito"/>
                        </a:rPr>
                        <a:t>le </a:t>
                      </a:r>
                      <a:r>
                        <a:rPr sz="2300" dirty="0">
                          <a:latin typeface="Carlito"/>
                          <a:cs typeface="Carlito"/>
                        </a:rPr>
                        <a:t>mot </a:t>
                      </a:r>
                      <a:r>
                        <a:rPr sz="2300" spc="-5" dirty="0">
                          <a:latin typeface="Carlito"/>
                          <a:cs typeface="Carlito"/>
                        </a:rPr>
                        <a:t>de passe d'un </a:t>
                      </a:r>
                      <a:r>
                        <a:rPr sz="2300" spc="-25" dirty="0">
                          <a:latin typeface="Carlito"/>
                          <a:cs typeface="Carlito"/>
                        </a:rPr>
                        <a:t>utilisateur. </a:t>
                      </a:r>
                      <a:r>
                        <a:rPr sz="2300" spc="-5" dirty="0">
                          <a:latin typeface="Carlito"/>
                          <a:cs typeface="Carlito"/>
                        </a:rPr>
                        <a:t>Cela supprime le </a:t>
                      </a:r>
                      <a:r>
                        <a:rPr sz="2300" dirty="0">
                          <a:latin typeface="Carlito"/>
                          <a:cs typeface="Carlito"/>
                        </a:rPr>
                        <a:t>'!'  </a:t>
                      </a:r>
                      <a:r>
                        <a:rPr sz="2300" spc="-10" dirty="0">
                          <a:latin typeface="Carlito"/>
                          <a:cs typeface="Carlito"/>
                        </a:rPr>
                        <a:t>devant </a:t>
                      </a:r>
                      <a:r>
                        <a:rPr sz="2300" spc="-5" dirty="0">
                          <a:latin typeface="Carlito"/>
                          <a:cs typeface="Carlito"/>
                        </a:rPr>
                        <a:t>le </a:t>
                      </a:r>
                      <a:r>
                        <a:rPr sz="2300" dirty="0">
                          <a:latin typeface="Carlito"/>
                          <a:cs typeface="Carlito"/>
                        </a:rPr>
                        <a:t>mot </a:t>
                      </a:r>
                      <a:r>
                        <a:rPr sz="2300" spc="-5" dirty="0">
                          <a:latin typeface="Carlito"/>
                          <a:cs typeface="Carlito"/>
                        </a:rPr>
                        <a:t>de passe</a:t>
                      </a:r>
                      <a:r>
                        <a:rPr sz="2300" spc="5" dirty="0">
                          <a:latin typeface="Carlito"/>
                          <a:cs typeface="Carlito"/>
                        </a:rPr>
                        <a:t> </a:t>
                      </a:r>
                      <a:r>
                        <a:rPr sz="2300" spc="-10" dirty="0">
                          <a:latin typeface="Carlito"/>
                          <a:cs typeface="Carlito"/>
                        </a:rPr>
                        <a:t>crypté.</a:t>
                      </a:r>
                      <a:endParaRPr sz="2300" dirty="0">
                        <a:latin typeface="Carlito"/>
                        <a:cs typeface="Carlito"/>
                      </a:endParaRPr>
                    </a:p>
                  </a:txBody>
                  <a:tcPr marL="0" marR="0" marT="40128"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7E4"/>
                    </a:solidFill>
                  </a:tcPr>
                </a:tc>
                <a:extLst>
                  <a:ext uri="{0D108BD9-81ED-4DB2-BD59-A6C34878D82A}">
                    <a16:rowId xmlns:a16="http://schemas.microsoft.com/office/drawing/2014/main" val="10004"/>
                  </a:ext>
                </a:extLst>
              </a:tr>
              <a:tr h="1420817">
                <a:tc>
                  <a:txBody>
                    <a:bodyPr/>
                    <a:lstStyle/>
                    <a:p>
                      <a:pPr marL="91440">
                        <a:lnSpc>
                          <a:spcPct val="100000"/>
                        </a:lnSpc>
                        <a:spcBef>
                          <a:spcPts val="245"/>
                        </a:spcBef>
                      </a:pPr>
                      <a:r>
                        <a:rPr sz="2300" b="1" dirty="0">
                          <a:latin typeface="Carlito"/>
                          <a:cs typeface="Carlito"/>
                        </a:rPr>
                        <a:t>-e</a:t>
                      </a:r>
                      <a:r>
                        <a:rPr sz="2300" b="1" spc="-25" dirty="0">
                          <a:latin typeface="Carlito"/>
                          <a:cs typeface="Carlito"/>
                        </a:rPr>
                        <a:t> </a:t>
                      </a:r>
                      <a:r>
                        <a:rPr sz="2300" b="1" spc="-20" dirty="0">
                          <a:latin typeface="Carlito"/>
                          <a:cs typeface="Carlito"/>
                        </a:rPr>
                        <a:t>EXPIRE_DATE</a:t>
                      </a:r>
                      <a:endParaRPr sz="2300">
                        <a:latin typeface="Carlito"/>
                        <a:cs typeface="Carlito"/>
                      </a:endParaRPr>
                    </a:p>
                  </a:txBody>
                  <a:tcPr marL="0" marR="0" marT="40128"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7E4"/>
                    </a:solidFill>
                  </a:tcPr>
                </a:tc>
                <a:tc>
                  <a:txBody>
                    <a:bodyPr/>
                    <a:lstStyle/>
                    <a:p>
                      <a:pPr marL="91440" marR="95885" algn="l">
                        <a:lnSpc>
                          <a:spcPct val="100000"/>
                        </a:lnSpc>
                        <a:spcBef>
                          <a:spcPts val="245"/>
                        </a:spcBef>
                      </a:pPr>
                      <a:r>
                        <a:rPr sz="2300" spc="-5" dirty="0">
                          <a:latin typeface="Carlito"/>
                          <a:cs typeface="Carlito"/>
                        </a:rPr>
                        <a:t>La </a:t>
                      </a:r>
                      <a:r>
                        <a:rPr sz="2300" spc="-15" dirty="0">
                          <a:latin typeface="Carlito"/>
                          <a:cs typeface="Carlito"/>
                        </a:rPr>
                        <a:t>date </a:t>
                      </a:r>
                      <a:r>
                        <a:rPr sz="2300" dirty="0">
                          <a:latin typeface="Carlito"/>
                          <a:cs typeface="Carlito"/>
                        </a:rPr>
                        <a:t>à </a:t>
                      </a:r>
                      <a:r>
                        <a:rPr sz="2300" spc="-5" dirty="0">
                          <a:latin typeface="Carlito"/>
                          <a:cs typeface="Carlito"/>
                        </a:rPr>
                        <a:t>laquelle le </a:t>
                      </a:r>
                      <a:r>
                        <a:rPr sz="2300" spc="-15" dirty="0">
                          <a:latin typeface="Carlito"/>
                          <a:cs typeface="Carlito"/>
                        </a:rPr>
                        <a:t>compte </a:t>
                      </a:r>
                      <a:r>
                        <a:rPr sz="2300" spc="-10" dirty="0">
                          <a:latin typeface="Carlito"/>
                          <a:cs typeface="Carlito"/>
                        </a:rPr>
                        <a:t>utilisateur </a:t>
                      </a:r>
                      <a:r>
                        <a:rPr sz="2300" spc="-15" dirty="0">
                          <a:latin typeface="Carlito"/>
                          <a:cs typeface="Carlito"/>
                        </a:rPr>
                        <a:t>sera </a:t>
                      </a:r>
                      <a:r>
                        <a:rPr sz="2300" spc="-5" dirty="0">
                          <a:latin typeface="Carlito"/>
                          <a:cs typeface="Carlito"/>
                        </a:rPr>
                        <a:t>désactivé. La </a:t>
                      </a:r>
                      <a:r>
                        <a:rPr sz="2300" spc="-15" dirty="0">
                          <a:latin typeface="Carlito"/>
                          <a:cs typeface="Carlito"/>
                        </a:rPr>
                        <a:t>date </a:t>
                      </a:r>
                      <a:r>
                        <a:rPr sz="2300" spc="-10" dirty="0">
                          <a:latin typeface="Carlito"/>
                          <a:cs typeface="Carlito"/>
                        </a:rPr>
                        <a:t>est  </a:t>
                      </a:r>
                      <a:r>
                        <a:rPr sz="2300" spc="-5" dirty="0">
                          <a:latin typeface="Carlito"/>
                          <a:cs typeface="Carlito"/>
                        </a:rPr>
                        <a:t>spécifiée </a:t>
                      </a:r>
                      <a:r>
                        <a:rPr sz="2300" dirty="0">
                          <a:latin typeface="Carlito"/>
                          <a:cs typeface="Carlito"/>
                        </a:rPr>
                        <a:t>au </a:t>
                      </a:r>
                      <a:r>
                        <a:rPr sz="2300" spc="-15" dirty="0">
                          <a:latin typeface="Carlito"/>
                          <a:cs typeface="Carlito"/>
                        </a:rPr>
                        <a:t>format </a:t>
                      </a:r>
                      <a:r>
                        <a:rPr sz="2300" spc="-5" dirty="0">
                          <a:latin typeface="Carlito"/>
                          <a:cs typeface="Carlito"/>
                        </a:rPr>
                        <a:t>AAAA-MM-JJ.Un argument </a:t>
                      </a:r>
                      <a:r>
                        <a:rPr sz="2300" spc="-20" dirty="0">
                          <a:latin typeface="Carlito"/>
                          <a:cs typeface="Carlito"/>
                        </a:rPr>
                        <a:t>EXPIRE_DATE </a:t>
                      </a:r>
                      <a:r>
                        <a:rPr sz="2300" dirty="0">
                          <a:latin typeface="Carlito"/>
                          <a:cs typeface="Carlito"/>
                        </a:rPr>
                        <a:t>vide  </a:t>
                      </a:r>
                      <a:r>
                        <a:rPr sz="2300" spc="-10" dirty="0">
                          <a:latin typeface="Carlito"/>
                          <a:cs typeface="Carlito"/>
                        </a:rPr>
                        <a:t>désactivera l'expiration </a:t>
                      </a:r>
                      <a:r>
                        <a:rPr sz="2300" dirty="0">
                          <a:latin typeface="Carlito"/>
                          <a:cs typeface="Carlito"/>
                        </a:rPr>
                        <a:t>du</a:t>
                      </a:r>
                      <a:r>
                        <a:rPr sz="2300" spc="-5" dirty="0">
                          <a:latin typeface="Carlito"/>
                          <a:cs typeface="Carlito"/>
                        </a:rPr>
                        <a:t> </a:t>
                      </a:r>
                      <a:r>
                        <a:rPr sz="2300" spc="-10" dirty="0">
                          <a:latin typeface="Carlito"/>
                          <a:cs typeface="Carlito"/>
                        </a:rPr>
                        <a:t>compte.</a:t>
                      </a:r>
                      <a:endParaRPr sz="2300" dirty="0">
                        <a:latin typeface="Carlito"/>
                        <a:cs typeface="Carlito"/>
                      </a:endParaRPr>
                    </a:p>
                  </a:txBody>
                  <a:tcPr marL="0" marR="0" marT="40128"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7E4"/>
                    </a:solidFill>
                  </a:tcPr>
                </a:tc>
                <a:extLst>
                  <a:ext uri="{0D108BD9-81ED-4DB2-BD59-A6C34878D82A}">
                    <a16:rowId xmlns:a16="http://schemas.microsoft.com/office/drawing/2014/main" val="10005"/>
                  </a:ext>
                </a:extLst>
              </a:tr>
              <a:tr h="1847042">
                <a:tc>
                  <a:txBody>
                    <a:bodyPr/>
                    <a:lstStyle/>
                    <a:p>
                      <a:pPr marL="91440">
                        <a:lnSpc>
                          <a:spcPct val="100000"/>
                        </a:lnSpc>
                        <a:spcBef>
                          <a:spcPts val="245"/>
                        </a:spcBef>
                      </a:pPr>
                      <a:r>
                        <a:rPr sz="2300" b="1" dirty="0">
                          <a:latin typeface="Carlito"/>
                          <a:cs typeface="Carlito"/>
                        </a:rPr>
                        <a:t>-f </a:t>
                      </a:r>
                      <a:r>
                        <a:rPr sz="2300" b="1" spc="-10" dirty="0">
                          <a:latin typeface="Carlito"/>
                          <a:cs typeface="Carlito"/>
                        </a:rPr>
                        <a:t>INACTIVE</a:t>
                      </a:r>
                      <a:endParaRPr sz="2300">
                        <a:latin typeface="Carlito"/>
                        <a:cs typeface="Carlito"/>
                      </a:endParaRPr>
                    </a:p>
                  </a:txBody>
                  <a:tcPr marL="0" marR="0" marT="40128"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7E4"/>
                    </a:solidFill>
                  </a:tcPr>
                </a:tc>
                <a:tc>
                  <a:txBody>
                    <a:bodyPr/>
                    <a:lstStyle/>
                    <a:p>
                      <a:pPr marL="91440" marR="81915" algn="l">
                        <a:lnSpc>
                          <a:spcPct val="100000"/>
                        </a:lnSpc>
                        <a:spcBef>
                          <a:spcPts val="245"/>
                        </a:spcBef>
                      </a:pPr>
                      <a:r>
                        <a:rPr sz="2300" spc="-5" dirty="0">
                          <a:latin typeface="Carlito"/>
                          <a:cs typeface="Carlito"/>
                        </a:rPr>
                        <a:t>Nombre </a:t>
                      </a:r>
                      <a:r>
                        <a:rPr sz="2300" dirty="0">
                          <a:latin typeface="Carlito"/>
                          <a:cs typeface="Carlito"/>
                        </a:rPr>
                        <a:t>de </a:t>
                      </a:r>
                      <a:r>
                        <a:rPr sz="2300" spc="-15" dirty="0">
                          <a:latin typeface="Carlito"/>
                          <a:cs typeface="Carlito"/>
                        </a:rPr>
                        <a:t>jours </a:t>
                      </a:r>
                      <a:r>
                        <a:rPr sz="2300" spc="-10" dirty="0">
                          <a:latin typeface="Carlito"/>
                          <a:cs typeface="Carlito"/>
                        </a:rPr>
                        <a:t>suivant </a:t>
                      </a:r>
                      <a:r>
                        <a:rPr sz="2300" spc="-5" dirty="0">
                          <a:latin typeface="Carlito"/>
                          <a:cs typeface="Carlito"/>
                        </a:rPr>
                        <a:t>la fin </a:t>
                      </a:r>
                      <a:r>
                        <a:rPr sz="2300" dirty="0">
                          <a:latin typeface="Carlito"/>
                          <a:cs typeface="Carlito"/>
                        </a:rPr>
                        <a:t>de </a:t>
                      </a:r>
                      <a:r>
                        <a:rPr sz="2300" spc="-15" dirty="0">
                          <a:latin typeface="Carlito"/>
                          <a:cs typeface="Carlito"/>
                        </a:rPr>
                        <a:t>validité </a:t>
                      </a:r>
                      <a:r>
                        <a:rPr sz="2300" dirty="0">
                          <a:latin typeface="Carlito"/>
                          <a:cs typeface="Carlito"/>
                        </a:rPr>
                        <a:t>d'un mot de </a:t>
                      </a:r>
                      <a:r>
                        <a:rPr sz="2300" spc="-5" dirty="0">
                          <a:latin typeface="Carlito"/>
                          <a:cs typeface="Carlito"/>
                        </a:rPr>
                        <a:t>passe après lequel le </a:t>
                      </a:r>
                      <a:r>
                        <a:rPr sz="2300" spc="-15" dirty="0">
                          <a:latin typeface="Carlito"/>
                          <a:cs typeface="Carlito"/>
                        </a:rPr>
                        <a:t>compte </a:t>
                      </a:r>
                      <a:r>
                        <a:rPr sz="2300" spc="-10" dirty="0">
                          <a:latin typeface="Carlito"/>
                          <a:cs typeface="Carlito"/>
                        </a:rPr>
                        <a:t>est </a:t>
                      </a:r>
                      <a:r>
                        <a:rPr sz="2300" spc="-5" dirty="0">
                          <a:latin typeface="Carlito"/>
                          <a:cs typeface="Carlito"/>
                        </a:rPr>
                        <a:t>définitivement </a:t>
                      </a:r>
                      <a:r>
                        <a:rPr sz="2300" spc="-5" dirty="0" err="1">
                          <a:latin typeface="Carlito"/>
                          <a:cs typeface="Carlito"/>
                        </a:rPr>
                        <a:t>désactivé</a:t>
                      </a:r>
                      <a:r>
                        <a:rPr sz="2300" spc="-5" dirty="0">
                          <a:latin typeface="Carlito"/>
                          <a:cs typeface="Carlito"/>
                        </a:rPr>
                        <a:t>.</a:t>
                      </a:r>
                      <a:r>
                        <a:rPr lang="fr-FR" sz="2300" spc="-5" dirty="0">
                          <a:latin typeface="Carlito"/>
                          <a:cs typeface="Carlito"/>
                        </a:rPr>
                        <a:t> </a:t>
                      </a:r>
                      <a:r>
                        <a:rPr sz="2300" spc="-5" dirty="0" err="1">
                          <a:latin typeface="Carlito"/>
                          <a:cs typeface="Carlito"/>
                        </a:rPr>
                        <a:t>une</a:t>
                      </a:r>
                      <a:r>
                        <a:rPr sz="2300" spc="-5" dirty="0">
                          <a:latin typeface="Carlito"/>
                          <a:cs typeface="Carlito"/>
                        </a:rPr>
                        <a:t> </a:t>
                      </a:r>
                      <a:r>
                        <a:rPr sz="2300" spc="-5" dirty="0" err="1">
                          <a:latin typeface="Carlito"/>
                          <a:cs typeface="Carlito"/>
                        </a:rPr>
                        <a:t>valeur</a:t>
                      </a:r>
                      <a:r>
                        <a:rPr sz="2300" spc="-5" dirty="0">
                          <a:latin typeface="Carlito"/>
                          <a:cs typeface="Carlito"/>
                        </a:rPr>
                        <a:t> </a:t>
                      </a:r>
                      <a:r>
                        <a:rPr sz="2300" dirty="0">
                          <a:latin typeface="Carlito"/>
                          <a:cs typeface="Carlito"/>
                        </a:rPr>
                        <a:t>de 0 </a:t>
                      </a:r>
                      <a:r>
                        <a:rPr sz="2300" spc="-5" dirty="0">
                          <a:latin typeface="Carlito"/>
                          <a:cs typeface="Carlito"/>
                        </a:rPr>
                        <a:t>désactive le </a:t>
                      </a:r>
                      <a:r>
                        <a:rPr sz="2300" spc="-15" dirty="0">
                          <a:latin typeface="Carlito"/>
                          <a:cs typeface="Carlito"/>
                        </a:rPr>
                        <a:t>compte </a:t>
                      </a:r>
                      <a:r>
                        <a:rPr sz="2300" dirty="0">
                          <a:latin typeface="Carlito"/>
                          <a:cs typeface="Carlito"/>
                        </a:rPr>
                        <a:t>dès que </a:t>
                      </a:r>
                      <a:r>
                        <a:rPr sz="2300" spc="-5" dirty="0">
                          <a:latin typeface="Carlito"/>
                          <a:cs typeface="Carlito"/>
                        </a:rPr>
                        <a:t>le </a:t>
                      </a:r>
                      <a:r>
                        <a:rPr sz="2300" dirty="0">
                          <a:latin typeface="Carlito"/>
                          <a:cs typeface="Carlito"/>
                        </a:rPr>
                        <a:t>mot de passe a </a:t>
                      </a:r>
                      <a:r>
                        <a:rPr sz="2300" spc="-5" dirty="0">
                          <a:latin typeface="Carlito"/>
                          <a:cs typeface="Carlito"/>
                        </a:rPr>
                        <a:t>dépassé </a:t>
                      </a:r>
                      <a:r>
                        <a:rPr sz="2300" spc="-10" dirty="0" err="1">
                          <a:latin typeface="Carlito"/>
                          <a:cs typeface="Carlito"/>
                        </a:rPr>
                        <a:t>sa</a:t>
                      </a:r>
                      <a:r>
                        <a:rPr sz="2300" spc="-10" dirty="0">
                          <a:latin typeface="Carlito"/>
                          <a:cs typeface="Carlito"/>
                        </a:rPr>
                        <a:t> </a:t>
                      </a:r>
                      <a:r>
                        <a:rPr sz="2300" spc="-5" dirty="0">
                          <a:latin typeface="Carlito"/>
                          <a:cs typeface="Carlito"/>
                        </a:rPr>
                        <a:t>fin </a:t>
                      </a:r>
                      <a:r>
                        <a:rPr sz="2300" dirty="0">
                          <a:latin typeface="Carlito"/>
                          <a:cs typeface="Carlito"/>
                        </a:rPr>
                        <a:t>de </a:t>
                      </a:r>
                      <a:r>
                        <a:rPr sz="2300" spc="-10" dirty="0">
                          <a:latin typeface="Carlito"/>
                          <a:cs typeface="Carlito"/>
                        </a:rPr>
                        <a:t>validité, </a:t>
                      </a:r>
                      <a:r>
                        <a:rPr sz="2300" spc="-5" dirty="0">
                          <a:latin typeface="Carlito"/>
                          <a:cs typeface="Carlito"/>
                        </a:rPr>
                        <a:t>et </a:t>
                      </a:r>
                      <a:r>
                        <a:rPr sz="2300" dirty="0">
                          <a:latin typeface="Carlito"/>
                          <a:cs typeface="Carlito"/>
                        </a:rPr>
                        <a:t>une </a:t>
                      </a:r>
                      <a:r>
                        <a:rPr sz="2300" spc="-5" dirty="0">
                          <a:latin typeface="Carlito"/>
                          <a:cs typeface="Carlito"/>
                        </a:rPr>
                        <a:t>valeur </a:t>
                      </a:r>
                      <a:r>
                        <a:rPr sz="2300" dirty="0">
                          <a:latin typeface="Carlito"/>
                          <a:cs typeface="Carlito"/>
                        </a:rPr>
                        <a:t>de -1 </a:t>
                      </a:r>
                      <a:r>
                        <a:rPr sz="2300" spc="-5" dirty="0">
                          <a:latin typeface="Carlito"/>
                          <a:cs typeface="Carlito"/>
                        </a:rPr>
                        <a:t>désactive </a:t>
                      </a:r>
                      <a:r>
                        <a:rPr sz="2300" spc="-20" dirty="0">
                          <a:latin typeface="Carlito"/>
                          <a:cs typeface="Carlito"/>
                        </a:rPr>
                        <a:t>cette</a:t>
                      </a:r>
                      <a:r>
                        <a:rPr sz="2300" spc="70" dirty="0">
                          <a:latin typeface="Carlito"/>
                          <a:cs typeface="Carlito"/>
                        </a:rPr>
                        <a:t> </a:t>
                      </a:r>
                      <a:r>
                        <a:rPr sz="2300" spc="-10" dirty="0">
                          <a:latin typeface="Carlito"/>
                          <a:cs typeface="Carlito"/>
                        </a:rPr>
                        <a:t>fonctionnalité.</a:t>
                      </a:r>
                      <a:endParaRPr sz="2300" dirty="0">
                        <a:latin typeface="Carlito"/>
                        <a:cs typeface="Carlito"/>
                      </a:endParaRPr>
                    </a:p>
                  </a:txBody>
                  <a:tcPr marL="0" marR="0" marT="40128"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7E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846" y="1327208"/>
            <a:ext cx="12317020" cy="672985"/>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Suppression d’un </a:t>
            </a:r>
            <a:r>
              <a:rPr sz="7000" b="0" u="none" dirty="0" err="1">
                <a:solidFill>
                  <a:srgbClr val="D93E2B"/>
                </a:solidFill>
                <a:latin typeface="+mn-lt"/>
                <a:cs typeface="+mn-cs"/>
              </a:rPr>
              <a:t>utilisateur</a:t>
            </a:r>
            <a:r>
              <a:rPr lang="fr-FR" sz="7000" b="0" u="none" dirty="0">
                <a:solidFill>
                  <a:srgbClr val="D93E2B"/>
                </a:solidFill>
                <a:latin typeface="+mn-lt"/>
                <a:cs typeface="+mn-cs"/>
              </a:rPr>
              <a:t> </a:t>
            </a:r>
            <a:r>
              <a:rPr sz="7000" b="0" u="none" dirty="0">
                <a:solidFill>
                  <a:srgbClr val="D93E2B"/>
                </a:solidFill>
                <a:latin typeface="+mn-lt"/>
                <a:cs typeface="+mn-cs"/>
              </a:rPr>
              <a:t>(1/2)</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29</a:t>
            </a:fld>
            <a:endParaRPr dirty="0"/>
          </a:p>
        </p:txBody>
      </p:sp>
      <p:sp>
        <p:nvSpPr>
          <p:cNvPr id="3" name="object 3"/>
          <p:cNvSpPr txBox="1"/>
          <p:nvPr/>
        </p:nvSpPr>
        <p:spPr>
          <a:xfrm>
            <a:off x="1179375" y="2821362"/>
            <a:ext cx="11204765" cy="5185326"/>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150000"/>
              </a:lnSpc>
              <a:spcBef>
                <a:spcPts val="129"/>
              </a:spcBef>
              <a:buFont typeface="Wingdings" panose="05000000000000000000" pitchFamily="2" charset="2"/>
              <a:buChar char="§"/>
              <a:defRPr sz="2800" b="1">
                <a:solidFill>
                  <a:srgbClr val="002060"/>
                </a:solidFill>
              </a:defRPr>
            </a:lvl1pPr>
          </a:lstStyle>
          <a:p>
            <a:r>
              <a:rPr dirty="0"/>
              <a:t>NOM</a:t>
            </a:r>
          </a:p>
          <a:p>
            <a:pPr marL="16379" indent="0">
              <a:buNone/>
            </a:pPr>
            <a:r>
              <a:rPr lang="fr-FR" dirty="0">
                <a:solidFill>
                  <a:schemeClr val="tx1"/>
                </a:solidFill>
              </a:rPr>
              <a:t>       </a:t>
            </a:r>
            <a:r>
              <a:rPr dirty="0" err="1">
                <a:solidFill>
                  <a:srgbClr val="FF0000"/>
                </a:solidFill>
              </a:rPr>
              <a:t>userdel</a:t>
            </a:r>
            <a:r>
              <a:rPr lang="fr-FR" dirty="0">
                <a:solidFill>
                  <a:srgbClr val="FF0000"/>
                </a:solidFill>
              </a:rPr>
              <a:t>       </a:t>
            </a:r>
            <a:r>
              <a:rPr dirty="0"/>
              <a:t> -</a:t>
            </a:r>
            <a:r>
              <a:rPr lang="fr-FR" dirty="0"/>
              <a:t> </a:t>
            </a:r>
            <a:r>
              <a:rPr b="0" dirty="0">
                <a:solidFill>
                  <a:srgbClr val="414141"/>
                </a:solidFill>
              </a:rPr>
              <a:t>Effacer un compte utilisateur et les fichiers associés</a:t>
            </a:r>
          </a:p>
          <a:p>
            <a:r>
              <a:rPr dirty="0"/>
              <a:t>SYNOPSIS</a:t>
            </a:r>
          </a:p>
          <a:p>
            <a:pPr marL="16379" indent="0">
              <a:buNone/>
            </a:pPr>
            <a:r>
              <a:rPr lang="fr-FR" b="0" dirty="0">
                <a:solidFill>
                  <a:srgbClr val="414141"/>
                </a:solidFill>
              </a:rPr>
              <a:t>       </a:t>
            </a:r>
            <a:r>
              <a:rPr lang="fr-FR" dirty="0">
                <a:solidFill>
                  <a:srgbClr val="FF0000"/>
                </a:solidFill>
              </a:rPr>
              <a:t>$  </a:t>
            </a:r>
            <a:r>
              <a:rPr dirty="0" err="1">
                <a:solidFill>
                  <a:srgbClr val="FF0000"/>
                </a:solidFill>
              </a:rPr>
              <a:t>userdel</a:t>
            </a:r>
            <a:r>
              <a:rPr dirty="0">
                <a:solidFill>
                  <a:srgbClr val="FF0000"/>
                </a:solidFill>
              </a:rPr>
              <a:t> [options] LOGIN</a:t>
            </a:r>
          </a:p>
          <a:p>
            <a:r>
              <a:rPr dirty="0"/>
              <a:t>DESCRIPTION</a:t>
            </a:r>
          </a:p>
          <a:p>
            <a:pPr marL="357188" indent="0">
              <a:buNone/>
            </a:pPr>
            <a:r>
              <a:rPr b="0" dirty="0">
                <a:solidFill>
                  <a:srgbClr val="414141"/>
                </a:solidFill>
              </a:rPr>
              <a:t>La commande </a:t>
            </a:r>
            <a:r>
              <a:rPr dirty="0">
                <a:solidFill>
                  <a:srgbClr val="414141"/>
                </a:solidFill>
              </a:rPr>
              <a:t>userdel</a:t>
            </a:r>
            <a:r>
              <a:rPr b="0" dirty="0">
                <a:solidFill>
                  <a:srgbClr val="414141"/>
                </a:solidFill>
              </a:rPr>
              <a:t> modifie les fichiers du compte système en </a:t>
            </a:r>
            <a:r>
              <a:rPr b="0" dirty="0" err="1">
                <a:solidFill>
                  <a:srgbClr val="414141"/>
                </a:solidFill>
              </a:rPr>
              <a:t>supprimant</a:t>
            </a:r>
            <a:r>
              <a:rPr b="0" dirty="0">
                <a:solidFill>
                  <a:srgbClr val="414141"/>
                </a:solidFill>
              </a:rPr>
              <a:t> </a:t>
            </a:r>
            <a:r>
              <a:rPr b="0" dirty="0" err="1">
                <a:solidFill>
                  <a:srgbClr val="414141"/>
                </a:solidFill>
              </a:rPr>
              <a:t>toutes</a:t>
            </a:r>
            <a:r>
              <a:rPr b="0" dirty="0">
                <a:solidFill>
                  <a:srgbClr val="414141"/>
                </a:solidFill>
              </a:rPr>
              <a:t> les entrées faisant référence au nom d'utilisateur LOGIN. L'utilisateur  nommé doit exister.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99182" y="836362"/>
            <a:ext cx="4017664" cy="1427412"/>
          </a:xfrm>
          <a:prstGeom prst="rect">
            <a:avLst/>
          </a:prstGeom>
          <a:ln w="12700">
            <a:miter lim="400000"/>
          </a:ln>
        </p:spPr>
        <p:txBody>
          <a:bodyPr lIns="50800" tIns="50800" rIns="50800" bIns="50800" anchor="ctr">
            <a:normAutofit/>
          </a:bodyPr>
          <a:lstStyle/>
          <a:p>
            <a:r>
              <a:rPr sz="7000" b="0" u="none" dirty="0">
                <a:solidFill>
                  <a:srgbClr val="D93E2B"/>
                </a:solidFill>
                <a:latin typeface="+mn-lt"/>
                <a:cs typeface="+mn-cs"/>
              </a:rPr>
              <a:t>Objectifs</a:t>
            </a:r>
          </a:p>
        </p:txBody>
      </p:sp>
      <p:sp>
        <p:nvSpPr>
          <p:cNvPr id="13" name="object 13"/>
          <p:cNvSpPr txBox="1"/>
          <p:nvPr/>
        </p:nvSpPr>
        <p:spPr>
          <a:xfrm>
            <a:off x="954796" y="3403914"/>
            <a:ext cx="11411120" cy="4841834"/>
          </a:xfrm>
          <a:prstGeom prst="rect">
            <a:avLst/>
          </a:prstGeom>
        </p:spPr>
        <p:txBody>
          <a:bodyPr vert="horz" wrap="square" lIns="0" tIns="16379" rIns="0" bIns="0" rtlCol="0">
            <a:spAutoFit/>
          </a:bodyPr>
          <a:lstStyle/>
          <a:p>
            <a:pPr marL="16379">
              <a:spcBef>
                <a:spcPts val="129"/>
              </a:spcBef>
              <a:tabLst>
                <a:tab pos="8650669" algn="l"/>
              </a:tabLst>
            </a:pPr>
            <a:r>
              <a:rPr sz="3600" dirty="0"/>
              <a:t>La maîtrise de </a:t>
            </a:r>
            <a:r>
              <a:rPr sz="3600" dirty="0" err="1"/>
              <a:t>différentes</a:t>
            </a:r>
            <a:r>
              <a:rPr sz="3600" dirty="0"/>
              <a:t> </a:t>
            </a:r>
            <a:r>
              <a:rPr sz="3600" dirty="0" err="1"/>
              <a:t>tâches</a:t>
            </a:r>
            <a:r>
              <a:rPr sz="3600" dirty="0"/>
              <a:t> </a:t>
            </a:r>
            <a:r>
              <a:rPr sz="3600" dirty="0" err="1"/>
              <a:t>d’administration</a:t>
            </a:r>
            <a:r>
              <a:rPr sz="3600" dirty="0"/>
              <a:t>:</a:t>
            </a:r>
          </a:p>
          <a:p>
            <a:pPr marL="3631266" marR="240774">
              <a:lnSpc>
                <a:spcPct val="171400"/>
              </a:lnSpc>
            </a:pPr>
            <a:endParaRPr lang="fr-FR" sz="3600" b="1" spc="-6" dirty="0">
              <a:latin typeface="Platino"/>
              <a:cs typeface="Carlito"/>
            </a:endParaRPr>
          </a:p>
          <a:p>
            <a:pPr marL="977900" marR="240774" indent="642938" algn="l">
              <a:lnSpc>
                <a:spcPct val="200000"/>
              </a:lnSpc>
              <a:buFont typeface="Wingdings" panose="05000000000000000000" pitchFamily="2" charset="2"/>
              <a:buChar char="v"/>
            </a:pPr>
            <a:r>
              <a:rPr lang="fr-FR" sz="3200" b="1" spc="-6" dirty="0">
                <a:solidFill>
                  <a:srgbClr val="002060"/>
                </a:solidFill>
                <a:latin typeface="Platino"/>
                <a:cs typeface="Carlito"/>
              </a:rPr>
              <a:t> </a:t>
            </a:r>
            <a:r>
              <a:rPr sz="3600" dirty="0"/>
              <a:t>La gestion des </a:t>
            </a:r>
            <a:r>
              <a:rPr sz="3600" dirty="0" err="1"/>
              <a:t>utilisateurs</a:t>
            </a:r>
            <a:r>
              <a:rPr sz="3600" dirty="0"/>
              <a:t> </a:t>
            </a:r>
            <a:endParaRPr lang="fr-FR" sz="3600" dirty="0"/>
          </a:p>
          <a:p>
            <a:pPr marL="977900" marR="240774" indent="642938" algn="l">
              <a:lnSpc>
                <a:spcPct val="200000"/>
              </a:lnSpc>
              <a:buFont typeface="Wingdings" panose="05000000000000000000" pitchFamily="2" charset="2"/>
              <a:buChar char="v"/>
            </a:pPr>
            <a:r>
              <a:rPr sz="3600" dirty="0"/>
              <a:t> La gestion des </a:t>
            </a:r>
            <a:r>
              <a:rPr sz="3600" dirty="0" err="1"/>
              <a:t>groupes</a:t>
            </a:r>
            <a:endParaRPr lang="fr-FR" sz="3600" dirty="0"/>
          </a:p>
          <a:p>
            <a:pPr marL="977900" marR="240774" indent="642938" algn="l">
              <a:lnSpc>
                <a:spcPct val="200000"/>
              </a:lnSpc>
              <a:buFont typeface="Wingdings" panose="05000000000000000000" pitchFamily="2" charset="2"/>
              <a:buChar char="v"/>
            </a:pPr>
            <a:r>
              <a:rPr lang="fr-FR" sz="3600" dirty="0"/>
              <a:t> </a:t>
            </a:r>
            <a:r>
              <a:rPr sz="3600" dirty="0"/>
              <a:t>Les </a:t>
            </a:r>
            <a:r>
              <a:rPr lang="fr-FR" sz="3600" dirty="0"/>
              <a:t> </a:t>
            </a:r>
            <a:r>
              <a:rPr sz="3600" dirty="0"/>
              <a:t>droits </a:t>
            </a:r>
            <a:r>
              <a:rPr sz="3600" dirty="0" err="1"/>
              <a:t>d’accès</a:t>
            </a:r>
            <a:r>
              <a:rPr sz="3600" dirty="0"/>
              <a:t> </a:t>
            </a:r>
            <a:r>
              <a:rPr lang="fr-FR" sz="3600" dirty="0"/>
              <a:t> </a:t>
            </a:r>
            <a:r>
              <a:rPr sz="3600" dirty="0" err="1"/>
              <a:t>étendus</a:t>
            </a:r>
            <a:endParaRPr sz="3600" dirty="0"/>
          </a:p>
        </p:txBody>
      </p:sp>
      <p:sp>
        <p:nvSpPr>
          <p:cNvPr id="14" name="object 14"/>
          <p:cNvSpPr txBox="1"/>
          <p:nvPr/>
        </p:nvSpPr>
        <p:spPr>
          <a:xfrm>
            <a:off x="12205412" y="9243038"/>
            <a:ext cx="416842" cy="402931"/>
          </a:xfrm>
          <a:prstGeom prst="rect">
            <a:avLst/>
          </a:prstGeom>
        </p:spPr>
        <p:txBody>
          <a:bodyPr vert="horz" wrap="square" lIns="0" tIns="0" rIns="0" bIns="0" rtlCol="0">
            <a:spAutoFit/>
          </a:bodyPr>
          <a:lstStyle/>
          <a:p>
            <a:pPr marL="49138">
              <a:lnSpc>
                <a:spcPts val="3115"/>
              </a:lnSpc>
            </a:pPr>
            <a:fld id="{81D60167-4931-47E6-BA6A-407CBD079E47}" type="slidenum">
              <a:rPr sz="3095" dirty="0">
                <a:latin typeface="Carlito"/>
                <a:cs typeface="Carlito"/>
              </a:rPr>
              <a:pPr marL="49138">
                <a:lnSpc>
                  <a:spcPts val="3115"/>
                </a:lnSpc>
              </a:pPr>
              <a:t>3</a:t>
            </a:fld>
            <a:endParaRPr sz="3095">
              <a:latin typeface="Carlito"/>
              <a:cs typeface="Carli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8543" y="1284343"/>
            <a:ext cx="11663626" cy="730135"/>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Suppression d’un </a:t>
            </a:r>
            <a:r>
              <a:rPr sz="7000" b="0" u="none" dirty="0" err="1">
                <a:solidFill>
                  <a:srgbClr val="D93E2B"/>
                </a:solidFill>
                <a:latin typeface="+mn-lt"/>
                <a:cs typeface="+mn-cs"/>
              </a:rPr>
              <a:t>utilisateur</a:t>
            </a:r>
            <a:r>
              <a:rPr lang="fr-FR" sz="7000" b="0" u="none" dirty="0">
                <a:solidFill>
                  <a:srgbClr val="D93E2B"/>
                </a:solidFill>
                <a:latin typeface="+mn-lt"/>
                <a:cs typeface="+mn-cs"/>
              </a:rPr>
              <a:t> </a:t>
            </a:r>
            <a:r>
              <a:rPr sz="7000" b="0" u="none" dirty="0">
                <a:solidFill>
                  <a:srgbClr val="D93E2B"/>
                </a:solidFill>
                <a:latin typeface="+mn-lt"/>
                <a:cs typeface="+mn-cs"/>
              </a:rPr>
              <a:t>(2/2)</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30</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2311231615"/>
              </p:ext>
            </p:extLst>
          </p:nvPr>
        </p:nvGraphicFramePr>
        <p:xfrm>
          <a:off x="705852" y="3033380"/>
          <a:ext cx="12059769" cy="6463546"/>
        </p:xfrm>
        <a:graphic>
          <a:graphicData uri="http://schemas.openxmlformats.org/drawingml/2006/table">
            <a:tbl>
              <a:tblPr firstRow="1" bandRow="1">
                <a:tableStyleId>{2D5ABB26-0587-4C30-8999-92F81FD0307C}</a:tableStyleId>
              </a:tblPr>
              <a:tblGrid>
                <a:gridCol w="1342601">
                  <a:extLst>
                    <a:ext uri="{9D8B030D-6E8A-4147-A177-3AD203B41FA5}">
                      <a16:colId xmlns:a16="http://schemas.microsoft.com/office/drawing/2014/main" val="20000"/>
                    </a:ext>
                  </a:extLst>
                </a:gridCol>
                <a:gridCol w="10717168">
                  <a:extLst>
                    <a:ext uri="{9D8B030D-6E8A-4147-A177-3AD203B41FA5}">
                      <a16:colId xmlns:a16="http://schemas.microsoft.com/office/drawing/2014/main" val="20001"/>
                    </a:ext>
                  </a:extLst>
                </a:gridCol>
              </a:tblGrid>
              <a:tr h="792127">
                <a:tc>
                  <a:txBody>
                    <a:bodyPr/>
                    <a:lstStyle/>
                    <a:p>
                      <a:pPr marL="91440">
                        <a:lnSpc>
                          <a:spcPct val="100000"/>
                        </a:lnSpc>
                        <a:spcBef>
                          <a:spcPts val="240"/>
                        </a:spcBef>
                      </a:pPr>
                      <a:r>
                        <a:rPr sz="2300" b="1" spc="-5" dirty="0">
                          <a:solidFill>
                            <a:srgbClr val="C8201E"/>
                          </a:solidFill>
                          <a:latin typeface="Carlito"/>
                          <a:cs typeface="Carlito"/>
                        </a:rPr>
                        <a:t>Option</a:t>
                      </a:r>
                      <a:endParaRPr sz="2300">
                        <a:latin typeface="Carlito"/>
                        <a:cs typeface="Carlito"/>
                      </a:endParaRPr>
                    </a:p>
                  </a:txBody>
                  <a:tcPr marL="0" marR="0" marT="39309"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DEE7E4"/>
                    </a:solidFill>
                  </a:tcPr>
                </a:tc>
                <a:tc>
                  <a:txBody>
                    <a:bodyPr/>
                    <a:lstStyle/>
                    <a:p>
                      <a:pPr marL="91440">
                        <a:lnSpc>
                          <a:spcPct val="100000"/>
                        </a:lnSpc>
                        <a:spcBef>
                          <a:spcPts val="240"/>
                        </a:spcBef>
                      </a:pPr>
                      <a:r>
                        <a:rPr sz="2300" b="1" spc="-15" dirty="0">
                          <a:solidFill>
                            <a:srgbClr val="C8201E"/>
                          </a:solidFill>
                          <a:latin typeface="Carlito"/>
                          <a:cs typeface="Carlito"/>
                        </a:rPr>
                        <a:t>Rôle</a:t>
                      </a:r>
                      <a:endParaRPr sz="2300">
                        <a:latin typeface="Carlito"/>
                        <a:cs typeface="Carlito"/>
                      </a:endParaRPr>
                    </a:p>
                  </a:txBody>
                  <a:tcPr marL="0" marR="0" marT="39309"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DEE7E4"/>
                    </a:solidFill>
                  </a:tcPr>
                </a:tc>
                <a:extLst>
                  <a:ext uri="{0D108BD9-81ED-4DB2-BD59-A6C34878D82A}">
                    <a16:rowId xmlns:a16="http://schemas.microsoft.com/office/drawing/2014/main" val="10000"/>
                  </a:ext>
                </a:extLst>
              </a:tr>
              <a:tr h="2543541">
                <a:tc>
                  <a:txBody>
                    <a:bodyPr/>
                    <a:lstStyle/>
                    <a:p>
                      <a:pPr marL="91440">
                        <a:lnSpc>
                          <a:spcPct val="100000"/>
                        </a:lnSpc>
                        <a:spcBef>
                          <a:spcPts val="225"/>
                        </a:spcBef>
                      </a:pPr>
                      <a:r>
                        <a:rPr sz="2800" b="1" spc="-5" dirty="0">
                          <a:latin typeface="Carlito"/>
                          <a:cs typeface="Carlito"/>
                        </a:rPr>
                        <a:t>-r</a:t>
                      </a:r>
                      <a:endParaRPr sz="2800">
                        <a:latin typeface="Carlito"/>
                        <a:cs typeface="Carlito"/>
                      </a:endParaRPr>
                    </a:p>
                  </a:txBody>
                  <a:tcPr marL="0" marR="0" marT="36852"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7E4"/>
                    </a:solidFill>
                  </a:tcPr>
                </a:tc>
                <a:tc>
                  <a:txBody>
                    <a:bodyPr/>
                    <a:lstStyle/>
                    <a:p>
                      <a:pPr marL="91440" marR="225425" algn="l">
                        <a:lnSpc>
                          <a:spcPct val="150000"/>
                        </a:lnSpc>
                        <a:spcBef>
                          <a:spcPts val="244"/>
                        </a:spcBef>
                      </a:pPr>
                      <a:r>
                        <a:rPr sz="2300" spc="-5" dirty="0">
                          <a:latin typeface="Carlito"/>
                          <a:cs typeface="Carlito"/>
                        </a:rPr>
                        <a:t>Les </a:t>
                      </a:r>
                      <a:r>
                        <a:rPr sz="2300" spc="-10" dirty="0">
                          <a:latin typeface="Carlito"/>
                          <a:cs typeface="Carlito"/>
                        </a:rPr>
                        <a:t>fichiers </a:t>
                      </a:r>
                      <a:r>
                        <a:rPr sz="2300" spc="-5" dirty="0">
                          <a:latin typeface="Carlito"/>
                          <a:cs typeface="Carlito"/>
                        </a:rPr>
                        <a:t>présents dans le </a:t>
                      </a:r>
                      <a:r>
                        <a:rPr sz="2300" spc="-10" dirty="0">
                          <a:latin typeface="Carlito"/>
                          <a:cs typeface="Carlito"/>
                        </a:rPr>
                        <a:t>répertoire personnel </a:t>
                      </a:r>
                      <a:r>
                        <a:rPr sz="2300" spc="-5" dirty="0">
                          <a:latin typeface="Carlito"/>
                          <a:cs typeface="Carlito"/>
                        </a:rPr>
                        <a:t>de </a:t>
                      </a:r>
                      <a:r>
                        <a:rPr sz="2300" spc="-10" dirty="0">
                          <a:latin typeface="Carlito"/>
                          <a:cs typeface="Carlito"/>
                        </a:rPr>
                        <a:t>l'utilisateur </a:t>
                      </a:r>
                      <a:r>
                        <a:rPr sz="2300" spc="-10" dirty="0" err="1">
                          <a:latin typeface="Carlito"/>
                          <a:cs typeface="Carlito"/>
                        </a:rPr>
                        <a:t>seront</a:t>
                      </a:r>
                      <a:r>
                        <a:rPr sz="2300" spc="-10" dirty="0">
                          <a:latin typeface="Carlito"/>
                          <a:cs typeface="Carlito"/>
                        </a:rPr>
                        <a:t> </a:t>
                      </a:r>
                      <a:r>
                        <a:rPr sz="2300" spc="-5" dirty="0" err="1">
                          <a:latin typeface="Carlito"/>
                          <a:cs typeface="Carlito"/>
                        </a:rPr>
                        <a:t>supprimés</a:t>
                      </a:r>
                      <a:r>
                        <a:rPr sz="2300" spc="-5" dirty="0">
                          <a:latin typeface="Carlito"/>
                          <a:cs typeface="Carlito"/>
                        </a:rPr>
                        <a:t> </a:t>
                      </a:r>
                      <a:r>
                        <a:rPr sz="2300" dirty="0">
                          <a:latin typeface="Carlito"/>
                          <a:cs typeface="Carlito"/>
                        </a:rPr>
                        <a:t>en même </a:t>
                      </a:r>
                      <a:r>
                        <a:rPr sz="2300" spc="-10" dirty="0">
                          <a:latin typeface="Carlito"/>
                          <a:cs typeface="Carlito"/>
                        </a:rPr>
                        <a:t>temps </a:t>
                      </a:r>
                      <a:r>
                        <a:rPr sz="2300" spc="-5" dirty="0">
                          <a:latin typeface="Carlito"/>
                          <a:cs typeface="Carlito"/>
                        </a:rPr>
                        <a:t>que </a:t>
                      </a:r>
                      <a:r>
                        <a:rPr sz="2300" dirty="0">
                          <a:latin typeface="Carlito"/>
                          <a:cs typeface="Carlito"/>
                        </a:rPr>
                        <a:t>le </a:t>
                      </a:r>
                      <a:r>
                        <a:rPr sz="2300" spc="-10" dirty="0">
                          <a:latin typeface="Carlito"/>
                          <a:cs typeface="Carlito"/>
                        </a:rPr>
                        <a:t>répertoire </a:t>
                      </a:r>
                      <a:r>
                        <a:rPr sz="2300" dirty="0">
                          <a:latin typeface="Carlito"/>
                          <a:cs typeface="Carlito"/>
                        </a:rPr>
                        <a:t>lui-même </a:t>
                      </a:r>
                      <a:r>
                        <a:rPr sz="2300" spc="-5" dirty="0">
                          <a:latin typeface="Carlito"/>
                          <a:cs typeface="Carlito"/>
                        </a:rPr>
                        <a:t>et la </a:t>
                      </a:r>
                      <a:r>
                        <a:rPr sz="2300" spc="-10" dirty="0">
                          <a:latin typeface="Carlito"/>
                          <a:cs typeface="Carlito"/>
                        </a:rPr>
                        <a:t>boîte </a:t>
                      </a:r>
                      <a:r>
                        <a:rPr sz="2300" dirty="0">
                          <a:latin typeface="Carlito"/>
                          <a:cs typeface="Carlito"/>
                        </a:rPr>
                        <a:t>aux  </a:t>
                      </a:r>
                      <a:r>
                        <a:rPr sz="2300" spc="-15" dirty="0">
                          <a:latin typeface="Carlito"/>
                          <a:cs typeface="Carlito"/>
                        </a:rPr>
                        <a:t>lettres </a:t>
                      </a:r>
                      <a:r>
                        <a:rPr sz="2300" spc="-5" dirty="0">
                          <a:latin typeface="Carlito"/>
                          <a:cs typeface="Carlito"/>
                        </a:rPr>
                        <a:t>de </a:t>
                      </a:r>
                      <a:r>
                        <a:rPr sz="2300" spc="-20" dirty="0">
                          <a:latin typeface="Carlito"/>
                          <a:cs typeface="Carlito"/>
                        </a:rPr>
                        <a:t>l'utilisateur. </a:t>
                      </a:r>
                      <a:r>
                        <a:rPr sz="2300" spc="-5" dirty="0">
                          <a:latin typeface="Carlito"/>
                          <a:cs typeface="Carlito"/>
                        </a:rPr>
                        <a:t>Les </a:t>
                      </a:r>
                      <a:r>
                        <a:rPr sz="2300" spc="-10" dirty="0">
                          <a:latin typeface="Carlito"/>
                          <a:cs typeface="Carlito"/>
                        </a:rPr>
                        <a:t>fichiers </a:t>
                      </a:r>
                      <a:r>
                        <a:rPr sz="2300" spc="-5" dirty="0">
                          <a:latin typeface="Carlito"/>
                          <a:cs typeface="Carlito"/>
                        </a:rPr>
                        <a:t>situés dans </a:t>
                      </a:r>
                      <a:r>
                        <a:rPr sz="2300" spc="-10" dirty="0">
                          <a:latin typeface="Carlito"/>
                          <a:cs typeface="Carlito"/>
                        </a:rPr>
                        <a:t>d'autres </a:t>
                      </a:r>
                      <a:r>
                        <a:rPr sz="2300" spc="-15" dirty="0">
                          <a:latin typeface="Carlito"/>
                          <a:cs typeface="Carlito"/>
                        </a:rPr>
                        <a:t>systèmes </a:t>
                      </a:r>
                      <a:r>
                        <a:rPr sz="2300" spc="-5" dirty="0">
                          <a:latin typeface="Carlito"/>
                          <a:cs typeface="Carlito"/>
                        </a:rPr>
                        <a:t>de </a:t>
                      </a:r>
                      <a:r>
                        <a:rPr sz="2300" spc="-10" dirty="0" err="1">
                          <a:latin typeface="Carlito"/>
                          <a:cs typeface="Carlito"/>
                        </a:rPr>
                        <a:t>fichiers</a:t>
                      </a:r>
                      <a:r>
                        <a:rPr sz="2300" spc="-10" dirty="0">
                          <a:latin typeface="Carlito"/>
                          <a:cs typeface="Carlito"/>
                        </a:rPr>
                        <a:t> </a:t>
                      </a:r>
                      <a:r>
                        <a:rPr sz="2300" spc="-10" dirty="0" err="1">
                          <a:latin typeface="Carlito"/>
                          <a:cs typeface="Carlito"/>
                        </a:rPr>
                        <a:t>devront</a:t>
                      </a:r>
                      <a:r>
                        <a:rPr sz="2300" spc="-10" dirty="0">
                          <a:latin typeface="Carlito"/>
                          <a:cs typeface="Carlito"/>
                        </a:rPr>
                        <a:t> </a:t>
                      </a:r>
                      <a:r>
                        <a:rPr sz="2300" spc="-15" dirty="0">
                          <a:latin typeface="Carlito"/>
                          <a:cs typeface="Carlito"/>
                        </a:rPr>
                        <a:t>être </a:t>
                      </a:r>
                      <a:r>
                        <a:rPr sz="2300" spc="-10" dirty="0">
                          <a:latin typeface="Carlito"/>
                          <a:cs typeface="Carlito"/>
                        </a:rPr>
                        <a:t>recherchés </a:t>
                      </a:r>
                      <a:r>
                        <a:rPr sz="2300" spc="-5" dirty="0">
                          <a:latin typeface="Carlito"/>
                          <a:cs typeface="Carlito"/>
                        </a:rPr>
                        <a:t>et éliminés</a:t>
                      </a:r>
                      <a:r>
                        <a:rPr sz="2300" spc="45" dirty="0">
                          <a:latin typeface="Carlito"/>
                          <a:cs typeface="Carlito"/>
                        </a:rPr>
                        <a:t> </a:t>
                      </a:r>
                      <a:r>
                        <a:rPr sz="2300" spc="-5" dirty="0">
                          <a:latin typeface="Carlito"/>
                          <a:cs typeface="Carlito"/>
                        </a:rPr>
                        <a:t>manuellement.</a:t>
                      </a:r>
                      <a:endParaRPr sz="2300" dirty="0">
                        <a:latin typeface="Carlito"/>
                        <a:cs typeface="Carlito"/>
                      </a:endParaRPr>
                    </a:p>
                  </a:txBody>
                  <a:tcPr marL="0" marR="0" marT="40127"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7E4"/>
                    </a:solidFill>
                  </a:tcPr>
                </a:tc>
                <a:extLst>
                  <a:ext uri="{0D108BD9-81ED-4DB2-BD59-A6C34878D82A}">
                    <a16:rowId xmlns:a16="http://schemas.microsoft.com/office/drawing/2014/main" val="10001"/>
                  </a:ext>
                </a:extLst>
              </a:tr>
              <a:tr h="3127878">
                <a:tc>
                  <a:txBody>
                    <a:bodyPr/>
                    <a:lstStyle/>
                    <a:p>
                      <a:pPr marL="91440">
                        <a:lnSpc>
                          <a:spcPct val="100000"/>
                        </a:lnSpc>
                        <a:spcBef>
                          <a:spcPts val="245"/>
                        </a:spcBef>
                      </a:pPr>
                      <a:r>
                        <a:rPr sz="2300" b="1" dirty="0">
                          <a:latin typeface="Carlito"/>
                          <a:cs typeface="Carlito"/>
                        </a:rPr>
                        <a:t>-f</a:t>
                      </a:r>
                      <a:endParaRPr sz="2300" dirty="0">
                        <a:latin typeface="Carlito"/>
                        <a:cs typeface="Carlito"/>
                      </a:endParaRPr>
                    </a:p>
                  </a:txBody>
                  <a:tcPr marL="0" marR="0" marT="40128"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7E4"/>
                    </a:solidFill>
                  </a:tcPr>
                </a:tc>
                <a:tc>
                  <a:txBody>
                    <a:bodyPr/>
                    <a:lstStyle/>
                    <a:p>
                      <a:pPr marL="91440" marR="85090" algn="l">
                        <a:lnSpc>
                          <a:spcPct val="150000"/>
                        </a:lnSpc>
                        <a:spcBef>
                          <a:spcPts val="245"/>
                        </a:spcBef>
                      </a:pPr>
                      <a:r>
                        <a:rPr sz="2300" spc="-15" dirty="0">
                          <a:latin typeface="Carlito"/>
                          <a:cs typeface="Carlito"/>
                        </a:rPr>
                        <a:t>Cette </a:t>
                      </a:r>
                      <a:r>
                        <a:rPr sz="2300" spc="-5" dirty="0">
                          <a:latin typeface="Carlito"/>
                          <a:cs typeface="Carlito"/>
                        </a:rPr>
                        <a:t>option </a:t>
                      </a:r>
                      <a:r>
                        <a:rPr sz="2300" spc="-20" dirty="0">
                          <a:latin typeface="Carlito"/>
                          <a:cs typeface="Carlito"/>
                        </a:rPr>
                        <a:t>force </a:t>
                      </a:r>
                      <a:r>
                        <a:rPr sz="2300" dirty="0">
                          <a:latin typeface="Carlito"/>
                          <a:cs typeface="Carlito"/>
                        </a:rPr>
                        <a:t>la </a:t>
                      </a:r>
                      <a:r>
                        <a:rPr sz="2300" spc="-5" dirty="0">
                          <a:latin typeface="Carlito"/>
                          <a:cs typeface="Carlito"/>
                        </a:rPr>
                        <a:t>suppression du </a:t>
                      </a:r>
                      <a:r>
                        <a:rPr sz="2300" spc="-15" dirty="0">
                          <a:latin typeface="Carlito"/>
                          <a:cs typeface="Carlito"/>
                        </a:rPr>
                        <a:t>compte </a:t>
                      </a:r>
                      <a:r>
                        <a:rPr sz="2300" spc="-20" dirty="0">
                          <a:latin typeface="Carlito"/>
                          <a:cs typeface="Carlito"/>
                        </a:rPr>
                        <a:t>utilisateur, </a:t>
                      </a:r>
                      <a:r>
                        <a:rPr sz="2300" dirty="0" err="1">
                          <a:latin typeface="Carlito"/>
                          <a:cs typeface="Carlito"/>
                        </a:rPr>
                        <a:t>même</a:t>
                      </a:r>
                      <a:r>
                        <a:rPr sz="2300" dirty="0">
                          <a:latin typeface="Carlito"/>
                          <a:cs typeface="Carlito"/>
                        </a:rPr>
                        <a:t> </a:t>
                      </a:r>
                      <a:r>
                        <a:rPr sz="2300" dirty="0" err="1">
                          <a:latin typeface="Carlito"/>
                          <a:cs typeface="Carlito"/>
                        </a:rPr>
                        <a:t>si</a:t>
                      </a:r>
                      <a:r>
                        <a:rPr sz="2300" dirty="0">
                          <a:latin typeface="Carlito"/>
                          <a:cs typeface="Carlito"/>
                        </a:rPr>
                        <a:t> </a:t>
                      </a:r>
                      <a:r>
                        <a:rPr sz="2300" spc="-5" dirty="0" err="1">
                          <a:latin typeface="Carlito"/>
                          <a:cs typeface="Carlito"/>
                        </a:rPr>
                        <a:t>l'utilisateur</a:t>
                      </a:r>
                      <a:r>
                        <a:rPr sz="2300" spc="-5" dirty="0">
                          <a:latin typeface="Carlito"/>
                          <a:cs typeface="Carlito"/>
                        </a:rPr>
                        <a:t> </a:t>
                      </a:r>
                      <a:r>
                        <a:rPr sz="2300" spc="-10" dirty="0" err="1">
                          <a:latin typeface="Carlito"/>
                          <a:cs typeface="Carlito"/>
                        </a:rPr>
                        <a:t>est</a:t>
                      </a:r>
                      <a:r>
                        <a:rPr lang="fr-FR" sz="2300" spc="-10" dirty="0">
                          <a:latin typeface="Carlito"/>
                          <a:cs typeface="Carlito"/>
                        </a:rPr>
                        <a:t> </a:t>
                      </a:r>
                      <a:r>
                        <a:rPr sz="2300" spc="-10" dirty="0" err="1">
                          <a:latin typeface="Carlito"/>
                          <a:cs typeface="Carlito"/>
                        </a:rPr>
                        <a:t>toujours</a:t>
                      </a:r>
                      <a:r>
                        <a:rPr sz="2300" spc="-10" dirty="0">
                          <a:latin typeface="Carlito"/>
                          <a:cs typeface="Carlito"/>
                        </a:rPr>
                        <a:t> connecté. </a:t>
                      </a:r>
                      <a:r>
                        <a:rPr sz="2300" spc="-5" dirty="0">
                          <a:latin typeface="Carlito"/>
                          <a:cs typeface="Carlito"/>
                        </a:rPr>
                        <a:t>Elle </a:t>
                      </a:r>
                      <a:r>
                        <a:rPr sz="2300" spc="-20" dirty="0">
                          <a:latin typeface="Carlito"/>
                          <a:cs typeface="Carlito"/>
                        </a:rPr>
                        <a:t>force </a:t>
                      </a:r>
                      <a:r>
                        <a:rPr sz="2300" spc="-5" dirty="0">
                          <a:latin typeface="Carlito"/>
                          <a:cs typeface="Carlito"/>
                        </a:rPr>
                        <a:t>également userdel </a:t>
                      </a:r>
                      <a:r>
                        <a:rPr sz="2300" dirty="0">
                          <a:latin typeface="Carlito"/>
                          <a:cs typeface="Carlito"/>
                        </a:rPr>
                        <a:t>à </a:t>
                      </a:r>
                      <a:r>
                        <a:rPr sz="2300" spc="-5" dirty="0">
                          <a:latin typeface="Carlito"/>
                          <a:cs typeface="Carlito"/>
                        </a:rPr>
                        <a:t>supprimer  le </a:t>
                      </a:r>
                      <a:r>
                        <a:rPr sz="2300" spc="-10" dirty="0">
                          <a:latin typeface="Carlito"/>
                          <a:cs typeface="Carlito"/>
                        </a:rPr>
                        <a:t>répertoire personnel </a:t>
                      </a:r>
                      <a:r>
                        <a:rPr sz="2300" spc="-5" dirty="0">
                          <a:latin typeface="Carlito"/>
                          <a:cs typeface="Carlito"/>
                        </a:rPr>
                        <a:t>et le spool de messagerie de </a:t>
                      </a:r>
                      <a:r>
                        <a:rPr sz="2300" spc="-20" dirty="0">
                          <a:latin typeface="Carlito"/>
                          <a:cs typeface="Carlito"/>
                        </a:rPr>
                        <a:t>l'utilisateur, </a:t>
                      </a:r>
                      <a:r>
                        <a:rPr sz="2300" dirty="0">
                          <a:latin typeface="Carlito"/>
                          <a:cs typeface="Carlito"/>
                        </a:rPr>
                        <a:t>même </a:t>
                      </a:r>
                      <a:r>
                        <a:rPr sz="2300" spc="-5" dirty="0" err="1">
                          <a:latin typeface="Carlito"/>
                          <a:cs typeface="Carlito"/>
                        </a:rPr>
                        <a:t>si</a:t>
                      </a:r>
                      <a:r>
                        <a:rPr sz="2300" spc="-5" dirty="0">
                          <a:latin typeface="Carlito"/>
                          <a:cs typeface="Carlito"/>
                        </a:rPr>
                        <a:t> un </a:t>
                      </a:r>
                      <a:r>
                        <a:rPr sz="2300" spc="-10" dirty="0">
                          <a:latin typeface="Carlito"/>
                          <a:cs typeface="Carlito"/>
                        </a:rPr>
                        <a:t>autre utilisateur </a:t>
                      </a:r>
                      <a:r>
                        <a:rPr sz="2300" spc="-5" dirty="0">
                          <a:latin typeface="Carlito"/>
                          <a:cs typeface="Carlito"/>
                        </a:rPr>
                        <a:t>utilise </a:t>
                      </a:r>
                      <a:r>
                        <a:rPr sz="2300" dirty="0">
                          <a:latin typeface="Carlito"/>
                          <a:cs typeface="Carlito"/>
                        </a:rPr>
                        <a:t>le même </a:t>
                      </a:r>
                      <a:r>
                        <a:rPr sz="2300" spc="-10" dirty="0">
                          <a:latin typeface="Carlito"/>
                          <a:cs typeface="Carlito"/>
                        </a:rPr>
                        <a:t>répertoire personnel </a:t>
                      </a:r>
                      <a:r>
                        <a:rPr sz="2300" spc="-5" dirty="0">
                          <a:latin typeface="Carlito"/>
                          <a:cs typeface="Carlito"/>
                        </a:rPr>
                        <a:t>ou si le spool de </a:t>
                      </a:r>
                      <a:r>
                        <a:rPr sz="2300" spc="-5" dirty="0" err="1">
                          <a:latin typeface="Carlito"/>
                          <a:cs typeface="Carlito"/>
                        </a:rPr>
                        <a:t>messagerie</a:t>
                      </a:r>
                      <a:r>
                        <a:rPr sz="2300" spc="-5" dirty="0">
                          <a:latin typeface="Carlito"/>
                          <a:cs typeface="Carlito"/>
                        </a:rPr>
                        <a:t> n'appartient pas par </a:t>
                      </a:r>
                      <a:r>
                        <a:rPr sz="2300" spc="-10" dirty="0">
                          <a:latin typeface="Carlito"/>
                          <a:cs typeface="Carlito"/>
                        </a:rPr>
                        <a:t>l'utilisateur</a:t>
                      </a:r>
                      <a:r>
                        <a:rPr sz="2300" spc="-5" dirty="0">
                          <a:latin typeface="Carlito"/>
                          <a:cs typeface="Carlito"/>
                        </a:rPr>
                        <a:t> spécifié.</a:t>
                      </a:r>
                      <a:endParaRPr sz="2300" dirty="0">
                        <a:latin typeface="Carlito"/>
                        <a:cs typeface="Carlito"/>
                      </a:endParaRPr>
                    </a:p>
                  </a:txBody>
                  <a:tcPr marL="0" marR="0" marT="40128"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7E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6045" y="993537"/>
            <a:ext cx="8088622" cy="1113078"/>
          </a:xfrm>
          <a:prstGeom prst="rect">
            <a:avLst/>
          </a:prstGeom>
          <a:ln w="12700">
            <a:miter lim="400000"/>
          </a:ln>
        </p:spPr>
        <p:txBody>
          <a:bodyPr lIns="50800" tIns="50800" rIns="50800" bIns="50800" anchor="ctr">
            <a:normAutofit/>
          </a:bodyPr>
          <a:lstStyle/>
          <a:p>
            <a:r>
              <a:rPr sz="7000" b="0" u="none" dirty="0">
                <a:solidFill>
                  <a:srgbClr val="D93E2B"/>
                </a:solidFill>
                <a:latin typeface="+mn-lt"/>
                <a:cs typeface="+mn-cs"/>
              </a:rPr>
              <a:t>Exercice :</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31</a:t>
            </a:fld>
            <a:endParaRPr dirty="0"/>
          </a:p>
        </p:txBody>
      </p:sp>
      <p:sp>
        <p:nvSpPr>
          <p:cNvPr id="3" name="object 3"/>
          <p:cNvSpPr txBox="1"/>
          <p:nvPr/>
        </p:nvSpPr>
        <p:spPr>
          <a:xfrm>
            <a:off x="423004" y="3037673"/>
            <a:ext cx="12474705" cy="5122994"/>
          </a:xfrm>
          <a:prstGeom prst="rect">
            <a:avLst/>
          </a:prstGeom>
        </p:spPr>
        <p:txBody>
          <a:bodyPr vert="horz" wrap="square" lIns="0" tIns="17198" rIns="0" bIns="0" rtlCol="0">
            <a:spAutoFit/>
          </a:bodyPr>
          <a:lstStyle/>
          <a:p>
            <a:pPr marL="473579" indent="-457200" algn="l">
              <a:spcBef>
                <a:spcPts val="135"/>
              </a:spcBef>
              <a:buFont typeface="Wingdings" panose="05000000000000000000" pitchFamily="2" charset="2"/>
              <a:buChar char="§"/>
              <a:tabLst>
                <a:tab pos="457798" algn="l"/>
                <a:tab pos="458617" algn="l"/>
              </a:tabLst>
            </a:pPr>
            <a:r>
              <a:rPr sz="2800" dirty="0"/>
              <a:t>Donner la commande qui ajoute la ligne suivante dans le </a:t>
            </a:r>
            <a:r>
              <a:rPr sz="2800" dirty="0" err="1"/>
              <a:t>fichier</a:t>
            </a:r>
            <a:r>
              <a:rPr lang="fr-FR" sz="2800" dirty="0"/>
              <a:t> </a:t>
            </a:r>
            <a:r>
              <a:rPr sz="2800" b="1" dirty="0"/>
              <a:t>/etc/passwd</a:t>
            </a:r>
          </a:p>
          <a:p>
            <a:pPr algn="l">
              <a:spcBef>
                <a:spcPts val="19"/>
              </a:spcBef>
              <a:buFont typeface="Wingdings"/>
              <a:buChar char=""/>
            </a:pPr>
            <a:endParaRPr sz="2800" dirty="0"/>
          </a:p>
          <a:p>
            <a:pPr marL="542970" algn="l"/>
            <a:r>
              <a:rPr sz="2800" dirty="0">
                <a:solidFill>
                  <a:schemeClr val="accent6">
                    <a:lumMod val="75000"/>
                  </a:schemeClr>
                </a:solidFill>
              </a:rPr>
              <a:t># grep robert /etc/passwd</a:t>
            </a:r>
          </a:p>
          <a:p>
            <a:pPr marL="542970" algn="l"/>
            <a:r>
              <a:rPr sz="2800" dirty="0">
                <a:solidFill>
                  <a:schemeClr val="accent6">
                    <a:lumMod val="75000"/>
                  </a:schemeClr>
                </a:solidFill>
              </a:rPr>
              <a:t>robert:x:1010:100:Compte de Robert:/home/robert:/bin/bash</a:t>
            </a:r>
          </a:p>
          <a:p>
            <a:pPr algn="l">
              <a:spcBef>
                <a:spcPts val="58"/>
              </a:spcBef>
            </a:pPr>
            <a:endParaRPr sz="2800" dirty="0"/>
          </a:p>
          <a:p>
            <a:pPr marL="473579" indent="-457200" algn="l">
              <a:buFont typeface="Wingdings" panose="05000000000000000000" pitchFamily="2" charset="2"/>
              <a:buChar char="§"/>
              <a:tabLst>
                <a:tab pos="457798" algn="l"/>
                <a:tab pos="458617" algn="l"/>
              </a:tabLst>
            </a:pPr>
            <a:r>
              <a:rPr sz="2800" dirty="0"/>
              <a:t>La commande ne crée pas de mot de passe. Il faut le faire à la main avec la</a:t>
            </a:r>
          </a:p>
          <a:p>
            <a:pPr marL="458617" algn="l"/>
            <a:r>
              <a:rPr sz="2800" dirty="0"/>
              <a:t>commande </a:t>
            </a:r>
            <a:r>
              <a:rPr sz="2800" b="1" dirty="0"/>
              <a:t>passwd.</a:t>
            </a:r>
          </a:p>
          <a:p>
            <a:pPr algn="l">
              <a:spcBef>
                <a:spcPts val="26"/>
              </a:spcBef>
            </a:pPr>
            <a:endParaRPr sz="2515" dirty="0">
              <a:latin typeface="Carlito"/>
              <a:cs typeface="Carlito"/>
            </a:endParaRPr>
          </a:p>
          <a:p>
            <a:pPr marL="2374983" algn="l"/>
            <a:r>
              <a:rPr sz="2579" b="1" dirty="0">
                <a:solidFill>
                  <a:srgbClr val="002060"/>
                </a:solidFill>
                <a:latin typeface="Carlito"/>
                <a:cs typeface="Carlito"/>
              </a:rPr>
              <a:t># </a:t>
            </a:r>
            <a:r>
              <a:rPr sz="2579" b="1" spc="-6" dirty="0">
                <a:solidFill>
                  <a:srgbClr val="002060"/>
                </a:solidFill>
                <a:latin typeface="Carlito"/>
                <a:cs typeface="Carlito"/>
              </a:rPr>
              <a:t>passwd</a:t>
            </a:r>
            <a:r>
              <a:rPr sz="2579" b="1" spc="-45" dirty="0">
                <a:solidFill>
                  <a:srgbClr val="002060"/>
                </a:solidFill>
                <a:latin typeface="Carlito"/>
                <a:cs typeface="Carlito"/>
              </a:rPr>
              <a:t> </a:t>
            </a:r>
            <a:r>
              <a:rPr sz="2579" b="1" spc="-6" dirty="0">
                <a:solidFill>
                  <a:srgbClr val="002060"/>
                </a:solidFill>
                <a:latin typeface="Carlito"/>
                <a:cs typeface="Carlito"/>
              </a:rPr>
              <a:t>robert</a:t>
            </a:r>
            <a:endParaRPr sz="2579" dirty="0">
              <a:solidFill>
                <a:srgbClr val="002060"/>
              </a:solidFill>
              <a:latin typeface="Carlito"/>
              <a:cs typeface="Carlito"/>
            </a:endParaRPr>
          </a:p>
          <a:p>
            <a:pPr marL="542925" indent="1614488" algn="l"/>
            <a:r>
              <a:rPr sz="2800" dirty="0">
                <a:solidFill>
                  <a:schemeClr val="accent6">
                    <a:lumMod val="75000"/>
                  </a:schemeClr>
                </a:solidFill>
              </a:rPr>
              <a:t>Changing password for </a:t>
            </a:r>
            <a:r>
              <a:rPr sz="2800" dirty="0" err="1">
                <a:solidFill>
                  <a:schemeClr val="accent6">
                    <a:lumMod val="75000"/>
                  </a:schemeClr>
                </a:solidFill>
              </a:rPr>
              <a:t>robert</a:t>
            </a:r>
            <a:r>
              <a:rPr sz="2800" dirty="0">
                <a:solidFill>
                  <a:schemeClr val="accent6">
                    <a:lumMod val="75000"/>
                  </a:schemeClr>
                </a:solidFill>
              </a:rPr>
              <a:t>.</a:t>
            </a:r>
            <a:endParaRPr lang="fr-FR" sz="2800" dirty="0">
              <a:solidFill>
                <a:schemeClr val="accent6">
                  <a:lumMod val="75000"/>
                </a:schemeClr>
              </a:solidFill>
            </a:endParaRPr>
          </a:p>
          <a:p>
            <a:pPr marL="542925" indent="1614488" algn="l"/>
            <a:r>
              <a:rPr sz="2800" dirty="0">
                <a:solidFill>
                  <a:schemeClr val="accent6">
                    <a:lumMod val="75000"/>
                  </a:schemeClr>
                </a:solidFill>
              </a:rPr>
              <a:t>Nouveau mot de passe :</a:t>
            </a:r>
          </a:p>
          <a:p>
            <a:pPr marL="542925" indent="1614488" algn="l"/>
            <a:r>
              <a:rPr sz="2800" dirty="0">
                <a:solidFill>
                  <a:schemeClr val="accent6">
                    <a:lumMod val="75000"/>
                  </a:schemeClr>
                </a:solidFill>
              </a:rPr>
              <a:t>Retaper le nouveau mot de passe :  Mot de passe changé.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7230" y="990715"/>
            <a:ext cx="9806252" cy="973022"/>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La </a:t>
            </a:r>
            <a:r>
              <a:rPr sz="7000" b="0" u="none" dirty="0" err="1">
                <a:solidFill>
                  <a:srgbClr val="D93E2B"/>
                </a:solidFill>
                <a:latin typeface="+mn-lt"/>
                <a:cs typeface="+mn-cs"/>
              </a:rPr>
              <a:t>commande</a:t>
            </a:r>
            <a:r>
              <a:rPr sz="7000" b="0" u="none" dirty="0">
                <a:solidFill>
                  <a:srgbClr val="D93E2B"/>
                </a:solidFill>
                <a:latin typeface="+mn-lt"/>
                <a:cs typeface="+mn-cs"/>
              </a:rPr>
              <a:t> passwd</a:t>
            </a:r>
            <a:r>
              <a:rPr lang="fr-FR" sz="7000" b="0" u="none" dirty="0">
                <a:solidFill>
                  <a:srgbClr val="D93E2B"/>
                </a:solidFill>
                <a:latin typeface="+mn-lt"/>
                <a:cs typeface="+mn-cs"/>
              </a:rPr>
              <a:t> </a:t>
            </a:r>
            <a:r>
              <a:rPr sz="7000" b="0" u="none" dirty="0">
                <a:solidFill>
                  <a:srgbClr val="D93E2B"/>
                </a:solidFill>
                <a:latin typeface="+mn-lt"/>
                <a:cs typeface="+mn-cs"/>
              </a:rPr>
              <a:t>(1/3)</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32</a:t>
            </a:fld>
            <a:endParaRPr dirty="0"/>
          </a:p>
        </p:txBody>
      </p:sp>
      <p:sp>
        <p:nvSpPr>
          <p:cNvPr id="3" name="object 3"/>
          <p:cNvSpPr txBox="1"/>
          <p:nvPr/>
        </p:nvSpPr>
        <p:spPr>
          <a:xfrm>
            <a:off x="1000483" y="2666198"/>
            <a:ext cx="11459011" cy="6583266"/>
          </a:xfrm>
          <a:prstGeom prst="rect">
            <a:avLst/>
          </a:prstGeom>
        </p:spPr>
        <p:txBody>
          <a:bodyPr vert="horz" wrap="square" lIns="0" tIns="17198"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l">
              <a:spcBef>
                <a:spcPts val="135"/>
              </a:spcBef>
              <a:buFont typeface="Wingdings" panose="05000000000000000000" pitchFamily="2" charset="2"/>
              <a:buChar char="§"/>
              <a:tabLst>
                <a:tab pos="457798" algn="l"/>
                <a:tab pos="458617" algn="l"/>
              </a:tabLst>
              <a:defRPr sz="2800"/>
            </a:lvl1pPr>
          </a:lstStyle>
          <a:p>
            <a:pPr algn="just"/>
            <a:r>
              <a:rPr dirty="0"/>
              <a:t>La</a:t>
            </a:r>
            <a:r>
              <a:rPr lang="fr-FR" dirty="0"/>
              <a:t> </a:t>
            </a:r>
            <a:r>
              <a:rPr dirty="0" err="1"/>
              <a:t>commande</a:t>
            </a:r>
            <a:r>
              <a:rPr lang="fr-FR" dirty="0"/>
              <a:t> </a:t>
            </a:r>
            <a:r>
              <a:rPr b="1" dirty="0"/>
              <a:t>passwd</a:t>
            </a:r>
            <a:r>
              <a:rPr lang="fr-FR" b="1" dirty="0"/>
              <a:t> </a:t>
            </a:r>
            <a:r>
              <a:rPr dirty="0" err="1"/>
              <a:t>permet</a:t>
            </a:r>
            <a:r>
              <a:rPr lang="fr-FR" dirty="0"/>
              <a:t> </a:t>
            </a:r>
            <a:r>
              <a:rPr dirty="0"/>
              <a:t>de</a:t>
            </a:r>
            <a:r>
              <a:rPr lang="fr-FR" dirty="0"/>
              <a:t> </a:t>
            </a:r>
            <a:r>
              <a:rPr dirty="0" err="1"/>
              <a:t>gérer</a:t>
            </a:r>
            <a:r>
              <a:rPr lang="fr-FR" dirty="0"/>
              <a:t> </a:t>
            </a:r>
            <a:r>
              <a:rPr dirty="0"/>
              <a:t>les</a:t>
            </a:r>
            <a:r>
              <a:rPr lang="fr-FR" dirty="0"/>
              <a:t> </a:t>
            </a:r>
            <a:r>
              <a:rPr dirty="0"/>
              <a:t>mots</a:t>
            </a:r>
            <a:r>
              <a:rPr lang="fr-FR" dirty="0"/>
              <a:t> </a:t>
            </a:r>
            <a:r>
              <a:rPr dirty="0"/>
              <a:t>d</a:t>
            </a:r>
            <a:r>
              <a:rPr lang="fr-FR" dirty="0"/>
              <a:t>e p</a:t>
            </a:r>
            <a:r>
              <a:rPr dirty="0"/>
              <a:t>asse</a:t>
            </a:r>
            <a:r>
              <a:rPr lang="fr-FR" dirty="0"/>
              <a:t> </a:t>
            </a:r>
            <a:r>
              <a:rPr dirty="0" err="1"/>
              <a:t>mais</a:t>
            </a:r>
            <a:r>
              <a:rPr lang="fr-FR" dirty="0"/>
              <a:t> </a:t>
            </a:r>
            <a:r>
              <a:rPr dirty="0" err="1"/>
              <a:t>aussi</a:t>
            </a:r>
            <a:r>
              <a:rPr lang="fr-FR" dirty="0"/>
              <a:t> </a:t>
            </a:r>
            <a:r>
              <a:rPr dirty="0"/>
              <a:t>les</a:t>
            </a:r>
            <a:r>
              <a:rPr lang="fr-FR" dirty="0"/>
              <a:t> </a:t>
            </a:r>
            <a:r>
              <a:rPr dirty="0" err="1"/>
              <a:t>autorisations</a:t>
            </a:r>
            <a:r>
              <a:rPr lang="fr-FR" dirty="0"/>
              <a:t> </a:t>
            </a:r>
            <a:r>
              <a:rPr dirty="0"/>
              <a:t>de</a:t>
            </a:r>
            <a:r>
              <a:rPr lang="fr-FR" dirty="0"/>
              <a:t> </a:t>
            </a:r>
            <a:r>
              <a:rPr dirty="0" err="1"/>
              <a:t>connexion</a:t>
            </a:r>
            <a:r>
              <a:rPr lang="fr-FR" dirty="0"/>
              <a:t> </a:t>
            </a:r>
            <a:r>
              <a:rPr dirty="0"/>
              <a:t>et</a:t>
            </a:r>
            <a:r>
              <a:rPr lang="fr-FR" dirty="0"/>
              <a:t> </a:t>
            </a:r>
            <a:r>
              <a:rPr dirty="0"/>
              <a:t>la</a:t>
            </a:r>
            <a:r>
              <a:rPr lang="fr-FR" dirty="0"/>
              <a:t> </a:t>
            </a:r>
            <a:r>
              <a:rPr dirty="0" err="1"/>
              <a:t>plupart</a:t>
            </a:r>
            <a:r>
              <a:rPr lang="fr-FR" dirty="0"/>
              <a:t> </a:t>
            </a:r>
            <a:r>
              <a:rPr dirty="0"/>
              <a:t>des</a:t>
            </a:r>
            <a:r>
              <a:rPr lang="fr-FR" dirty="0"/>
              <a:t> </a:t>
            </a:r>
            <a:r>
              <a:rPr dirty="0"/>
              <a:t>champs</a:t>
            </a:r>
            <a:r>
              <a:rPr lang="fr-FR" dirty="0"/>
              <a:t> </a:t>
            </a:r>
            <a:r>
              <a:rPr dirty="0" err="1"/>
              <a:t>présents</a:t>
            </a:r>
            <a:r>
              <a:rPr lang="fr-FR" dirty="0"/>
              <a:t> </a:t>
            </a:r>
            <a:r>
              <a:rPr dirty="0"/>
              <a:t>dans</a:t>
            </a:r>
            <a:r>
              <a:rPr lang="fr-FR" dirty="0"/>
              <a:t> </a:t>
            </a:r>
            <a:r>
              <a:rPr b="1" dirty="0"/>
              <a:t>/etc/shadow</a:t>
            </a:r>
            <a:r>
              <a:rPr dirty="0"/>
              <a:t>.</a:t>
            </a:r>
          </a:p>
          <a:p>
            <a:pPr algn="just"/>
            <a:endParaRPr dirty="0"/>
          </a:p>
          <a:p>
            <a:pPr algn="just"/>
            <a:r>
              <a:rPr dirty="0"/>
              <a:t>Tout utilisateur </a:t>
            </a:r>
            <a:r>
              <a:rPr b="1" dirty="0"/>
              <a:t>a le droit de changer son mot de passe</a:t>
            </a:r>
            <a:r>
              <a:rPr dirty="0"/>
              <a:t>, dans le délai précisé  par le champ 5 de </a:t>
            </a:r>
            <a:r>
              <a:rPr b="1" dirty="0"/>
              <a:t>/etc/shadow</a:t>
            </a:r>
            <a:r>
              <a:rPr dirty="0"/>
              <a:t>.</a:t>
            </a:r>
          </a:p>
          <a:p>
            <a:pPr algn="just"/>
            <a:endParaRPr dirty="0"/>
          </a:p>
          <a:p>
            <a:pPr algn="just"/>
            <a:r>
              <a:rPr dirty="0" err="1"/>
              <a:t>L’action</a:t>
            </a:r>
            <a:r>
              <a:rPr lang="fr-FR" dirty="0"/>
              <a:t> </a:t>
            </a:r>
            <a:r>
              <a:rPr dirty="0"/>
              <a:t>par</a:t>
            </a:r>
            <a:r>
              <a:rPr lang="fr-FR" dirty="0"/>
              <a:t> </a:t>
            </a:r>
            <a:r>
              <a:rPr dirty="0" err="1"/>
              <a:t>défaut</a:t>
            </a:r>
            <a:r>
              <a:rPr lang="fr-FR" dirty="0"/>
              <a:t> </a:t>
            </a:r>
            <a:r>
              <a:rPr dirty="0" err="1"/>
              <a:t>est</a:t>
            </a:r>
            <a:r>
              <a:rPr lang="fr-FR" dirty="0"/>
              <a:t> </a:t>
            </a:r>
            <a:r>
              <a:rPr dirty="0"/>
              <a:t>de</a:t>
            </a:r>
            <a:r>
              <a:rPr lang="fr-FR" dirty="0"/>
              <a:t> </a:t>
            </a:r>
            <a:r>
              <a:rPr dirty="0"/>
              <a:t>changer</a:t>
            </a:r>
            <a:r>
              <a:rPr lang="fr-FR" dirty="0"/>
              <a:t> </a:t>
            </a:r>
            <a:r>
              <a:rPr dirty="0"/>
              <a:t>le</a:t>
            </a:r>
            <a:r>
              <a:rPr lang="fr-FR" dirty="0"/>
              <a:t> </a:t>
            </a:r>
            <a:r>
              <a:rPr dirty="0"/>
              <a:t>mot de passe de </a:t>
            </a:r>
            <a:r>
              <a:rPr b="1" dirty="0"/>
              <a:t>l’utilisateur courant.</a:t>
            </a:r>
          </a:p>
          <a:p>
            <a:pPr algn="just"/>
            <a:endParaRPr dirty="0"/>
          </a:p>
          <a:p>
            <a:pPr algn="just"/>
            <a:r>
              <a:rPr dirty="0"/>
              <a:t>L’ancien mot de passe est demandé par sécurité.</a:t>
            </a:r>
          </a:p>
          <a:p>
            <a:pPr algn="just"/>
            <a:endParaRPr dirty="0"/>
          </a:p>
          <a:p>
            <a:pPr algn="just"/>
            <a:r>
              <a:rPr dirty="0"/>
              <a:t>L’utilisateur </a:t>
            </a:r>
            <a:r>
              <a:rPr b="1" dirty="0"/>
              <a:t>root a le droit de modifier les mots de passe </a:t>
            </a:r>
            <a:r>
              <a:rPr dirty="0"/>
              <a:t>de tous les </a:t>
            </a:r>
            <a:r>
              <a:rPr dirty="0" err="1"/>
              <a:t>utilisateurs</a:t>
            </a:r>
            <a:r>
              <a:rPr dirty="0"/>
              <a:t> du système, sans avoir à </a:t>
            </a:r>
            <a:r>
              <a:rPr dirty="0" err="1"/>
              <a:t>connaître</a:t>
            </a:r>
            <a:r>
              <a:rPr dirty="0"/>
              <a:t> le</a:t>
            </a:r>
            <a:r>
              <a:rPr lang="fr-FR" dirty="0"/>
              <a:t> </a:t>
            </a:r>
            <a:r>
              <a:rPr dirty="0" err="1"/>
              <a:t>précédent</a:t>
            </a:r>
            <a:r>
              <a:rPr dirty="0"/>
              <a:t> mot de passe.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7258" y="1043220"/>
            <a:ext cx="11546197" cy="934806"/>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La </a:t>
            </a:r>
            <a:r>
              <a:rPr sz="7000" b="0" u="none" dirty="0" err="1">
                <a:solidFill>
                  <a:srgbClr val="D93E2B"/>
                </a:solidFill>
                <a:latin typeface="+mn-lt"/>
                <a:cs typeface="+mn-cs"/>
              </a:rPr>
              <a:t>commande</a:t>
            </a:r>
            <a:r>
              <a:rPr sz="7000" b="0" u="none" dirty="0">
                <a:solidFill>
                  <a:srgbClr val="D93E2B"/>
                </a:solidFill>
                <a:latin typeface="+mn-lt"/>
                <a:cs typeface="+mn-cs"/>
              </a:rPr>
              <a:t> passwd</a:t>
            </a:r>
            <a:r>
              <a:rPr lang="fr-FR" sz="7000" b="0" u="none" dirty="0">
                <a:solidFill>
                  <a:srgbClr val="D93E2B"/>
                </a:solidFill>
                <a:latin typeface="+mn-lt"/>
                <a:cs typeface="+mn-cs"/>
              </a:rPr>
              <a:t> </a:t>
            </a:r>
            <a:r>
              <a:rPr sz="7000" b="0" u="none" dirty="0">
                <a:solidFill>
                  <a:srgbClr val="D93E2B"/>
                </a:solidFill>
                <a:latin typeface="+mn-lt"/>
                <a:cs typeface="+mn-cs"/>
              </a:rPr>
              <a:t>(2/3)</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33</a:t>
            </a:fld>
            <a:endParaRPr dirty="0"/>
          </a:p>
        </p:txBody>
      </p:sp>
      <p:sp>
        <p:nvSpPr>
          <p:cNvPr id="3" name="object 3"/>
          <p:cNvSpPr txBox="1"/>
          <p:nvPr/>
        </p:nvSpPr>
        <p:spPr>
          <a:xfrm>
            <a:off x="993408" y="2826711"/>
            <a:ext cx="11237487" cy="5186153"/>
          </a:xfrm>
          <a:prstGeom prst="rect">
            <a:avLst/>
          </a:prstGeom>
        </p:spPr>
        <p:txBody>
          <a:bodyPr vert="horz" wrap="square" lIns="0" tIns="17198"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spcBef>
                <a:spcPts val="135"/>
              </a:spcBef>
              <a:buFont typeface="Wingdings" panose="05000000000000000000" pitchFamily="2" charset="2"/>
              <a:buChar char="§"/>
              <a:tabLst>
                <a:tab pos="457798" algn="l"/>
                <a:tab pos="458617" algn="l"/>
              </a:tabLst>
              <a:defRPr sz="2800"/>
            </a:lvl1pPr>
          </a:lstStyle>
          <a:p>
            <a:pPr>
              <a:lnSpc>
                <a:spcPct val="150000"/>
              </a:lnSpc>
            </a:pPr>
            <a:r>
              <a:rPr dirty="0"/>
              <a:t>Toutes les étapes</a:t>
            </a:r>
            <a:r>
              <a:rPr lang="fr-FR" dirty="0"/>
              <a:t> </a:t>
            </a:r>
            <a:r>
              <a:rPr dirty="0" err="1"/>
              <a:t>précédentes</a:t>
            </a:r>
            <a:r>
              <a:rPr lang="fr-FR" dirty="0"/>
              <a:t> </a:t>
            </a:r>
            <a:r>
              <a:rPr dirty="0" err="1"/>
              <a:t>peuvent</a:t>
            </a:r>
            <a:r>
              <a:rPr dirty="0"/>
              <a:t> être remplacées par la </a:t>
            </a:r>
            <a:r>
              <a:rPr dirty="0" err="1"/>
              <a:t>commande</a:t>
            </a:r>
            <a:r>
              <a:rPr lang="fr-FR" dirty="0"/>
              <a:t> </a:t>
            </a:r>
            <a:r>
              <a:rPr dirty="0"/>
              <a:t>«</a:t>
            </a:r>
            <a:r>
              <a:rPr b="1" dirty="0"/>
              <a:t>passwd</a:t>
            </a:r>
            <a:r>
              <a:rPr dirty="0"/>
              <a:t>»,</a:t>
            </a:r>
          </a:p>
          <a:p>
            <a:pPr>
              <a:lnSpc>
                <a:spcPct val="150000"/>
              </a:lnSpc>
            </a:pPr>
            <a:r>
              <a:rPr b="1" dirty="0">
                <a:solidFill>
                  <a:srgbClr val="002060"/>
                </a:solidFill>
              </a:rPr>
              <a:t>Syntaxe :</a:t>
            </a:r>
          </a:p>
          <a:p>
            <a:pPr marL="16379" indent="0">
              <a:lnSpc>
                <a:spcPct val="150000"/>
              </a:lnSpc>
              <a:buNone/>
            </a:pPr>
            <a:r>
              <a:rPr lang="fr-FR" dirty="0"/>
              <a:t>           </a:t>
            </a:r>
            <a:r>
              <a:rPr b="1" dirty="0">
                <a:solidFill>
                  <a:srgbClr val="FF0000"/>
                </a:solidFill>
              </a:rPr>
              <a:t>$</a:t>
            </a:r>
            <a:r>
              <a:rPr lang="fr-FR" b="1" dirty="0">
                <a:solidFill>
                  <a:srgbClr val="FF0000"/>
                </a:solidFill>
              </a:rPr>
              <a:t> </a:t>
            </a:r>
            <a:r>
              <a:rPr b="1" dirty="0">
                <a:solidFill>
                  <a:srgbClr val="FF0000"/>
                </a:solidFill>
              </a:rPr>
              <a:t>passwd [options] [LOGIN]</a:t>
            </a:r>
          </a:p>
          <a:p>
            <a:pPr>
              <a:lnSpc>
                <a:spcPct val="150000"/>
              </a:lnSpc>
            </a:pPr>
            <a:r>
              <a:rPr b="1" dirty="0">
                <a:solidFill>
                  <a:srgbClr val="002060"/>
                </a:solidFill>
              </a:rPr>
              <a:t>Description :</a:t>
            </a:r>
          </a:p>
          <a:p>
            <a:pPr marL="714375" indent="-442913">
              <a:lnSpc>
                <a:spcPct val="150000"/>
              </a:lnSpc>
              <a:buFont typeface="Wingdings" panose="05000000000000000000" pitchFamily="2" charset="2"/>
              <a:buChar char="ü"/>
            </a:pPr>
            <a:r>
              <a:rPr dirty="0" err="1"/>
              <a:t>Permet</a:t>
            </a:r>
            <a:r>
              <a:rPr dirty="0"/>
              <a:t> l</a:t>
            </a:r>
            <a:r>
              <a:rPr lang="fr-FR" dirty="0"/>
              <a:t>a</a:t>
            </a:r>
            <a:r>
              <a:rPr dirty="0"/>
              <a:t> gestion des informations de </a:t>
            </a:r>
            <a:r>
              <a:rPr dirty="0" err="1"/>
              <a:t>validité</a:t>
            </a:r>
            <a:r>
              <a:rPr lang="fr-FR" dirty="0"/>
              <a:t>,</a:t>
            </a:r>
            <a:endParaRPr dirty="0"/>
          </a:p>
          <a:p>
            <a:pPr marL="714375" indent="-442913">
              <a:lnSpc>
                <a:spcPct val="150000"/>
              </a:lnSpc>
              <a:buFont typeface="Wingdings" panose="05000000000000000000" pitchFamily="2" charset="2"/>
              <a:buChar char="ü"/>
            </a:pPr>
            <a:r>
              <a:rPr dirty="0"/>
              <a:t>Tous les champs de </a:t>
            </a:r>
            <a:r>
              <a:rPr b="1" dirty="0"/>
              <a:t>/etc/shadow</a:t>
            </a:r>
            <a:r>
              <a:rPr dirty="0"/>
              <a:t>, sauf les champs 3 et 8 </a:t>
            </a:r>
            <a:r>
              <a:rPr dirty="0" err="1"/>
              <a:t>peuvent</a:t>
            </a:r>
            <a:r>
              <a:rPr dirty="0"/>
              <a:t> </a:t>
            </a:r>
            <a:r>
              <a:rPr dirty="0" err="1"/>
              <a:t>être</a:t>
            </a:r>
            <a:r>
              <a:rPr lang="fr-FR" dirty="0"/>
              <a:t> </a:t>
            </a:r>
            <a:r>
              <a:rPr dirty="0" err="1"/>
              <a:t>modifiés</a:t>
            </a:r>
            <a:r>
              <a:rPr dirty="0"/>
              <a:t> par la commande </a:t>
            </a:r>
            <a:r>
              <a:rPr b="1" dirty="0"/>
              <a:t>passwd.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898409281"/>
              </p:ext>
            </p:extLst>
          </p:nvPr>
        </p:nvGraphicFramePr>
        <p:xfrm>
          <a:off x="845546" y="2492375"/>
          <a:ext cx="11613948" cy="7229474"/>
        </p:xfrm>
        <a:graphic>
          <a:graphicData uri="http://schemas.openxmlformats.org/drawingml/2006/table">
            <a:tbl>
              <a:tblPr firstRow="1" bandRow="1">
                <a:tableStyleId>{2D5ABB26-0587-4C30-8999-92F81FD0307C}</a:tableStyleId>
              </a:tblPr>
              <a:tblGrid>
                <a:gridCol w="1571463">
                  <a:extLst>
                    <a:ext uri="{9D8B030D-6E8A-4147-A177-3AD203B41FA5}">
                      <a16:colId xmlns:a16="http://schemas.microsoft.com/office/drawing/2014/main" val="20000"/>
                    </a:ext>
                  </a:extLst>
                </a:gridCol>
                <a:gridCol w="10042485">
                  <a:extLst>
                    <a:ext uri="{9D8B030D-6E8A-4147-A177-3AD203B41FA5}">
                      <a16:colId xmlns:a16="http://schemas.microsoft.com/office/drawing/2014/main" val="20001"/>
                    </a:ext>
                  </a:extLst>
                </a:gridCol>
              </a:tblGrid>
              <a:tr h="482887">
                <a:tc>
                  <a:txBody>
                    <a:bodyPr/>
                    <a:lstStyle/>
                    <a:p>
                      <a:pPr marL="90805">
                        <a:lnSpc>
                          <a:spcPct val="100000"/>
                        </a:lnSpc>
                        <a:spcBef>
                          <a:spcPts val="270"/>
                        </a:spcBef>
                      </a:pPr>
                      <a:r>
                        <a:rPr sz="1800" b="1" dirty="0">
                          <a:solidFill>
                            <a:srgbClr val="C8201E"/>
                          </a:solidFill>
                          <a:latin typeface="Carlito"/>
                          <a:cs typeface="Carlito"/>
                        </a:rPr>
                        <a:t>Option</a:t>
                      </a:r>
                      <a:endParaRPr sz="1800">
                        <a:latin typeface="Carlito"/>
                        <a:cs typeface="Carlito"/>
                      </a:endParaRPr>
                    </a:p>
                  </a:txBody>
                  <a:tcPr marL="0" marR="0" marT="44223"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DEE6EE"/>
                    </a:solidFill>
                  </a:tcPr>
                </a:tc>
                <a:tc>
                  <a:txBody>
                    <a:bodyPr/>
                    <a:lstStyle/>
                    <a:p>
                      <a:pPr marL="91440">
                        <a:lnSpc>
                          <a:spcPct val="100000"/>
                        </a:lnSpc>
                        <a:spcBef>
                          <a:spcPts val="270"/>
                        </a:spcBef>
                      </a:pPr>
                      <a:r>
                        <a:rPr sz="1800" b="1" spc="-5" dirty="0">
                          <a:solidFill>
                            <a:srgbClr val="C8201E"/>
                          </a:solidFill>
                          <a:latin typeface="Carlito"/>
                          <a:cs typeface="Carlito"/>
                        </a:rPr>
                        <a:t>Rôle</a:t>
                      </a:r>
                      <a:endParaRPr sz="1800">
                        <a:latin typeface="Carlito"/>
                        <a:cs typeface="Carlito"/>
                      </a:endParaRPr>
                    </a:p>
                  </a:txBody>
                  <a:tcPr marL="0" marR="0" marT="44223"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DEE6EE"/>
                    </a:solidFill>
                  </a:tcPr>
                </a:tc>
                <a:extLst>
                  <a:ext uri="{0D108BD9-81ED-4DB2-BD59-A6C34878D82A}">
                    <a16:rowId xmlns:a16="http://schemas.microsoft.com/office/drawing/2014/main" val="10000"/>
                  </a:ext>
                </a:extLst>
              </a:tr>
              <a:tr h="1028636">
                <a:tc>
                  <a:txBody>
                    <a:bodyPr/>
                    <a:lstStyle/>
                    <a:p>
                      <a:pPr marL="90805">
                        <a:lnSpc>
                          <a:spcPct val="100000"/>
                        </a:lnSpc>
                        <a:spcBef>
                          <a:spcPts val="270"/>
                        </a:spcBef>
                      </a:pPr>
                      <a:r>
                        <a:rPr sz="1800" b="1" dirty="0">
                          <a:latin typeface="Carlito"/>
                          <a:cs typeface="Carlito"/>
                        </a:rPr>
                        <a:t>-l</a:t>
                      </a:r>
                      <a:endParaRPr sz="1800">
                        <a:latin typeface="Carlito"/>
                        <a:cs typeface="Carlito"/>
                      </a:endParaRPr>
                    </a:p>
                  </a:txBody>
                  <a:tcPr marL="0" marR="0" marT="44223"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6EE"/>
                    </a:solidFill>
                  </a:tcPr>
                </a:tc>
                <a:tc>
                  <a:txBody>
                    <a:bodyPr/>
                    <a:lstStyle/>
                    <a:p>
                      <a:pPr marL="91440" marR="120014" algn="l">
                        <a:lnSpc>
                          <a:spcPct val="100000"/>
                        </a:lnSpc>
                        <a:spcBef>
                          <a:spcPts val="270"/>
                        </a:spcBef>
                      </a:pPr>
                      <a:r>
                        <a:rPr sz="1800" b="1" dirty="0">
                          <a:latin typeface="Carlito"/>
                          <a:cs typeface="Carlito"/>
                        </a:rPr>
                        <a:t>--</a:t>
                      </a:r>
                      <a:r>
                        <a:rPr sz="1800" b="1" dirty="0">
                          <a:solidFill>
                            <a:srgbClr val="C8201E"/>
                          </a:solidFill>
                          <a:latin typeface="Carlito"/>
                          <a:cs typeface="Carlito"/>
                        </a:rPr>
                        <a:t>l</a:t>
                      </a:r>
                      <a:r>
                        <a:rPr sz="1800" b="1" dirty="0">
                          <a:latin typeface="Carlito"/>
                          <a:cs typeface="Carlito"/>
                        </a:rPr>
                        <a:t>ock </a:t>
                      </a:r>
                      <a:r>
                        <a:rPr sz="1800" dirty="0">
                          <a:latin typeface="Carlito"/>
                          <a:cs typeface="Carlito"/>
                        </a:rPr>
                        <a:t>: </a:t>
                      </a:r>
                      <a:r>
                        <a:rPr sz="1800" spc="-15" dirty="0">
                          <a:latin typeface="Carlito"/>
                          <a:cs typeface="Carlito"/>
                        </a:rPr>
                        <a:t>Verrouiller </a:t>
                      </a:r>
                      <a:r>
                        <a:rPr sz="1800" dirty="0">
                          <a:latin typeface="Carlito"/>
                          <a:cs typeface="Carlito"/>
                        </a:rPr>
                        <a:t>le </a:t>
                      </a:r>
                      <a:r>
                        <a:rPr sz="1800" spc="-5" dirty="0">
                          <a:latin typeface="Carlito"/>
                          <a:cs typeface="Carlito"/>
                        </a:rPr>
                        <a:t>mot de passe du </a:t>
                      </a:r>
                      <a:r>
                        <a:rPr sz="1800" spc="-10" dirty="0">
                          <a:latin typeface="Carlito"/>
                          <a:cs typeface="Carlito"/>
                        </a:rPr>
                        <a:t>compte </a:t>
                      </a:r>
                      <a:r>
                        <a:rPr sz="1800" spc="-5" dirty="0">
                          <a:latin typeface="Carlito"/>
                          <a:cs typeface="Carlito"/>
                        </a:rPr>
                        <a:t>indiqué. </a:t>
                      </a:r>
                      <a:r>
                        <a:rPr sz="1800" spc="-15" dirty="0">
                          <a:latin typeface="Carlito"/>
                          <a:cs typeface="Carlito"/>
                        </a:rPr>
                        <a:t>Cette </a:t>
                      </a:r>
                      <a:r>
                        <a:rPr sz="1800" spc="-5" dirty="0">
                          <a:latin typeface="Carlito"/>
                          <a:cs typeface="Carlito"/>
                        </a:rPr>
                        <a:t>option désactive un mot de passe </a:t>
                      </a:r>
                      <a:r>
                        <a:rPr sz="1800" dirty="0">
                          <a:latin typeface="Carlito"/>
                          <a:cs typeface="Carlito"/>
                        </a:rPr>
                        <a:t>en  le </a:t>
                      </a:r>
                      <a:r>
                        <a:rPr sz="1800" spc="-5" dirty="0">
                          <a:latin typeface="Carlito"/>
                          <a:cs typeface="Carlito"/>
                        </a:rPr>
                        <a:t>modifiant par une valeur qui ne correspond pas </a:t>
                      </a:r>
                      <a:r>
                        <a:rPr sz="1800" dirty="0">
                          <a:latin typeface="Carlito"/>
                          <a:cs typeface="Carlito"/>
                        </a:rPr>
                        <a:t>à </a:t>
                      </a:r>
                      <a:r>
                        <a:rPr sz="1800" spc="-5" dirty="0">
                          <a:latin typeface="Carlito"/>
                          <a:cs typeface="Carlito"/>
                        </a:rPr>
                        <a:t>un mot de passe </a:t>
                      </a:r>
                      <a:r>
                        <a:rPr sz="1800" spc="-10" dirty="0">
                          <a:latin typeface="Carlito"/>
                          <a:cs typeface="Carlito"/>
                        </a:rPr>
                        <a:t>chiffré </a:t>
                      </a:r>
                      <a:r>
                        <a:rPr sz="1800" spc="-5" dirty="0">
                          <a:latin typeface="Carlito"/>
                          <a:cs typeface="Carlito"/>
                        </a:rPr>
                        <a:t>possible (cela ajoute  un </a:t>
                      </a:r>
                      <a:r>
                        <a:rPr sz="1800" dirty="0">
                          <a:latin typeface="Carlito"/>
                          <a:cs typeface="Carlito"/>
                        </a:rPr>
                        <a:t>« ! » au </a:t>
                      </a:r>
                      <a:r>
                        <a:rPr sz="1800" spc="-5" dirty="0">
                          <a:latin typeface="Carlito"/>
                          <a:cs typeface="Carlito"/>
                        </a:rPr>
                        <a:t>début du mot de</a:t>
                      </a:r>
                      <a:r>
                        <a:rPr sz="1800" spc="-60" dirty="0">
                          <a:latin typeface="Carlito"/>
                          <a:cs typeface="Carlito"/>
                        </a:rPr>
                        <a:t> </a:t>
                      </a:r>
                      <a:r>
                        <a:rPr sz="1800" spc="-5" dirty="0">
                          <a:latin typeface="Carlito"/>
                          <a:cs typeface="Carlito"/>
                        </a:rPr>
                        <a:t>passe).</a:t>
                      </a:r>
                      <a:endParaRPr sz="1800" dirty="0">
                        <a:latin typeface="Carlito"/>
                        <a:cs typeface="Carlito"/>
                      </a:endParaRPr>
                    </a:p>
                  </a:txBody>
                  <a:tcPr marL="0" marR="0" marT="44223"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6EE"/>
                    </a:solidFill>
                  </a:tcPr>
                </a:tc>
                <a:extLst>
                  <a:ext uri="{0D108BD9-81ED-4DB2-BD59-A6C34878D82A}">
                    <a16:rowId xmlns:a16="http://schemas.microsoft.com/office/drawing/2014/main" val="10001"/>
                  </a:ext>
                </a:extLst>
              </a:tr>
              <a:tr h="938631">
                <a:tc>
                  <a:txBody>
                    <a:bodyPr/>
                    <a:lstStyle/>
                    <a:p>
                      <a:pPr marL="90805">
                        <a:lnSpc>
                          <a:spcPct val="100000"/>
                        </a:lnSpc>
                        <a:spcBef>
                          <a:spcPts val="270"/>
                        </a:spcBef>
                      </a:pPr>
                      <a:r>
                        <a:rPr sz="1800" b="1" dirty="0">
                          <a:latin typeface="Carlito"/>
                          <a:cs typeface="Carlito"/>
                        </a:rPr>
                        <a:t>-u</a:t>
                      </a:r>
                      <a:endParaRPr sz="1800">
                        <a:latin typeface="Carlito"/>
                        <a:cs typeface="Carlito"/>
                      </a:endParaRPr>
                    </a:p>
                  </a:txBody>
                  <a:tcPr marL="0" marR="0" marT="4422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tc>
                  <a:txBody>
                    <a:bodyPr/>
                    <a:lstStyle/>
                    <a:p>
                      <a:pPr marL="91440" marR="501015" algn="l">
                        <a:lnSpc>
                          <a:spcPct val="100000"/>
                        </a:lnSpc>
                        <a:spcBef>
                          <a:spcPts val="270"/>
                        </a:spcBef>
                      </a:pPr>
                      <a:r>
                        <a:rPr sz="1800" b="1" dirty="0">
                          <a:latin typeface="Carlito"/>
                          <a:cs typeface="Carlito"/>
                        </a:rPr>
                        <a:t>--</a:t>
                      </a:r>
                      <a:r>
                        <a:rPr sz="1800" b="1" dirty="0">
                          <a:solidFill>
                            <a:srgbClr val="C8201E"/>
                          </a:solidFill>
                          <a:latin typeface="Carlito"/>
                          <a:cs typeface="Carlito"/>
                        </a:rPr>
                        <a:t>u</a:t>
                      </a:r>
                      <a:r>
                        <a:rPr sz="1800" b="1" dirty="0">
                          <a:latin typeface="Carlito"/>
                          <a:cs typeface="Carlito"/>
                        </a:rPr>
                        <a:t>nlock </a:t>
                      </a:r>
                      <a:r>
                        <a:rPr sz="1800" dirty="0">
                          <a:latin typeface="Carlito"/>
                          <a:cs typeface="Carlito"/>
                        </a:rPr>
                        <a:t>: </a:t>
                      </a:r>
                      <a:r>
                        <a:rPr sz="1800" spc="-10" dirty="0">
                          <a:latin typeface="Carlito"/>
                          <a:cs typeface="Carlito"/>
                        </a:rPr>
                        <a:t>Déverrouillez </a:t>
                      </a:r>
                      <a:r>
                        <a:rPr sz="1800" dirty="0">
                          <a:latin typeface="Carlito"/>
                          <a:cs typeface="Carlito"/>
                        </a:rPr>
                        <a:t>le </a:t>
                      </a:r>
                      <a:r>
                        <a:rPr sz="1800" spc="-5" dirty="0">
                          <a:latin typeface="Carlito"/>
                          <a:cs typeface="Carlito"/>
                        </a:rPr>
                        <a:t>mot de passe du </a:t>
                      </a:r>
                      <a:r>
                        <a:rPr sz="1800" spc="-10" dirty="0">
                          <a:latin typeface="Carlito"/>
                          <a:cs typeface="Carlito"/>
                        </a:rPr>
                        <a:t>compte </a:t>
                      </a:r>
                      <a:r>
                        <a:rPr sz="1800" spc="-5" dirty="0">
                          <a:latin typeface="Carlito"/>
                          <a:cs typeface="Carlito"/>
                        </a:rPr>
                        <a:t>nommé. </a:t>
                      </a:r>
                      <a:r>
                        <a:rPr sz="1800" spc="-15" dirty="0">
                          <a:latin typeface="Carlito"/>
                          <a:cs typeface="Carlito"/>
                        </a:rPr>
                        <a:t>Cette </a:t>
                      </a:r>
                      <a:r>
                        <a:rPr sz="1800" spc="-5" dirty="0">
                          <a:latin typeface="Carlito"/>
                          <a:cs typeface="Carlito"/>
                        </a:rPr>
                        <a:t>option réactive un mot de  passe </a:t>
                      </a:r>
                      <a:r>
                        <a:rPr sz="1800" dirty="0">
                          <a:latin typeface="Carlito"/>
                          <a:cs typeface="Carlito"/>
                        </a:rPr>
                        <a:t>en le </a:t>
                      </a:r>
                      <a:r>
                        <a:rPr sz="1800" spc="-10" dirty="0">
                          <a:latin typeface="Carlito"/>
                          <a:cs typeface="Carlito"/>
                        </a:rPr>
                        <a:t>changeant </a:t>
                      </a:r>
                      <a:r>
                        <a:rPr sz="1800" dirty="0">
                          <a:latin typeface="Carlito"/>
                          <a:cs typeface="Carlito"/>
                        </a:rPr>
                        <a:t>à </a:t>
                      </a:r>
                      <a:r>
                        <a:rPr sz="1800" spc="-5" dirty="0">
                          <a:latin typeface="Carlito"/>
                          <a:cs typeface="Carlito"/>
                        </a:rPr>
                        <a:t>sa valeur </a:t>
                      </a:r>
                      <a:r>
                        <a:rPr sz="1800" spc="-10" dirty="0">
                          <a:latin typeface="Carlito"/>
                          <a:cs typeface="Carlito"/>
                        </a:rPr>
                        <a:t>précédente </a:t>
                      </a:r>
                      <a:r>
                        <a:rPr sz="1800" spc="-5" dirty="0">
                          <a:latin typeface="Carlito"/>
                          <a:cs typeface="Carlito"/>
                        </a:rPr>
                        <a:t>(à </a:t>
                      </a:r>
                      <a:r>
                        <a:rPr sz="1800" dirty="0">
                          <a:latin typeface="Carlito"/>
                          <a:cs typeface="Carlito"/>
                        </a:rPr>
                        <a:t>la </a:t>
                      </a:r>
                      <a:r>
                        <a:rPr sz="1800" spc="-5" dirty="0">
                          <a:latin typeface="Carlito"/>
                          <a:cs typeface="Carlito"/>
                        </a:rPr>
                        <a:t>valeur </a:t>
                      </a:r>
                      <a:r>
                        <a:rPr sz="1800" spc="-15" dirty="0">
                          <a:latin typeface="Carlito"/>
                          <a:cs typeface="Carlito"/>
                        </a:rPr>
                        <a:t>avant </a:t>
                      </a:r>
                      <a:r>
                        <a:rPr sz="1800" spc="-5" dirty="0">
                          <a:latin typeface="Carlito"/>
                          <a:cs typeface="Carlito"/>
                        </a:rPr>
                        <a:t>d'utiliser </a:t>
                      </a:r>
                      <a:r>
                        <a:rPr sz="1800" dirty="0">
                          <a:latin typeface="Carlito"/>
                          <a:cs typeface="Carlito"/>
                        </a:rPr>
                        <a:t>l'option</a:t>
                      </a:r>
                      <a:r>
                        <a:rPr sz="1800" spc="114" dirty="0">
                          <a:latin typeface="Carlito"/>
                          <a:cs typeface="Carlito"/>
                        </a:rPr>
                        <a:t> </a:t>
                      </a:r>
                      <a:r>
                        <a:rPr sz="1800" dirty="0">
                          <a:latin typeface="Carlito"/>
                          <a:cs typeface="Carlito"/>
                        </a:rPr>
                        <a:t>-l)</a:t>
                      </a:r>
                    </a:p>
                  </a:txBody>
                  <a:tcPr marL="0" marR="0" marT="4422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extLst>
                  <a:ext uri="{0D108BD9-81ED-4DB2-BD59-A6C34878D82A}">
                    <a16:rowId xmlns:a16="http://schemas.microsoft.com/office/drawing/2014/main" val="10002"/>
                  </a:ext>
                </a:extLst>
              </a:tr>
              <a:tr h="1028634">
                <a:tc>
                  <a:txBody>
                    <a:bodyPr/>
                    <a:lstStyle/>
                    <a:p>
                      <a:pPr marL="90805">
                        <a:lnSpc>
                          <a:spcPct val="100000"/>
                        </a:lnSpc>
                        <a:spcBef>
                          <a:spcPts val="270"/>
                        </a:spcBef>
                      </a:pPr>
                      <a:r>
                        <a:rPr sz="1800" b="1" dirty="0">
                          <a:latin typeface="Carlito"/>
                          <a:cs typeface="Carlito"/>
                        </a:rPr>
                        <a:t>-d</a:t>
                      </a:r>
                      <a:endParaRPr sz="1800">
                        <a:latin typeface="Carlito"/>
                        <a:cs typeface="Carlito"/>
                      </a:endParaRPr>
                    </a:p>
                  </a:txBody>
                  <a:tcPr marL="0" marR="0" marT="4422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tc>
                  <a:txBody>
                    <a:bodyPr/>
                    <a:lstStyle/>
                    <a:p>
                      <a:pPr marL="91440" marR="106045" algn="l">
                        <a:lnSpc>
                          <a:spcPct val="100000"/>
                        </a:lnSpc>
                        <a:spcBef>
                          <a:spcPts val="270"/>
                        </a:spcBef>
                      </a:pPr>
                      <a:r>
                        <a:rPr sz="1800" b="1" spc="-5" dirty="0">
                          <a:latin typeface="Carlito"/>
                          <a:cs typeface="Carlito"/>
                        </a:rPr>
                        <a:t>--</a:t>
                      </a:r>
                      <a:r>
                        <a:rPr sz="1800" b="1" spc="-5" dirty="0">
                          <a:solidFill>
                            <a:srgbClr val="C8201E"/>
                          </a:solidFill>
                          <a:latin typeface="Carlito"/>
                          <a:cs typeface="Carlito"/>
                        </a:rPr>
                        <a:t>d</a:t>
                      </a:r>
                      <a:r>
                        <a:rPr sz="1800" b="1" spc="-5" dirty="0">
                          <a:latin typeface="Carlito"/>
                          <a:cs typeface="Carlito"/>
                        </a:rPr>
                        <a:t>elete </a:t>
                      </a:r>
                      <a:r>
                        <a:rPr sz="1800" dirty="0">
                          <a:latin typeface="Carlito"/>
                          <a:cs typeface="Carlito"/>
                        </a:rPr>
                        <a:t>: </a:t>
                      </a:r>
                      <a:r>
                        <a:rPr sz="1800" spc="-5" dirty="0">
                          <a:latin typeface="Carlito"/>
                          <a:cs typeface="Carlito"/>
                        </a:rPr>
                        <a:t>Supprimer </a:t>
                      </a:r>
                      <a:r>
                        <a:rPr sz="1800" dirty="0">
                          <a:latin typeface="Carlito"/>
                          <a:cs typeface="Carlito"/>
                        </a:rPr>
                        <a:t>le </a:t>
                      </a:r>
                      <a:r>
                        <a:rPr sz="1800" spc="-5" dirty="0">
                          <a:latin typeface="Carlito"/>
                          <a:cs typeface="Carlito"/>
                        </a:rPr>
                        <a:t>mot de passe (le </a:t>
                      </a:r>
                      <a:r>
                        <a:rPr sz="1800" spc="-10" dirty="0">
                          <a:latin typeface="Carlito"/>
                          <a:cs typeface="Carlito"/>
                        </a:rPr>
                        <a:t>rendre </a:t>
                      </a:r>
                      <a:r>
                        <a:rPr sz="1800" spc="-5" dirty="0">
                          <a:latin typeface="Carlito"/>
                          <a:cs typeface="Carlito"/>
                        </a:rPr>
                        <a:t>vide) d'un </a:t>
                      </a:r>
                      <a:r>
                        <a:rPr sz="1800" spc="-15" dirty="0">
                          <a:latin typeface="Carlito"/>
                          <a:cs typeface="Carlito"/>
                        </a:rPr>
                        <a:t>utilisateur. </a:t>
                      </a:r>
                      <a:r>
                        <a:rPr sz="1800" spc="-5" dirty="0">
                          <a:latin typeface="Carlito"/>
                          <a:cs typeface="Carlito"/>
                        </a:rPr>
                        <a:t>C'est une </a:t>
                      </a:r>
                      <a:r>
                        <a:rPr sz="1800" spc="-10" dirty="0">
                          <a:latin typeface="Carlito"/>
                          <a:cs typeface="Carlito"/>
                        </a:rPr>
                        <a:t>façon </a:t>
                      </a:r>
                      <a:r>
                        <a:rPr sz="1800" spc="-5" dirty="0">
                          <a:latin typeface="Carlito"/>
                          <a:cs typeface="Carlito"/>
                        </a:rPr>
                        <a:t>rapide de  supprimer l'authentification par mot de passe pour un </a:t>
                      </a:r>
                      <a:r>
                        <a:rPr sz="1800" spc="-10" dirty="0">
                          <a:latin typeface="Carlito"/>
                          <a:cs typeface="Carlito"/>
                        </a:rPr>
                        <a:t>compte. </a:t>
                      </a:r>
                      <a:r>
                        <a:rPr sz="1800" spc="-5" dirty="0">
                          <a:latin typeface="Carlito"/>
                          <a:cs typeface="Carlito"/>
                        </a:rPr>
                        <a:t>Il </a:t>
                      </a:r>
                      <a:r>
                        <a:rPr sz="1800" spc="-10" dirty="0">
                          <a:latin typeface="Carlito"/>
                          <a:cs typeface="Carlito"/>
                        </a:rPr>
                        <a:t>rend </a:t>
                      </a:r>
                      <a:r>
                        <a:rPr sz="1800" dirty="0">
                          <a:latin typeface="Carlito"/>
                          <a:cs typeface="Carlito"/>
                        </a:rPr>
                        <a:t>le </a:t>
                      </a:r>
                      <a:r>
                        <a:rPr sz="1800" spc="-10" dirty="0">
                          <a:latin typeface="Carlito"/>
                          <a:cs typeface="Carlito"/>
                        </a:rPr>
                        <a:t>compte </a:t>
                      </a:r>
                      <a:r>
                        <a:rPr sz="1800" spc="-5" dirty="0">
                          <a:latin typeface="Carlito"/>
                          <a:cs typeface="Carlito"/>
                        </a:rPr>
                        <a:t>indiqué sans mot  de passe.</a:t>
                      </a:r>
                      <a:endParaRPr sz="1800" dirty="0">
                        <a:latin typeface="Carlito"/>
                        <a:cs typeface="Carlito"/>
                      </a:endParaRPr>
                    </a:p>
                  </a:txBody>
                  <a:tcPr marL="0" marR="0" marT="4422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extLst>
                  <a:ext uri="{0D108BD9-81ED-4DB2-BD59-A6C34878D82A}">
                    <a16:rowId xmlns:a16="http://schemas.microsoft.com/office/drawing/2014/main" val="10003"/>
                  </a:ext>
                </a:extLst>
              </a:tr>
              <a:tr h="1028636">
                <a:tc>
                  <a:txBody>
                    <a:bodyPr/>
                    <a:lstStyle/>
                    <a:p>
                      <a:pPr marL="90805">
                        <a:lnSpc>
                          <a:spcPct val="100000"/>
                        </a:lnSpc>
                        <a:spcBef>
                          <a:spcPts val="275"/>
                        </a:spcBef>
                      </a:pPr>
                      <a:r>
                        <a:rPr sz="1800" b="1" dirty="0">
                          <a:latin typeface="Carlito"/>
                          <a:cs typeface="Carlito"/>
                        </a:rPr>
                        <a:t>-n</a:t>
                      </a:r>
                      <a:r>
                        <a:rPr sz="1800" b="1" spc="-25" dirty="0">
                          <a:latin typeface="Carlito"/>
                          <a:cs typeface="Carlito"/>
                        </a:rPr>
                        <a:t> </a:t>
                      </a:r>
                      <a:r>
                        <a:rPr sz="1800" b="1" spc="-5" dirty="0">
                          <a:latin typeface="Carlito"/>
                          <a:cs typeface="Carlito"/>
                        </a:rPr>
                        <a:t>&lt;j&gt;</a:t>
                      </a:r>
                      <a:endParaRPr sz="1800">
                        <a:latin typeface="Carlito"/>
                        <a:cs typeface="Carlito"/>
                      </a:endParaRPr>
                    </a:p>
                  </a:txBody>
                  <a:tcPr marL="0" marR="0" marT="45042"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tc>
                  <a:txBody>
                    <a:bodyPr/>
                    <a:lstStyle/>
                    <a:p>
                      <a:pPr marL="91440" marR="230504" algn="l">
                        <a:lnSpc>
                          <a:spcPct val="100000"/>
                        </a:lnSpc>
                        <a:spcBef>
                          <a:spcPts val="275"/>
                        </a:spcBef>
                      </a:pPr>
                      <a:r>
                        <a:rPr sz="1800" b="1" spc="-5" dirty="0">
                          <a:latin typeface="Carlito"/>
                          <a:cs typeface="Carlito"/>
                        </a:rPr>
                        <a:t>--mi</a:t>
                      </a:r>
                      <a:r>
                        <a:rPr sz="1800" b="1" spc="-5" dirty="0">
                          <a:solidFill>
                            <a:srgbClr val="C8201E"/>
                          </a:solidFill>
                          <a:latin typeface="Carlito"/>
                          <a:cs typeface="Carlito"/>
                        </a:rPr>
                        <a:t>n</a:t>
                      </a:r>
                      <a:r>
                        <a:rPr sz="1800" b="1" spc="-5" dirty="0">
                          <a:latin typeface="Carlito"/>
                          <a:cs typeface="Carlito"/>
                        </a:rPr>
                        <a:t>days </a:t>
                      </a:r>
                      <a:r>
                        <a:rPr sz="1800" spc="-20" dirty="0">
                          <a:latin typeface="Carlito"/>
                          <a:cs typeface="Carlito"/>
                        </a:rPr>
                        <a:t>MIN_DAYS </a:t>
                      </a:r>
                      <a:r>
                        <a:rPr sz="1800" dirty="0">
                          <a:latin typeface="Carlito"/>
                          <a:cs typeface="Carlito"/>
                        </a:rPr>
                        <a:t>: </a:t>
                      </a:r>
                      <a:r>
                        <a:rPr sz="1800" spc="-5" dirty="0">
                          <a:latin typeface="Carlito"/>
                          <a:cs typeface="Carlito"/>
                        </a:rPr>
                        <a:t>Le </a:t>
                      </a:r>
                      <a:r>
                        <a:rPr sz="1800" spc="-10" dirty="0">
                          <a:latin typeface="Carlito"/>
                          <a:cs typeface="Carlito"/>
                        </a:rPr>
                        <a:t>nombre </a:t>
                      </a:r>
                      <a:r>
                        <a:rPr sz="1800" spc="-5" dirty="0">
                          <a:latin typeface="Carlito"/>
                          <a:cs typeface="Carlito"/>
                        </a:rPr>
                        <a:t>minimum de </a:t>
                      </a:r>
                      <a:r>
                        <a:rPr sz="1800" spc="-10" dirty="0">
                          <a:latin typeface="Carlito"/>
                          <a:cs typeface="Carlito"/>
                        </a:rPr>
                        <a:t>jours entre </a:t>
                      </a:r>
                      <a:r>
                        <a:rPr sz="1800" dirty="0">
                          <a:latin typeface="Carlito"/>
                          <a:cs typeface="Carlito"/>
                        </a:rPr>
                        <a:t>les </a:t>
                      </a:r>
                      <a:r>
                        <a:rPr sz="1800" spc="-5" dirty="0">
                          <a:latin typeface="Carlito"/>
                          <a:cs typeface="Carlito"/>
                        </a:rPr>
                        <a:t>changements de </a:t>
                      </a:r>
                      <a:r>
                        <a:rPr sz="1800" dirty="0">
                          <a:latin typeface="Carlito"/>
                          <a:cs typeface="Carlito"/>
                        </a:rPr>
                        <a:t>mot </a:t>
                      </a:r>
                      <a:r>
                        <a:rPr sz="1800" spc="-5" dirty="0">
                          <a:latin typeface="Carlito"/>
                          <a:cs typeface="Carlito"/>
                        </a:rPr>
                        <a:t>de passe </a:t>
                      </a:r>
                      <a:r>
                        <a:rPr sz="1800" dirty="0">
                          <a:latin typeface="Carlito"/>
                          <a:cs typeface="Carlito"/>
                        </a:rPr>
                        <a:t>à  </a:t>
                      </a:r>
                      <a:r>
                        <a:rPr sz="1800" spc="-20" dirty="0">
                          <a:latin typeface="Carlito"/>
                          <a:cs typeface="Carlito"/>
                        </a:rPr>
                        <a:t>MIN_DAYS. </a:t>
                      </a:r>
                      <a:r>
                        <a:rPr sz="1800" spc="-5" dirty="0">
                          <a:latin typeface="Carlito"/>
                          <a:cs typeface="Carlito"/>
                        </a:rPr>
                        <a:t>Une valeur de </a:t>
                      </a:r>
                      <a:r>
                        <a:rPr sz="1800" spc="-15" dirty="0">
                          <a:latin typeface="Carlito"/>
                          <a:cs typeface="Carlito"/>
                        </a:rPr>
                        <a:t>zéro </a:t>
                      </a:r>
                      <a:r>
                        <a:rPr sz="1800" spc="-5" dirty="0">
                          <a:latin typeface="Carlito"/>
                          <a:cs typeface="Carlito"/>
                        </a:rPr>
                        <a:t>pour ce champ indique que l'utilisateur peut changer </a:t>
                      </a:r>
                      <a:r>
                        <a:rPr sz="1800" dirty="0">
                          <a:latin typeface="Carlito"/>
                          <a:cs typeface="Carlito"/>
                        </a:rPr>
                        <a:t>son </a:t>
                      </a:r>
                      <a:r>
                        <a:rPr sz="1800" spc="-5" dirty="0">
                          <a:latin typeface="Carlito"/>
                          <a:cs typeface="Carlito"/>
                        </a:rPr>
                        <a:t>mot de  passe </a:t>
                      </a:r>
                      <a:r>
                        <a:rPr sz="1800" dirty="0">
                          <a:latin typeface="Carlito"/>
                          <a:cs typeface="Carlito"/>
                        </a:rPr>
                        <a:t>à </a:t>
                      </a:r>
                      <a:r>
                        <a:rPr sz="1800" spc="-5" dirty="0">
                          <a:latin typeface="Carlito"/>
                          <a:cs typeface="Carlito"/>
                        </a:rPr>
                        <a:t>tout</a:t>
                      </a:r>
                      <a:r>
                        <a:rPr sz="1800" spc="-20" dirty="0">
                          <a:latin typeface="Carlito"/>
                          <a:cs typeface="Carlito"/>
                        </a:rPr>
                        <a:t> </a:t>
                      </a:r>
                      <a:r>
                        <a:rPr sz="1800" spc="-5" dirty="0">
                          <a:latin typeface="Carlito"/>
                          <a:cs typeface="Carlito"/>
                        </a:rPr>
                        <a:t>moment.</a:t>
                      </a:r>
                      <a:endParaRPr sz="1800" dirty="0">
                        <a:latin typeface="Carlito"/>
                        <a:cs typeface="Carlito"/>
                      </a:endParaRPr>
                    </a:p>
                  </a:txBody>
                  <a:tcPr marL="0" marR="0" marT="45042"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extLst>
                  <a:ext uri="{0D108BD9-81ED-4DB2-BD59-A6C34878D82A}">
                    <a16:rowId xmlns:a16="http://schemas.microsoft.com/office/drawing/2014/main" val="10004"/>
                  </a:ext>
                </a:extLst>
              </a:tr>
              <a:tr h="1028583">
                <a:tc>
                  <a:txBody>
                    <a:bodyPr/>
                    <a:lstStyle/>
                    <a:p>
                      <a:pPr marL="90805">
                        <a:lnSpc>
                          <a:spcPct val="100000"/>
                        </a:lnSpc>
                        <a:spcBef>
                          <a:spcPts val="275"/>
                        </a:spcBef>
                      </a:pPr>
                      <a:r>
                        <a:rPr sz="1800" b="1" dirty="0">
                          <a:latin typeface="Carlito"/>
                          <a:cs typeface="Carlito"/>
                        </a:rPr>
                        <a:t>-x</a:t>
                      </a:r>
                      <a:r>
                        <a:rPr sz="1800" b="1" spc="-35" dirty="0">
                          <a:latin typeface="Carlito"/>
                          <a:cs typeface="Carlito"/>
                        </a:rPr>
                        <a:t> </a:t>
                      </a:r>
                      <a:r>
                        <a:rPr sz="1800" b="1" spc="-5" dirty="0">
                          <a:latin typeface="Carlito"/>
                          <a:cs typeface="Carlito"/>
                        </a:rPr>
                        <a:t>&lt;j&gt;</a:t>
                      </a:r>
                      <a:endParaRPr sz="1800">
                        <a:latin typeface="Carlito"/>
                        <a:cs typeface="Carlito"/>
                      </a:endParaRPr>
                    </a:p>
                  </a:txBody>
                  <a:tcPr marL="0" marR="0" marT="45042"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tc>
                  <a:txBody>
                    <a:bodyPr/>
                    <a:lstStyle/>
                    <a:p>
                      <a:pPr marL="91440" marR="413384" algn="l">
                        <a:lnSpc>
                          <a:spcPct val="100000"/>
                        </a:lnSpc>
                        <a:spcBef>
                          <a:spcPts val="275"/>
                        </a:spcBef>
                      </a:pPr>
                      <a:r>
                        <a:rPr sz="1800" b="1" spc="-10" dirty="0">
                          <a:latin typeface="Carlito"/>
                          <a:cs typeface="Carlito"/>
                        </a:rPr>
                        <a:t>--ma</a:t>
                      </a:r>
                      <a:r>
                        <a:rPr sz="1800" b="1" spc="-10" dirty="0">
                          <a:solidFill>
                            <a:srgbClr val="C8201E"/>
                          </a:solidFill>
                          <a:latin typeface="Carlito"/>
                          <a:cs typeface="Carlito"/>
                        </a:rPr>
                        <a:t>x</a:t>
                      </a:r>
                      <a:r>
                        <a:rPr sz="1800" b="1" spc="-10" dirty="0">
                          <a:latin typeface="Carlito"/>
                          <a:cs typeface="Carlito"/>
                        </a:rPr>
                        <a:t>days </a:t>
                      </a:r>
                      <a:r>
                        <a:rPr sz="1800" spc="-20" dirty="0">
                          <a:latin typeface="Carlito"/>
                          <a:cs typeface="Carlito"/>
                        </a:rPr>
                        <a:t>MAX_DAYS </a:t>
                      </a:r>
                      <a:r>
                        <a:rPr sz="1800" dirty="0">
                          <a:latin typeface="Carlito"/>
                          <a:cs typeface="Carlito"/>
                        </a:rPr>
                        <a:t>: </a:t>
                      </a:r>
                      <a:r>
                        <a:rPr sz="1800" spc="-5" dirty="0">
                          <a:latin typeface="Carlito"/>
                          <a:cs typeface="Carlito"/>
                        </a:rPr>
                        <a:t>Le </a:t>
                      </a:r>
                      <a:r>
                        <a:rPr sz="1800" spc="-10" dirty="0">
                          <a:latin typeface="Carlito"/>
                          <a:cs typeface="Carlito"/>
                        </a:rPr>
                        <a:t>nombre </a:t>
                      </a:r>
                      <a:r>
                        <a:rPr sz="1800" spc="-5" dirty="0">
                          <a:latin typeface="Carlito"/>
                          <a:cs typeface="Carlito"/>
                        </a:rPr>
                        <a:t>maximum de </a:t>
                      </a:r>
                      <a:r>
                        <a:rPr sz="1800" spc="-10" dirty="0">
                          <a:latin typeface="Carlito"/>
                          <a:cs typeface="Carlito"/>
                        </a:rPr>
                        <a:t>jours pendant </a:t>
                      </a:r>
                      <a:r>
                        <a:rPr sz="1800" dirty="0">
                          <a:latin typeface="Carlito"/>
                          <a:cs typeface="Carlito"/>
                        </a:rPr>
                        <a:t>lesquels </a:t>
                      </a:r>
                      <a:r>
                        <a:rPr sz="1800" spc="-5" dirty="0">
                          <a:latin typeface="Carlito"/>
                          <a:cs typeface="Carlito"/>
                        </a:rPr>
                        <a:t>un mot de passe </a:t>
                      </a:r>
                      <a:r>
                        <a:rPr sz="1800" spc="-10" dirty="0">
                          <a:latin typeface="Carlito"/>
                          <a:cs typeface="Carlito"/>
                        </a:rPr>
                        <a:t>reste  </a:t>
                      </a:r>
                      <a:r>
                        <a:rPr sz="1800" spc="-5" dirty="0">
                          <a:latin typeface="Carlito"/>
                          <a:cs typeface="Carlito"/>
                        </a:rPr>
                        <a:t>valide. Après </a:t>
                      </a:r>
                      <a:r>
                        <a:rPr sz="1800" spc="-20" dirty="0">
                          <a:latin typeface="Carlito"/>
                          <a:cs typeface="Carlito"/>
                        </a:rPr>
                        <a:t>MAX_DAYS, </a:t>
                      </a:r>
                      <a:r>
                        <a:rPr sz="1800" dirty="0">
                          <a:latin typeface="Carlito"/>
                          <a:cs typeface="Carlito"/>
                        </a:rPr>
                        <a:t>le </a:t>
                      </a:r>
                      <a:r>
                        <a:rPr sz="1800" spc="-5" dirty="0">
                          <a:latin typeface="Carlito"/>
                          <a:cs typeface="Carlito"/>
                        </a:rPr>
                        <a:t>mot de passe doit </a:t>
                      </a:r>
                      <a:r>
                        <a:rPr sz="1800" spc="-10" dirty="0">
                          <a:latin typeface="Carlito"/>
                          <a:cs typeface="Carlito"/>
                        </a:rPr>
                        <a:t>être </a:t>
                      </a:r>
                      <a:r>
                        <a:rPr sz="1800" spc="-5" dirty="0">
                          <a:latin typeface="Carlito"/>
                          <a:cs typeface="Carlito"/>
                        </a:rPr>
                        <a:t>modifié. Passer </a:t>
                      </a:r>
                      <a:r>
                        <a:rPr sz="1800" dirty="0">
                          <a:latin typeface="Carlito"/>
                          <a:cs typeface="Carlito"/>
                        </a:rPr>
                        <a:t>le </a:t>
                      </a:r>
                      <a:r>
                        <a:rPr sz="1800" spc="-10" dirty="0">
                          <a:latin typeface="Carlito"/>
                          <a:cs typeface="Carlito"/>
                        </a:rPr>
                        <a:t>nombre </a:t>
                      </a:r>
                      <a:r>
                        <a:rPr sz="1800" dirty="0">
                          <a:latin typeface="Carlito"/>
                          <a:cs typeface="Carlito"/>
                        </a:rPr>
                        <a:t>-1 à </a:t>
                      </a:r>
                      <a:r>
                        <a:rPr sz="1800" spc="-20" dirty="0">
                          <a:latin typeface="Carlito"/>
                          <a:cs typeface="Carlito"/>
                        </a:rPr>
                        <a:t>MAX_DAYS  </a:t>
                      </a:r>
                      <a:r>
                        <a:rPr sz="1800" spc="-5" dirty="0">
                          <a:latin typeface="Carlito"/>
                          <a:cs typeface="Carlito"/>
                        </a:rPr>
                        <a:t>supprimera </a:t>
                      </a:r>
                      <a:r>
                        <a:rPr sz="1800" dirty="0">
                          <a:latin typeface="Carlito"/>
                          <a:cs typeface="Carlito"/>
                        </a:rPr>
                        <a:t>la </a:t>
                      </a:r>
                      <a:r>
                        <a:rPr sz="1800" spc="-5" dirty="0">
                          <a:latin typeface="Carlito"/>
                          <a:cs typeface="Carlito"/>
                        </a:rPr>
                        <a:t>vérification de validité du mot de</a:t>
                      </a:r>
                      <a:r>
                        <a:rPr sz="1800" spc="-30" dirty="0">
                          <a:latin typeface="Carlito"/>
                          <a:cs typeface="Carlito"/>
                        </a:rPr>
                        <a:t> </a:t>
                      </a:r>
                      <a:r>
                        <a:rPr sz="1800" spc="-5" dirty="0">
                          <a:latin typeface="Carlito"/>
                          <a:cs typeface="Carlito"/>
                        </a:rPr>
                        <a:t>passe.</a:t>
                      </a:r>
                      <a:endParaRPr sz="1800" dirty="0">
                        <a:latin typeface="Carlito"/>
                        <a:cs typeface="Carlito"/>
                      </a:endParaRPr>
                    </a:p>
                  </a:txBody>
                  <a:tcPr marL="0" marR="0" marT="45042"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extLst>
                  <a:ext uri="{0D108BD9-81ED-4DB2-BD59-A6C34878D82A}">
                    <a16:rowId xmlns:a16="http://schemas.microsoft.com/office/drawing/2014/main" val="10005"/>
                  </a:ext>
                </a:extLst>
              </a:tr>
              <a:tr h="728616">
                <a:tc>
                  <a:txBody>
                    <a:bodyPr/>
                    <a:lstStyle/>
                    <a:p>
                      <a:pPr marL="90805">
                        <a:lnSpc>
                          <a:spcPct val="100000"/>
                        </a:lnSpc>
                        <a:spcBef>
                          <a:spcPts val="275"/>
                        </a:spcBef>
                      </a:pPr>
                      <a:r>
                        <a:rPr sz="1800" b="1" dirty="0">
                          <a:latin typeface="Carlito"/>
                          <a:cs typeface="Carlito"/>
                        </a:rPr>
                        <a:t>-w</a:t>
                      </a:r>
                      <a:r>
                        <a:rPr sz="1800" b="1" spc="-30" dirty="0">
                          <a:latin typeface="Carlito"/>
                          <a:cs typeface="Carlito"/>
                        </a:rPr>
                        <a:t> </a:t>
                      </a:r>
                      <a:r>
                        <a:rPr sz="1800" b="1" spc="-5" dirty="0">
                          <a:latin typeface="Carlito"/>
                          <a:cs typeface="Carlito"/>
                        </a:rPr>
                        <a:t>&lt;j&gt;</a:t>
                      </a:r>
                      <a:endParaRPr sz="1800">
                        <a:latin typeface="Carlito"/>
                        <a:cs typeface="Carlito"/>
                      </a:endParaRPr>
                    </a:p>
                  </a:txBody>
                  <a:tcPr marL="0" marR="0" marT="45042"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tc>
                  <a:txBody>
                    <a:bodyPr/>
                    <a:lstStyle/>
                    <a:p>
                      <a:pPr marL="91440" marR="286385" algn="l">
                        <a:lnSpc>
                          <a:spcPct val="100000"/>
                        </a:lnSpc>
                        <a:spcBef>
                          <a:spcPts val="275"/>
                        </a:spcBef>
                      </a:pPr>
                      <a:r>
                        <a:rPr sz="1800" b="1" spc="-10" dirty="0">
                          <a:latin typeface="Carlito"/>
                          <a:cs typeface="Carlito"/>
                        </a:rPr>
                        <a:t>--</a:t>
                      </a:r>
                      <a:r>
                        <a:rPr sz="1800" b="1" spc="-10" dirty="0">
                          <a:solidFill>
                            <a:srgbClr val="C8201E"/>
                          </a:solidFill>
                          <a:latin typeface="Carlito"/>
                          <a:cs typeface="Carlito"/>
                        </a:rPr>
                        <a:t>w</a:t>
                      </a:r>
                      <a:r>
                        <a:rPr sz="1800" b="1" spc="-10" dirty="0">
                          <a:latin typeface="Carlito"/>
                          <a:cs typeface="Carlito"/>
                        </a:rPr>
                        <a:t>arndays </a:t>
                      </a:r>
                      <a:r>
                        <a:rPr sz="1800" spc="-25" dirty="0">
                          <a:latin typeface="Carlito"/>
                          <a:cs typeface="Carlito"/>
                        </a:rPr>
                        <a:t>WARN_DAYS </a:t>
                      </a:r>
                      <a:r>
                        <a:rPr sz="1800" spc="-5" dirty="0">
                          <a:latin typeface="Carlito"/>
                          <a:cs typeface="Carlito"/>
                        </a:rPr>
                        <a:t>L'option </a:t>
                      </a:r>
                      <a:r>
                        <a:rPr sz="1800" spc="-25" dirty="0">
                          <a:latin typeface="Carlito"/>
                          <a:cs typeface="Carlito"/>
                        </a:rPr>
                        <a:t>WARN_DAYS </a:t>
                      </a:r>
                      <a:r>
                        <a:rPr sz="1800" spc="-5" dirty="0">
                          <a:latin typeface="Carlito"/>
                          <a:cs typeface="Carlito"/>
                        </a:rPr>
                        <a:t>est </a:t>
                      </a:r>
                      <a:r>
                        <a:rPr sz="1800" dirty="0">
                          <a:latin typeface="Carlito"/>
                          <a:cs typeface="Carlito"/>
                        </a:rPr>
                        <a:t>le </a:t>
                      </a:r>
                      <a:r>
                        <a:rPr sz="1800" spc="-10" dirty="0">
                          <a:latin typeface="Carlito"/>
                          <a:cs typeface="Carlito"/>
                        </a:rPr>
                        <a:t>nombre </a:t>
                      </a:r>
                      <a:r>
                        <a:rPr sz="1800" spc="-5" dirty="0">
                          <a:latin typeface="Carlito"/>
                          <a:cs typeface="Carlito"/>
                        </a:rPr>
                        <a:t>de </a:t>
                      </a:r>
                      <a:r>
                        <a:rPr sz="1800" spc="-10" dirty="0">
                          <a:latin typeface="Carlito"/>
                          <a:cs typeface="Carlito"/>
                        </a:rPr>
                        <a:t>jours </a:t>
                      </a:r>
                      <a:r>
                        <a:rPr sz="1800" spc="-15" dirty="0">
                          <a:latin typeface="Carlito"/>
                          <a:cs typeface="Carlito"/>
                        </a:rPr>
                        <a:t>avant </a:t>
                      </a:r>
                      <a:r>
                        <a:rPr sz="1800" spc="-10" dirty="0">
                          <a:latin typeface="Carlito"/>
                          <a:cs typeface="Carlito"/>
                        </a:rPr>
                        <a:t>l'expiration </a:t>
                      </a:r>
                      <a:r>
                        <a:rPr sz="1800" spc="-5" dirty="0">
                          <a:latin typeface="Carlito"/>
                          <a:cs typeface="Carlito"/>
                        </a:rPr>
                        <a:t>du mot  de passe dedans lequel utilisateur </a:t>
                      </a:r>
                      <a:r>
                        <a:rPr sz="1800" spc="-10" dirty="0">
                          <a:latin typeface="Carlito"/>
                          <a:cs typeface="Carlito"/>
                        </a:rPr>
                        <a:t>sera</a:t>
                      </a:r>
                      <a:r>
                        <a:rPr sz="1800" spc="20" dirty="0">
                          <a:latin typeface="Carlito"/>
                          <a:cs typeface="Carlito"/>
                        </a:rPr>
                        <a:t> </a:t>
                      </a:r>
                      <a:r>
                        <a:rPr sz="1800" spc="-5" dirty="0">
                          <a:latin typeface="Carlito"/>
                          <a:cs typeface="Carlito"/>
                        </a:rPr>
                        <a:t>averti.</a:t>
                      </a:r>
                      <a:endParaRPr sz="1800" dirty="0">
                        <a:latin typeface="Carlito"/>
                        <a:cs typeface="Carlito"/>
                      </a:endParaRPr>
                    </a:p>
                  </a:txBody>
                  <a:tcPr marL="0" marR="0" marT="45042"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extLst>
                  <a:ext uri="{0D108BD9-81ED-4DB2-BD59-A6C34878D82A}">
                    <a16:rowId xmlns:a16="http://schemas.microsoft.com/office/drawing/2014/main" val="10006"/>
                  </a:ext>
                </a:extLst>
              </a:tr>
              <a:tr h="482923">
                <a:tc>
                  <a:txBody>
                    <a:bodyPr/>
                    <a:lstStyle/>
                    <a:p>
                      <a:pPr marL="90805">
                        <a:lnSpc>
                          <a:spcPct val="100000"/>
                        </a:lnSpc>
                        <a:spcBef>
                          <a:spcPts val="275"/>
                        </a:spcBef>
                      </a:pPr>
                      <a:r>
                        <a:rPr sz="1800" b="1" dirty="0">
                          <a:latin typeface="Carlito"/>
                          <a:cs typeface="Carlito"/>
                        </a:rPr>
                        <a:t>-i</a:t>
                      </a:r>
                      <a:r>
                        <a:rPr sz="1800" b="1" spc="-20" dirty="0">
                          <a:latin typeface="Carlito"/>
                          <a:cs typeface="Carlito"/>
                        </a:rPr>
                        <a:t> </a:t>
                      </a:r>
                      <a:r>
                        <a:rPr sz="1800" b="1" spc="-5" dirty="0">
                          <a:latin typeface="Carlito"/>
                          <a:cs typeface="Carlito"/>
                        </a:rPr>
                        <a:t>&lt;j&gt;</a:t>
                      </a:r>
                      <a:endParaRPr sz="1800">
                        <a:latin typeface="Carlito"/>
                        <a:cs typeface="Carlito"/>
                      </a:endParaRPr>
                    </a:p>
                  </a:txBody>
                  <a:tcPr marL="0" marR="0" marT="45042"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tc>
                  <a:txBody>
                    <a:bodyPr/>
                    <a:lstStyle/>
                    <a:p>
                      <a:pPr marL="91440" algn="l">
                        <a:lnSpc>
                          <a:spcPct val="100000"/>
                        </a:lnSpc>
                        <a:spcBef>
                          <a:spcPts val="275"/>
                        </a:spcBef>
                      </a:pPr>
                      <a:r>
                        <a:rPr sz="1800" b="1" dirty="0">
                          <a:latin typeface="Carlito"/>
                          <a:cs typeface="Carlito"/>
                        </a:rPr>
                        <a:t>--</a:t>
                      </a:r>
                      <a:r>
                        <a:rPr sz="1800" b="1" dirty="0">
                          <a:solidFill>
                            <a:srgbClr val="C8201E"/>
                          </a:solidFill>
                          <a:latin typeface="Carlito"/>
                          <a:cs typeface="Carlito"/>
                        </a:rPr>
                        <a:t>i</a:t>
                      </a:r>
                      <a:r>
                        <a:rPr sz="1800" b="1" dirty="0">
                          <a:latin typeface="Carlito"/>
                          <a:cs typeface="Carlito"/>
                        </a:rPr>
                        <a:t>nactive </a:t>
                      </a:r>
                      <a:r>
                        <a:rPr sz="1800" spc="-5" dirty="0">
                          <a:latin typeface="Carlito"/>
                          <a:cs typeface="Carlito"/>
                        </a:rPr>
                        <a:t>INACTIVE </a:t>
                      </a:r>
                      <a:r>
                        <a:rPr sz="1800" spc="-5" dirty="0" err="1">
                          <a:latin typeface="Carlito"/>
                          <a:cs typeface="Carlito"/>
                        </a:rPr>
                        <a:t>Délai</a:t>
                      </a:r>
                      <a:r>
                        <a:rPr sz="1800" spc="-5" dirty="0">
                          <a:latin typeface="Carlito"/>
                          <a:cs typeface="Carlito"/>
                        </a:rPr>
                        <a:t> </a:t>
                      </a:r>
                      <a:r>
                        <a:rPr sz="1800" spc="-15" dirty="0" err="1">
                          <a:latin typeface="Carlito"/>
                          <a:cs typeface="Carlito"/>
                        </a:rPr>
                        <a:t>avant</a:t>
                      </a:r>
                      <a:r>
                        <a:rPr sz="1800" spc="-15" dirty="0">
                          <a:latin typeface="Carlito"/>
                          <a:cs typeface="Carlito"/>
                        </a:rPr>
                        <a:t> </a:t>
                      </a:r>
                      <a:r>
                        <a:rPr sz="1800" spc="-5" dirty="0">
                          <a:latin typeface="Carlito"/>
                          <a:cs typeface="Carlito"/>
                        </a:rPr>
                        <a:t>désactivation si </a:t>
                      </a:r>
                      <a:r>
                        <a:rPr sz="1800" dirty="0">
                          <a:latin typeface="Carlito"/>
                          <a:cs typeface="Carlito"/>
                        </a:rPr>
                        <a:t>le </a:t>
                      </a:r>
                      <a:r>
                        <a:rPr sz="1800" spc="-5" dirty="0">
                          <a:latin typeface="Carlito"/>
                          <a:cs typeface="Carlito"/>
                        </a:rPr>
                        <a:t>mot de passe est</a:t>
                      </a:r>
                      <a:r>
                        <a:rPr sz="1800" spc="-55" dirty="0">
                          <a:latin typeface="Carlito"/>
                          <a:cs typeface="Carlito"/>
                        </a:rPr>
                        <a:t> </a:t>
                      </a:r>
                      <a:r>
                        <a:rPr sz="1800" spc="-10" dirty="0">
                          <a:latin typeface="Carlito"/>
                          <a:cs typeface="Carlito"/>
                        </a:rPr>
                        <a:t>expiré.</a:t>
                      </a:r>
                      <a:endParaRPr sz="1800" dirty="0">
                        <a:latin typeface="Carlito"/>
                        <a:cs typeface="Carlito"/>
                      </a:endParaRPr>
                    </a:p>
                  </a:txBody>
                  <a:tcPr marL="0" marR="0" marT="45042"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extLst>
                  <a:ext uri="{0D108BD9-81ED-4DB2-BD59-A6C34878D82A}">
                    <a16:rowId xmlns:a16="http://schemas.microsoft.com/office/drawing/2014/main" val="10007"/>
                  </a:ext>
                </a:extLst>
              </a:tr>
              <a:tr h="481928">
                <a:tc>
                  <a:txBody>
                    <a:bodyPr/>
                    <a:lstStyle/>
                    <a:p>
                      <a:pPr marL="90805">
                        <a:lnSpc>
                          <a:spcPct val="100000"/>
                        </a:lnSpc>
                        <a:spcBef>
                          <a:spcPts val="280"/>
                        </a:spcBef>
                      </a:pPr>
                      <a:r>
                        <a:rPr sz="1800" b="1" dirty="0">
                          <a:latin typeface="Carlito"/>
                          <a:cs typeface="Carlito"/>
                        </a:rPr>
                        <a:t>-S</a:t>
                      </a:r>
                      <a:endParaRPr sz="1800">
                        <a:latin typeface="Carlito"/>
                        <a:cs typeface="Carlito"/>
                      </a:endParaRPr>
                    </a:p>
                  </a:txBody>
                  <a:tcPr marL="0" marR="0" marT="45861"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tc>
                  <a:txBody>
                    <a:bodyPr/>
                    <a:lstStyle/>
                    <a:p>
                      <a:pPr marL="91440" algn="l">
                        <a:lnSpc>
                          <a:spcPct val="100000"/>
                        </a:lnSpc>
                        <a:spcBef>
                          <a:spcPts val="280"/>
                        </a:spcBef>
                      </a:pPr>
                      <a:r>
                        <a:rPr sz="1800" b="1" spc="-5" dirty="0">
                          <a:latin typeface="Carlito"/>
                          <a:cs typeface="Carlito"/>
                        </a:rPr>
                        <a:t>--</a:t>
                      </a:r>
                      <a:r>
                        <a:rPr sz="1800" b="1" spc="-5" dirty="0">
                          <a:solidFill>
                            <a:srgbClr val="C8201E"/>
                          </a:solidFill>
                          <a:latin typeface="Carlito"/>
                          <a:cs typeface="Carlito"/>
                        </a:rPr>
                        <a:t>s</a:t>
                      </a:r>
                      <a:r>
                        <a:rPr sz="1800" b="1" spc="-5" dirty="0">
                          <a:latin typeface="Carlito"/>
                          <a:cs typeface="Carlito"/>
                        </a:rPr>
                        <a:t>tatus </a:t>
                      </a:r>
                      <a:r>
                        <a:rPr sz="1800" dirty="0">
                          <a:latin typeface="Carlito"/>
                          <a:cs typeface="Carlito"/>
                        </a:rPr>
                        <a:t>: </a:t>
                      </a:r>
                      <a:r>
                        <a:rPr sz="1800" spc="-5" dirty="0">
                          <a:latin typeface="Carlito"/>
                          <a:cs typeface="Carlito"/>
                        </a:rPr>
                        <a:t>Afficher </a:t>
                      </a:r>
                      <a:r>
                        <a:rPr sz="1800" spc="-10" dirty="0">
                          <a:latin typeface="Carlito"/>
                          <a:cs typeface="Carlito"/>
                        </a:rPr>
                        <a:t>l'état </a:t>
                      </a:r>
                      <a:r>
                        <a:rPr sz="1800" spc="-5" dirty="0">
                          <a:latin typeface="Carlito"/>
                          <a:cs typeface="Carlito"/>
                        </a:rPr>
                        <a:t>d'un </a:t>
                      </a:r>
                      <a:r>
                        <a:rPr sz="1800" spc="-10" dirty="0">
                          <a:latin typeface="Carlito"/>
                          <a:cs typeface="Carlito"/>
                        </a:rPr>
                        <a:t>compte. </a:t>
                      </a:r>
                      <a:r>
                        <a:rPr sz="1800" spc="-5" dirty="0">
                          <a:latin typeface="Carlito"/>
                          <a:cs typeface="Carlito"/>
                        </a:rPr>
                        <a:t>Cet </a:t>
                      </a:r>
                      <a:r>
                        <a:rPr sz="1800" spc="-10" dirty="0">
                          <a:latin typeface="Carlito"/>
                          <a:cs typeface="Carlito"/>
                        </a:rPr>
                        <a:t>état </a:t>
                      </a:r>
                      <a:r>
                        <a:rPr sz="1800" spc="-5" dirty="0">
                          <a:latin typeface="Carlito"/>
                          <a:cs typeface="Carlito"/>
                        </a:rPr>
                        <a:t>est constitué de </a:t>
                      </a:r>
                      <a:r>
                        <a:rPr sz="1800" dirty="0">
                          <a:latin typeface="Carlito"/>
                          <a:cs typeface="Carlito"/>
                        </a:rPr>
                        <a:t>7</a:t>
                      </a:r>
                      <a:r>
                        <a:rPr sz="1800" spc="-45" dirty="0">
                          <a:latin typeface="Carlito"/>
                          <a:cs typeface="Carlito"/>
                        </a:rPr>
                        <a:t> </a:t>
                      </a:r>
                      <a:r>
                        <a:rPr sz="1800" spc="-10" dirty="0">
                          <a:latin typeface="Carlito"/>
                          <a:cs typeface="Carlito"/>
                        </a:rPr>
                        <a:t>champs</a:t>
                      </a:r>
                      <a:endParaRPr sz="1800" dirty="0">
                        <a:latin typeface="Carlito"/>
                        <a:cs typeface="Carlito"/>
                      </a:endParaRPr>
                    </a:p>
                  </a:txBody>
                  <a:tcPr marL="0" marR="0" marT="45861"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extLst>
                  <a:ext uri="{0D108BD9-81ED-4DB2-BD59-A6C34878D82A}">
                    <a16:rowId xmlns:a16="http://schemas.microsoft.com/office/drawing/2014/main" val="10008"/>
                  </a:ext>
                </a:extLst>
              </a:tr>
            </a:tbl>
          </a:graphicData>
        </a:graphic>
      </p:graphicFrame>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34</a:t>
            </a:fld>
            <a:endParaRPr dirty="0"/>
          </a:p>
        </p:txBody>
      </p:sp>
      <p:sp>
        <p:nvSpPr>
          <p:cNvPr id="3" name="object 3"/>
          <p:cNvSpPr txBox="1">
            <a:spLocks noGrp="1"/>
          </p:cNvSpPr>
          <p:nvPr>
            <p:ph type="title"/>
          </p:nvPr>
        </p:nvSpPr>
        <p:spPr>
          <a:xfrm>
            <a:off x="845547" y="1035386"/>
            <a:ext cx="10346047" cy="1015885"/>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La </a:t>
            </a:r>
            <a:r>
              <a:rPr sz="7000" b="0" u="none" dirty="0" err="1">
                <a:solidFill>
                  <a:srgbClr val="D93E2B"/>
                </a:solidFill>
                <a:latin typeface="+mn-lt"/>
                <a:cs typeface="+mn-cs"/>
              </a:rPr>
              <a:t>commande</a:t>
            </a:r>
            <a:r>
              <a:rPr sz="7000" b="0" u="none" dirty="0">
                <a:solidFill>
                  <a:srgbClr val="D93E2B"/>
                </a:solidFill>
                <a:latin typeface="+mn-lt"/>
                <a:cs typeface="+mn-cs"/>
              </a:rPr>
              <a:t> passwd</a:t>
            </a:r>
            <a:r>
              <a:rPr lang="fr-FR" sz="7000" b="0" u="none" dirty="0">
                <a:solidFill>
                  <a:srgbClr val="D93E2B"/>
                </a:solidFill>
                <a:latin typeface="+mn-lt"/>
                <a:cs typeface="+mn-cs"/>
              </a:rPr>
              <a:t> </a:t>
            </a:r>
            <a:r>
              <a:rPr sz="7000" b="0" u="none" dirty="0">
                <a:solidFill>
                  <a:srgbClr val="D93E2B"/>
                </a:solidFill>
                <a:latin typeface="+mn-lt"/>
                <a:cs typeface="+mn-cs"/>
              </a:rPr>
              <a:t>(3/3)</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8708" y="1036086"/>
            <a:ext cx="11203297" cy="1041953"/>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La commande chage (1/3)</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35</a:t>
            </a:fld>
            <a:endParaRPr dirty="0"/>
          </a:p>
        </p:txBody>
      </p:sp>
      <p:sp>
        <p:nvSpPr>
          <p:cNvPr id="3" name="object 3"/>
          <p:cNvSpPr txBox="1"/>
          <p:nvPr/>
        </p:nvSpPr>
        <p:spPr>
          <a:xfrm>
            <a:off x="784413" y="2583547"/>
            <a:ext cx="11751884" cy="6491639"/>
          </a:xfrm>
          <a:prstGeom prst="rect">
            <a:avLst/>
          </a:prstGeom>
        </p:spPr>
        <p:txBody>
          <a:bodyPr vert="horz" wrap="square" lIns="0" tIns="17198"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150000"/>
              </a:lnSpc>
              <a:spcBef>
                <a:spcPts val="135"/>
              </a:spcBef>
              <a:buFont typeface="Wingdings" panose="05000000000000000000" pitchFamily="2" charset="2"/>
              <a:buChar char="§"/>
              <a:tabLst>
                <a:tab pos="457798" algn="l"/>
                <a:tab pos="458617" algn="l"/>
              </a:tabLst>
              <a:defRPr sz="2800"/>
            </a:lvl1pPr>
          </a:lstStyle>
          <a:p>
            <a:r>
              <a:rPr b="1" dirty="0">
                <a:solidFill>
                  <a:srgbClr val="002060"/>
                </a:solidFill>
              </a:rPr>
              <a:t>NOM</a:t>
            </a:r>
          </a:p>
          <a:p>
            <a:pPr marL="16379" indent="0">
              <a:buNone/>
            </a:pPr>
            <a:r>
              <a:rPr lang="fr-FR" dirty="0"/>
              <a:t>        </a:t>
            </a:r>
            <a:r>
              <a:rPr b="1" dirty="0" err="1">
                <a:solidFill>
                  <a:srgbClr val="FF0000"/>
                </a:solidFill>
              </a:rPr>
              <a:t>chage</a:t>
            </a:r>
            <a:r>
              <a:rPr b="1" dirty="0">
                <a:solidFill>
                  <a:srgbClr val="FF0000"/>
                </a:solidFill>
              </a:rPr>
              <a:t> </a:t>
            </a:r>
            <a:r>
              <a:rPr dirty="0"/>
              <a:t>- Modifier les informations de validité d'un mot de passe</a:t>
            </a:r>
          </a:p>
          <a:p>
            <a:r>
              <a:rPr b="1" dirty="0">
                <a:solidFill>
                  <a:srgbClr val="002060"/>
                </a:solidFill>
              </a:rPr>
              <a:t>SYNOPSIS:</a:t>
            </a:r>
          </a:p>
          <a:p>
            <a:pPr marL="442913" indent="100013">
              <a:buNone/>
              <a:tabLst>
                <a:tab pos="457200" algn="l"/>
                <a:tab pos="714375" algn="l"/>
              </a:tabLst>
            </a:pPr>
            <a:r>
              <a:rPr lang="fr-FR" b="1" dirty="0">
                <a:solidFill>
                  <a:srgbClr val="FF0000"/>
                </a:solidFill>
              </a:rPr>
              <a:t> </a:t>
            </a:r>
            <a:r>
              <a:rPr b="1" dirty="0">
                <a:solidFill>
                  <a:srgbClr val="FF0000"/>
                </a:solidFill>
              </a:rPr>
              <a:t>$ sudo chage [options] LOGIN </a:t>
            </a:r>
            <a:r>
              <a:rPr dirty="0"/>
              <a:t>( administrer les échéances avec des options)</a:t>
            </a:r>
          </a:p>
          <a:p>
            <a:pPr marL="442913" indent="0">
              <a:buNone/>
              <a:tabLst>
                <a:tab pos="457200" algn="l"/>
                <a:tab pos="714375" algn="l"/>
              </a:tabLst>
            </a:pPr>
            <a:r>
              <a:rPr lang="fr-FR" dirty="0"/>
              <a:t> </a:t>
            </a:r>
            <a:r>
              <a:rPr b="1" dirty="0">
                <a:solidFill>
                  <a:srgbClr val="FF0000"/>
                </a:solidFill>
              </a:rPr>
              <a:t>$ sudo chage login </a:t>
            </a:r>
            <a:r>
              <a:rPr dirty="0"/>
              <a:t>( administrer les échéances en mode </a:t>
            </a:r>
            <a:r>
              <a:rPr dirty="0" err="1"/>
              <a:t>interactif</a:t>
            </a:r>
            <a:r>
              <a:rPr lang="fr-FR" dirty="0"/>
              <a:t>)</a:t>
            </a:r>
            <a:r>
              <a:rPr dirty="0"/>
              <a:t> </a:t>
            </a:r>
          </a:p>
          <a:p>
            <a:pPr marL="442913" indent="0">
              <a:buNone/>
              <a:tabLst>
                <a:tab pos="457200" algn="l"/>
                <a:tab pos="714375" algn="l"/>
              </a:tabLst>
            </a:pPr>
            <a:r>
              <a:rPr lang="fr-FR" b="1" dirty="0">
                <a:solidFill>
                  <a:srgbClr val="FF0000"/>
                </a:solidFill>
              </a:rPr>
              <a:t> </a:t>
            </a:r>
            <a:r>
              <a:rPr b="1" dirty="0">
                <a:solidFill>
                  <a:srgbClr val="FF0000"/>
                </a:solidFill>
              </a:rPr>
              <a:t>$ chage -l &lt;</a:t>
            </a:r>
            <a:r>
              <a:rPr b="1" dirty="0" err="1">
                <a:solidFill>
                  <a:srgbClr val="FF0000"/>
                </a:solidFill>
              </a:rPr>
              <a:t>your_login</a:t>
            </a:r>
            <a:r>
              <a:rPr lang="fr-FR" b="1" dirty="0">
                <a:solidFill>
                  <a:srgbClr val="FF0000"/>
                </a:solidFill>
              </a:rPr>
              <a:t>&gt;</a:t>
            </a:r>
            <a:r>
              <a:rPr b="1" dirty="0">
                <a:solidFill>
                  <a:srgbClr val="FF0000"/>
                </a:solidFill>
              </a:rPr>
              <a:t> </a:t>
            </a:r>
            <a:r>
              <a:rPr dirty="0"/>
              <a:t>( Lister les échéances de votre </a:t>
            </a:r>
            <a:r>
              <a:rPr dirty="0" err="1"/>
              <a:t>compte</a:t>
            </a:r>
            <a:r>
              <a:rPr dirty="0"/>
              <a:t> )</a:t>
            </a:r>
          </a:p>
          <a:p>
            <a:r>
              <a:rPr dirty="0"/>
              <a:t>La commande </a:t>
            </a:r>
            <a:r>
              <a:rPr b="1" dirty="0"/>
              <a:t>chage</a:t>
            </a:r>
            <a:r>
              <a:rPr dirty="0"/>
              <a:t> permet de modifier toutes les échéances d’un compte  utilisateur, même les champs (3 et 8 qui sont à compter depuis 1 jan 1970 ) que la  commande </a:t>
            </a:r>
            <a:r>
              <a:rPr b="1" dirty="0"/>
              <a:t>passwd</a:t>
            </a:r>
            <a:r>
              <a:rPr dirty="0"/>
              <a:t> ne permet d’administrer.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638068832"/>
              </p:ext>
            </p:extLst>
          </p:nvPr>
        </p:nvGraphicFramePr>
        <p:xfrm>
          <a:off x="579059" y="2506664"/>
          <a:ext cx="12218615" cy="6817143"/>
        </p:xfrm>
        <a:graphic>
          <a:graphicData uri="http://schemas.openxmlformats.org/drawingml/2006/table">
            <a:tbl>
              <a:tblPr firstRow="1" bandRow="1">
                <a:tableStyleId>{2D5ABB26-0587-4C30-8999-92F81FD0307C}</a:tableStyleId>
              </a:tblPr>
              <a:tblGrid>
                <a:gridCol w="2440447">
                  <a:extLst>
                    <a:ext uri="{9D8B030D-6E8A-4147-A177-3AD203B41FA5}">
                      <a16:colId xmlns:a16="http://schemas.microsoft.com/office/drawing/2014/main" val="20000"/>
                    </a:ext>
                  </a:extLst>
                </a:gridCol>
                <a:gridCol w="9778168">
                  <a:extLst>
                    <a:ext uri="{9D8B030D-6E8A-4147-A177-3AD203B41FA5}">
                      <a16:colId xmlns:a16="http://schemas.microsoft.com/office/drawing/2014/main" val="20001"/>
                    </a:ext>
                  </a:extLst>
                </a:gridCol>
              </a:tblGrid>
              <a:tr h="525598">
                <a:tc>
                  <a:txBody>
                    <a:bodyPr/>
                    <a:lstStyle/>
                    <a:p>
                      <a:pPr marL="91440">
                        <a:lnSpc>
                          <a:spcPct val="100000"/>
                        </a:lnSpc>
                        <a:spcBef>
                          <a:spcPts val="229"/>
                        </a:spcBef>
                      </a:pPr>
                      <a:r>
                        <a:rPr sz="2600" b="1" spc="-5" dirty="0">
                          <a:solidFill>
                            <a:srgbClr val="C8201E"/>
                          </a:solidFill>
                          <a:latin typeface="Carlito"/>
                          <a:cs typeface="Carlito"/>
                        </a:rPr>
                        <a:t>Option</a:t>
                      </a:r>
                      <a:endParaRPr sz="2600">
                        <a:latin typeface="Carlito"/>
                        <a:cs typeface="Carlito"/>
                      </a:endParaRPr>
                    </a:p>
                  </a:txBody>
                  <a:tcPr marL="0" marR="0" marT="37670"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DDDDDD"/>
                    </a:solidFill>
                  </a:tcPr>
                </a:tc>
                <a:tc>
                  <a:txBody>
                    <a:bodyPr/>
                    <a:lstStyle/>
                    <a:p>
                      <a:pPr marL="91440">
                        <a:lnSpc>
                          <a:spcPct val="100000"/>
                        </a:lnSpc>
                        <a:spcBef>
                          <a:spcPts val="229"/>
                        </a:spcBef>
                      </a:pPr>
                      <a:r>
                        <a:rPr sz="2600" b="1" spc="-10" dirty="0">
                          <a:solidFill>
                            <a:srgbClr val="C8201E"/>
                          </a:solidFill>
                          <a:latin typeface="Carlito"/>
                          <a:cs typeface="Carlito"/>
                        </a:rPr>
                        <a:t>Rôle</a:t>
                      </a:r>
                      <a:endParaRPr sz="2600">
                        <a:latin typeface="Carlito"/>
                        <a:cs typeface="Carlito"/>
                      </a:endParaRPr>
                    </a:p>
                  </a:txBody>
                  <a:tcPr marL="0" marR="0" marT="37670"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DDDDDD"/>
                    </a:solidFill>
                  </a:tcPr>
                </a:tc>
                <a:extLst>
                  <a:ext uri="{0D108BD9-81ED-4DB2-BD59-A6C34878D82A}">
                    <a16:rowId xmlns:a16="http://schemas.microsoft.com/office/drawing/2014/main" val="10000"/>
                  </a:ext>
                </a:extLst>
              </a:tr>
              <a:tr h="1415075">
                <a:tc>
                  <a:txBody>
                    <a:bodyPr/>
                    <a:lstStyle/>
                    <a:p>
                      <a:pPr marL="91440">
                        <a:lnSpc>
                          <a:spcPct val="100000"/>
                        </a:lnSpc>
                        <a:spcBef>
                          <a:spcPts val="244"/>
                        </a:spcBef>
                      </a:pPr>
                      <a:r>
                        <a:rPr sz="2300" b="1" dirty="0">
                          <a:latin typeface="Carlito"/>
                          <a:cs typeface="Carlito"/>
                        </a:rPr>
                        <a:t>-E</a:t>
                      </a:r>
                      <a:r>
                        <a:rPr sz="2300" b="1" spc="-15" dirty="0">
                          <a:latin typeface="Carlito"/>
                          <a:cs typeface="Carlito"/>
                        </a:rPr>
                        <a:t> </a:t>
                      </a:r>
                      <a:r>
                        <a:rPr sz="2300" b="1" spc="-20" dirty="0">
                          <a:latin typeface="Carlito"/>
                          <a:cs typeface="Carlito"/>
                        </a:rPr>
                        <a:t>EXPIRE_DATE</a:t>
                      </a:r>
                      <a:endParaRPr sz="2300">
                        <a:latin typeface="Carlito"/>
                        <a:cs typeface="Carlito"/>
                      </a:endParaRPr>
                    </a:p>
                  </a:txBody>
                  <a:tcPr marL="0" marR="0" marT="40127"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DDDDD"/>
                    </a:solidFill>
                  </a:tcPr>
                </a:tc>
                <a:tc>
                  <a:txBody>
                    <a:bodyPr/>
                    <a:lstStyle/>
                    <a:p>
                      <a:pPr marL="91440" marR="104139" algn="l">
                        <a:lnSpc>
                          <a:spcPct val="100000"/>
                        </a:lnSpc>
                        <a:spcBef>
                          <a:spcPts val="260"/>
                        </a:spcBef>
                      </a:pPr>
                      <a:r>
                        <a:rPr sz="2100" spc="-10" dirty="0">
                          <a:latin typeface="Carlito"/>
                          <a:cs typeface="Carlito"/>
                        </a:rPr>
                        <a:t>Configurer </a:t>
                      </a:r>
                      <a:r>
                        <a:rPr sz="2100" spc="-5" dirty="0">
                          <a:latin typeface="Carlito"/>
                          <a:cs typeface="Carlito"/>
                        </a:rPr>
                        <a:t>la </a:t>
                      </a:r>
                      <a:r>
                        <a:rPr sz="2100" spc="-10" dirty="0">
                          <a:latin typeface="Carlito"/>
                          <a:cs typeface="Carlito"/>
                        </a:rPr>
                        <a:t>date, </a:t>
                      </a:r>
                      <a:r>
                        <a:rPr sz="2100" spc="-5" dirty="0">
                          <a:latin typeface="Carlito"/>
                          <a:cs typeface="Carlito"/>
                        </a:rPr>
                        <a:t>ou </a:t>
                      </a:r>
                      <a:r>
                        <a:rPr sz="2100" dirty="0">
                          <a:latin typeface="Carlito"/>
                          <a:cs typeface="Carlito"/>
                        </a:rPr>
                        <a:t>le </a:t>
                      </a:r>
                      <a:r>
                        <a:rPr sz="2100" spc="-10" dirty="0">
                          <a:latin typeface="Carlito"/>
                          <a:cs typeface="Carlito"/>
                        </a:rPr>
                        <a:t>nombre </a:t>
                      </a:r>
                      <a:r>
                        <a:rPr sz="2100" spc="-5" dirty="0">
                          <a:latin typeface="Carlito"/>
                          <a:cs typeface="Carlito"/>
                        </a:rPr>
                        <a:t>de </a:t>
                      </a:r>
                      <a:r>
                        <a:rPr sz="2100" spc="-10" dirty="0">
                          <a:latin typeface="Carlito"/>
                          <a:cs typeface="Carlito"/>
                        </a:rPr>
                        <a:t>jours </a:t>
                      </a:r>
                      <a:r>
                        <a:rPr sz="2100" spc="-5" dirty="0">
                          <a:latin typeface="Carlito"/>
                          <a:cs typeface="Carlito"/>
                        </a:rPr>
                        <a:t>à </a:t>
                      </a:r>
                      <a:r>
                        <a:rPr sz="2100" spc="-10" dirty="0">
                          <a:latin typeface="Carlito"/>
                          <a:cs typeface="Carlito"/>
                        </a:rPr>
                        <a:t>compter </a:t>
                      </a:r>
                      <a:r>
                        <a:rPr sz="2100" spc="-5" dirty="0">
                          <a:latin typeface="Carlito"/>
                          <a:cs typeface="Carlito"/>
                        </a:rPr>
                        <a:t>du 1er janvier 1970, à partir </a:t>
                      </a:r>
                      <a:r>
                        <a:rPr sz="2100" spc="-10" dirty="0">
                          <a:latin typeface="Carlito"/>
                          <a:cs typeface="Carlito"/>
                        </a:rPr>
                        <a:t>de  </a:t>
                      </a:r>
                      <a:r>
                        <a:rPr sz="2100" spc="-5" dirty="0">
                          <a:latin typeface="Carlito"/>
                          <a:cs typeface="Carlito"/>
                        </a:rPr>
                        <a:t>laquelle le </a:t>
                      </a:r>
                      <a:r>
                        <a:rPr sz="2100" spc="-10" dirty="0">
                          <a:latin typeface="Carlito"/>
                          <a:cs typeface="Carlito"/>
                        </a:rPr>
                        <a:t>compte </a:t>
                      </a:r>
                      <a:r>
                        <a:rPr sz="2100" spc="-5" dirty="0">
                          <a:latin typeface="Carlito"/>
                          <a:cs typeface="Carlito"/>
                        </a:rPr>
                        <a:t>de </a:t>
                      </a:r>
                      <a:r>
                        <a:rPr sz="2100" spc="-10" dirty="0">
                          <a:latin typeface="Carlito"/>
                          <a:cs typeface="Carlito"/>
                        </a:rPr>
                        <a:t>l'utilisateur </a:t>
                      </a:r>
                      <a:r>
                        <a:rPr sz="2100" spc="-5" dirty="0">
                          <a:latin typeface="Carlito"/>
                          <a:cs typeface="Carlito"/>
                        </a:rPr>
                        <a:t>ne </a:t>
                      </a:r>
                      <a:r>
                        <a:rPr sz="2100" spc="-15" dirty="0">
                          <a:latin typeface="Carlito"/>
                          <a:cs typeface="Carlito"/>
                        </a:rPr>
                        <a:t>sera </a:t>
                      </a:r>
                      <a:r>
                        <a:rPr sz="2100" spc="-5" dirty="0">
                          <a:latin typeface="Carlito"/>
                          <a:cs typeface="Carlito"/>
                        </a:rPr>
                        <a:t>plus accessible. La </a:t>
                      </a:r>
                      <a:r>
                        <a:rPr sz="2100" spc="-10" dirty="0">
                          <a:latin typeface="Carlito"/>
                          <a:cs typeface="Carlito"/>
                        </a:rPr>
                        <a:t>date </a:t>
                      </a:r>
                      <a:r>
                        <a:rPr sz="2100" spc="-5" dirty="0">
                          <a:latin typeface="Carlito"/>
                          <a:cs typeface="Carlito"/>
                        </a:rPr>
                        <a:t>peut aussi </a:t>
                      </a:r>
                      <a:r>
                        <a:rPr sz="2100" spc="-15" dirty="0">
                          <a:latin typeface="Carlito"/>
                          <a:cs typeface="Carlito"/>
                        </a:rPr>
                        <a:t>être  </a:t>
                      </a:r>
                      <a:r>
                        <a:rPr sz="2100" spc="-10" dirty="0">
                          <a:latin typeface="Carlito"/>
                          <a:cs typeface="Carlito"/>
                        </a:rPr>
                        <a:t>exprimée </a:t>
                      </a:r>
                      <a:r>
                        <a:rPr sz="2100" spc="-5" dirty="0">
                          <a:latin typeface="Carlito"/>
                          <a:cs typeface="Carlito"/>
                        </a:rPr>
                        <a:t>dans le </a:t>
                      </a:r>
                      <a:r>
                        <a:rPr sz="2100" spc="-15" dirty="0">
                          <a:latin typeface="Carlito"/>
                          <a:cs typeface="Carlito"/>
                        </a:rPr>
                        <a:t>format </a:t>
                      </a:r>
                      <a:r>
                        <a:rPr sz="2100" spc="-10" dirty="0">
                          <a:latin typeface="Carlito"/>
                          <a:cs typeface="Carlito"/>
                        </a:rPr>
                        <a:t>AAAA-MM-JJ.Passer </a:t>
                      </a:r>
                      <a:r>
                        <a:rPr sz="2100" spc="-5" dirty="0">
                          <a:latin typeface="Carlito"/>
                          <a:cs typeface="Carlito"/>
                        </a:rPr>
                        <a:t>le </a:t>
                      </a:r>
                      <a:r>
                        <a:rPr sz="2100" spc="-15" dirty="0">
                          <a:latin typeface="Carlito"/>
                          <a:cs typeface="Carlito"/>
                        </a:rPr>
                        <a:t>nombre </a:t>
                      </a:r>
                      <a:r>
                        <a:rPr sz="2100" spc="-5" dirty="0">
                          <a:latin typeface="Carlito"/>
                          <a:cs typeface="Carlito"/>
                        </a:rPr>
                        <a:t>-1 </a:t>
                      </a:r>
                      <a:r>
                        <a:rPr sz="2100" spc="-10" dirty="0">
                          <a:latin typeface="Carlito"/>
                          <a:cs typeface="Carlito"/>
                        </a:rPr>
                        <a:t>comme </a:t>
                      </a:r>
                      <a:r>
                        <a:rPr sz="2100" spc="-20" dirty="0">
                          <a:latin typeface="Carlito"/>
                          <a:cs typeface="Carlito"/>
                        </a:rPr>
                        <a:t>EXPIRE_DATE </a:t>
                      </a:r>
                      <a:r>
                        <a:rPr sz="2100" spc="-10" dirty="0">
                          <a:latin typeface="Carlito"/>
                          <a:cs typeface="Carlito"/>
                        </a:rPr>
                        <a:t>annulera  </a:t>
                      </a:r>
                      <a:r>
                        <a:rPr sz="2100" spc="-5" dirty="0">
                          <a:latin typeface="Carlito"/>
                          <a:cs typeface="Carlito"/>
                        </a:rPr>
                        <a:t>la </a:t>
                      </a:r>
                      <a:r>
                        <a:rPr sz="2100" spc="-10" dirty="0">
                          <a:latin typeface="Carlito"/>
                          <a:cs typeface="Carlito"/>
                        </a:rPr>
                        <a:t>date d'expiration </a:t>
                      </a:r>
                      <a:r>
                        <a:rPr sz="2100" spc="-5" dirty="0">
                          <a:latin typeface="Carlito"/>
                          <a:cs typeface="Carlito"/>
                        </a:rPr>
                        <a:t>du</a:t>
                      </a:r>
                      <a:r>
                        <a:rPr sz="2100" spc="-40" dirty="0">
                          <a:latin typeface="Carlito"/>
                          <a:cs typeface="Carlito"/>
                        </a:rPr>
                        <a:t> </a:t>
                      </a:r>
                      <a:r>
                        <a:rPr sz="2100" spc="-10" dirty="0">
                          <a:latin typeface="Carlito"/>
                          <a:cs typeface="Carlito"/>
                        </a:rPr>
                        <a:t>compte.</a:t>
                      </a:r>
                      <a:endParaRPr sz="2100" dirty="0">
                        <a:latin typeface="Carlito"/>
                        <a:cs typeface="Carlito"/>
                      </a:endParaRPr>
                    </a:p>
                  </a:txBody>
                  <a:tcPr marL="0" marR="0" marT="4258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DDDDD"/>
                    </a:solidFill>
                  </a:tcPr>
                </a:tc>
                <a:extLst>
                  <a:ext uri="{0D108BD9-81ED-4DB2-BD59-A6C34878D82A}">
                    <a16:rowId xmlns:a16="http://schemas.microsoft.com/office/drawing/2014/main" val="10001"/>
                  </a:ext>
                </a:extLst>
              </a:tr>
              <a:tr h="800696">
                <a:tc>
                  <a:txBody>
                    <a:bodyPr/>
                    <a:lstStyle/>
                    <a:p>
                      <a:pPr marL="91440">
                        <a:lnSpc>
                          <a:spcPct val="100000"/>
                        </a:lnSpc>
                        <a:spcBef>
                          <a:spcPts val="244"/>
                        </a:spcBef>
                      </a:pPr>
                      <a:r>
                        <a:rPr sz="2300" b="1" dirty="0">
                          <a:latin typeface="Carlito"/>
                          <a:cs typeface="Carlito"/>
                        </a:rPr>
                        <a:t>-M</a:t>
                      </a:r>
                      <a:r>
                        <a:rPr sz="2300" b="1" spc="-15" dirty="0">
                          <a:latin typeface="Carlito"/>
                          <a:cs typeface="Carlito"/>
                        </a:rPr>
                        <a:t> </a:t>
                      </a:r>
                      <a:r>
                        <a:rPr sz="2300" b="1" spc="-25" dirty="0">
                          <a:latin typeface="Carlito"/>
                          <a:cs typeface="Carlito"/>
                        </a:rPr>
                        <a:t>MAX_DAYS</a:t>
                      </a:r>
                      <a:endParaRPr sz="2300">
                        <a:latin typeface="Carlito"/>
                        <a:cs typeface="Carlito"/>
                      </a:endParaRPr>
                    </a:p>
                  </a:txBody>
                  <a:tcPr marL="0" marR="0" marT="4012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DDDD"/>
                    </a:solidFill>
                  </a:tcPr>
                </a:tc>
                <a:tc>
                  <a:txBody>
                    <a:bodyPr/>
                    <a:lstStyle/>
                    <a:p>
                      <a:pPr marL="91440" algn="l">
                        <a:lnSpc>
                          <a:spcPct val="100000"/>
                        </a:lnSpc>
                        <a:spcBef>
                          <a:spcPts val="260"/>
                        </a:spcBef>
                      </a:pPr>
                      <a:r>
                        <a:rPr sz="2100" spc="-5" dirty="0">
                          <a:latin typeface="Carlito"/>
                          <a:cs typeface="Carlito"/>
                        </a:rPr>
                        <a:t>Définir le </a:t>
                      </a:r>
                      <a:r>
                        <a:rPr sz="2100" spc="-10" dirty="0">
                          <a:latin typeface="Carlito"/>
                          <a:cs typeface="Carlito"/>
                        </a:rPr>
                        <a:t>nombre </a:t>
                      </a:r>
                      <a:r>
                        <a:rPr sz="2100" spc="-5" dirty="0">
                          <a:latin typeface="Carlito"/>
                          <a:cs typeface="Carlito"/>
                        </a:rPr>
                        <a:t>maximum de </a:t>
                      </a:r>
                      <a:r>
                        <a:rPr sz="2100" spc="-10" dirty="0">
                          <a:latin typeface="Carlito"/>
                          <a:cs typeface="Carlito"/>
                        </a:rPr>
                        <a:t>jours </a:t>
                      </a:r>
                      <a:r>
                        <a:rPr sz="2100" spc="-5" dirty="0">
                          <a:latin typeface="Carlito"/>
                          <a:cs typeface="Carlito"/>
                        </a:rPr>
                        <a:t>pendant lesquels un mot de passe </a:t>
                      </a:r>
                      <a:r>
                        <a:rPr sz="2100" spc="-10" dirty="0">
                          <a:latin typeface="Carlito"/>
                          <a:cs typeface="Carlito"/>
                        </a:rPr>
                        <a:t>est</a:t>
                      </a:r>
                      <a:r>
                        <a:rPr sz="2100" spc="40" dirty="0">
                          <a:latin typeface="Carlito"/>
                          <a:cs typeface="Carlito"/>
                        </a:rPr>
                        <a:t> </a:t>
                      </a:r>
                      <a:r>
                        <a:rPr sz="2100" spc="-5" dirty="0">
                          <a:latin typeface="Carlito"/>
                          <a:cs typeface="Carlito"/>
                        </a:rPr>
                        <a:t>valide</a:t>
                      </a:r>
                      <a:endParaRPr sz="2100" dirty="0">
                        <a:latin typeface="Carlito"/>
                        <a:cs typeface="Carlito"/>
                      </a:endParaRPr>
                    </a:p>
                  </a:txBody>
                  <a:tcPr marL="0" marR="0" marT="425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DDDD"/>
                    </a:solidFill>
                  </a:tcPr>
                </a:tc>
                <a:extLst>
                  <a:ext uri="{0D108BD9-81ED-4DB2-BD59-A6C34878D82A}">
                    <a16:rowId xmlns:a16="http://schemas.microsoft.com/office/drawing/2014/main" val="10002"/>
                  </a:ext>
                </a:extLst>
              </a:tr>
              <a:tr h="1091629">
                <a:tc>
                  <a:txBody>
                    <a:bodyPr/>
                    <a:lstStyle/>
                    <a:p>
                      <a:pPr marL="91440">
                        <a:lnSpc>
                          <a:spcPct val="100000"/>
                        </a:lnSpc>
                        <a:spcBef>
                          <a:spcPts val="245"/>
                        </a:spcBef>
                      </a:pPr>
                      <a:r>
                        <a:rPr sz="2300" b="1" dirty="0">
                          <a:latin typeface="Carlito"/>
                          <a:cs typeface="Carlito"/>
                        </a:rPr>
                        <a:t>-m</a:t>
                      </a:r>
                      <a:r>
                        <a:rPr sz="2300" b="1" spc="-15" dirty="0">
                          <a:latin typeface="Carlito"/>
                          <a:cs typeface="Carlito"/>
                        </a:rPr>
                        <a:t> </a:t>
                      </a:r>
                      <a:r>
                        <a:rPr sz="2300" b="1" spc="-30" dirty="0">
                          <a:latin typeface="Carlito"/>
                          <a:cs typeface="Carlito"/>
                        </a:rPr>
                        <a:t>MIN_DAYS</a:t>
                      </a:r>
                      <a:endParaRPr sz="2300">
                        <a:latin typeface="Carlito"/>
                        <a:cs typeface="Carlito"/>
                      </a:endParaRPr>
                    </a:p>
                  </a:txBody>
                  <a:tcPr marL="0" marR="0" marT="40128"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DDDD"/>
                    </a:solidFill>
                  </a:tcPr>
                </a:tc>
                <a:tc>
                  <a:txBody>
                    <a:bodyPr/>
                    <a:lstStyle/>
                    <a:p>
                      <a:pPr marL="91440" marR="351155" algn="l">
                        <a:lnSpc>
                          <a:spcPct val="100000"/>
                        </a:lnSpc>
                        <a:spcBef>
                          <a:spcPts val="265"/>
                        </a:spcBef>
                      </a:pPr>
                      <a:r>
                        <a:rPr sz="2100" spc="-5" dirty="0">
                          <a:latin typeface="Carlito"/>
                          <a:cs typeface="Carlito"/>
                        </a:rPr>
                        <a:t>Définissez le </a:t>
                      </a:r>
                      <a:r>
                        <a:rPr sz="2100" spc="-10" dirty="0">
                          <a:latin typeface="Carlito"/>
                          <a:cs typeface="Carlito"/>
                        </a:rPr>
                        <a:t>nombre </a:t>
                      </a:r>
                      <a:r>
                        <a:rPr sz="2100" spc="-5" dirty="0">
                          <a:latin typeface="Carlito"/>
                          <a:cs typeface="Carlito"/>
                        </a:rPr>
                        <a:t>minimum de </a:t>
                      </a:r>
                      <a:r>
                        <a:rPr sz="2100" spc="-10" dirty="0">
                          <a:latin typeface="Carlito"/>
                          <a:cs typeface="Carlito"/>
                        </a:rPr>
                        <a:t>jours entre </a:t>
                      </a:r>
                      <a:r>
                        <a:rPr sz="2100" spc="-5" dirty="0">
                          <a:latin typeface="Carlito"/>
                          <a:cs typeface="Carlito"/>
                        </a:rPr>
                        <a:t>les </a:t>
                      </a:r>
                      <a:r>
                        <a:rPr sz="2100" spc="-10" dirty="0">
                          <a:latin typeface="Carlito"/>
                          <a:cs typeface="Carlito"/>
                        </a:rPr>
                        <a:t>changements </a:t>
                      </a:r>
                      <a:r>
                        <a:rPr sz="2100" spc="-5" dirty="0">
                          <a:latin typeface="Carlito"/>
                          <a:cs typeface="Carlito"/>
                        </a:rPr>
                        <a:t>de mot de passe sur  </a:t>
                      </a:r>
                      <a:r>
                        <a:rPr sz="2100" b="1" spc="-25" dirty="0">
                          <a:latin typeface="Carlito"/>
                          <a:cs typeface="Carlito"/>
                        </a:rPr>
                        <a:t>MIN_DAYS</a:t>
                      </a:r>
                      <a:r>
                        <a:rPr sz="2100" spc="-25" dirty="0">
                          <a:latin typeface="Carlito"/>
                          <a:cs typeface="Carlito"/>
                        </a:rPr>
                        <a:t>. </a:t>
                      </a:r>
                      <a:r>
                        <a:rPr sz="2100" spc="-5" dirty="0">
                          <a:latin typeface="Carlito"/>
                          <a:cs typeface="Carlito"/>
                        </a:rPr>
                        <a:t>Une valeur de </a:t>
                      </a:r>
                      <a:r>
                        <a:rPr sz="2100" spc="-20" dirty="0">
                          <a:latin typeface="Carlito"/>
                          <a:cs typeface="Carlito"/>
                        </a:rPr>
                        <a:t>zéro </a:t>
                      </a:r>
                      <a:r>
                        <a:rPr sz="2100" spc="-10" dirty="0">
                          <a:latin typeface="Carlito"/>
                          <a:cs typeface="Carlito"/>
                        </a:rPr>
                        <a:t>pour </a:t>
                      </a:r>
                      <a:r>
                        <a:rPr sz="2100" spc="-5" dirty="0">
                          <a:latin typeface="Carlito"/>
                          <a:cs typeface="Carlito"/>
                        </a:rPr>
                        <a:t>ce champ indique </a:t>
                      </a:r>
                      <a:r>
                        <a:rPr sz="2100" spc="-10" dirty="0">
                          <a:latin typeface="Carlito"/>
                          <a:cs typeface="Carlito"/>
                        </a:rPr>
                        <a:t>que </a:t>
                      </a:r>
                      <a:r>
                        <a:rPr sz="2100" dirty="0">
                          <a:latin typeface="Carlito"/>
                          <a:cs typeface="Carlito"/>
                        </a:rPr>
                        <a:t>le </a:t>
                      </a:r>
                      <a:r>
                        <a:rPr sz="2100" spc="-5" dirty="0">
                          <a:latin typeface="Carlito"/>
                          <a:cs typeface="Carlito"/>
                        </a:rPr>
                        <a:t>l'utilisateur </a:t>
                      </a:r>
                      <a:r>
                        <a:rPr sz="2100" spc="-10" dirty="0">
                          <a:latin typeface="Carlito"/>
                          <a:cs typeface="Carlito"/>
                        </a:rPr>
                        <a:t>peut </a:t>
                      </a:r>
                      <a:r>
                        <a:rPr sz="2100" spc="-5" dirty="0">
                          <a:latin typeface="Carlito"/>
                          <a:cs typeface="Carlito"/>
                        </a:rPr>
                        <a:t>changer </a:t>
                      </a:r>
                      <a:r>
                        <a:rPr sz="2100" spc="-10" dirty="0">
                          <a:latin typeface="Carlito"/>
                          <a:cs typeface="Carlito"/>
                        </a:rPr>
                        <a:t>son </a:t>
                      </a:r>
                      <a:r>
                        <a:rPr sz="2100" spc="-5" dirty="0">
                          <a:latin typeface="Carlito"/>
                          <a:cs typeface="Carlito"/>
                        </a:rPr>
                        <a:t>mot de passe à tout</a:t>
                      </a:r>
                      <a:r>
                        <a:rPr sz="2100" spc="40" dirty="0">
                          <a:latin typeface="Carlito"/>
                          <a:cs typeface="Carlito"/>
                        </a:rPr>
                        <a:t> </a:t>
                      </a:r>
                      <a:r>
                        <a:rPr sz="2100" spc="-5" dirty="0">
                          <a:latin typeface="Carlito"/>
                          <a:cs typeface="Carlito"/>
                        </a:rPr>
                        <a:t>moment.</a:t>
                      </a:r>
                      <a:endParaRPr sz="2100" dirty="0">
                        <a:latin typeface="Carlito"/>
                        <a:cs typeface="Carlito"/>
                      </a:endParaRPr>
                    </a:p>
                  </a:txBody>
                  <a:tcPr marL="0" marR="0" marT="4340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DDDD"/>
                    </a:solidFill>
                  </a:tcPr>
                </a:tc>
                <a:extLst>
                  <a:ext uri="{0D108BD9-81ED-4DB2-BD59-A6C34878D82A}">
                    <a16:rowId xmlns:a16="http://schemas.microsoft.com/office/drawing/2014/main" val="10003"/>
                  </a:ext>
                </a:extLst>
              </a:tr>
              <a:tr h="800863">
                <a:tc>
                  <a:txBody>
                    <a:bodyPr/>
                    <a:lstStyle/>
                    <a:p>
                      <a:pPr marL="91440">
                        <a:lnSpc>
                          <a:spcPct val="100000"/>
                        </a:lnSpc>
                        <a:spcBef>
                          <a:spcPts val="245"/>
                        </a:spcBef>
                      </a:pPr>
                      <a:r>
                        <a:rPr sz="2300" b="1" dirty="0">
                          <a:latin typeface="Carlito"/>
                          <a:cs typeface="Carlito"/>
                        </a:rPr>
                        <a:t>-W</a:t>
                      </a:r>
                      <a:r>
                        <a:rPr sz="2300" b="1" spc="-20" dirty="0">
                          <a:latin typeface="Carlito"/>
                          <a:cs typeface="Carlito"/>
                        </a:rPr>
                        <a:t> </a:t>
                      </a:r>
                      <a:r>
                        <a:rPr sz="2300" b="1" spc="-35" dirty="0">
                          <a:latin typeface="Carlito"/>
                          <a:cs typeface="Carlito"/>
                        </a:rPr>
                        <a:t>WARN_DAYS</a:t>
                      </a:r>
                      <a:endParaRPr sz="2300">
                        <a:latin typeface="Carlito"/>
                        <a:cs typeface="Carlito"/>
                      </a:endParaRPr>
                    </a:p>
                  </a:txBody>
                  <a:tcPr marL="0" marR="0" marT="40128"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DDDD"/>
                    </a:solidFill>
                  </a:tcPr>
                </a:tc>
                <a:tc>
                  <a:txBody>
                    <a:bodyPr/>
                    <a:lstStyle/>
                    <a:p>
                      <a:pPr marL="91440" algn="l">
                        <a:lnSpc>
                          <a:spcPct val="100000"/>
                        </a:lnSpc>
                        <a:spcBef>
                          <a:spcPts val="265"/>
                        </a:spcBef>
                      </a:pPr>
                      <a:r>
                        <a:rPr sz="2100" spc="-5" dirty="0">
                          <a:latin typeface="Carlito"/>
                          <a:cs typeface="Carlito"/>
                        </a:rPr>
                        <a:t>L'option </a:t>
                      </a:r>
                      <a:r>
                        <a:rPr sz="2100" spc="-30" dirty="0">
                          <a:latin typeface="Carlito"/>
                          <a:cs typeface="Carlito"/>
                        </a:rPr>
                        <a:t>WARN_DAYS </a:t>
                      </a:r>
                      <a:r>
                        <a:rPr sz="2100" spc="-5" dirty="0">
                          <a:latin typeface="Carlito"/>
                          <a:cs typeface="Carlito"/>
                        </a:rPr>
                        <a:t>est le </a:t>
                      </a:r>
                      <a:r>
                        <a:rPr sz="2100" spc="-10" dirty="0">
                          <a:latin typeface="Carlito"/>
                          <a:cs typeface="Carlito"/>
                        </a:rPr>
                        <a:t>nombre </a:t>
                      </a:r>
                      <a:r>
                        <a:rPr sz="2100" spc="-5" dirty="0">
                          <a:latin typeface="Carlito"/>
                          <a:cs typeface="Carlito"/>
                        </a:rPr>
                        <a:t>de </a:t>
                      </a:r>
                      <a:r>
                        <a:rPr sz="2100" spc="-10" dirty="0">
                          <a:latin typeface="Carlito"/>
                          <a:cs typeface="Carlito"/>
                        </a:rPr>
                        <a:t>jours </a:t>
                      </a:r>
                      <a:r>
                        <a:rPr sz="2100" spc="-15" dirty="0">
                          <a:latin typeface="Carlito"/>
                          <a:cs typeface="Carlito"/>
                        </a:rPr>
                        <a:t>avant </a:t>
                      </a:r>
                      <a:r>
                        <a:rPr sz="2100" spc="-10" dirty="0">
                          <a:latin typeface="Carlito"/>
                          <a:cs typeface="Carlito"/>
                        </a:rPr>
                        <a:t>expiration </a:t>
                      </a:r>
                      <a:r>
                        <a:rPr sz="2100" spc="-5" dirty="0">
                          <a:latin typeface="Carlito"/>
                          <a:cs typeface="Carlito"/>
                        </a:rPr>
                        <a:t>du mot de passe</a:t>
                      </a:r>
                      <a:r>
                        <a:rPr sz="2100" spc="145" dirty="0">
                          <a:latin typeface="Carlito"/>
                          <a:cs typeface="Carlito"/>
                        </a:rPr>
                        <a:t> </a:t>
                      </a:r>
                      <a:r>
                        <a:rPr sz="2100" spc="-5" dirty="0">
                          <a:latin typeface="Carlito"/>
                          <a:cs typeface="Carlito"/>
                        </a:rPr>
                        <a:t>qu'un</a:t>
                      </a:r>
                      <a:endParaRPr sz="2100" dirty="0">
                        <a:latin typeface="Carlito"/>
                        <a:cs typeface="Carlito"/>
                      </a:endParaRPr>
                    </a:p>
                    <a:p>
                      <a:pPr marL="91440" algn="l">
                        <a:lnSpc>
                          <a:spcPct val="100000"/>
                        </a:lnSpc>
                      </a:pPr>
                      <a:r>
                        <a:rPr sz="2100" spc="-5" dirty="0">
                          <a:latin typeface="Carlito"/>
                          <a:cs typeface="Carlito"/>
                        </a:rPr>
                        <a:t>utilisateur </a:t>
                      </a:r>
                      <a:r>
                        <a:rPr sz="2100" spc="-15" dirty="0">
                          <a:latin typeface="Carlito"/>
                          <a:cs typeface="Carlito"/>
                        </a:rPr>
                        <a:t>sera </a:t>
                      </a:r>
                      <a:r>
                        <a:rPr sz="2100" spc="-10" dirty="0">
                          <a:latin typeface="Carlito"/>
                          <a:cs typeface="Carlito"/>
                        </a:rPr>
                        <a:t>averti </a:t>
                      </a:r>
                      <a:r>
                        <a:rPr sz="2100" spc="-5" dirty="0">
                          <a:latin typeface="Carlito"/>
                          <a:cs typeface="Carlito"/>
                        </a:rPr>
                        <a:t>pour le</a:t>
                      </a:r>
                      <a:r>
                        <a:rPr sz="2100" spc="20" dirty="0">
                          <a:latin typeface="Carlito"/>
                          <a:cs typeface="Carlito"/>
                        </a:rPr>
                        <a:t> </a:t>
                      </a:r>
                      <a:r>
                        <a:rPr sz="2100" spc="-5" dirty="0">
                          <a:latin typeface="Carlito"/>
                          <a:cs typeface="Carlito"/>
                        </a:rPr>
                        <a:t>changer</a:t>
                      </a:r>
                      <a:endParaRPr sz="2100" dirty="0">
                        <a:latin typeface="Carlito"/>
                        <a:cs typeface="Carlito"/>
                      </a:endParaRPr>
                    </a:p>
                  </a:txBody>
                  <a:tcPr marL="0" marR="0" marT="4340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DDDD"/>
                    </a:solidFill>
                  </a:tcPr>
                </a:tc>
                <a:extLst>
                  <a:ext uri="{0D108BD9-81ED-4DB2-BD59-A6C34878D82A}">
                    <a16:rowId xmlns:a16="http://schemas.microsoft.com/office/drawing/2014/main" val="10004"/>
                  </a:ext>
                </a:extLst>
              </a:tr>
              <a:tr h="1091662">
                <a:tc>
                  <a:txBody>
                    <a:bodyPr/>
                    <a:lstStyle/>
                    <a:p>
                      <a:pPr marL="91440">
                        <a:lnSpc>
                          <a:spcPct val="100000"/>
                        </a:lnSpc>
                        <a:spcBef>
                          <a:spcPts val="245"/>
                        </a:spcBef>
                      </a:pPr>
                      <a:r>
                        <a:rPr sz="2300" b="1" dirty="0">
                          <a:latin typeface="Carlito"/>
                          <a:cs typeface="Carlito"/>
                        </a:rPr>
                        <a:t>-I</a:t>
                      </a:r>
                      <a:r>
                        <a:rPr sz="2300" b="1" spc="-5" dirty="0">
                          <a:latin typeface="Carlito"/>
                          <a:cs typeface="Carlito"/>
                        </a:rPr>
                        <a:t> </a:t>
                      </a:r>
                      <a:r>
                        <a:rPr sz="2300" b="1" spc="-10" dirty="0">
                          <a:latin typeface="Carlito"/>
                          <a:cs typeface="Carlito"/>
                        </a:rPr>
                        <a:t>INACTIVE</a:t>
                      </a:r>
                      <a:endParaRPr sz="2300">
                        <a:latin typeface="Carlito"/>
                        <a:cs typeface="Carlito"/>
                      </a:endParaRPr>
                    </a:p>
                  </a:txBody>
                  <a:tcPr marL="0" marR="0" marT="40128"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DDDD"/>
                    </a:solidFill>
                  </a:tcPr>
                </a:tc>
                <a:tc>
                  <a:txBody>
                    <a:bodyPr/>
                    <a:lstStyle/>
                    <a:p>
                      <a:pPr marL="91440" marR="210820" algn="l">
                        <a:lnSpc>
                          <a:spcPct val="100000"/>
                        </a:lnSpc>
                        <a:spcBef>
                          <a:spcPts val="265"/>
                        </a:spcBef>
                      </a:pPr>
                      <a:r>
                        <a:rPr sz="2100" spc="-5" dirty="0">
                          <a:latin typeface="Carlito"/>
                          <a:cs typeface="Carlito"/>
                        </a:rPr>
                        <a:t>Définissez le </a:t>
                      </a:r>
                      <a:r>
                        <a:rPr sz="2100" spc="-10" dirty="0">
                          <a:latin typeface="Carlito"/>
                          <a:cs typeface="Carlito"/>
                        </a:rPr>
                        <a:t>nombre </a:t>
                      </a:r>
                      <a:r>
                        <a:rPr sz="2100" spc="-5" dirty="0">
                          <a:latin typeface="Carlito"/>
                          <a:cs typeface="Carlito"/>
                        </a:rPr>
                        <a:t>de </a:t>
                      </a:r>
                      <a:r>
                        <a:rPr sz="2100" spc="-10" dirty="0">
                          <a:latin typeface="Carlito"/>
                          <a:cs typeface="Carlito"/>
                        </a:rPr>
                        <a:t>jours </a:t>
                      </a:r>
                      <a:r>
                        <a:rPr sz="2100" spc="-5" dirty="0">
                          <a:latin typeface="Carlito"/>
                          <a:cs typeface="Carlito"/>
                        </a:rPr>
                        <a:t>d'inactivité </a:t>
                      </a:r>
                      <a:r>
                        <a:rPr sz="2100" spc="-10" dirty="0">
                          <a:latin typeface="Carlito"/>
                          <a:cs typeface="Carlito"/>
                        </a:rPr>
                        <a:t>après l'expiration </a:t>
                      </a:r>
                      <a:r>
                        <a:rPr sz="2100" spc="-5" dirty="0">
                          <a:latin typeface="Carlito"/>
                          <a:cs typeface="Carlito"/>
                        </a:rPr>
                        <a:t>d'un mot de passe </a:t>
                      </a:r>
                      <a:r>
                        <a:rPr sz="2100" spc="-10" dirty="0">
                          <a:latin typeface="Carlito"/>
                          <a:cs typeface="Carlito"/>
                        </a:rPr>
                        <a:t>avant </a:t>
                      </a:r>
                      <a:r>
                        <a:rPr sz="2100" spc="-5" dirty="0">
                          <a:latin typeface="Carlito"/>
                          <a:cs typeface="Carlito"/>
                        </a:rPr>
                        <a:t>que le </a:t>
                      </a:r>
                      <a:r>
                        <a:rPr sz="2100" spc="-10" dirty="0">
                          <a:latin typeface="Carlito"/>
                          <a:cs typeface="Carlito"/>
                        </a:rPr>
                        <a:t>compte </a:t>
                      </a:r>
                      <a:r>
                        <a:rPr sz="2100" spc="-5" dirty="0">
                          <a:latin typeface="Carlito"/>
                          <a:cs typeface="Carlito"/>
                        </a:rPr>
                        <a:t>ne soit </a:t>
                      </a:r>
                      <a:r>
                        <a:rPr sz="2100" spc="-10" dirty="0">
                          <a:latin typeface="Carlito"/>
                          <a:cs typeface="Carlito"/>
                        </a:rPr>
                        <a:t>verrouillé. </a:t>
                      </a:r>
                      <a:r>
                        <a:rPr sz="2100" spc="-5" dirty="0">
                          <a:latin typeface="Carlito"/>
                          <a:cs typeface="Carlito"/>
                        </a:rPr>
                        <a:t>L'option INACTIVE est le </a:t>
                      </a:r>
                      <a:r>
                        <a:rPr sz="2100" spc="-10" dirty="0">
                          <a:latin typeface="Carlito"/>
                          <a:cs typeface="Carlito"/>
                        </a:rPr>
                        <a:t>nombre </a:t>
                      </a:r>
                      <a:r>
                        <a:rPr sz="2100" spc="-5" dirty="0">
                          <a:latin typeface="Carlito"/>
                          <a:cs typeface="Carlito"/>
                        </a:rPr>
                        <a:t>de </a:t>
                      </a:r>
                      <a:r>
                        <a:rPr sz="2100" spc="-10" dirty="0">
                          <a:latin typeface="Carlito"/>
                          <a:cs typeface="Carlito"/>
                        </a:rPr>
                        <a:t>jours </a:t>
                      </a:r>
                      <a:r>
                        <a:rPr sz="2100" spc="-10" dirty="0" err="1">
                          <a:latin typeface="Carlito"/>
                          <a:cs typeface="Carlito"/>
                        </a:rPr>
                        <a:t>d'inactivité</a:t>
                      </a:r>
                      <a:r>
                        <a:rPr sz="2100" spc="-10" dirty="0">
                          <a:latin typeface="Carlito"/>
                          <a:cs typeface="Carlito"/>
                        </a:rPr>
                        <a:t>.</a:t>
                      </a:r>
                      <a:r>
                        <a:rPr lang="fr-FR" sz="2100" spc="-10" dirty="0">
                          <a:latin typeface="Carlito"/>
                          <a:cs typeface="Carlito"/>
                        </a:rPr>
                        <a:t> </a:t>
                      </a:r>
                      <a:r>
                        <a:rPr sz="2100" spc="-10" dirty="0">
                          <a:latin typeface="Carlito"/>
                          <a:cs typeface="Carlito"/>
                        </a:rPr>
                        <a:t>Passer </a:t>
                      </a:r>
                      <a:r>
                        <a:rPr sz="2100" spc="-5" dirty="0">
                          <a:latin typeface="Carlito"/>
                          <a:cs typeface="Carlito"/>
                        </a:rPr>
                        <a:t>le </a:t>
                      </a:r>
                      <a:r>
                        <a:rPr sz="2100" spc="-10" dirty="0" err="1">
                          <a:latin typeface="Carlito"/>
                          <a:cs typeface="Carlito"/>
                        </a:rPr>
                        <a:t>numéro</a:t>
                      </a:r>
                      <a:r>
                        <a:rPr lang="fr-FR" sz="2100" spc="-10" dirty="0">
                          <a:latin typeface="Carlito"/>
                          <a:cs typeface="Carlito"/>
                        </a:rPr>
                        <a:t> à</a:t>
                      </a:r>
                      <a:r>
                        <a:rPr sz="2100" spc="-10" dirty="0">
                          <a:latin typeface="Carlito"/>
                          <a:cs typeface="Carlito"/>
                        </a:rPr>
                        <a:t> </a:t>
                      </a:r>
                      <a:r>
                        <a:rPr sz="2100" spc="-5" dirty="0">
                          <a:latin typeface="Carlito"/>
                          <a:cs typeface="Carlito"/>
                        </a:rPr>
                        <a:t>-1 </a:t>
                      </a:r>
                      <a:r>
                        <a:rPr sz="2100" spc="-10" dirty="0" err="1">
                          <a:latin typeface="Carlito"/>
                          <a:cs typeface="Carlito"/>
                        </a:rPr>
                        <a:t>annulera</a:t>
                      </a:r>
                      <a:r>
                        <a:rPr sz="2100" spc="-10" dirty="0">
                          <a:latin typeface="Carlito"/>
                          <a:cs typeface="Carlito"/>
                        </a:rPr>
                        <a:t> </a:t>
                      </a:r>
                      <a:r>
                        <a:rPr sz="2100" spc="-5" dirty="0">
                          <a:latin typeface="Carlito"/>
                          <a:cs typeface="Carlito"/>
                        </a:rPr>
                        <a:t>l'inactivité </a:t>
                      </a:r>
                      <a:r>
                        <a:rPr sz="2100" spc="-10" dirty="0">
                          <a:latin typeface="Carlito"/>
                          <a:cs typeface="Carlito"/>
                        </a:rPr>
                        <a:t>d'un</a:t>
                      </a:r>
                      <a:r>
                        <a:rPr sz="2100" spc="-35" dirty="0">
                          <a:latin typeface="Carlito"/>
                          <a:cs typeface="Carlito"/>
                        </a:rPr>
                        <a:t> </a:t>
                      </a:r>
                      <a:r>
                        <a:rPr sz="2100" spc="-10" dirty="0">
                          <a:latin typeface="Carlito"/>
                          <a:cs typeface="Carlito"/>
                        </a:rPr>
                        <a:t>compte.</a:t>
                      </a:r>
                      <a:endParaRPr sz="2100" dirty="0">
                        <a:latin typeface="Carlito"/>
                        <a:cs typeface="Carlito"/>
                      </a:endParaRPr>
                    </a:p>
                  </a:txBody>
                  <a:tcPr marL="0" marR="0" marT="4340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DDDD"/>
                    </a:solidFill>
                  </a:tcPr>
                </a:tc>
                <a:extLst>
                  <a:ext uri="{0D108BD9-81ED-4DB2-BD59-A6C34878D82A}">
                    <a16:rowId xmlns:a16="http://schemas.microsoft.com/office/drawing/2014/main" val="10005"/>
                  </a:ext>
                </a:extLst>
              </a:tr>
              <a:tr h="1091620">
                <a:tc>
                  <a:txBody>
                    <a:bodyPr/>
                    <a:lstStyle/>
                    <a:p>
                      <a:pPr marL="91440">
                        <a:lnSpc>
                          <a:spcPct val="100000"/>
                        </a:lnSpc>
                        <a:spcBef>
                          <a:spcPts val="250"/>
                        </a:spcBef>
                      </a:pPr>
                      <a:r>
                        <a:rPr sz="2300" b="1" dirty="0">
                          <a:latin typeface="Carlito"/>
                          <a:cs typeface="Carlito"/>
                        </a:rPr>
                        <a:t>-d</a:t>
                      </a:r>
                      <a:r>
                        <a:rPr sz="2300" b="1" spc="-20" dirty="0">
                          <a:latin typeface="Carlito"/>
                          <a:cs typeface="Carlito"/>
                        </a:rPr>
                        <a:t> </a:t>
                      </a:r>
                      <a:r>
                        <a:rPr sz="2300" b="1" spc="-30" dirty="0">
                          <a:latin typeface="Carlito"/>
                          <a:cs typeface="Carlito"/>
                        </a:rPr>
                        <a:t>LAST_DAY</a:t>
                      </a:r>
                      <a:endParaRPr sz="2300">
                        <a:latin typeface="Carlito"/>
                        <a:cs typeface="Carlito"/>
                      </a:endParaRPr>
                    </a:p>
                  </a:txBody>
                  <a:tcPr marL="0" marR="0" marT="4094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DDDD"/>
                    </a:solidFill>
                  </a:tcPr>
                </a:tc>
                <a:tc>
                  <a:txBody>
                    <a:bodyPr/>
                    <a:lstStyle/>
                    <a:p>
                      <a:pPr marL="91440" marR="203200" algn="l">
                        <a:lnSpc>
                          <a:spcPct val="100000"/>
                        </a:lnSpc>
                        <a:spcBef>
                          <a:spcPts val="270"/>
                        </a:spcBef>
                        <a:tabLst>
                          <a:tab pos="3110865" algn="l"/>
                        </a:tabLst>
                      </a:pPr>
                      <a:r>
                        <a:rPr sz="2100" spc="-10" dirty="0">
                          <a:latin typeface="Carlito"/>
                          <a:cs typeface="Carlito"/>
                        </a:rPr>
                        <a:t>Configurer </a:t>
                      </a:r>
                      <a:r>
                        <a:rPr sz="2100" spc="-5" dirty="0">
                          <a:latin typeface="Carlito"/>
                          <a:cs typeface="Carlito"/>
                        </a:rPr>
                        <a:t>le </a:t>
                      </a:r>
                      <a:r>
                        <a:rPr sz="2100" spc="-10" dirty="0">
                          <a:latin typeface="Carlito"/>
                          <a:cs typeface="Carlito"/>
                        </a:rPr>
                        <a:t>nombre </a:t>
                      </a:r>
                      <a:r>
                        <a:rPr sz="2100" spc="-5" dirty="0">
                          <a:latin typeface="Carlito"/>
                          <a:cs typeface="Carlito"/>
                        </a:rPr>
                        <a:t>du </a:t>
                      </a:r>
                      <a:r>
                        <a:rPr sz="2100" spc="-35" dirty="0">
                          <a:latin typeface="Carlito"/>
                          <a:cs typeface="Carlito"/>
                        </a:rPr>
                        <a:t>jour, </a:t>
                      </a:r>
                      <a:r>
                        <a:rPr sz="2100" spc="-5" dirty="0">
                          <a:latin typeface="Carlito"/>
                          <a:cs typeface="Carlito"/>
                        </a:rPr>
                        <a:t>à </a:t>
                      </a:r>
                      <a:r>
                        <a:rPr sz="2100" spc="-10" dirty="0">
                          <a:latin typeface="Carlito"/>
                          <a:cs typeface="Carlito"/>
                        </a:rPr>
                        <a:t>compter </a:t>
                      </a:r>
                      <a:r>
                        <a:rPr sz="2100" spc="-5" dirty="0">
                          <a:latin typeface="Carlito"/>
                          <a:cs typeface="Carlito"/>
                        </a:rPr>
                        <a:t>du 1er janvier 1970, où le mot de passe a </a:t>
                      </a:r>
                      <a:r>
                        <a:rPr sz="2100" spc="-10" dirty="0">
                          <a:latin typeface="Carlito"/>
                          <a:cs typeface="Carlito"/>
                        </a:rPr>
                        <a:t>été  </a:t>
                      </a:r>
                      <a:r>
                        <a:rPr sz="2100" spc="-5" dirty="0">
                          <a:latin typeface="Carlito"/>
                          <a:cs typeface="Carlito"/>
                        </a:rPr>
                        <a:t>changé la </a:t>
                      </a:r>
                      <a:r>
                        <a:rPr sz="2100" spc="-10" dirty="0">
                          <a:latin typeface="Carlito"/>
                          <a:cs typeface="Carlito"/>
                        </a:rPr>
                        <a:t>dernière </a:t>
                      </a:r>
                      <a:r>
                        <a:rPr sz="2100" spc="-15" dirty="0">
                          <a:latin typeface="Carlito"/>
                          <a:cs typeface="Carlito"/>
                        </a:rPr>
                        <a:t>fois.</a:t>
                      </a:r>
                      <a:r>
                        <a:rPr sz="2100" spc="40" dirty="0">
                          <a:latin typeface="Carlito"/>
                          <a:cs typeface="Carlito"/>
                        </a:rPr>
                        <a:t> </a:t>
                      </a:r>
                      <a:r>
                        <a:rPr sz="2100" spc="-5" dirty="0">
                          <a:latin typeface="Carlito"/>
                          <a:cs typeface="Carlito"/>
                        </a:rPr>
                        <a:t>La</a:t>
                      </a:r>
                      <a:r>
                        <a:rPr sz="2100" spc="15" dirty="0">
                          <a:latin typeface="Carlito"/>
                          <a:cs typeface="Carlito"/>
                        </a:rPr>
                        <a:t> </a:t>
                      </a:r>
                      <a:r>
                        <a:rPr sz="2100" spc="-10" dirty="0">
                          <a:latin typeface="Carlito"/>
                          <a:cs typeface="Carlito"/>
                        </a:rPr>
                        <a:t>date	</a:t>
                      </a:r>
                      <a:r>
                        <a:rPr sz="2100" spc="-5" dirty="0">
                          <a:latin typeface="Carlito"/>
                          <a:cs typeface="Carlito"/>
                        </a:rPr>
                        <a:t>peut aussi </a:t>
                      </a:r>
                      <a:r>
                        <a:rPr sz="2100" spc="-15" dirty="0">
                          <a:latin typeface="Carlito"/>
                          <a:cs typeface="Carlito"/>
                        </a:rPr>
                        <a:t>être </a:t>
                      </a:r>
                      <a:r>
                        <a:rPr sz="2100" spc="-10" dirty="0">
                          <a:latin typeface="Carlito"/>
                          <a:cs typeface="Carlito"/>
                        </a:rPr>
                        <a:t>exprimée </a:t>
                      </a:r>
                      <a:r>
                        <a:rPr sz="2100" spc="-5" dirty="0">
                          <a:latin typeface="Carlito"/>
                          <a:cs typeface="Carlito"/>
                        </a:rPr>
                        <a:t>dans le </a:t>
                      </a:r>
                      <a:r>
                        <a:rPr sz="2100" spc="-15" dirty="0">
                          <a:latin typeface="Carlito"/>
                          <a:cs typeface="Carlito"/>
                        </a:rPr>
                        <a:t>format </a:t>
                      </a:r>
                      <a:r>
                        <a:rPr sz="2100" spc="-10" dirty="0">
                          <a:latin typeface="Carlito"/>
                          <a:cs typeface="Carlito"/>
                        </a:rPr>
                        <a:t>AAAA-MM-JJ</a:t>
                      </a:r>
                      <a:endParaRPr sz="2100" dirty="0">
                        <a:latin typeface="Carlito"/>
                        <a:cs typeface="Carlito"/>
                      </a:endParaRPr>
                    </a:p>
                  </a:txBody>
                  <a:tcPr marL="0" marR="0" marT="4422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DDDD"/>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1085152" y="1119739"/>
            <a:ext cx="11206427" cy="764320"/>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La commande chage (2/3)</a:t>
            </a:r>
          </a:p>
        </p:txBody>
      </p:sp>
      <p:sp>
        <p:nvSpPr>
          <p:cNvPr id="4" name="object 4"/>
          <p:cNvSpPr txBox="1"/>
          <p:nvPr/>
        </p:nvSpPr>
        <p:spPr>
          <a:xfrm>
            <a:off x="12289940" y="9380956"/>
            <a:ext cx="429945" cy="324316"/>
          </a:xfrm>
          <a:prstGeom prst="rect">
            <a:avLst/>
          </a:prstGeom>
        </p:spPr>
        <p:txBody>
          <a:bodyPr vert="horz" wrap="square" lIns="0" tIns="16379" rIns="0" bIns="0" rtlCol="0">
            <a:spAutoFit/>
          </a:bodyPr>
          <a:lstStyle/>
          <a:p>
            <a:pPr marL="16379">
              <a:spcBef>
                <a:spcPts val="129"/>
              </a:spcBef>
            </a:pPr>
            <a:r>
              <a:rPr sz="2000" spc="-6" dirty="0">
                <a:latin typeface="Carlito"/>
                <a:cs typeface="Carlito"/>
              </a:rPr>
              <a:t>35</a:t>
            </a:r>
            <a:endParaRPr sz="2000" dirty="0">
              <a:latin typeface="Carlito"/>
              <a:cs typeface="Carli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74452" y="1133496"/>
            <a:ext cx="6174096" cy="841928"/>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Exercice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37</a:t>
            </a:fld>
            <a:endParaRPr dirty="0"/>
          </a:p>
        </p:txBody>
      </p:sp>
      <p:sp>
        <p:nvSpPr>
          <p:cNvPr id="3" name="object 3"/>
          <p:cNvSpPr txBox="1"/>
          <p:nvPr/>
        </p:nvSpPr>
        <p:spPr>
          <a:xfrm>
            <a:off x="806295" y="2628856"/>
            <a:ext cx="11838936" cy="5721492"/>
          </a:xfrm>
          <a:prstGeom prst="rect">
            <a:avLst/>
          </a:prstGeom>
        </p:spPr>
        <p:txBody>
          <a:bodyPr vert="horz" wrap="square" lIns="0" tIns="17198"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150000"/>
              </a:lnSpc>
              <a:spcBef>
                <a:spcPts val="135"/>
              </a:spcBef>
              <a:buFont typeface="Wingdings" panose="05000000000000000000" pitchFamily="2" charset="2"/>
              <a:buChar char="§"/>
              <a:tabLst>
                <a:tab pos="457798" algn="l"/>
                <a:tab pos="458617" algn="l"/>
              </a:tabLst>
              <a:defRPr sz="2800" b="1">
                <a:solidFill>
                  <a:srgbClr val="002060"/>
                </a:solidFill>
              </a:defRPr>
            </a:lvl1pPr>
          </a:lstStyle>
          <a:p>
            <a:pPr>
              <a:lnSpc>
                <a:spcPct val="100000"/>
              </a:lnSpc>
            </a:pPr>
            <a:r>
              <a:rPr b="0" dirty="0">
                <a:solidFill>
                  <a:srgbClr val="414141"/>
                </a:solidFill>
              </a:rPr>
              <a:t>Le compte </a:t>
            </a:r>
            <a:r>
              <a:rPr dirty="0">
                <a:solidFill>
                  <a:srgbClr val="414141"/>
                </a:solidFill>
              </a:rPr>
              <a:t>esprit </a:t>
            </a:r>
            <a:r>
              <a:rPr b="0" dirty="0">
                <a:solidFill>
                  <a:srgbClr val="414141"/>
                </a:solidFill>
              </a:rPr>
              <a:t>doit être modifié comme </a:t>
            </a:r>
            <a:r>
              <a:rPr b="0" dirty="0" err="1">
                <a:solidFill>
                  <a:srgbClr val="414141"/>
                </a:solidFill>
              </a:rPr>
              <a:t>ceci</a:t>
            </a:r>
            <a:r>
              <a:rPr b="0" dirty="0">
                <a:solidFill>
                  <a:srgbClr val="414141"/>
                </a:solidFill>
              </a:rPr>
              <a:t> :</a:t>
            </a:r>
          </a:p>
          <a:p>
            <a:pPr marL="985838" indent="-542925">
              <a:lnSpc>
                <a:spcPct val="100000"/>
              </a:lnSpc>
              <a:buFont typeface="Wingdings" panose="05000000000000000000" pitchFamily="2" charset="2"/>
              <a:buChar char="ü"/>
              <a:tabLst>
                <a:tab pos="800100" algn="l"/>
              </a:tabLst>
            </a:pPr>
            <a:r>
              <a:rPr b="0" dirty="0">
                <a:solidFill>
                  <a:srgbClr val="414141"/>
                </a:solidFill>
              </a:rPr>
              <a:t>Il doit attendre 5 jours après saisie d’un nouveau mot de passe pour </a:t>
            </a:r>
            <a:r>
              <a:rPr b="0" dirty="0" err="1">
                <a:solidFill>
                  <a:srgbClr val="414141"/>
                </a:solidFill>
              </a:rPr>
              <a:t>pouvoir</a:t>
            </a:r>
            <a:r>
              <a:rPr b="0" dirty="0">
                <a:solidFill>
                  <a:srgbClr val="414141"/>
                </a:solidFill>
              </a:rPr>
              <a:t> le changer,</a:t>
            </a:r>
          </a:p>
          <a:p>
            <a:pPr marL="985838" indent="-542925">
              <a:lnSpc>
                <a:spcPct val="100000"/>
              </a:lnSpc>
              <a:buFont typeface="Wingdings" panose="05000000000000000000" pitchFamily="2" charset="2"/>
              <a:buChar char="ü"/>
              <a:tabLst>
                <a:tab pos="800100" algn="l"/>
              </a:tabLst>
            </a:pPr>
            <a:r>
              <a:rPr b="0" dirty="0">
                <a:solidFill>
                  <a:srgbClr val="414141"/>
                </a:solidFill>
              </a:rPr>
              <a:t>Son mot de passe est valide 45 jours,</a:t>
            </a:r>
          </a:p>
          <a:p>
            <a:pPr marL="985838" indent="-542925">
              <a:lnSpc>
                <a:spcPct val="100000"/>
              </a:lnSpc>
              <a:buFont typeface="Wingdings" panose="05000000000000000000" pitchFamily="2" charset="2"/>
              <a:buChar char="ü"/>
              <a:tabLst>
                <a:tab pos="800100" algn="l"/>
              </a:tabLst>
            </a:pPr>
            <a:r>
              <a:rPr b="0" dirty="0">
                <a:solidFill>
                  <a:srgbClr val="414141"/>
                </a:solidFill>
              </a:rPr>
              <a:t>Il est prévenu 7 jours </a:t>
            </a:r>
            <a:r>
              <a:rPr b="0" dirty="0" err="1">
                <a:solidFill>
                  <a:srgbClr val="414141"/>
                </a:solidFill>
              </a:rPr>
              <a:t>avant</a:t>
            </a:r>
            <a:r>
              <a:rPr b="0" dirty="0">
                <a:solidFill>
                  <a:srgbClr val="414141"/>
                </a:solidFill>
              </a:rPr>
              <a:t> </a:t>
            </a:r>
            <a:r>
              <a:rPr b="0" dirty="0" err="1">
                <a:solidFill>
                  <a:srgbClr val="414141"/>
                </a:solidFill>
              </a:rPr>
              <a:t>qu’il</a:t>
            </a:r>
            <a:r>
              <a:rPr b="0" dirty="0">
                <a:solidFill>
                  <a:srgbClr val="414141"/>
                </a:solidFill>
              </a:rPr>
              <a:t> doit changer de mot de passe,</a:t>
            </a:r>
          </a:p>
          <a:p>
            <a:pPr marL="985838" indent="-542925">
              <a:lnSpc>
                <a:spcPct val="100000"/>
              </a:lnSpc>
              <a:buFont typeface="Wingdings" panose="05000000000000000000" pitchFamily="2" charset="2"/>
              <a:buChar char="ü"/>
              <a:tabLst>
                <a:tab pos="800100" algn="l"/>
              </a:tabLst>
            </a:pPr>
            <a:r>
              <a:rPr b="0" dirty="0">
                <a:solidFill>
                  <a:srgbClr val="414141"/>
                </a:solidFill>
              </a:rPr>
              <a:t>S’il ne change pas de mot de passe après 45 jours, il dispose encore de 5  jours avant d’être désactivé.</a:t>
            </a:r>
          </a:p>
          <a:p>
            <a:r>
              <a:rPr b="0" dirty="0">
                <a:solidFill>
                  <a:srgbClr val="414141"/>
                </a:solidFill>
              </a:rPr>
              <a:t>Donnez la commande </a:t>
            </a:r>
            <a:r>
              <a:rPr dirty="0" err="1">
                <a:solidFill>
                  <a:srgbClr val="414141"/>
                </a:solidFill>
              </a:rPr>
              <a:t>passwd</a:t>
            </a:r>
            <a:r>
              <a:rPr b="0" dirty="0">
                <a:solidFill>
                  <a:srgbClr val="414141"/>
                </a:solidFill>
              </a:rPr>
              <a:t> :</a:t>
            </a:r>
            <a:endParaRPr lang="fr-FR" b="0" dirty="0">
              <a:solidFill>
                <a:srgbClr val="414141"/>
              </a:solidFill>
            </a:endParaRPr>
          </a:p>
          <a:p>
            <a:pPr marL="16379" indent="0">
              <a:buNone/>
            </a:pPr>
            <a:endParaRPr b="0" dirty="0">
              <a:solidFill>
                <a:srgbClr val="414141"/>
              </a:solidFill>
            </a:endParaRPr>
          </a:p>
          <a:p>
            <a:r>
              <a:rPr b="0" dirty="0" err="1">
                <a:solidFill>
                  <a:srgbClr val="414141"/>
                </a:solidFill>
              </a:rPr>
              <a:t>Voici</a:t>
            </a:r>
            <a:r>
              <a:rPr b="0" dirty="0">
                <a:solidFill>
                  <a:srgbClr val="414141"/>
                </a:solidFill>
              </a:rPr>
              <a:t> la ligne de </a:t>
            </a:r>
            <a:r>
              <a:rPr dirty="0">
                <a:solidFill>
                  <a:srgbClr val="414141"/>
                </a:solidFill>
              </a:rPr>
              <a:t>/</a:t>
            </a:r>
            <a:r>
              <a:rPr dirty="0" err="1">
                <a:solidFill>
                  <a:srgbClr val="414141"/>
                </a:solidFill>
              </a:rPr>
              <a:t>etc</a:t>
            </a:r>
            <a:r>
              <a:rPr dirty="0">
                <a:solidFill>
                  <a:srgbClr val="414141"/>
                </a:solidFill>
              </a:rPr>
              <a:t>/shadow </a:t>
            </a:r>
            <a:r>
              <a:rPr b="0" dirty="0" err="1">
                <a:solidFill>
                  <a:srgbClr val="414141"/>
                </a:solidFill>
              </a:rPr>
              <a:t>associée</a:t>
            </a:r>
            <a:r>
              <a:rPr b="0" dirty="0">
                <a:solidFill>
                  <a:srgbClr val="414141"/>
                </a:solidFill>
              </a:rPr>
              <a:t>.</a:t>
            </a:r>
            <a:endParaRPr lang="fr-FR" b="0" dirty="0">
              <a:solidFill>
                <a:srgbClr val="414141"/>
              </a:solidFill>
            </a:endParaRPr>
          </a:p>
          <a:p>
            <a:endParaRPr b="0" dirty="0">
              <a:solidFill>
                <a:srgbClr val="414141"/>
              </a:solidFill>
            </a:endParaRPr>
          </a:p>
        </p:txBody>
      </p:sp>
      <p:pic>
        <p:nvPicPr>
          <p:cNvPr id="8" name="Image 7">
            <a:extLst>
              <a:ext uri="{FF2B5EF4-FFF2-40B4-BE49-F238E27FC236}">
                <a16:creationId xmlns:a16="http://schemas.microsoft.com/office/drawing/2014/main" id="{2814E1A0-D3AF-4204-A5E7-F3DA0186586A}"/>
              </a:ext>
            </a:extLst>
          </p:cNvPr>
          <p:cNvPicPr>
            <a:picLocks noChangeAspect="1"/>
          </p:cNvPicPr>
          <p:nvPr/>
        </p:nvPicPr>
        <p:blipFill rotWithShape="1">
          <a:blip r:embed="rId2"/>
          <a:srcRect t="-1" b="9099"/>
          <a:stretch/>
        </p:blipFill>
        <p:spPr>
          <a:xfrm>
            <a:off x="1381789" y="6368716"/>
            <a:ext cx="9976774" cy="593558"/>
          </a:xfrm>
          <a:prstGeom prst="rect">
            <a:avLst/>
          </a:prstGeom>
        </p:spPr>
      </p:pic>
      <p:pic>
        <p:nvPicPr>
          <p:cNvPr id="10" name="Image 9">
            <a:extLst>
              <a:ext uri="{FF2B5EF4-FFF2-40B4-BE49-F238E27FC236}">
                <a16:creationId xmlns:a16="http://schemas.microsoft.com/office/drawing/2014/main" id="{BBCEE84A-FB91-42DA-966C-4C9714CFB99E}"/>
              </a:ext>
            </a:extLst>
          </p:cNvPr>
          <p:cNvPicPr>
            <a:picLocks noChangeAspect="1"/>
          </p:cNvPicPr>
          <p:nvPr/>
        </p:nvPicPr>
        <p:blipFill>
          <a:blip r:embed="rId3"/>
          <a:stretch>
            <a:fillRect/>
          </a:stretch>
        </p:blipFill>
        <p:spPr>
          <a:xfrm>
            <a:off x="1381789" y="7963145"/>
            <a:ext cx="11838937" cy="5326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BC9A6A43-B7A3-4955-8217-64B963BB6DBD}"/>
              </a:ext>
            </a:extLst>
          </p:cNvPr>
          <p:cNvSpPr txBox="1">
            <a:spLocks/>
          </p:cNvSpPr>
          <p:nvPr/>
        </p:nvSpPr>
        <p:spPr>
          <a:xfrm>
            <a:off x="1044951" y="4570420"/>
            <a:ext cx="11230809" cy="1955531"/>
          </a:xfrm>
          <a:prstGeom prst="rect">
            <a:avLst/>
          </a:prstGeom>
          <a:ln w="12700">
            <a:miter lim="400000"/>
          </a:ln>
        </p:spPr>
        <p:txBody>
          <a:bodyPr lIns="50800" tIns="50800" rIns="50800" bIns="50800" anchor="ctr">
            <a:normAutofit/>
          </a:bodyPr>
          <a:lstStyle>
            <a:lvl1pPr marL="0" marR="0" indent="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1pPr>
            <a:lvl2pPr marL="0" marR="0" indent="2286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2pPr>
            <a:lvl3pPr marL="0" marR="0" indent="4572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3pPr>
            <a:lvl4pPr marL="0" marR="0" indent="6858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4pPr>
            <a:lvl5pPr marL="0" marR="0" indent="9144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5pPr>
            <a:lvl6pPr marL="0" marR="0" indent="11430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6pPr>
            <a:lvl7pPr marL="0" marR="0" indent="13716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7pPr>
            <a:lvl8pPr marL="0" marR="0" indent="16002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8pPr>
            <a:lvl9pPr marL="0" marR="0" indent="18288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9pPr>
          </a:lstStyle>
          <a:p>
            <a:r>
              <a:rPr lang="fr-FR" sz="6600" dirty="0"/>
              <a:t>Sécurité et gestion des groupes</a:t>
            </a:r>
          </a:p>
        </p:txBody>
      </p:sp>
    </p:spTree>
    <p:extLst>
      <p:ext uri="{BB962C8B-B14F-4D97-AF65-F5344CB8AC3E}">
        <p14:creationId xmlns:p14="http://schemas.microsoft.com/office/powerpoint/2010/main" val="3610526064"/>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8959" y="1166063"/>
            <a:ext cx="9982795" cy="855855"/>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Ajout d’un groupe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39</a:t>
            </a:fld>
            <a:endParaRPr dirty="0"/>
          </a:p>
        </p:txBody>
      </p:sp>
      <p:sp>
        <p:nvSpPr>
          <p:cNvPr id="3" name="object 3"/>
          <p:cNvSpPr txBox="1"/>
          <p:nvPr/>
        </p:nvSpPr>
        <p:spPr>
          <a:xfrm>
            <a:off x="861329" y="2433947"/>
            <a:ext cx="11798190" cy="3959471"/>
          </a:xfrm>
          <a:prstGeom prst="rect">
            <a:avLst/>
          </a:prstGeom>
        </p:spPr>
        <p:txBody>
          <a:bodyPr vert="horz" wrap="square" lIns="0" tIns="17198"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spcBef>
                <a:spcPts val="135"/>
              </a:spcBef>
              <a:buFont typeface="Wingdings" panose="05000000000000000000" pitchFamily="2" charset="2"/>
              <a:buChar char="§"/>
              <a:tabLst>
                <a:tab pos="457798" algn="l"/>
                <a:tab pos="458617" algn="l"/>
              </a:tabLst>
              <a:defRPr sz="2800"/>
            </a:lvl1pPr>
          </a:lstStyle>
          <a:p>
            <a:pPr>
              <a:lnSpc>
                <a:spcPct val="150000"/>
              </a:lnSpc>
            </a:pPr>
            <a:r>
              <a:rPr b="1" dirty="0">
                <a:solidFill>
                  <a:srgbClr val="002060"/>
                </a:solidFill>
              </a:rPr>
              <a:t>NOM</a:t>
            </a:r>
          </a:p>
          <a:p>
            <a:pPr marL="16379" indent="0">
              <a:buNone/>
            </a:pPr>
            <a:r>
              <a:rPr lang="fr-FR" b="1" dirty="0">
                <a:solidFill>
                  <a:srgbClr val="FF0000"/>
                </a:solidFill>
              </a:rPr>
              <a:t>          </a:t>
            </a:r>
            <a:r>
              <a:rPr b="1" dirty="0" err="1">
                <a:solidFill>
                  <a:srgbClr val="FF0000"/>
                </a:solidFill>
              </a:rPr>
              <a:t>groupadd</a:t>
            </a:r>
            <a:r>
              <a:rPr lang="fr-FR" b="1" dirty="0">
                <a:solidFill>
                  <a:srgbClr val="FF0000"/>
                </a:solidFill>
              </a:rPr>
              <a:t>            </a:t>
            </a:r>
            <a:r>
              <a:rPr dirty="0"/>
              <a:t> - Créer un nouveau groupe</a:t>
            </a:r>
          </a:p>
          <a:p>
            <a:pPr>
              <a:lnSpc>
                <a:spcPct val="150000"/>
              </a:lnSpc>
            </a:pPr>
            <a:r>
              <a:rPr b="1" dirty="0">
                <a:solidFill>
                  <a:srgbClr val="002060"/>
                </a:solidFill>
              </a:rPr>
              <a:t>SYNOPSIS</a:t>
            </a:r>
          </a:p>
          <a:p>
            <a:pPr marL="16379" indent="0">
              <a:buNone/>
            </a:pPr>
            <a:r>
              <a:rPr lang="fr-FR" dirty="0"/>
              <a:t>          </a:t>
            </a:r>
            <a:r>
              <a:rPr lang="fr-FR" dirty="0">
                <a:solidFill>
                  <a:srgbClr val="FF0000"/>
                </a:solidFill>
              </a:rPr>
              <a:t>$</a:t>
            </a:r>
            <a:r>
              <a:rPr lang="fr-FR" dirty="0"/>
              <a:t> </a:t>
            </a:r>
            <a:r>
              <a:rPr b="1" dirty="0" err="1">
                <a:solidFill>
                  <a:srgbClr val="FF0000"/>
                </a:solidFill>
              </a:rPr>
              <a:t>groupadd</a:t>
            </a:r>
            <a:r>
              <a:rPr b="1" dirty="0">
                <a:solidFill>
                  <a:srgbClr val="FF0000"/>
                </a:solidFill>
              </a:rPr>
              <a:t> [options] GROUPE</a:t>
            </a:r>
          </a:p>
          <a:p>
            <a:r>
              <a:rPr b="1" dirty="0">
                <a:solidFill>
                  <a:srgbClr val="002060"/>
                </a:solidFill>
              </a:rPr>
              <a:t>DESCRIPTION</a:t>
            </a:r>
            <a:endParaRPr lang="fr-FR" b="1" dirty="0">
              <a:solidFill>
                <a:srgbClr val="002060"/>
              </a:solidFill>
            </a:endParaRPr>
          </a:p>
          <a:p>
            <a:pPr marL="442913" indent="-85725">
              <a:buNone/>
            </a:pPr>
            <a:r>
              <a:rPr dirty="0"/>
              <a:t> La commande </a:t>
            </a:r>
            <a:r>
              <a:rPr b="1" dirty="0"/>
              <a:t>groupadd</a:t>
            </a:r>
            <a:r>
              <a:rPr dirty="0"/>
              <a:t> </a:t>
            </a:r>
            <a:r>
              <a:rPr dirty="0" err="1"/>
              <a:t>crée</a:t>
            </a:r>
            <a:r>
              <a:rPr dirty="0"/>
              <a:t> un</a:t>
            </a:r>
            <a:r>
              <a:rPr lang="fr-FR" dirty="0"/>
              <a:t> </a:t>
            </a:r>
            <a:r>
              <a:rPr dirty="0"/>
              <a:t>nouveau</a:t>
            </a:r>
            <a:r>
              <a:rPr lang="fr-FR" dirty="0"/>
              <a:t> </a:t>
            </a:r>
            <a:r>
              <a:rPr dirty="0" err="1"/>
              <a:t>groupe</a:t>
            </a:r>
            <a:r>
              <a:rPr dirty="0"/>
              <a:t> </a:t>
            </a:r>
            <a:r>
              <a:rPr dirty="0" err="1"/>
              <a:t>en</a:t>
            </a:r>
            <a:r>
              <a:rPr lang="fr-FR" dirty="0"/>
              <a:t> </a:t>
            </a:r>
            <a:r>
              <a:rPr dirty="0" err="1"/>
              <a:t>utilisant</a:t>
            </a:r>
            <a:r>
              <a:rPr lang="fr-FR" dirty="0"/>
              <a:t> </a:t>
            </a:r>
            <a:r>
              <a:rPr dirty="0"/>
              <a:t>les  valeurs spécifiées sur la ligne de commande plus les valeurs par défaut du système.</a:t>
            </a:r>
          </a:p>
        </p:txBody>
      </p:sp>
      <p:graphicFrame>
        <p:nvGraphicFramePr>
          <p:cNvPr id="4" name="object 4"/>
          <p:cNvGraphicFramePr>
            <a:graphicFrameLocks noGrp="1"/>
          </p:cNvGraphicFramePr>
          <p:nvPr>
            <p:extLst>
              <p:ext uri="{D42A27DB-BD31-4B8C-83A1-F6EECF244321}">
                <p14:modId xmlns:p14="http://schemas.microsoft.com/office/powerpoint/2010/main" val="1751956202"/>
              </p:ext>
            </p:extLst>
          </p:nvPr>
        </p:nvGraphicFramePr>
        <p:xfrm>
          <a:off x="1495813" y="6361735"/>
          <a:ext cx="10786285" cy="3498550"/>
        </p:xfrm>
        <a:graphic>
          <a:graphicData uri="http://schemas.openxmlformats.org/drawingml/2006/table">
            <a:tbl>
              <a:tblPr firstRow="1" bandRow="1">
                <a:tableStyleId>{2D5ABB26-0587-4C30-8999-92F81FD0307C}</a:tableStyleId>
              </a:tblPr>
              <a:tblGrid>
                <a:gridCol w="2642726">
                  <a:extLst>
                    <a:ext uri="{9D8B030D-6E8A-4147-A177-3AD203B41FA5}">
                      <a16:colId xmlns:a16="http://schemas.microsoft.com/office/drawing/2014/main" val="20000"/>
                    </a:ext>
                  </a:extLst>
                </a:gridCol>
                <a:gridCol w="8143559">
                  <a:extLst>
                    <a:ext uri="{9D8B030D-6E8A-4147-A177-3AD203B41FA5}">
                      <a16:colId xmlns:a16="http://schemas.microsoft.com/office/drawing/2014/main" val="20001"/>
                    </a:ext>
                  </a:extLst>
                </a:gridCol>
              </a:tblGrid>
              <a:tr h="471709">
                <a:tc>
                  <a:txBody>
                    <a:bodyPr/>
                    <a:lstStyle/>
                    <a:p>
                      <a:pPr marL="91440">
                        <a:lnSpc>
                          <a:spcPct val="100000"/>
                        </a:lnSpc>
                        <a:spcBef>
                          <a:spcPts val="245"/>
                        </a:spcBef>
                      </a:pPr>
                      <a:r>
                        <a:rPr sz="2300" b="1" spc="-5" dirty="0">
                          <a:solidFill>
                            <a:srgbClr val="C8201E"/>
                          </a:solidFill>
                          <a:latin typeface="Carlito"/>
                          <a:cs typeface="Carlito"/>
                        </a:rPr>
                        <a:t>Option</a:t>
                      </a:r>
                      <a:endParaRPr sz="2300">
                        <a:latin typeface="Carlito"/>
                        <a:cs typeface="Carlito"/>
                      </a:endParaRPr>
                    </a:p>
                  </a:txBody>
                  <a:tcPr marL="0" marR="0" marT="40128"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DEE6EE"/>
                    </a:solidFill>
                  </a:tcPr>
                </a:tc>
                <a:tc>
                  <a:txBody>
                    <a:bodyPr/>
                    <a:lstStyle/>
                    <a:p>
                      <a:pPr marL="91440">
                        <a:lnSpc>
                          <a:spcPct val="100000"/>
                        </a:lnSpc>
                        <a:spcBef>
                          <a:spcPts val="245"/>
                        </a:spcBef>
                      </a:pPr>
                      <a:r>
                        <a:rPr sz="2300" b="1" spc="-15" dirty="0">
                          <a:solidFill>
                            <a:srgbClr val="C8201E"/>
                          </a:solidFill>
                          <a:latin typeface="Carlito"/>
                          <a:cs typeface="Carlito"/>
                        </a:rPr>
                        <a:t>Rôle</a:t>
                      </a:r>
                      <a:endParaRPr sz="2300">
                        <a:latin typeface="Carlito"/>
                        <a:cs typeface="Carlito"/>
                      </a:endParaRPr>
                    </a:p>
                  </a:txBody>
                  <a:tcPr marL="0" marR="0" marT="40128"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DEE6EE"/>
                    </a:solidFill>
                  </a:tcPr>
                </a:tc>
                <a:extLst>
                  <a:ext uri="{0D108BD9-81ED-4DB2-BD59-A6C34878D82A}">
                    <a16:rowId xmlns:a16="http://schemas.microsoft.com/office/drawing/2014/main" val="10000"/>
                  </a:ext>
                </a:extLst>
              </a:tr>
              <a:tr h="746875">
                <a:tc>
                  <a:txBody>
                    <a:bodyPr/>
                    <a:lstStyle/>
                    <a:p>
                      <a:pPr marL="91440">
                        <a:lnSpc>
                          <a:spcPct val="100000"/>
                        </a:lnSpc>
                        <a:spcBef>
                          <a:spcPts val="245"/>
                        </a:spcBef>
                      </a:pPr>
                      <a:r>
                        <a:rPr sz="2300" b="1" dirty="0">
                          <a:latin typeface="Carlito"/>
                          <a:cs typeface="Carlito"/>
                        </a:rPr>
                        <a:t>-g</a:t>
                      </a:r>
                      <a:r>
                        <a:rPr sz="2300" b="1" spc="-10" dirty="0">
                          <a:latin typeface="Carlito"/>
                          <a:cs typeface="Carlito"/>
                        </a:rPr>
                        <a:t> </a:t>
                      </a:r>
                      <a:r>
                        <a:rPr sz="2300" b="1" spc="-5" dirty="0">
                          <a:latin typeface="Carlito"/>
                          <a:cs typeface="Carlito"/>
                        </a:rPr>
                        <a:t>GID</a:t>
                      </a:r>
                      <a:endParaRPr sz="2300">
                        <a:latin typeface="Carlito"/>
                        <a:cs typeface="Carlito"/>
                      </a:endParaRPr>
                    </a:p>
                  </a:txBody>
                  <a:tcPr marL="0" marR="0" marT="40128"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6EE"/>
                    </a:solidFill>
                  </a:tcPr>
                </a:tc>
                <a:tc>
                  <a:txBody>
                    <a:bodyPr/>
                    <a:lstStyle/>
                    <a:p>
                      <a:pPr marL="91440" marR="161290" algn="l">
                        <a:lnSpc>
                          <a:spcPct val="100000"/>
                        </a:lnSpc>
                        <a:spcBef>
                          <a:spcPts val="265"/>
                        </a:spcBef>
                      </a:pPr>
                      <a:r>
                        <a:rPr sz="2100" spc="-5" dirty="0">
                          <a:latin typeface="Carlito"/>
                          <a:cs typeface="Carlito"/>
                        </a:rPr>
                        <a:t>La valeur </a:t>
                      </a:r>
                      <a:r>
                        <a:rPr sz="2100" spc="-10" dirty="0">
                          <a:latin typeface="Carlito"/>
                          <a:cs typeface="Carlito"/>
                        </a:rPr>
                        <a:t>numérique </a:t>
                      </a:r>
                      <a:r>
                        <a:rPr sz="2100" spc="-5" dirty="0">
                          <a:latin typeface="Carlito"/>
                          <a:cs typeface="Carlito"/>
                        </a:rPr>
                        <a:t>de l'ID du </a:t>
                      </a:r>
                      <a:r>
                        <a:rPr sz="2100" spc="-10" dirty="0">
                          <a:latin typeface="Carlito"/>
                          <a:cs typeface="Carlito"/>
                        </a:rPr>
                        <a:t>groupe. </a:t>
                      </a:r>
                      <a:r>
                        <a:rPr sz="2100" spc="-15" dirty="0">
                          <a:latin typeface="Carlito"/>
                          <a:cs typeface="Carlito"/>
                        </a:rPr>
                        <a:t>Cette </a:t>
                      </a:r>
                      <a:r>
                        <a:rPr sz="2100" spc="-5" dirty="0">
                          <a:latin typeface="Carlito"/>
                          <a:cs typeface="Carlito"/>
                        </a:rPr>
                        <a:t>valeur doit </a:t>
                      </a:r>
                      <a:r>
                        <a:rPr sz="2100" spc="-15" dirty="0">
                          <a:latin typeface="Carlito"/>
                          <a:cs typeface="Carlito"/>
                        </a:rPr>
                        <a:t>être </a:t>
                      </a:r>
                      <a:r>
                        <a:rPr sz="2100" spc="-5" dirty="0">
                          <a:latin typeface="Carlito"/>
                          <a:cs typeface="Carlito"/>
                        </a:rPr>
                        <a:t>unique, sauf  si </a:t>
                      </a:r>
                      <a:r>
                        <a:rPr sz="2100" spc="-10" dirty="0">
                          <a:latin typeface="Carlito"/>
                          <a:cs typeface="Carlito"/>
                        </a:rPr>
                        <a:t>l'option </a:t>
                      </a:r>
                      <a:r>
                        <a:rPr sz="2100" spc="-5" dirty="0">
                          <a:latin typeface="Carlito"/>
                          <a:cs typeface="Carlito"/>
                        </a:rPr>
                        <a:t>-o </a:t>
                      </a:r>
                      <a:r>
                        <a:rPr sz="2100" spc="-10" dirty="0">
                          <a:latin typeface="Carlito"/>
                          <a:cs typeface="Carlito"/>
                        </a:rPr>
                        <a:t>est</a:t>
                      </a:r>
                      <a:r>
                        <a:rPr sz="2100" dirty="0">
                          <a:latin typeface="Carlito"/>
                          <a:cs typeface="Carlito"/>
                        </a:rPr>
                        <a:t> </a:t>
                      </a:r>
                      <a:r>
                        <a:rPr sz="2100" spc="-5" dirty="0">
                          <a:latin typeface="Carlito"/>
                          <a:cs typeface="Carlito"/>
                        </a:rPr>
                        <a:t>utilisée.</a:t>
                      </a:r>
                      <a:endParaRPr sz="2100" dirty="0">
                        <a:latin typeface="Carlito"/>
                        <a:cs typeface="Carlito"/>
                      </a:endParaRPr>
                    </a:p>
                  </a:txBody>
                  <a:tcPr marL="0" marR="0" marT="43404"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6EE"/>
                    </a:solidFill>
                  </a:tcPr>
                </a:tc>
                <a:extLst>
                  <a:ext uri="{0D108BD9-81ED-4DB2-BD59-A6C34878D82A}">
                    <a16:rowId xmlns:a16="http://schemas.microsoft.com/office/drawing/2014/main" val="10001"/>
                  </a:ext>
                </a:extLst>
              </a:tr>
              <a:tr h="746874">
                <a:tc>
                  <a:txBody>
                    <a:bodyPr/>
                    <a:lstStyle/>
                    <a:p>
                      <a:pPr marL="91440">
                        <a:lnSpc>
                          <a:spcPct val="100000"/>
                        </a:lnSpc>
                        <a:spcBef>
                          <a:spcPts val="245"/>
                        </a:spcBef>
                      </a:pPr>
                      <a:r>
                        <a:rPr sz="2300" b="1" dirty="0">
                          <a:latin typeface="Carlito"/>
                          <a:cs typeface="Carlito"/>
                        </a:rPr>
                        <a:t>-o</a:t>
                      </a:r>
                      <a:endParaRPr sz="2300">
                        <a:latin typeface="Carlito"/>
                        <a:cs typeface="Carlito"/>
                      </a:endParaRPr>
                    </a:p>
                  </a:txBody>
                  <a:tcPr marL="0" marR="0" marT="40128"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tc>
                  <a:txBody>
                    <a:bodyPr/>
                    <a:lstStyle/>
                    <a:p>
                      <a:pPr marL="91440" marR="109855" algn="l">
                        <a:lnSpc>
                          <a:spcPct val="100000"/>
                        </a:lnSpc>
                        <a:spcBef>
                          <a:spcPts val="265"/>
                        </a:spcBef>
                      </a:pPr>
                      <a:r>
                        <a:rPr sz="2100" spc="-15" dirty="0">
                          <a:latin typeface="Carlito"/>
                          <a:cs typeface="Carlito"/>
                        </a:rPr>
                        <a:t>Cette </a:t>
                      </a:r>
                      <a:r>
                        <a:rPr sz="2100" spc="-10" dirty="0">
                          <a:latin typeface="Carlito"/>
                          <a:cs typeface="Carlito"/>
                        </a:rPr>
                        <a:t>option permet d'ajouter </a:t>
                      </a:r>
                      <a:r>
                        <a:rPr sz="2100" spc="-5" dirty="0">
                          <a:latin typeface="Carlito"/>
                          <a:cs typeface="Carlito"/>
                        </a:rPr>
                        <a:t>un </a:t>
                      </a:r>
                      <a:r>
                        <a:rPr sz="2100" spc="-10" dirty="0">
                          <a:latin typeface="Carlito"/>
                          <a:cs typeface="Carlito"/>
                        </a:rPr>
                        <a:t>groupe </a:t>
                      </a:r>
                      <a:r>
                        <a:rPr sz="2100" spc="-15" dirty="0">
                          <a:latin typeface="Carlito"/>
                          <a:cs typeface="Carlito"/>
                        </a:rPr>
                        <a:t>avec </a:t>
                      </a:r>
                      <a:r>
                        <a:rPr sz="2100" spc="-5" dirty="0">
                          <a:latin typeface="Carlito"/>
                          <a:cs typeface="Carlito"/>
                        </a:rPr>
                        <a:t>un </a:t>
                      </a:r>
                      <a:r>
                        <a:rPr sz="2100" spc="-10" dirty="0">
                          <a:latin typeface="Carlito"/>
                          <a:cs typeface="Carlito"/>
                        </a:rPr>
                        <a:t>identifiant </a:t>
                      </a:r>
                      <a:r>
                        <a:rPr sz="2100" spc="-5" dirty="0">
                          <a:latin typeface="Carlito"/>
                          <a:cs typeface="Carlito"/>
                        </a:rPr>
                        <a:t>(« GID ») </a:t>
                      </a:r>
                      <a:r>
                        <a:rPr sz="2100" spc="-10" dirty="0">
                          <a:latin typeface="Carlito"/>
                          <a:cs typeface="Carlito"/>
                        </a:rPr>
                        <a:t>déjà </a:t>
                      </a:r>
                      <a:r>
                        <a:rPr sz="2100" spc="-5" dirty="0">
                          <a:latin typeface="Carlito"/>
                          <a:cs typeface="Carlito"/>
                        </a:rPr>
                        <a:t>utilisé.</a:t>
                      </a:r>
                      <a:endParaRPr sz="2100" dirty="0">
                        <a:latin typeface="Carlito"/>
                        <a:cs typeface="Carlito"/>
                      </a:endParaRPr>
                    </a:p>
                  </a:txBody>
                  <a:tcPr marL="0" marR="0" marT="4340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extLst>
                  <a:ext uri="{0D108BD9-81ED-4DB2-BD59-A6C34878D82A}">
                    <a16:rowId xmlns:a16="http://schemas.microsoft.com/office/drawing/2014/main" val="10002"/>
                  </a:ext>
                </a:extLst>
              </a:tr>
              <a:tr h="471743">
                <a:tc>
                  <a:txBody>
                    <a:bodyPr/>
                    <a:lstStyle/>
                    <a:p>
                      <a:pPr marL="91440">
                        <a:lnSpc>
                          <a:spcPct val="100000"/>
                        </a:lnSpc>
                        <a:spcBef>
                          <a:spcPts val="250"/>
                        </a:spcBef>
                      </a:pPr>
                      <a:r>
                        <a:rPr sz="2300" b="1" dirty="0">
                          <a:latin typeface="Carlito"/>
                          <a:cs typeface="Carlito"/>
                        </a:rPr>
                        <a:t>-p</a:t>
                      </a:r>
                      <a:r>
                        <a:rPr sz="2300" b="1" spc="-20" dirty="0">
                          <a:latin typeface="Carlito"/>
                          <a:cs typeface="Carlito"/>
                        </a:rPr>
                        <a:t> </a:t>
                      </a:r>
                      <a:r>
                        <a:rPr sz="2300" b="1" spc="-25" dirty="0">
                          <a:latin typeface="Carlito"/>
                          <a:cs typeface="Carlito"/>
                        </a:rPr>
                        <a:t>PASSWORD</a:t>
                      </a:r>
                      <a:endParaRPr sz="2300">
                        <a:latin typeface="Carlito"/>
                        <a:cs typeface="Carlito"/>
                      </a:endParaRPr>
                    </a:p>
                  </a:txBody>
                  <a:tcPr marL="0" marR="0" marT="4094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tc>
                  <a:txBody>
                    <a:bodyPr/>
                    <a:lstStyle/>
                    <a:p>
                      <a:pPr marL="91440" algn="l">
                        <a:lnSpc>
                          <a:spcPct val="100000"/>
                        </a:lnSpc>
                        <a:spcBef>
                          <a:spcPts val="270"/>
                        </a:spcBef>
                      </a:pPr>
                      <a:r>
                        <a:rPr sz="2100" spc="-5" dirty="0">
                          <a:latin typeface="Carlito"/>
                          <a:cs typeface="Carlito"/>
                        </a:rPr>
                        <a:t>Le mot de </a:t>
                      </a:r>
                      <a:r>
                        <a:rPr sz="2100" spc="-10" dirty="0">
                          <a:latin typeface="Carlito"/>
                          <a:cs typeface="Carlito"/>
                        </a:rPr>
                        <a:t>passe </a:t>
                      </a:r>
                      <a:r>
                        <a:rPr sz="2100" spc="-5" dirty="0">
                          <a:latin typeface="Carlito"/>
                          <a:cs typeface="Carlito"/>
                        </a:rPr>
                        <a:t>crypté, tel </a:t>
                      </a:r>
                      <a:r>
                        <a:rPr sz="2100" spc="-10" dirty="0">
                          <a:latin typeface="Carlito"/>
                          <a:cs typeface="Carlito"/>
                        </a:rPr>
                        <a:t>que </a:t>
                      </a:r>
                      <a:r>
                        <a:rPr sz="2100" spc="-20" dirty="0" err="1">
                          <a:latin typeface="Carlito"/>
                          <a:cs typeface="Carlito"/>
                        </a:rPr>
                        <a:t>renvoyé</a:t>
                      </a:r>
                      <a:r>
                        <a:rPr sz="2100" spc="-20" dirty="0">
                          <a:latin typeface="Carlito"/>
                          <a:cs typeface="Carlito"/>
                        </a:rPr>
                        <a:t> </a:t>
                      </a:r>
                      <a:r>
                        <a:rPr sz="2100" spc="-5" dirty="0">
                          <a:latin typeface="Carlito"/>
                          <a:cs typeface="Carlito"/>
                        </a:rPr>
                        <a:t>par</a:t>
                      </a:r>
                      <a:r>
                        <a:rPr lang="fr-FR" sz="2100" spc="100" dirty="0">
                          <a:latin typeface="Carlito"/>
                          <a:cs typeface="Carlito"/>
                        </a:rPr>
                        <a:t> </a:t>
                      </a:r>
                      <a:r>
                        <a:rPr sz="2100" spc="-5" dirty="0">
                          <a:latin typeface="Carlito"/>
                          <a:cs typeface="Carlito"/>
                        </a:rPr>
                        <a:t>crypt.</a:t>
                      </a:r>
                      <a:endParaRPr sz="2100" dirty="0">
                        <a:latin typeface="Carlito"/>
                        <a:cs typeface="Carlito"/>
                      </a:endParaRPr>
                    </a:p>
                  </a:txBody>
                  <a:tcPr marL="0" marR="0" marT="4422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extLst>
                  <a:ext uri="{0D108BD9-81ED-4DB2-BD59-A6C34878D82A}">
                    <a16:rowId xmlns:a16="http://schemas.microsoft.com/office/drawing/2014/main" val="10003"/>
                  </a:ext>
                </a:extLst>
              </a:tr>
              <a:tr h="1061349">
                <a:tc>
                  <a:txBody>
                    <a:bodyPr/>
                    <a:lstStyle/>
                    <a:p>
                      <a:pPr marL="91440">
                        <a:lnSpc>
                          <a:spcPct val="100000"/>
                        </a:lnSpc>
                        <a:spcBef>
                          <a:spcPts val="250"/>
                        </a:spcBef>
                      </a:pPr>
                      <a:r>
                        <a:rPr sz="2300" b="1" dirty="0">
                          <a:latin typeface="Carlito"/>
                          <a:cs typeface="Carlito"/>
                        </a:rPr>
                        <a:t>-K</a:t>
                      </a:r>
                      <a:r>
                        <a:rPr sz="2300" b="1" spc="-5" dirty="0">
                          <a:latin typeface="Carlito"/>
                          <a:cs typeface="Carlito"/>
                        </a:rPr>
                        <a:t> </a:t>
                      </a:r>
                      <a:r>
                        <a:rPr sz="2300" b="1" spc="-20" dirty="0">
                          <a:latin typeface="Carlito"/>
                          <a:cs typeface="Carlito"/>
                        </a:rPr>
                        <a:t>KEY=VALUE</a:t>
                      </a:r>
                      <a:endParaRPr sz="2300" dirty="0">
                        <a:latin typeface="Carlito"/>
                        <a:cs typeface="Carlito"/>
                      </a:endParaRPr>
                    </a:p>
                  </a:txBody>
                  <a:tcPr marL="0" marR="0" marT="4094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tc>
                  <a:txBody>
                    <a:bodyPr/>
                    <a:lstStyle/>
                    <a:p>
                      <a:pPr marL="91440" marR="123825" algn="l">
                        <a:lnSpc>
                          <a:spcPct val="100000"/>
                        </a:lnSpc>
                        <a:spcBef>
                          <a:spcPts val="270"/>
                        </a:spcBef>
                      </a:pPr>
                      <a:r>
                        <a:rPr sz="2100" spc="-10" dirty="0">
                          <a:latin typeface="Carlito"/>
                          <a:cs typeface="Carlito"/>
                        </a:rPr>
                        <a:t>Remplace </a:t>
                      </a:r>
                      <a:r>
                        <a:rPr sz="2100" spc="-5" dirty="0">
                          <a:latin typeface="Carlito"/>
                          <a:cs typeface="Carlito"/>
                        </a:rPr>
                        <a:t>les </a:t>
                      </a:r>
                      <a:r>
                        <a:rPr sz="2100" spc="-10" dirty="0">
                          <a:latin typeface="Carlito"/>
                          <a:cs typeface="Carlito"/>
                        </a:rPr>
                        <a:t>valeurs </a:t>
                      </a:r>
                      <a:r>
                        <a:rPr sz="2100" spc="-5" dirty="0">
                          <a:latin typeface="Carlito"/>
                          <a:cs typeface="Carlito"/>
                        </a:rPr>
                        <a:t>par </a:t>
                      </a:r>
                      <a:r>
                        <a:rPr sz="2100" spc="-15" dirty="0">
                          <a:latin typeface="Carlito"/>
                          <a:cs typeface="Carlito"/>
                        </a:rPr>
                        <a:t>défaut </a:t>
                      </a:r>
                      <a:r>
                        <a:rPr sz="2100" spc="-5" dirty="0">
                          <a:latin typeface="Carlito"/>
                          <a:cs typeface="Carlito"/>
                        </a:rPr>
                        <a:t>de </a:t>
                      </a:r>
                      <a:r>
                        <a:rPr sz="2100" spc="-10" dirty="0">
                          <a:latin typeface="Carlito"/>
                          <a:cs typeface="Carlito"/>
                        </a:rPr>
                        <a:t>/etc/login.defs </a:t>
                      </a:r>
                      <a:r>
                        <a:rPr sz="2100" spc="-5" dirty="0">
                          <a:latin typeface="Carlito"/>
                          <a:cs typeface="Carlito"/>
                        </a:rPr>
                        <a:t>(GID_MIN, GID_MAX </a:t>
                      </a:r>
                      <a:r>
                        <a:rPr sz="2100" spc="-15" dirty="0">
                          <a:latin typeface="Carlito"/>
                          <a:cs typeface="Carlito"/>
                        </a:rPr>
                        <a:t>et </a:t>
                      </a:r>
                      <a:r>
                        <a:rPr sz="2100" spc="-10" dirty="0" err="1">
                          <a:latin typeface="Carlito"/>
                          <a:cs typeface="Carlito"/>
                        </a:rPr>
                        <a:t>autres</a:t>
                      </a:r>
                      <a:r>
                        <a:rPr sz="2100" spc="-10" dirty="0">
                          <a:latin typeface="Carlito"/>
                          <a:cs typeface="Carlito"/>
                        </a:rPr>
                        <a:t>). Plusieurs options </a:t>
                      </a:r>
                      <a:r>
                        <a:rPr sz="2100" spc="-5" dirty="0">
                          <a:latin typeface="Carlito"/>
                          <a:cs typeface="Carlito"/>
                        </a:rPr>
                        <a:t>-K </a:t>
                      </a:r>
                      <a:r>
                        <a:rPr sz="2100" spc="-10" dirty="0">
                          <a:latin typeface="Carlito"/>
                          <a:cs typeface="Carlito"/>
                        </a:rPr>
                        <a:t>peuvent </a:t>
                      </a:r>
                      <a:r>
                        <a:rPr sz="2100" spc="-15" dirty="0">
                          <a:latin typeface="Carlito"/>
                          <a:cs typeface="Carlito"/>
                        </a:rPr>
                        <a:t>être </a:t>
                      </a:r>
                      <a:r>
                        <a:rPr sz="2100" spc="-10" dirty="0">
                          <a:latin typeface="Carlito"/>
                          <a:cs typeface="Carlito"/>
                        </a:rPr>
                        <a:t>spécifiées. Exemple</a:t>
                      </a:r>
                      <a:r>
                        <a:rPr sz="2100" spc="100" dirty="0">
                          <a:latin typeface="Carlito"/>
                          <a:cs typeface="Carlito"/>
                        </a:rPr>
                        <a:t> </a:t>
                      </a:r>
                      <a:r>
                        <a:rPr sz="2100" spc="-5" dirty="0">
                          <a:latin typeface="Carlito"/>
                          <a:cs typeface="Carlito"/>
                        </a:rPr>
                        <a:t>:</a:t>
                      </a:r>
                      <a:endParaRPr sz="2100" dirty="0">
                        <a:latin typeface="Carlito"/>
                        <a:cs typeface="Carlito"/>
                      </a:endParaRPr>
                    </a:p>
                    <a:p>
                      <a:pPr marL="91440" algn="l">
                        <a:lnSpc>
                          <a:spcPct val="100000"/>
                        </a:lnSpc>
                      </a:pPr>
                      <a:r>
                        <a:rPr sz="2100" spc="-5" dirty="0">
                          <a:latin typeface="Carlito"/>
                          <a:cs typeface="Carlito"/>
                        </a:rPr>
                        <a:t>-K GID_MIN=100 -K</a:t>
                      </a:r>
                      <a:r>
                        <a:rPr sz="2100" spc="30" dirty="0">
                          <a:latin typeface="Carlito"/>
                          <a:cs typeface="Carlito"/>
                        </a:rPr>
                        <a:t> </a:t>
                      </a:r>
                      <a:r>
                        <a:rPr sz="2100" spc="-10" dirty="0">
                          <a:latin typeface="Carlito"/>
                          <a:cs typeface="Carlito"/>
                        </a:rPr>
                        <a:t>GID_MAX=499</a:t>
                      </a:r>
                      <a:endParaRPr sz="2100" dirty="0">
                        <a:latin typeface="Carlito"/>
                        <a:cs typeface="Carlito"/>
                      </a:endParaRPr>
                    </a:p>
                  </a:txBody>
                  <a:tcPr marL="0" marR="0" marT="4422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n"/>
          <p:cNvSpPr txBox="1">
            <a:spLocks noGrp="1"/>
          </p:cNvSpPr>
          <p:nvPr>
            <p:ph type="title"/>
          </p:nvPr>
        </p:nvSpPr>
        <p:spPr>
          <a:prstGeom prst="rect">
            <a:avLst/>
          </a:prstGeom>
        </p:spPr>
        <p:txBody>
          <a:bodyPr/>
          <a:lstStyle/>
          <a:p>
            <a:r>
              <a:rPr dirty="0"/>
              <a:t>Plan</a:t>
            </a:r>
          </a:p>
        </p:txBody>
      </p:sp>
      <p:sp>
        <p:nvSpPr>
          <p:cNvPr id="164" name="Notion des entrées &amp; sorties…"/>
          <p:cNvSpPr txBox="1">
            <a:spLocks noGrp="1"/>
          </p:cNvSpPr>
          <p:nvPr>
            <p:ph type="body" idx="1"/>
          </p:nvPr>
        </p:nvSpPr>
        <p:spPr>
          <a:xfrm>
            <a:off x="1380817" y="2189269"/>
            <a:ext cx="9997913" cy="6496378"/>
          </a:xfrm>
          <a:prstGeom prst="rect">
            <a:avLst/>
          </a:prstGeom>
        </p:spPr>
        <p:txBody>
          <a:bodyPr/>
          <a:lstStyle/>
          <a:p>
            <a:pPr marL="660400" indent="-660400">
              <a:lnSpc>
                <a:spcPct val="150000"/>
              </a:lnSpc>
              <a:buClrTx/>
              <a:buSzPct val="100000"/>
              <a:buFontTx/>
              <a:buAutoNum type="arabicPeriod"/>
            </a:pPr>
            <a:r>
              <a:rPr lang="fr-FR" dirty="0"/>
              <a:t>Notions de base</a:t>
            </a:r>
          </a:p>
          <a:p>
            <a:pPr marL="660400" indent="-660400">
              <a:lnSpc>
                <a:spcPct val="150000"/>
              </a:lnSpc>
              <a:buClrTx/>
              <a:buSzPct val="100000"/>
              <a:buFontTx/>
              <a:buAutoNum type="arabicPeriod"/>
            </a:pPr>
            <a:r>
              <a:rPr lang="fr-FR" dirty="0"/>
              <a:t>Gestion des utilisateurs</a:t>
            </a:r>
            <a:endParaRPr dirty="0"/>
          </a:p>
          <a:p>
            <a:pPr marL="660400" indent="-660400">
              <a:lnSpc>
                <a:spcPct val="150000"/>
              </a:lnSpc>
              <a:buClrTx/>
              <a:buSzPct val="100000"/>
              <a:buFontTx/>
              <a:buAutoNum type="arabicPeriod"/>
            </a:pPr>
            <a:r>
              <a:rPr lang="fr-FR" dirty="0"/>
              <a:t>Sécurité &amp; Gestion des groupes</a:t>
            </a:r>
          </a:p>
          <a:p>
            <a:pPr marL="660400" indent="-660400">
              <a:lnSpc>
                <a:spcPct val="150000"/>
              </a:lnSpc>
              <a:buClrTx/>
              <a:buSzPct val="100000"/>
              <a:buFontTx/>
              <a:buAutoNum type="arabicPeriod"/>
            </a:pPr>
            <a:r>
              <a:rPr lang="fr-FR" dirty="0"/>
              <a:t>Les  droits d’accès  étendus </a:t>
            </a:r>
            <a:br>
              <a:rPr sz="1200" dirty="0"/>
            </a:br>
            <a:endParaRPr sz="1200"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9804" y="1165896"/>
            <a:ext cx="11081104" cy="903107"/>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Modification d’un groupe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40</a:t>
            </a:fld>
            <a:endParaRPr dirty="0"/>
          </a:p>
        </p:txBody>
      </p:sp>
      <p:sp>
        <p:nvSpPr>
          <p:cNvPr id="3" name="object 3"/>
          <p:cNvSpPr txBox="1"/>
          <p:nvPr/>
        </p:nvSpPr>
        <p:spPr>
          <a:xfrm>
            <a:off x="722175" y="2419860"/>
            <a:ext cx="11980207" cy="4174914"/>
          </a:xfrm>
          <a:prstGeom prst="rect">
            <a:avLst/>
          </a:prstGeom>
        </p:spPr>
        <p:txBody>
          <a:bodyPr vert="horz" wrap="square" lIns="0" tIns="17198"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150000"/>
              </a:lnSpc>
              <a:spcBef>
                <a:spcPts val="135"/>
              </a:spcBef>
              <a:buFont typeface="Wingdings" panose="05000000000000000000" pitchFamily="2" charset="2"/>
              <a:buChar char="§"/>
              <a:tabLst>
                <a:tab pos="457798" algn="l"/>
                <a:tab pos="458617" algn="l"/>
              </a:tabLst>
              <a:defRPr sz="2800" b="1">
                <a:solidFill>
                  <a:srgbClr val="002060"/>
                </a:solidFill>
              </a:defRPr>
            </a:lvl1pPr>
          </a:lstStyle>
          <a:p>
            <a:r>
              <a:rPr dirty="0"/>
              <a:t>NOM</a:t>
            </a:r>
          </a:p>
          <a:p>
            <a:pPr marL="16379" indent="0">
              <a:buNone/>
            </a:pPr>
            <a:r>
              <a:rPr lang="fr-FR" dirty="0"/>
              <a:t>          </a:t>
            </a:r>
            <a:r>
              <a:rPr dirty="0" err="1">
                <a:solidFill>
                  <a:srgbClr val="FF0000"/>
                </a:solidFill>
              </a:rPr>
              <a:t>groupmod</a:t>
            </a:r>
            <a:r>
              <a:rPr dirty="0"/>
              <a:t> </a:t>
            </a:r>
            <a:r>
              <a:rPr lang="fr-FR" dirty="0"/>
              <a:t>          </a:t>
            </a:r>
            <a:r>
              <a:rPr dirty="0"/>
              <a:t>- </a:t>
            </a:r>
            <a:r>
              <a:rPr b="0" dirty="0">
                <a:solidFill>
                  <a:srgbClr val="414141"/>
                </a:solidFill>
              </a:rPr>
              <a:t>Modifier la définition d'un groupe du </a:t>
            </a:r>
            <a:r>
              <a:rPr b="0" dirty="0" err="1">
                <a:solidFill>
                  <a:srgbClr val="414141"/>
                </a:solidFill>
              </a:rPr>
              <a:t>système</a:t>
            </a:r>
            <a:r>
              <a:rPr b="0" dirty="0">
                <a:solidFill>
                  <a:srgbClr val="414141"/>
                </a:solidFill>
              </a:rPr>
              <a:t>  </a:t>
            </a:r>
            <a:endParaRPr lang="fr-FR" b="0" dirty="0">
              <a:solidFill>
                <a:srgbClr val="414141"/>
              </a:solidFill>
            </a:endParaRPr>
          </a:p>
          <a:p>
            <a:r>
              <a:rPr dirty="0"/>
              <a:t>SYNOPSIS</a:t>
            </a:r>
          </a:p>
          <a:p>
            <a:pPr marL="16379" indent="0">
              <a:buNone/>
            </a:pPr>
            <a:r>
              <a:rPr lang="fr-FR" dirty="0"/>
              <a:t>         </a:t>
            </a:r>
            <a:r>
              <a:rPr lang="fr-FR" dirty="0">
                <a:solidFill>
                  <a:srgbClr val="FF0000"/>
                </a:solidFill>
              </a:rPr>
              <a:t>$</a:t>
            </a:r>
            <a:r>
              <a:rPr lang="fr-FR" dirty="0"/>
              <a:t> </a:t>
            </a:r>
            <a:r>
              <a:rPr dirty="0" err="1">
                <a:solidFill>
                  <a:srgbClr val="FF0000"/>
                </a:solidFill>
              </a:rPr>
              <a:t>groupmod</a:t>
            </a:r>
            <a:r>
              <a:rPr dirty="0">
                <a:solidFill>
                  <a:srgbClr val="FF0000"/>
                </a:solidFill>
              </a:rPr>
              <a:t> [options] GROUPE</a:t>
            </a:r>
          </a:p>
          <a:p>
            <a:r>
              <a:rPr dirty="0"/>
              <a:t>DESCRIPTION</a:t>
            </a:r>
          </a:p>
          <a:p>
            <a:pPr marL="357188" indent="0">
              <a:lnSpc>
                <a:spcPct val="100000"/>
              </a:lnSpc>
              <a:buNone/>
            </a:pPr>
            <a:r>
              <a:rPr b="0" dirty="0">
                <a:solidFill>
                  <a:srgbClr val="414141"/>
                </a:solidFill>
              </a:rPr>
              <a:t>La commande </a:t>
            </a:r>
            <a:r>
              <a:rPr dirty="0">
                <a:solidFill>
                  <a:srgbClr val="414141"/>
                </a:solidFill>
              </a:rPr>
              <a:t>groupmod</a:t>
            </a:r>
            <a:r>
              <a:rPr b="0" dirty="0">
                <a:solidFill>
                  <a:srgbClr val="414141"/>
                </a:solidFill>
              </a:rPr>
              <a:t> modifie la définition du GROUPE spécifié en </a:t>
            </a:r>
            <a:r>
              <a:rPr b="0" dirty="0" err="1">
                <a:solidFill>
                  <a:srgbClr val="414141"/>
                </a:solidFill>
              </a:rPr>
              <a:t>modifiant</a:t>
            </a:r>
            <a:r>
              <a:rPr b="0" dirty="0">
                <a:solidFill>
                  <a:srgbClr val="414141"/>
                </a:solidFill>
              </a:rPr>
              <a:t> </a:t>
            </a:r>
            <a:r>
              <a:rPr b="0" dirty="0" err="1">
                <a:solidFill>
                  <a:srgbClr val="414141"/>
                </a:solidFill>
              </a:rPr>
              <a:t>l'entrée</a:t>
            </a:r>
            <a:r>
              <a:rPr b="0" dirty="0">
                <a:solidFill>
                  <a:srgbClr val="414141"/>
                </a:solidFill>
              </a:rPr>
              <a:t> appropriée dans la liste des groupes (/etc/group)</a:t>
            </a:r>
          </a:p>
        </p:txBody>
      </p:sp>
      <p:graphicFrame>
        <p:nvGraphicFramePr>
          <p:cNvPr id="4" name="object 4"/>
          <p:cNvGraphicFramePr>
            <a:graphicFrameLocks noGrp="1"/>
          </p:cNvGraphicFramePr>
          <p:nvPr>
            <p:extLst>
              <p:ext uri="{D42A27DB-BD31-4B8C-83A1-F6EECF244321}">
                <p14:modId xmlns:p14="http://schemas.microsoft.com/office/powerpoint/2010/main" val="842510349"/>
              </p:ext>
            </p:extLst>
          </p:nvPr>
        </p:nvGraphicFramePr>
        <p:xfrm>
          <a:off x="1999053" y="6945633"/>
          <a:ext cx="9697912" cy="2754083"/>
        </p:xfrm>
        <a:graphic>
          <a:graphicData uri="http://schemas.openxmlformats.org/drawingml/2006/table">
            <a:tbl>
              <a:tblPr firstRow="1" bandRow="1">
                <a:tableStyleId>{2D5ABB26-0587-4C30-8999-92F81FD0307C}</a:tableStyleId>
              </a:tblPr>
              <a:tblGrid>
                <a:gridCol w="2642726">
                  <a:extLst>
                    <a:ext uri="{9D8B030D-6E8A-4147-A177-3AD203B41FA5}">
                      <a16:colId xmlns:a16="http://schemas.microsoft.com/office/drawing/2014/main" val="20000"/>
                    </a:ext>
                  </a:extLst>
                </a:gridCol>
                <a:gridCol w="7055186">
                  <a:extLst>
                    <a:ext uri="{9D8B030D-6E8A-4147-A177-3AD203B41FA5}">
                      <a16:colId xmlns:a16="http://schemas.microsoft.com/office/drawing/2014/main" val="20001"/>
                    </a:ext>
                  </a:extLst>
                </a:gridCol>
              </a:tblGrid>
              <a:tr h="511675">
                <a:tc>
                  <a:txBody>
                    <a:bodyPr/>
                    <a:lstStyle/>
                    <a:p>
                      <a:pPr marL="91440">
                        <a:lnSpc>
                          <a:spcPct val="100000"/>
                        </a:lnSpc>
                        <a:spcBef>
                          <a:spcPts val="235"/>
                        </a:spcBef>
                      </a:pPr>
                      <a:r>
                        <a:rPr sz="2600" b="1" spc="-5" dirty="0">
                          <a:solidFill>
                            <a:srgbClr val="C8201E"/>
                          </a:solidFill>
                          <a:latin typeface="Carlito"/>
                          <a:cs typeface="Carlito"/>
                        </a:rPr>
                        <a:t>Option</a:t>
                      </a:r>
                      <a:endParaRPr sz="2600">
                        <a:latin typeface="Carlito"/>
                        <a:cs typeface="Carlito"/>
                      </a:endParaRPr>
                    </a:p>
                  </a:txBody>
                  <a:tcPr marL="0" marR="0" marT="38490"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DEE6EE"/>
                    </a:solidFill>
                  </a:tcPr>
                </a:tc>
                <a:tc>
                  <a:txBody>
                    <a:bodyPr/>
                    <a:lstStyle/>
                    <a:p>
                      <a:pPr marL="91440">
                        <a:lnSpc>
                          <a:spcPct val="100000"/>
                        </a:lnSpc>
                        <a:spcBef>
                          <a:spcPts val="235"/>
                        </a:spcBef>
                      </a:pPr>
                      <a:r>
                        <a:rPr sz="2600" b="1" spc="-10" dirty="0">
                          <a:solidFill>
                            <a:srgbClr val="C8201E"/>
                          </a:solidFill>
                          <a:latin typeface="Carlito"/>
                          <a:cs typeface="Carlito"/>
                        </a:rPr>
                        <a:t>Rôle</a:t>
                      </a:r>
                      <a:endParaRPr sz="2600" dirty="0">
                        <a:latin typeface="Carlito"/>
                        <a:cs typeface="Carlito"/>
                      </a:endParaRPr>
                    </a:p>
                  </a:txBody>
                  <a:tcPr marL="0" marR="0" marT="38490"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DEE6EE"/>
                    </a:solidFill>
                  </a:tcPr>
                </a:tc>
                <a:extLst>
                  <a:ext uri="{0D108BD9-81ED-4DB2-BD59-A6C34878D82A}">
                    <a16:rowId xmlns:a16="http://schemas.microsoft.com/office/drawing/2014/main" val="10000"/>
                  </a:ext>
                </a:extLst>
              </a:tr>
              <a:tr h="472037">
                <a:tc>
                  <a:txBody>
                    <a:bodyPr/>
                    <a:lstStyle/>
                    <a:p>
                      <a:pPr marL="91440">
                        <a:lnSpc>
                          <a:spcPct val="100000"/>
                        </a:lnSpc>
                        <a:spcBef>
                          <a:spcPts val="245"/>
                        </a:spcBef>
                      </a:pPr>
                      <a:r>
                        <a:rPr sz="2300" b="1" dirty="0">
                          <a:latin typeface="Carlito"/>
                          <a:cs typeface="Carlito"/>
                        </a:rPr>
                        <a:t>-n</a:t>
                      </a:r>
                      <a:r>
                        <a:rPr sz="2300" b="1" spc="-15" dirty="0">
                          <a:latin typeface="Carlito"/>
                          <a:cs typeface="Carlito"/>
                        </a:rPr>
                        <a:t> </a:t>
                      </a:r>
                      <a:r>
                        <a:rPr sz="2300" b="1" spc="-5" dirty="0">
                          <a:latin typeface="Carlito"/>
                          <a:cs typeface="Carlito"/>
                        </a:rPr>
                        <a:t>NEW_GROUP</a:t>
                      </a:r>
                      <a:endParaRPr sz="2300">
                        <a:latin typeface="Carlito"/>
                        <a:cs typeface="Carlito"/>
                      </a:endParaRPr>
                    </a:p>
                  </a:txBody>
                  <a:tcPr marL="0" marR="0" marT="40128"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6EE"/>
                    </a:solidFill>
                  </a:tcPr>
                </a:tc>
                <a:tc>
                  <a:txBody>
                    <a:bodyPr/>
                    <a:lstStyle/>
                    <a:p>
                      <a:pPr marL="91440" algn="l">
                        <a:lnSpc>
                          <a:spcPct val="100000"/>
                        </a:lnSpc>
                        <a:spcBef>
                          <a:spcPts val="245"/>
                        </a:spcBef>
                      </a:pPr>
                      <a:r>
                        <a:rPr sz="2300" spc="-10" dirty="0">
                          <a:latin typeface="Carlito"/>
                          <a:cs typeface="Carlito"/>
                        </a:rPr>
                        <a:t>Renomme </a:t>
                      </a:r>
                      <a:r>
                        <a:rPr sz="2300" dirty="0">
                          <a:latin typeface="Carlito"/>
                          <a:cs typeface="Carlito"/>
                        </a:rPr>
                        <a:t>le</a:t>
                      </a:r>
                      <a:r>
                        <a:rPr sz="2300" spc="15" dirty="0">
                          <a:latin typeface="Carlito"/>
                          <a:cs typeface="Carlito"/>
                        </a:rPr>
                        <a:t> </a:t>
                      </a:r>
                      <a:r>
                        <a:rPr sz="2300" spc="-5" dirty="0">
                          <a:latin typeface="Carlito"/>
                          <a:cs typeface="Carlito"/>
                        </a:rPr>
                        <a:t>groupe.</a:t>
                      </a:r>
                      <a:endParaRPr sz="2300" dirty="0">
                        <a:latin typeface="Carlito"/>
                        <a:cs typeface="Carlito"/>
                      </a:endParaRPr>
                    </a:p>
                  </a:txBody>
                  <a:tcPr marL="0" marR="0" marT="40128"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6EE"/>
                    </a:solidFill>
                  </a:tcPr>
                </a:tc>
                <a:extLst>
                  <a:ext uri="{0D108BD9-81ED-4DB2-BD59-A6C34878D82A}">
                    <a16:rowId xmlns:a16="http://schemas.microsoft.com/office/drawing/2014/main" val="10001"/>
                  </a:ext>
                </a:extLst>
              </a:tr>
              <a:tr h="472202">
                <a:tc>
                  <a:txBody>
                    <a:bodyPr/>
                    <a:lstStyle/>
                    <a:p>
                      <a:pPr marL="91440">
                        <a:lnSpc>
                          <a:spcPct val="100000"/>
                        </a:lnSpc>
                        <a:spcBef>
                          <a:spcPts val="245"/>
                        </a:spcBef>
                      </a:pPr>
                      <a:r>
                        <a:rPr sz="2300" b="1" dirty="0">
                          <a:latin typeface="Carlito"/>
                          <a:cs typeface="Carlito"/>
                        </a:rPr>
                        <a:t>-g</a:t>
                      </a:r>
                      <a:r>
                        <a:rPr sz="2300" b="1" spc="-10" dirty="0">
                          <a:latin typeface="Carlito"/>
                          <a:cs typeface="Carlito"/>
                        </a:rPr>
                        <a:t> </a:t>
                      </a:r>
                      <a:r>
                        <a:rPr sz="2300" b="1" dirty="0">
                          <a:latin typeface="Carlito"/>
                          <a:cs typeface="Carlito"/>
                        </a:rPr>
                        <a:t>GID</a:t>
                      </a:r>
                      <a:endParaRPr sz="2300">
                        <a:latin typeface="Carlito"/>
                        <a:cs typeface="Carlito"/>
                      </a:endParaRPr>
                    </a:p>
                  </a:txBody>
                  <a:tcPr marL="0" marR="0" marT="40128"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tc>
                  <a:txBody>
                    <a:bodyPr/>
                    <a:lstStyle/>
                    <a:p>
                      <a:pPr marL="91440" algn="l">
                        <a:lnSpc>
                          <a:spcPct val="100000"/>
                        </a:lnSpc>
                        <a:spcBef>
                          <a:spcPts val="245"/>
                        </a:spcBef>
                      </a:pPr>
                      <a:r>
                        <a:rPr sz="2300" spc="-5" dirty="0">
                          <a:latin typeface="Carlito"/>
                          <a:cs typeface="Carlito"/>
                        </a:rPr>
                        <a:t>L'ID de </a:t>
                      </a:r>
                      <a:r>
                        <a:rPr sz="2300" spc="-10" dirty="0">
                          <a:latin typeface="Carlito"/>
                          <a:cs typeface="Carlito"/>
                        </a:rPr>
                        <a:t>groupe sera </a:t>
                      </a:r>
                      <a:r>
                        <a:rPr sz="2300" dirty="0">
                          <a:latin typeface="Carlito"/>
                          <a:cs typeface="Carlito"/>
                        </a:rPr>
                        <a:t>changé en</a:t>
                      </a:r>
                      <a:r>
                        <a:rPr sz="2300" spc="30" dirty="0">
                          <a:latin typeface="Carlito"/>
                          <a:cs typeface="Carlito"/>
                        </a:rPr>
                        <a:t> </a:t>
                      </a:r>
                      <a:r>
                        <a:rPr sz="2300" spc="-10" dirty="0">
                          <a:latin typeface="Carlito"/>
                          <a:cs typeface="Carlito"/>
                        </a:rPr>
                        <a:t>GID.</a:t>
                      </a:r>
                      <a:endParaRPr sz="2300" dirty="0">
                        <a:latin typeface="Carlito"/>
                        <a:cs typeface="Carlito"/>
                      </a:endParaRPr>
                    </a:p>
                  </a:txBody>
                  <a:tcPr marL="0" marR="0" marT="40128"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extLst>
                  <a:ext uri="{0D108BD9-81ED-4DB2-BD59-A6C34878D82A}">
                    <a16:rowId xmlns:a16="http://schemas.microsoft.com/office/drawing/2014/main" val="10002"/>
                  </a:ext>
                </a:extLst>
              </a:tr>
              <a:tr h="825984">
                <a:tc>
                  <a:txBody>
                    <a:bodyPr/>
                    <a:lstStyle/>
                    <a:p>
                      <a:pPr marL="91440">
                        <a:lnSpc>
                          <a:spcPct val="100000"/>
                        </a:lnSpc>
                        <a:spcBef>
                          <a:spcPts val="250"/>
                        </a:spcBef>
                      </a:pPr>
                      <a:r>
                        <a:rPr sz="2300" b="1" dirty="0">
                          <a:latin typeface="Carlito"/>
                          <a:cs typeface="Carlito"/>
                        </a:rPr>
                        <a:t>-o</a:t>
                      </a:r>
                      <a:endParaRPr sz="2300">
                        <a:latin typeface="Carlito"/>
                        <a:cs typeface="Carlito"/>
                      </a:endParaRPr>
                    </a:p>
                  </a:txBody>
                  <a:tcPr marL="0" marR="0" marT="4094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tc>
                  <a:txBody>
                    <a:bodyPr/>
                    <a:lstStyle/>
                    <a:p>
                      <a:pPr marL="91440" marR="160020" algn="l">
                        <a:lnSpc>
                          <a:spcPct val="100000"/>
                        </a:lnSpc>
                        <a:spcBef>
                          <a:spcPts val="250"/>
                        </a:spcBef>
                      </a:pPr>
                      <a:r>
                        <a:rPr sz="2300" spc="-5" dirty="0">
                          <a:latin typeface="Carlito"/>
                          <a:cs typeface="Carlito"/>
                        </a:rPr>
                        <a:t>Si elle </a:t>
                      </a:r>
                      <a:r>
                        <a:rPr sz="2300" spc="-10" dirty="0">
                          <a:latin typeface="Carlito"/>
                          <a:cs typeface="Carlito"/>
                        </a:rPr>
                        <a:t>est </a:t>
                      </a:r>
                      <a:r>
                        <a:rPr sz="2300" spc="-5" dirty="0">
                          <a:latin typeface="Carlito"/>
                          <a:cs typeface="Carlito"/>
                        </a:rPr>
                        <a:t>utilisée </a:t>
                      </a:r>
                      <a:r>
                        <a:rPr sz="2300" spc="-10" dirty="0">
                          <a:latin typeface="Carlito"/>
                          <a:cs typeface="Carlito"/>
                        </a:rPr>
                        <a:t>avec </a:t>
                      </a:r>
                      <a:r>
                        <a:rPr sz="2300" spc="-5" dirty="0">
                          <a:latin typeface="Carlito"/>
                          <a:cs typeface="Carlito"/>
                        </a:rPr>
                        <a:t>l'option </a:t>
                      </a:r>
                      <a:r>
                        <a:rPr sz="2300" spc="5" dirty="0">
                          <a:latin typeface="Carlito"/>
                          <a:cs typeface="Carlito"/>
                        </a:rPr>
                        <a:t>-g, </a:t>
                      </a:r>
                      <a:r>
                        <a:rPr sz="2300" spc="-5" dirty="0">
                          <a:latin typeface="Carlito"/>
                          <a:cs typeface="Carlito"/>
                        </a:rPr>
                        <a:t>permet de changer </a:t>
                      </a:r>
                      <a:r>
                        <a:rPr sz="2300" dirty="0">
                          <a:latin typeface="Carlito"/>
                          <a:cs typeface="Carlito"/>
                        </a:rPr>
                        <a:t>le  GID </a:t>
                      </a:r>
                      <a:r>
                        <a:rPr sz="2300" spc="-5" dirty="0">
                          <a:latin typeface="Carlito"/>
                          <a:cs typeface="Carlito"/>
                        </a:rPr>
                        <a:t>de </a:t>
                      </a:r>
                      <a:r>
                        <a:rPr sz="2300" spc="-10" dirty="0">
                          <a:latin typeface="Carlito"/>
                          <a:cs typeface="Carlito"/>
                        </a:rPr>
                        <a:t>groupe </a:t>
                      </a:r>
                      <a:r>
                        <a:rPr sz="2300" dirty="0">
                          <a:latin typeface="Carlito"/>
                          <a:cs typeface="Carlito"/>
                        </a:rPr>
                        <a:t>en </a:t>
                      </a:r>
                      <a:r>
                        <a:rPr sz="2300" spc="-5" dirty="0">
                          <a:latin typeface="Carlito"/>
                          <a:cs typeface="Carlito"/>
                        </a:rPr>
                        <a:t>une valeur non</a:t>
                      </a:r>
                      <a:r>
                        <a:rPr sz="2300" spc="30" dirty="0">
                          <a:latin typeface="Carlito"/>
                          <a:cs typeface="Carlito"/>
                        </a:rPr>
                        <a:t> </a:t>
                      </a:r>
                      <a:r>
                        <a:rPr sz="2300" spc="-5" dirty="0">
                          <a:latin typeface="Carlito"/>
                          <a:cs typeface="Carlito"/>
                        </a:rPr>
                        <a:t>unique.</a:t>
                      </a:r>
                      <a:endParaRPr sz="2300" dirty="0">
                        <a:latin typeface="Carlito"/>
                        <a:cs typeface="Carlito"/>
                      </a:endParaRPr>
                    </a:p>
                  </a:txBody>
                  <a:tcPr marL="0" marR="0" marT="4094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extLst>
                  <a:ext uri="{0D108BD9-81ED-4DB2-BD59-A6C34878D82A}">
                    <a16:rowId xmlns:a16="http://schemas.microsoft.com/office/drawing/2014/main" val="10003"/>
                  </a:ext>
                </a:extLst>
              </a:tr>
              <a:tr h="472185">
                <a:tc>
                  <a:txBody>
                    <a:bodyPr/>
                    <a:lstStyle/>
                    <a:p>
                      <a:pPr marL="91440">
                        <a:lnSpc>
                          <a:spcPct val="100000"/>
                        </a:lnSpc>
                        <a:spcBef>
                          <a:spcPts val="245"/>
                        </a:spcBef>
                      </a:pPr>
                      <a:r>
                        <a:rPr sz="2300" b="1" dirty="0">
                          <a:latin typeface="Carlito"/>
                          <a:cs typeface="Carlito"/>
                        </a:rPr>
                        <a:t>-p</a:t>
                      </a:r>
                      <a:r>
                        <a:rPr sz="2300" b="1" spc="-15" dirty="0">
                          <a:latin typeface="Carlito"/>
                          <a:cs typeface="Carlito"/>
                        </a:rPr>
                        <a:t> </a:t>
                      </a:r>
                      <a:r>
                        <a:rPr sz="2300" b="1" spc="-20" dirty="0">
                          <a:latin typeface="Carlito"/>
                          <a:cs typeface="Carlito"/>
                        </a:rPr>
                        <a:t>PASSWORD</a:t>
                      </a:r>
                      <a:endParaRPr sz="2300">
                        <a:latin typeface="Carlito"/>
                        <a:cs typeface="Carlito"/>
                      </a:endParaRPr>
                    </a:p>
                  </a:txBody>
                  <a:tcPr marL="0" marR="0" marT="40128"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tc>
                  <a:txBody>
                    <a:bodyPr/>
                    <a:lstStyle/>
                    <a:p>
                      <a:pPr marL="91440" algn="l">
                        <a:lnSpc>
                          <a:spcPct val="100000"/>
                        </a:lnSpc>
                        <a:spcBef>
                          <a:spcPts val="245"/>
                        </a:spcBef>
                      </a:pPr>
                      <a:r>
                        <a:rPr sz="2300" spc="-10" dirty="0">
                          <a:latin typeface="Carlito"/>
                          <a:cs typeface="Carlito"/>
                        </a:rPr>
                        <a:t>Permet </a:t>
                      </a:r>
                      <a:r>
                        <a:rPr sz="2300" spc="-5" dirty="0">
                          <a:latin typeface="Carlito"/>
                          <a:cs typeface="Carlito"/>
                        </a:rPr>
                        <a:t>de modifier le </a:t>
                      </a:r>
                      <a:r>
                        <a:rPr sz="2300" dirty="0">
                          <a:latin typeface="Carlito"/>
                          <a:cs typeface="Carlito"/>
                        </a:rPr>
                        <a:t>mot </a:t>
                      </a:r>
                      <a:r>
                        <a:rPr sz="2300" spc="-5" dirty="0">
                          <a:latin typeface="Carlito"/>
                          <a:cs typeface="Carlito"/>
                        </a:rPr>
                        <a:t>de</a:t>
                      </a:r>
                      <a:r>
                        <a:rPr sz="2300" spc="20" dirty="0">
                          <a:latin typeface="Carlito"/>
                          <a:cs typeface="Carlito"/>
                        </a:rPr>
                        <a:t> </a:t>
                      </a:r>
                      <a:r>
                        <a:rPr sz="2300" spc="-5" dirty="0">
                          <a:latin typeface="Carlito"/>
                          <a:cs typeface="Carlito"/>
                        </a:rPr>
                        <a:t>passe</a:t>
                      </a:r>
                      <a:endParaRPr sz="2300" dirty="0">
                        <a:latin typeface="Carlito"/>
                        <a:cs typeface="Carlito"/>
                      </a:endParaRPr>
                    </a:p>
                  </a:txBody>
                  <a:tcPr marL="0" marR="0" marT="40128"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6338" y="1194472"/>
            <a:ext cx="11508036" cy="812129"/>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Suppression d’un groupe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41</a:t>
            </a:fld>
            <a:endParaRPr dirty="0"/>
          </a:p>
        </p:txBody>
      </p:sp>
      <p:sp>
        <p:nvSpPr>
          <p:cNvPr id="3" name="object 3"/>
          <p:cNvSpPr txBox="1"/>
          <p:nvPr/>
        </p:nvSpPr>
        <p:spPr>
          <a:xfrm>
            <a:off x="852272" y="2689761"/>
            <a:ext cx="11616169" cy="5173329"/>
          </a:xfrm>
          <a:prstGeom prst="rect">
            <a:avLst/>
          </a:prstGeom>
        </p:spPr>
        <p:txBody>
          <a:bodyPr vert="horz" wrap="square" lIns="0" tIns="17198" rIns="0" bIns="0" rtlCol="0">
            <a:spAutoFit/>
          </a:bodyPr>
          <a:lstStyle/>
          <a:p>
            <a:pPr marL="473579" indent="-457200" algn="just">
              <a:lnSpc>
                <a:spcPct val="150000"/>
              </a:lnSpc>
              <a:spcBef>
                <a:spcPts val="135"/>
              </a:spcBef>
              <a:buFont typeface="Wingdings" panose="05000000000000000000" pitchFamily="2" charset="2"/>
              <a:buChar char="§"/>
              <a:tabLst>
                <a:tab pos="457798" algn="l"/>
                <a:tab pos="458617" algn="l"/>
              </a:tabLst>
            </a:pPr>
            <a:r>
              <a:rPr sz="2800" b="1" dirty="0">
                <a:solidFill>
                  <a:srgbClr val="002060"/>
                </a:solidFill>
              </a:rPr>
              <a:t>NOM</a:t>
            </a:r>
            <a:endParaRPr lang="fr-FR" sz="2800" b="1" dirty="0">
              <a:solidFill>
                <a:srgbClr val="002060"/>
              </a:solidFill>
            </a:endParaRPr>
          </a:p>
          <a:p>
            <a:pPr marL="16379" algn="just">
              <a:lnSpc>
                <a:spcPct val="150000"/>
              </a:lnSpc>
              <a:spcBef>
                <a:spcPts val="135"/>
              </a:spcBef>
              <a:tabLst>
                <a:tab pos="457798" algn="l"/>
                <a:tab pos="458617" algn="l"/>
              </a:tabLst>
            </a:pPr>
            <a:r>
              <a:rPr lang="fr-FR" sz="2800" b="1" dirty="0">
                <a:solidFill>
                  <a:srgbClr val="002060"/>
                </a:solidFill>
              </a:rPr>
              <a:t>         </a:t>
            </a:r>
            <a:r>
              <a:rPr sz="2800" b="1" dirty="0" err="1">
                <a:solidFill>
                  <a:srgbClr val="FF0000"/>
                </a:solidFill>
              </a:rPr>
              <a:t>groupdel</a:t>
            </a:r>
            <a:r>
              <a:rPr sz="2800" b="1" dirty="0">
                <a:solidFill>
                  <a:srgbClr val="FF0000"/>
                </a:solidFill>
              </a:rPr>
              <a:t> </a:t>
            </a:r>
            <a:r>
              <a:rPr lang="fr-FR" sz="2800" b="1" dirty="0">
                <a:solidFill>
                  <a:srgbClr val="FF0000"/>
                </a:solidFill>
              </a:rPr>
              <a:t>            </a:t>
            </a:r>
            <a:r>
              <a:rPr sz="2800" dirty="0"/>
              <a:t>- Supprimer un </a:t>
            </a:r>
            <a:r>
              <a:rPr sz="2800" dirty="0" err="1"/>
              <a:t>groupe</a:t>
            </a:r>
            <a:endParaRPr sz="2800" dirty="0"/>
          </a:p>
          <a:p>
            <a:pPr marL="473579" indent="-457200" algn="just">
              <a:lnSpc>
                <a:spcPct val="150000"/>
              </a:lnSpc>
              <a:spcBef>
                <a:spcPts val="135"/>
              </a:spcBef>
              <a:buFont typeface="Wingdings" panose="05000000000000000000" pitchFamily="2" charset="2"/>
              <a:buChar char="§"/>
              <a:tabLst>
                <a:tab pos="457798" algn="l"/>
                <a:tab pos="458617" algn="l"/>
              </a:tabLst>
            </a:pPr>
            <a:r>
              <a:rPr sz="2800" b="1" dirty="0">
                <a:solidFill>
                  <a:srgbClr val="002060"/>
                </a:solidFill>
              </a:rPr>
              <a:t>SYNOPSIS</a:t>
            </a:r>
            <a:endParaRPr lang="fr-FR" sz="2800" b="1" dirty="0">
              <a:solidFill>
                <a:srgbClr val="002060"/>
              </a:solidFill>
            </a:endParaRPr>
          </a:p>
          <a:p>
            <a:pPr marL="16379" algn="just">
              <a:lnSpc>
                <a:spcPct val="150000"/>
              </a:lnSpc>
              <a:spcBef>
                <a:spcPts val="135"/>
              </a:spcBef>
              <a:tabLst>
                <a:tab pos="457798" algn="l"/>
                <a:tab pos="458617" algn="l"/>
              </a:tabLst>
            </a:pPr>
            <a:r>
              <a:rPr lang="fr-FR" sz="2800" b="1" dirty="0">
                <a:solidFill>
                  <a:srgbClr val="002060"/>
                </a:solidFill>
              </a:rPr>
              <a:t>        </a:t>
            </a:r>
            <a:r>
              <a:rPr lang="fr-FR" sz="2800" b="1" dirty="0">
                <a:solidFill>
                  <a:srgbClr val="FF0000"/>
                </a:solidFill>
              </a:rPr>
              <a:t>$</a:t>
            </a:r>
            <a:r>
              <a:rPr lang="fr-FR" sz="2800" b="1" dirty="0">
                <a:solidFill>
                  <a:srgbClr val="002060"/>
                </a:solidFill>
              </a:rPr>
              <a:t> </a:t>
            </a:r>
            <a:r>
              <a:rPr sz="2800" b="1" dirty="0" err="1">
                <a:solidFill>
                  <a:srgbClr val="FF0000"/>
                </a:solidFill>
              </a:rPr>
              <a:t>groupdel</a:t>
            </a:r>
            <a:r>
              <a:rPr sz="2800" b="1" dirty="0">
                <a:solidFill>
                  <a:srgbClr val="FF0000"/>
                </a:solidFill>
              </a:rPr>
              <a:t> [options] GROUPE</a:t>
            </a:r>
            <a:endParaRPr sz="2800" dirty="0"/>
          </a:p>
          <a:p>
            <a:pPr marL="473579" indent="-457200" algn="just">
              <a:lnSpc>
                <a:spcPct val="150000"/>
              </a:lnSpc>
              <a:spcBef>
                <a:spcPts val="135"/>
              </a:spcBef>
              <a:buFont typeface="Wingdings" panose="05000000000000000000" pitchFamily="2" charset="2"/>
              <a:buChar char="§"/>
              <a:tabLst>
                <a:tab pos="457798" algn="l"/>
                <a:tab pos="458617" algn="l"/>
              </a:tabLst>
            </a:pPr>
            <a:r>
              <a:rPr sz="2800" b="1" dirty="0">
                <a:solidFill>
                  <a:srgbClr val="002060"/>
                </a:solidFill>
              </a:rPr>
              <a:t>DESCRIPTION</a:t>
            </a:r>
            <a:endParaRPr sz="2800" dirty="0"/>
          </a:p>
          <a:p>
            <a:pPr marL="357188" marR="6552" algn="l">
              <a:lnSpc>
                <a:spcPct val="150000"/>
              </a:lnSpc>
            </a:pPr>
            <a:r>
              <a:rPr sz="2800" dirty="0"/>
              <a:t>La commande </a:t>
            </a:r>
            <a:r>
              <a:rPr sz="2800" b="1" dirty="0"/>
              <a:t>groupdel</a:t>
            </a:r>
            <a:r>
              <a:rPr sz="2800" dirty="0"/>
              <a:t> modifie les fichiers de compte système  en supprimant toutes les entrées faisant référence à GROUP</a:t>
            </a:r>
            <a:r>
              <a:rPr lang="fr-FR" sz="2800" dirty="0"/>
              <a:t>E</a:t>
            </a:r>
            <a:r>
              <a:rPr sz="2800" dirty="0"/>
              <a:t>.Le groupe </a:t>
            </a:r>
            <a:r>
              <a:rPr sz="2800" dirty="0" err="1"/>
              <a:t>nommé</a:t>
            </a:r>
            <a:r>
              <a:rPr sz="2800" dirty="0"/>
              <a:t> doit exister.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9326" y="1076073"/>
            <a:ext cx="9422061" cy="911115"/>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La commande gpasswd</a:t>
            </a:r>
          </a:p>
        </p:txBody>
      </p:sp>
      <p:sp>
        <p:nvSpPr>
          <p:cNvPr id="3" name="object 3"/>
          <p:cNvSpPr txBox="1"/>
          <p:nvPr/>
        </p:nvSpPr>
        <p:spPr>
          <a:xfrm>
            <a:off x="675788" y="2424937"/>
            <a:ext cx="12162928" cy="3840022"/>
          </a:xfrm>
          <a:prstGeom prst="rect">
            <a:avLst/>
          </a:prstGeom>
        </p:spPr>
        <p:txBody>
          <a:bodyPr vert="horz" wrap="square" lIns="0" tIns="16379" rIns="0" bIns="0" rtlCol="0">
            <a:spAutoFit/>
          </a:bodyPr>
          <a:lstStyle/>
          <a:p>
            <a:pPr marL="473579" indent="-457200" algn="just">
              <a:spcBef>
                <a:spcPts val="135"/>
              </a:spcBef>
              <a:buFont typeface="Wingdings" panose="05000000000000000000" pitchFamily="2" charset="2"/>
              <a:buChar char="§"/>
              <a:tabLst>
                <a:tab pos="457798" algn="l"/>
                <a:tab pos="458617" algn="l"/>
              </a:tabLst>
            </a:pPr>
            <a:r>
              <a:rPr b="1" dirty="0">
                <a:solidFill>
                  <a:srgbClr val="002060"/>
                </a:solidFill>
              </a:rPr>
              <a:t>NOM</a:t>
            </a:r>
          </a:p>
          <a:p>
            <a:pPr marL="357188" marR="6552" algn="l"/>
            <a:r>
              <a:rPr lang="fr-FR" dirty="0"/>
              <a:t>  </a:t>
            </a:r>
            <a:r>
              <a:rPr b="1" dirty="0" err="1">
                <a:solidFill>
                  <a:srgbClr val="FF0000"/>
                </a:solidFill>
              </a:rPr>
              <a:t>gpasswd</a:t>
            </a:r>
            <a:r>
              <a:rPr lang="fr-FR" b="1" dirty="0">
                <a:solidFill>
                  <a:srgbClr val="FF0000"/>
                </a:solidFill>
              </a:rPr>
              <a:t>            </a:t>
            </a:r>
            <a:r>
              <a:rPr dirty="0"/>
              <a:t> - administer /etc/group and /etc/</a:t>
            </a:r>
            <a:r>
              <a:rPr dirty="0" err="1"/>
              <a:t>gshadow</a:t>
            </a:r>
            <a:endParaRPr dirty="0"/>
          </a:p>
          <a:p>
            <a:pPr marL="473579" indent="-457200" algn="just">
              <a:spcBef>
                <a:spcPts val="135"/>
              </a:spcBef>
              <a:buFont typeface="Wingdings" panose="05000000000000000000" pitchFamily="2" charset="2"/>
              <a:buChar char="§"/>
              <a:tabLst>
                <a:tab pos="457798" algn="l"/>
                <a:tab pos="458617" algn="l"/>
              </a:tabLst>
            </a:pPr>
            <a:r>
              <a:rPr b="1" dirty="0">
                <a:solidFill>
                  <a:srgbClr val="002060"/>
                </a:solidFill>
              </a:rPr>
              <a:t>SYNOPSIS</a:t>
            </a:r>
          </a:p>
          <a:p>
            <a:pPr marL="357188" marR="6552" algn="l"/>
            <a:r>
              <a:rPr lang="fr-FR" dirty="0"/>
              <a:t>  </a:t>
            </a:r>
            <a:r>
              <a:rPr lang="fr-FR" dirty="0">
                <a:solidFill>
                  <a:srgbClr val="FF0000"/>
                </a:solidFill>
              </a:rPr>
              <a:t>$</a:t>
            </a:r>
            <a:r>
              <a:rPr lang="fr-FR" dirty="0"/>
              <a:t> </a:t>
            </a:r>
            <a:r>
              <a:rPr b="1" dirty="0" err="1">
                <a:solidFill>
                  <a:srgbClr val="FF0000"/>
                </a:solidFill>
              </a:rPr>
              <a:t>gpasswd</a:t>
            </a:r>
            <a:r>
              <a:rPr b="1" dirty="0">
                <a:solidFill>
                  <a:srgbClr val="FF0000"/>
                </a:solidFill>
              </a:rPr>
              <a:t> [options] GROUPE</a:t>
            </a:r>
          </a:p>
          <a:p>
            <a:pPr marL="473579" indent="-457200" algn="just">
              <a:spcBef>
                <a:spcPts val="135"/>
              </a:spcBef>
              <a:buFont typeface="Wingdings" panose="05000000000000000000" pitchFamily="2" charset="2"/>
              <a:buChar char="§"/>
              <a:tabLst>
                <a:tab pos="457798" algn="l"/>
                <a:tab pos="458617" algn="l"/>
              </a:tabLst>
            </a:pPr>
            <a:r>
              <a:rPr b="1" dirty="0">
                <a:solidFill>
                  <a:srgbClr val="002060"/>
                </a:solidFill>
              </a:rPr>
              <a:t>DESCRIPTION</a:t>
            </a:r>
          </a:p>
          <a:p>
            <a:pPr marL="357188" marR="6552" algn="l"/>
            <a:r>
              <a:rPr dirty="0"/>
              <a:t>La commande </a:t>
            </a:r>
            <a:r>
              <a:rPr b="1" dirty="0"/>
              <a:t>gpasswd</a:t>
            </a:r>
            <a:r>
              <a:rPr dirty="0"/>
              <a:t> est utilisée pour administrer </a:t>
            </a:r>
            <a:r>
              <a:rPr b="1" dirty="0"/>
              <a:t>/etc/group </a:t>
            </a:r>
            <a:r>
              <a:rPr dirty="0"/>
              <a:t>et</a:t>
            </a:r>
            <a:r>
              <a:rPr lang="fr-FR" dirty="0"/>
              <a:t> </a:t>
            </a:r>
            <a:r>
              <a:rPr b="1" dirty="0"/>
              <a:t>/etc/gshadow</a:t>
            </a:r>
            <a:r>
              <a:rPr dirty="0"/>
              <a:t>. </a:t>
            </a:r>
            <a:r>
              <a:rPr dirty="0" err="1"/>
              <a:t>Chaque</a:t>
            </a:r>
            <a:r>
              <a:rPr dirty="0"/>
              <a:t> </a:t>
            </a:r>
            <a:r>
              <a:rPr dirty="0" err="1"/>
              <a:t>groupe</a:t>
            </a:r>
            <a:r>
              <a:rPr dirty="0"/>
              <a:t> peut avoir des administrateurs, des membres et un mot de passe. Si un mot de passe de groupe existe, les membres du groupe peuvent utiliser la commande </a:t>
            </a:r>
            <a:r>
              <a:rPr b="1" dirty="0"/>
              <a:t>newgrp</a:t>
            </a:r>
            <a:r>
              <a:rPr dirty="0"/>
              <a:t> sans mot de</a:t>
            </a:r>
            <a:r>
              <a:rPr lang="fr-FR" dirty="0"/>
              <a:t> passe et les utilisateurs (non membres du groupe) doivent entrer un mot de passe.</a:t>
            </a:r>
          </a:p>
        </p:txBody>
      </p:sp>
      <p:graphicFrame>
        <p:nvGraphicFramePr>
          <p:cNvPr id="6" name="object 6"/>
          <p:cNvGraphicFramePr>
            <a:graphicFrameLocks noGrp="1"/>
          </p:cNvGraphicFramePr>
          <p:nvPr>
            <p:extLst>
              <p:ext uri="{D42A27DB-BD31-4B8C-83A1-F6EECF244321}">
                <p14:modId xmlns:p14="http://schemas.microsoft.com/office/powerpoint/2010/main" val="372046789"/>
              </p:ext>
            </p:extLst>
          </p:nvPr>
        </p:nvGraphicFramePr>
        <p:xfrm>
          <a:off x="578891" y="6498956"/>
          <a:ext cx="12162928" cy="3310484"/>
        </p:xfrm>
        <a:graphic>
          <a:graphicData uri="http://schemas.openxmlformats.org/drawingml/2006/table">
            <a:tbl>
              <a:tblPr firstRow="1" bandRow="1">
                <a:tableStyleId>{2D5ABB26-0587-4C30-8999-92F81FD0307C}</a:tableStyleId>
              </a:tblPr>
              <a:tblGrid>
                <a:gridCol w="1754993">
                  <a:extLst>
                    <a:ext uri="{9D8B030D-6E8A-4147-A177-3AD203B41FA5}">
                      <a16:colId xmlns:a16="http://schemas.microsoft.com/office/drawing/2014/main" val="20000"/>
                    </a:ext>
                  </a:extLst>
                </a:gridCol>
                <a:gridCol w="10407935">
                  <a:extLst>
                    <a:ext uri="{9D8B030D-6E8A-4147-A177-3AD203B41FA5}">
                      <a16:colId xmlns:a16="http://schemas.microsoft.com/office/drawing/2014/main" val="20001"/>
                    </a:ext>
                  </a:extLst>
                </a:gridCol>
              </a:tblGrid>
              <a:tr h="501318">
                <a:tc>
                  <a:txBody>
                    <a:bodyPr/>
                    <a:lstStyle/>
                    <a:p>
                      <a:pPr marL="91440">
                        <a:lnSpc>
                          <a:spcPct val="100000"/>
                        </a:lnSpc>
                        <a:spcBef>
                          <a:spcPts val="245"/>
                        </a:spcBef>
                      </a:pPr>
                      <a:r>
                        <a:rPr sz="2300" b="1" spc="-5" dirty="0">
                          <a:solidFill>
                            <a:srgbClr val="C8201E"/>
                          </a:solidFill>
                          <a:latin typeface="Carlito"/>
                          <a:cs typeface="Carlito"/>
                        </a:rPr>
                        <a:t>Option</a:t>
                      </a:r>
                      <a:endParaRPr sz="2300">
                        <a:latin typeface="Carlito"/>
                        <a:cs typeface="Carlito"/>
                      </a:endParaRPr>
                    </a:p>
                  </a:txBody>
                  <a:tcPr marL="0" marR="0" marT="40128"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DEE6EE"/>
                    </a:solidFill>
                  </a:tcPr>
                </a:tc>
                <a:tc>
                  <a:txBody>
                    <a:bodyPr/>
                    <a:lstStyle/>
                    <a:p>
                      <a:pPr>
                        <a:lnSpc>
                          <a:spcPct val="100000"/>
                        </a:lnSpc>
                        <a:spcBef>
                          <a:spcPts val="245"/>
                        </a:spcBef>
                      </a:pPr>
                      <a:r>
                        <a:rPr sz="3500" spc="-300" baseline="13888" dirty="0">
                          <a:latin typeface="Carlito"/>
                          <a:cs typeface="Carlito"/>
                        </a:rPr>
                        <a:t> </a:t>
                      </a:r>
                      <a:r>
                        <a:rPr sz="2300" b="1" spc="-15" dirty="0">
                          <a:solidFill>
                            <a:srgbClr val="C8201E"/>
                          </a:solidFill>
                          <a:latin typeface="Carlito"/>
                          <a:cs typeface="Carlito"/>
                        </a:rPr>
                        <a:t>Rôle</a:t>
                      </a:r>
                      <a:endParaRPr sz="2300" dirty="0">
                        <a:latin typeface="Carlito"/>
                        <a:cs typeface="Carlito"/>
                      </a:endParaRPr>
                    </a:p>
                  </a:txBody>
                  <a:tcPr marL="0" marR="0" marT="40128"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DEE6EE"/>
                    </a:solidFill>
                  </a:tcPr>
                </a:tc>
                <a:extLst>
                  <a:ext uri="{0D108BD9-81ED-4DB2-BD59-A6C34878D82A}">
                    <a16:rowId xmlns:a16="http://schemas.microsoft.com/office/drawing/2014/main" val="10000"/>
                  </a:ext>
                </a:extLst>
              </a:tr>
              <a:tr h="459541">
                <a:tc>
                  <a:txBody>
                    <a:bodyPr/>
                    <a:lstStyle/>
                    <a:p>
                      <a:pPr marL="91440">
                        <a:lnSpc>
                          <a:spcPct val="100000"/>
                        </a:lnSpc>
                        <a:spcBef>
                          <a:spcPts val="265"/>
                        </a:spcBef>
                      </a:pPr>
                      <a:r>
                        <a:rPr sz="2100" b="1" spc="-95" dirty="0">
                          <a:latin typeface="Carlito"/>
                          <a:cs typeface="Carlito"/>
                        </a:rPr>
                        <a:t>-</a:t>
                      </a:r>
                      <a:r>
                        <a:rPr sz="2100" b="1" spc="-95" dirty="0">
                          <a:latin typeface="Arial"/>
                          <a:cs typeface="Arial"/>
                        </a:rPr>
                        <a:t>A </a:t>
                      </a:r>
                      <a:r>
                        <a:rPr sz="2100" b="1" spc="-195" dirty="0">
                          <a:latin typeface="Arial"/>
                          <a:cs typeface="Arial"/>
                        </a:rPr>
                        <a:t>user,…</a:t>
                      </a:r>
                      <a:endParaRPr sz="2100">
                        <a:latin typeface="Arial"/>
                        <a:cs typeface="Arial"/>
                      </a:endParaRPr>
                    </a:p>
                  </a:txBody>
                  <a:tcPr marL="0" marR="0" marT="43404"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6EE"/>
                    </a:solidFill>
                  </a:tcPr>
                </a:tc>
                <a:tc>
                  <a:txBody>
                    <a:bodyPr/>
                    <a:lstStyle/>
                    <a:p>
                      <a:pPr marL="91440" algn="l">
                        <a:lnSpc>
                          <a:spcPct val="100000"/>
                        </a:lnSpc>
                        <a:spcBef>
                          <a:spcPts val="270"/>
                        </a:spcBef>
                      </a:pPr>
                      <a:r>
                        <a:rPr sz="1900" spc="-5" dirty="0">
                          <a:latin typeface="Carlito"/>
                          <a:cs typeface="Carlito"/>
                        </a:rPr>
                        <a:t>Configurer </a:t>
                      </a:r>
                      <a:r>
                        <a:rPr sz="1900" dirty="0">
                          <a:latin typeface="Carlito"/>
                          <a:cs typeface="Carlito"/>
                        </a:rPr>
                        <a:t>la </a:t>
                      </a:r>
                      <a:r>
                        <a:rPr sz="1900" spc="-5" dirty="0">
                          <a:latin typeface="Carlito"/>
                          <a:cs typeface="Carlito"/>
                        </a:rPr>
                        <a:t>liste </a:t>
                      </a:r>
                      <a:r>
                        <a:rPr sz="1900" dirty="0">
                          <a:latin typeface="Carlito"/>
                          <a:cs typeface="Carlito"/>
                        </a:rPr>
                        <a:t>des</a:t>
                      </a:r>
                      <a:r>
                        <a:rPr sz="1900" spc="-45" dirty="0">
                          <a:latin typeface="Carlito"/>
                          <a:cs typeface="Carlito"/>
                        </a:rPr>
                        <a:t> </a:t>
                      </a:r>
                      <a:r>
                        <a:rPr sz="1900" spc="-10" dirty="0">
                          <a:latin typeface="Carlito"/>
                          <a:cs typeface="Carlito"/>
                        </a:rPr>
                        <a:t>administrateurs</a:t>
                      </a:r>
                      <a:endParaRPr sz="1900" dirty="0">
                        <a:latin typeface="Carlito"/>
                        <a:cs typeface="Carlito"/>
                      </a:endParaRPr>
                    </a:p>
                  </a:txBody>
                  <a:tcPr marL="0" marR="0" marT="44223"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6EE"/>
                    </a:solidFill>
                  </a:tcPr>
                </a:tc>
                <a:extLst>
                  <a:ext uri="{0D108BD9-81ED-4DB2-BD59-A6C34878D82A}">
                    <a16:rowId xmlns:a16="http://schemas.microsoft.com/office/drawing/2014/main" val="10001"/>
                  </a:ext>
                </a:extLst>
              </a:tr>
              <a:tr h="459540">
                <a:tc>
                  <a:txBody>
                    <a:bodyPr/>
                    <a:lstStyle/>
                    <a:p>
                      <a:pPr marL="91440">
                        <a:lnSpc>
                          <a:spcPct val="100000"/>
                        </a:lnSpc>
                        <a:spcBef>
                          <a:spcPts val="265"/>
                        </a:spcBef>
                      </a:pPr>
                      <a:r>
                        <a:rPr sz="2100" b="1" spc="-5" dirty="0">
                          <a:latin typeface="Carlito"/>
                          <a:cs typeface="Carlito"/>
                        </a:rPr>
                        <a:t>-M</a:t>
                      </a:r>
                      <a:r>
                        <a:rPr sz="2100" b="1" spc="-15" dirty="0">
                          <a:latin typeface="Carlito"/>
                          <a:cs typeface="Carlito"/>
                        </a:rPr>
                        <a:t> </a:t>
                      </a:r>
                      <a:r>
                        <a:rPr sz="2100" b="1" spc="-20" dirty="0">
                          <a:latin typeface="Carlito"/>
                          <a:cs typeface="Carlito"/>
                        </a:rPr>
                        <a:t>user,...</a:t>
                      </a:r>
                      <a:endParaRPr sz="2100">
                        <a:latin typeface="Carlito"/>
                        <a:cs typeface="Carlito"/>
                      </a:endParaRPr>
                    </a:p>
                  </a:txBody>
                  <a:tcPr marL="0" marR="0" marT="4340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tc>
                  <a:txBody>
                    <a:bodyPr/>
                    <a:lstStyle/>
                    <a:p>
                      <a:pPr marL="91440" algn="l">
                        <a:lnSpc>
                          <a:spcPct val="100000"/>
                        </a:lnSpc>
                        <a:spcBef>
                          <a:spcPts val="270"/>
                        </a:spcBef>
                      </a:pPr>
                      <a:r>
                        <a:rPr sz="1900" spc="-5" dirty="0">
                          <a:latin typeface="Carlito"/>
                          <a:cs typeface="Carlito"/>
                        </a:rPr>
                        <a:t>Configurer </a:t>
                      </a:r>
                      <a:r>
                        <a:rPr sz="1900" dirty="0">
                          <a:latin typeface="Carlito"/>
                          <a:cs typeface="Carlito"/>
                        </a:rPr>
                        <a:t>la </a:t>
                      </a:r>
                      <a:r>
                        <a:rPr sz="1900" spc="-5" dirty="0">
                          <a:latin typeface="Carlito"/>
                          <a:cs typeface="Carlito"/>
                        </a:rPr>
                        <a:t>liste </a:t>
                      </a:r>
                      <a:r>
                        <a:rPr sz="1900" dirty="0">
                          <a:latin typeface="Carlito"/>
                          <a:cs typeface="Carlito"/>
                        </a:rPr>
                        <a:t>des </a:t>
                      </a:r>
                      <a:r>
                        <a:rPr sz="1900" spc="-5" dirty="0">
                          <a:latin typeface="Carlito"/>
                          <a:cs typeface="Carlito"/>
                        </a:rPr>
                        <a:t>membres </a:t>
                      </a:r>
                      <a:r>
                        <a:rPr sz="1900" dirty="0">
                          <a:latin typeface="Carlito"/>
                          <a:cs typeface="Carlito"/>
                        </a:rPr>
                        <a:t>du</a:t>
                      </a:r>
                      <a:r>
                        <a:rPr sz="1900" spc="-60" dirty="0">
                          <a:latin typeface="Carlito"/>
                          <a:cs typeface="Carlito"/>
                        </a:rPr>
                        <a:t> </a:t>
                      </a:r>
                      <a:r>
                        <a:rPr sz="1900" spc="-5" dirty="0">
                          <a:latin typeface="Carlito"/>
                          <a:cs typeface="Carlito"/>
                        </a:rPr>
                        <a:t>groupe</a:t>
                      </a:r>
                      <a:endParaRPr sz="1900" dirty="0">
                        <a:latin typeface="Carlito"/>
                        <a:cs typeface="Carlito"/>
                      </a:endParaRPr>
                    </a:p>
                  </a:txBody>
                  <a:tcPr marL="0" marR="0" marT="4422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extLst>
                  <a:ext uri="{0D108BD9-81ED-4DB2-BD59-A6C34878D82A}">
                    <a16:rowId xmlns:a16="http://schemas.microsoft.com/office/drawing/2014/main" val="10002"/>
                  </a:ext>
                </a:extLst>
              </a:tr>
              <a:tr h="459472">
                <a:tc>
                  <a:txBody>
                    <a:bodyPr/>
                    <a:lstStyle/>
                    <a:p>
                      <a:pPr marL="91440">
                        <a:lnSpc>
                          <a:spcPct val="100000"/>
                        </a:lnSpc>
                        <a:spcBef>
                          <a:spcPts val="265"/>
                        </a:spcBef>
                      </a:pPr>
                      <a:r>
                        <a:rPr sz="2100" b="1" spc="-5" dirty="0">
                          <a:latin typeface="Carlito"/>
                          <a:cs typeface="Carlito"/>
                        </a:rPr>
                        <a:t>-a</a:t>
                      </a:r>
                      <a:r>
                        <a:rPr sz="2100" b="1" spc="-20" dirty="0">
                          <a:latin typeface="Carlito"/>
                          <a:cs typeface="Carlito"/>
                        </a:rPr>
                        <a:t> </a:t>
                      </a:r>
                      <a:r>
                        <a:rPr sz="2100" b="1" spc="-5" dirty="0">
                          <a:latin typeface="Carlito"/>
                          <a:cs typeface="Carlito"/>
                        </a:rPr>
                        <a:t>user</a:t>
                      </a:r>
                      <a:endParaRPr sz="2100">
                        <a:latin typeface="Carlito"/>
                        <a:cs typeface="Carlito"/>
                      </a:endParaRPr>
                    </a:p>
                  </a:txBody>
                  <a:tcPr marL="0" marR="0" marT="4340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tc>
                  <a:txBody>
                    <a:bodyPr/>
                    <a:lstStyle/>
                    <a:p>
                      <a:pPr marL="91440" algn="l">
                        <a:lnSpc>
                          <a:spcPct val="100000"/>
                        </a:lnSpc>
                        <a:spcBef>
                          <a:spcPts val="270"/>
                        </a:spcBef>
                      </a:pPr>
                      <a:r>
                        <a:rPr sz="1900" spc="-5" dirty="0">
                          <a:latin typeface="Carlito"/>
                          <a:cs typeface="Carlito"/>
                        </a:rPr>
                        <a:t>Ajouter </a:t>
                      </a:r>
                      <a:r>
                        <a:rPr sz="1900" dirty="0">
                          <a:latin typeface="Carlito"/>
                          <a:cs typeface="Carlito"/>
                        </a:rPr>
                        <a:t>un </a:t>
                      </a:r>
                      <a:r>
                        <a:rPr sz="1900" spc="-5" dirty="0">
                          <a:latin typeface="Carlito"/>
                          <a:cs typeface="Carlito"/>
                        </a:rPr>
                        <a:t>utilisateur user </a:t>
                      </a:r>
                      <a:r>
                        <a:rPr sz="1900" dirty="0">
                          <a:latin typeface="Carlito"/>
                          <a:cs typeface="Carlito"/>
                        </a:rPr>
                        <a:t>au</a:t>
                      </a:r>
                      <a:r>
                        <a:rPr sz="1900" spc="-85" dirty="0">
                          <a:latin typeface="Carlito"/>
                          <a:cs typeface="Carlito"/>
                        </a:rPr>
                        <a:t> </a:t>
                      </a:r>
                      <a:r>
                        <a:rPr sz="1900" spc="-5" dirty="0">
                          <a:latin typeface="Carlito"/>
                          <a:cs typeface="Carlito"/>
                        </a:rPr>
                        <a:t>groupe</a:t>
                      </a:r>
                      <a:endParaRPr sz="1900" dirty="0">
                        <a:latin typeface="Carlito"/>
                        <a:cs typeface="Carlito"/>
                      </a:endParaRPr>
                    </a:p>
                  </a:txBody>
                  <a:tcPr marL="0" marR="0" marT="4422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extLst>
                  <a:ext uri="{0D108BD9-81ED-4DB2-BD59-A6C34878D82A}">
                    <a16:rowId xmlns:a16="http://schemas.microsoft.com/office/drawing/2014/main" val="10003"/>
                  </a:ext>
                </a:extLst>
              </a:tr>
              <a:tr h="459541">
                <a:tc>
                  <a:txBody>
                    <a:bodyPr/>
                    <a:lstStyle/>
                    <a:p>
                      <a:pPr marL="91440">
                        <a:lnSpc>
                          <a:spcPct val="100000"/>
                        </a:lnSpc>
                        <a:spcBef>
                          <a:spcPts val="265"/>
                        </a:spcBef>
                      </a:pPr>
                      <a:r>
                        <a:rPr sz="2100" b="1" spc="-5" dirty="0">
                          <a:latin typeface="Carlito"/>
                          <a:cs typeface="Carlito"/>
                        </a:rPr>
                        <a:t>-d</a:t>
                      </a:r>
                      <a:r>
                        <a:rPr sz="2100" b="1" spc="-20" dirty="0">
                          <a:latin typeface="Carlito"/>
                          <a:cs typeface="Carlito"/>
                        </a:rPr>
                        <a:t> </a:t>
                      </a:r>
                      <a:r>
                        <a:rPr sz="2100" b="1" spc="-5" dirty="0">
                          <a:latin typeface="Carlito"/>
                          <a:cs typeface="Carlito"/>
                        </a:rPr>
                        <a:t>user</a:t>
                      </a:r>
                      <a:endParaRPr sz="2100">
                        <a:latin typeface="Carlito"/>
                        <a:cs typeface="Carlito"/>
                      </a:endParaRPr>
                    </a:p>
                  </a:txBody>
                  <a:tcPr marL="0" marR="0" marT="4340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tc>
                  <a:txBody>
                    <a:bodyPr/>
                    <a:lstStyle/>
                    <a:p>
                      <a:pPr marL="91440" marR="0" indent="0" algn="l" defTabSz="584200" eaLnBrk="1" latinLnBrk="0" hangingPunct="1">
                        <a:lnSpc>
                          <a:spcPct val="100000"/>
                        </a:lnSpc>
                        <a:spcBef>
                          <a:spcPts val="270"/>
                        </a:spcBef>
                        <a:spcAft>
                          <a:spcPts val="0"/>
                        </a:spcAft>
                        <a:buClrTx/>
                        <a:buSzTx/>
                        <a:buFontTx/>
                        <a:buNone/>
                        <a:tabLst/>
                      </a:pPr>
                      <a:r>
                        <a:rPr sz="1900" b="0" i="0" u="none" strike="noStrike" cap="none" spc="-5" baseline="0" dirty="0">
                          <a:solidFill>
                            <a:schemeClr val="tx1"/>
                          </a:solidFill>
                          <a:uFillTx/>
                          <a:latin typeface="Carlito"/>
                          <a:ea typeface="+mn-ea"/>
                          <a:cs typeface="Arial"/>
                          <a:sym typeface="Palatino"/>
                        </a:rPr>
                        <a:t>Supprimer l’utilisateur user depuis le groupe</a:t>
                      </a:r>
                    </a:p>
                  </a:txBody>
                  <a:tcPr marL="0" marR="0" marT="4422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EE"/>
                    </a:solidFill>
                  </a:tcPr>
                </a:tc>
                <a:extLst>
                  <a:ext uri="{0D108BD9-81ED-4DB2-BD59-A6C34878D82A}">
                    <a16:rowId xmlns:a16="http://schemas.microsoft.com/office/drawing/2014/main" val="10004"/>
                  </a:ext>
                </a:extLst>
              </a:tr>
              <a:tr h="971072">
                <a:tc>
                  <a:txBody>
                    <a:bodyPr/>
                    <a:lstStyle/>
                    <a:p>
                      <a:pPr marL="91440">
                        <a:lnSpc>
                          <a:spcPct val="100000"/>
                        </a:lnSpc>
                        <a:spcBef>
                          <a:spcPts val="270"/>
                        </a:spcBef>
                      </a:pPr>
                      <a:r>
                        <a:rPr sz="2100" b="1" spc="-5" dirty="0">
                          <a:latin typeface="Carlito"/>
                          <a:cs typeface="Carlito"/>
                        </a:rPr>
                        <a:t>-R</a:t>
                      </a:r>
                      <a:endParaRPr sz="2100" dirty="0">
                        <a:latin typeface="Carlito"/>
                        <a:cs typeface="Carlito"/>
                      </a:endParaRPr>
                    </a:p>
                  </a:txBody>
                  <a:tcPr marL="0" marR="0" marT="44223" marB="0">
                    <a:lnL w="12700">
                      <a:solidFill>
                        <a:srgbClr val="FFFFFF"/>
                      </a:solidFill>
                      <a:prstDash val="solid"/>
                    </a:lnL>
                    <a:lnR w="12700">
                      <a:solidFill>
                        <a:srgbClr val="FFFFFF"/>
                      </a:solidFill>
                      <a:prstDash val="solid"/>
                    </a:lnR>
                    <a:lnT w="12700">
                      <a:solidFill>
                        <a:srgbClr val="FFFFFF"/>
                      </a:solidFill>
                      <a:prstDash val="solid"/>
                    </a:lnT>
                    <a:solidFill>
                      <a:srgbClr val="DEE6EE"/>
                    </a:solidFill>
                  </a:tcPr>
                </a:tc>
                <a:tc>
                  <a:txBody>
                    <a:bodyPr/>
                    <a:lstStyle/>
                    <a:p>
                      <a:pPr marL="91440" marR="85090" algn="l">
                        <a:lnSpc>
                          <a:spcPct val="100000"/>
                        </a:lnSpc>
                        <a:spcBef>
                          <a:spcPts val="275"/>
                        </a:spcBef>
                      </a:pPr>
                      <a:r>
                        <a:rPr sz="1900" b="0" i="0" u="none" strike="noStrike" cap="none" spc="-5" baseline="0" dirty="0">
                          <a:solidFill>
                            <a:schemeClr val="tx1"/>
                          </a:solidFill>
                          <a:uFillTx/>
                          <a:latin typeface="Carlito"/>
                          <a:ea typeface="+mn-ea"/>
                          <a:cs typeface="Arial"/>
                          <a:sym typeface="Palatino"/>
                        </a:rPr>
                        <a:t>Restreindre</a:t>
                      </a:r>
                      <a:r>
                        <a:rPr sz="1900" spc="-70" dirty="0">
                          <a:latin typeface="Arial"/>
                          <a:cs typeface="Arial"/>
                        </a:rPr>
                        <a:t> </a:t>
                      </a:r>
                      <a:r>
                        <a:rPr sz="1900" b="0" i="0" u="none" strike="noStrike" cap="none" spc="-5" baseline="0" dirty="0">
                          <a:solidFill>
                            <a:schemeClr val="tx1"/>
                          </a:solidFill>
                          <a:uFillTx/>
                          <a:latin typeface="Carlito"/>
                          <a:ea typeface="+mn-ea"/>
                          <a:cs typeface="Arial"/>
                          <a:sym typeface="Palatino"/>
                        </a:rPr>
                        <a:t>l’accès au </a:t>
                      </a:r>
                      <a:r>
                        <a:rPr sz="1900" b="0" i="0" u="none" strike="noStrike" cap="none" spc="-5" baseline="0" dirty="0" err="1">
                          <a:solidFill>
                            <a:schemeClr val="tx1"/>
                          </a:solidFill>
                          <a:uFillTx/>
                          <a:latin typeface="Carlito"/>
                          <a:ea typeface="+mn-ea"/>
                          <a:cs typeface="Arial"/>
                          <a:sym typeface="Palatino"/>
                        </a:rPr>
                        <a:t>groupe</a:t>
                      </a:r>
                      <a:r>
                        <a:rPr sz="1900" b="0" i="0" u="none" strike="noStrike" cap="none" spc="-5" baseline="0" dirty="0">
                          <a:solidFill>
                            <a:schemeClr val="tx1"/>
                          </a:solidFill>
                          <a:uFillTx/>
                          <a:latin typeface="Carlito"/>
                          <a:ea typeface="+mn-ea"/>
                          <a:cs typeface="Arial"/>
                          <a:sym typeface="Palatino"/>
                        </a:rPr>
                        <a:t>, le mot de passe du groupe est mis à la valeur ‘’ !’’. Dans ce cas  uniquement les membres de groupe avec un mot de passe pourront </a:t>
                      </a:r>
                      <a:r>
                        <a:rPr sz="1900" spc="-5" dirty="0">
                          <a:latin typeface="Carlito"/>
                          <a:cs typeface="Carlito"/>
                        </a:rPr>
                        <a:t>utiliser </a:t>
                      </a:r>
                      <a:r>
                        <a:rPr sz="1900" dirty="0">
                          <a:latin typeface="Carlito"/>
                          <a:cs typeface="Carlito"/>
                        </a:rPr>
                        <a:t>la </a:t>
                      </a:r>
                      <a:r>
                        <a:rPr sz="1900" spc="-5" dirty="0">
                          <a:latin typeface="Carlito"/>
                          <a:cs typeface="Carlito"/>
                        </a:rPr>
                        <a:t>commande </a:t>
                      </a:r>
                      <a:r>
                        <a:rPr sz="1900" b="1" spc="-10" dirty="0">
                          <a:latin typeface="Carlito"/>
                          <a:cs typeface="Carlito"/>
                        </a:rPr>
                        <a:t>newgrp </a:t>
                      </a:r>
                      <a:r>
                        <a:rPr sz="1900" spc="-10" dirty="0">
                          <a:latin typeface="Carlito"/>
                          <a:cs typeface="Carlito"/>
                        </a:rPr>
                        <a:t>afin  </a:t>
                      </a:r>
                      <a:r>
                        <a:rPr sz="1900" dirty="0">
                          <a:latin typeface="Carlito"/>
                          <a:cs typeface="Carlito"/>
                        </a:rPr>
                        <a:t>de </a:t>
                      </a:r>
                      <a:r>
                        <a:rPr sz="1900" spc="-5" dirty="0">
                          <a:latin typeface="Carlito"/>
                          <a:cs typeface="Carlito"/>
                        </a:rPr>
                        <a:t>rejoindre </a:t>
                      </a:r>
                      <a:r>
                        <a:rPr sz="1900" dirty="0">
                          <a:latin typeface="Carlito"/>
                          <a:cs typeface="Carlito"/>
                        </a:rPr>
                        <a:t>le</a:t>
                      </a:r>
                      <a:r>
                        <a:rPr sz="1900" spc="-10" dirty="0">
                          <a:latin typeface="Carlito"/>
                          <a:cs typeface="Carlito"/>
                        </a:rPr>
                        <a:t> </a:t>
                      </a:r>
                      <a:r>
                        <a:rPr sz="1900" spc="-5" dirty="0">
                          <a:latin typeface="Carlito"/>
                          <a:cs typeface="Carlito"/>
                        </a:rPr>
                        <a:t>groupe</a:t>
                      </a:r>
                      <a:endParaRPr sz="1900" dirty="0">
                        <a:latin typeface="Carlito"/>
                        <a:cs typeface="Carlito"/>
                      </a:endParaRPr>
                    </a:p>
                  </a:txBody>
                  <a:tcPr marL="0" marR="0" marT="45042" marB="0">
                    <a:lnL w="12700">
                      <a:solidFill>
                        <a:srgbClr val="FFFFFF"/>
                      </a:solidFill>
                      <a:prstDash val="solid"/>
                    </a:lnL>
                    <a:lnR w="12700">
                      <a:solidFill>
                        <a:srgbClr val="FFFFFF"/>
                      </a:solidFill>
                      <a:prstDash val="solid"/>
                    </a:lnR>
                    <a:lnT w="12700">
                      <a:solidFill>
                        <a:srgbClr val="FFFFFF"/>
                      </a:solidFill>
                      <a:prstDash val="solid"/>
                    </a:lnT>
                    <a:solidFill>
                      <a:srgbClr val="DEE6EE"/>
                    </a:solidFill>
                  </a:tcPr>
                </a:tc>
                <a:extLst>
                  <a:ext uri="{0D108BD9-81ED-4DB2-BD59-A6C34878D82A}">
                    <a16:rowId xmlns:a16="http://schemas.microsoft.com/office/drawing/2014/main" val="10005"/>
                  </a:ext>
                </a:extLst>
              </a:tr>
            </a:tbl>
          </a:graphicData>
        </a:graphic>
      </p:graphicFrame>
      <p:sp>
        <p:nvSpPr>
          <p:cNvPr id="7" name="object 7"/>
          <p:cNvSpPr txBox="1"/>
          <p:nvPr/>
        </p:nvSpPr>
        <p:spPr>
          <a:xfrm>
            <a:off x="12350838" y="9437465"/>
            <a:ext cx="429945" cy="324316"/>
          </a:xfrm>
          <a:prstGeom prst="rect">
            <a:avLst/>
          </a:prstGeom>
        </p:spPr>
        <p:txBody>
          <a:bodyPr vert="horz" wrap="square" lIns="0" tIns="16379" rIns="0" bIns="0" rtlCol="0">
            <a:spAutoFit/>
          </a:bodyPr>
          <a:lstStyle/>
          <a:p>
            <a:pPr marL="16379">
              <a:spcBef>
                <a:spcPts val="129"/>
              </a:spcBef>
            </a:pPr>
            <a:r>
              <a:rPr sz="2000" spc="-6" dirty="0">
                <a:latin typeface="Carlito"/>
                <a:cs typeface="Carlito"/>
              </a:rPr>
              <a:t>41</a:t>
            </a:r>
            <a:endParaRPr sz="2000" dirty="0">
              <a:latin typeface="Carlito"/>
              <a:cs typeface="Carli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0738" y="895463"/>
            <a:ext cx="12008099" cy="1239727"/>
          </a:xfrm>
          <a:prstGeom prst="rect">
            <a:avLst/>
          </a:prstGeom>
          <a:ln w="12700">
            <a:miter lim="400000"/>
          </a:ln>
        </p:spPr>
        <p:txBody>
          <a:bodyPr lIns="50800" tIns="50800" rIns="50800" bIns="50800" anchor="ctr">
            <a:normAutofit/>
          </a:bodyPr>
          <a:lstStyle/>
          <a:p>
            <a:r>
              <a:rPr sz="7000" b="0" u="none" dirty="0">
                <a:solidFill>
                  <a:srgbClr val="D93E2B"/>
                </a:solidFill>
                <a:latin typeface="+mn-lt"/>
                <a:cs typeface="+mn-cs"/>
              </a:rPr>
              <a:t>La commande newgrp</a:t>
            </a:r>
          </a:p>
        </p:txBody>
      </p:sp>
      <p:sp>
        <p:nvSpPr>
          <p:cNvPr id="3" name="object 3"/>
          <p:cNvSpPr txBox="1"/>
          <p:nvPr/>
        </p:nvSpPr>
        <p:spPr>
          <a:xfrm>
            <a:off x="650738" y="2423991"/>
            <a:ext cx="12186673" cy="4605802"/>
          </a:xfrm>
          <a:prstGeom prst="rect">
            <a:avLst/>
          </a:prstGeom>
        </p:spPr>
        <p:txBody>
          <a:bodyPr vert="horz" wrap="square" lIns="0" tIns="17198"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150000"/>
              </a:lnSpc>
              <a:spcBef>
                <a:spcPts val="135"/>
              </a:spcBef>
              <a:buFont typeface="Wingdings" panose="05000000000000000000" pitchFamily="2" charset="2"/>
              <a:buChar char="§"/>
              <a:tabLst>
                <a:tab pos="457798" algn="l"/>
                <a:tab pos="458617" algn="l"/>
              </a:tabLst>
              <a:defRPr sz="2800" b="1">
                <a:solidFill>
                  <a:srgbClr val="002060"/>
                </a:solidFill>
              </a:defRPr>
            </a:lvl1pPr>
          </a:lstStyle>
          <a:p>
            <a:r>
              <a:rPr dirty="0"/>
              <a:t>NOM</a:t>
            </a:r>
          </a:p>
          <a:p>
            <a:pPr marL="16379" indent="0">
              <a:buNone/>
            </a:pPr>
            <a:r>
              <a:rPr lang="fr-FR" dirty="0"/>
              <a:t>     </a:t>
            </a:r>
            <a:r>
              <a:rPr dirty="0" err="1">
                <a:solidFill>
                  <a:srgbClr val="FF0000"/>
                </a:solidFill>
              </a:rPr>
              <a:t>newgrp</a:t>
            </a:r>
            <a:r>
              <a:rPr lang="fr-FR" dirty="0">
                <a:solidFill>
                  <a:srgbClr val="FF0000"/>
                </a:solidFill>
              </a:rPr>
              <a:t>        </a:t>
            </a:r>
            <a:r>
              <a:rPr dirty="0"/>
              <a:t> - </a:t>
            </a:r>
            <a:r>
              <a:rPr b="0" dirty="0">
                <a:solidFill>
                  <a:srgbClr val="414141"/>
                </a:solidFill>
              </a:rPr>
              <a:t>se connecter avec un nouveau </a:t>
            </a:r>
            <a:r>
              <a:rPr b="0" dirty="0" err="1">
                <a:solidFill>
                  <a:srgbClr val="414141"/>
                </a:solidFill>
              </a:rPr>
              <a:t>groupe</a:t>
            </a:r>
            <a:r>
              <a:rPr b="0" dirty="0">
                <a:solidFill>
                  <a:srgbClr val="414141"/>
                </a:solidFill>
              </a:rPr>
              <a:t> (</a:t>
            </a:r>
            <a:r>
              <a:rPr b="0" dirty="0" err="1">
                <a:solidFill>
                  <a:srgbClr val="414141"/>
                </a:solidFill>
              </a:rPr>
              <a:t>groupe</a:t>
            </a:r>
            <a:r>
              <a:rPr b="0" dirty="0">
                <a:solidFill>
                  <a:srgbClr val="414141"/>
                </a:solidFill>
              </a:rPr>
              <a:t> </a:t>
            </a:r>
            <a:r>
              <a:rPr b="0" dirty="0" err="1">
                <a:solidFill>
                  <a:srgbClr val="414141"/>
                </a:solidFill>
              </a:rPr>
              <a:t>primaire</a:t>
            </a:r>
            <a:r>
              <a:rPr b="0" dirty="0">
                <a:solidFill>
                  <a:srgbClr val="414141"/>
                </a:solidFill>
              </a:rPr>
              <a:t>)</a:t>
            </a:r>
          </a:p>
          <a:p>
            <a:r>
              <a:rPr dirty="0"/>
              <a:t>SYNOPSIS</a:t>
            </a:r>
          </a:p>
          <a:p>
            <a:pPr marL="16379" indent="0">
              <a:buNone/>
            </a:pPr>
            <a:r>
              <a:rPr lang="fr-FR" dirty="0">
                <a:solidFill>
                  <a:srgbClr val="FF0000"/>
                </a:solidFill>
              </a:rPr>
              <a:t>     $ </a:t>
            </a:r>
            <a:r>
              <a:rPr dirty="0" err="1">
                <a:solidFill>
                  <a:srgbClr val="FF0000"/>
                </a:solidFill>
              </a:rPr>
              <a:t>newgrp</a:t>
            </a:r>
            <a:r>
              <a:rPr dirty="0">
                <a:solidFill>
                  <a:srgbClr val="FF0000"/>
                </a:solidFill>
              </a:rPr>
              <a:t> [-] [</a:t>
            </a:r>
            <a:r>
              <a:rPr dirty="0" err="1">
                <a:solidFill>
                  <a:srgbClr val="FF0000"/>
                </a:solidFill>
              </a:rPr>
              <a:t>groupe</a:t>
            </a:r>
            <a:r>
              <a:rPr dirty="0">
                <a:solidFill>
                  <a:srgbClr val="FF0000"/>
                </a:solidFill>
              </a:rPr>
              <a:t>]</a:t>
            </a:r>
          </a:p>
          <a:p>
            <a:r>
              <a:rPr dirty="0"/>
              <a:t>DESCRIPTION</a:t>
            </a:r>
          </a:p>
          <a:p>
            <a:pPr marL="357188" indent="0">
              <a:lnSpc>
                <a:spcPct val="100000"/>
              </a:lnSpc>
              <a:buNone/>
            </a:pPr>
            <a:r>
              <a:rPr b="0" dirty="0">
                <a:solidFill>
                  <a:srgbClr val="414141"/>
                </a:solidFill>
              </a:rPr>
              <a:t>La commande </a:t>
            </a:r>
            <a:r>
              <a:rPr dirty="0">
                <a:solidFill>
                  <a:srgbClr val="414141"/>
                </a:solidFill>
              </a:rPr>
              <a:t>newgrp</a:t>
            </a:r>
            <a:r>
              <a:rPr b="0" dirty="0">
                <a:solidFill>
                  <a:srgbClr val="414141"/>
                </a:solidFill>
              </a:rPr>
              <a:t> est utilisée pour modifier l'ID de groupe actuel lors d'une session de </a:t>
            </a:r>
            <a:r>
              <a:rPr b="0" dirty="0" err="1">
                <a:solidFill>
                  <a:srgbClr val="414141"/>
                </a:solidFill>
              </a:rPr>
              <a:t>connexion</a:t>
            </a:r>
            <a:r>
              <a:rPr b="0" dirty="0">
                <a:solidFill>
                  <a:srgbClr val="414141"/>
                </a:solidFill>
              </a:rPr>
              <a:t>. Si l'option </a:t>
            </a:r>
            <a:r>
              <a:rPr dirty="0">
                <a:solidFill>
                  <a:srgbClr val="414141"/>
                </a:solidFill>
              </a:rPr>
              <a:t>- flag </a:t>
            </a:r>
            <a:r>
              <a:rPr b="0" dirty="0">
                <a:solidFill>
                  <a:srgbClr val="414141"/>
                </a:solidFill>
              </a:rPr>
              <a:t>est donnée, l'environnement sera réinitialisé comme si </a:t>
            </a:r>
            <a:r>
              <a:rPr b="0" dirty="0" err="1">
                <a:solidFill>
                  <a:srgbClr val="414141"/>
                </a:solidFill>
              </a:rPr>
              <a:t>l'utilisateur</a:t>
            </a:r>
            <a:r>
              <a:rPr b="0" dirty="0">
                <a:solidFill>
                  <a:srgbClr val="414141"/>
                </a:solidFill>
              </a:rPr>
              <a:t> </a:t>
            </a:r>
            <a:r>
              <a:rPr b="0" dirty="0" err="1">
                <a:solidFill>
                  <a:srgbClr val="414141"/>
                </a:solidFill>
              </a:rPr>
              <a:t>vient</a:t>
            </a:r>
            <a:r>
              <a:rPr b="0" dirty="0">
                <a:solidFill>
                  <a:srgbClr val="414141"/>
                </a:solidFill>
              </a:rPr>
              <a:t> de se connecter</a:t>
            </a:r>
            <a:r>
              <a:rPr lang="fr-FR" b="0" dirty="0">
                <a:solidFill>
                  <a:srgbClr val="414141"/>
                </a:solidFill>
              </a:rPr>
              <a:t>.</a:t>
            </a:r>
            <a:endParaRPr b="0" dirty="0">
              <a:solidFill>
                <a:srgbClr val="414141"/>
              </a:solidFill>
            </a:endParaRPr>
          </a:p>
        </p:txBody>
      </p:sp>
      <p:sp>
        <p:nvSpPr>
          <p:cNvPr id="4" name="object 4"/>
          <p:cNvSpPr/>
          <p:nvPr/>
        </p:nvSpPr>
        <p:spPr>
          <a:xfrm>
            <a:off x="1315244" y="7318595"/>
            <a:ext cx="11343592" cy="2477644"/>
          </a:xfrm>
          <a:prstGeom prst="rect">
            <a:avLst/>
          </a:prstGeom>
          <a:blipFill>
            <a:blip r:embed="rId3" cstate="print"/>
            <a:stretch>
              <a:fillRect/>
            </a:stretch>
          </a:blipFill>
        </p:spPr>
        <p:txBody>
          <a:bodyPr wrap="square" lIns="0" tIns="0" rIns="0" bIns="0" rtlCol="0"/>
          <a:lstStyle/>
          <a:p>
            <a:endParaRPr sz="3095"/>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43</a:t>
            </a:fld>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1286" y="1074647"/>
            <a:ext cx="12458141" cy="808692"/>
          </a:xfrm>
          <a:prstGeom prst="rect">
            <a:avLst/>
          </a:prstGeom>
          <a:ln w="12700">
            <a:miter lim="400000"/>
          </a:ln>
        </p:spPr>
        <p:txBody>
          <a:bodyPr lIns="50800" tIns="50800" rIns="50800" bIns="50800" anchor="ctr">
            <a:noAutofit/>
          </a:bodyPr>
          <a:lstStyle/>
          <a:p>
            <a:r>
              <a:rPr sz="6300" b="0" u="none" dirty="0">
                <a:solidFill>
                  <a:srgbClr val="D93E2B"/>
                </a:solidFill>
                <a:latin typeface="+mn-lt"/>
                <a:cs typeface="+mn-cs"/>
              </a:rPr>
              <a:t>Le fichier /etc/</a:t>
            </a:r>
            <a:r>
              <a:rPr sz="6300" b="0" u="none" dirty="0" err="1">
                <a:solidFill>
                  <a:srgbClr val="D93E2B"/>
                </a:solidFill>
                <a:latin typeface="+mn-lt"/>
                <a:cs typeface="+mn-cs"/>
              </a:rPr>
              <a:t>gshadow</a:t>
            </a:r>
            <a:r>
              <a:rPr lang="fr-FR" sz="6300" b="0" u="none" dirty="0">
                <a:solidFill>
                  <a:srgbClr val="D93E2B"/>
                </a:solidFill>
                <a:latin typeface="+mn-lt"/>
                <a:cs typeface="+mn-cs"/>
              </a:rPr>
              <a:t>  </a:t>
            </a:r>
            <a:r>
              <a:rPr sz="6300" b="0" u="none" dirty="0">
                <a:solidFill>
                  <a:srgbClr val="D93E2B"/>
                </a:solidFill>
                <a:latin typeface="+mn-lt"/>
                <a:cs typeface="+mn-cs"/>
              </a:rPr>
              <a:t>(1/2)</a:t>
            </a:r>
          </a:p>
        </p:txBody>
      </p:sp>
      <p:sp>
        <p:nvSpPr>
          <p:cNvPr id="3" name="object 3"/>
          <p:cNvSpPr txBox="1"/>
          <p:nvPr/>
        </p:nvSpPr>
        <p:spPr>
          <a:xfrm>
            <a:off x="431285" y="2487588"/>
            <a:ext cx="12156796" cy="876659"/>
          </a:xfrm>
          <a:prstGeom prst="rect">
            <a:avLst/>
          </a:prstGeom>
        </p:spPr>
        <p:txBody>
          <a:bodyPr vert="horz" wrap="square" lIns="0" tIns="14741" rIns="0" bIns="0" rtlCol="0">
            <a:spAutoFit/>
          </a:bodyPr>
          <a:lstStyle/>
          <a:p>
            <a:pPr marL="442913" marR="6552" indent="-257175" algn="l">
              <a:lnSpc>
                <a:spcPct val="100499"/>
              </a:lnSpc>
              <a:spcBef>
                <a:spcPts val="116"/>
              </a:spcBef>
              <a:buFont typeface="Wingdings" panose="05000000000000000000" pitchFamily="2" charset="2"/>
              <a:buChar char="§"/>
            </a:pPr>
            <a:r>
              <a:rPr sz="2800" dirty="0"/>
              <a:t>Comme pour le fichier </a:t>
            </a:r>
            <a:r>
              <a:rPr sz="2800" b="1" dirty="0"/>
              <a:t>/etc/shadow</a:t>
            </a:r>
            <a:r>
              <a:rPr sz="2800" dirty="0"/>
              <a:t>, le fichier </a:t>
            </a:r>
            <a:r>
              <a:rPr sz="2800" b="1" dirty="0"/>
              <a:t>/etc/gshadow </a:t>
            </a:r>
            <a:r>
              <a:rPr sz="2800" dirty="0"/>
              <a:t>contient les  informations cachées sur les groupes</a:t>
            </a:r>
          </a:p>
        </p:txBody>
      </p:sp>
      <p:sp>
        <p:nvSpPr>
          <p:cNvPr id="5" name="object 5"/>
          <p:cNvSpPr txBox="1"/>
          <p:nvPr/>
        </p:nvSpPr>
        <p:spPr>
          <a:xfrm>
            <a:off x="506007" y="4979906"/>
            <a:ext cx="12156796" cy="4721302"/>
          </a:xfrm>
          <a:prstGeom prst="rect">
            <a:avLst/>
          </a:prstGeom>
        </p:spPr>
        <p:txBody>
          <a:bodyPr vert="horz" wrap="square" lIns="0" tIns="14741"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42913" marR="6552" indent="-257175" algn="l">
              <a:lnSpc>
                <a:spcPct val="100499"/>
              </a:lnSpc>
              <a:spcBef>
                <a:spcPts val="116"/>
              </a:spcBef>
              <a:buFont typeface="Wingdings" panose="05000000000000000000" pitchFamily="2" charset="2"/>
              <a:buChar char="§"/>
              <a:defRPr sz="2800"/>
            </a:lvl1pPr>
          </a:lstStyle>
          <a:p>
            <a:pPr algn="just"/>
            <a:r>
              <a:rPr sz="2500" dirty="0"/>
              <a:t>Chaque ligne est composée de 4 champs :</a:t>
            </a:r>
            <a:endParaRPr lang="fr-FR" sz="2500" dirty="0"/>
          </a:p>
          <a:p>
            <a:pPr marL="185738" indent="0" algn="just">
              <a:buNone/>
            </a:pPr>
            <a:endParaRPr lang="fr-FR" sz="2500" dirty="0"/>
          </a:p>
          <a:p>
            <a:pPr marL="185738" indent="0" algn="just">
              <a:buNone/>
            </a:pPr>
            <a:r>
              <a:rPr lang="fr-FR" sz="2500" b="1" dirty="0">
                <a:solidFill>
                  <a:srgbClr val="0070C0"/>
                </a:solidFill>
              </a:rPr>
              <a:t>          </a:t>
            </a:r>
            <a:r>
              <a:rPr sz="2500" b="1" dirty="0">
                <a:solidFill>
                  <a:srgbClr val="0070C0"/>
                </a:solidFill>
              </a:rPr>
              <a:t>NOM_GROUP:PASSWORD:ADMINISTRATEURS:MEMBRES</a:t>
            </a:r>
          </a:p>
          <a:p>
            <a:pPr algn="just"/>
            <a:endParaRPr sz="2500" dirty="0"/>
          </a:p>
          <a:p>
            <a:pPr algn="just">
              <a:lnSpc>
                <a:spcPct val="100000"/>
              </a:lnSpc>
            </a:pPr>
            <a:r>
              <a:rPr sz="2500" b="1" dirty="0"/>
              <a:t>NOM_GROUP:</a:t>
            </a:r>
            <a:r>
              <a:rPr lang="fr-FR" sz="2500" b="1" dirty="0"/>
              <a:t> </a:t>
            </a:r>
            <a:r>
              <a:rPr sz="2500" dirty="0"/>
              <a:t>Ce doit être un nom de groupe valable, qui existe sur le système</a:t>
            </a:r>
          </a:p>
          <a:p>
            <a:pPr algn="just">
              <a:lnSpc>
                <a:spcPct val="100000"/>
              </a:lnSpc>
            </a:pPr>
            <a:r>
              <a:rPr sz="2500" b="1" dirty="0"/>
              <a:t>PASSWORD: </a:t>
            </a:r>
            <a:r>
              <a:rPr lang="fr-FR" sz="2500" b="1" dirty="0"/>
              <a:t> </a:t>
            </a:r>
            <a:r>
              <a:rPr sz="2500" dirty="0"/>
              <a:t>mot de passe chiffré</a:t>
            </a:r>
          </a:p>
          <a:p>
            <a:pPr algn="just">
              <a:lnSpc>
                <a:spcPct val="100000"/>
              </a:lnSpc>
            </a:pPr>
            <a:r>
              <a:rPr sz="2500" b="1" dirty="0"/>
              <a:t>ADMINISTRATEURS:</a:t>
            </a:r>
            <a:r>
              <a:rPr lang="fr-FR" sz="2500" b="1" dirty="0"/>
              <a:t> </a:t>
            </a:r>
            <a:r>
              <a:rPr sz="2500" dirty="0"/>
              <a:t>Ce champ doit être une liste d'utilisateurs séparés par des virgules.</a:t>
            </a:r>
            <a:r>
              <a:rPr lang="fr-FR" sz="2500" dirty="0"/>
              <a:t> </a:t>
            </a:r>
            <a:r>
              <a:rPr sz="2500" dirty="0"/>
              <a:t>Les</a:t>
            </a:r>
            <a:r>
              <a:rPr lang="fr-FR" sz="2500" dirty="0"/>
              <a:t> </a:t>
            </a:r>
            <a:r>
              <a:rPr sz="2500" dirty="0" err="1"/>
              <a:t>administrateurs</a:t>
            </a:r>
            <a:r>
              <a:rPr sz="2500" dirty="0"/>
              <a:t> peuvent modifier le mot de passe ou les membres du groupe et </a:t>
            </a:r>
            <a:r>
              <a:rPr sz="2500" dirty="0" err="1"/>
              <a:t>peuvent</a:t>
            </a:r>
            <a:r>
              <a:rPr lang="fr-FR" sz="2500" dirty="0"/>
              <a:t> </a:t>
            </a:r>
            <a:r>
              <a:rPr sz="2500" dirty="0" err="1"/>
              <a:t>aussi</a:t>
            </a:r>
            <a:r>
              <a:rPr sz="2500" dirty="0"/>
              <a:t> avoir les mêmes permissions que les </a:t>
            </a:r>
            <a:r>
              <a:rPr sz="2500" dirty="0" err="1"/>
              <a:t>membres</a:t>
            </a:r>
            <a:r>
              <a:rPr lang="fr-FR" sz="2500" dirty="0"/>
              <a:t>.</a:t>
            </a:r>
            <a:endParaRPr sz="2500" dirty="0"/>
          </a:p>
          <a:p>
            <a:pPr algn="just">
              <a:lnSpc>
                <a:spcPct val="100000"/>
              </a:lnSpc>
            </a:pPr>
            <a:r>
              <a:rPr sz="2500" b="1" dirty="0"/>
              <a:t>MEMBRES : </a:t>
            </a:r>
            <a:r>
              <a:rPr sz="2500" dirty="0"/>
              <a:t>Ce champ doit être une liste d'utilisateurs, séparés par des</a:t>
            </a:r>
            <a:r>
              <a:rPr lang="fr-FR" sz="2500" dirty="0"/>
              <a:t> </a:t>
            </a:r>
            <a:r>
              <a:rPr sz="2500" dirty="0"/>
              <a:t>virgules.</a:t>
            </a:r>
            <a:r>
              <a:rPr lang="fr-FR" sz="2500" dirty="0"/>
              <a:t> </a:t>
            </a:r>
            <a:r>
              <a:rPr sz="2500" dirty="0"/>
              <a:t>Les</a:t>
            </a:r>
            <a:r>
              <a:rPr lang="fr-FR" sz="2500" dirty="0"/>
              <a:t> </a:t>
            </a:r>
            <a:r>
              <a:rPr sz="2500" dirty="0" err="1"/>
              <a:t>membres</a:t>
            </a:r>
            <a:r>
              <a:rPr sz="2500" dirty="0"/>
              <a:t> peuvent accéder au groupe sans qu'un mot de passe ne leur soit demandé.</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44</a:t>
            </a:fld>
            <a:endParaRPr dirty="0"/>
          </a:p>
        </p:txBody>
      </p:sp>
      <p:pic>
        <p:nvPicPr>
          <p:cNvPr id="7" name="Image 6"/>
          <p:cNvPicPr>
            <a:picLocks noChangeAspect="1"/>
          </p:cNvPicPr>
          <p:nvPr/>
        </p:nvPicPr>
        <p:blipFill>
          <a:blip r:embed="rId2"/>
          <a:stretch>
            <a:fillRect/>
          </a:stretch>
        </p:blipFill>
        <p:spPr>
          <a:xfrm>
            <a:off x="1555205" y="3777996"/>
            <a:ext cx="9448786" cy="66141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1976" y="1050980"/>
            <a:ext cx="12736761" cy="1053990"/>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Le fichier /etc/</a:t>
            </a:r>
            <a:r>
              <a:rPr sz="7000" b="0" u="none" dirty="0" err="1">
                <a:solidFill>
                  <a:srgbClr val="D93E2B"/>
                </a:solidFill>
                <a:latin typeface="+mn-lt"/>
                <a:cs typeface="+mn-cs"/>
              </a:rPr>
              <a:t>gshadow</a:t>
            </a:r>
            <a:r>
              <a:rPr lang="fr-FR" sz="7000" b="0" u="none" dirty="0">
                <a:solidFill>
                  <a:srgbClr val="D93E2B"/>
                </a:solidFill>
                <a:latin typeface="+mn-lt"/>
                <a:cs typeface="+mn-cs"/>
              </a:rPr>
              <a:t>  </a:t>
            </a:r>
            <a:r>
              <a:rPr sz="7000" b="0" u="none" dirty="0">
                <a:solidFill>
                  <a:srgbClr val="D93E2B"/>
                </a:solidFill>
                <a:latin typeface="+mn-lt"/>
                <a:cs typeface="+mn-cs"/>
              </a:rPr>
              <a:t>(2/2)</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45</a:t>
            </a:fld>
            <a:endParaRPr dirty="0"/>
          </a:p>
        </p:txBody>
      </p:sp>
      <p:pic>
        <p:nvPicPr>
          <p:cNvPr id="5" name="Image 4"/>
          <p:cNvPicPr>
            <a:picLocks noChangeAspect="1"/>
          </p:cNvPicPr>
          <p:nvPr/>
        </p:nvPicPr>
        <p:blipFill>
          <a:blip r:embed="rId2"/>
          <a:stretch>
            <a:fillRect/>
          </a:stretch>
        </p:blipFill>
        <p:spPr>
          <a:xfrm>
            <a:off x="703387" y="3883728"/>
            <a:ext cx="12325350" cy="4460172"/>
          </a:xfrm>
          <a:prstGeom prst="rect">
            <a:avLst/>
          </a:prstGeom>
        </p:spPr>
      </p:pic>
      <p:sp>
        <p:nvSpPr>
          <p:cNvPr id="6" name="Rectangle à coins arrondis 5"/>
          <p:cNvSpPr/>
          <p:nvPr/>
        </p:nvSpPr>
        <p:spPr>
          <a:xfrm>
            <a:off x="703387" y="4210050"/>
            <a:ext cx="1066800" cy="419100"/>
          </a:xfrm>
          <a:prstGeom prst="round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7" name="Rectangle à coins arrondis 6"/>
          <p:cNvSpPr/>
          <p:nvPr/>
        </p:nvSpPr>
        <p:spPr>
          <a:xfrm>
            <a:off x="682874" y="6276975"/>
            <a:ext cx="1066800" cy="419100"/>
          </a:xfrm>
          <a:prstGeom prst="round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8" name="Rectangle à coins arrondis 7"/>
          <p:cNvSpPr/>
          <p:nvPr/>
        </p:nvSpPr>
        <p:spPr>
          <a:xfrm>
            <a:off x="2533650" y="6677025"/>
            <a:ext cx="2151187" cy="323850"/>
          </a:xfrm>
          <a:prstGeom prst="round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9" name="Rectangle à coins arrondis 8"/>
          <p:cNvSpPr/>
          <p:nvPr/>
        </p:nvSpPr>
        <p:spPr>
          <a:xfrm>
            <a:off x="2379787" y="7924800"/>
            <a:ext cx="1066800" cy="419100"/>
          </a:xfrm>
          <a:prstGeom prst="round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0" name="Rectangle à coins arrondis 9"/>
          <p:cNvSpPr/>
          <p:nvPr/>
        </p:nvSpPr>
        <p:spPr>
          <a:xfrm>
            <a:off x="6324600" y="6962775"/>
            <a:ext cx="1402556" cy="419100"/>
          </a:xfrm>
          <a:prstGeom prst="round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Tree>
    <p:extLst>
      <p:ext uri="{BB962C8B-B14F-4D97-AF65-F5344CB8AC3E}">
        <p14:creationId xmlns:p14="http://schemas.microsoft.com/office/powerpoint/2010/main" val="1013155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946" y="1016808"/>
            <a:ext cx="12679611" cy="1211152"/>
          </a:xfrm>
          <a:prstGeom prst="rect">
            <a:avLst/>
          </a:prstGeom>
          <a:ln w="12700">
            <a:miter lim="400000"/>
          </a:ln>
        </p:spPr>
        <p:txBody>
          <a:bodyPr lIns="50800" tIns="50800" rIns="50800" bIns="50800" anchor="ctr">
            <a:normAutofit/>
          </a:bodyPr>
          <a:lstStyle/>
          <a:p>
            <a:r>
              <a:rPr sz="6300" b="0" u="none" dirty="0">
                <a:solidFill>
                  <a:srgbClr val="D93E2B"/>
                </a:solidFill>
                <a:latin typeface="+mn-lt"/>
                <a:cs typeface="+mn-cs"/>
              </a:rPr>
              <a:t>Les </a:t>
            </a:r>
            <a:r>
              <a:rPr sz="6300" b="0" u="none" dirty="0" err="1">
                <a:solidFill>
                  <a:srgbClr val="D93E2B"/>
                </a:solidFill>
                <a:latin typeface="+mn-lt"/>
                <a:cs typeface="+mn-cs"/>
              </a:rPr>
              <a:t>commandes</a:t>
            </a:r>
            <a:r>
              <a:rPr sz="6300" b="0" u="none" dirty="0">
                <a:solidFill>
                  <a:srgbClr val="D93E2B"/>
                </a:solidFill>
                <a:latin typeface="+mn-lt"/>
                <a:cs typeface="+mn-cs"/>
              </a:rPr>
              <a:t> </a:t>
            </a:r>
            <a:r>
              <a:rPr sz="6300" b="0" u="none" dirty="0" err="1">
                <a:solidFill>
                  <a:srgbClr val="D93E2B"/>
                </a:solidFill>
                <a:latin typeface="+mn-lt"/>
                <a:cs typeface="+mn-cs"/>
              </a:rPr>
              <a:t>chfn</a:t>
            </a:r>
            <a:r>
              <a:rPr sz="6300" b="0" u="none" dirty="0">
                <a:solidFill>
                  <a:srgbClr val="D93E2B"/>
                </a:solidFill>
                <a:latin typeface="+mn-lt"/>
                <a:cs typeface="+mn-cs"/>
              </a:rPr>
              <a:t>, chown et chgrp</a:t>
            </a:r>
          </a:p>
        </p:txBody>
      </p:sp>
      <p:sp>
        <p:nvSpPr>
          <p:cNvPr id="3" name="object 3"/>
          <p:cNvSpPr txBox="1"/>
          <p:nvPr/>
        </p:nvSpPr>
        <p:spPr>
          <a:xfrm>
            <a:off x="764999" y="2612805"/>
            <a:ext cx="11969132" cy="6273714"/>
          </a:xfrm>
          <a:prstGeom prst="rect">
            <a:avLst/>
          </a:prstGeom>
        </p:spPr>
        <p:txBody>
          <a:bodyPr vert="horz" wrap="square" lIns="0" tIns="14741"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42913" marR="6552" indent="-257175" algn="l">
              <a:lnSpc>
                <a:spcPct val="100499"/>
              </a:lnSpc>
              <a:spcBef>
                <a:spcPts val="116"/>
              </a:spcBef>
              <a:buFont typeface="Wingdings" panose="05000000000000000000" pitchFamily="2" charset="2"/>
              <a:buChar char="§"/>
              <a:defRPr sz="2800"/>
            </a:lvl1pPr>
          </a:lstStyle>
          <a:p>
            <a:pPr marL="473579" marR="0" indent="-457200" algn="just">
              <a:lnSpc>
                <a:spcPct val="150000"/>
              </a:lnSpc>
              <a:spcBef>
                <a:spcPts val="135"/>
              </a:spcBef>
              <a:tabLst>
                <a:tab pos="457798" algn="l"/>
                <a:tab pos="458617" algn="l"/>
              </a:tabLst>
            </a:pPr>
            <a:r>
              <a:rPr b="1" dirty="0">
                <a:solidFill>
                  <a:srgbClr val="002060"/>
                </a:solidFill>
              </a:rPr>
              <a:t>NOM</a:t>
            </a:r>
          </a:p>
          <a:p>
            <a:pPr marL="185738" indent="0" algn="just">
              <a:lnSpc>
                <a:spcPct val="150000"/>
              </a:lnSpc>
              <a:buNone/>
            </a:pPr>
            <a:r>
              <a:rPr lang="fr-FR" dirty="0"/>
              <a:t>   </a:t>
            </a:r>
            <a:r>
              <a:rPr lang="fr-FR" b="1" dirty="0">
                <a:solidFill>
                  <a:srgbClr val="FF0000"/>
                </a:solidFill>
              </a:rPr>
              <a:t> </a:t>
            </a:r>
            <a:r>
              <a:rPr b="1" dirty="0" err="1">
                <a:solidFill>
                  <a:srgbClr val="FF0000"/>
                </a:solidFill>
              </a:rPr>
              <a:t>chfn</a:t>
            </a:r>
            <a:r>
              <a:rPr b="1" dirty="0">
                <a:solidFill>
                  <a:srgbClr val="FF0000"/>
                </a:solidFill>
              </a:rPr>
              <a:t> </a:t>
            </a:r>
            <a:r>
              <a:rPr lang="fr-FR" b="1" dirty="0">
                <a:solidFill>
                  <a:srgbClr val="FF0000"/>
                </a:solidFill>
              </a:rPr>
              <a:t>       </a:t>
            </a:r>
            <a:r>
              <a:rPr dirty="0"/>
              <a:t>- Modifier le nom complet et les informations d’un utilisateur</a:t>
            </a:r>
          </a:p>
          <a:p>
            <a:pPr marL="473579" marR="0" indent="-457200" algn="just">
              <a:lnSpc>
                <a:spcPct val="150000"/>
              </a:lnSpc>
              <a:spcBef>
                <a:spcPts val="135"/>
              </a:spcBef>
              <a:tabLst>
                <a:tab pos="457798" algn="l"/>
                <a:tab pos="458617" algn="l"/>
              </a:tabLst>
            </a:pPr>
            <a:r>
              <a:rPr b="1" dirty="0">
                <a:solidFill>
                  <a:srgbClr val="002060"/>
                </a:solidFill>
              </a:rPr>
              <a:t>SYNOPSIS</a:t>
            </a:r>
          </a:p>
          <a:p>
            <a:pPr marL="185738" indent="0" algn="just">
              <a:lnSpc>
                <a:spcPct val="150000"/>
              </a:lnSpc>
              <a:buNone/>
            </a:pPr>
            <a:r>
              <a:rPr lang="fr-FR" b="1" dirty="0">
                <a:solidFill>
                  <a:srgbClr val="FF0000"/>
                </a:solidFill>
              </a:rPr>
              <a:t>   </a:t>
            </a:r>
            <a:r>
              <a:rPr b="1" dirty="0" err="1">
                <a:solidFill>
                  <a:srgbClr val="FF0000"/>
                </a:solidFill>
              </a:rPr>
              <a:t>chfn</a:t>
            </a:r>
            <a:r>
              <a:rPr b="1" dirty="0">
                <a:solidFill>
                  <a:srgbClr val="FF0000"/>
                </a:solidFill>
              </a:rPr>
              <a:t> [options] [LOGIN]</a:t>
            </a:r>
          </a:p>
          <a:p>
            <a:pPr algn="just"/>
            <a:endParaRPr dirty="0"/>
          </a:p>
          <a:p>
            <a:pPr marL="473579" marR="0" indent="-457200" algn="just">
              <a:lnSpc>
                <a:spcPct val="150000"/>
              </a:lnSpc>
              <a:spcBef>
                <a:spcPts val="135"/>
              </a:spcBef>
              <a:tabLst>
                <a:tab pos="457798" algn="l"/>
                <a:tab pos="458617" algn="l"/>
              </a:tabLst>
            </a:pPr>
            <a:r>
              <a:rPr b="1" dirty="0">
                <a:solidFill>
                  <a:srgbClr val="002060"/>
                </a:solidFill>
              </a:rPr>
              <a:t>DESCRIPTION</a:t>
            </a:r>
          </a:p>
          <a:p>
            <a:pPr marL="542925" indent="0" algn="just">
              <a:lnSpc>
                <a:spcPct val="150000"/>
              </a:lnSpc>
              <a:buNone/>
            </a:pPr>
            <a:r>
              <a:rPr dirty="0"/>
              <a:t>La commande </a:t>
            </a:r>
            <a:r>
              <a:rPr b="1" dirty="0"/>
              <a:t>chfn</a:t>
            </a:r>
            <a:r>
              <a:rPr dirty="0"/>
              <a:t> modifie le nom complet de l'utilisateur, le numéro de bureau, le numéro de </a:t>
            </a:r>
            <a:r>
              <a:rPr dirty="0" err="1"/>
              <a:t>téléphone</a:t>
            </a:r>
            <a:r>
              <a:rPr dirty="0"/>
              <a:t> du bureau et le numéro de téléphone personnel pour un compte de l'utilisateur. Sans options,</a:t>
            </a:r>
            <a:r>
              <a:rPr lang="fr-FR" dirty="0"/>
              <a:t> </a:t>
            </a:r>
            <a:r>
              <a:rPr b="1" dirty="0" err="1"/>
              <a:t>chfn</a:t>
            </a:r>
            <a:r>
              <a:rPr b="1" dirty="0"/>
              <a:t> </a:t>
            </a:r>
            <a:r>
              <a:rPr dirty="0"/>
              <a:t>est interactive.</a:t>
            </a:r>
          </a:p>
        </p:txBody>
      </p:sp>
      <p:sp>
        <p:nvSpPr>
          <p:cNvPr id="5" name="object 5"/>
          <p:cNvSpPr txBox="1"/>
          <p:nvPr/>
        </p:nvSpPr>
        <p:spPr>
          <a:xfrm>
            <a:off x="12644923" y="9435093"/>
            <a:ext cx="429945" cy="293538"/>
          </a:xfrm>
          <a:prstGeom prst="rect">
            <a:avLst/>
          </a:prstGeom>
        </p:spPr>
        <p:txBody>
          <a:bodyPr vert="horz" wrap="square" lIns="0" tIns="16379" rIns="0" bIns="0" rtlCol="0">
            <a:spAutoFit/>
          </a:bodyPr>
          <a:lstStyle/>
          <a:p>
            <a:pPr marL="16379">
              <a:spcBef>
                <a:spcPts val="129"/>
              </a:spcBef>
            </a:pPr>
            <a:r>
              <a:rPr sz="1800" spc="-13" dirty="0">
                <a:latin typeface="Carlito"/>
                <a:cs typeface="Carlito"/>
              </a:rPr>
              <a:t>45</a:t>
            </a:r>
            <a:endParaRPr sz="1800" dirty="0">
              <a:latin typeface="Carlito"/>
              <a:cs typeface="Carli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3AA9DD7-7896-42B4-8779-B117921A965F}"/>
              </a:ext>
            </a:extLst>
          </p:cNvPr>
          <p:cNvSpPr txBox="1"/>
          <p:nvPr/>
        </p:nvSpPr>
        <p:spPr>
          <a:xfrm>
            <a:off x="829470" y="2660879"/>
            <a:ext cx="11958637" cy="2572701"/>
          </a:xfrm>
          <a:prstGeom prst="rect">
            <a:avLst/>
          </a:prstGeom>
        </p:spPr>
        <p:txBody>
          <a:bodyPr vert="horz" wrap="square" lIns="0" tIns="14741"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150000"/>
              </a:lnSpc>
              <a:spcBef>
                <a:spcPts val="135"/>
              </a:spcBef>
              <a:buFont typeface="Wingdings" panose="05000000000000000000" pitchFamily="2" charset="2"/>
              <a:buChar char="§"/>
              <a:tabLst>
                <a:tab pos="457798" algn="l"/>
                <a:tab pos="458617" algn="l"/>
              </a:tabLst>
              <a:defRPr sz="2800" b="1">
                <a:solidFill>
                  <a:srgbClr val="002060"/>
                </a:solidFill>
              </a:defRPr>
            </a:lvl1pPr>
          </a:lstStyle>
          <a:p>
            <a:r>
              <a:rPr lang="fr-FR" dirty="0"/>
              <a:t>NOM</a:t>
            </a:r>
          </a:p>
          <a:p>
            <a:pPr marL="16379" indent="0">
              <a:buNone/>
            </a:pPr>
            <a:r>
              <a:rPr lang="fr-FR" dirty="0"/>
              <a:t>     </a:t>
            </a:r>
            <a:r>
              <a:rPr lang="fr-FR" dirty="0" err="1">
                <a:solidFill>
                  <a:srgbClr val="FF0000"/>
                </a:solidFill>
              </a:rPr>
              <a:t>chown</a:t>
            </a:r>
            <a:r>
              <a:rPr lang="fr-FR" dirty="0"/>
              <a:t>              - </a:t>
            </a:r>
            <a:r>
              <a:rPr lang="fr-FR" b="0" dirty="0">
                <a:solidFill>
                  <a:srgbClr val="414141"/>
                </a:solidFill>
              </a:rPr>
              <a:t>changer le propriétaire et le groupe du fichier/dossier</a:t>
            </a:r>
            <a:endParaRPr lang="fr-FR" dirty="0"/>
          </a:p>
          <a:p>
            <a:r>
              <a:rPr lang="fr-FR" dirty="0"/>
              <a:t>SYNOPSIS</a:t>
            </a:r>
          </a:p>
          <a:p>
            <a:pPr marL="16379" indent="0">
              <a:buNone/>
            </a:pPr>
            <a:r>
              <a:rPr lang="fr-FR" dirty="0">
                <a:solidFill>
                  <a:srgbClr val="FF0000"/>
                </a:solidFill>
              </a:rPr>
              <a:t>    </a:t>
            </a:r>
            <a:r>
              <a:rPr lang="fr-FR" dirty="0" err="1">
                <a:solidFill>
                  <a:srgbClr val="FF0000"/>
                </a:solidFill>
              </a:rPr>
              <a:t>chown</a:t>
            </a:r>
            <a:r>
              <a:rPr lang="fr-FR" dirty="0">
                <a:solidFill>
                  <a:srgbClr val="FF0000"/>
                </a:solidFill>
              </a:rPr>
              <a:t> [OPTION]... [OWNER][:[GROUP]] FILE...</a:t>
            </a:r>
          </a:p>
        </p:txBody>
      </p:sp>
      <p:sp>
        <p:nvSpPr>
          <p:cNvPr id="5" name="object 2">
            <a:extLst>
              <a:ext uri="{FF2B5EF4-FFF2-40B4-BE49-F238E27FC236}">
                <a16:creationId xmlns:a16="http://schemas.microsoft.com/office/drawing/2014/main" id="{82651AEF-E494-4365-8DD5-5C2D8C387A16}"/>
              </a:ext>
            </a:extLst>
          </p:cNvPr>
          <p:cNvSpPr txBox="1">
            <a:spLocks noGrp="1"/>
          </p:cNvSpPr>
          <p:nvPr>
            <p:ph type="title"/>
          </p:nvPr>
        </p:nvSpPr>
        <p:spPr>
          <a:xfrm>
            <a:off x="279946" y="1016808"/>
            <a:ext cx="12679611" cy="1211152"/>
          </a:xfrm>
          <a:prstGeom prst="rect">
            <a:avLst/>
          </a:prstGeom>
          <a:ln w="12700">
            <a:miter lim="400000"/>
          </a:ln>
        </p:spPr>
        <p:txBody>
          <a:bodyPr lIns="50800" tIns="50800" rIns="50800" bIns="50800" anchor="ctr">
            <a:normAutofit/>
          </a:bodyPr>
          <a:lstStyle/>
          <a:p>
            <a:r>
              <a:rPr sz="6300" dirty="0"/>
              <a:t>Les </a:t>
            </a:r>
            <a:r>
              <a:rPr sz="6300" dirty="0" err="1"/>
              <a:t>commandes</a:t>
            </a:r>
            <a:r>
              <a:rPr sz="6300" dirty="0"/>
              <a:t> </a:t>
            </a:r>
            <a:r>
              <a:rPr sz="6300" dirty="0" err="1"/>
              <a:t>chfn</a:t>
            </a:r>
            <a:r>
              <a:rPr sz="6300" dirty="0"/>
              <a:t>, chown et chgrp</a:t>
            </a:r>
          </a:p>
        </p:txBody>
      </p:sp>
      <p:sp>
        <p:nvSpPr>
          <p:cNvPr id="6" name="object 4">
            <a:extLst>
              <a:ext uri="{FF2B5EF4-FFF2-40B4-BE49-F238E27FC236}">
                <a16:creationId xmlns:a16="http://schemas.microsoft.com/office/drawing/2014/main" id="{7313B35F-7F29-4A58-A7D3-CF00AAF41C46}"/>
              </a:ext>
            </a:extLst>
          </p:cNvPr>
          <p:cNvSpPr txBox="1"/>
          <p:nvPr/>
        </p:nvSpPr>
        <p:spPr>
          <a:xfrm>
            <a:off x="829470" y="5649561"/>
            <a:ext cx="11958637" cy="2547880"/>
          </a:xfrm>
          <a:prstGeom prst="rect">
            <a:avLst/>
          </a:prstGeom>
        </p:spPr>
        <p:txBody>
          <a:bodyPr vert="horz" wrap="square" lIns="0" tIns="15560" rIns="0" bIns="0" rtlCol="0">
            <a:spAutoFit/>
          </a:bodyPr>
          <a:lstStyle/>
          <a:p>
            <a:pPr marL="473579" indent="-457200" algn="just">
              <a:lnSpc>
                <a:spcPct val="150000"/>
              </a:lnSpc>
              <a:spcBef>
                <a:spcPts val="135"/>
              </a:spcBef>
              <a:buFont typeface="Wingdings" panose="05000000000000000000" pitchFamily="2" charset="2"/>
              <a:buChar char="§"/>
              <a:tabLst>
                <a:tab pos="457798" algn="l"/>
                <a:tab pos="458617" algn="l"/>
              </a:tabLst>
            </a:pPr>
            <a:r>
              <a:rPr sz="2800" b="1" dirty="0">
                <a:solidFill>
                  <a:srgbClr val="002060"/>
                </a:solidFill>
              </a:rPr>
              <a:t>DESCRIPTION</a:t>
            </a:r>
          </a:p>
          <a:p>
            <a:pPr marL="271463" marR="6552" algn="just">
              <a:lnSpc>
                <a:spcPct val="150000"/>
              </a:lnSpc>
              <a:spcBef>
                <a:spcPts val="52"/>
              </a:spcBef>
              <a:tabLst>
                <a:tab pos="5958749" algn="l"/>
              </a:tabLst>
            </a:pPr>
            <a:r>
              <a:rPr sz="2800" b="1" dirty="0"/>
              <a:t>chown</a:t>
            </a:r>
            <a:r>
              <a:rPr sz="2800" dirty="0"/>
              <a:t> change la propriété de l'utilisateur et/ou du </a:t>
            </a:r>
            <a:r>
              <a:rPr sz="2800" dirty="0" err="1"/>
              <a:t>groupe</a:t>
            </a:r>
            <a:r>
              <a:rPr sz="2800" dirty="0"/>
              <a:t> de</a:t>
            </a:r>
            <a:r>
              <a:rPr lang="fr-FR" sz="2800" dirty="0"/>
              <a:t> </a:t>
            </a:r>
            <a:r>
              <a:rPr sz="2800" dirty="0" err="1"/>
              <a:t>chaque</a:t>
            </a:r>
            <a:r>
              <a:rPr sz="2800" dirty="0"/>
              <a:t> fichier donné. </a:t>
            </a:r>
            <a:r>
              <a:rPr lang="fr-FR" sz="2800" b="1" dirty="0"/>
              <a:t>C</a:t>
            </a:r>
            <a:r>
              <a:rPr sz="2800" b="1" dirty="0" err="1"/>
              <a:t>hown</a:t>
            </a:r>
            <a:r>
              <a:rPr lang="fr-FR" sz="2800" b="1" dirty="0"/>
              <a:t> </a:t>
            </a:r>
            <a:r>
              <a:rPr sz="2800" dirty="0"/>
              <a:t>fait la même chose que la commande </a:t>
            </a:r>
            <a:r>
              <a:rPr sz="2800" b="1" dirty="0" err="1"/>
              <a:t>chgrp</a:t>
            </a:r>
            <a:r>
              <a:rPr sz="2800" dirty="0"/>
              <a:t> </a:t>
            </a:r>
            <a:r>
              <a:rPr sz="2800" dirty="0" err="1"/>
              <a:t>si</a:t>
            </a:r>
            <a:r>
              <a:rPr lang="fr-FR" sz="2800" dirty="0"/>
              <a:t> </a:t>
            </a:r>
            <a:r>
              <a:rPr sz="2800" dirty="0" err="1"/>
              <a:t>seulement</a:t>
            </a:r>
            <a:r>
              <a:rPr sz="2800" dirty="0"/>
              <a:t> un deux-points est donné.</a:t>
            </a:r>
          </a:p>
        </p:txBody>
      </p:sp>
    </p:spTree>
    <p:extLst>
      <p:ext uri="{BB962C8B-B14F-4D97-AF65-F5344CB8AC3E}">
        <p14:creationId xmlns:p14="http://schemas.microsoft.com/office/powerpoint/2010/main" val="2741477834"/>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D6A4B3D6-7F31-447F-99D9-0C2957F89023}"/>
              </a:ext>
            </a:extLst>
          </p:cNvPr>
          <p:cNvSpPr txBox="1">
            <a:spLocks/>
          </p:cNvSpPr>
          <p:nvPr/>
        </p:nvSpPr>
        <p:spPr>
          <a:xfrm>
            <a:off x="2109787" y="4442118"/>
            <a:ext cx="9101138" cy="2295567"/>
          </a:xfrm>
          <a:prstGeom prst="rect">
            <a:avLst/>
          </a:prstGeom>
          <a:ln w="12700">
            <a:miter lim="400000"/>
          </a:ln>
        </p:spPr>
        <p:txBody>
          <a:bodyPr lIns="50800" tIns="50800" rIns="50800" bIns="50800" anchor="ctr">
            <a:normAutofit/>
          </a:bodyPr>
          <a:lstStyle>
            <a:lvl1pPr marL="0" marR="0" indent="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1pPr>
            <a:lvl2pPr marL="0" marR="0" indent="2286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2pPr>
            <a:lvl3pPr marL="0" marR="0" indent="4572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3pPr>
            <a:lvl4pPr marL="0" marR="0" indent="6858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4pPr>
            <a:lvl5pPr marL="0" marR="0" indent="9144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5pPr>
            <a:lvl6pPr marL="0" marR="0" indent="11430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6pPr>
            <a:lvl7pPr marL="0" marR="0" indent="13716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7pPr>
            <a:lvl8pPr marL="0" marR="0" indent="16002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8pPr>
            <a:lvl9pPr marL="0" marR="0" indent="1828800" algn="ctr" defTabSz="584200" rtl="0" eaLnBrk="1" latinLnBrk="0" hangingPunct="1">
              <a:lnSpc>
                <a:spcPct val="90000"/>
              </a:lnSpc>
              <a:spcBef>
                <a:spcPts val="1600"/>
              </a:spcBef>
              <a:spcAft>
                <a:spcPts val="0"/>
              </a:spcAft>
              <a:buClrTx/>
              <a:buSzTx/>
              <a:buFontTx/>
              <a:buNone/>
              <a:tabLst/>
              <a:defRPr sz="7000" b="0" i="0" u="none" strike="noStrike" cap="none" spc="0" baseline="0">
                <a:solidFill>
                  <a:srgbClr val="D93E2B"/>
                </a:solidFill>
                <a:uFillTx/>
                <a:latin typeface="+mn-lt"/>
                <a:ea typeface="+mn-ea"/>
                <a:cs typeface="+mn-cs"/>
                <a:sym typeface="Bodoni SvtyTwo ITC TT-Book"/>
              </a:defRPr>
            </a:lvl9pPr>
          </a:lstStyle>
          <a:p>
            <a:r>
              <a:rPr lang="fr-FR" sz="7200"/>
              <a:t>Les droits étendus</a:t>
            </a:r>
            <a:endParaRPr lang="fr-FR" sz="7200" dirty="0"/>
          </a:p>
        </p:txBody>
      </p:sp>
    </p:spTree>
    <p:extLst>
      <p:ext uri="{BB962C8B-B14F-4D97-AF65-F5344CB8AC3E}">
        <p14:creationId xmlns:p14="http://schemas.microsoft.com/office/powerpoint/2010/main" val="3042146643"/>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7557" y="2708355"/>
            <a:ext cx="11665598" cy="5067345"/>
          </a:xfrm>
          <a:prstGeom prst="rect">
            <a:avLst/>
          </a:prstGeom>
        </p:spPr>
        <p:txBody>
          <a:bodyPr vert="horz" wrap="square" lIns="0" tIns="16379" rIns="0" bIns="0" rtlCol="0">
            <a:spAutoFit/>
          </a:bodyPr>
          <a:lstStyle/>
          <a:p>
            <a:pPr marL="16379" algn="just">
              <a:lnSpc>
                <a:spcPct val="200000"/>
              </a:lnSpc>
              <a:spcBef>
                <a:spcPts val="129"/>
              </a:spcBef>
            </a:pPr>
            <a:r>
              <a:rPr sz="2800" dirty="0"/>
              <a:t>Il est possible d’établir des </a:t>
            </a:r>
            <a:r>
              <a:rPr sz="2800" b="1" dirty="0"/>
              <a:t>droits </a:t>
            </a:r>
            <a:r>
              <a:rPr sz="2800" b="1" dirty="0" err="1"/>
              <a:t>d’accès</a:t>
            </a:r>
            <a:r>
              <a:rPr sz="2800" b="1" dirty="0"/>
              <a:t> </a:t>
            </a:r>
            <a:r>
              <a:rPr lang="fr-FR" sz="2800" b="1" dirty="0"/>
              <a:t> </a:t>
            </a:r>
            <a:r>
              <a:rPr sz="2800" b="1" dirty="0" err="1"/>
              <a:t>étendus</a:t>
            </a:r>
            <a:r>
              <a:rPr sz="2800" b="1" dirty="0"/>
              <a:t> </a:t>
            </a:r>
            <a:r>
              <a:rPr sz="2800" dirty="0"/>
              <a:t>pour les fichiers</a:t>
            </a:r>
          </a:p>
          <a:p>
            <a:pPr marL="16379" algn="just">
              <a:lnSpc>
                <a:spcPct val="200000"/>
              </a:lnSpc>
              <a:spcBef>
                <a:spcPts val="6"/>
              </a:spcBef>
            </a:pPr>
            <a:r>
              <a:rPr sz="2800" dirty="0" err="1"/>
              <a:t>exécutables</a:t>
            </a:r>
            <a:r>
              <a:rPr sz="2800" dirty="0"/>
              <a:t>.</a:t>
            </a:r>
            <a:endParaRPr lang="fr-FR" sz="2800" dirty="0"/>
          </a:p>
          <a:p>
            <a:pPr marL="16379" algn="just">
              <a:lnSpc>
                <a:spcPct val="200000"/>
              </a:lnSpc>
              <a:spcBef>
                <a:spcPts val="6"/>
              </a:spcBef>
            </a:pPr>
            <a:endParaRPr lang="fr-FR" sz="2800" dirty="0"/>
          </a:p>
          <a:p>
            <a:pPr marL="16379" algn="just">
              <a:lnSpc>
                <a:spcPct val="200000"/>
              </a:lnSpc>
              <a:spcBef>
                <a:spcPts val="6"/>
              </a:spcBef>
            </a:pPr>
            <a:r>
              <a:rPr lang="fr-FR" sz="2800" dirty="0"/>
              <a:t>Quand on applique ces droits à une commande, cette dernière s’exécutera avec les droits du propriétaire ou du groupe d’appartenance de la commande et non plus avec les droits d’utilisateurs l’ayant lancée. </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49</a:t>
            </a:fld>
            <a:endParaRPr dirty="0"/>
          </a:p>
        </p:txBody>
      </p:sp>
      <p:sp>
        <p:nvSpPr>
          <p:cNvPr id="9" name="object 9"/>
          <p:cNvSpPr txBox="1">
            <a:spLocks noGrp="1"/>
          </p:cNvSpPr>
          <p:nvPr>
            <p:ph type="title"/>
          </p:nvPr>
        </p:nvSpPr>
        <p:spPr>
          <a:xfrm>
            <a:off x="613444" y="1167513"/>
            <a:ext cx="12093824" cy="777950"/>
          </a:xfrm>
          <a:prstGeom prst="rect">
            <a:avLst/>
          </a:prstGeom>
          <a:ln w="12700">
            <a:miter lim="400000"/>
          </a:ln>
        </p:spPr>
        <p:txBody>
          <a:bodyPr lIns="50800" tIns="50800" rIns="50800" bIns="50800" anchor="ctr">
            <a:noAutofit/>
          </a:bodyPr>
          <a:lstStyle/>
          <a:p>
            <a:r>
              <a:rPr sz="6300" b="0" u="none" dirty="0">
                <a:solidFill>
                  <a:srgbClr val="D93E2B"/>
                </a:solidFill>
                <a:latin typeface="+mn-lt"/>
                <a:cs typeface="+mn-cs"/>
              </a:rPr>
              <a:t>Les droits étendus (SUID,SGID) (1/3)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3230" y="584378"/>
            <a:ext cx="11294253" cy="1956358"/>
          </a:xfrm>
          <a:prstGeom prst="rect">
            <a:avLst/>
          </a:prstGeom>
          <a:ln w="12700">
            <a:miter lim="400000"/>
          </a:ln>
        </p:spPr>
        <p:txBody>
          <a:bodyPr lIns="50800" tIns="50800" rIns="50800" bIns="50800" anchor="ctr">
            <a:normAutofit/>
          </a:bodyPr>
          <a:lstStyle/>
          <a:p>
            <a:r>
              <a:rPr sz="7000" b="0" u="none" dirty="0">
                <a:solidFill>
                  <a:srgbClr val="D93E2B"/>
                </a:solidFill>
                <a:latin typeface="+mn-lt"/>
                <a:cs typeface="+mn-cs"/>
              </a:rPr>
              <a:t>Mécanisme d’authentification</a:t>
            </a:r>
          </a:p>
        </p:txBody>
      </p:sp>
      <p:sp>
        <p:nvSpPr>
          <p:cNvPr id="4" name="object 4"/>
          <p:cNvSpPr/>
          <p:nvPr/>
        </p:nvSpPr>
        <p:spPr>
          <a:xfrm>
            <a:off x="2117558" y="2364274"/>
            <a:ext cx="7260477" cy="7539889"/>
          </a:xfrm>
          <a:prstGeom prst="rect">
            <a:avLst/>
          </a:prstGeom>
          <a:blipFill>
            <a:blip r:embed="rId2" cstate="print"/>
            <a:stretch>
              <a:fillRect/>
            </a:stretch>
          </a:blipFill>
        </p:spPr>
        <p:txBody>
          <a:bodyPr wrap="square" lIns="0" tIns="0" rIns="0" bIns="0" rtlCol="0"/>
          <a:lstStyle/>
          <a:p>
            <a:endParaRPr sz="3095"/>
          </a:p>
        </p:txBody>
      </p:sp>
      <p:sp>
        <p:nvSpPr>
          <p:cNvPr id="6" name="object 6"/>
          <p:cNvSpPr txBox="1"/>
          <p:nvPr/>
        </p:nvSpPr>
        <p:spPr>
          <a:xfrm>
            <a:off x="12307482" y="9306547"/>
            <a:ext cx="416842" cy="379399"/>
          </a:xfrm>
          <a:prstGeom prst="rect">
            <a:avLst/>
          </a:prstGeom>
        </p:spPr>
        <p:txBody>
          <a:bodyPr vert="horz" wrap="square" lIns="0" tIns="0" rIns="0" bIns="0" rtlCol="0">
            <a:spAutoFit/>
          </a:bodyPr>
          <a:lstStyle/>
          <a:p>
            <a:pPr marL="49138">
              <a:lnSpc>
                <a:spcPts val="3115"/>
              </a:lnSpc>
            </a:pPr>
            <a:fld id="{81D60167-4931-47E6-BA6A-407CBD079E47}" type="slidenum">
              <a:rPr dirty="0">
                <a:latin typeface="Carlito"/>
                <a:cs typeface="Carlito"/>
              </a:rPr>
              <a:pPr marL="49138">
                <a:lnSpc>
                  <a:spcPts val="3115"/>
                </a:lnSpc>
              </a:pPr>
              <a:t>5</a:t>
            </a:fld>
            <a:endParaRPr dirty="0">
              <a:latin typeface="Carlito"/>
              <a:cs typeface="Carlito"/>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07" y="1424259"/>
            <a:ext cx="12465299" cy="811173"/>
          </a:xfrm>
          <a:prstGeom prst="rect">
            <a:avLst/>
          </a:prstGeom>
          <a:ln w="12700">
            <a:miter lim="400000"/>
          </a:ln>
        </p:spPr>
        <p:txBody>
          <a:bodyPr lIns="50800" tIns="50800" rIns="50800" bIns="50800" anchor="ctr">
            <a:noAutofit/>
          </a:bodyPr>
          <a:lstStyle/>
          <a:p>
            <a:r>
              <a:rPr sz="6300" b="0" u="none" dirty="0">
                <a:solidFill>
                  <a:srgbClr val="D93E2B"/>
                </a:solidFill>
                <a:latin typeface="+mn-lt"/>
                <a:cs typeface="+mn-cs"/>
              </a:rPr>
              <a:t>Les droits étendus (SUID,SGID) (2/3)</a:t>
            </a:r>
          </a:p>
        </p:txBody>
      </p:sp>
      <p:sp>
        <p:nvSpPr>
          <p:cNvPr id="3" name="object 3"/>
          <p:cNvSpPr txBox="1"/>
          <p:nvPr/>
        </p:nvSpPr>
        <p:spPr>
          <a:xfrm>
            <a:off x="876986" y="2758906"/>
            <a:ext cx="11566738" cy="1740088"/>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16379" algn="just">
              <a:lnSpc>
                <a:spcPct val="150000"/>
              </a:lnSpc>
              <a:spcBef>
                <a:spcPts val="129"/>
              </a:spcBef>
              <a:defRPr sz="2800"/>
            </a:lvl1pPr>
          </a:lstStyle>
          <a:p>
            <a:pPr>
              <a:lnSpc>
                <a:spcPct val="100000"/>
              </a:lnSpc>
            </a:pPr>
            <a:r>
              <a:rPr dirty="0"/>
              <a:t>L’exemple le plus simple est le programme </a:t>
            </a:r>
            <a:r>
              <a:rPr b="1" dirty="0"/>
              <a:t>passwd</a:t>
            </a:r>
            <a:r>
              <a:rPr dirty="0"/>
              <a:t> permettant de changer</a:t>
            </a:r>
            <a:r>
              <a:rPr lang="fr-FR" dirty="0"/>
              <a:t> le</a:t>
            </a:r>
            <a:r>
              <a:rPr dirty="0"/>
              <a:t> mot de passe. Si la commande était exécutée avec les droits d’un utilisateur classique, </a:t>
            </a:r>
            <a:r>
              <a:rPr b="1" dirty="0"/>
              <a:t>passwd</a:t>
            </a:r>
            <a:r>
              <a:rPr lang="fr-FR" b="1" dirty="0"/>
              <a:t> </a:t>
            </a:r>
            <a:r>
              <a:rPr dirty="0"/>
              <a:t>ne pourrait pas ouvrir et modifier le fichier </a:t>
            </a:r>
            <a:r>
              <a:rPr b="1" dirty="0"/>
              <a:t>/etc/shadow</a:t>
            </a:r>
          </a:p>
        </p:txBody>
      </p:sp>
      <p:sp>
        <p:nvSpPr>
          <p:cNvPr id="4" name="object 4"/>
          <p:cNvSpPr txBox="1"/>
          <p:nvPr/>
        </p:nvSpPr>
        <p:spPr>
          <a:xfrm>
            <a:off x="876986" y="8034756"/>
            <a:ext cx="11568376" cy="1243221"/>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16379" algn="just">
              <a:lnSpc>
                <a:spcPct val="150000"/>
              </a:lnSpc>
              <a:spcBef>
                <a:spcPts val="129"/>
              </a:spcBef>
              <a:defRPr sz="2800"/>
            </a:lvl1pPr>
          </a:lstStyle>
          <a:p>
            <a:r>
              <a:rPr dirty="0"/>
              <a:t>Seul le root peut modifier le fichier. La commande </a:t>
            </a:r>
            <a:r>
              <a:rPr b="1" dirty="0"/>
              <a:t>passwd</a:t>
            </a:r>
            <a:r>
              <a:rPr dirty="0"/>
              <a:t> ne pourrait </a:t>
            </a:r>
            <a:r>
              <a:rPr dirty="0" err="1"/>
              <a:t>donc</a:t>
            </a:r>
            <a:r>
              <a:rPr dirty="0"/>
              <a:t> pas</a:t>
            </a:r>
            <a:r>
              <a:rPr lang="fr-FR" dirty="0"/>
              <a:t> </a:t>
            </a:r>
            <a:r>
              <a:rPr dirty="0"/>
              <a:t>modifier ce fichier pour un simple utilisateur.</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50</a:t>
            </a:fld>
            <a:endParaRPr dirty="0"/>
          </a:p>
        </p:txBody>
      </p:sp>
      <p:pic>
        <p:nvPicPr>
          <p:cNvPr id="7" name="Image 6"/>
          <p:cNvPicPr>
            <a:picLocks noChangeAspect="1"/>
          </p:cNvPicPr>
          <p:nvPr/>
        </p:nvPicPr>
        <p:blipFill>
          <a:blip r:embed="rId2"/>
          <a:stretch>
            <a:fillRect/>
          </a:stretch>
        </p:blipFill>
        <p:spPr>
          <a:xfrm>
            <a:off x="1205123" y="4876800"/>
            <a:ext cx="9591866" cy="2743199"/>
          </a:xfrm>
          <a:prstGeom prst="rect">
            <a:avLst/>
          </a:prstGeom>
        </p:spPr>
      </p:pic>
      <p:sp>
        <p:nvSpPr>
          <p:cNvPr id="8" name="Rectangle à coins arrondis 7"/>
          <p:cNvSpPr/>
          <p:nvPr/>
        </p:nvSpPr>
        <p:spPr>
          <a:xfrm>
            <a:off x="3313237" y="5219700"/>
            <a:ext cx="858713" cy="419100"/>
          </a:xfrm>
          <a:prstGeom prst="round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9" name="Rectangle à coins arrondis 8"/>
          <p:cNvSpPr/>
          <p:nvPr/>
        </p:nvSpPr>
        <p:spPr>
          <a:xfrm>
            <a:off x="8420100" y="5219700"/>
            <a:ext cx="1960687" cy="419100"/>
          </a:xfrm>
          <a:prstGeom prst="round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0" name="Rectangle à coins arrondis 9"/>
          <p:cNvSpPr/>
          <p:nvPr/>
        </p:nvSpPr>
        <p:spPr>
          <a:xfrm>
            <a:off x="1427287" y="5219700"/>
            <a:ext cx="1469748" cy="419100"/>
          </a:xfrm>
          <a:prstGeom prst="round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1" name="Rectangle à coins arrondis 10"/>
          <p:cNvSpPr/>
          <p:nvPr/>
        </p:nvSpPr>
        <p:spPr>
          <a:xfrm>
            <a:off x="6737241" y="5561644"/>
            <a:ext cx="1066800" cy="419100"/>
          </a:xfrm>
          <a:prstGeom prst="round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3515" y="2552924"/>
            <a:ext cx="12024249" cy="596891"/>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16379" algn="just">
              <a:lnSpc>
                <a:spcPct val="150000"/>
              </a:lnSpc>
              <a:spcBef>
                <a:spcPts val="129"/>
              </a:spcBef>
              <a:defRPr sz="2800"/>
            </a:lvl1pPr>
          </a:lstStyle>
          <a:p>
            <a:r>
              <a:rPr dirty="0"/>
              <a:t>Si on regarde les droit de la commande </a:t>
            </a:r>
            <a:r>
              <a:rPr b="1" dirty="0"/>
              <a:t>passwd</a:t>
            </a:r>
            <a:r>
              <a:rPr dirty="0"/>
              <a:t> :</a:t>
            </a:r>
          </a:p>
        </p:txBody>
      </p:sp>
      <p:sp>
        <p:nvSpPr>
          <p:cNvPr id="3" name="object 3"/>
          <p:cNvSpPr txBox="1"/>
          <p:nvPr/>
        </p:nvSpPr>
        <p:spPr>
          <a:xfrm>
            <a:off x="883211" y="5746027"/>
            <a:ext cx="12024249" cy="4210700"/>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16379" algn="just">
              <a:lnSpc>
                <a:spcPct val="150000"/>
              </a:lnSpc>
              <a:spcBef>
                <a:spcPts val="129"/>
              </a:spcBef>
              <a:defRPr sz="2800"/>
            </a:lvl1pPr>
          </a:lstStyle>
          <a:p>
            <a:r>
              <a:rPr dirty="0"/>
              <a:t>Un nouveau droit est apparu: le droit </a:t>
            </a:r>
            <a:r>
              <a:rPr sz="3600" b="1" dirty="0">
                <a:solidFill>
                  <a:srgbClr val="FF0000"/>
                </a:solidFill>
              </a:rPr>
              <a:t>s</a:t>
            </a:r>
            <a:r>
              <a:rPr dirty="0"/>
              <a:t> pour les droits de root, Ce nouvel  attribut permet l’exécution de la commande avec des droits d’accès étendus.  Pendant le traitement, le programme est exécuté avec les droit du  propriétaire du fichier ou de son groupe d’appartenance,</a:t>
            </a:r>
          </a:p>
          <a:p>
            <a:r>
              <a:rPr dirty="0"/>
              <a:t>Le droit </a:t>
            </a:r>
            <a:r>
              <a:rPr sz="3600" b="1" dirty="0">
                <a:solidFill>
                  <a:srgbClr val="FF0000"/>
                </a:solidFill>
              </a:rPr>
              <a:t>s</a:t>
            </a:r>
            <a:r>
              <a:rPr dirty="0"/>
              <a:t> sur l’utilisateur est appelé le </a:t>
            </a:r>
            <a:r>
              <a:rPr b="1" dirty="0"/>
              <a:t>SUID-bit</a:t>
            </a:r>
            <a:r>
              <a:rPr dirty="0"/>
              <a:t> (Set User ID bit), et sur le</a:t>
            </a:r>
            <a:r>
              <a:rPr lang="fr-FR" dirty="0"/>
              <a:t> </a:t>
            </a:r>
            <a:r>
              <a:rPr dirty="0" err="1"/>
              <a:t>groupe</a:t>
            </a:r>
            <a:r>
              <a:rPr dirty="0"/>
              <a:t> </a:t>
            </a:r>
            <a:r>
              <a:rPr lang="fr-FR" b="1" dirty="0"/>
              <a:t>S</a:t>
            </a:r>
            <a:r>
              <a:rPr b="1" dirty="0"/>
              <a:t>GID-Bit</a:t>
            </a:r>
            <a:r>
              <a:rPr dirty="0"/>
              <a:t> (Set Group ID bit)</a:t>
            </a:r>
          </a:p>
        </p:txBody>
      </p:sp>
      <p:sp>
        <p:nvSpPr>
          <p:cNvPr id="5" name="object 5"/>
          <p:cNvSpPr txBox="1">
            <a:spLocks noGrp="1"/>
          </p:cNvSpPr>
          <p:nvPr>
            <p:ph type="title"/>
          </p:nvPr>
        </p:nvSpPr>
        <p:spPr>
          <a:xfrm>
            <a:off x="-170608" y="1282834"/>
            <a:ext cx="13661927" cy="702946"/>
          </a:xfrm>
          <a:prstGeom prst="rect">
            <a:avLst/>
          </a:prstGeom>
          <a:ln w="12700">
            <a:miter lim="400000"/>
          </a:ln>
        </p:spPr>
        <p:txBody>
          <a:bodyPr lIns="50800" tIns="50800" rIns="50800" bIns="50800" anchor="ctr">
            <a:noAutofit/>
          </a:bodyPr>
          <a:lstStyle/>
          <a:p>
            <a:r>
              <a:rPr sz="6300" b="0" u="none" dirty="0">
                <a:solidFill>
                  <a:srgbClr val="D93E2B"/>
                </a:solidFill>
                <a:latin typeface="+mn-lt"/>
                <a:cs typeface="+mn-cs"/>
              </a:rPr>
              <a:t>Les droits étendus (SUID,SGID) (3/3)</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51</a:t>
            </a:fld>
            <a:endParaRPr dirty="0"/>
          </a:p>
        </p:txBody>
      </p:sp>
      <p:pic>
        <p:nvPicPr>
          <p:cNvPr id="7" name="Image 6"/>
          <p:cNvPicPr>
            <a:picLocks noChangeAspect="1"/>
          </p:cNvPicPr>
          <p:nvPr/>
        </p:nvPicPr>
        <p:blipFill>
          <a:blip r:embed="rId2"/>
          <a:stretch>
            <a:fillRect/>
          </a:stretch>
        </p:blipFill>
        <p:spPr>
          <a:xfrm>
            <a:off x="516278" y="3564560"/>
            <a:ext cx="12391182" cy="1680540"/>
          </a:xfrm>
          <a:prstGeom prst="rect">
            <a:avLst/>
          </a:prstGeom>
        </p:spPr>
      </p:pic>
      <p:sp>
        <p:nvSpPr>
          <p:cNvPr id="8" name="Rectangle à coins arrondis 7"/>
          <p:cNvSpPr/>
          <p:nvPr/>
        </p:nvSpPr>
        <p:spPr>
          <a:xfrm>
            <a:off x="711615" y="4728595"/>
            <a:ext cx="1879185" cy="419100"/>
          </a:xfrm>
          <a:prstGeom prst="round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0471" y="1074012"/>
            <a:ext cx="12319770" cy="832577"/>
          </a:xfrm>
          <a:prstGeom prst="rect">
            <a:avLst/>
          </a:prstGeom>
          <a:ln w="12700">
            <a:miter lim="400000"/>
          </a:ln>
        </p:spPr>
        <p:txBody>
          <a:bodyPr lIns="50800" tIns="50800" rIns="50800" bIns="50800" anchor="ctr">
            <a:noAutofit/>
          </a:bodyPr>
          <a:lstStyle/>
          <a:p>
            <a:r>
              <a:rPr sz="6300" b="0" u="none" dirty="0">
                <a:solidFill>
                  <a:srgbClr val="D93E2B"/>
                </a:solidFill>
                <a:latin typeface="+mn-lt"/>
                <a:cs typeface="+mn-cs"/>
              </a:rPr>
              <a:t>Attribution des droits étendus (1/2)</a:t>
            </a:r>
          </a:p>
        </p:txBody>
      </p:sp>
      <p:sp>
        <p:nvSpPr>
          <p:cNvPr id="3" name="object 3"/>
          <p:cNvSpPr txBox="1"/>
          <p:nvPr/>
        </p:nvSpPr>
        <p:spPr>
          <a:xfrm>
            <a:off x="720997" y="2719268"/>
            <a:ext cx="11824223" cy="7003773"/>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16379" algn="just">
              <a:lnSpc>
                <a:spcPct val="150000"/>
              </a:lnSpc>
              <a:spcBef>
                <a:spcPts val="129"/>
              </a:spcBef>
              <a:defRPr sz="2800"/>
            </a:lvl1pPr>
          </a:lstStyle>
          <a:p>
            <a:r>
              <a:rPr dirty="0"/>
              <a:t>La commande </a:t>
            </a:r>
            <a:r>
              <a:rPr b="1" dirty="0"/>
              <a:t>chmod</a:t>
            </a:r>
            <a:r>
              <a:rPr dirty="0"/>
              <a:t> permet de placer les SUID-Bit et </a:t>
            </a:r>
            <a:r>
              <a:rPr lang="fr-FR" dirty="0"/>
              <a:t>SG</a:t>
            </a:r>
            <a:r>
              <a:rPr dirty="0"/>
              <a:t>ID-Bit :</a:t>
            </a:r>
          </a:p>
          <a:p>
            <a:endParaRPr dirty="0"/>
          </a:p>
          <a:p>
            <a:endParaRPr dirty="0"/>
          </a:p>
          <a:p>
            <a:r>
              <a:rPr lang="fr-FR" dirty="0">
                <a:solidFill>
                  <a:schemeClr val="accent5">
                    <a:lumMod val="75000"/>
                  </a:schemeClr>
                </a:solidFill>
              </a:rPr>
              <a:t>   </a:t>
            </a:r>
            <a:r>
              <a:rPr b="1" dirty="0">
                <a:solidFill>
                  <a:schemeClr val="accent5">
                    <a:lumMod val="75000"/>
                  </a:schemeClr>
                </a:solidFill>
              </a:rPr>
              <a:t># chmod u+s </a:t>
            </a:r>
            <a:r>
              <a:rPr b="1" dirty="0" err="1">
                <a:solidFill>
                  <a:schemeClr val="accent5">
                    <a:lumMod val="75000"/>
                  </a:schemeClr>
                </a:solidFill>
              </a:rPr>
              <a:t>commande</a:t>
            </a:r>
            <a:r>
              <a:rPr b="1" dirty="0">
                <a:solidFill>
                  <a:schemeClr val="accent5">
                    <a:lumMod val="75000"/>
                  </a:schemeClr>
                </a:solidFill>
              </a:rPr>
              <a:t>  </a:t>
            </a:r>
            <a:r>
              <a:rPr lang="fr-FR" sz="2000" b="1" dirty="0">
                <a:solidFill>
                  <a:schemeClr val="accent5">
                    <a:lumMod val="75000"/>
                  </a:schemeClr>
                </a:solidFill>
              </a:rPr>
              <a:t>(chemin de</a:t>
            </a:r>
          </a:p>
          <a:p>
            <a:r>
              <a:rPr lang="fr-FR" sz="2000" b="1" dirty="0">
                <a:solidFill>
                  <a:schemeClr val="accent5">
                    <a:lumMod val="75000"/>
                  </a:schemeClr>
                </a:solidFill>
              </a:rPr>
              <a:t>                                                                    l’exécutable)</a:t>
            </a:r>
          </a:p>
          <a:p>
            <a:r>
              <a:rPr lang="fr-FR" b="1" dirty="0">
                <a:solidFill>
                  <a:schemeClr val="accent5">
                    <a:lumMod val="75000"/>
                  </a:schemeClr>
                </a:solidFill>
              </a:rPr>
              <a:t>   </a:t>
            </a:r>
            <a:r>
              <a:rPr b="1" dirty="0">
                <a:solidFill>
                  <a:schemeClr val="accent5">
                    <a:lumMod val="75000"/>
                  </a:schemeClr>
                </a:solidFill>
              </a:rPr>
              <a:t># chmod g+s commande</a:t>
            </a:r>
          </a:p>
          <a:p>
            <a:endParaRPr dirty="0"/>
          </a:p>
          <a:p>
            <a:endParaRPr dirty="0"/>
          </a:p>
          <a:p>
            <a:r>
              <a:rPr dirty="0"/>
              <a:t>Les valeurs octales sont </a:t>
            </a:r>
            <a:r>
              <a:rPr b="1" dirty="0"/>
              <a:t>4000</a:t>
            </a:r>
            <a:r>
              <a:rPr dirty="0"/>
              <a:t> pour le SUID-Bit et </a:t>
            </a:r>
            <a:r>
              <a:rPr b="1" dirty="0"/>
              <a:t>2000</a:t>
            </a:r>
            <a:r>
              <a:rPr dirty="0"/>
              <a:t> </a:t>
            </a:r>
            <a:r>
              <a:rPr lang="fr-FR" dirty="0"/>
              <a:t>SG</a:t>
            </a:r>
            <a:r>
              <a:rPr dirty="0"/>
              <a:t>ID-Bit.</a:t>
            </a:r>
          </a:p>
          <a:p>
            <a:r>
              <a:rPr lang="fr-FR" dirty="0">
                <a:solidFill>
                  <a:schemeClr val="accent5">
                    <a:lumMod val="75000"/>
                  </a:schemeClr>
                </a:solidFill>
              </a:rPr>
              <a:t>   </a:t>
            </a:r>
            <a:r>
              <a:rPr b="1" dirty="0">
                <a:solidFill>
                  <a:schemeClr val="accent5">
                    <a:lumMod val="75000"/>
                  </a:schemeClr>
                </a:solidFill>
              </a:rPr>
              <a:t># chmod 4755 </a:t>
            </a:r>
            <a:r>
              <a:rPr b="1" dirty="0" err="1">
                <a:solidFill>
                  <a:schemeClr val="accent5">
                    <a:lumMod val="75000"/>
                  </a:schemeClr>
                </a:solidFill>
              </a:rPr>
              <a:t>commande</a:t>
            </a:r>
            <a:r>
              <a:rPr b="1" dirty="0">
                <a:solidFill>
                  <a:schemeClr val="accent5">
                    <a:lumMod val="75000"/>
                  </a:schemeClr>
                </a:solidFill>
              </a:rPr>
              <a:t>  </a:t>
            </a:r>
            <a:endParaRPr lang="fr-FR" b="1" dirty="0">
              <a:solidFill>
                <a:schemeClr val="accent5">
                  <a:lumMod val="75000"/>
                </a:schemeClr>
              </a:solidFill>
            </a:endParaRPr>
          </a:p>
          <a:p>
            <a:r>
              <a:rPr lang="fr-FR" b="1" dirty="0">
                <a:solidFill>
                  <a:schemeClr val="accent5">
                    <a:lumMod val="75000"/>
                  </a:schemeClr>
                </a:solidFill>
              </a:rPr>
              <a:t>   </a:t>
            </a:r>
            <a:r>
              <a:rPr b="1" dirty="0">
                <a:solidFill>
                  <a:schemeClr val="accent5">
                    <a:lumMod val="75000"/>
                  </a:schemeClr>
                </a:solidFill>
              </a:rPr>
              <a:t># chmod 2755 commande</a:t>
            </a:r>
          </a:p>
        </p:txBody>
      </p:sp>
      <p:sp>
        <p:nvSpPr>
          <p:cNvPr id="4" name="object 4"/>
          <p:cNvSpPr/>
          <p:nvPr/>
        </p:nvSpPr>
        <p:spPr>
          <a:xfrm>
            <a:off x="7134994" y="3682523"/>
            <a:ext cx="5919968" cy="2985535"/>
          </a:xfrm>
          <a:prstGeom prst="rect">
            <a:avLst/>
          </a:prstGeom>
          <a:blipFill>
            <a:blip r:embed="rId3" cstate="print"/>
            <a:stretch>
              <a:fillRect/>
            </a:stretch>
          </a:blipFill>
        </p:spPr>
        <p:txBody>
          <a:bodyPr wrap="square" lIns="0" tIns="0" rIns="0" bIns="0" rtlCol="0"/>
          <a:lstStyle/>
          <a:p>
            <a:endParaRPr sz="3095"/>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52</a:t>
            </a:fld>
            <a:endParaRPr dirty="0"/>
          </a:p>
        </p:txBody>
      </p:sp>
      <p:sp>
        <p:nvSpPr>
          <p:cNvPr id="7" name="ZoneTexte 6">
            <a:extLst>
              <a:ext uri="{FF2B5EF4-FFF2-40B4-BE49-F238E27FC236}">
                <a16:creationId xmlns:a16="http://schemas.microsoft.com/office/drawing/2014/main" id="{6FCD99C2-A4C1-4823-A52F-0DF07DE48C86}"/>
              </a:ext>
            </a:extLst>
          </p:cNvPr>
          <p:cNvSpPr txBox="1"/>
          <p:nvPr/>
        </p:nvSpPr>
        <p:spPr>
          <a:xfrm>
            <a:off x="720997" y="3897463"/>
            <a:ext cx="4884769" cy="4721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lgn="l">
              <a:buFont typeface="Wingdings" panose="05000000000000000000" pitchFamily="2" charset="2"/>
              <a:buChar char="q"/>
            </a:pPr>
            <a:r>
              <a:rPr lang="fr-FR" b="1" dirty="0">
                <a:solidFill>
                  <a:srgbClr val="002060"/>
                </a:solidFill>
              </a:rPr>
              <a:t>Méthode littérale :</a:t>
            </a:r>
          </a:p>
        </p:txBody>
      </p:sp>
      <p:sp>
        <p:nvSpPr>
          <p:cNvPr id="9" name="ZoneTexte 8">
            <a:extLst>
              <a:ext uri="{FF2B5EF4-FFF2-40B4-BE49-F238E27FC236}">
                <a16:creationId xmlns:a16="http://schemas.microsoft.com/office/drawing/2014/main" id="{731A4566-24C6-4015-9346-B83492E15697}"/>
              </a:ext>
            </a:extLst>
          </p:cNvPr>
          <p:cNvSpPr txBox="1"/>
          <p:nvPr/>
        </p:nvSpPr>
        <p:spPr>
          <a:xfrm>
            <a:off x="783195" y="6961791"/>
            <a:ext cx="6500812" cy="4721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342900" indent="-342900" algn="l">
              <a:buFont typeface="Wingdings" panose="05000000000000000000" pitchFamily="2" charset="2"/>
              <a:buChar char="q"/>
              <a:defRPr b="1">
                <a:solidFill>
                  <a:srgbClr val="002060"/>
                </a:solidFill>
              </a:defRPr>
            </a:lvl1pPr>
          </a:lstStyle>
          <a:p>
            <a:r>
              <a:rPr lang="fr-FR" dirty="0"/>
              <a:t>Méthode numérique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6264" y="1221192"/>
            <a:ext cx="12308185" cy="685393"/>
          </a:xfrm>
          <a:prstGeom prst="rect">
            <a:avLst/>
          </a:prstGeom>
          <a:ln w="12700">
            <a:miter lim="400000"/>
          </a:ln>
        </p:spPr>
        <p:txBody>
          <a:bodyPr lIns="50800" tIns="50800" rIns="50800" bIns="50800" anchor="ctr">
            <a:noAutofit/>
          </a:bodyPr>
          <a:lstStyle/>
          <a:p>
            <a:r>
              <a:rPr sz="6300" b="0" u="none" dirty="0">
                <a:solidFill>
                  <a:srgbClr val="D93E2B"/>
                </a:solidFill>
                <a:latin typeface="+mn-lt"/>
                <a:cs typeface="+mn-cs"/>
              </a:rPr>
              <a:t>Attribution des droits étendus (2/2)</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53</a:t>
            </a:fld>
            <a:endParaRPr dirty="0"/>
          </a:p>
        </p:txBody>
      </p:sp>
      <p:sp>
        <p:nvSpPr>
          <p:cNvPr id="3" name="object 3"/>
          <p:cNvSpPr txBox="1"/>
          <p:nvPr/>
        </p:nvSpPr>
        <p:spPr>
          <a:xfrm>
            <a:off x="693873" y="3582079"/>
            <a:ext cx="11621607" cy="4691986"/>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16379" algn="just">
              <a:lnSpc>
                <a:spcPct val="150000"/>
              </a:lnSpc>
              <a:spcBef>
                <a:spcPts val="129"/>
              </a:spcBef>
              <a:defRPr sz="2800"/>
            </a:lvl1pPr>
          </a:lstStyle>
          <a:p>
            <a:pPr marL="473579" indent="-457200">
              <a:buFont typeface="Wingdings" panose="05000000000000000000" pitchFamily="2" charset="2"/>
              <a:buChar char="q"/>
            </a:pPr>
            <a:r>
              <a:rPr dirty="0"/>
              <a:t>Seul le propriétaire ou l’administrateur peut attribuer ce droit.</a:t>
            </a:r>
          </a:p>
          <a:p>
            <a:pPr marL="473579" indent="-457200">
              <a:buFont typeface="Wingdings" panose="05000000000000000000" pitchFamily="2" charset="2"/>
              <a:buChar char="q"/>
            </a:pPr>
            <a:endParaRPr dirty="0"/>
          </a:p>
          <a:p>
            <a:pPr marL="473579" indent="-457200">
              <a:buFont typeface="Wingdings" panose="05000000000000000000" pitchFamily="2" charset="2"/>
              <a:buChar char="q"/>
            </a:pPr>
            <a:r>
              <a:rPr dirty="0"/>
              <a:t>Affecter le SUID ou le </a:t>
            </a:r>
            <a:r>
              <a:rPr lang="fr-FR" dirty="0"/>
              <a:t>SG</a:t>
            </a:r>
            <a:r>
              <a:rPr dirty="0"/>
              <a:t>ID n’a pas de sens que si les droits </a:t>
            </a:r>
            <a:r>
              <a:rPr dirty="0" err="1"/>
              <a:t>d’exécution</a:t>
            </a:r>
            <a:r>
              <a:rPr dirty="0"/>
              <a:t> </a:t>
            </a:r>
            <a:r>
              <a:rPr dirty="0" err="1"/>
              <a:t>ont</a:t>
            </a:r>
            <a:r>
              <a:rPr dirty="0"/>
              <a:t> préalablement été établis (attribut </a:t>
            </a:r>
            <a:r>
              <a:rPr b="1" dirty="0"/>
              <a:t>x</a:t>
            </a:r>
            <a:r>
              <a:rPr dirty="0"/>
              <a:t> sur le propriétaire ou le groupe).</a:t>
            </a:r>
          </a:p>
          <a:p>
            <a:pPr marL="473579" indent="-457200">
              <a:buFont typeface="Wingdings" panose="05000000000000000000" pitchFamily="2" charset="2"/>
              <a:buChar char="q"/>
            </a:pPr>
            <a:endParaRPr dirty="0"/>
          </a:p>
          <a:p>
            <a:pPr marL="473579" indent="-457200">
              <a:buFont typeface="Wingdings" panose="05000000000000000000" pitchFamily="2" charset="2"/>
              <a:buChar char="q"/>
            </a:pPr>
            <a:r>
              <a:rPr dirty="0"/>
              <a:t>Si ceux-ci ne sont pas présents, le </a:t>
            </a:r>
            <a:r>
              <a:rPr sz="3600" b="1" dirty="0">
                <a:solidFill>
                  <a:srgbClr val="C00000"/>
                </a:solidFill>
              </a:rPr>
              <a:t>s</a:t>
            </a:r>
            <a:r>
              <a:rPr dirty="0"/>
              <a:t> et remplacé par </a:t>
            </a:r>
            <a:r>
              <a:rPr b="1" dirty="0">
                <a:solidFill>
                  <a:srgbClr val="C00000"/>
                </a:solidFill>
              </a:rPr>
              <a:t>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9043" y="1135271"/>
            <a:ext cx="10022135" cy="742745"/>
          </a:xfrm>
          <a:prstGeom prst="rect">
            <a:avLst/>
          </a:prstGeom>
          <a:ln w="12700">
            <a:miter lim="400000"/>
          </a:ln>
        </p:spPr>
        <p:txBody>
          <a:bodyPr lIns="50800" tIns="50800" rIns="50800" bIns="50800" anchor="ctr">
            <a:noAutofit/>
          </a:bodyPr>
          <a:lstStyle/>
          <a:p>
            <a:r>
              <a:rPr sz="6300" b="0" u="none" dirty="0">
                <a:solidFill>
                  <a:srgbClr val="D93E2B"/>
                </a:solidFill>
                <a:latin typeface="+mn-lt"/>
                <a:cs typeface="+mn-cs"/>
              </a:rPr>
              <a:t>Le sticky bit (1/2)</a:t>
            </a:r>
          </a:p>
        </p:txBody>
      </p:sp>
      <p:sp>
        <p:nvSpPr>
          <p:cNvPr id="3" name="object 3"/>
          <p:cNvSpPr txBox="1"/>
          <p:nvPr/>
        </p:nvSpPr>
        <p:spPr>
          <a:xfrm>
            <a:off x="667009" y="2533184"/>
            <a:ext cx="12035124" cy="2548707"/>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150000"/>
              </a:lnSpc>
              <a:spcBef>
                <a:spcPts val="129"/>
              </a:spcBef>
              <a:buFont typeface="Wingdings" panose="05000000000000000000" pitchFamily="2" charset="2"/>
              <a:buChar char="q"/>
              <a:defRPr sz="2800"/>
            </a:lvl1pPr>
          </a:lstStyle>
          <a:p>
            <a:r>
              <a:rPr dirty="0"/>
              <a:t>Le sticky bit (bit</a:t>
            </a:r>
            <a:r>
              <a:rPr lang="fr-FR" dirty="0"/>
              <a:t> </a:t>
            </a:r>
            <a:r>
              <a:rPr dirty="0" err="1"/>
              <a:t>collant</a:t>
            </a:r>
            <a:r>
              <a:rPr dirty="0"/>
              <a:t>)</a:t>
            </a:r>
            <a:r>
              <a:rPr lang="fr-FR" dirty="0"/>
              <a:t> </a:t>
            </a:r>
            <a:r>
              <a:rPr dirty="0" err="1"/>
              <a:t>permet</a:t>
            </a:r>
            <a:r>
              <a:rPr dirty="0"/>
              <a:t> </a:t>
            </a:r>
            <a:r>
              <a:rPr dirty="0" err="1"/>
              <a:t>d’affecter</a:t>
            </a:r>
            <a:r>
              <a:rPr lang="fr-FR" dirty="0"/>
              <a:t> </a:t>
            </a:r>
            <a:r>
              <a:rPr dirty="0" err="1"/>
              <a:t>une</a:t>
            </a:r>
            <a:r>
              <a:rPr lang="fr-FR" dirty="0"/>
              <a:t> </a:t>
            </a:r>
            <a:r>
              <a:rPr dirty="0"/>
              <a:t>protection</a:t>
            </a:r>
            <a:r>
              <a:rPr lang="fr-FR" dirty="0"/>
              <a:t> </a:t>
            </a:r>
            <a:r>
              <a:rPr dirty="0" err="1"/>
              <a:t>contre</a:t>
            </a:r>
            <a:r>
              <a:rPr lang="fr-FR" dirty="0"/>
              <a:t> </a:t>
            </a:r>
            <a:r>
              <a:rPr dirty="0" err="1"/>
              <a:t>l’effacement</a:t>
            </a:r>
            <a:r>
              <a:rPr lang="fr-FR" dirty="0"/>
              <a:t> </a:t>
            </a:r>
            <a:r>
              <a:rPr dirty="0"/>
              <a:t>du contenu d’un répertoire.</a:t>
            </a:r>
          </a:p>
          <a:p>
            <a:r>
              <a:rPr dirty="0"/>
              <a:t>Prenant l’exemple du répertoire </a:t>
            </a:r>
            <a:r>
              <a:rPr b="1" dirty="0"/>
              <a:t>/tmp</a:t>
            </a:r>
            <a:r>
              <a:rPr dirty="0"/>
              <a:t>, tout les utilisateurs ont tous les droits</a:t>
            </a:r>
            <a:r>
              <a:rPr lang="fr-FR" dirty="0"/>
              <a:t> </a:t>
            </a:r>
            <a:r>
              <a:rPr dirty="0"/>
              <a:t>sur son contenu :</a:t>
            </a:r>
          </a:p>
        </p:txBody>
      </p:sp>
      <p:sp>
        <p:nvSpPr>
          <p:cNvPr id="4" name="object 4"/>
          <p:cNvSpPr txBox="1"/>
          <p:nvPr/>
        </p:nvSpPr>
        <p:spPr>
          <a:xfrm>
            <a:off x="667009" y="7497049"/>
            <a:ext cx="11893904" cy="1257911"/>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150000"/>
              </a:lnSpc>
              <a:spcBef>
                <a:spcPts val="129"/>
              </a:spcBef>
              <a:buFont typeface="Wingdings" panose="05000000000000000000" pitchFamily="2" charset="2"/>
              <a:buChar char="q"/>
              <a:defRPr sz="2800"/>
            </a:lvl1pPr>
          </a:lstStyle>
          <a:p>
            <a:r>
              <a:rPr dirty="0"/>
              <a:t>Dans ce répertoire, tout le monde peut supprimer des fichiers y compris </a:t>
            </a:r>
            <a:r>
              <a:rPr dirty="0" err="1"/>
              <a:t>ceux</a:t>
            </a:r>
            <a:r>
              <a:rPr dirty="0"/>
              <a:t> qui ne lui appartiennent pas.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54</a:t>
            </a:fld>
            <a:endParaRPr dirty="0"/>
          </a:p>
        </p:txBody>
      </p:sp>
      <p:pic>
        <p:nvPicPr>
          <p:cNvPr id="7" name="Image 6"/>
          <p:cNvPicPr>
            <a:picLocks noChangeAspect="1"/>
          </p:cNvPicPr>
          <p:nvPr/>
        </p:nvPicPr>
        <p:blipFill>
          <a:blip r:embed="rId2"/>
          <a:stretch>
            <a:fillRect/>
          </a:stretch>
        </p:blipFill>
        <p:spPr>
          <a:xfrm>
            <a:off x="1467109" y="5660099"/>
            <a:ext cx="10604549" cy="970351"/>
          </a:xfrm>
          <a:prstGeom prst="rect">
            <a:avLst/>
          </a:prstGeom>
        </p:spPr>
      </p:pic>
      <p:sp>
        <p:nvSpPr>
          <p:cNvPr id="8" name="Rectangle à coins arrondis 7"/>
          <p:cNvSpPr/>
          <p:nvPr/>
        </p:nvSpPr>
        <p:spPr>
          <a:xfrm>
            <a:off x="1739043" y="6121765"/>
            <a:ext cx="1879185" cy="419100"/>
          </a:xfrm>
          <a:prstGeom prst="round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3507" y="1317307"/>
            <a:ext cx="11093699" cy="646222"/>
          </a:xfrm>
          <a:prstGeom prst="rect">
            <a:avLst/>
          </a:prstGeom>
          <a:ln w="12700">
            <a:miter lim="400000"/>
          </a:ln>
        </p:spPr>
        <p:txBody>
          <a:bodyPr lIns="50800" tIns="50800" rIns="50800" bIns="50800" anchor="ctr">
            <a:noAutofit/>
          </a:bodyPr>
          <a:lstStyle/>
          <a:p>
            <a:r>
              <a:rPr sz="6300" b="0" u="none" dirty="0">
                <a:solidFill>
                  <a:srgbClr val="D93E2B"/>
                </a:solidFill>
                <a:latin typeface="+mn-lt"/>
                <a:cs typeface="+mn-cs"/>
              </a:rPr>
              <a:t>Le sticky bit (2/2)</a:t>
            </a:r>
          </a:p>
        </p:txBody>
      </p:sp>
      <p:sp>
        <p:nvSpPr>
          <p:cNvPr id="3" name="object 3"/>
          <p:cNvSpPr txBox="1"/>
          <p:nvPr/>
        </p:nvSpPr>
        <p:spPr>
          <a:xfrm>
            <a:off x="799613" y="2575796"/>
            <a:ext cx="11931343" cy="2580581"/>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just">
              <a:lnSpc>
                <a:spcPct val="150000"/>
              </a:lnSpc>
              <a:spcBef>
                <a:spcPts val="129"/>
              </a:spcBef>
              <a:buFont typeface="Wingdings" panose="05000000000000000000" pitchFamily="2" charset="2"/>
              <a:buChar char="q"/>
              <a:defRPr sz="2800"/>
            </a:lvl1pPr>
          </a:lstStyle>
          <a:p>
            <a:pPr marL="16379" indent="0">
              <a:buNone/>
            </a:pPr>
            <a:r>
              <a:rPr dirty="0"/>
              <a:t>Le sticky bit appliqué à un répertoire, empêche cette manipulation. Le fichier  peut encore être visualisé et </a:t>
            </a:r>
            <a:r>
              <a:rPr dirty="0" err="1"/>
              <a:t>modifié</a:t>
            </a:r>
            <a:r>
              <a:rPr dirty="0"/>
              <a:t>, mais seul son propriétaire (et le root)  peuvent le supprimer.</a:t>
            </a:r>
          </a:p>
          <a:p>
            <a:r>
              <a:rPr b="1" dirty="0">
                <a:solidFill>
                  <a:srgbClr val="002060"/>
                </a:solidFill>
              </a:rPr>
              <a:t>Méthode littérale</a:t>
            </a:r>
          </a:p>
        </p:txBody>
      </p:sp>
      <p:sp>
        <p:nvSpPr>
          <p:cNvPr id="4" name="object 4"/>
          <p:cNvSpPr txBox="1"/>
          <p:nvPr/>
        </p:nvSpPr>
        <p:spPr>
          <a:xfrm>
            <a:off x="799613" y="7880125"/>
            <a:ext cx="11623245" cy="1766384"/>
          </a:xfrm>
          <a:prstGeom prst="rect">
            <a:avLst/>
          </a:prstGeom>
        </p:spPr>
        <p:txBody>
          <a:bodyPr vert="horz" wrap="square" lIns="0" tIns="15560" rIns="0" bIns="0" rtlCol="0">
            <a:spAutoFit/>
          </a:bodyPr>
          <a:lstStyle/>
          <a:p>
            <a:pPr marL="473579" indent="-457200" algn="just">
              <a:lnSpc>
                <a:spcPct val="150000"/>
              </a:lnSpc>
              <a:spcBef>
                <a:spcPts val="129"/>
              </a:spcBef>
              <a:buFont typeface="Wingdings" panose="05000000000000000000" pitchFamily="2" charset="2"/>
              <a:buChar char="q"/>
            </a:pPr>
            <a:r>
              <a:rPr sz="2800" b="1" dirty="0" err="1">
                <a:solidFill>
                  <a:srgbClr val="002060"/>
                </a:solidFill>
              </a:rPr>
              <a:t>Méthode</a:t>
            </a:r>
            <a:r>
              <a:rPr sz="2800" b="1" dirty="0">
                <a:solidFill>
                  <a:srgbClr val="002060"/>
                </a:solidFill>
              </a:rPr>
              <a:t> numérique </a:t>
            </a:r>
            <a:endParaRPr lang="fr-FR" sz="2800" b="1" dirty="0">
              <a:solidFill>
                <a:srgbClr val="002060"/>
              </a:solidFill>
            </a:endParaRPr>
          </a:p>
          <a:p>
            <a:pPr marL="16379" algn="just">
              <a:lnSpc>
                <a:spcPct val="150000"/>
              </a:lnSpc>
              <a:spcBef>
                <a:spcPts val="129"/>
              </a:spcBef>
            </a:pPr>
            <a:r>
              <a:rPr lang="fr-FR" sz="2800" dirty="0"/>
              <a:t>   </a:t>
            </a:r>
            <a:r>
              <a:rPr sz="2800" dirty="0" err="1"/>
              <a:t>En</a:t>
            </a:r>
            <a:r>
              <a:rPr sz="2800" dirty="0"/>
              <a:t> octal, on utilisera la valeur 1000 pour le sticky bit :</a:t>
            </a:r>
          </a:p>
          <a:p>
            <a:pPr marL="458617" algn="l">
              <a:tabLst>
                <a:tab pos="1809082" algn="l"/>
                <a:tab pos="2863901" algn="l"/>
              </a:tabLst>
            </a:pPr>
            <a:r>
              <a:rPr lang="fr-FR" sz="2837" b="1" spc="-6" dirty="0">
                <a:latin typeface="Carlito"/>
                <a:cs typeface="Carlito"/>
              </a:rPr>
              <a:t>   </a:t>
            </a:r>
            <a:r>
              <a:rPr sz="2837" b="1" spc="-6" dirty="0" err="1">
                <a:latin typeface="Carlito"/>
                <a:cs typeface="Carlito"/>
              </a:rPr>
              <a:t>chmod</a:t>
            </a:r>
            <a:r>
              <a:rPr sz="2837" b="1" spc="-6" dirty="0">
                <a:latin typeface="Carlito"/>
                <a:cs typeface="Carlito"/>
              </a:rPr>
              <a:t>	1777</a:t>
            </a:r>
            <a:r>
              <a:rPr lang="fr-FR" sz="2837" b="1" spc="-6" dirty="0">
                <a:latin typeface="Carlito"/>
                <a:cs typeface="Carlito"/>
              </a:rPr>
              <a:t> </a:t>
            </a:r>
            <a:r>
              <a:rPr sz="2837" b="1" spc="-13" dirty="0">
                <a:latin typeface="Carlito"/>
                <a:cs typeface="Carlito"/>
              </a:rPr>
              <a:t>/tmp</a:t>
            </a:r>
            <a:endParaRPr sz="2837" dirty="0">
              <a:latin typeface="Carlito"/>
              <a:cs typeface="Carlito"/>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55</a:t>
            </a:fld>
            <a:endParaRPr dirty="0"/>
          </a:p>
        </p:txBody>
      </p:sp>
      <p:pic>
        <p:nvPicPr>
          <p:cNvPr id="7" name="Image 6"/>
          <p:cNvPicPr>
            <a:picLocks noChangeAspect="1"/>
          </p:cNvPicPr>
          <p:nvPr/>
        </p:nvPicPr>
        <p:blipFill>
          <a:blip r:embed="rId2"/>
          <a:stretch>
            <a:fillRect/>
          </a:stretch>
        </p:blipFill>
        <p:spPr>
          <a:xfrm>
            <a:off x="1812529" y="5459263"/>
            <a:ext cx="9905509" cy="2274440"/>
          </a:xfrm>
          <a:prstGeom prst="rect">
            <a:avLst/>
          </a:prstGeom>
        </p:spPr>
      </p:pic>
      <p:sp>
        <p:nvSpPr>
          <p:cNvPr id="8" name="Rectangle à coins arrondis 7"/>
          <p:cNvSpPr/>
          <p:nvPr/>
        </p:nvSpPr>
        <p:spPr>
          <a:xfrm>
            <a:off x="2062893" y="6241248"/>
            <a:ext cx="1728057" cy="419100"/>
          </a:xfrm>
          <a:prstGeom prst="round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0" name="Rectangle à coins arrondis 9"/>
          <p:cNvSpPr/>
          <p:nvPr/>
        </p:nvSpPr>
        <p:spPr>
          <a:xfrm>
            <a:off x="2043842" y="7358623"/>
            <a:ext cx="1728057" cy="419100"/>
          </a:xfrm>
          <a:prstGeom prst="round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1" name="Rectangle à coins arrondis 10"/>
          <p:cNvSpPr/>
          <p:nvPr/>
        </p:nvSpPr>
        <p:spPr>
          <a:xfrm>
            <a:off x="8093102" y="6603198"/>
            <a:ext cx="3013048" cy="419100"/>
          </a:xfrm>
          <a:prstGeom prst="round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2" name="Rectangle à coins arrondis 11"/>
          <p:cNvSpPr/>
          <p:nvPr/>
        </p:nvSpPr>
        <p:spPr>
          <a:xfrm>
            <a:off x="10314975" y="6165048"/>
            <a:ext cx="1038825" cy="419100"/>
          </a:xfrm>
          <a:prstGeom prst="round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3" name="Rectangle à coins arrondis 12"/>
          <p:cNvSpPr/>
          <p:nvPr/>
        </p:nvSpPr>
        <p:spPr>
          <a:xfrm>
            <a:off x="10314975" y="7289933"/>
            <a:ext cx="1038825" cy="419100"/>
          </a:xfrm>
          <a:prstGeom prst="round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465186" y="945031"/>
            <a:ext cx="12390340" cy="961557"/>
          </a:xfrm>
          <a:prstGeom prst="rect">
            <a:avLst/>
          </a:prstGeom>
          <a:ln w="12700">
            <a:miter lim="400000"/>
          </a:ln>
        </p:spPr>
        <p:txBody>
          <a:bodyPr lIns="50800" tIns="50800" rIns="50800" bIns="50800" anchor="ctr">
            <a:noAutofit/>
          </a:bodyPr>
          <a:lstStyle/>
          <a:p>
            <a:r>
              <a:rPr sz="6300" b="0" u="none" dirty="0" err="1">
                <a:solidFill>
                  <a:srgbClr val="D93E2B"/>
                </a:solidFill>
                <a:latin typeface="+mn-lt"/>
                <a:cs typeface="+mn-cs"/>
              </a:rPr>
              <a:t>Récapitulatif</a:t>
            </a:r>
            <a:r>
              <a:rPr sz="6300" b="0" u="none" dirty="0">
                <a:solidFill>
                  <a:srgbClr val="D93E2B"/>
                </a:solidFill>
                <a:latin typeface="+mn-lt"/>
                <a:cs typeface="+mn-cs"/>
              </a:rPr>
              <a:t> (Les droits étendus)</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49138">
              <a:lnSpc>
                <a:spcPts val="3069"/>
              </a:lnSpc>
            </a:pPr>
            <a:fld id="{81D60167-4931-47E6-BA6A-407CBD079E47}" type="slidenum">
              <a:rPr dirty="0"/>
              <a:pPr marL="49138">
                <a:lnSpc>
                  <a:spcPts val="3069"/>
                </a:lnSpc>
              </a:pPr>
              <a:t>56</a:t>
            </a:fld>
            <a:endParaRPr dirty="0"/>
          </a:p>
        </p:txBody>
      </p:sp>
      <p:graphicFrame>
        <p:nvGraphicFramePr>
          <p:cNvPr id="11" name="object 11"/>
          <p:cNvGraphicFramePr>
            <a:graphicFrameLocks noGrp="1"/>
          </p:cNvGraphicFramePr>
          <p:nvPr>
            <p:extLst>
              <p:ext uri="{D42A27DB-BD31-4B8C-83A1-F6EECF244321}">
                <p14:modId xmlns:p14="http://schemas.microsoft.com/office/powerpoint/2010/main" val="1495751526"/>
              </p:ext>
            </p:extLst>
          </p:nvPr>
        </p:nvGraphicFramePr>
        <p:xfrm>
          <a:off x="1103948" y="2746941"/>
          <a:ext cx="10774001" cy="4433251"/>
        </p:xfrm>
        <a:graphic>
          <a:graphicData uri="http://schemas.openxmlformats.org/drawingml/2006/table">
            <a:tbl>
              <a:tblPr firstRow="1" bandRow="1">
                <a:tableStyleId>{CF821DB8-F4EB-4A41-A1BA-3FCAFE7338EE}</a:tableStyleId>
              </a:tblPr>
              <a:tblGrid>
                <a:gridCol w="2790136">
                  <a:extLst>
                    <a:ext uri="{9D8B030D-6E8A-4147-A177-3AD203B41FA5}">
                      <a16:colId xmlns:a16="http://schemas.microsoft.com/office/drawing/2014/main" val="20000"/>
                    </a:ext>
                  </a:extLst>
                </a:gridCol>
                <a:gridCol w="3865407">
                  <a:extLst>
                    <a:ext uri="{9D8B030D-6E8A-4147-A177-3AD203B41FA5}">
                      <a16:colId xmlns:a16="http://schemas.microsoft.com/office/drawing/2014/main" val="20001"/>
                    </a:ext>
                  </a:extLst>
                </a:gridCol>
                <a:gridCol w="4118458">
                  <a:extLst>
                    <a:ext uri="{9D8B030D-6E8A-4147-A177-3AD203B41FA5}">
                      <a16:colId xmlns:a16="http://schemas.microsoft.com/office/drawing/2014/main" val="20002"/>
                    </a:ext>
                  </a:extLst>
                </a:gridCol>
              </a:tblGrid>
              <a:tr h="471711">
                <a:tc>
                  <a:txBody>
                    <a:bodyPr/>
                    <a:lstStyle/>
                    <a:p>
                      <a:pPr marL="89535">
                        <a:lnSpc>
                          <a:spcPct val="100000"/>
                        </a:lnSpc>
                        <a:spcBef>
                          <a:spcPts val="265"/>
                        </a:spcBef>
                      </a:pPr>
                      <a:r>
                        <a:rPr sz="2300" b="1" spc="-10" dirty="0"/>
                        <a:t>Permission</a:t>
                      </a:r>
                      <a:endParaRPr sz="2300">
                        <a:latin typeface="Carlito"/>
                        <a:cs typeface="Carlito"/>
                      </a:endParaRPr>
                    </a:p>
                  </a:txBody>
                  <a:tcPr marL="0" marR="0" marT="43404" marB="0"/>
                </a:tc>
                <a:tc>
                  <a:txBody>
                    <a:bodyPr/>
                    <a:lstStyle/>
                    <a:p>
                      <a:pPr marL="90170">
                        <a:lnSpc>
                          <a:spcPct val="100000"/>
                        </a:lnSpc>
                        <a:spcBef>
                          <a:spcPts val="240"/>
                        </a:spcBef>
                      </a:pPr>
                      <a:r>
                        <a:rPr sz="2300" b="1" spc="-25" dirty="0"/>
                        <a:t>Effet </a:t>
                      </a:r>
                      <a:r>
                        <a:rPr sz="2300" b="1" dirty="0"/>
                        <a:t>sur</a:t>
                      </a:r>
                      <a:r>
                        <a:rPr sz="2300" b="1" spc="10" dirty="0"/>
                        <a:t> </a:t>
                      </a:r>
                      <a:r>
                        <a:rPr sz="2300" b="1" dirty="0"/>
                        <a:t>fichier</a:t>
                      </a:r>
                      <a:endParaRPr sz="2300">
                        <a:latin typeface="Carlito"/>
                        <a:cs typeface="Carlito"/>
                      </a:endParaRPr>
                    </a:p>
                  </a:txBody>
                  <a:tcPr marL="0" marR="0" marT="39309" marB="0"/>
                </a:tc>
                <a:tc>
                  <a:txBody>
                    <a:bodyPr/>
                    <a:lstStyle/>
                    <a:p>
                      <a:pPr marL="90805">
                        <a:lnSpc>
                          <a:spcPct val="100000"/>
                        </a:lnSpc>
                        <a:spcBef>
                          <a:spcPts val="240"/>
                        </a:spcBef>
                      </a:pPr>
                      <a:r>
                        <a:rPr sz="2300" b="1" spc="-25" dirty="0"/>
                        <a:t>Effet </a:t>
                      </a:r>
                      <a:r>
                        <a:rPr sz="2300" b="1" dirty="0"/>
                        <a:t>sur</a:t>
                      </a:r>
                      <a:r>
                        <a:rPr sz="2300" b="1" spc="10" dirty="0"/>
                        <a:t> </a:t>
                      </a:r>
                      <a:r>
                        <a:rPr sz="2300" b="1" spc="-10" dirty="0"/>
                        <a:t>répertoire</a:t>
                      </a:r>
                      <a:endParaRPr sz="2300">
                        <a:latin typeface="Carlito"/>
                        <a:cs typeface="Carlito"/>
                      </a:endParaRPr>
                    </a:p>
                  </a:txBody>
                  <a:tcPr marL="0" marR="0" marT="39309" marB="0"/>
                </a:tc>
                <a:extLst>
                  <a:ext uri="{0D108BD9-81ED-4DB2-BD59-A6C34878D82A}">
                    <a16:rowId xmlns:a16="http://schemas.microsoft.com/office/drawing/2014/main" val="10000"/>
                  </a:ext>
                </a:extLst>
              </a:tr>
              <a:tr h="1061349">
                <a:tc>
                  <a:txBody>
                    <a:bodyPr/>
                    <a:lstStyle/>
                    <a:p>
                      <a:pPr marL="89535">
                        <a:lnSpc>
                          <a:spcPct val="100000"/>
                        </a:lnSpc>
                        <a:spcBef>
                          <a:spcPts val="244"/>
                        </a:spcBef>
                      </a:pPr>
                      <a:r>
                        <a:rPr sz="2300" b="1" dirty="0"/>
                        <a:t>SUID</a:t>
                      </a:r>
                      <a:endParaRPr sz="2300">
                        <a:latin typeface="Carlito"/>
                        <a:cs typeface="Carlito"/>
                      </a:endParaRPr>
                    </a:p>
                  </a:txBody>
                  <a:tcPr marL="0" marR="0" marT="40127" marB="0"/>
                </a:tc>
                <a:tc>
                  <a:txBody>
                    <a:bodyPr/>
                    <a:lstStyle/>
                    <a:p>
                      <a:pPr marL="90170" marR="167005">
                        <a:lnSpc>
                          <a:spcPct val="100000"/>
                        </a:lnSpc>
                        <a:spcBef>
                          <a:spcPts val="260"/>
                        </a:spcBef>
                      </a:pPr>
                      <a:r>
                        <a:rPr sz="2100" spc="-50" dirty="0"/>
                        <a:t>L’utilisateur </a:t>
                      </a:r>
                      <a:r>
                        <a:rPr sz="2100" spc="-35" dirty="0"/>
                        <a:t>qui </a:t>
                      </a:r>
                      <a:r>
                        <a:rPr sz="2100" spc="-85" dirty="0"/>
                        <a:t>exécute </a:t>
                      </a:r>
                      <a:r>
                        <a:rPr sz="2100" spc="-45" dirty="0"/>
                        <a:t>le</a:t>
                      </a:r>
                      <a:r>
                        <a:rPr sz="2100" spc="-235" dirty="0"/>
                        <a:t> </a:t>
                      </a:r>
                      <a:r>
                        <a:rPr sz="2100" spc="-50" dirty="0"/>
                        <a:t>fichier,  </a:t>
                      </a:r>
                      <a:r>
                        <a:rPr sz="2100" spc="-10" dirty="0"/>
                        <a:t>devient </a:t>
                      </a:r>
                      <a:r>
                        <a:rPr sz="2100" spc="-15" dirty="0"/>
                        <a:t>temporairement  propriétaire</a:t>
                      </a:r>
                      <a:endParaRPr sz="2100">
                        <a:latin typeface="Carlito"/>
                        <a:cs typeface="Carlito"/>
                      </a:endParaRPr>
                    </a:p>
                  </a:txBody>
                  <a:tcPr marL="0" marR="0" marT="42585" marB="0"/>
                </a:tc>
                <a:tc>
                  <a:txBody>
                    <a:bodyPr/>
                    <a:lstStyle/>
                    <a:p>
                      <a:pPr marL="90805">
                        <a:lnSpc>
                          <a:spcPct val="100000"/>
                        </a:lnSpc>
                        <a:spcBef>
                          <a:spcPts val="260"/>
                        </a:spcBef>
                      </a:pPr>
                      <a:r>
                        <a:rPr sz="2100" spc="-195" dirty="0"/>
                        <a:t>Pas</a:t>
                      </a:r>
                      <a:r>
                        <a:rPr sz="2100" spc="-100" dirty="0"/>
                        <a:t> </a:t>
                      </a:r>
                      <a:r>
                        <a:rPr sz="2100" spc="-35" dirty="0"/>
                        <a:t>d’effet</a:t>
                      </a:r>
                      <a:endParaRPr sz="2100">
                        <a:latin typeface="Arial"/>
                        <a:cs typeface="Arial"/>
                      </a:endParaRPr>
                    </a:p>
                  </a:txBody>
                  <a:tcPr marL="0" marR="0" marT="42585" marB="0"/>
                </a:tc>
                <a:extLst>
                  <a:ext uri="{0D108BD9-81ED-4DB2-BD59-A6C34878D82A}">
                    <a16:rowId xmlns:a16="http://schemas.microsoft.com/office/drawing/2014/main" val="10001"/>
                  </a:ext>
                </a:extLst>
              </a:tr>
              <a:tr h="1576627">
                <a:tc>
                  <a:txBody>
                    <a:bodyPr/>
                    <a:lstStyle/>
                    <a:p>
                      <a:pPr marL="89535">
                        <a:lnSpc>
                          <a:spcPct val="100000"/>
                        </a:lnSpc>
                        <a:spcBef>
                          <a:spcPts val="240"/>
                        </a:spcBef>
                      </a:pPr>
                      <a:r>
                        <a:rPr sz="2300" b="1" dirty="0"/>
                        <a:t>SGID</a:t>
                      </a:r>
                      <a:endParaRPr sz="2300">
                        <a:latin typeface="Carlito"/>
                        <a:cs typeface="Carlito"/>
                      </a:endParaRPr>
                    </a:p>
                  </a:txBody>
                  <a:tcPr marL="0" marR="0" marT="39309" marB="0"/>
                </a:tc>
                <a:tc>
                  <a:txBody>
                    <a:bodyPr/>
                    <a:lstStyle/>
                    <a:p>
                      <a:pPr marL="90170" marR="131445">
                        <a:lnSpc>
                          <a:spcPct val="100000"/>
                        </a:lnSpc>
                        <a:spcBef>
                          <a:spcPts val="265"/>
                        </a:spcBef>
                      </a:pPr>
                      <a:r>
                        <a:rPr sz="2100" spc="-50" dirty="0"/>
                        <a:t>L’utilisateur </a:t>
                      </a:r>
                      <a:r>
                        <a:rPr sz="2100" spc="-35" dirty="0"/>
                        <a:t>qui </a:t>
                      </a:r>
                      <a:r>
                        <a:rPr sz="2100" spc="-85" dirty="0"/>
                        <a:t>exécute </a:t>
                      </a:r>
                      <a:r>
                        <a:rPr sz="2100" spc="-45" dirty="0"/>
                        <a:t>le </a:t>
                      </a:r>
                      <a:r>
                        <a:rPr sz="2100" spc="-30" dirty="0"/>
                        <a:t>fichier  </a:t>
                      </a:r>
                      <a:r>
                        <a:rPr sz="2100" spc="-10" dirty="0"/>
                        <a:t>devient </a:t>
                      </a:r>
                      <a:r>
                        <a:rPr sz="2100" spc="-15" dirty="0"/>
                        <a:t>temporairement </a:t>
                      </a:r>
                      <a:r>
                        <a:rPr sz="2100" spc="-10" dirty="0"/>
                        <a:t>membre  </a:t>
                      </a:r>
                      <a:r>
                        <a:rPr sz="2100" spc="-5" dirty="0"/>
                        <a:t>du </a:t>
                      </a:r>
                      <a:r>
                        <a:rPr sz="2100" spc="-10" dirty="0"/>
                        <a:t>groupe </a:t>
                      </a:r>
                      <a:r>
                        <a:rPr sz="2100" spc="-15" dirty="0"/>
                        <a:t>propriétaire </a:t>
                      </a:r>
                      <a:r>
                        <a:rPr sz="2100" spc="-5" dirty="0"/>
                        <a:t>du</a:t>
                      </a:r>
                      <a:r>
                        <a:rPr sz="2100" spc="15" dirty="0"/>
                        <a:t> </a:t>
                      </a:r>
                      <a:r>
                        <a:rPr sz="2100" spc="-5" dirty="0"/>
                        <a:t>fichier</a:t>
                      </a:r>
                      <a:endParaRPr sz="2100" dirty="0">
                        <a:latin typeface="Carlito"/>
                        <a:cs typeface="Carlito"/>
                      </a:endParaRPr>
                    </a:p>
                  </a:txBody>
                  <a:tcPr marL="0" marR="0" marT="43404" marB="0"/>
                </a:tc>
                <a:tc>
                  <a:txBody>
                    <a:bodyPr/>
                    <a:lstStyle/>
                    <a:p>
                      <a:pPr marL="90805" marR="130175">
                        <a:lnSpc>
                          <a:spcPct val="100000"/>
                        </a:lnSpc>
                        <a:spcBef>
                          <a:spcPts val="265"/>
                        </a:spcBef>
                      </a:pPr>
                      <a:r>
                        <a:rPr sz="2100" spc="-10" dirty="0"/>
                        <a:t>Quand, </a:t>
                      </a:r>
                      <a:r>
                        <a:rPr sz="2100" spc="-5" dirty="0"/>
                        <a:t>un </a:t>
                      </a:r>
                      <a:r>
                        <a:rPr sz="2100" spc="-10" dirty="0"/>
                        <a:t>utilisateur </a:t>
                      </a:r>
                      <a:r>
                        <a:rPr sz="2100" spc="-15" dirty="0"/>
                        <a:t>crée </a:t>
                      </a:r>
                      <a:r>
                        <a:rPr sz="2100" spc="-5" dirty="0"/>
                        <a:t>un fichier  dans un </a:t>
                      </a:r>
                      <a:r>
                        <a:rPr sz="2100" spc="-25" dirty="0"/>
                        <a:t>dossier, </a:t>
                      </a:r>
                      <a:r>
                        <a:rPr sz="2100" spc="-5" dirty="0"/>
                        <a:t>le </a:t>
                      </a:r>
                      <a:r>
                        <a:rPr sz="2100" spc="-15" dirty="0"/>
                        <a:t>groupe  propriétaire </a:t>
                      </a:r>
                      <a:r>
                        <a:rPr sz="2100" spc="-5" dirty="0"/>
                        <a:t>du fichier </a:t>
                      </a:r>
                      <a:r>
                        <a:rPr sz="2100" spc="-10" dirty="0"/>
                        <a:t>devient celui  </a:t>
                      </a:r>
                      <a:r>
                        <a:rPr sz="2100" spc="-5" dirty="0"/>
                        <a:t>du</a:t>
                      </a:r>
                      <a:r>
                        <a:rPr sz="2100" spc="-10" dirty="0"/>
                        <a:t> dossier</a:t>
                      </a:r>
                      <a:endParaRPr sz="2100">
                        <a:latin typeface="Carlito"/>
                        <a:cs typeface="Carlito"/>
                      </a:endParaRPr>
                    </a:p>
                  </a:txBody>
                  <a:tcPr marL="0" marR="0" marT="43404" marB="0"/>
                </a:tc>
                <a:extLst>
                  <a:ext uri="{0D108BD9-81ED-4DB2-BD59-A6C34878D82A}">
                    <a16:rowId xmlns:a16="http://schemas.microsoft.com/office/drawing/2014/main" val="10002"/>
                  </a:ext>
                </a:extLst>
              </a:tr>
              <a:tr h="1061349">
                <a:tc>
                  <a:txBody>
                    <a:bodyPr/>
                    <a:lstStyle/>
                    <a:p>
                      <a:pPr marL="89535">
                        <a:lnSpc>
                          <a:spcPct val="100000"/>
                        </a:lnSpc>
                        <a:spcBef>
                          <a:spcPts val="245"/>
                        </a:spcBef>
                      </a:pPr>
                      <a:r>
                        <a:rPr sz="2300" b="1" dirty="0"/>
                        <a:t>Sticky</a:t>
                      </a:r>
                      <a:r>
                        <a:rPr sz="2300" b="1" spc="-30" dirty="0"/>
                        <a:t> </a:t>
                      </a:r>
                      <a:r>
                        <a:rPr sz="2300" b="1" dirty="0"/>
                        <a:t>Bit</a:t>
                      </a:r>
                      <a:endParaRPr sz="2300">
                        <a:latin typeface="Carlito"/>
                        <a:cs typeface="Carlito"/>
                      </a:endParaRPr>
                    </a:p>
                  </a:txBody>
                  <a:tcPr marL="0" marR="0" marT="40128" marB="0"/>
                </a:tc>
                <a:tc>
                  <a:txBody>
                    <a:bodyPr/>
                    <a:lstStyle/>
                    <a:p>
                      <a:pPr marL="90170">
                        <a:lnSpc>
                          <a:spcPct val="100000"/>
                        </a:lnSpc>
                        <a:spcBef>
                          <a:spcPts val="265"/>
                        </a:spcBef>
                      </a:pPr>
                      <a:r>
                        <a:rPr sz="2100" spc="-195" dirty="0"/>
                        <a:t>Pas</a:t>
                      </a:r>
                      <a:r>
                        <a:rPr sz="2100" spc="-100" dirty="0"/>
                        <a:t> </a:t>
                      </a:r>
                      <a:r>
                        <a:rPr sz="2100" spc="-50" dirty="0"/>
                        <a:t>d’effets</a:t>
                      </a:r>
                      <a:endParaRPr sz="2100" dirty="0">
                        <a:latin typeface="Arial"/>
                        <a:cs typeface="Arial"/>
                      </a:endParaRPr>
                    </a:p>
                  </a:txBody>
                  <a:tcPr marL="0" marR="0" marT="43404" marB="0"/>
                </a:tc>
                <a:tc>
                  <a:txBody>
                    <a:bodyPr/>
                    <a:lstStyle/>
                    <a:p>
                      <a:pPr marL="90805" marR="98425">
                        <a:lnSpc>
                          <a:spcPct val="100000"/>
                        </a:lnSpc>
                        <a:spcBef>
                          <a:spcPts val="265"/>
                        </a:spcBef>
                      </a:pPr>
                      <a:r>
                        <a:rPr sz="2100" spc="-10" dirty="0"/>
                        <a:t>Les utilisateurs peuvent uniquement  </a:t>
                      </a:r>
                      <a:r>
                        <a:rPr sz="2100" spc="-5" dirty="0"/>
                        <a:t>supprimer </a:t>
                      </a:r>
                      <a:r>
                        <a:rPr sz="2100" spc="-10" dirty="0"/>
                        <a:t>leurs fichiers </a:t>
                      </a:r>
                      <a:r>
                        <a:rPr sz="2100" spc="-5" dirty="0"/>
                        <a:t>depuis le  dossier en</a:t>
                      </a:r>
                      <a:r>
                        <a:rPr sz="2100" dirty="0"/>
                        <a:t> </a:t>
                      </a:r>
                      <a:r>
                        <a:rPr sz="2100" spc="-10" dirty="0"/>
                        <a:t>question</a:t>
                      </a:r>
                      <a:endParaRPr sz="2100" dirty="0">
                        <a:latin typeface="Carlito"/>
                        <a:cs typeface="Carlito"/>
                      </a:endParaRPr>
                    </a:p>
                  </a:txBody>
                  <a:tcPr marL="0" marR="0" marT="43404" marB="0"/>
                </a:tc>
                <a:extLst>
                  <a:ext uri="{0D108BD9-81ED-4DB2-BD59-A6C34878D82A}">
                    <a16:rowId xmlns:a16="http://schemas.microsoft.com/office/drawing/2014/main" val="10003"/>
                  </a:ext>
                </a:extLst>
              </a:tr>
            </a:tbl>
          </a:graphicData>
        </a:graphic>
      </p:graphicFrame>
      <p:graphicFrame>
        <p:nvGraphicFramePr>
          <p:cNvPr id="14" name="Tableau 14">
            <a:extLst>
              <a:ext uri="{FF2B5EF4-FFF2-40B4-BE49-F238E27FC236}">
                <a16:creationId xmlns:a16="http://schemas.microsoft.com/office/drawing/2014/main" id="{BE9D07A6-AB6A-490F-BB08-4EE1712DC528}"/>
              </a:ext>
            </a:extLst>
          </p:cNvPr>
          <p:cNvGraphicFramePr>
            <a:graphicFrameLocks noGrp="1"/>
          </p:cNvGraphicFramePr>
          <p:nvPr>
            <p:extLst>
              <p:ext uri="{D42A27DB-BD31-4B8C-83A1-F6EECF244321}">
                <p14:modId xmlns:p14="http://schemas.microsoft.com/office/powerpoint/2010/main" val="4250564792"/>
              </p:ext>
            </p:extLst>
          </p:nvPr>
        </p:nvGraphicFramePr>
        <p:xfrm>
          <a:off x="1828799" y="7857190"/>
          <a:ext cx="10633140" cy="1827878"/>
        </p:xfrm>
        <a:graphic>
          <a:graphicData uri="http://schemas.openxmlformats.org/drawingml/2006/table">
            <a:tbl>
              <a:tblPr firstRow="1" bandRow="1">
                <a:tableStyleId>{5DA37D80-6434-44D0-A028-1B22A696006F}</a:tableStyleId>
              </a:tblPr>
              <a:tblGrid>
                <a:gridCol w="886095">
                  <a:extLst>
                    <a:ext uri="{9D8B030D-6E8A-4147-A177-3AD203B41FA5}">
                      <a16:colId xmlns:a16="http://schemas.microsoft.com/office/drawing/2014/main" val="1973621639"/>
                    </a:ext>
                  </a:extLst>
                </a:gridCol>
                <a:gridCol w="886095">
                  <a:extLst>
                    <a:ext uri="{9D8B030D-6E8A-4147-A177-3AD203B41FA5}">
                      <a16:colId xmlns:a16="http://schemas.microsoft.com/office/drawing/2014/main" val="924437479"/>
                    </a:ext>
                  </a:extLst>
                </a:gridCol>
                <a:gridCol w="886095">
                  <a:extLst>
                    <a:ext uri="{9D8B030D-6E8A-4147-A177-3AD203B41FA5}">
                      <a16:colId xmlns:a16="http://schemas.microsoft.com/office/drawing/2014/main" val="295857541"/>
                    </a:ext>
                  </a:extLst>
                </a:gridCol>
                <a:gridCol w="886095">
                  <a:extLst>
                    <a:ext uri="{9D8B030D-6E8A-4147-A177-3AD203B41FA5}">
                      <a16:colId xmlns:a16="http://schemas.microsoft.com/office/drawing/2014/main" val="2323008148"/>
                    </a:ext>
                  </a:extLst>
                </a:gridCol>
                <a:gridCol w="886095">
                  <a:extLst>
                    <a:ext uri="{9D8B030D-6E8A-4147-A177-3AD203B41FA5}">
                      <a16:colId xmlns:a16="http://schemas.microsoft.com/office/drawing/2014/main" val="1562197023"/>
                    </a:ext>
                  </a:extLst>
                </a:gridCol>
                <a:gridCol w="886095">
                  <a:extLst>
                    <a:ext uri="{9D8B030D-6E8A-4147-A177-3AD203B41FA5}">
                      <a16:colId xmlns:a16="http://schemas.microsoft.com/office/drawing/2014/main" val="1974011532"/>
                    </a:ext>
                  </a:extLst>
                </a:gridCol>
                <a:gridCol w="886095">
                  <a:extLst>
                    <a:ext uri="{9D8B030D-6E8A-4147-A177-3AD203B41FA5}">
                      <a16:colId xmlns:a16="http://schemas.microsoft.com/office/drawing/2014/main" val="3740201593"/>
                    </a:ext>
                  </a:extLst>
                </a:gridCol>
                <a:gridCol w="886095">
                  <a:extLst>
                    <a:ext uri="{9D8B030D-6E8A-4147-A177-3AD203B41FA5}">
                      <a16:colId xmlns:a16="http://schemas.microsoft.com/office/drawing/2014/main" val="2763148440"/>
                    </a:ext>
                  </a:extLst>
                </a:gridCol>
                <a:gridCol w="886095">
                  <a:extLst>
                    <a:ext uri="{9D8B030D-6E8A-4147-A177-3AD203B41FA5}">
                      <a16:colId xmlns:a16="http://schemas.microsoft.com/office/drawing/2014/main" val="2242530426"/>
                    </a:ext>
                  </a:extLst>
                </a:gridCol>
                <a:gridCol w="886095">
                  <a:extLst>
                    <a:ext uri="{9D8B030D-6E8A-4147-A177-3AD203B41FA5}">
                      <a16:colId xmlns:a16="http://schemas.microsoft.com/office/drawing/2014/main" val="3020402434"/>
                    </a:ext>
                  </a:extLst>
                </a:gridCol>
                <a:gridCol w="886095">
                  <a:extLst>
                    <a:ext uri="{9D8B030D-6E8A-4147-A177-3AD203B41FA5}">
                      <a16:colId xmlns:a16="http://schemas.microsoft.com/office/drawing/2014/main" val="51486060"/>
                    </a:ext>
                  </a:extLst>
                </a:gridCol>
                <a:gridCol w="886095">
                  <a:extLst>
                    <a:ext uri="{9D8B030D-6E8A-4147-A177-3AD203B41FA5}">
                      <a16:colId xmlns:a16="http://schemas.microsoft.com/office/drawing/2014/main" val="4130247020"/>
                    </a:ext>
                  </a:extLst>
                </a:gridCol>
              </a:tblGrid>
              <a:tr h="570150">
                <a:tc gridSpan="3">
                  <a:txBody>
                    <a:bodyPr/>
                    <a:lstStyle/>
                    <a:p>
                      <a:r>
                        <a:rPr lang="fr-FR" sz="2400" dirty="0"/>
                        <a:t>Extra </a:t>
                      </a:r>
                      <a:r>
                        <a:rPr lang="fr-FR" sz="2400" dirty="0" err="1"/>
                        <a:t>access</a:t>
                      </a:r>
                      <a:r>
                        <a:rPr lang="fr-FR" sz="2400" dirty="0"/>
                        <a:t> </a:t>
                      </a:r>
                      <a:r>
                        <a:rPr lang="fr-FR" sz="2400" dirty="0" err="1"/>
                        <a:t>rignts</a:t>
                      </a:r>
                      <a:endParaRPr lang="fr-FR" sz="2400" dirty="0"/>
                    </a:p>
                  </a:txBody>
                  <a:tcPr/>
                </a:tc>
                <a:tc hMerge="1">
                  <a:txBody>
                    <a:bodyPr/>
                    <a:lstStyle/>
                    <a:p>
                      <a:endParaRPr lang="fr-FR" dirty="0"/>
                    </a:p>
                  </a:txBody>
                  <a:tcPr/>
                </a:tc>
                <a:tc hMerge="1">
                  <a:txBody>
                    <a:bodyPr/>
                    <a:lstStyle/>
                    <a:p>
                      <a:endParaRPr lang="fr-FR" dirty="0"/>
                    </a:p>
                  </a:txBody>
                  <a:tcPr/>
                </a:tc>
                <a:tc gridSpan="3">
                  <a:txBody>
                    <a:bodyPr/>
                    <a:lstStyle/>
                    <a:p>
                      <a:r>
                        <a:rPr lang="fr-FR" sz="2400" dirty="0"/>
                        <a:t>user</a:t>
                      </a:r>
                    </a:p>
                  </a:txBody>
                  <a:tcPr/>
                </a:tc>
                <a:tc hMerge="1">
                  <a:txBody>
                    <a:bodyPr/>
                    <a:lstStyle/>
                    <a:p>
                      <a:endParaRPr lang="fr-FR" dirty="0"/>
                    </a:p>
                  </a:txBody>
                  <a:tcPr/>
                </a:tc>
                <a:tc hMerge="1">
                  <a:txBody>
                    <a:bodyPr/>
                    <a:lstStyle/>
                    <a:p>
                      <a:endParaRPr lang="fr-FR" dirty="0"/>
                    </a:p>
                  </a:txBody>
                  <a:tcPr/>
                </a:tc>
                <a:tc gridSpan="3">
                  <a:txBody>
                    <a:bodyPr/>
                    <a:lstStyle/>
                    <a:p>
                      <a:r>
                        <a:rPr lang="fr-FR" sz="2400" dirty="0"/>
                        <a:t>group</a:t>
                      </a:r>
                    </a:p>
                  </a:txBody>
                  <a:tcPr/>
                </a:tc>
                <a:tc hMerge="1">
                  <a:txBody>
                    <a:bodyPr/>
                    <a:lstStyle/>
                    <a:p>
                      <a:endParaRPr lang="fr-FR" dirty="0"/>
                    </a:p>
                  </a:txBody>
                  <a:tcPr/>
                </a:tc>
                <a:tc hMerge="1">
                  <a:txBody>
                    <a:bodyPr/>
                    <a:lstStyle/>
                    <a:p>
                      <a:endParaRPr lang="fr-FR" dirty="0"/>
                    </a:p>
                  </a:txBody>
                  <a:tcPr/>
                </a:tc>
                <a:tc gridSpan="3">
                  <a:txBody>
                    <a:bodyPr/>
                    <a:lstStyle/>
                    <a:p>
                      <a:r>
                        <a:rPr lang="fr-FR" sz="2400" dirty="0" err="1"/>
                        <a:t>others</a:t>
                      </a:r>
                      <a:endParaRPr lang="fr-FR" sz="2400" dirty="0"/>
                    </a:p>
                  </a:txBody>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172739283"/>
                  </a:ext>
                </a:extLst>
              </a:tr>
              <a:tr h="742961">
                <a:tc>
                  <a:txBody>
                    <a:bodyPr/>
                    <a:lstStyle/>
                    <a:p>
                      <a:r>
                        <a:rPr lang="fr-FR" b="1" dirty="0"/>
                        <a:t>SUID (s)</a:t>
                      </a:r>
                    </a:p>
                  </a:txBody>
                  <a:tcPr>
                    <a:solidFill>
                      <a:srgbClr val="FFC000"/>
                    </a:solidFill>
                  </a:tcPr>
                </a:tc>
                <a:tc>
                  <a:txBody>
                    <a:bodyPr/>
                    <a:lstStyle/>
                    <a:p>
                      <a:r>
                        <a:rPr lang="fr-FR" b="1" dirty="0"/>
                        <a:t>SGID (s)</a:t>
                      </a:r>
                    </a:p>
                  </a:txBody>
                  <a:tcPr>
                    <a:solidFill>
                      <a:srgbClr val="92D050"/>
                    </a:solidFill>
                  </a:tcPr>
                </a:tc>
                <a:tc>
                  <a:txBody>
                    <a:bodyPr/>
                    <a:lstStyle/>
                    <a:p>
                      <a:r>
                        <a:rPr lang="fr-FR" b="1" dirty="0" err="1"/>
                        <a:t>Sticky</a:t>
                      </a:r>
                      <a:r>
                        <a:rPr lang="fr-FR" b="1" dirty="0"/>
                        <a:t> bit (t)</a:t>
                      </a:r>
                    </a:p>
                  </a:txBody>
                  <a:tcPr>
                    <a:solidFill>
                      <a:schemeClr val="accent4">
                        <a:lumMod val="60000"/>
                        <a:lumOff val="40000"/>
                      </a:schemeClr>
                    </a:solidFill>
                  </a:tcPr>
                </a:tc>
                <a:tc>
                  <a:txBody>
                    <a:bodyPr/>
                    <a:lstStyle/>
                    <a:p>
                      <a:r>
                        <a:rPr lang="fr-FR" dirty="0"/>
                        <a:t>r</a:t>
                      </a:r>
                    </a:p>
                  </a:txBody>
                  <a:tcPr/>
                </a:tc>
                <a:tc>
                  <a:txBody>
                    <a:bodyPr/>
                    <a:lstStyle/>
                    <a:p>
                      <a:r>
                        <a:rPr lang="fr-FR" dirty="0"/>
                        <a:t>w</a:t>
                      </a:r>
                    </a:p>
                  </a:txBody>
                  <a:tcPr/>
                </a:tc>
                <a:tc>
                  <a:txBody>
                    <a:bodyPr/>
                    <a:lstStyle/>
                    <a:p>
                      <a:r>
                        <a:rPr lang="fr-FR" dirty="0"/>
                        <a:t>x</a:t>
                      </a:r>
                    </a:p>
                  </a:txBody>
                  <a:tcPr/>
                </a:tc>
                <a:tc>
                  <a:txBody>
                    <a:bodyPr/>
                    <a:lstStyle/>
                    <a:p>
                      <a:r>
                        <a:rPr lang="fr-FR" dirty="0"/>
                        <a:t>r</a:t>
                      </a:r>
                    </a:p>
                  </a:txBody>
                  <a:tcPr/>
                </a:tc>
                <a:tc>
                  <a:txBody>
                    <a:bodyPr/>
                    <a:lstStyle/>
                    <a:p>
                      <a:r>
                        <a:rPr lang="fr-FR" dirty="0"/>
                        <a:t>w</a:t>
                      </a:r>
                    </a:p>
                  </a:txBody>
                  <a:tcPr/>
                </a:tc>
                <a:tc>
                  <a:txBody>
                    <a:bodyPr/>
                    <a:lstStyle/>
                    <a:p>
                      <a:r>
                        <a:rPr lang="fr-FR" dirty="0"/>
                        <a:t>x</a:t>
                      </a:r>
                    </a:p>
                  </a:txBody>
                  <a:tcPr/>
                </a:tc>
                <a:tc>
                  <a:txBody>
                    <a:bodyPr/>
                    <a:lstStyle/>
                    <a:p>
                      <a:r>
                        <a:rPr lang="fr-FR" dirty="0"/>
                        <a:t>r</a:t>
                      </a:r>
                    </a:p>
                  </a:txBody>
                  <a:tcPr/>
                </a:tc>
                <a:tc>
                  <a:txBody>
                    <a:bodyPr/>
                    <a:lstStyle/>
                    <a:p>
                      <a:r>
                        <a:rPr lang="fr-FR" dirty="0"/>
                        <a:t>w</a:t>
                      </a:r>
                    </a:p>
                  </a:txBody>
                  <a:tcPr/>
                </a:tc>
                <a:tc>
                  <a:txBody>
                    <a:bodyPr/>
                    <a:lstStyle/>
                    <a:p>
                      <a:r>
                        <a:rPr lang="fr-FR" dirty="0"/>
                        <a:t>x</a:t>
                      </a:r>
                    </a:p>
                  </a:txBody>
                  <a:tcPr/>
                </a:tc>
                <a:extLst>
                  <a:ext uri="{0D108BD9-81ED-4DB2-BD59-A6C34878D82A}">
                    <a16:rowId xmlns:a16="http://schemas.microsoft.com/office/drawing/2014/main" val="1222347541"/>
                  </a:ext>
                </a:extLst>
              </a:tr>
              <a:tr h="514767">
                <a:tc>
                  <a:txBody>
                    <a:bodyPr/>
                    <a:lstStyle/>
                    <a:p>
                      <a:r>
                        <a:rPr lang="fr-FR" b="1" dirty="0"/>
                        <a:t>4</a:t>
                      </a:r>
                    </a:p>
                  </a:txBody>
                  <a:tcPr>
                    <a:solidFill>
                      <a:srgbClr val="FFC000"/>
                    </a:solidFill>
                  </a:tcPr>
                </a:tc>
                <a:tc>
                  <a:txBody>
                    <a:bodyPr/>
                    <a:lstStyle/>
                    <a:p>
                      <a:r>
                        <a:rPr lang="fr-FR" dirty="0"/>
                        <a:t>2</a:t>
                      </a:r>
                    </a:p>
                  </a:txBody>
                  <a:tcPr>
                    <a:solidFill>
                      <a:srgbClr val="92D050"/>
                    </a:solidFill>
                  </a:tcPr>
                </a:tc>
                <a:tc>
                  <a:txBody>
                    <a:bodyPr/>
                    <a:lstStyle/>
                    <a:p>
                      <a:r>
                        <a:rPr lang="fr-FR" dirty="0"/>
                        <a:t>1</a:t>
                      </a:r>
                    </a:p>
                  </a:txBody>
                  <a:tcPr>
                    <a:solidFill>
                      <a:schemeClr val="accent4">
                        <a:lumMod val="60000"/>
                        <a:lumOff val="40000"/>
                      </a:schemeClr>
                    </a:solidFill>
                  </a:tcPr>
                </a:tc>
                <a:tc>
                  <a:txBody>
                    <a:bodyPr/>
                    <a:lstStyle/>
                    <a:p>
                      <a:r>
                        <a:rPr lang="fr-FR" dirty="0"/>
                        <a:t>4</a:t>
                      </a:r>
                    </a:p>
                  </a:txBody>
                  <a:tcPr/>
                </a:tc>
                <a:tc>
                  <a:txBody>
                    <a:bodyPr/>
                    <a:lstStyle/>
                    <a:p>
                      <a:r>
                        <a:rPr lang="fr-FR" dirty="0"/>
                        <a:t>2</a:t>
                      </a:r>
                    </a:p>
                  </a:txBody>
                  <a:tcPr/>
                </a:tc>
                <a:tc>
                  <a:txBody>
                    <a:bodyPr/>
                    <a:lstStyle/>
                    <a:p>
                      <a:r>
                        <a:rPr lang="fr-FR" dirty="0"/>
                        <a:t>1</a:t>
                      </a:r>
                    </a:p>
                  </a:txBody>
                  <a:tcPr/>
                </a:tc>
                <a:tc>
                  <a:txBody>
                    <a:bodyPr/>
                    <a:lstStyle/>
                    <a:p>
                      <a:r>
                        <a:rPr lang="fr-FR" dirty="0"/>
                        <a:t>4</a:t>
                      </a:r>
                    </a:p>
                  </a:txBody>
                  <a:tcPr/>
                </a:tc>
                <a:tc>
                  <a:txBody>
                    <a:bodyPr/>
                    <a:lstStyle/>
                    <a:p>
                      <a:r>
                        <a:rPr lang="fr-FR" dirty="0"/>
                        <a:t>2</a:t>
                      </a:r>
                    </a:p>
                  </a:txBody>
                  <a:tcPr/>
                </a:tc>
                <a:tc>
                  <a:txBody>
                    <a:bodyPr/>
                    <a:lstStyle/>
                    <a:p>
                      <a:r>
                        <a:rPr lang="fr-FR" dirty="0"/>
                        <a:t>1</a:t>
                      </a:r>
                    </a:p>
                  </a:txBody>
                  <a:tcPr/>
                </a:tc>
                <a:tc>
                  <a:txBody>
                    <a:bodyPr/>
                    <a:lstStyle/>
                    <a:p>
                      <a:r>
                        <a:rPr lang="fr-FR" dirty="0"/>
                        <a:t>4</a:t>
                      </a:r>
                    </a:p>
                  </a:txBody>
                  <a:tcPr/>
                </a:tc>
                <a:tc>
                  <a:txBody>
                    <a:bodyPr/>
                    <a:lstStyle/>
                    <a:p>
                      <a:r>
                        <a:rPr lang="fr-FR" dirty="0"/>
                        <a:t>2</a:t>
                      </a:r>
                    </a:p>
                  </a:txBody>
                  <a:tcPr/>
                </a:tc>
                <a:tc>
                  <a:txBody>
                    <a:bodyPr/>
                    <a:lstStyle/>
                    <a:p>
                      <a:r>
                        <a:rPr lang="fr-FR" dirty="0"/>
                        <a:t>1</a:t>
                      </a:r>
                    </a:p>
                  </a:txBody>
                  <a:tcPr/>
                </a:tc>
                <a:extLst>
                  <a:ext uri="{0D108BD9-81ED-4DB2-BD59-A6C34878D82A}">
                    <a16:rowId xmlns:a16="http://schemas.microsoft.com/office/drawing/2014/main" val="402224987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4400" y="597064"/>
            <a:ext cx="10070668" cy="1956358"/>
          </a:xfrm>
          <a:prstGeom prst="rect">
            <a:avLst/>
          </a:prstGeom>
          <a:ln w="12700">
            <a:miter lim="400000"/>
          </a:ln>
        </p:spPr>
        <p:txBody>
          <a:bodyPr lIns="50800" tIns="50800" rIns="50800" bIns="50800" anchor="ctr">
            <a:normAutofit/>
          </a:bodyPr>
          <a:lstStyle/>
          <a:p>
            <a:r>
              <a:rPr sz="7000" b="0" u="none" dirty="0">
                <a:solidFill>
                  <a:srgbClr val="D93E2B"/>
                </a:solidFill>
                <a:latin typeface="+mn-lt"/>
                <a:cs typeface="+mn-cs"/>
              </a:rPr>
              <a:t>Principe d’un utilisateur</a:t>
            </a:r>
          </a:p>
        </p:txBody>
      </p:sp>
      <p:sp>
        <p:nvSpPr>
          <p:cNvPr id="3" name="object 3"/>
          <p:cNvSpPr txBox="1"/>
          <p:nvPr/>
        </p:nvSpPr>
        <p:spPr>
          <a:xfrm>
            <a:off x="675791" y="2678142"/>
            <a:ext cx="11806099" cy="3828545"/>
          </a:xfrm>
          <a:prstGeom prst="rect">
            <a:avLst/>
          </a:prstGeom>
        </p:spPr>
        <p:txBody>
          <a:bodyPr vert="horz" wrap="square" lIns="0" tIns="16379" rIns="0" bIns="0" rtlCol="0">
            <a:spAutoFit/>
          </a:bodyPr>
          <a:lstStyle/>
          <a:p>
            <a:pPr marL="473579" indent="-457200" algn="l">
              <a:spcBef>
                <a:spcPts val="129"/>
              </a:spcBef>
              <a:buFont typeface="Wingdings" panose="05000000000000000000" pitchFamily="2" charset="2"/>
              <a:buChar char="q"/>
            </a:pPr>
            <a:r>
              <a:rPr sz="2800" dirty="0"/>
              <a:t>Un utilisateur est l’association d’un nom de connexion (</a:t>
            </a:r>
            <a:r>
              <a:rPr sz="2800" b="1" dirty="0"/>
              <a:t>le login</a:t>
            </a:r>
            <a:r>
              <a:rPr sz="2800" dirty="0"/>
              <a:t>), à un</a:t>
            </a:r>
            <a:r>
              <a:rPr lang="fr-FR" sz="2800" dirty="0"/>
              <a:t> </a:t>
            </a:r>
            <a:r>
              <a:rPr sz="2800" b="1" dirty="0"/>
              <a:t>UID</a:t>
            </a:r>
            <a:r>
              <a:rPr sz="2800" dirty="0"/>
              <a:t> et au moins un </a:t>
            </a:r>
            <a:r>
              <a:rPr sz="2800" b="1" dirty="0"/>
              <a:t>GID</a:t>
            </a:r>
            <a:r>
              <a:rPr sz="2800" dirty="0"/>
              <a:t>.</a:t>
            </a:r>
          </a:p>
          <a:p>
            <a:pPr algn="l">
              <a:spcBef>
                <a:spcPts val="13"/>
              </a:spcBef>
            </a:pPr>
            <a:endParaRPr sz="2800" dirty="0"/>
          </a:p>
          <a:p>
            <a:pPr marL="900113" indent="-457200" algn="l">
              <a:lnSpc>
                <a:spcPct val="150000"/>
              </a:lnSpc>
              <a:spcBef>
                <a:spcPts val="6"/>
              </a:spcBef>
              <a:buFont typeface="Wingdings"/>
              <a:buChar char=""/>
              <a:tabLst>
                <a:tab pos="458617" algn="l"/>
              </a:tabLst>
            </a:pPr>
            <a:r>
              <a:rPr sz="2800" dirty="0">
                <a:solidFill>
                  <a:schemeClr val="accent5">
                    <a:lumMod val="75000"/>
                  </a:schemeClr>
                </a:solidFill>
              </a:rPr>
              <a:t>LOGIN </a:t>
            </a:r>
            <a:r>
              <a:rPr sz="2800" dirty="0"/>
              <a:t>: identifiant d’accès</a:t>
            </a:r>
          </a:p>
          <a:p>
            <a:pPr marL="900113" indent="-457200" algn="l">
              <a:lnSpc>
                <a:spcPct val="150000"/>
              </a:lnSpc>
              <a:buFont typeface="Wingdings"/>
              <a:buChar char=""/>
              <a:tabLst>
                <a:tab pos="458617" algn="l"/>
              </a:tabLst>
            </a:pPr>
            <a:r>
              <a:rPr sz="2800" dirty="0">
                <a:solidFill>
                  <a:schemeClr val="accent5">
                    <a:lumMod val="75000"/>
                  </a:schemeClr>
                </a:solidFill>
              </a:rPr>
              <a:t>UID : </a:t>
            </a:r>
            <a:r>
              <a:rPr sz="2800" dirty="0"/>
              <a:t>User ID.</a:t>
            </a:r>
          </a:p>
          <a:p>
            <a:pPr marL="900113" indent="-457200" algn="l">
              <a:lnSpc>
                <a:spcPct val="150000"/>
              </a:lnSpc>
              <a:buFont typeface="Wingdings"/>
              <a:buChar char=""/>
              <a:tabLst>
                <a:tab pos="458617" algn="l"/>
              </a:tabLst>
            </a:pPr>
            <a:r>
              <a:rPr sz="2800" dirty="0">
                <a:solidFill>
                  <a:schemeClr val="accent5">
                    <a:lumMod val="75000"/>
                  </a:schemeClr>
                </a:solidFill>
              </a:rPr>
              <a:t>GID : </a:t>
            </a:r>
            <a:r>
              <a:rPr sz="2800" dirty="0"/>
              <a:t>Group ID.</a:t>
            </a:r>
          </a:p>
          <a:p>
            <a:pPr marL="16379" algn="l">
              <a:lnSpc>
                <a:spcPct val="150000"/>
              </a:lnSpc>
            </a:pPr>
            <a:r>
              <a:rPr lang="fr-FR" sz="2800" dirty="0"/>
              <a:t>     </a:t>
            </a:r>
            <a:r>
              <a:rPr sz="2800" dirty="0"/>
              <a:t>login, UID et GID </a:t>
            </a:r>
            <a:r>
              <a:rPr sz="2800" b="1" dirty="0"/>
              <a:t>sont uniques</a:t>
            </a:r>
            <a:r>
              <a:rPr sz="2800" dirty="0"/>
              <a:t>.</a:t>
            </a:r>
          </a:p>
        </p:txBody>
      </p:sp>
      <p:sp>
        <p:nvSpPr>
          <p:cNvPr id="4" name="object 4"/>
          <p:cNvSpPr txBox="1"/>
          <p:nvPr/>
        </p:nvSpPr>
        <p:spPr>
          <a:xfrm>
            <a:off x="866594" y="7035972"/>
            <a:ext cx="12296163" cy="1889552"/>
          </a:xfrm>
          <a:prstGeom prst="rect">
            <a:avLst/>
          </a:prstGeom>
        </p:spPr>
        <p:txBody>
          <a:bodyPr vert="horz" wrap="square" lIns="0" tIns="16379" rIns="0" bIns="0" rtlCol="0">
            <a:spAutoFit/>
          </a:bodyPr>
          <a:lstStyle/>
          <a:p>
            <a:pPr marL="458617" indent="-442238" algn="l">
              <a:lnSpc>
                <a:spcPct val="150000"/>
              </a:lnSpc>
              <a:spcBef>
                <a:spcPts val="129"/>
              </a:spcBef>
              <a:buFont typeface="Wingdings"/>
              <a:buChar char=""/>
              <a:tabLst>
                <a:tab pos="458617" algn="l"/>
              </a:tabLst>
            </a:pPr>
            <a:r>
              <a:rPr sz="2800" dirty="0"/>
              <a:t>Par défaut tout les utilisateurs simples ont des répertoires personnels  situés dans </a:t>
            </a:r>
            <a:r>
              <a:rPr sz="2800" b="1" dirty="0">
                <a:solidFill>
                  <a:srgbClr val="002060"/>
                </a:solidFill>
              </a:rPr>
              <a:t>/home</a:t>
            </a:r>
          </a:p>
          <a:p>
            <a:pPr marL="458617" indent="-442238" algn="l">
              <a:lnSpc>
                <a:spcPct val="150000"/>
              </a:lnSpc>
              <a:buFont typeface="Wingdings"/>
              <a:buChar char=""/>
              <a:tabLst>
                <a:tab pos="458617" algn="l"/>
              </a:tabLst>
            </a:pPr>
            <a:r>
              <a:rPr sz="2800" dirty="0"/>
              <a:t>Cependant l’utilisateur suprême </a:t>
            </a:r>
            <a:r>
              <a:rPr sz="2800" b="1" dirty="0">
                <a:solidFill>
                  <a:srgbClr val="002060"/>
                </a:solidFill>
              </a:rPr>
              <a:t>root</a:t>
            </a:r>
            <a:r>
              <a:rPr sz="2800" dirty="0"/>
              <a:t>, son répertoire personnel </a:t>
            </a:r>
            <a:r>
              <a:rPr sz="2800" dirty="0" err="1"/>
              <a:t>est</a:t>
            </a:r>
            <a:r>
              <a:rPr lang="fr-FR" sz="2800" dirty="0"/>
              <a:t> </a:t>
            </a:r>
            <a:r>
              <a:rPr sz="2800" b="1" dirty="0">
                <a:solidFill>
                  <a:srgbClr val="002060"/>
                </a:solidFill>
              </a:rPr>
              <a:t>/root</a:t>
            </a:r>
          </a:p>
        </p:txBody>
      </p:sp>
      <p:sp>
        <p:nvSpPr>
          <p:cNvPr id="5" name="object 5"/>
          <p:cNvSpPr txBox="1"/>
          <p:nvPr/>
        </p:nvSpPr>
        <p:spPr>
          <a:xfrm>
            <a:off x="12481889" y="9244776"/>
            <a:ext cx="232580" cy="396323"/>
          </a:xfrm>
          <a:prstGeom prst="rect">
            <a:avLst/>
          </a:prstGeom>
        </p:spPr>
        <p:txBody>
          <a:bodyPr vert="horz" wrap="square" lIns="0" tIns="16379" rIns="0" bIns="0" rtlCol="0">
            <a:spAutoFit/>
          </a:bodyPr>
          <a:lstStyle/>
          <a:p>
            <a:pPr marL="16379">
              <a:spcBef>
                <a:spcPts val="129"/>
              </a:spcBef>
            </a:pPr>
            <a:r>
              <a:rPr dirty="0">
                <a:latin typeface="Platino"/>
                <a:cs typeface="Carlito"/>
              </a:rP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510" y="1020762"/>
            <a:ext cx="11696131" cy="1029229"/>
          </a:xfrm>
          <a:prstGeom prst="rect">
            <a:avLst/>
          </a:prstGeom>
          <a:ln w="12700">
            <a:miter lim="400000"/>
          </a:ln>
        </p:spPr>
        <p:txBody>
          <a:bodyPr lIns="50800" tIns="50800" rIns="50800" bIns="50800" anchor="ctr">
            <a:normAutofit fontScale="90000"/>
          </a:bodyPr>
          <a:lstStyle/>
          <a:p>
            <a:r>
              <a:rPr sz="7000" b="0" u="none" dirty="0">
                <a:solidFill>
                  <a:srgbClr val="D93E2B"/>
                </a:solidFill>
                <a:latin typeface="+mn-lt"/>
                <a:cs typeface="+mn-cs"/>
              </a:rPr>
              <a:t>Types d’utilisateurs</a:t>
            </a:r>
          </a:p>
        </p:txBody>
      </p:sp>
      <p:sp>
        <p:nvSpPr>
          <p:cNvPr id="4" name="object 4"/>
          <p:cNvSpPr txBox="1"/>
          <p:nvPr/>
        </p:nvSpPr>
        <p:spPr>
          <a:xfrm>
            <a:off x="12245917" y="9344207"/>
            <a:ext cx="344775" cy="408253"/>
          </a:xfrm>
          <a:prstGeom prst="rect">
            <a:avLst/>
          </a:prstGeom>
        </p:spPr>
        <p:txBody>
          <a:bodyPr vert="horz" wrap="square" lIns="0" tIns="0" rIns="0" bIns="0" rtlCol="0">
            <a:spAutoFit/>
          </a:bodyPr>
          <a:lstStyle/>
          <a:p>
            <a:pPr marL="94999">
              <a:lnSpc>
                <a:spcPts val="3437"/>
              </a:lnSpc>
            </a:pPr>
            <a:fld id="{81D60167-4931-47E6-BA6A-407CBD079E47}" type="slidenum">
              <a:rPr sz="2000" dirty="0">
                <a:latin typeface="Platino"/>
                <a:cs typeface="Carlito"/>
              </a:rPr>
              <a:pPr marL="94999">
                <a:lnSpc>
                  <a:spcPts val="3437"/>
                </a:lnSpc>
              </a:pPr>
              <a:t>7</a:t>
            </a:fld>
            <a:endParaRPr sz="2000">
              <a:latin typeface="Platino"/>
              <a:cs typeface="Carlito"/>
            </a:endParaRPr>
          </a:p>
        </p:txBody>
      </p:sp>
      <p:sp>
        <p:nvSpPr>
          <p:cNvPr id="3" name="object 3"/>
          <p:cNvSpPr txBox="1"/>
          <p:nvPr/>
        </p:nvSpPr>
        <p:spPr>
          <a:xfrm>
            <a:off x="730021" y="2500618"/>
            <a:ext cx="12368184" cy="7391058"/>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l">
              <a:spcBef>
                <a:spcPts val="129"/>
              </a:spcBef>
              <a:buFont typeface="Wingdings" panose="05000000000000000000" pitchFamily="2" charset="2"/>
              <a:buChar char="q"/>
              <a:defRPr sz="2952"/>
            </a:lvl1pPr>
          </a:lstStyle>
          <a:p>
            <a:pPr marL="16379" indent="0" algn="just">
              <a:spcBef>
                <a:spcPts val="115"/>
              </a:spcBef>
              <a:buNone/>
            </a:pPr>
            <a:r>
              <a:rPr sz="2800" dirty="0"/>
              <a:t>Il existe trois types d’utilisateurs (voir </a:t>
            </a:r>
            <a:r>
              <a:rPr sz="2800" b="1" dirty="0"/>
              <a:t>/etc/passwd</a:t>
            </a:r>
            <a:r>
              <a:rPr sz="2800" dirty="0"/>
              <a:t>) :</a:t>
            </a:r>
          </a:p>
          <a:p>
            <a:pPr algn="just">
              <a:spcBef>
                <a:spcPts val="115"/>
              </a:spcBef>
            </a:pPr>
            <a:endParaRPr sz="2800" dirty="0"/>
          </a:p>
          <a:p>
            <a:pPr algn="just">
              <a:lnSpc>
                <a:spcPct val="150000"/>
              </a:lnSpc>
              <a:spcBef>
                <a:spcPts val="115"/>
              </a:spcBef>
            </a:pPr>
            <a:r>
              <a:rPr sz="2800" b="1" dirty="0"/>
              <a:t>Le super utilisateur</a:t>
            </a:r>
          </a:p>
          <a:p>
            <a:pPr marL="16379" indent="0" algn="just">
              <a:lnSpc>
                <a:spcPct val="150000"/>
              </a:lnSpc>
              <a:spcBef>
                <a:spcPts val="115"/>
              </a:spcBef>
              <a:buNone/>
            </a:pPr>
            <a:r>
              <a:rPr lang="fr-FR" sz="2800" dirty="0"/>
              <a:t>    </a:t>
            </a:r>
            <a:r>
              <a:rPr sz="2800" dirty="0" err="1"/>
              <a:t>Appelé</a:t>
            </a:r>
            <a:r>
              <a:rPr sz="2800" dirty="0"/>
              <a:t> aussi le root, il possède le contrôle total sur le système.</a:t>
            </a:r>
          </a:p>
          <a:p>
            <a:pPr algn="just">
              <a:lnSpc>
                <a:spcPct val="150000"/>
              </a:lnSpc>
              <a:spcBef>
                <a:spcPts val="115"/>
              </a:spcBef>
            </a:pPr>
            <a:endParaRPr sz="2800" dirty="0"/>
          </a:p>
          <a:p>
            <a:pPr algn="just">
              <a:lnSpc>
                <a:spcPct val="150000"/>
              </a:lnSpc>
              <a:spcBef>
                <a:spcPts val="115"/>
              </a:spcBef>
            </a:pPr>
            <a:r>
              <a:rPr sz="2800" b="1" dirty="0"/>
              <a:t>Les utilisateurs applicatifs</a:t>
            </a:r>
          </a:p>
          <a:p>
            <a:pPr marL="357188" indent="-341313" algn="just">
              <a:lnSpc>
                <a:spcPct val="150000"/>
              </a:lnSpc>
              <a:spcBef>
                <a:spcPts val="115"/>
              </a:spcBef>
              <a:buNone/>
            </a:pPr>
            <a:r>
              <a:rPr lang="fr-FR" sz="2800" dirty="0"/>
              <a:t>    </a:t>
            </a:r>
            <a:r>
              <a:rPr sz="2800" dirty="0" err="1"/>
              <a:t>Leur</a:t>
            </a:r>
            <a:r>
              <a:rPr lang="fr-FR" sz="2800" dirty="0"/>
              <a:t> </a:t>
            </a:r>
            <a:r>
              <a:rPr sz="2800" dirty="0"/>
              <a:t>principal intérêt est de faciliter la gestion des droits d'accès des applications et des </a:t>
            </a:r>
            <a:r>
              <a:rPr sz="2800" dirty="0" err="1"/>
              <a:t>démons</a:t>
            </a:r>
            <a:r>
              <a:rPr sz="2800" dirty="0"/>
              <a:t>.(</a:t>
            </a:r>
            <a:r>
              <a:rPr lang="fr-FR" sz="2800" dirty="0"/>
              <a:t> </a:t>
            </a:r>
            <a:r>
              <a:rPr sz="2800" dirty="0" err="1"/>
              <a:t>exemple</a:t>
            </a:r>
            <a:r>
              <a:rPr sz="2800" dirty="0"/>
              <a:t>:</a:t>
            </a:r>
            <a:r>
              <a:rPr lang="fr-FR" sz="2800" dirty="0"/>
              <a:t> </a:t>
            </a:r>
            <a:r>
              <a:rPr sz="2800" dirty="0"/>
              <a:t>mail</a:t>
            </a:r>
            <a:r>
              <a:rPr lang="fr-FR" sz="2800" dirty="0"/>
              <a:t>, ftp</a:t>
            </a:r>
            <a:r>
              <a:rPr sz="2800" dirty="0"/>
              <a:t>,</a:t>
            </a:r>
            <a:r>
              <a:rPr lang="fr-FR" sz="2800" dirty="0"/>
              <a:t> </a:t>
            </a:r>
            <a:r>
              <a:rPr sz="2800" dirty="0"/>
              <a:t>news,</a:t>
            </a:r>
            <a:r>
              <a:rPr lang="fr-FR" sz="2800" dirty="0"/>
              <a:t> </a:t>
            </a:r>
            <a:r>
              <a:rPr sz="2800" dirty="0" err="1"/>
              <a:t>uucp</a:t>
            </a:r>
            <a:r>
              <a:rPr sz="2800" dirty="0"/>
              <a:t>..)</a:t>
            </a:r>
          </a:p>
          <a:p>
            <a:pPr algn="just">
              <a:lnSpc>
                <a:spcPct val="150000"/>
              </a:lnSpc>
              <a:spcBef>
                <a:spcPts val="115"/>
              </a:spcBef>
            </a:pPr>
            <a:endParaRPr sz="2800" dirty="0"/>
          </a:p>
          <a:p>
            <a:pPr algn="just">
              <a:lnSpc>
                <a:spcPct val="150000"/>
              </a:lnSpc>
              <a:spcBef>
                <a:spcPts val="115"/>
              </a:spcBef>
            </a:pPr>
            <a:r>
              <a:rPr sz="2800" b="1" dirty="0"/>
              <a:t>Les simples utilisateurs:</a:t>
            </a:r>
          </a:p>
          <a:p>
            <a:pPr marL="357188" indent="-341313" algn="just">
              <a:lnSpc>
                <a:spcPct val="150000"/>
              </a:lnSpc>
              <a:spcBef>
                <a:spcPts val="115"/>
              </a:spcBef>
              <a:buNone/>
            </a:pPr>
            <a:r>
              <a:rPr lang="fr-FR" sz="2800" dirty="0"/>
              <a:t>   </a:t>
            </a:r>
            <a:r>
              <a:rPr sz="2800" dirty="0" err="1"/>
              <a:t>Ce</a:t>
            </a:r>
            <a:r>
              <a:rPr sz="2800" dirty="0"/>
              <a:t> sont des comptes permettant aux utilisateurs de se connecter et d'utiliser les </a:t>
            </a:r>
            <a:r>
              <a:rPr sz="2800" dirty="0" err="1"/>
              <a:t>ressources</a:t>
            </a:r>
            <a:r>
              <a:rPr sz="2800" dirty="0"/>
              <a:t> de la machine.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0132" y="994250"/>
            <a:ext cx="7691899" cy="1298101"/>
          </a:xfrm>
          <a:prstGeom prst="rect">
            <a:avLst/>
          </a:prstGeom>
          <a:ln w="12700">
            <a:miter lim="400000"/>
          </a:ln>
        </p:spPr>
        <p:txBody>
          <a:bodyPr lIns="50800" tIns="50800" rIns="50800" bIns="50800" anchor="ctr">
            <a:normAutofit/>
          </a:bodyPr>
          <a:lstStyle/>
          <a:p>
            <a:r>
              <a:rPr sz="7000" b="0" u="none" dirty="0">
                <a:solidFill>
                  <a:srgbClr val="D93E2B"/>
                </a:solidFill>
                <a:latin typeface="+mn-lt"/>
                <a:cs typeface="+mn-cs"/>
              </a:rPr>
              <a:t>Le	LOGIN</a:t>
            </a:r>
          </a:p>
        </p:txBody>
      </p:sp>
      <p:sp>
        <p:nvSpPr>
          <p:cNvPr id="4" name="object 4"/>
          <p:cNvSpPr txBox="1"/>
          <p:nvPr/>
        </p:nvSpPr>
        <p:spPr>
          <a:xfrm>
            <a:off x="12331121" y="9287057"/>
            <a:ext cx="344775" cy="408253"/>
          </a:xfrm>
          <a:prstGeom prst="rect">
            <a:avLst/>
          </a:prstGeom>
        </p:spPr>
        <p:txBody>
          <a:bodyPr vert="horz" wrap="square" lIns="0" tIns="0" rIns="0" bIns="0" rtlCol="0">
            <a:spAutoFit/>
          </a:bodyPr>
          <a:lstStyle/>
          <a:p>
            <a:pPr marL="94999">
              <a:lnSpc>
                <a:spcPts val="3437"/>
              </a:lnSpc>
            </a:pPr>
            <a:fld id="{81D60167-4931-47E6-BA6A-407CBD079E47}" type="slidenum">
              <a:rPr sz="2000" dirty="0">
                <a:latin typeface="Carlito"/>
                <a:cs typeface="Carlito"/>
              </a:rPr>
              <a:pPr marL="94999">
                <a:lnSpc>
                  <a:spcPts val="3437"/>
                </a:lnSpc>
              </a:pPr>
              <a:t>8</a:t>
            </a:fld>
            <a:endParaRPr sz="2000">
              <a:latin typeface="Carlito"/>
              <a:cs typeface="Carlito"/>
            </a:endParaRPr>
          </a:p>
        </p:txBody>
      </p:sp>
      <p:sp>
        <p:nvSpPr>
          <p:cNvPr id="3" name="object 3"/>
          <p:cNvSpPr txBox="1"/>
          <p:nvPr/>
        </p:nvSpPr>
        <p:spPr>
          <a:xfrm>
            <a:off x="929728" y="2797607"/>
            <a:ext cx="11746168" cy="6489450"/>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16379" algn="l">
              <a:spcBef>
                <a:spcPts val="129"/>
              </a:spcBef>
              <a:buFont typeface="Wingdings" panose="05000000000000000000" pitchFamily="2" charset="2"/>
              <a:defRPr sz="2952"/>
            </a:lvl1pPr>
          </a:lstStyle>
          <a:p>
            <a:pPr marL="473579" indent="-457200" algn="just">
              <a:lnSpc>
                <a:spcPct val="200000"/>
              </a:lnSpc>
              <a:buFont typeface="Wingdings" panose="05000000000000000000" pitchFamily="2" charset="2"/>
              <a:buChar char="ü"/>
            </a:pPr>
            <a:r>
              <a:rPr dirty="0"/>
              <a:t>Le login contient en principe </a:t>
            </a:r>
            <a:r>
              <a:rPr b="1" dirty="0"/>
              <a:t>8 </a:t>
            </a:r>
            <a:r>
              <a:rPr b="1" dirty="0" err="1"/>
              <a:t>caractères</a:t>
            </a:r>
            <a:r>
              <a:rPr lang="fr-FR" b="1" dirty="0"/>
              <a:t>,</a:t>
            </a:r>
            <a:endParaRPr b="1" dirty="0"/>
          </a:p>
          <a:p>
            <a:pPr marL="473579" indent="-457200" algn="just">
              <a:lnSpc>
                <a:spcPct val="200000"/>
              </a:lnSpc>
              <a:buFont typeface="Wingdings" panose="05000000000000000000" pitchFamily="2" charset="2"/>
              <a:buChar char="ü"/>
            </a:pPr>
            <a:r>
              <a:rPr dirty="0"/>
              <a:t>Il doit commencer par une lettre et comporte au</a:t>
            </a:r>
            <a:r>
              <a:rPr b="1" dirty="0"/>
              <a:t> maximum </a:t>
            </a:r>
            <a:r>
              <a:rPr dirty="0"/>
              <a:t>32 </a:t>
            </a:r>
            <a:r>
              <a:rPr dirty="0" err="1"/>
              <a:t>caractères</a:t>
            </a:r>
            <a:r>
              <a:rPr dirty="0"/>
              <a:t>,</a:t>
            </a:r>
          </a:p>
          <a:p>
            <a:pPr marL="473579" indent="-457200" algn="just">
              <a:lnSpc>
                <a:spcPct val="200000"/>
              </a:lnSpc>
              <a:buFont typeface="Wingdings" panose="05000000000000000000" pitchFamily="2" charset="2"/>
              <a:buChar char="ü"/>
            </a:pPr>
            <a:r>
              <a:rPr dirty="0"/>
              <a:t>L’utilisation des caractères spéciaux est déconseillée dans le nom  d’utilisateur tel que (_) , (.), l’espace…</a:t>
            </a:r>
          </a:p>
          <a:p>
            <a:pPr marL="473579" indent="-457200" algn="just">
              <a:lnSpc>
                <a:spcPct val="200000"/>
              </a:lnSpc>
              <a:buFont typeface="Wingdings" panose="05000000000000000000" pitchFamily="2" charset="2"/>
              <a:buChar char="ü"/>
            </a:pPr>
            <a:r>
              <a:rPr dirty="0"/>
              <a:t>Le login est sensible à la casse, les </a:t>
            </a:r>
            <a:r>
              <a:rPr dirty="0" err="1"/>
              <a:t>utilisateurs</a:t>
            </a:r>
            <a:r>
              <a:rPr dirty="0"/>
              <a:t> «esprit» et «Esprit» </a:t>
            </a:r>
            <a:r>
              <a:rPr dirty="0" err="1"/>
              <a:t>sont</a:t>
            </a:r>
            <a:r>
              <a:rPr lang="fr-FR" dirty="0"/>
              <a:t> </a:t>
            </a:r>
            <a:r>
              <a:rPr dirty="0" err="1"/>
              <a:t>différents</a:t>
            </a:r>
            <a:r>
              <a:rPr lang="fr-FR" dirty="0"/>
              <a: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4389" y="992187"/>
            <a:ext cx="10874291" cy="1271588"/>
          </a:xfrm>
          <a:prstGeom prst="rect">
            <a:avLst/>
          </a:prstGeom>
          <a:ln w="12700">
            <a:miter lim="400000"/>
          </a:ln>
        </p:spPr>
        <p:txBody>
          <a:bodyPr lIns="50800" tIns="50800" rIns="50800" bIns="50800" anchor="ctr">
            <a:normAutofit/>
          </a:bodyPr>
          <a:lstStyle/>
          <a:p>
            <a:r>
              <a:rPr sz="7000" b="0" u="none" dirty="0">
                <a:solidFill>
                  <a:srgbClr val="D93E2B"/>
                </a:solidFill>
                <a:latin typeface="+mn-lt"/>
                <a:cs typeface="+mn-cs"/>
              </a:rPr>
              <a:t>Le	UID (User IDentifier)</a:t>
            </a:r>
          </a:p>
        </p:txBody>
      </p:sp>
      <p:sp>
        <p:nvSpPr>
          <p:cNvPr id="3" name="object 3"/>
          <p:cNvSpPr txBox="1"/>
          <p:nvPr/>
        </p:nvSpPr>
        <p:spPr>
          <a:xfrm>
            <a:off x="652990" y="2501591"/>
            <a:ext cx="12235129" cy="5380187"/>
          </a:xfrm>
          <a:prstGeom prst="rect">
            <a:avLst/>
          </a:prstGeom>
        </p:spPr>
        <p:txBody>
          <a:bodyPr vert="horz" wrap="square" lIns="0" tIns="16379" rIns="0" bIns="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73579" indent="-457200" algn="l">
              <a:lnSpc>
                <a:spcPct val="200000"/>
              </a:lnSpc>
              <a:spcBef>
                <a:spcPts val="129"/>
              </a:spcBef>
              <a:buFont typeface="Wingdings" panose="05000000000000000000" pitchFamily="2" charset="2"/>
              <a:buChar char="ü"/>
              <a:defRPr sz="2952"/>
            </a:lvl1pPr>
          </a:lstStyle>
          <a:p>
            <a:pPr algn="just"/>
            <a:r>
              <a:rPr dirty="0"/>
              <a:t>L’</a:t>
            </a:r>
            <a:r>
              <a:rPr b="1" dirty="0"/>
              <a:t>UID</a:t>
            </a:r>
            <a:r>
              <a:rPr dirty="0"/>
              <a:t> est un entier </a:t>
            </a:r>
            <a:r>
              <a:rPr dirty="0" err="1"/>
              <a:t>strictement</a:t>
            </a:r>
            <a:r>
              <a:rPr dirty="0"/>
              <a:t> </a:t>
            </a:r>
            <a:r>
              <a:rPr dirty="0" err="1"/>
              <a:t>positif</a:t>
            </a:r>
            <a:r>
              <a:rPr lang="fr-FR" dirty="0"/>
              <a:t>.</a:t>
            </a:r>
            <a:endParaRPr dirty="0"/>
          </a:p>
          <a:p>
            <a:pPr algn="just"/>
            <a:r>
              <a:rPr dirty="0"/>
              <a:t>Il sert à identifier l’utilisateur (ou le compte applicatif) tout au long de </a:t>
            </a:r>
            <a:r>
              <a:rPr dirty="0" err="1"/>
              <a:t>sa</a:t>
            </a:r>
            <a:r>
              <a:rPr lang="fr-FR" dirty="0"/>
              <a:t> </a:t>
            </a:r>
            <a:r>
              <a:rPr dirty="0" err="1"/>
              <a:t>connexion</a:t>
            </a:r>
            <a:r>
              <a:rPr dirty="0"/>
              <a:t>.</a:t>
            </a:r>
          </a:p>
          <a:p>
            <a:pPr algn="just"/>
            <a:r>
              <a:rPr dirty="0"/>
              <a:t>Seul le UID 0 et le GID 0 sont standardisés et qui identifie le </a:t>
            </a:r>
            <a:r>
              <a:rPr b="1" dirty="0"/>
              <a:t>root</a:t>
            </a:r>
          </a:p>
          <a:p>
            <a:pPr algn="just"/>
            <a:r>
              <a:rPr dirty="0"/>
              <a:t>Selon les distributions, et dépendamment du </a:t>
            </a:r>
            <a:r>
              <a:rPr dirty="0" err="1"/>
              <a:t>fichier</a:t>
            </a:r>
            <a:r>
              <a:rPr lang="fr-FR" dirty="0"/>
              <a:t> </a:t>
            </a:r>
            <a:r>
              <a:rPr b="1" dirty="0"/>
              <a:t>/etc/login.defs</a:t>
            </a:r>
            <a:r>
              <a:rPr dirty="0"/>
              <a:t>, </a:t>
            </a:r>
            <a:r>
              <a:rPr dirty="0" err="1"/>
              <a:t>ce</a:t>
            </a:r>
            <a:r>
              <a:rPr dirty="0"/>
              <a:t> </a:t>
            </a:r>
            <a:r>
              <a:rPr dirty="0" err="1"/>
              <a:t>sont</a:t>
            </a:r>
            <a:r>
              <a:rPr lang="fr-FR" dirty="0"/>
              <a:t> </a:t>
            </a:r>
            <a:r>
              <a:rPr dirty="0"/>
              <a:t>les UID des utilisateurs simples et sans pouvoirs particuliers :</a:t>
            </a:r>
          </a:p>
        </p:txBody>
      </p:sp>
      <p:sp>
        <p:nvSpPr>
          <p:cNvPr id="5" name="object 5"/>
          <p:cNvSpPr txBox="1"/>
          <p:nvPr/>
        </p:nvSpPr>
        <p:spPr>
          <a:xfrm>
            <a:off x="12322948" y="9201332"/>
            <a:ext cx="344775" cy="408253"/>
          </a:xfrm>
          <a:prstGeom prst="rect">
            <a:avLst/>
          </a:prstGeom>
        </p:spPr>
        <p:txBody>
          <a:bodyPr vert="horz" wrap="square" lIns="0" tIns="0" rIns="0" bIns="0" rtlCol="0">
            <a:spAutoFit/>
          </a:bodyPr>
          <a:lstStyle/>
          <a:p>
            <a:pPr marL="94999">
              <a:lnSpc>
                <a:spcPts val="3437"/>
              </a:lnSpc>
            </a:pPr>
            <a:fld id="{81D60167-4931-47E6-BA6A-407CBD079E47}" type="slidenum">
              <a:rPr sz="2000" dirty="0">
                <a:latin typeface="Carlito"/>
                <a:cs typeface="Carlito"/>
              </a:rPr>
              <a:pPr marL="94999">
                <a:lnSpc>
                  <a:spcPts val="3437"/>
                </a:lnSpc>
              </a:pPr>
              <a:t>9</a:t>
            </a:fld>
            <a:endParaRPr sz="2000" dirty="0">
              <a:latin typeface="Carlito"/>
              <a:cs typeface="Carlito"/>
            </a:endParaRPr>
          </a:p>
        </p:txBody>
      </p:sp>
      <p:pic>
        <p:nvPicPr>
          <p:cNvPr id="7" name="Image 6">
            <a:extLst>
              <a:ext uri="{FF2B5EF4-FFF2-40B4-BE49-F238E27FC236}">
                <a16:creationId xmlns:a16="http://schemas.microsoft.com/office/drawing/2014/main" id="{490589C8-66BB-4861-8FE9-F89F5FB898CC}"/>
              </a:ext>
            </a:extLst>
          </p:cNvPr>
          <p:cNvPicPr>
            <a:picLocks noChangeAspect="1"/>
          </p:cNvPicPr>
          <p:nvPr/>
        </p:nvPicPr>
        <p:blipFill>
          <a:blip r:embed="rId3"/>
          <a:stretch>
            <a:fillRect/>
          </a:stretch>
        </p:blipFill>
        <p:spPr>
          <a:xfrm>
            <a:off x="3649448" y="8055426"/>
            <a:ext cx="6466038" cy="175939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Chapitre_4.pptx" id="{A2BAD581-A1DF-4AFB-8BF7-95CA1B808CA9}" vid="{0B52A309-89F0-4AC2-9D79-AE6606683E2B}"/>
    </a:ext>
  </a:ext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New_model</Template>
  <TotalTime>2623</TotalTime>
  <Words>5356</Words>
  <Application>Microsoft Office PowerPoint</Application>
  <PresentationFormat>Personnalisé</PresentationFormat>
  <Paragraphs>544</Paragraphs>
  <Slides>56</Slides>
  <Notes>12</Notes>
  <HiddenSlides>0</HiddenSlides>
  <MMClips>0</MMClips>
  <ScaleCrop>false</ScaleCrop>
  <HeadingPairs>
    <vt:vector size="6" baseType="variant">
      <vt:variant>
        <vt:lpstr>Polices utilisées</vt:lpstr>
      </vt:variant>
      <vt:variant>
        <vt:i4>13</vt:i4>
      </vt:variant>
      <vt:variant>
        <vt:lpstr>Thème</vt:lpstr>
      </vt:variant>
      <vt:variant>
        <vt:i4>1</vt:i4>
      </vt:variant>
      <vt:variant>
        <vt:lpstr>Titres des diapositives</vt:lpstr>
      </vt:variant>
      <vt:variant>
        <vt:i4>56</vt:i4>
      </vt:variant>
    </vt:vector>
  </HeadingPairs>
  <TitlesOfParts>
    <vt:vector size="70" baseType="lpstr">
      <vt:lpstr>Arial</vt:lpstr>
      <vt:lpstr>Bodoni SvtyTwo ITC TT-Book</vt:lpstr>
      <vt:lpstr>Bradley Hand ITC</vt:lpstr>
      <vt:lpstr>Carlito</vt:lpstr>
      <vt:lpstr>Consolas</vt:lpstr>
      <vt:lpstr>Helvetica</vt:lpstr>
      <vt:lpstr>helvetica neue</vt:lpstr>
      <vt:lpstr>helvetica neue</vt:lpstr>
      <vt:lpstr>Inter</vt:lpstr>
      <vt:lpstr>Palatino</vt:lpstr>
      <vt:lpstr>Platino</vt:lpstr>
      <vt:lpstr>Wingdings</vt:lpstr>
      <vt:lpstr>Zapf Dingbats</vt:lpstr>
      <vt:lpstr>New_Template4</vt:lpstr>
      <vt:lpstr> Administration &amp; Sécurité des Systèmes d’Exploitation </vt:lpstr>
      <vt:lpstr>Chapitre III : Gestion des utilisateurs et des groupes </vt:lpstr>
      <vt:lpstr>Objectifs</vt:lpstr>
      <vt:lpstr>Plan</vt:lpstr>
      <vt:lpstr>Mécanisme d’authentification</vt:lpstr>
      <vt:lpstr>Principe d’un utilisateur</vt:lpstr>
      <vt:lpstr>Types d’utilisateurs</vt:lpstr>
      <vt:lpstr>Le LOGIN</vt:lpstr>
      <vt:lpstr>Le UID (User IDentifier)</vt:lpstr>
      <vt:lpstr>Le GID (Group IDentifier)</vt:lpstr>
      <vt:lpstr>Les groupes  (1/2)</vt:lpstr>
      <vt:lpstr>Les groupes  (2/2)</vt:lpstr>
      <vt:lpstr>Les mots de passe  (1/2)</vt:lpstr>
      <vt:lpstr>Les mots de passe  (2/2)</vt:lpstr>
      <vt:lpstr>Présentation PowerPoint</vt:lpstr>
      <vt:lpstr>Le fichier /etc/passwd (1/2)</vt:lpstr>
      <vt:lpstr>Le fichier /etc/passwd (2/2)</vt:lpstr>
      <vt:lpstr>Le fichier /etc/group</vt:lpstr>
      <vt:lpstr>Le fichier /etc/shadow (1/3)</vt:lpstr>
      <vt:lpstr>Le fichier /etc/shadow (2/3)</vt:lpstr>
      <vt:lpstr>Le fichier /etc/shadow (3/3)</vt:lpstr>
      <vt:lpstr>Présentation PowerPoint</vt:lpstr>
      <vt:lpstr>Ajout d’un utilisateur (1/4)</vt:lpstr>
      <vt:lpstr>Ajout d’un utilisateur - useradd (2/4)</vt:lpstr>
      <vt:lpstr>Ajout d’un utilisateur - useradd (3/4)</vt:lpstr>
      <vt:lpstr>Ajout d’un utilisateur - useradd (4/4)</vt:lpstr>
      <vt:lpstr>Modification d’un utilisateur (1/2)</vt:lpstr>
      <vt:lpstr>Modification d’un utilisateur (2/2)</vt:lpstr>
      <vt:lpstr>Suppression d’un utilisateur (1/2)</vt:lpstr>
      <vt:lpstr>Suppression d’un utilisateur (2/2)</vt:lpstr>
      <vt:lpstr>Exercice :</vt:lpstr>
      <vt:lpstr>La commande passwd (1/3)</vt:lpstr>
      <vt:lpstr>La commande passwd (2/3)</vt:lpstr>
      <vt:lpstr>La commande passwd (3/3)</vt:lpstr>
      <vt:lpstr>La commande chage (1/3)</vt:lpstr>
      <vt:lpstr>La commande chage (2/3)</vt:lpstr>
      <vt:lpstr>Exercice</vt:lpstr>
      <vt:lpstr>Présentation PowerPoint</vt:lpstr>
      <vt:lpstr>Ajout d’un groupe</vt:lpstr>
      <vt:lpstr>Modification d’un groupe</vt:lpstr>
      <vt:lpstr>Suppression d’un groupe</vt:lpstr>
      <vt:lpstr>La commande gpasswd</vt:lpstr>
      <vt:lpstr>La commande newgrp</vt:lpstr>
      <vt:lpstr>Le fichier /etc/gshadow  (1/2)</vt:lpstr>
      <vt:lpstr>Le fichier /etc/gshadow  (2/2)</vt:lpstr>
      <vt:lpstr>Les commandes chfn, chown et chgrp</vt:lpstr>
      <vt:lpstr>Les commandes chfn, chown et chgrp</vt:lpstr>
      <vt:lpstr>Présentation PowerPoint</vt:lpstr>
      <vt:lpstr>Les droits étendus (SUID,SGID) (1/3)</vt:lpstr>
      <vt:lpstr>Les droits étendus (SUID,SGID) (2/3)</vt:lpstr>
      <vt:lpstr>Les droits étendus (SUID,SGID) (3/3)</vt:lpstr>
      <vt:lpstr>Attribution des droits étendus (1/2)</vt:lpstr>
      <vt:lpstr>Attribution des droits étendus (2/2)</vt:lpstr>
      <vt:lpstr>Le sticky bit (1/2)</vt:lpstr>
      <vt:lpstr>Le sticky bit (2/2)</vt:lpstr>
      <vt:lpstr>Récapitulatif (Les droits étendus)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Administration &amp; Sécurité des Systèmes d’Exploitation </dc:title>
  <dc:creator>Latifa Guesmi</dc:creator>
  <cp:lastModifiedBy>Latifa Guesmi</cp:lastModifiedBy>
  <cp:revision>52</cp:revision>
  <dcterms:created xsi:type="dcterms:W3CDTF">2022-03-15T08:36:47Z</dcterms:created>
  <dcterms:modified xsi:type="dcterms:W3CDTF">2022-10-13T19:06:26Z</dcterms:modified>
</cp:coreProperties>
</file>