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61" r:id="rId5"/>
    <p:sldId id="297" r:id="rId6"/>
    <p:sldId id="263" r:id="rId7"/>
    <p:sldId id="267" r:id="rId8"/>
    <p:sldId id="268" r:id="rId9"/>
    <p:sldId id="269" r:id="rId10"/>
    <p:sldId id="270" r:id="rId11"/>
    <p:sldId id="271" r:id="rId12"/>
    <p:sldId id="296" r:id="rId13"/>
    <p:sldId id="262" r:id="rId14"/>
    <p:sldId id="298" r:id="rId15"/>
    <p:sldId id="265" r:id="rId16"/>
    <p:sldId id="273" r:id="rId17"/>
    <p:sldId id="274" r:id="rId18"/>
    <p:sldId id="299" r:id="rId19"/>
    <p:sldId id="279" r:id="rId20"/>
    <p:sldId id="276" r:id="rId21"/>
    <p:sldId id="277" r:id="rId22"/>
    <p:sldId id="278" r:id="rId23"/>
    <p:sldId id="280" r:id="rId24"/>
    <p:sldId id="333" r:id="rId25"/>
    <p:sldId id="275" r:id="rId26"/>
    <p:sldId id="334" r:id="rId27"/>
    <p:sldId id="300" r:id="rId28"/>
    <p:sldId id="281" r:id="rId29"/>
    <p:sldId id="282" r:id="rId30"/>
    <p:sldId id="284" r:id="rId31"/>
    <p:sldId id="285" r:id="rId32"/>
    <p:sldId id="324" r:id="rId33"/>
    <p:sldId id="325" r:id="rId34"/>
    <p:sldId id="288" r:id="rId35"/>
    <p:sldId id="289" r:id="rId36"/>
    <p:sldId id="290" r:id="rId37"/>
    <p:sldId id="302" r:id="rId38"/>
    <p:sldId id="307" r:id="rId39"/>
    <p:sldId id="327" r:id="rId40"/>
    <p:sldId id="326" r:id="rId41"/>
    <p:sldId id="328" r:id="rId42"/>
    <p:sldId id="329" r:id="rId43"/>
    <p:sldId id="308" r:id="rId44"/>
    <p:sldId id="331" r:id="rId45"/>
    <p:sldId id="332" r:id="rId46"/>
    <p:sldId id="291" r:id="rId47"/>
    <p:sldId id="292" r:id="rId48"/>
    <p:sldId id="293" r:id="rId49"/>
    <p:sldId id="294" r:id="rId50"/>
    <p:sldId id="306" r:id="rId51"/>
    <p:sldId id="316" r:id="rId52"/>
    <p:sldId id="295" r:id="rId53"/>
    <p:sldId id="317" r:id="rId54"/>
    <p:sldId id="303" r:id="rId55"/>
    <p:sldId id="304" r:id="rId56"/>
    <p:sldId id="319" r:id="rId57"/>
    <p:sldId id="305" r:id="rId58"/>
    <p:sldId id="309" r:id="rId59"/>
    <p:sldId id="320" r:id="rId60"/>
    <p:sldId id="310" r:id="rId61"/>
    <p:sldId id="311" r:id="rId62"/>
    <p:sldId id="312" r:id="rId63"/>
    <p:sldId id="313" r:id="rId64"/>
    <p:sldId id="314" r:id="rId65"/>
    <p:sldId id="321" r:id="rId66"/>
    <p:sldId id="322" r:id="rId67"/>
    <p:sldId id="323" r:id="rId68"/>
    <p:sldId id="315" r:id="rId69"/>
  </p:sldIdLst>
  <p:sldSz cx="13320713" cy="10080625"/>
  <p:notesSz cx="6858000" cy="9144000"/>
  <p:embeddedFontLst>
    <p:embeddedFont>
      <p:font typeface="Bodoni SvtyTwo ITC TT-Book" panose="020B0604020202020204" charset="0"/>
      <p:regular r:id="rId71"/>
      <p:italic r:id="rId72"/>
    </p:embeddedFont>
    <p:embeddedFont>
      <p:font typeface="Helvetica Neue" panose="020B0604020202020204" charset="0"/>
      <p:regular r:id="rId73"/>
      <p:bold r:id="rId74"/>
      <p:italic r:id="rId75"/>
      <p:boldItalic r:id="rId76"/>
    </p:embeddedFont>
    <p:embeddedFont>
      <p:font typeface="Bodoni" panose="020B0604020202020204" charset="0"/>
      <p:regular r:id="rId77"/>
      <p:bold r:id="rId78"/>
      <p:italic r:id="rId79"/>
      <p:boldItalic r:id="rId80"/>
    </p:embeddedFont>
    <p:embeddedFont>
      <p:font typeface="Calibri" panose="020F0502020204030204" pitchFamily="34" charset="0"/>
      <p:regular r:id="rId81"/>
      <p:bold r:id="rId82"/>
      <p:italic r:id="rId83"/>
      <p:boldItalic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5" roundtripDataSignature="AMtx7miwcAWSxgFvl/1gmhgQlHnNtPK1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BF4BE3-F381-4AE4-9D4D-7CC0099F43B4}">
  <a:tblStyle styleId="{5DBF4BE3-F381-4AE4-9D4D-7CC0099F43B4}" styleName="Table_0">
    <a:wholeTbl>
      <a:tcTxStyle b="off" i="off">
        <a:font>
          <a:latin typeface="Bodoni SvtyTwo ITC TT-Book"/>
          <a:ea typeface="Bodoni SvtyTwo ITC TT-Book"/>
          <a:cs typeface="Bodoni SvtyTwo ITC TT-Book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6" autoAdjust="0"/>
    <p:restoredTop sz="94671"/>
  </p:normalViewPr>
  <p:slideViewPr>
    <p:cSldViewPr snapToGrid="0">
      <p:cViewPr varScale="1">
        <p:scale>
          <a:sx n="48" d="100"/>
          <a:sy n="48" d="100"/>
        </p:scale>
        <p:origin x="1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4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font" Target="fonts/font13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12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2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2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2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2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2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2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2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2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2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7163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91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052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946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8468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781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486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6948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552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6795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358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59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823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584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94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058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0793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7800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832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6864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8901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6097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93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5433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934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2616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74411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2560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46548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29348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0235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6353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7965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829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9094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7250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7127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44337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03796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2073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744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39504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86031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6075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23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3225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96668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5425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5940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72582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4674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5258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6138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0514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1981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1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2134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82197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25843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62" b="0" i="0" u="none" strike="noStrike" cap="none" dirty="0" smtClean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Le fichier </a:t>
            </a:r>
            <a:r>
              <a:rPr lang="fr-FR" sz="2262" b="0" i="1" u="none" strike="noStrike" cap="none" dirty="0" smtClean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fr-FR" sz="2262" b="1" i="1" u="none" strike="noStrike" cap="none" dirty="0" err="1" smtClean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etc</a:t>
            </a:r>
            <a:r>
              <a:rPr lang="fr-FR" sz="2262" b="1" i="1" u="none" strike="noStrike" cap="none" dirty="0" smtClean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fr-FR" sz="2262" b="1" i="1" u="none" strike="noStrike" cap="none" dirty="0" err="1" smtClean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mtab</a:t>
            </a:r>
            <a:r>
              <a:rPr lang="fr-FR" sz="2262" b="0" i="0" u="none" strike="noStrike" cap="none" dirty="0" smtClean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contient la liste des montages effectués, que ce soit via </a:t>
            </a:r>
            <a:r>
              <a:rPr lang="fr-FR" sz="2262" b="0" i="0" u="none" strike="noStrike" cap="none" dirty="0" err="1" smtClean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fstab</a:t>
            </a:r>
            <a:r>
              <a:rPr lang="fr-FR" sz="2262" b="0" i="0" u="none" strike="noStrike" cap="none" dirty="0" smtClean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ou en ligne de commande avec </a:t>
            </a:r>
            <a:r>
              <a:rPr lang="fr-FR" sz="2262" b="0" i="0" u="none" strike="noStrike" cap="none" dirty="0" err="1" smtClean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mount</a:t>
            </a:r>
            <a:r>
              <a:rPr lang="fr-FR" sz="2262" b="0" i="0" u="none" strike="noStrike" cap="none" dirty="0" smtClean="0">
                <a:solidFill>
                  <a:srgbClr val="000000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</p:txBody>
      </p:sp>
      <p:sp>
        <p:nvSpPr>
          <p:cNvPr id="367" name="Google Shape;3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445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987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2172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685800"/>
            <a:ext cx="45307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98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>
            <a:spLocks noGrp="1"/>
          </p:cNvSpPr>
          <p:nvPr>
            <p:ph type="title"/>
          </p:nvPr>
        </p:nvSpPr>
        <p:spPr>
          <a:xfrm>
            <a:off x="520341" y="3793360"/>
            <a:ext cx="12280032" cy="249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sldNum" idx="12"/>
          </p:nvPr>
        </p:nvSpPr>
        <p:spPr>
          <a:xfrm>
            <a:off x="6382945" y="9568718"/>
            <a:ext cx="54181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0"/>
          <p:cNvSpPr txBox="1">
            <a:spLocks noGrp="1"/>
          </p:cNvSpPr>
          <p:nvPr>
            <p:ph type="body" idx="1"/>
          </p:nvPr>
        </p:nvSpPr>
        <p:spPr>
          <a:xfrm>
            <a:off x="546358" y="6169133"/>
            <a:ext cx="12227998" cy="56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4141"/>
              </a:buClr>
              <a:buSzPts val="3000"/>
              <a:buFont typeface="Palatino"/>
              <a:buNone/>
              <a:defRPr sz="3000" i="1"/>
            </a:lvl1pPr>
            <a:lvl2pPr marL="914400" lvl="1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64" name="Google Shape;64;p50"/>
          <p:cNvSpPr txBox="1">
            <a:spLocks noGrp="1"/>
          </p:cNvSpPr>
          <p:nvPr>
            <p:ph type="body" idx="2"/>
          </p:nvPr>
        </p:nvSpPr>
        <p:spPr>
          <a:xfrm>
            <a:off x="1300851" y="4436375"/>
            <a:ext cx="10719011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800"/>
              <a:buNone/>
              <a:defRPr/>
            </a:lvl1pPr>
            <a:lvl2pPr marL="914400" lvl="1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50"/>
          <p:cNvSpPr txBox="1">
            <a:spLocks noGrp="1"/>
          </p:cNvSpPr>
          <p:nvPr>
            <p:ph type="sldNum" idx="12"/>
          </p:nvPr>
        </p:nvSpPr>
        <p:spPr>
          <a:xfrm>
            <a:off x="6382945" y="9568718"/>
            <a:ext cx="54181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51"/>
          <p:cNvCxnSpPr/>
          <p:nvPr/>
        </p:nvCxnSpPr>
        <p:spPr>
          <a:xfrm>
            <a:off x="2055344" y="2943463"/>
            <a:ext cx="9216550" cy="1"/>
          </a:xfrm>
          <a:prstGeom prst="straightConnector1">
            <a:avLst/>
          </a:prstGeom>
          <a:noFill/>
          <a:ln w="9525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68" name="Google Shape;68;p51"/>
          <p:cNvCxnSpPr/>
          <p:nvPr/>
        </p:nvCxnSpPr>
        <p:spPr>
          <a:xfrm>
            <a:off x="2055344" y="1752296"/>
            <a:ext cx="9216550" cy="1"/>
          </a:xfrm>
          <a:prstGeom prst="straightConnector1">
            <a:avLst/>
          </a:prstGeom>
          <a:noFill/>
          <a:ln w="9525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51"/>
          <p:cNvSpPr txBox="1">
            <a:spLocks noGrp="1"/>
          </p:cNvSpPr>
          <p:nvPr>
            <p:ph type="title"/>
          </p:nvPr>
        </p:nvSpPr>
        <p:spPr>
          <a:xfrm>
            <a:off x="2055344" y="1880272"/>
            <a:ext cx="9210026" cy="94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6800"/>
              <a:buFont typeface="Bodoni"/>
              <a:buNone/>
              <a:defRPr sz="680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body" idx="1"/>
          </p:nvPr>
        </p:nvSpPr>
        <p:spPr>
          <a:xfrm>
            <a:off x="2055344" y="3297861"/>
            <a:ext cx="9210026" cy="472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rmAutofit/>
          </a:bodyPr>
          <a:lstStyle>
            <a:lvl1pPr marL="457200" lvl="0" indent="-35814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  <a:defRPr sz="3400"/>
            </a:lvl1pPr>
            <a:lvl2pPr marL="914400" lvl="1" indent="-35814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  <a:defRPr sz="3400"/>
            </a:lvl2pPr>
            <a:lvl3pPr marL="1371600" lvl="2" indent="-35813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  <a:defRPr sz="3400"/>
            </a:lvl3pPr>
            <a:lvl4pPr marL="1828800" lvl="3" indent="-35813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  <a:defRPr sz="3400"/>
            </a:lvl4pPr>
            <a:lvl5pPr marL="2286000" lvl="4" indent="-35813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040"/>
              <a:buChar char="●"/>
              <a:defRPr sz="3400"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sldNum" idx="12"/>
          </p:nvPr>
        </p:nvSpPr>
        <p:spPr>
          <a:xfrm>
            <a:off x="6423845" y="8436617"/>
            <a:ext cx="46326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600"/>
              <a:buFont typeface="Palatino"/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b="0" i="0" u="none" strike="noStrike" cap="none">
              <a:solidFill>
                <a:srgbClr val="4C4946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 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52"/>
          <p:cNvCxnSpPr/>
          <p:nvPr/>
        </p:nvCxnSpPr>
        <p:spPr>
          <a:xfrm>
            <a:off x="520339" y="2244514"/>
            <a:ext cx="12288733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4" name="Google Shape;74;p52"/>
          <p:cNvCxnSpPr/>
          <p:nvPr/>
        </p:nvCxnSpPr>
        <p:spPr>
          <a:xfrm>
            <a:off x="520339" y="656291"/>
            <a:ext cx="12288733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5" name="Google Shape;75;p52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1pPr>
            <a:lvl2pPr marL="914400" lvl="1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6382945" y="9568718"/>
            <a:ext cx="54181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>
  <p:cSld name="Titre et sous-titr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2"/>
          <p:cNvCxnSpPr/>
          <p:nvPr/>
        </p:nvCxnSpPr>
        <p:spPr>
          <a:xfrm>
            <a:off x="520341" y="6812297"/>
            <a:ext cx="12290944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6" name="Google Shape;16;p42"/>
          <p:cNvCxnSpPr/>
          <p:nvPr/>
        </p:nvCxnSpPr>
        <p:spPr>
          <a:xfrm>
            <a:off x="520341" y="4226512"/>
            <a:ext cx="12291524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520341" y="3640622"/>
            <a:ext cx="7375824" cy="48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 i="1"/>
            </a:lvl1pPr>
            <a:lvl2pPr marL="914400" lvl="1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body" idx="2"/>
          </p:nvPr>
        </p:nvSpPr>
        <p:spPr>
          <a:xfrm>
            <a:off x="8481548" y="4279015"/>
            <a:ext cx="4344842" cy="249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sldNum" idx="12"/>
          </p:nvPr>
        </p:nvSpPr>
        <p:spPr>
          <a:xfrm>
            <a:off x="6382945" y="9568718"/>
            <a:ext cx="54181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20" name="Google Shape;20;p42"/>
          <p:cNvSpPr/>
          <p:nvPr/>
        </p:nvSpPr>
        <p:spPr>
          <a:xfrm>
            <a:off x="261257" y="435429"/>
            <a:ext cx="12830629" cy="2031951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title"/>
          </p:nvPr>
        </p:nvSpPr>
        <p:spPr>
          <a:xfrm>
            <a:off x="338220" y="905681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1F5F"/>
              </a:buClr>
              <a:buSzPts val="4643"/>
              <a:buFont typeface="Arial"/>
              <a:buNone/>
              <a:defRPr sz="4643" b="1" i="0" u="sng">
                <a:solidFill>
                  <a:srgbClr val="001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6576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Char char="●"/>
              <a:defRPr b="0" i="0">
                <a:solidFill>
                  <a:schemeClr val="dk1"/>
                </a:solidFill>
              </a:defRPr>
            </a:lvl1pPr>
            <a:lvl2pPr marL="914400" lvl="1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91919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19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91919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68"/>
              <a:buFont typeface="Palatino"/>
              <a:buNone/>
              <a:defRPr sz="2468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8205450" y="14801161"/>
            <a:ext cx="751681" cy="41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9138" marR="0" lvl="0" indent="0" algn="ctr">
              <a:lnSpc>
                <a:spcPct val="991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95"/>
              <a:buFont typeface="Arial"/>
              <a:buNone/>
              <a:defRPr sz="30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138" marR="0" lvl="1" indent="0" algn="ctr">
              <a:lnSpc>
                <a:spcPct val="991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95"/>
              <a:buFont typeface="Arial"/>
              <a:buNone/>
              <a:defRPr sz="30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9138" marR="0" lvl="2" indent="0" algn="ctr">
              <a:lnSpc>
                <a:spcPct val="991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95"/>
              <a:buFont typeface="Arial"/>
              <a:buNone/>
              <a:defRPr sz="30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9138" marR="0" lvl="3" indent="0" algn="ctr">
              <a:lnSpc>
                <a:spcPct val="991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95"/>
              <a:buFont typeface="Arial"/>
              <a:buNone/>
              <a:defRPr sz="30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49138" marR="0" lvl="4" indent="0" algn="ctr">
              <a:lnSpc>
                <a:spcPct val="991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95"/>
              <a:buFont typeface="Arial"/>
              <a:buNone/>
              <a:defRPr sz="30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9138" marR="0" lvl="5" indent="0" algn="ctr">
              <a:lnSpc>
                <a:spcPct val="991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95"/>
              <a:buFont typeface="Arial"/>
              <a:buNone/>
              <a:defRPr sz="30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9138" marR="0" lvl="6" indent="0" algn="ctr">
              <a:lnSpc>
                <a:spcPct val="991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95"/>
              <a:buFont typeface="Arial"/>
              <a:buNone/>
              <a:defRPr sz="30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9138" marR="0" lvl="7" indent="0" algn="ctr">
              <a:lnSpc>
                <a:spcPct val="991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95"/>
              <a:buFont typeface="Arial"/>
              <a:buNone/>
              <a:defRPr sz="30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9138" marR="0" lvl="8" indent="0" algn="ctr">
              <a:lnSpc>
                <a:spcPct val="9915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95"/>
              <a:buFont typeface="Arial"/>
              <a:buNone/>
              <a:defRPr sz="309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9138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1pPr>
            <a:lvl2pPr marL="914400" lvl="1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6382945" y="9568718"/>
            <a:ext cx="54181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>
  <p:cSld name="Photo - Horizonta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5"/>
          <p:cNvCxnSpPr/>
          <p:nvPr/>
        </p:nvCxnSpPr>
        <p:spPr>
          <a:xfrm rot="10800000" flipH="1">
            <a:off x="8188500" y="7290052"/>
            <a:ext cx="1" cy="1697838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3" name="Google Shape;33;p45"/>
          <p:cNvCxnSpPr/>
          <p:nvPr/>
        </p:nvCxnSpPr>
        <p:spPr>
          <a:xfrm>
            <a:off x="520341" y="9437460"/>
            <a:ext cx="12290944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4" name="Google Shape;34;p45"/>
          <p:cNvCxnSpPr/>
          <p:nvPr/>
        </p:nvCxnSpPr>
        <p:spPr>
          <a:xfrm>
            <a:off x="520341" y="6851675"/>
            <a:ext cx="12291524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5" name="Google Shape;35;p45"/>
          <p:cNvCxnSpPr/>
          <p:nvPr/>
        </p:nvCxnSpPr>
        <p:spPr>
          <a:xfrm rot="10800000" flipH="1">
            <a:off x="8188500" y="7290052"/>
            <a:ext cx="1" cy="1697838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5"/>
          <p:cNvSpPr txBox="1">
            <a:spLocks noGrp="1"/>
          </p:cNvSpPr>
          <p:nvPr>
            <p:ph type="body" idx="1"/>
          </p:nvPr>
        </p:nvSpPr>
        <p:spPr>
          <a:xfrm>
            <a:off x="520341" y="6318288"/>
            <a:ext cx="7375824" cy="48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 i="1"/>
            </a:lvl1pPr>
            <a:lvl2pPr marL="914400" lvl="1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37" name="Google Shape;37;p45"/>
          <p:cNvSpPr>
            <a:spLocks noGrp="1"/>
          </p:cNvSpPr>
          <p:nvPr>
            <p:ph type="pic" idx="2"/>
          </p:nvPr>
        </p:nvSpPr>
        <p:spPr>
          <a:xfrm>
            <a:off x="598391" y="577536"/>
            <a:ext cx="12110922" cy="7324204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45"/>
          <p:cNvSpPr txBox="1">
            <a:spLocks noGrp="1"/>
          </p:cNvSpPr>
          <p:nvPr>
            <p:ph type="title"/>
          </p:nvPr>
        </p:nvSpPr>
        <p:spPr>
          <a:xfrm>
            <a:off x="520341" y="6904178"/>
            <a:ext cx="7375824" cy="249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body" idx="3"/>
          </p:nvPr>
        </p:nvSpPr>
        <p:spPr>
          <a:xfrm>
            <a:off x="8481548" y="6904178"/>
            <a:ext cx="4344842" cy="249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sldNum" idx="12"/>
          </p:nvPr>
        </p:nvSpPr>
        <p:spPr>
          <a:xfrm>
            <a:off x="6382945" y="9568718"/>
            <a:ext cx="54181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46"/>
          <p:cNvCxnSpPr/>
          <p:nvPr/>
        </p:nvCxnSpPr>
        <p:spPr>
          <a:xfrm>
            <a:off x="520340" y="5040313"/>
            <a:ext cx="5814265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3" name="Google Shape;43;p46"/>
          <p:cNvCxnSpPr/>
          <p:nvPr/>
        </p:nvCxnSpPr>
        <p:spPr>
          <a:xfrm>
            <a:off x="520340" y="2861427"/>
            <a:ext cx="5814205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4" name="Google Shape;44;p46"/>
          <p:cNvSpPr txBox="1">
            <a:spLocks noGrp="1"/>
          </p:cNvSpPr>
          <p:nvPr>
            <p:ph type="body" idx="1"/>
          </p:nvPr>
        </p:nvSpPr>
        <p:spPr>
          <a:xfrm>
            <a:off x="520341" y="1874045"/>
            <a:ext cx="5814803" cy="89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 i="1"/>
            </a:lvl1pPr>
            <a:lvl2pPr marL="914400" lvl="1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45" name="Google Shape;45;p46"/>
          <p:cNvSpPr>
            <a:spLocks noGrp="1"/>
          </p:cNvSpPr>
          <p:nvPr>
            <p:ph type="pic" idx="2"/>
          </p:nvPr>
        </p:nvSpPr>
        <p:spPr>
          <a:xfrm>
            <a:off x="6867569" y="610350"/>
            <a:ext cx="5947945" cy="879429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46"/>
          <p:cNvSpPr txBox="1">
            <a:spLocks noGrp="1"/>
          </p:cNvSpPr>
          <p:nvPr>
            <p:ph type="title"/>
          </p:nvPr>
        </p:nvSpPr>
        <p:spPr>
          <a:xfrm>
            <a:off x="520341" y="2900805"/>
            <a:ext cx="5814803" cy="2100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8F00"/>
              </a:buClr>
              <a:buSzPts val="4100"/>
              <a:buFont typeface="Bodoni"/>
              <a:buNone/>
              <a:defRPr sz="4100">
                <a:solidFill>
                  <a:srgbClr val="008F00"/>
                </a:solidFill>
              </a:defRPr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body" idx="3"/>
          </p:nvPr>
        </p:nvSpPr>
        <p:spPr>
          <a:xfrm>
            <a:off x="520341" y="5197822"/>
            <a:ext cx="5814803" cy="414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2400"/>
              <a:buFont typeface="Palatino"/>
              <a:buNone/>
              <a:defRPr sz="2400"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sldNum" idx="12"/>
          </p:nvPr>
        </p:nvSpPr>
        <p:spPr>
          <a:xfrm>
            <a:off x="6382945" y="9568718"/>
            <a:ext cx="54181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>
            <a:spLocks noGrp="1"/>
          </p:cNvSpPr>
          <p:nvPr>
            <p:ph type="pic" idx="2"/>
          </p:nvPr>
        </p:nvSpPr>
        <p:spPr>
          <a:xfrm>
            <a:off x="6985569" y="1798237"/>
            <a:ext cx="5710735" cy="8443572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47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body" idx="1"/>
          </p:nvPr>
        </p:nvSpPr>
        <p:spPr>
          <a:xfrm>
            <a:off x="520340" y="2822050"/>
            <a:ext cx="5957897" cy="6562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52425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50"/>
              <a:buChar char="●"/>
              <a:defRPr sz="3000"/>
            </a:lvl1pPr>
            <a:lvl2pPr marL="914400" lvl="1" indent="-352425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50"/>
              <a:buChar char="●"/>
              <a:defRPr sz="3000"/>
            </a:lvl2pPr>
            <a:lvl3pPr marL="1371600" lvl="2" indent="-352425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50"/>
              <a:buChar char="●"/>
              <a:defRPr sz="3000"/>
            </a:lvl3pPr>
            <a:lvl4pPr marL="1828800" lvl="3" indent="-352425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50"/>
              <a:buChar char="●"/>
              <a:defRPr sz="3000"/>
            </a:lvl4pPr>
            <a:lvl5pPr marL="2286000" lvl="4" indent="-352425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50"/>
              <a:buChar char="●"/>
              <a:defRPr sz="3000"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53" name="Google Shape;53;p47"/>
          <p:cNvSpPr txBox="1">
            <a:spLocks noGrp="1"/>
          </p:cNvSpPr>
          <p:nvPr>
            <p:ph type="sldNum" idx="12"/>
          </p:nvPr>
        </p:nvSpPr>
        <p:spPr>
          <a:xfrm>
            <a:off x="6382945" y="9568718"/>
            <a:ext cx="54181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>
            <a:spLocks noGrp="1"/>
          </p:cNvSpPr>
          <p:nvPr>
            <p:ph type="body" idx="1"/>
          </p:nvPr>
        </p:nvSpPr>
        <p:spPr>
          <a:xfrm>
            <a:off x="520341" y="1312582"/>
            <a:ext cx="12280032" cy="745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1pPr>
            <a:lvl2pPr marL="914400" lvl="1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2pPr>
            <a:lvl3pPr marL="1371600" lvl="2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5pPr>
            <a:lvl6pPr marL="2743200" lvl="5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6pPr>
            <a:lvl7pPr marL="3200400" lvl="6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8pPr>
            <a:lvl9pPr marL="4114800" lvl="8" indent="-297179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080"/>
              <a:buChar char="●"/>
              <a:defRPr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sldNum" idx="12"/>
          </p:nvPr>
        </p:nvSpPr>
        <p:spPr>
          <a:xfrm>
            <a:off x="6382945" y="9568718"/>
            <a:ext cx="54181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9"/>
          <p:cNvSpPr>
            <a:spLocks noGrp="1"/>
          </p:cNvSpPr>
          <p:nvPr>
            <p:ph type="pic" idx="2"/>
          </p:nvPr>
        </p:nvSpPr>
        <p:spPr>
          <a:xfrm>
            <a:off x="6413078" y="4554657"/>
            <a:ext cx="6860482" cy="4869677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49"/>
          <p:cNvSpPr>
            <a:spLocks noGrp="1"/>
          </p:cNvSpPr>
          <p:nvPr>
            <p:ph type="pic" idx="3"/>
          </p:nvPr>
        </p:nvSpPr>
        <p:spPr>
          <a:xfrm>
            <a:off x="6842476" y="656291"/>
            <a:ext cx="5970907" cy="363585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49"/>
          <p:cNvSpPr>
            <a:spLocks noGrp="1"/>
          </p:cNvSpPr>
          <p:nvPr>
            <p:ph type="pic" idx="4"/>
          </p:nvPr>
        </p:nvSpPr>
        <p:spPr>
          <a:xfrm>
            <a:off x="494324" y="630039"/>
            <a:ext cx="5868047" cy="8676163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49"/>
          <p:cNvSpPr txBox="1">
            <a:spLocks noGrp="1"/>
          </p:cNvSpPr>
          <p:nvPr>
            <p:ph type="sldNum" idx="12"/>
          </p:nvPr>
        </p:nvSpPr>
        <p:spPr>
          <a:xfrm>
            <a:off x="6382945" y="9568718"/>
            <a:ext cx="54181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>
                <a:solidFill>
                  <a:srgbClr val="4C4946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0">
            <a:alpha val="25882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40"/>
          <p:cNvCxnSpPr/>
          <p:nvPr/>
        </p:nvCxnSpPr>
        <p:spPr>
          <a:xfrm>
            <a:off x="520340" y="2244514"/>
            <a:ext cx="12288731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" name="Google Shape;7;p40"/>
          <p:cNvCxnSpPr/>
          <p:nvPr/>
        </p:nvCxnSpPr>
        <p:spPr>
          <a:xfrm>
            <a:off x="520340" y="656291"/>
            <a:ext cx="12288731" cy="0"/>
          </a:xfrm>
          <a:prstGeom prst="straightConnector1">
            <a:avLst/>
          </a:prstGeom>
          <a:noFill/>
          <a:ln w="12700" cap="flat" cmpd="sng">
            <a:solidFill>
              <a:srgbClr val="444444">
                <a:alpha val="2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" name="Google Shape;8;p40"/>
          <p:cNvSpPr txBox="1">
            <a:spLocks noGrp="1"/>
          </p:cNvSpPr>
          <p:nvPr>
            <p:ph type="title"/>
          </p:nvPr>
        </p:nvSpPr>
        <p:spPr>
          <a:xfrm>
            <a:off x="338220" y="905681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  <a:defRPr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9" name="Google Shape;9;p40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36576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914400" marR="0" lvl="1" indent="-36576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371600" marR="0" lvl="2" indent="-36576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1828800" marR="0" lvl="3" indent="-36576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2286000" marR="0" lvl="4" indent="-36576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2743200" marR="0" lvl="5" indent="-36576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3200400" marR="0" lvl="6" indent="-36576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3657600" marR="0" lvl="7" indent="-365759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4114800" marR="0" lvl="8" indent="-365759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ts val="2160"/>
              <a:buFont typeface="Arial"/>
              <a:buChar char="●"/>
              <a:defRPr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0" name="Google Shape;10;p40"/>
          <p:cNvSpPr txBox="1">
            <a:spLocks noGrp="1"/>
          </p:cNvSpPr>
          <p:nvPr>
            <p:ph type="sldNum" idx="12"/>
          </p:nvPr>
        </p:nvSpPr>
        <p:spPr>
          <a:xfrm>
            <a:off x="6382945" y="9568718"/>
            <a:ext cx="541815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  <a:defRPr sz="1800" b="0" i="0" u="none" strike="noStrike" cap="none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title"/>
          </p:nvPr>
        </p:nvSpPr>
        <p:spPr>
          <a:xfrm>
            <a:off x="665956" y="3376279"/>
            <a:ext cx="11988800" cy="241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 Administration &amp; Sécurité des Systèmes d’Exploitation </a:t>
            </a:r>
            <a:endParaRPr/>
          </a:p>
        </p:txBody>
      </p:sp>
      <p:sp>
        <p:nvSpPr>
          <p:cNvPr id="83" name="Google Shape;83;p1"/>
          <p:cNvSpPr txBox="1">
            <a:spLocks noGrp="1"/>
          </p:cNvSpPr>
          <p:nvPr>
            <p:ph type="body" idx="4294967295"/>
          </p:nvPr>
        </p:nvSpPr>
        <p:spPr>
          <a:xfrm>
            <a:off x="4813844" y="7535714"/>
            <a:ext cx="4241801" cy="241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None/>
            </a:pPr>
            <a:r>
              <a:rPr lang="fr-FR" sz="3200"/>
              <a:t>Année Universitaire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None/>
            </a:pPr>
            <a:r>
              <a:rPr lang="fr-FR" sz="3200"/>
              <a:t>2022-2023  </a:t>
            </a:r>
            <a:endParaRPr/>
          </a:p>
        </p:txBody>
      </p:sp>
      <p:cxnSp>
        <p:nvCxnSpPr>
          <p:cNvPr id="84" name="Google Shape;84;p1"/>
          <p:cNvCxnSpPr/>
          <p:nvPr/>
        </p:nvCxnSpPr>
        <p:spPr>
          <a:xfrm>
            <a:off x="499181" y="3290977"/>
            <a:ext cx="12322353" cy="1"/>
          </a:xfrm>
          <a:prstGeom prst="straightConnector1">
            <a:avLst/>
          </a:prstGeom>
          <a:noFill/>
          <a:ln w="12700" cap="flat" cmpd="sng">
            <a:solidFill>
              <a:srgbClr val="C0C0C0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85" name="Google Shape;85;p1"/>
          <p:cNvCxnSpPr/>
          <p:nvPr/>
        </p:nvCxnSpPr>
        <p:spPr>
          <a:xfrm>
            <a:off x="499180" y="5874580"/>
            <a:ext cx="12322352" cy="1"/>
          </a:xfrm>
          <a:prstGeom prst="straightConnector1">
            <a:avLst/>
          </a:prstGeom>
          <a:noFill/>
          <a:ln w="12700" cap="flat" cmpd="sng">
            <a:solidFill>
              <a:srgbClr val="C0C0C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6" name="Google Shape;86;p1"/>
          <p:cNvSpPr/>
          <p:nvPr/>
        </p:nvSpPr>
        <p:spPr>
          <a:xfrm>
            <a:off x="499180" y="1096201"/>
            <a:ext cx="12460376" cy="595035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40632" y="401053"/>
            <a:ext cx="12718924" cy="2149624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88" name="Google Shape;88;p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7124" y="980600"/>
            <a:ext cx="3995521" cy="1478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0106" y="2681230"/>
            <a:ext cx="10168373" cy="642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 txBox="1"/>
          <p:nvPr/>
        </p:nvSpPr>
        <p:spPr>
          <a:xfrm>
            <a:off x="672741" y="9793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Inode</a:t>
            </a:r>
            <a:endParaRPr sz="7000" b="0" i="0" u="none" strike="noStrike" cap="none">
              <a:solidFill>
                <a:srgbClr val="D93E2B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  <p:extLst>
      <p:ext uri="{BB962C8B-B14F-4D97-AF65-F5344CB8AC3E}">
        <p14:creationId xmlns:p14="http://schemas.microsoft.com/office/powerpoint/2010/main" val="31059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Inode </a:t>
            </a:r>
            <a:endParaRPr dirty="0"/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4296" y="3860722"/>
            <a:ext cx="8111401" cy="60818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5"/>
          <p:cNvSpPr txBox="1"/>
          <p:nvPr/>
        </p:nvSpPr>
        <p:spPr>
          <a:xfrm>
            <a:off x="1010595" y="2949341"/>
            <a:ext cx="10825654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ct val="60000"/>
              <a:buFont typeface="Wingdings" pitchFamily="2" charset="2"/>
              <a:buChar char="Ø"/>
            </a:pPr>
            <a:r>
              <a:rPr lang="fr-FR" sz="2400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La commande </a:t>
            </a:r>
            <a:r>
              <a:rPr lang="fr-FR" sz="2400" b="1" i="1" dirty="0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ls –i</a:t>
            </a:r>
            <a:r>
              <a:rPr lang="fr-FR" sz="2400" b="1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 </a:t>
            </a:r>
            <a:r>
              <a:rPr lang="fr-FR" sz="2400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affiche le numéro d’inode  d’un fichier</a:t>
            </a:r>
            <a:endParaRPr sz="2400" b="0" u="none" strike="noStrike" cap="none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7" name="Google Shape;197;p16">
            <a:extLst>
              <a:ext uri="{FF2B5EF4-FFF2-40B4-BE49-F238E27FC236}">
                <a16:creationId xmlns="" xmlns:a16="http://schemas.microsoft.com/office/drawing/2014/main" id="{95D806A6-79F0-C4B7-F99E-8C2374BA2FD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3715" y="6393979"/>
            <a:ext cx="10559468" cy="24425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1;p15">
            <a:extLst>
              <a:ext uri="{FF2B5EF4-FFF2-40B4-BE49-F238E27FC236}">
                <a16:creationId xmlns="" xmlns:a16="http://schemas.microsoft.com/office/drawing/2014/main" id="{EA89F3E5-9ED0-7DCC-9F9C-E0768AB661FC}"/>
              </a:ext>
            </a:extLst>
          </p:cNvPr>
          <p:cNvSpPr txBox="1"/>
          <p:nvPr/>
        </p:nvSpPr>
        <p:spPr>
          <a:xfrm>
            <a:off x="1010595" y="5344089"/>
            <a:ext cx="1105368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ct val="60000"/>
              <a:buFont typeface="Wingdings" pitchFamily="2" charset="2"/>
              <a:buChar char="Ø"/>
            </a:pPr>
            <a:r>
              <a:rPr lang="fr-FR" sz="2400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La commande </a:t>
            </a:r>
            <a:r>
              <a:rPr lang="fr-FR" sz="2400" b="1" i="1" dirty="0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stat</a:t>
            </a:r>
            <a:r>
              <a:rPr lang="fr-FR" sz="2400" b="1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 </a:t>
            </a:r>
            <a:r>
              <a:rPr lang="fr-FR" sz="2400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affiche des informations détaillées sur un fichier.</a:t>
            </a:r>
            <a:endParaRPr sz="2400" b="0" u="none" strike="noStrike" cap="none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564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/>
              <a:t>Inode</a:t>
            </a:r>
            <a:endParaRPr/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3938" y="3628592"/>
            <a:ext cx="9209932" cy="85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3938" y="5234455"/>
            <a:ext cx="9209932" cy="100306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5"/>
          <p:cNvSpPr txBox="1"/>
          <p:nvPr/>
        </p:nvSpPr>
        <p:spPr>
          <a:xfrm>
            <a:off x="3697711" y="2580811"/>
            <a:ext cx="59542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600"/>
              <a:buFont typeface="Palatino"/>
              <a:buNone/>
            </a:pPr>
            <a:r>
              <a:rPr lang="fr-FR" sz="3600" b="1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Commandes</a:t>
            </a:r>
            <a:r>
              <a:rPr lang="fr-FR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fr-FR" sz="3600" b="0" i="1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ls –i </a:t>
            </a:r>
            <a:r>
              <a:rPr lang="fr-FR" sz="3600" b="1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&amp;</a:t>
            </a:r>
            <a:r>
              <a:rPr lang="fr-FR" sz="3600" b="0" i="0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fr-FR" sz="3600" b="0" i="1" u="none" strike="noStrike" cap="none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df -i</a:t>
            </a:r>
            <a:endParaRPr sz="3600" b="0" i="1" u="none" strike="noStrike" cap="none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8" name="Google Shape;198;p16">
            <a:extLst>
              <a:ext uri="{FF2B5EF4-FFF2-40B4-BE49-F238E27FC236}">
                <a16:creationId xmlns="" xmlns:a16="http://schemas.microsoft.com/office/drawing/2014/main" id="{64F91EE5-D8D6-5243-392E-C1D094DE7C4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0622" y="7681719"/>
            <a:ext cx="10559468" cy="19547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99;p16">
            <a:extLst>
              <a:ext uri="{FF2B5EF4-FFF2-40B4-BE49-F238E27FC236}">
                <a16:creationId xmlns="" xmlns:a16="http://schemas.microsoft.com/office/drawing/2014/main" id="{505EBDA9-ED8F-694A-7BA3-C71C8065AA68}"/>
              </a:ext>
            </a:extLst>
          </p:cNvPr>
          <p:cNvSpPr txBox="1"/>
          <p:nvPr/>
        </p:nvSpPr>
        <p:spPr>
          <a:xfrm>
            <a:off x="3697711" y="6768417"/>
            <a:ext cx="59542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600"/>
              <a:buFont typeface="Palatino"/>
              <a:buNone/>
            </a:pPr>
            <a:r>
              <a:rPr lang="fr-FR" sz="3600" b="1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Commandes</a:t>
            </a:r>
            <a:r>
              <a:rPr lang="fr-FR" sz="3600" b="0" i="0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fr-FR" sz="3600" b="0" i="1" u="none" strike="noStrike" cap="none" dirty="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rPr>
              <a:t>stat</a:t>
            </a:r>
            <a:endParaRPr sz="3600" b="0" i="1" u="none" strike="noStrike" cap="none" dirty="0">
              <a:solidFill>
                <a:srgbClr val="41414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87455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1044951" y="4570420"/>
            <a:ext cx="11230809" cy="195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6600"/>
              <a:buFont typeface="Bodoni"/>
              <a:buNone/>
            </a:pPr>
            <a:r>
              <a:rPr lang="fr-FR" sz="66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FHS</a:t>
            </a:r>
            <a:endParaRPr sz="6600" b="0" i="0" u="none" strike="noStrike" cap="none">
              <a:solidFill>
                <a:srgbClr val="D93E2B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/>
              <a:t>FHS</a:t>
            </a: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body" idx="1"/>
          </p:nvPr>
        </p:nvSpPr>
        <p:spPr>
          <a:xfrm>
            <a:off x="520341" y="2385967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469900" lvl="0" indent="-469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Wingdings" pitchFamily="2" charset="2"/>
              <a:buChar char="Ø"/>
            </a:pPr>
            <a:r>
              <a:rPr lang="fr-FR" b="1" u="sng" dirty="0">
                <a:solidFill>
                  <a:srgbClr val="C00000"/>
                </a:solidFill>
              </a:rPr>
              <a:t>FHS</a:t>
            </a:r>
            <a:r>
              <a:rPr lang="fr-FR" b="1" dirty="0">
                <a:solidFill>
                  <a:srgbClr val="C00000"/>
                </a:solidFill>
              </a:rPr>
              <a:t> : </a:t>
            </a:r>
            <a:r>
              <a:rPr lang="fr-FR" b="1" dirty="0">
                <a:solidFill>
                  <a:srgbClr val="0B0080"/>
                </a:solidFill>
              </a:rPr>
              <a:t>File </a:t>
            </a:r>
            <a:r>
              <a:rPr lang="fr-FR" b="1" dirty="0" err="1">
                <a:solidFill>
                  <a:srgbClr val="0B0080"/>
                </a:solidFill>
              </a:rPr>
              <a:t>Hierarchy</a:t>
            </a:r>
            <a:r>
              <a:rPr lang="fr-FR" b="1" dirty="0">
                <a:solidFill>
                  <a:srgbClr val="0B0080"/>
                </a:solidFill>
              </a:rPr>
              <a:t> System </a:t>
            </a:r>
            <a:r>
              <a:rPr lang="fr-FR" dirty="0"/>
              <a:t>définit l'arborescence (la répartition logique des fichiers), et le contenu des principaux répertoires des systèmes de fichiers des systèmes d'exploitation GNU/Linux.</a:t>
            </a:r>
          </a:p>
          <a:p>
            <a:pPr marL="469900" lvl="0" indent="-469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Wingdings" pitchFamily="2" charset="2"/>
              <a:buChar char="Ø"/>
            </a:pPr>
            <a:endParaRPr lang="fr-FR" dirty="0"/>
          </a:p>
          <a:p>
            <a:pPr marL="469900" lvl="0" indent="-469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Wingdings" pitchFamily="2" charset="2"/>
              <a:buChar char="Ø"/>
            </a:pPr>
            <a:r>
              <a:rPr lang="fr-FR" dirty="0"/>
              <a:t>FHS a pour objectif de proposer la </a:t>
            </a:r>
            <a:r>
              <a:rPr lang="fr-FR" b="1" dirty="0"/>
              <a:t>normalisation</a:t>
            </a:r>
            <a:r>
              <a:rPr lang="fr-FR" dirty="0"/>
              <a:t> de l'organisation de système de fichiers pour les systèmes Unix.</a:t>
            </a:r>
            <a:endParaRPr dirty="0"/>
          </a:p>
          <a:p>
            <a:pPr marL="571500" lvl="0" indent="-5715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Font typeface="Wingdings" pitchFamily="2" charset="2"/>
              <a:buChar char="Ø"/>
            </a:pPr>
            <a:r>
              <a:rPr lang="fr-FR" dirty="0"/>
              <a:t>FHS définit les noms, emplacements, et permissions pour de nombreux types de fichiers et répertoires.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/>
        </p:nvSpPr>
        <p:spPr>
          <a:xfrm>
            <a:off x="672741" y="9793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FHS</a:t>
            </a:r>
            <a:endParaRPr sz="7000" b="0" i="0" u="none" strike="noStrike" cap="none">
              <a:solidFill>
                <a:srgbClr val="D93E2B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graphicFrame>
        <p:nvGraphicFramePr>
          <p:cNvPr id="141" name="Google Shape;141;p9"/>
          <p:cNvGraphicFramePr/>
          <p:nvPr>
            <p:extLst>
              <p:ext uri="{D42A27DB-BD31-4B8C-83A1-F6EECF244321}">
                <p14:modId xmlns:p14="http://schemas.microsoft.com/office/powerpoint/2010/main" val="41121272"/>
              </p:ext>
            </p:extLst>
          </p:nvPr>
        </p:nvGraphicFramePr>
        <p:xfrm>
          <a:off x="1349884" y="2381794"/>
          <a:ext cx="10925745" cy="7683766"/>
        </p:xfrm>
        <a:graphic>
          <a:graphicData uri="http://schemas.openxmlformats.org/drawingml/2006/table">
            <a:tbl>
              <a:tblPr firstRow="1" bandRow="1">
                <a:noFill/>
                <a:tableStyleId>{5DBF4BE3-F381-4AE4-9D4D-7CC0099F43B4}</a:tableStyleId>
              </a:tblPr>
              <a:tblGrid>
                <a:gridCol w="18424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833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57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2000" b="1" u="none" strike="noStrike" cap="none" dirty="0">
                          <a:solidFill>
                            <a:srgbClr val="002060"/>
                          </a:solidFill>
                        </a:rPr>
                        <a:t>Répertoire</a:t>
                      </a:r>
                      <a:endParaRPr sz="2000" b="1" u="none" strike="noStrike" cap="none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2000" b="1" u="none" strike="noStrike" cap="none" dirty="0">
                          <a:solidFill>
                            <a:srgbClr val="002060"/>
                          </a:solidFill>
                        </a:rPr>
                        <a:t>Description</a:t>
                      </a:r>
                      <a:endParaRPr sz="2000" b="1" u="none" strike="noStrike" cap="none" dirty="0">
                        <a:solidFill>
                          <a:srgbClr val="00206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7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b="1" u="none" strike="noStrike" cap="none"/>
                        <a:t>bin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u="none" strike="noStrike" cap="none" dirty="0"/>
                        <a:t>Programmes utilisateur essentiels (nécessaires au démarrage du système)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7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b="1" u="none" strike="noStrike" cap="none"/>
                        <a:t>boot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u="none" strike="noStrike" cap="none"/>
                        <a:t>Fichiers nécessaires au chargement de Linux (bootloader, initrd, noyau)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7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b="1" u="none" strike="noStrike" cap="none" dirty="0"/>
                        <a:t>dev</a:t>
                      </a:r>
                      <a:endParaRPr sz="1800" b="1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u="none" strike="noStrike" cap="none"/>
                        <a:t>Fichiers spéciaux offrant l'accès aux périphériques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7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b="1" u="none" strike="noStrike" cap="none"/>
                        <a:t>etc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u="none" strike="noStrike" cap="none"/>
                        <a:t>Configuration du système et des services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7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b="1" u="none" strike="noStrike" cap="none"/>
                        <a:t>home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u="none" strike="noStrike" cap="none"/>
                        <a:t>Répertoires personnels de tous les utilisateurs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57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b="1" u="none" strike="noStrike" cap="none"/>
                        <a:t>lib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u="none" strike="noStrike" cap="none"/>
                        <a:t>Librairies partagées essentielles (nécessaires au démarrage du système)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57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b="1" u="none" strike="noStrike" cap="none"/>
                        <a:t>mnt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u="none" strike="noStrike" cap="none" dirty="0"/>
                        <a:t>Points de montage temporaires (</a:t>
                      </a:r>
                      <a:r>
                        <a:rPr lang="fr-FR" sz="1800" u="none" strike="noStrike" cap="none" dirty="0" err="1"/>
                        <a:t>cdrom</a:t>
                      </a:r>
                      <a:r>
                        <a:rPr lang="fr-FR" sz="1800" u="none" strike="noStrike" cap="none" dirty="0"/>
                        <a:t>, </a:t>
                      </a:r>
                      <a:r>
                        <a:rPr lang="fr-FR" sz="1800" u="none" strike="noStrike" cap="none" dirty="0" err="1"/>
                        <a:t>floppy</a:t>
                      </a:r>
                      <a:r>
                        <a:rPr lang="fr-FR" sz="1800" u="none" strike="noStrike" cap="none" dirty="0"/>
                        <a:t>, etc.)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973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b="1" u="none" strike="noStrike" cap="none"/>
                        <a:t>proc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u="none" strike="noStrike" cap="none"/>
                        <a:t>Systèmes de fichiers virtuels permettant d'accéder aux structures internes du  noyau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657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b="1" u="none" strike="noStrike" cap="none"/>
                        <a:t>root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u="none" strike="noStrike" cap="none"/>
                        <a:t>Répertoire principal de l'utilisateur root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657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b="1" u="none" strike="noStrike" cap="none"/>
                        <a:t>sbin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u="none" strike="noStrike" cap="none"/>
                        <a:t>Exécutables système essentiels (nécessaires au démarrage du système)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657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b="1" u="none" strike="noStrike" cap="none"/>
                        <a:t>tmp 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u="none" strike="noStrike" cap="none"/>
                        <a:t>Stockage de fichiers temporaires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657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b="1" u="none" strike="noStrike" cap="none"/>
                        <a:t>usr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u="none" strike="noStrike" cap="none"/>
                        <a:t>Arborescence contenant la plupart des fichiers des applications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4657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b="1" u="none" strike="noStrike" cap="none"/>
                        <a:t>var 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u="none" strike="noStrike" cap="none"/>
                        <a:t>Données vivantes du système et des applications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4657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b="1" u="none" strike="noStrike" cap="none"/>
                        <a:t>media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u="none" strike="noStrike" cap="none"/>
                        <a:t>Point de montage d’un support amovible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4657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b="1" u="none" strike="noStrike" cap="none"/>
                        <a:t>opt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doni"/>
                        <a:buNone/>
                      </a:pPr>
                      <a:r>
                        <a:rPr lang="fr-FR" sz="1800" u="none" strike="noStrike" cap="none" dirty="0"/>
                        <a:t>Paquetages des logiciels et des applications ajoutées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/>
        </p:nvSpPr>
        <p:spPr>
          <a:xfrm>
            <a:off x="1044951" y="4570420"/>
            <a:ext cx="11230809" cy="195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6600"/>
              <a:buFont typeface="Bodoni"/>
              <a:buNone/>
            </a:pPr>
            <a:r>
              <a:rPr lang="fr-FR" sz="66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Système de fichiers</a:t>
            </a:r>
            <a:endParaRPr sz="6600" b="0" i="0" u="none" strike="noStrike" cap="none">
              <a:solidFill>
                <a:srgbClr val="D93E2B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/>
              <a:t>Système de fichiers</a:t>
            </a:r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57150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Wingdings" pitchFamily="2" charset="2"/>
              <a:buChar char="Ø"/>
            </a:pPr>
            <a:r>
              <a:rPr lang="fr-FR" dirty="0"/>
              <a:t>Un système de fichiers est un programme qui permet de </a:t>
            </a:r>
            <a:r>
              <a:rPr lang="fr-FR" b="1" dirty="0">
                <a:solidFill>
                  <a:srgbClr val="C00000"/>
                </a:solidFill>
              </a:rPr>
              <a:t>stocker, lire et manipuler </a:t>
            </a:r>
            <a:r>
              <a:rPr lang="fr-FR" dirty="0"/>
              <a:t>des données sur un lecteur block (Disque dur, DVD, </a:t>
            </a:r>
            <a:r>
              <a:rPr lang="fr-FR" dirty="0" err="1"/>
              <a:t>etc</a:t>
            </a:r>
            <a:r>
              <a:rPr lang="fr-FR" dirty="0" smtClean="0"/>
              <a:t>). </a:t>
            </a:r>
            <a:endParaRPr dirty="0"/>
          </a:p>
          <a:p>
            <a:pPr marL="571500" lvl="0" indent="-5715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Font typeface="Wingdings" pitchFamily="2" charset="2"/>
              <a:buChar char="Ø"/>
            </a:pPr>
            <a:r>
              <a:rPr lang="fr-FR" dirty="0"/>
              <a:t>Les systèmes de fichiers sont la seule manière efficace d'accéder au contenu des lecteurs block.</a:t>
            </a:r>
            <a:endParaRPr dirty="0"/>
          </a:p>
          <a:p>
            <a:pPr marL="571500" lvl="0" indent="-5715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2160"/>
              <a:buFont typeface="Wingdings" pitchFamily="2" charset="2"/>
              <a:buChar char="Ø"/>
            </a:pPr>
            <a:r>
              <a:rPr lang="fr-FR" dirty="0"/>
              <a:t>Un système de fichiers maintient la structure interne des données (</a:t>
            </a:r>
            <a:r>
              <a:rPr lang="fr-FR" dirty="0" err="1"/>
              <a:t>meta</a:t>
            </a:r>
            <a:r>
              <a:rPr lang="fr-FR" dirty="0"/>
              <a:t>-data)‏ qui fait que les données restent </a:t>
            </a:r>
            <a:r>
              <a:rPr lang="fr-FR" b="1" dirty="0">
                <a:solidFill>
                  <a:srgbClr val="C00000"/>
                </a:solidFill>
              </a:rPr>
              <a:t>organisées et accessibles</a:t>
            </a:r>
            <a:r>
              <a:rPr lang="fr-FR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Structure d’un système de fichiers</a:t>
            </a:r>
            <a:endParaRPr dirty="0"/>
          </a:p>
        </p:txBody>
      </p:sp>
      <p:sp>
        <p:nvSpPr>
          <p:cNvPr id="210" name="Google Shape;210;p18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57150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Wingdings" pitchFamily="2" charset="2"/>
              <a:buChar char="Ø"/>
            </a:pPr>
            <a:r>
              <a:rPr lang="fr-FR" dirty="0"/>
              <a:t>La structure d'un système de fichiers est définie par trois entités : </a:t>
            </a:r>
          </a:p>
          <a:p>
            <a:pPr marL="1028700" lvl="1" indent="-571500" algn="just">
              <a:spcBef>
                <a:spcPts val="0"/>
              </a:spcBef>
              <a:buSzPts val="2160"/>
              <a:buFont typeface="Wingdings" pitchFamily="2" charset="2"/>
              <a:buChar char="Ø"/>
            </a:pPr>
            <a:r>
              <a:rPr lang="fr-FR" dirty="0" err="1">
                <a:solidFill>
                  <a:srgbClr val="C00000"/>
                </a:solidFill>
              </a:rPr>
              <a:t>Superbloc</a:t>
            </a:r>
            <a:r>
              <a:rPr lang="fr-FR" dirty="0"/>
              <a:t> : contient toutes les informations concernant le système de fichier (</a:t>
            </a:r>
            <a:r>
              <a:rPr lang="fr-FR" dirty="0" err="1"/>
              <a:t>meta-données</a:t>
            </a:r>
            <a:r>
              <a:rPr lang="fr-FR" dirty="0"/>
              <a:t>) telles que la taille totale de système de fichier, le nombre de blocs libres, la taille d’un bloc de données, etc.</a:t>
            </a:r>
          </a:p>
          <a:p>
            <a:pPr marL="1028700" lvl="1" indent="-571500" algn="just">
              <a:spcBef>
                <a:spcPts val="0"/>
              </a:spcBef>
              <a:buSzPts val="2160"/>
              <a:buFont typeface="Wingdings" pitchFamily="2" charset="2"/>
              <a:buChar char="Ø"/>
            </a:pPr>
            <a:r>
              <a:rPr lang="fr-FR" dirty="0">
                <a:solidFill>
                  <a:srgbClr val="C00000"/>
                </a:solidFill>
              </a:rPr>
              <a:t>Table des inodes </a:t>
            </a:r>
            <a:r>
              <a:rPr lang="fr-FR" dirty="0"/>
              <a:t>: contient la liste des inodes des fichiers.</a:t>
            </a:r>
          </a:p>
          <a:p>
            <a:pPr marL="1028700" lvl="1" indent="-571500" algn="just">
              <a:spcBef>
                <a:spcPts val="0"/>
              </a:spcBef>
              <a:buSzPts val="2160"/>
              <a:buFont typeface="Wingdings" pitchFamily="2" charset="2"/>
              <a:buChar char="Ø"/>
            </a:pPr>
            <a:r>
              <a:rPr lang="fr-FR" dirty="0">
                <a:solidFill>
                  <a:srgbClr val="C00000"/>
                </a:solidFill>
              </a:rPr>
              <a:t>Blocs de données </a:t>
            </a:r>
            <a:r>
              <a:rPr lang="fr-FR" dirty="0"/>
              <a:t>: contiennent les fichiers réguliers (données) et répertoires.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ct val="100000"/>
              <a:buFont typeface="Bodoni"/>
              <a:buNone/>
            </a:pPr>
            <a:r>
              <a:rPr lang="fr-FR" dirty="0"/>
              <a:t>Structure d’un système de fichiers</a:t>
            </a:r>
            <a:endParaRPr dirty="0"/>
          </a:p>
        </p:txBody>
      </p:sp>
      <p:pic>
        <p:nvPicPr>
          <p:cNvPr id="240" name="Google Shape;24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637" y="2834841"/>
            <a:ext cx="11564612" cy="6622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ctrTitle" idx="4294967295"/>
          </p:nvPr>
        </p:nvSpPr>
        <p:spPr>
          <a:xfrm>
            <a:off x="449179" y="4489456"/>
            <a:ext cx="12061853" cy="2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ct val="100000"/>
              <a:buFont typeface="Bodoni"/>
              <a:buNone/>
            </a:pPr>
            <a:r>
              <a:rPr lang="fr-FR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Chapitre IV : Gestion des disques</a:t>
            </a:r>
            <a:r>
              <a:rPr lang="fr-FR" sz="7200" b="0" i="0" u="none" strike="noStrike" cap="none">
                <a:solidFill>
                  <a:srgbClr val="D93E2B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fr-FR" sz="7200" b="0" i="0" u="none" strike="noStrike" cap="none">
                <a:solidFill>
                  <a:srgbClr val="D93E2B"/>
                </a:solidFill>
                <a:latin typeface="Arial"/>
                <a:ea typeface="Arial"/>
                <a:cs typeface="Arial"/>
                <a:sym typeface="Arial"/>
              </a:rPr>
            </a:br>
            <a:endParaRPr sz="7000" b="0" i="0" u="none" strike="noStrike" cap="none">
              <a:solidFill>
                <a:srgbClr val="D93E2B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ct val="100000"/>
              <a:buFont typeface="Bodoni"/>
              <a:buNone/>
            </a:pPr>
            <a:r>
              <a:rPr lang="fr-FR"/>
              <a:t>Types des systèmes de fichiers </a:t>
            </a:r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85000" lnSpcReduction="20000"/>
          </a:bodyPr>
          <a:lstStyle/>
          <a:p>
            <a:pPr marL="5715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b="1" dirty="0">
                <a:solidFill>
                  <a:srgbClr val="0B0080"/>
                </a:solidFill>
              </a:rPr>
              <a:t>ext2:</a:t>
            </a:r>
            <a:r>
              <a:rPr lang="fr-FR" sz="4600" b="1" dirty="0">
                <a:solidFill>
                  <a:srgbClr val="0B0080"/>
                </a:solidFill>
              </a:rPr>
              <a:t> </a:t>
            </a:r>
            <a:r>
              <a:rPr lang="fr-FR" dirty="0"/>
              <a:t>Ancien et très stable, il fonctionne pour des fichiers dont la taille est supérieurs à ~</a:t>
            </a:r>
            <a:r>
              <a:rPr lang="fr-FR" dirty="0" smtClean="0"/>
              <a:t>2-3K</a:t>
            </a:r>
            <a:endParaRPr dirty="0"/>
          </a:p>
          <a:p>
            <a:pPr marL="571500" lvl="0" indent="-571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b="1" dirty="0">
                <a:solidFill>
                  <a:srgbClr val="0B0080"/>
                </a:solidFill>
              </a:rPr>
              <a:t>ext3</a:t>
            </a:r>
            <a:r>
              <a:rPr lang="fr-FR" dirty="0"/>
              <a:t>: Extension journalisée de ext2</a:t>
            </a:r>
            <a:endParaRPr dirty="0"/>
          </a:p>
          <a:p>
            <a:pPr marL="571500" lvl="0" indent="-571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b="1" dirty="0">
                <a:solidFill>
                  <a:srgbClr val="0B0080"/>
                </a:solidFill>
              </a:rPr>
              <a:t>ext4</a:t>
            </a:r>
            <a:r>
              <a:rPr lang="fr-FR" dirty="0"/>
              <a:t>: Successeur de ext3</a:t>
            </a:r>
            <a:endParaRPr dirty="0"/>
          </a:p>
          <a:p>
            <a:pPr marL="571500" lvl="0" indent="-571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b="1" dirty="0" err="1">
                <a:solidFill>
                  <a:srgbClr val="0B0080"/>
                </a:solidFill>
              </a:rPr>
              <a:t>reiserfs</a:t>
            </a:r>
            <a:r>
              <a:rPr lang="fr-FR" dirty="0"/>
              <a:t>: Système de fichiers journalisé, plus performant pour les fichiers de </a:t>
            </a:r>
            <a:r>
              <a:rPr lang="fr-FR" dirty="0" smtClean="0"/>
              <a:t>petite taille  </a:t>
            </a:r>
            <a:r>
              <a:rPr lang="fr-FR" dirty="0"/>
              <a:t>(internet)</a:t>
            </a:r>
            <a:endParaRPr dirty="0"/>
          </a:p>
          <a:p>
            <a:pPr marL="571500" lvl="0" indent="-571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b="1" dirty="0">
                <a:solidFill>
                  <a:srgbClr val="0B0080"/>
                </a:solidFill>
              </a:rPr>
              <a:t>XFS</a:t>
            </a:r>
            <a:r>
              <a:rPr lang="fr-FR" dirty="0"/>
              <a:t>: Système de fichiers journalisé; permet d’optimiser la manipulation des très gros fichiers, de plus de 9 </a:t>
            </a:r>
            <a:r>
              <a:rPr lang="fr-FR" dirty="0" err="1"/>
              <a:t>ExaBytes</a:t>
            </a:r>
            <a:r>
              <a:rPr lang="fr-FR" dirty="0"/>
              <a:t> (9'000'000'000 </a:t>
            </a:r>
            <a:r>
              <a:rPr lang="fr-FR" dirty="0" err="1"/>
              <a:t>GigaBytes</a:t>
            </a:r>
            <a:r>
              <a:rPr lang="fr-FR" dirty="0"/>
              <a:t>)</a:t>
            </a:r>
            <a:endParaRPr dirty="0"/>
          </a:p>
          <a:p>
            <a:pPr marL="571500" lvl="0" indent="-571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b="1" dirty="0">
                <a:solidFill>
                  <a:srgbClr val="0B0080"/>
                </a:solidFill>
              </a:rPr>
              <a:t>JFS</a:t>
            </a:r>
            <a:r>
              <a:rPr lang="fr-FR" dirty="0"/>
              <a:t>: Système de fichiers journalisé créé par IBM</a:t>
            </a:r>
            <a:endParaRPr dirty="0"/>
          </a:p>
          <a:p>
            <a:pPr marL="571500" lvl="0" indent="-571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b="1" dirty="0">
                <a:solidFill>
                  <a:srgbClr val="0B0080"/>
                </a:solidFill>
              </a:rPr>
              <a:t>FAT32</a:t>
            </a:r>
            <a:r>
              <a:rPr lang="fr-FR" dirty="0"/>
              <a:t> et </a:t>
            </a:r>
            <a:r>
              <a:rPr lang="fr-FR" b="1" dirty="0">
                <a:solidFill>
                  <a:srgbClr val="0B0080"/>
                </a:solidFill>
              </a:rPr>
              <a:t>NTFS</a:t>
            </a:r>
            <a:r>
              <a:rPr lang="fr-FR" dirty="0"/>
              <a:t>: Système de fichiers Windows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/>
        </p:nvSpPr>
        <p:spPr>
          <a:xfrm>
            <a:off x="672741" y="9793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ct val="100000"/>
              <a:buFont typeface="Bodoni"/>
              <a:buNone/>
            </a:pPr>
            <a:r>
              <a:rPr lang="fr-FR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Types des systèmes de fichiers </a:t>
            </a:r>
            <a:endParaRPr sz="7000" b="0" i="0" u="none" strike="noStrike" cap="none">
              <a:solidFill>
                <a:srgbClr val="D93E2B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8C306522-B557-05AD-554D-0D333BC34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310" y="2486351"/>
            <a:ext cx="12990092" cy="7123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/>
              <a:t>Journalisation</a:t>
            </a:r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57150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Wingdings" panose="05000000000000000000" pitchFamily="2" charset="2"/>
              <a:buChar char="Ø"/>
            </a:pPr>
            <a:r>
              <a:rPr lang="fr-FR" dirty="0"/>
              <a:t>Un </a:t>
            </a:r>
            <a:r>
              <a:rPr lang="fr-FR" b="1" dirty="0"/>
              <a:t>journal</a:t>
            </a:r>
            <a:r>
              <a:rPr lang="fr-FR" dirty="0"/>
              <a:t> est la partie d'un système de fichiers </a:t>
            </a:r>
            <a:r>
              <a:rPr lang="fr-FR" b="1" dirty="0">
                <a:solidFill>
                  <a:srgbClr val="C00000"/>
                </a:solidFill>
              </a:rPr>
              <a:t>journalisé</a:t>
            </a:r>
            <a:r>
              <a:rPr lang="fr-FR" dirty="0"/>
              <a:t> qui trace les opérations d'écriture tant qu'elles </a:t>
            </a:r>
            <a:r>
              <a:rPr lang="fr-FR" b="1" dirty="0">
                <a:solidFill>
                  <a:srgbClr val="C00000"/>
                </a:solidFill>
              </a:rPr>
              <a:t>ne sont pas terminées </a:t>
            </a:r>
            <a:r>
              <a:rPr lang="fr-FR" dirty="0"/>
              <a:t>et cela en vue de garantir l'intégrité des données en cas </a:t>
            </a:r>
            <a:r>
              <a:rPr lang="fr-FR" b="1" dirty="0">
                <a:solidFill>
                  <a:srgbClr val="C00000"/>
                </a:solidFill>
              </a:rPr>
              <a:t>d'arrêt </a:t>
            </a:r>
            <a:r>
              <a:rPr lang="fr-FR" b="1" dirty="0" smtClean="0">
                <a:solidFill>
                  <a:srgbClr val="C00000"/>
                </a:solidFill>
              </a:rPr>
              <a:t>brutal</a:t>
            </a:r>
            <a:r>
              <a:rPr lang="fr-FR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  <a:p>
            <a:pPr marL="57150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Wingdings" panose="05000000000000000000" pitchFamily="2" charset="2"/>
              <a:buChar char="Ø"/>
            </a:pPr>
            <a:endParaRPr lang="fr-FR" dirty="0">
              <a:solidFill>
                <a:srgbClr val="C00000"/>
              </a:solidFill>
            </a:endParaRPr>
          </a:p>
          <a:p>
            <a:pPr marL="57150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Wingdings" panose="05000000000000000000" pitchFamily="2" charset="2"/>
              <a:buChar char="Ø"/>
            </a:pPr>
            <a:r>
              <a:rPr lang="fr-FR" dirty="0" smtClean="0"/>
              <a:t>L'intérêt </a:t>
            </a:r>
            <a:r>
              <a:rPr lang="fr-FR" dirty="0"/>
              <a:t>est de pouvoir plus facilement et plus rapidement récupérer les données en cas d'arrêt brutal du système d'exploitation (</a:t>
            </a:r>
            <a:r>
              <a:rPr lang="fr-FR" b="1" dirty="0">
                <a:solidFill>
                  <a:srgbClr val="C00000"/>
                </a:solidFill>
              </a:rPr>
              <a:t>coupure d'alimentation, plantage du système</a:t>
            </a:r>
            <a:r>
              <a:rPr lang="fr-FR" dirty="0"/>
              <a:t>, etc.), alors que les partitions n'ont pas été correctement synchronisées et démontées.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/>
        </p:nvSpPr>
        <p:spPr>
          <a:xfrm>
            <a:off x="1044951" y="4570420"/>
            <a:ext cx="11230809" cy="195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6600"/>
              <a:buFont typeface="Bodoni"/>
              <a:buNone/>
            </a:pPr>
            <a:r>
              <a:rPr lang="fr-FR" sz="66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Créer des partitions /Systèmes de fichiers </a:t>
            </a:r>
            <a:endParaRPr sz="6600" b="0" i="0" u="none" strike="noStrike" cap="none">
              <a:solidFill>
                <a:srgbClr val="D93E2B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Structure disque dur HDD Vs SSD</a:t>
            </a:r>
            <a:endParaRPr dirty="0"/>
          </a:p>
        </p:txBody>
      </p:sp>
      <p:pic>
        <p:nvPicPr>
          <p:cNvPr id="1026" name="Picture 2" descr="SSD vs HDD – MicroAge Québec">
            <a:extLst>
              <a:ext uri="{FF2B5EF4-FFF2-40B4-BE49-F238E27FC236}">
                <a16:creationId xmlns="" xmlns:a16="http://schemas.microsoft.com/office/drawing/2014/main" id="{B502A6E5-EB1B-A7C7-5244-32CD00EA6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356" y="2660745"/>
            <a:ext cx="99060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01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Structure disque dur HDD Vs SSD</a:t>
            </a:r>
            <a:endParaRPr dirty="0"/>
          </a:p>
        </p:txBody>
      </p:sp>
      <p:sp>
        <p:nvSpPr>
          <p:cNvPr id="216" name="Google Shape;216;p19"/>
          <p:cNvSpPr txBox="1">
            <a:spLocks noGrp="1"/>
          </p:cNvSpPr>
          <p:nvPr>
            <p:ph type="body" idx="1"/>
          </p:nvPr>
        </p:nvSpPr>
        <p:spPr>
          <a:xfrm>
            <a:off x="520341" y="2087004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70866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Wingdings" pitchFamily="2" charset="2"/>
              <a:buChar char="Ø"/>
            </a:pPr>
            <a:r>
              <a:rPr lang="fr-FR" dirty="0"/>
              <a:t>Les disques durs HDD utilisent des plateaux magnétiquement sensibles qui sont déplacés par un moteur, ce qui les rend plus lent et plus fragiles.</a:t>
            </a:r>
          </a:p>
          <a:p>
            <a:pPr marL="70866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Wingdings" pitchFamily="2" charset="2"/>
              <a:buChar char="Ø"/>
            </a:pPr>
            <a:endParaRPr lang="fr-FR" dirty="0"/>
          </a:p>
          <a:p>
            <a:pPr marL="70866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Wingdings" pitchFamily="2" charset="2"/>
              <a:buChar char="Ø"/>
            </a:pPr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/>
              <a:t>SSD utilisent une mémoire flash sans aucune pièce mobile, ce qui signifie qu’ils sont plus rapides.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4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Structure disque dur HDD Vs SSD</a:t>
            </a:r>
            <a:endParaRPr dirty="0"/>
          </a:p>
        </p:txBody>
      </p:sp>
      <p:sp>
        <p:nvSpPr>
          <p:cNvPr id="216" name="Google Shape;216;p19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307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70866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Wingdings" pitchFamily="2" charset="2"/>
              <a:buChar char="Ø"/>
            </a:pPr>
            <a:r>
              <a:rPr lang="fr-FR" dirty="0"/>
              <a:t>Les disques SSD se basent sur  Les mémoires FLASH qui utilisent les pages et les blocs pour stocker et gérer les données.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A3F76A4A-559C-A6A1-BD10-3EA9961B5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79" y="5292817"/>
            <a:ext cx="61214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ct val="100000"/>
              <a:buFont typeface="Bodoni"/>
              <a:buNone/>
            </a:pPr>
            <a:r>
              <a:rPr lang="fr-FR" dirty="0"/>
              <a:t>Définition Partition</a:t>
            </a:r>
            <a:endParaRPr dirty="0"/>
          </a:p>
        </p:txBody>
      </p:sp>
      <p:sp>
        <p:nvSpPr>
          <p:cNvPr id="251" name="Google Shape;251;p25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57150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Une partition est une division logique d’un disque dur qui est traitée comme une unité distincte par les systèmes d’exploitation (OS) et les systèmes de fichiers. </a:t>
            </a:r>
          </a:p>
          <a:p>
            <a:pPr marL="57150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Le partitionnement est l'opération qui consiste à diviser ce support en partitions dans lesquelles le système d'exploitation peut gérer les informations de manière séparée en y créant un système de fichiers.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8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ct val="100000"/>
              <a:buFont typeface="Bodoni"/>
              <a:buNone/>
            </a:pPr>
            <a:r>
              <a:rPr lang="fr-FR"/>
              <a:t>Nommage des partitions sous Windows</a:t>
            </a:r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85000" lnSpcReduction="20000"/>
          </a:bodyPr>
          <a:lstStyle/>
          <a:p>
            <a:pPr marL="46990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Char char="●"/>
            </a:pPr>
            <a:r>
              <a:rPr lang="fr-FR" dirty="0"/>
              <a:t>Nommage des partitions par des lettres de l’alphabet</a:t>
            </a:r>
            <a:endParaRPr dirty="0"/>
          </a:p>
          <a:p>
            <a:pPr marL="469900" lvl="0" indent="-353314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None/>
            </a:pPr>
            <a:endParaRPr dirty="0"/>
          </a:p>
          <a:p>
            <a:pPr marL="469900" lvl="0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Char char="●"/>
            </a:pPr>
            <a:r>
              <a:rPr lang="fr-FR" dirty="0"/>
              <a:t>Commence à </a:t>
            </a:r>
            <a:r>
              <a:rPr lang="fr-FR" b="1" dirty="0"/>
              <a:t>C: </a:t>
            </a:r>
            <a:r>
              <a:rPr lang="fr-FR" dirty="0"/>
              <a:t>---&gt; </a:t>
            </a:r>
            <a:r>
              <a:rPr lang="fr-FR" b="1" dirty="0"/>
              <a:t>Z:</a:t>
            </a:r>
            <a:endParaRPr dirty="0"/>
          </a:p>
          <a:p>
            <a:pPr marL="469900" lvl="0" indent="-353314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None/>
            </a:pPr>
            <a:endParaRPr dirty="0"/>
          </a:p>
          <a:p>
            <a:pPr marL="469900" lvl="0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Char char="●"/>
            </a:pPr>
            <a:r>
              <a:rPr lang="fr-FR" dirty="0"/>
              <a:t>Pas d’information sur le numéro du disque dur</a:t>
            </a:r>
            <a:endParaRPr dirty="0"/>
          </a:p>
          <a:p>
            <a:pPr marL="469900" lvl="0" indent="-353314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None/>
            </a:pPr>
            <a:endParaRPr dirty="0"/>
          </a:p>
          <a:p>
            <a:pPr marL="469900" lvl="0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Char char="●"/>
            </a:pPr>
            <a:r>
              <a:rPr lang="fr-FR" dirty="0"/>
              <a:t>Pas d’information sur le type de disque dur (IDE ou SATA)</a:t>
            </a:r>
            <a:endParaRPr dirty="0"/>
          </a:p>
          <a:p>
            <a:pPr marL="469900" lvl="0" indent="-353314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None/>
            </a:pPr>
            <a:endParaRPr dirty="0"/>
          </a:p>
          <a:p>
            <a:pPr marL="469900" lvl="0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Char char="●"/>
            </a:pPr>
            <a:r>
              <a:rPr lang="fr-FR" dirty="0"/>
              <a:t>Pas s’information sur le type de partition</a:t>
            </a:r>
            <a:endParaRPr dirty="0"/>
          </a:p>
          <a:p>
            <a:pPr marL="469900" lvl="0" indent="-353314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432432" cy="736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2500"/>
          </a:bodyPr>
          <a:lstStyle/>
          <a:p>
            <a:pPr marL="571500" lvl="0" indent="-571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Si le disque dur est </a:t>
            </a:r>
            <a:r>
              <a:rPr lang="fr-FR" u="sng" dirty="0"/>
              <a:t>IDE</a:t>
            </a:r>
            <a:r>
              <a:rPr lang="fr-FR" dirty="0"/>
              <a:t>, son nom commence par </a:t>
            </a:r>
            <a:r>
              <a:rPr lang="fr-FR" b="1" dirty="0" err="1"/>
              <a:t>hd</a:t>
            </a:r>
            <a:endParaRPr b="1" dirty="0"/>
          </a:p>
          <a:p>
            <a:pPr marL="571500" lvl="0" indent="-5715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Si le disque dur est </a:t>
            </a:r>
            <a:r>
              <a:rPr lang="fr-FR" u="sng" dirty="0"/>
              <a:t>SATA ou SCSI ou USB</a:t>
            </a:r>
            <a:r>
              <a:rPr lang="fr-FR" dirty="0"/>
              <a:t>, son nom commence par </a:t>
            </a:r>
            <a:r>
              <a:rPr lang="fr-FR" b="1" dirty="0" err="1"/>
              <a:t>sd</a:t>
            </a:r>
            <a:endParaRPr b="1" dirty="0"/>
          </a:p>
          <a:p>
            <a:pPr marL="571500" lvl="0" indent="-5715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Sur la </a:t>
            </a:r>
            <a:r>
              <a:rPr lang="fr-FR" u="sng" dirty="0"/>
              <a:t>première nappe </a:t>
            </a:r>
            <a:r>
              <a:rPr lang="fr-FR" dirty="0"/>
              <a:t>: 	Le disque maître est </a:t>
            </a:r>
            <a:r>
              <a:rPr lang="fr-FR" b="1" dirty="0" err="1"/>
              <a:t>hda</a:t>
            </a:r>
            <a:endParaRPr b="1" dirty="0"/>
          </a:p>
          <a:p>
            <a:pPr marL="3289300" lvl="7" indent="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None/>
            </a:pPr>
            <a:r>
              <a:rPr lang="fr-FR" dirty="0"/>
              <a:t> 			Le disque esclave est </a:t>
            </a:r>
            <a:r>
              <a:rPr lang="fr-FR" b="1" dirty="0" err="1"/>
              <a:t>hdb</a:t>
            </a:r>
            <a:endParaRPr b="1" dirty="0"/>
          </a:p>
          <a:p>
            <a:pPr marL="571500" lvl="0" indent="-5715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Sur la </a:t>
            </a:r>
            <a:r>
              <a:rPr lang="fr-FR" u="sng" dirty="0"/>
              <a:t>deuxième nappe </a:t>
            </a:r>
            <a:r>
              <a:rPr lang="fr-FR" dirty="0"/>
              <a:t>:  	Le disque maître est </a:t>
            </a:r>
            <a:r>
              <a:rPr lang="fr-FR" b="1" dirty="0" err="1"/>
              <a:t>hdc</a:t>
            </a:r>
            <a:endParaRPr lang="fr-FR" b="1" dirty="0"/>
          </a:p>
          <a:p>
            <a:pPr marL="457200" lvl="1" indent="0" algn="just">
              <a:buSzPct val="60000"/>
              <a:buNone/>
            </a:pPr>
            <a:r>
              <a:rPr lang="fr-FR" dirty="0"/>
              <a:t>	 					Le disque esclave est </a:t>
            </a:r>
            <a:r>
              <a:rPr lang="fr-FR" b="1" dirty="0" err="1"/>
              <a:t>hdd</a:t>
            </a:r>
            <a:endParaRPr b="1" dirty="0"/>
          </a:p>
          <a:p>
            <a:pPr marL="571500" lvl="0" indent="-5715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Le </a:t>
            </a:r>
            <a:r>
              <a:rPr lang="fr-FR" u="sng" dirty="0"/>
              <a:t>premier</a:t>
            </a:r>
            <a:r>
              <a:rPr lang="fr-FR" dirty="0"/>
              <a:t> disque SATA est </a:t>
            </a:r>
            <a:r>
              <a:rPr lang="fr-FR" b="1" dirty="0" err="1"/>
              <a:t>sda</a:t>
            </a:r>
            <a:r>
              <a:rPr lang="fr-FR" dirty="0"/>
              <a:t>, le </a:t>
            </a:r>
            <a:r>
              <a:rPr lang="fr-FR" u="sng" dirty="0"/>
              <a:t>deuxième</a:t>
            </a:r>
            <a:r>
              <a:rPr lang="fr-FR" dirty="0"/>
              <a:t> </a:t>
            </a:r>
            <a:r>
              <a:rPr lang="fr-FR" b="1" dirty="0" err="1"/>
              <a:t>sdb</a:t>
            </a:r>
            <a:r>
              <a:rPr lang="fr-FR" dirty="0"/>
              <a:t>, etc.</a:t>
            </a:r>
            <a:endParaRPr dirty="0"/>
          </a:p>
          <a:p>
            <a:pPr marL="571500" lvl="0" indent="-571500" algn="just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Si le </a:t>
            </a:r>
            <a:r>
              <a:rPr lang="fr-FR" u="sng" dirty="0"/>
              <a:t>disque est partitionné</a:t>
            </a:r>
            <a:r>
              <a:rPr lang="fr-FR" dirty="0"/>
              <a:t>, on ajoute seulement un numéro : </a:t>
            </a:r>
            <a:r>
              <a:rPr lang="fr-FR" b="1" dirty="0"/>
              <a:t>sda1</a:t>
            </a:r>
            <a:r>
              <a:rPr lang="fr-FR" dirty="0"/>
              <a:t>, </a:t>
            </a:r>
            <a:r>
              <a:rPr lang="fr-FR" b="1" dirty="0"/>
              <a:t>hdb4</a:t>
            </a:r>
            <a:r>
              <a:rPr lang="fr-FR" dirty="0"/>
              <a:t> pour indiquer le numéro de la partition </a:t>
            </a:r>
            <a:endParaRPr dirty="0"/>
          </a:p>
          <a:p>
            <a:pPr marL="469900" lvl="0" indent="-363601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60000"/>
              <a:buNone/>
            </a:pPr>
            <a:endParaRPr dirty="0"/>
          </a:p>
        </p:txBody>
      </p:sp>
      <p:sp>
        <p:nvSpPr>
          <p:cNvPr id="257" name="Google Shape;257;p26"/>
          <p:cNvSpPr txBox="1"/>
          <p:nvPr/>
        </p:nvSpPr>
        <p:spPr>
          <a:xfrm>
            <a:off x="672741" y="9793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ct val="100000"/>
              <a:buFont typeface="Bodoni"/>
              <a:buNone/>
            </a:pPr>
            <a:r>
              <a:rPr lang="fr-FR" sz="7000" b="0" i="0" u="none" strike="noStrike" cap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Nommage des partitions sous Linux</a:t>
            </a:r>
            <a:endParaRPr sz="7000" b="0" i="0" u="none" strike="noStrike" cap="none">
              <a:solidFill>
                <a:srgbClr val="D93E2B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4299182" y="836362"/>
            <a:ext cx="4017664" cy="142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sz="7000" b="0" u="none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Objectifs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954796" y="3170831"/>
            <a:ext cx="11411120" cy="5002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375" rIns="0" bIns="0" anchor="t" anchorCtr="0">
            <a:spAutoFit/>
          </a:bodyPr>
          <a:lstStyle/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600"/>
              <a:buFont typeface="Wingdings" pitchFamily="2" charset="2"/>
              <a:buChar char="Ø"/>
            </a:pPr>
            <a:r>
              <a:rPr lang="fr-FR" sz="3600" b="0" u="none" strike="noStrike" cap="none" dirty="0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Concevoir le plan de partitionnement des disques d'un système Linux.</a:t>
            </a:r>
            <a:endParaRPr dirty="0"/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600"/>
              <a:buFont typeface="Wingdings" pitchFamily="2" charset="2"/>
              <a:buChar char="Ø"/>
            </a:pPr>
            <a:r>
              <a:rPr lang="fr-FR" sz="3600" b="0" u="none" strike="noStrike" cap="none" dirty="0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Formater des partitions et  Gérer les systèmes de </a:t>
            </a:r>
            <a:r>
              <a:rPr lang="fr-FR" sz="3600" b="0" u="none" strike="noStrike" cap="none" dirty="0" smtClean="0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fichiers.</a:t>
            </a:r>
            <a:endParaRPr dirty="0"/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600"/>
              <a:buFont typeface="Wingdings" pitchFamily="2" charset="2"/>
              <a:buChar char="Ø"/>
            </a:pPr>
            <a:r>
              <a:rPr lang="fr-FR" sz="3600" b="0" u="none" strike="noStrike" cap="none" dirty="0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Contrôler le montage et le démontage d'un système de fichiers.</a:t>
            </a:r>
            <a:endParaRPr dirty="0"/>
          </a:p>
          <a:p>
            <a:pPr marL="571500" marR="0" lvl="0" indent="-571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600"/>
              <a:buFont typeface="Wingdings" pitchFamily="2" charset="2"/>
              <a:buChar char="Ø"/>
            </a:pPr>
            <a:r>
              <a:rPr lang="fr-FR" sz="3600" b="0" u="none" strike="noStrike" cap="none" dirty="0">
                <a:solidFill>
                  <a:srgbClr val="4141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Gérer les quotas disque.</a:t>
            </a:r>
            <a:endParaRPr dirty="0"/>
          </a:p>
        </p:txBody>
      </p:sp>
      <p:sp>
        <p:nvSpPr>
          <p:cNvPr id="100" name="Google Shape;100;p3"/>
          <p:cNvSpPr txBox="1"/>
          <p:nvPr/>
        </p:nvSpPr>
        <p:spPr>
          <a:xfrm>
            <a:off x="12205412" y="9243038"/>
            <a:ext cx="416842" cy="40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9138" marR="0" lvl="0" indent="0" algn="ctr" rtl="0">
              <a:lnSpc>
                <a:spcPct val="100646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095"/>
              <a:buFont typeface="Arial"/>
              <a:buNone/>
            </a:pPr>
            <a:fld id="{00000000-1234-1234-1234-123412341234}" type="slidenum">
              <a:rPr lang="fr-FR" sz="3095" b="0" i="0" u="none" strike="noStrike" cap="non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3095" b="0" i="0" u="none" strike="noStrike" cap="none">
              <a:solidFill>
                <a:srgbClr val="4141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Gestion des partitions</a:t>
            </a:r>
            <a:endParaRPr dirty="0"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77500" lnSpcReduction="20000"/>
          </a:bodyPr>
          <a:lstStyle/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sz="3100" dirty="0"/>
              <a:t>Les outils </a:t>
            </a:r>
            <a:r>
              <a:rPr lang="fr-FR" sz="3100" dirty="0" err="1"/>
              <a:t>fdisk</a:t>
            </a:r>
            <a:r>
              <a:rPr lang="fr-FR" sz="3100" dirty="0"/>
              <a:t>, </a:t>
            </a:r>
            <a:r>
              <a:rPr lang="fr-FR" sz="3100" dirty="0" err="1"/>
              <a:t>cfdisk</a:t>
            </a:r>
            <a:r>
              <a:rPr lang="fr-FR" sz="3100" dirty="0"/>
              <a:t>, </a:t>
            </a:r>
            <a:r>
              <a:rPr lang="fr-FR" sz="3100" dirty="0" err="1"/>
              <a:t>sfdisk</a:t>
            </a:r>
            <a:r>
              <a:rPr lang="fr-FR" sz="3100" dirty="0"/>
              <a:t>, </a:t>
            </a:r>
            <a:r>
              <a:rPr lang="fr-FR" sz="3100" dirty="0" err="1"/>
              <a:t>gdisk</a:t>
            </a:r>
            <a:r>
              <a:rPr lang="fr-FR" sz="3100" dirty="0"/>
              <a:t> ou encore </a:t>
            </a:r>
            <a:r>
              <a:rPr lang="fr-FR" sz="3100" dirty="0" err="1"/>
              <a:t>parted</a:t>
            </a:r>
            <a:r>
              <a:rPr lang="fr-FR" sz="3100" dirty="0"/>
              <a:t> permettent de manipuler les partitions, sans compter les outils graphiques disponibles durant l’installation ou dans les panneaux de configuration.</a:t>
            </a:r>
            <a:endParaRPr sz="3100" dirty="0"/>
          </a:p>
          <a:p>
            <a:pPr marL="469900" lvl="0" indent="-469900" algn="just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b="1" dirty="0" err="1">
                <a:solidFill>
                  <a:srgbClr val="0B0080"/>
                </a:solidFill>
              </a:rPr>
              <a:t>fdisk</a:t>
            </a:r>
            <a:r>
              <a:rPr lang="fr-FR" sz="3100" dirty="0"/>
              <a:t> est le plus ancien et le plus utilisé des outils de partitionnement. Il n’a aucun rapport avec le </a:t>
            </a:r>
            <a:r>
              <a:rPr lang="fr-FR" sz="3100" dirty="0" err="1"/>
              <a:t>fdisk</a:t>
            </a:r>
            <a:r>
              <a:rPr lang="fr-FR" sz="3100" dirty="0"/>
              <a:t> de Microsoft. Il est à base de menus et raccourcis textuels.</a:t>
            </a:r>
            <a:endParaRPr sz="3100" dirty="0"/>
          </a:p>
          <a:p>
            <a:pPr marL="469900" lvl="0" indent="-469900" algn="just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b="1" dirty="0" err="1">
                <a:solidFill>
                  <a:srgbClr val="0B0080"/>
                </a:solidFill>
              </a:rPr>
              <a:t>gdisk</a:t>
            </a:r>
            <a:r>
              <a:rPr lang="fr-FR" sz="3100" dirty="0"/>
              <a:t> (GPT </a:t>
            </a:r>
            <a:r>
              <a:rPr lang="fr-FR" sz="3100" dirty="0" err="1"/>
              <a:t>fdisk</a:t>
            </a:r>
            <a:r>
              <a:rPr lang="fr-FR" sz="3100" dirty="0"/>
              <a:t>) est un outil de manipulation interactif de tables de partition GPT </a:t>
            </a:r>
            <a:endParaRPr sz="3100" dirty="0"/>
          </a:p>
          <a:p>
            <a:pPr marL="469900" lvl="0" indent="-469900" algn="just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b="1" dirty="0" err="1">
                <a:solidFill>
                  <a:srgbClr val="0B0080"/>
                </a:solidFill>
              </a:rPr>
              <a:t>cfdisk</a:t>
            </a:r>
            <a:r>
              <a:rPr lang="fr-FR" sz="3100" dirty="0"/>
              <a:t> est un peu plus « visuel » et s’utilise avec les flèches directionnelles. Il permet les mêmes opérations que </a:t>
            </a:r>
            <a:r>
              <a:rPr lang="fr-FR" sz="3100" dirty="0" err="1"/>
              <a:t>fdisk</a:t>
            </a:r>
            <a:r>
              <a:rPr lang="fr-FR" sz="3100" dirty="0"/>
              <a:t> mais de manière plus conviviale.</a:t>
            </a:r>
            <a:endParaRPr sz="3100" dirty="0"/>
          </a:p>
          <a:p>
            <a:pPr marL="469900" lvl="0" indent="-469900" algn="just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b="1" dirty="0" err="1">
                <a:solidFill>
                  <a:srgbClr val="0B0080"/>
                </a:solidFill>
              </a:rPr>
              <a:t>sfdisk</a:t>
            </a:r>
            <a:r>
              <a:rPr lang="fr-FR" sz="3100" dirty="0"/>
              <a:t> fonctionne en interactif ou non, est assez compliqué mais plus précis.</a:t>
            </a:r>
            <a:endParaRPr sz="3100" dirty="0"/>
          </a:p>
          <a:p>
            <a:pPr marL="469900" lvl="0" indent="-469900" algn="just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b="1" dirty="0" err="1">
                <a:solidFill>
                  <a:srgbClr val="0B0080"/>
                </a:solidFill>
              </a:rPr>
              <a:t>parted</a:t>
            </a:r>
            <a:r>
              <a:rPr lang="fr-FR" sz="3100" dirty="0"/>
              <a:t> permet des opérations très avancées sur les partitions comme par exemple leur redimensionnement.</a:t>
            </a:r>
            <a:endParaRPr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Gestion des partitions: </a:t>
            </a:r>
            <a:r>
              <a:rPr lang="fr-FR" i="1" dirty="0" err="1"/>
              <a:t>gdisk</a:t>
            </a:r>
            <a:endParaRPr i="1" dirty="0"/>
          </a:p>
        </p:txBody>
      </p:sp>
      <p:pic>
        <p:nvPicPr>
          <p:cNvPr id="275" name="Google Shape;27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6200" y="3454400"/>
            <a:ext cx="8489355" cy="546608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 txBox="1"/>
          <p:nvPr/>
        </p:nvSpPr>
        <p:spPr>
          <a:xfrm>
            <a:off x="2626200" y="2393692"/>
            <a:ext cx="771668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Afficher la table de partitions GPT du périphérique indiqué </a:t>
            </a:r>
            <a:endParaRPr sz="2400" b="0" i="1" u="none" strike="noStrike" cap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6197600" y="3460748"/>
            <a:ext cx="2580640" cy="25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Gestion des partitions: </a:t>
            </a:r>
            <a:r>
              <a:rPr lang="fr-FR" i="1" dirty="0" err="1"/>
              <a:t>gdisk</a:t>
            </a:r>
            <a:endParaRPr dirty="0"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sz="3100" dirty="0"/>
              <a:t>Lorsque </a:t>
            </a:r>
            <a:r>
              <a:rPr lang="fr-FR" sz="3100" dirty="0" err="1"/>
              <a:t>gdisk</a:t>
            </a:r>
            <a:r>
              <a:rPr lang="fr-FR" sz="3100" dirty="0"/>
              <a:t> démarre, il effectue une analyse de quatre types de tables de partition existantes et affiche les résultats :</a:t>
            </a:r>
          </a:p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endParaRPr lang="fr-FR" sz="3100" dirty="0"/>
          </a:p>
          <a:p>
            <a:pPr lvl="1" indent="-457200" algn="just">
              <a:lnSpc>
                <a:spcPct val="120000"/>
              </a:lnSpc>
              <a:spcBef>
                <a:spcPts val="0"/>
              </a:spcBef>
              <a:buSzPct val="60000"/>
              <a:buFont typeface="Wingdings" pitchFamily="2" charset="2"/>
              <a:buChar char="Ø"/>
            </a:pPr>
            <a:r>
              <a:rPr lang="fr-FR" sz="3200" b="1" dirty="0">
                <a:solidFill>
                  <a:srgbClr val="0B0080"/>
                </a:solidFill>
              </a:rPr>
              <a:t>MBR</a:t>
            </a:r>
            <a:r>
              <a:rPr lang="fr-FR" sz="3100" dirty="0"/>
              <a:t> est Master Boot Record </a:t>
            </a:r>
            <a:r>
              <a:rPr lang="fr-FR" sz="3100" dirty="0" err="1"/>
              <a:t>partitioning</a:t>
            </a:r>
            <a:r>
              <a:rPr lang="fr-FR" sz="3100" dirty="0"/>
              <a:t> system; </a:t>
            </a:r>
          </a:p>
          <a:p>
            <a:pPr lvl="1" indent="-457200" algn="just">
              <a:lnSpc>
                <a:spcPct val="120000"/>
              </a:lnSpc>
              <a:spcBef>
                <a:spcPts val="0"/>
              </a:spcBef>
              <a:buSzPct val="60000"/>
              <a:buFont typeface="Wingdings" pitchFamily="2" charset="2"/>
              <a:buChar char="Ø"/>
            </a:pPr>
            <a:r>
              <a:rPr lang="fr-FR" sz="3200" b="1" dirty="0">
                <a:solidFill>
                  <a:srgbClr val="0B0080"/>
                </a:solidFill>
              </a:rPr>
              <a:t>BSD</a:t>
            </a:r>
            <a:r>
              <a:rPr lang="fr-FR" sz="3100" dirty="0"/>
              <a:t> Berkeley Standard Distribution (BSD) utilisé sur certains ordinateurs qui exécutent un BSD (FreeBSD, </a:t>
            </a:r>
            <a:r>
              <a:rPr lang="fr-FR" sz="3100" dirty="0" err="1"/>
              <a:t>OpenBSD</a:t>
            </a:r>
            <a:r>
              <a:rPr lang="fr-FR" sz="3100" dirty="0"/>
              <a:t>, etc.); </a:t>
            </a:r>
          </a:p>
          <a:p>
            <a:pPr lvl="1" indent="-457200" algn="just">
              <a:lnSpc>
                <a:spcPct val="120000"/>
              </a:lnSpc>
              <a:spcBef>
                <a:spcPts val="0"/>
              </a:spcBef>
              <a:buSzPct val="60000"/>
              <a:buFont typeface="Wingdings" pitchFamily="2" charset="2"/>
              <a:buChar char="Ø"/>
            </a:pPr>
            <a:r>
              <a:rPr lang="fr-FR" sz="3200" b="1" dirty="0">
                <a:solidFill>
                  <a:srgbClr val="0B0080"/>
                </a:solidFill>
              </a:rPr>
              <a:t>APM</a:t>
            </a:r>
            <a:r>
              <a:rPr lang="fr-FR" sz="3100" dirty="0"/>
              <a:t> est  Apple Partition </a:t>
            </a:r>
            <a:r>
              <a:rPr lang="fr-FR" sz="3100" dirty="0" err="1"/>
              <a:t>Map</a:t>
            </a:r>
            <a:r>
              <a:rPr lang="fr-FR" sz="3100" dirty="0"/>
              <a:t> utilisée sur les Macintosh 680x0 et </a:t>
            </a:r>
            <a:r>
              <a:rPr lang="fr-FR" sz="3100" dirty="0" smtClean="0"/>
              <a:t>PowerPC;</a:t>
            </a:r>
            <a:endParaRPr lang="fr-FR" sz="3100" dirty="0"/>
          </a:p>
          <a:p>
            <a:pPr lvl="1" indent="-457200" algn="just">
              <a:lnSpc>
                <a:spcPct val="120000"/>
              </a:lnSpc>
              <a:spcBef>
                <a:spcPts val="0"/>
              </a:spcBef>
              <a:buSzPct val="60000"/>
              <a:buFont typeface="Wingdings" pitchFamily="2" charset="2"/>
              <a:buChar char="Ø"/>
            </a:pPr>
            <a:r>
              <a:rPr lang="fr-FR" sz="3200" b="1" dirty="0">
                <a:solidFill>
                  <a:srgbClr val="0B0080"/>
                </a:solidFill>
              </a:rPr>
              <a:t>GPT</a:t>
            </a:r>
            <a:r>
              <a:rPr lang="fr-FR" sz="3100" dirty="0"/>
              <a:t> est la table de partition GUID.</a:t>
            </a:r>
          </a:p>
          <a:p>
            <a:pPr lvl="1" indent="-457200" algn="just">
              <a:lnSpc>
                <a:spcPct val="120000"/>
              </a:lnSpc>
              <a:spcBef>
                <a:spcPts val="0"/>
              </a:spcBef>
              <a:buSzPct val="60000"/>
              <a:buFont typeface="Wingdings" pitchFamily="2" charset="2"/>
              <a:buChar char="Ø"/>
            </a:pPr>
            <a:endParaRPr sz="3100" dirty="0"/>
          </a:p>
        </p:txBody>
      </p:sp>
    </p:spTree>
    <p:extLst>
      <p:ext uri="{BB962C8B-B14F-4D97-AF65-F5344CB8AC3E}">
        <p14:creationId xmlns:p14="http://schemas.microsoft.com/office/powerpoint/2010/main" val="20423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Gestion des partitions: </a:t>
            </a:r>
            <a:r>
              <a:rPr lang="fr-FR" i="1" dirty="0" err="1"/>
              <a:t>gdisk</a:t>
            </a:r>
            <a:endParaRPr dirty="0"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sz="3100" dirty="0"/>
              <a:t>Les analyses BSD et APM signalent qu'elles sont présentes ou non.</a:t>
            </a:r>
          </a:p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endParaRPr lang="fr-FR" sz="3100" dirty="0"/>
          </a:p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sz="3100" dirty="0"/>
              <a:t>GPT peut signaler trois états (présent, non présent ou endommagé)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endParaRPr lang="fr-FR" sz="3100" dirty="0"/>
          </a:p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sz="3100" dirty="0"/>
              <a:t>MBR peut signaler 4 états  (MBR uniquement, protecteur, hybride ou non présent).</a:t>
            </a:r>
            <a:endParaRPr sz="3100" dirty="0"/>
          </a:p>
        </p:txBody>
      </p:sp>
    </p:spTree>
    <p:extLst>
      <p:ext uri="{BB962C8B-B14F-4D97-AF65-F5344CB8AC3E}">
        <p14:creationId xmlns:p14="http://schemas.microsoft.com/office/powerpoint/2010/main" val="33898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Gestion des partitions : </a:t>
            </a:r>
            <a:r>
              <a:rPr lang="fr-FR" i="1" dirty="0" err="1"/>
              <a:t>gdisk</a:t>
            </a:r>
            <a:endParaRPr dirty="0"/>
          </a:p>
        </p:txBody>
      </p:sp>
      <p:sp>
        <p:nvSpPr>
          <p:cNvPr id="299" name="Google Shape;299;p32"/>
          <p:cNvSpPr txBox="1"/>
          <p:nvPr/>
        </p:nvSpPr>
        <p:spPr>
          <a:xfrm>
            <a:off x="1996280" y="2578358"/>
            <a:ext cx="771668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Créer des partitions en mode interactif</a:t>
            </a:r>
            <a:endParaRPr sz="2400" b="0" i="1" u="none" strike="noStrike" cap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00" name="Google Shape;30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3122" y="4230763"/>
            <a:ext cx="8790637" cy="401432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2"/>
          <p:cNvSpPr/>
          <p:nvPr/>
        </p:nvSpPr>
        <p:spPr>
          <a:xfrm>
            <a:off x="7620000" y="4219960"/>
            <a:ext cx="3364922" cy="36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915" y="3540124"/>
            <a:ext cx="8235117" cy="491299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3"/>
          <p:cNvSpPr txBox="1"/>
          <p:nvPr/>
        </p:nvSpPr>
        <p:spPr>
          <a:xfrm>
            <a:off x="672741" y="9793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sz="7000" b="0" i="0" u="none" strike="noStrike" cap="none" dirty="0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Gestion des partitions : </a:t>
            </a:r>
            <a:r>
              <a:rPr lang="fr-FR" sz="7000" b="0" i="1" u="none" strike="noStrike" cap="none" dirty="0" err="1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gdisk</a:t>
            </a:r>
            <a:endParaRPr sz="7000" b="0" i="0" u="none" strike="noStrike" cap="none" dirty="0">
              <a:solidFill>
                <a:srgbClr val="D93E2B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1996280" y="2578358"/>
            <a:ext cx="771668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Lister les options de </a:t>
            </a:r>
            <a:r>
              <a:rPr lang="fr-FR" sz="2400" b="0" i="1" u="none" strike="noStrike" cap="none" dirty="0" err="1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gdisk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09" name="Google Shape;309;p33"/>
          <p:cNvSpPr/>
          <p:nvPr/>
        </p:nvSpPr>
        <p:spPr>
          <a:xfrm>
            <a:off x="5411153" y="3548062"/>
            <a:ext cx="252000" cy="25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Gestion des partitions : </a:t>
            </a:r>
            <a:r>
              <a:rPr lang="fr-FR" i="1" dirty="0" err="1"/>
              <a:t>gdisk</a:t>
            </a:r>
            <a:endParaRPr dirty="0"/>
          </a:p>
        </p:txBody>
      </p:sp>
      <p:pic>
        <p:nvPicPr>
          <p:cNvPr id="315" name="Google Shape;31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340" y="2836862"/>
            <a:ext cx="6957419" cy="441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2881" y="7325090"/>
            <a:ext cx="7309008" cy="254051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4"/>
          <p:cNvSpPr txBox="1"/>
          <p:nvPr/>
        </p:nvSpPr>
        <p:spPr>
          <a:xfrm>
            <a:off x="7603373" y="4623270"/>
            <a:ext cx="51970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Afficher les types et les codes de partitions qu’on peut créer</a:t>
            </a:r>
            <a:endParaRPr sz="2400" b="0" i="1" u="none" strike="noStrike" cap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2566353" y="2816542"/>
            <a:ext cx="252000" cy="25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Types de partitions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696FE63E-DA00-E118-886F-D168E28A6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3"/>
          <a:stretch/>
        </p:blipFill>
        <p:spPr>
          <a:xfrm>
            <a:off x="0" y="2923412"/>
            <a:ext cx="13320713" cy="257213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0B8D7179-000B-4606-C43D-A4E3DE8EE4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82" t="3140" r="2267"/>
          <a:stretch/>
        </p:blipFill>
        <p:spPr>
          <a:xfrm>
            <a:off x="43202" y="5596124"/>
            <a:ext cx="13277511" cy="34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Partitions : </a:t>
            </a:r>
            <a:r>
              <a:rPr lang="fr-FR" i="1" dirty="0"/>
              <a:t>LVM</a:t>
            </a:r>
            <a:endParaRPr dirty="0"/>
          </a:p>
        </p:txBody>
      </p:sp>
      <p:sp>
        <p:nvSpPr>
          <p:cNvPr id="4" name="Google Shape;269;p28">
            <a:extLst>
              <a:ext uri="{FF2B5EF4-FFF2-40B4-BE49-F238E27FC236}">
                <a16:creationId xmlns="" xmlns:a16="http://schemas.microsoft.com/office/drawing/2014/main" id="{3A9A8D05-7D88-5205-525E-6E0CC1FB65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341" y="2087004"/>
            <a:ext cx="12280032" cy="736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sz="3100" dirty="0"/>
              <a:t>LVM </a:t>
            </a:r>
            <a:r>
              <a:rPr lang="fr-FR" sz="3100" dirty="0" smtClean="0"/>
              <a:t>(</a:t>
            </a:r>
            <a:r>
              <a:rPr lang="fr-FR" sz="3100" dirty="0" err="1" smtClean="0"/>
              <a:t>Logical</a:t>
            </a:r>
            <a:r>
              <a:rPr lang="fr-FR" sz="3100" dirty="0" smtClean="0"/>
              <a:t> Volume Manager) est </a:t>
            </a:r>
            <a:r>
              <a:rPr lang="fr-FR" sz="3100" dirty="0"/>
              <a:t>à la fois une méthode et un logiciel de gestion de l'utilisation des espaces de stockage.</a:t>
            </a:r>
          </a:p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endParaRPr lang="fr-FR" sz="3100" dirty="0"/>
          </a:p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sz="3100" dirty="0" smtClean="0"/>
              <a:t>La </a:t>
            </a:r>
            <a:r>
              <a:rPr lang="fr-FR" sz="3100" dirty="0"/>
              <a:t>capacité de stockage traditionnelle est basée sur la capacité de chaque disque.</a:t>
            </a:r>
          </a:p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endParaRPr lang="fr-FR" sz="3100" dirty="0"/>
          </a:p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sz="3100" dirty="0" smtClean="0"/>
              <a:t>LVM </a:t>
            </a:r>
            <a:r>
              <a:rPr lang="fr-FR" sz="3100" dirty="0"/>
              <a:t>utilise un concept différent. L'espace de stockage est géré en combinant ou en mettant en commun la capacité des </a:t>
            </a:r>
            <a:r>
              <a:rPr lang="fr-FR" sz="3100" dirty="0" smtClean="0"/>
              <a:t>tous les disques </a:t>
            </a:r>
            <a:r>
              <a:rPr lang="fr-FR" sz="3100" dirty="0"/>
              <a:t>disponibles. </a:t>
            </a:r>
          </a:p>
        </p:txBody>
      </p:sp>
    </p:spTree>
    <p:extLst>
      <p:ext uri="{BB962C8B-B14F-4D97-AF65-F5344CB8AC3E}">
        <p14:creationId xmlns:p14="http://schemas.microsoft.com/office/powerpoint/2010/main" val="19631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Partitions : </a:t>
            </a:r>
            <a:r>
              <a:rPr lang="fr-FR" i="1" dirty="0"/>
              <a:t>LVM</a:t>
            </a:r>
            <a:endParaRPr dirty="0"/>
          </a:p>
        </p:txBody>
      </p:sp>
      <p:sp>
        <p:nvSpPr>
          <p:cNvPr id="4" name="Google Shape;269;p28">
            <a:extLst>
              <a:ext uri="{FF2B5EF4-FFF2-40B4-BE49-F238E27FC236}">
                <a16:creationId xmlns="" xmlns:a16="http://schemas.microsoft.com/office/drawing/2014/main" id="{3A9A8D05-7D88-5205-525E-6E0CC1FB65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2500" lnSpcReduction="20000"/>
          </a:bodyPr>
          <a:lstStyle/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sz="3100" dirty="0"/>
              <a:t>Avec le stockage traditionnel, trois disques de 1 To sont gérés individuellement.</a:t>
            </a:r>
          </a:p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endParaRPr lang="fr-FR" sz="3100" dirty="0"/>
          </a:p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sz="3100" dirty="0"/>
              <a:t> Avec LVM, ces trois mêmes disques sont considérés comme une capacité de stockage agrégée de 3 To. Ceci est accompli en désignant les disques de stockage en tant que volumes physiques (PV) ou capacité de stockage utilisable par LVM. </a:t>
            </a:r>
          </a:p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endParaRPr lang="fr-FR" sz="3100" dirty="0"/>
          </a:p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sz="3100" dirty="0"/>
              <a:t>Les PV sont ensuite ajoutés à un ou plusieurs groupes de volumes (VG). Les VG sont découpés en un ou plusieurs volumes logiques (LV), qui sont ensuite traités comme des partitions traditionnelles.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endParaRPr lang="fr-FR" sz="3100" dirty="0"/>
          </a:p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sz="3100" dirty="0"/>
              <a:t>Le noyau voit les VG comme des périphériques de type block et leurs LV comme leurs partitions. </a:t>
            </a:r>
            <a:endParaRPr sz="3100" dirty="0"/>
          </a:p>
        </p:txBody>
      </p:sp>
    </p:spTree>
    <p:extLst>
      <p:ext uri="{BB962C8B-B14F-4D97-AF65-F5344CB8AC3E}">
        <p14:creationId xmlns:p14="http://schemas.microsoft.com/office/powerpoint/2010/main" val="403099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/>
              <a:t>Plan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1416676" y="2924375"/>
            <a:ext cx="9997913" cy="6496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57150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Introduction : Concepts de Base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endParaRPr lang="fr-FR" dirty="0"/>
          </a:p>
          <a:p>
            <a:pPr marL="57150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FHS : File </a:t>
            </a:r>
            <a:r>
              <a:rPr lang="en-US" dirty="0"/>
              <a:t>Hierarchy</a:t>
            </a:r>
            <a:r>
              <a:rPr lang="fr-FR" dirty="0"/>
              <a:t> Standard</a:t>
            </a:r>
          </a:p>
          <a:p>
            <a:pPr marL="57150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endParaRPr lang="fr-FR" dirty="0"/>
          </a:p>
          <a:p>
            <a:pPr marL="57150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Système de Gestion de </a:t>
            </a:r>
            <a:r>
              <a:rPr lang="fr-FR" dirty="0" smtClean="0"/>
              <a:t>Fichiers</a:t>
            </a:r>
            <a:endParaRPr lang="fr-FR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endParaRPr lang="fr-FR" dirty="0"/>
          </a:p>
          <a:p>
            <a:pPr marL="57150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Partitionnement des disques</a:t>
            </a:r>
          </a:p>
          <a:p>
            <a:pPr marL="57150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endParaRPr lang="fr-FR" dirty="0"/>
          </a:p>
          <a:p>
            <a:pPr marL="57150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Gestion des quotas</a:t>
            </a:r>
            <a:br>
              <a:rPr lang="fr-FR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Partitions : </a:t>
            </a:r>
            <a:r>
              <a:rPr lang="fr-FR" i="1" dirty="0"/>
              <a:t>LVM</a:t>
            </a:r>
            <a:endParaRPr dirty="0"/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CF71B894-B6F6-3F75-66B4-8FB4816D75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107" y="3258966"/>
            <a:ext cx="128905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Partitions : </a:t>
            </a:r>
            <a:r>
              <a:rPr lang="fr-FR" i="1" dirty="0"/>
              <a:t>LVM</a:t>
            </a:r>
            <a:endParaRPr dirty="0"/>
          </a:p>
        </p:txBody>
      </p:sp>
      <p:sp>
        <p:nvSpPr>
          <p:cNvPr id="4" name="Google Shape;269;p28">
            <a:extLst>
              <a:ext uri="{FF2B5EF4-FFF2-40B4-BE49-F238E27FC236}">
                <a16:creationId xmlns="" xmlns:a16="http://schemas.microsoft.com/office/drawing/2014/main" id="{3A9A8D05-7D88-5205-525E-6E0CC1FB65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indent="-457200" algn="just">
              <a:lnSpc>
                <a:spcPct val="120000"/>
              </a:lnSpc>
              <a:spcBef>
                <a:spcPts val="0"/>
              </a:spcBef>
              <a:buSzPct val="60000"/>
              <a:buFont typeface="Wingdings" pitchFamily="2" charset="2"/>
              <a:buChar char="Ø"/>
            </a:pPr>
            <a:r>
              <a:rPr lang="fr-FR" sz="3800" b="1" dirty="0">
                <a:solidFill>
                  <a:srgbClr val="0B0080"/>
                </a:solidFill>
              </a:rPr>
              <a:t>Avantages de LVM</a:t>
            </a:r>
          </a:p>
          <a:p>
            <a:pPr lvl="1" indent="-457200" algn="just">
              <a:lnSpc>
                <a:spcPct val="120000"/>
              </a:lnSpc>
              <a:spcBef>
                <a:spcPts val="0"/>
              </a:spcBef>
              <a:buSzPct val="60000"/>
              <a:buFont typeface="Wingdings" pitchFamily="2" charset="2"/>
              <a:buChar char="Ø"/>
            </a:pPr>
            <a:r>
              <a:rPr lang="fr-FR" sz="3100" dirty="0"/>
              <a:t>Il n'y a pas de limitations « étranges » comme avec les partitions (primaire, étendue, etc.).</a:t>
            </a:r>
          </a:p>
          <a:p>
            <a:pPr lvl="1" indent="-457200" algn="just">
              <a:lnSpc>
                <a:spcPct val="120000"/>
              </a:lnSpc>
              <a:spcBef>
                <a:spcPts val="0"/>
              </a:spcBef>
              <a:buSzPct val="60000"/>
              <a:buFont typeface="Wingdings" pitchFamily="2" charset="2"/>
              <a:buChar char="Ø"/>
            </a:pPr>
            <a:r>
              <a:rPr lang="fr-FR" sz="3100" dirty="0"/>
              <a:t>On ne se préoccupe plus de l'emplacement exact des données.</a:t>
            </a:r>
          </a:p>
          <a:p>
            <a:pPr lvl="1" indent="-457200" algn="just">
              <a:lnSpc>
                <a:spcPct val="120000"/>
              </a:lnSpc>
              <a:spcBef>
                <a:spcPts val="0"/>
              </a:spcBef>
              <a:buSzPct val="60000"/>
              <a:buFont typeface="Wingdings" pitchFamily="2" charset="2"/>
              <a:buChar char="Ø"/>
            </a:pPr>
            <a:r>
              <a:rPr lang="fr-FR" sz="3100" dirty="0"/>
              <a:t>Les opérations de redimensionnement deviennent quasiment sans risques, contrairement au redimensionnement des partitions.</a:t>
            </a:r>
          </a:p>
          <a:p>
            <a:pPr lvl="1" indent="-457200" algn="just">
              <a:lnSpc>
                <a:spcPct val="120000"/>
              </a:lnSpc>
              <a:spcBef>
                <a:spcPts val="0"/>
              </a:spcBef>
              <a:buSzPct val="60000"/>
              <a:buFont typeface="Wingdings" pitchFamily="2" charset="2"/>
              <a:buChar char="Ø"/>
            </a:pPr>
            <a:r>
              <a:rPr lang="fr-FR" sz="3100" dirty="0"/>
              <a:t>On peut créer des snapshots de volume sans perturber le fonctionnement de la machine et sans interruption de services.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endParaRPr sz="3100" dirty="0"/>
          </a:p>
        </p:txBody>
      </p:sp>
    </p:spTree>
    <p:extLst>
      <p:ext uri="{BB962C8B-B14F-4D97-AF65-F5344CB8AC3E}">
        <p14:creationId xmlns:p14="http://schemas.microsoft.com/office/powerpoint/2010/main" val="2242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Partitions : </a:t>
            </a:r>
            <a:r>
              <a:rPr lang="fr-FR" i="1" dirty="0"/>
              <a:t>LVM</a:t>
            </a:r>
            <a:endParaRPr dirty="0"/>
          </a:p>
        </p:txBody>
      </p:sp>
      <p:sp>
        <p:nvSpPr>
          <p:cNvPr id="4" name="Google Shape;269;p28">
            <a:extLst>
              <a:ext uri="{FF2B5EF4-FFF2-40B4-BE49-F238E27FC236}">
                <a16:creationId xmlns="" xmlns:a16="http://schemas.microsoft.com/office/drawing/2014/main" id="{3A9A8D05-7D88-5205-525E-6E0CC1FB65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indent="-457200" algn="just">
              <a:lnSpc>
                <a:spcPct val="120000"/>
              </a:lnSpc>
              <a:spcBef>
                <a:spcPts val="0"/>
              </a:spcBef>
              <a:buSzPct val="60000"/>
              <a:buFont typeface="Wingdings" pitchFamily="2" charset="2"/>
              <a:buChar char="Ø"/>
            </a:pPr>
            <a:r>
              <a:rPr lang="fr-FR" sz="3800" b="1" dirty="0">
                <a:solidFill>
                  <a:srgbClr val="0B0080"/>
                </a:solidFill>
              </a:rPr>
              <a:t>Inconvénients de LVM</a:t>
            </a:r>
          </a:p>
          <a:p>
            <a:pPr lvl="1" indent="-457200" algn="just">
              <a:lnSpc>
                <a:spcPct val="120000"/>
              </a:lnSpc>
              <a:spcBef>
                <a:spcPts val="0"/>
              </a:spcBef>
              <a:buSzPct val="60000"/>
              <a:buFont typeface="Wingdings" pitchFamily="2" charset="2"/>
              <a:buChar char="Ø"/>
            </a:pPr>
            <a:r>
              <a:rPr lang="fr-FR" sz="3100" dirty="0"/>
              <a:t>Si un des volumes physique est endommagé , c'est l'ensemble des volumes logiques qui utilisent ce volume physique qui sont perdus. </a:t>
            </a:r>
          </a:p>
          <a:p>
            <a:pPr lvl="1" indent="-457200" algn="just">
              <a:lnSpc>
                <a:spcPct val="120000"/>
              </a:lnSpc>
              <a:spcBef>
                <a:spcPts val="0"/>
              </a:spcBef>
              <a:buSzPct val="60000"/>
              <a:buFont typeface="Wingdings" pitchFamily="2" charset="2"/>
              <a:buChar char="Ø"/>
            </a:pPr>
            <a:r>
              <a:rPr lang="fr-FR" sz="3100" dirty="0"/>
              <a:t>Pour éviter ce cas, il faudra utiliser LVM sur des disques </a:t>
            </a:r>
            <a:r>
              <a:rPr lang="fr-FR" sz="3100" dirty="0">
                <a:solidFill>
                  <a:srgbClr val="FF0000"/>
                </a:solidFill>
              </a:rPr>
              <a:t>RAID</a:t>
            </a:r>
            <a:r>
              <a:rPr lang="fr-FR" sz="3100" dirty="0"/>
              <a:t>.</a:t>
            </a:r>
          </a:p>
          <a:p>
            <a:pPr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endParaRPr sz="3100" dirty="0"/>
          </a:p>
        </p:txBody>
      </p:sp>
    </p:spTree>
    <p:extLst>
      <p:ext uri="{BB962C8B-B14F-4D97-AF65-F5344CB8AC3E}">
        <p14:creationId xmlns:p14="http://schemas.microsoft.com/office/powerpoint/2010/main" val="8482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Partition : </a:t>
            </a:r>
            <a:r>
              <a:rPr lang="fr-FR" i="1" dirty="0"/>
              <a:t>LVM-RAID</a:t>
            </a:r>
            <a:endParaRPr dirty="0"/>
          </a:p>
        </p:txBody>
      </p:sp>
      <p:sp>
        <p:nvSpPr>
          <p:cNvPr id="3" name="Google Shape;269;p28">
            <a:extLst>
              <a:ext uri="{FF2B5EF4-FFF2-40B4-BE49-F238E27FC236}">
                <a16:creationId xmlns="" xmlns:a16="http://schemas.microsoft.com/office/drawing/2014/main" id="{49C79796-4AF7-88FB-201B-EE27D7A76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indent="-457200" algn="just">
              <a:lnSpc>
                <a:spcPct val="120000"/>
              </a:lnSpc>
              <a:spcBef>
                <a:spcPts val="0"/>
              </a:spcBef>
              <a:buSzPct val="60000"/>
              <a:buFont typeface="Wingdings" pitchFamily="2" charset="2"/>
              <a:buChar char="Ø"/>
            </a:pPr>
            <a:r>
              <a:rPr lang="fr-FR" sz="3200" b="1" dirty="0">
                <a:solidFill>
                  <a:srgbClr val="0B0080"/>
                </a:solidFill>
              </a:rPr>
              <a:t>RAID (</a:t>
            </a:r>
            <a:r>
              <a:rPr lang="fr-FR" sz="3200" b="1" dirty="0" err="1">
                <a:solidFill>
                  <a:srgbClr val="0B0080"/>
                </a:solidFill>
              </a:rPr>
              <a:t>Redundant</a:t>
            </a:r>
            <a:r>
              <a:rPr lang="fr-FR" sz="3200" b="1" dirty="0">
                <a:solidFill>
                  <a:srgbClr val="0B0080"/>
                </a:solidFill>
              </a:rPr>
              <a:t> </a:t>
            </a:r>
            <a:r>
              <a:rPr lang="fr-FR" sz="3200" b="1" dirty="0" err="1">
                <a:solidFill>
                  <a:srgbClr val="0B0080"/>
                </a:solidFill>
              </a:rPr>
              <a:t>Array</a:t>
            </a:r>
            <a:r>
              <a:rPr lang="fr-FR" sz="3200" b="1" dirty="0">
                <a:solidFill>
                  <a:srgbClr val="0B0080"/>
                </a:solidFill>
              </a:rPr>
              <a:t> of Independent </a:t>
            </a:r>
            <a:r>
              <a:rPr lang="fr-FR" sz="3200" b="1" dirty="0" err="1">
                <a:solidFill>
                  <a:srgbClr val="0B0080"/>
                </a:solidFill>
              </a:rPr>
              <a:t>Disks</a:t>
            </a:r>
            <a:r>
              <a:rPr lang="fr-FR" sz="3200" b="1" dirty="0">
                <a:solidFill>
                  <a:srgbClr val="0B0080"/>
                </a:solidFill>
              </a:rPr>
              <a:t>) : </a:t>
            </a:r>
            <a:r>
              <a:rPr lang="fr-FR" sz="3200" dirty="0"/>
              <a:t> RAID est un ensemble de techniques de virtualisation du stockage permettant de </a:t>
            </a:r>
            <a:r>
              <a:rPr lang="fr-FR" sz="3200" u="sng" dirty="0"/>
              <a:t>répartir des données sur plusieurs disques durs</a:t>
            </a:r>
            <a:r>
              <a:rPr lang="fr-FR" sz="3200" dirty="0"/>
              <a:t> afin d’améliorer soit les </a:t>
            </a:r>
            <a:r>
              <a:rPr lang="fr-FR" sz="3200" u="sng" dirty="0"/>
              <a:t>performances</a:t>
            </a:r>
            <a:r>
              <a:rPr lang="fr-FR" sz="3200" dirty="0"/>
              <a:t>, soit la </a:t>
            </a:r>
            <a:r>
              <a:rPr lang="fr-FR" sz="3200" u="sng" dirty="0"/>
              <a:t>sécurité</a:t>
            </a:r>
            <a:r>
              <a:rPr lang="fr-FR" sz="3200" dirty="0"/>
              <a:t> ou la </a:t>
            </a:r>
            <a:r>
              <a:rPr lang="fr-FR" sz="3200" u="sng" dirty="0"/>
              <a:t>tolérance aux pannes </a:t>
            </a:r>
            <a:r>
              <a:rPr lang="fr-FR" sz="3200" dirty="0"/>
              <a:t>de l’ensemble du ou des systèmes.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1640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>
              <a:spcBef>
                <a:spcPts val="0"/>
              </a:spcBef>
              <a:buSzPts val="7000"/>
            </a:pPr>
            <a:r>
              <a:rPr lang="fr-FR" dirty="0"/>
              <a:t>Partitions : </a:t>
            </a:r>
            <a:r>
              <a:rPr lang="fr-FR" i="1" dirty="0"/>
              <a:t>LVM</a:t>
            </a:r>
            <a:endParaRPr dirty="0"/>
          </a:p>
        </p:txBody>
      </p:sp>
      <p:sp>
        <p:nvSpPr>
          <p:cNvPr id="10" name="Google Shape;326;p35">
            <a:extLst>
              <a:ext uri="{FF2B5EF4-FFF2-40B4-BE49-F238E27FC236}">
                <a16:creationId xmlns="" xmlns:a16="http://schemas.microsoft.com/office/drawing/2014/main" id="{5B1380F8-50AB-F9F6-76BC-ADA7D404BDCD}"/>
              </a:ext>
            </a:extLst>
          </p:cNvPr>
          <p:cNvSpPr txBox="1"/>
          <p:nvPr/>
        </p:nvSpPr>
        <p:spPr>
          <a:xfrm>
            <a:off x="2802834" y="2384333"/>
            <a:ext cx="7379171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Créer un volume physique à partir du disque dur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2" name="Google Shape;326;p35">
            <a:extLst>
              <a:ext uri="{FF2B5EF4-FFF2-40B4-BE49-F238E27FC236}">
                <a16:creationId xmlns="" xmlns:a16="http://schemas.microsoft.com/office/drawing/2014/main" id="{80448FD5-3412-2A60-E03E-2C54CFF9A385}"/>
              </a:ext>
            </a:extLst>
          </p:cNvPr>
          <p:cNvSpPr txBox="1"/>
          <p:nvPr/>
        </p:nvSpPr>
        <p:spPr>
          <a:xfrm>
            <a:off x="3956072" y="3592237"/>
            <a:ext cx="440452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Créer un volume groupe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45" y="2941533"/>
            <a:ext cx="8911712" cy="60238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245" y="4064157"/>
            <a:ext cx="8911712" cy="5674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912" y="5164132"/>
            <a:ext cx="7160509" cy="4832711"/>
          </a:xfrm>
          <a:prstGeom prst="rect">
            <a:avLst/>
          </a:prstGeom>
        </p:spPr>
      </p:pic>
      <p:sp>
        <p:nvSpPr>
          <p:cNvPr id="11" name="Google Shape;326;p35">
            <a:extLst>
              <a:ext uri="{FF2B5EF4-FFF2-40B4-BE49-F238E27FC236}">
                <a16:creationId xmlns="" xmlns:a16="http://schemas.microsoft.com/office/drawing/2014/main" id="{80448FD5-3412-2A60-E03E-2C54CFF9A385}"/>
              </a:ext>
            </a:extLst>
          </p:cNvPr>
          <p:cNvSpPr txBox="1"/>
          <p:nvPr/>
        </p:nvSpPr>
        <p:spPr>
          <a:xfrm>
            <a:off x="4067185" y="4671413"/>
            <a:ext cx="5951457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 dirty="0" smtClean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Afficher les propriétés du volume groupe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" name="Google Shape;364;p38"/>
          <p:cNvSpPr/>
          <p:nvPr/>
        </p:nvSpPr>
        <p:spPr>
          <a:xfrm>
            <a:off x="7404578" y="2947996"/>
            <a:ext cx="3735379" cy="28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5" name="Google Shape;364;p38"/>
          <p:cNvSpPr/>
          <p:nvPr/>
        </p:nvSpPr>
        <p:spPr>
          <a:xfrm>
            <a:off x="7102547" y="4059904"/>
            <a:ext cx="4037410" cy="25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6" name="Google Shape;364;p38"/>
          <p:cNvSpPr/>
          <p:nvPr/>
        </p:nvSpPr>
        <p:spPr>
          <a:xfrm>
            <a:off x="7020697" y="5149199"/>
            <a:ext cx="2143182" cy="29744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2016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>
              <a:spcBef>
                <a:spcPts val="0"/>
              </a:spcBef>
              <a:buSzPts val="7000"/>
            </a:pPr>
            <a:r>
              <a:rPr lang="fr-FR" dirty="0"/>
              <a:t>Partitions : </a:t>
            </a:r>
            <a:r>
              <a:rPr lang="fr-FR" i="1" dirty="0"/>
              <a:t>LVM</a:t>
            </a:r>
            <a:endParaRPr dirty="0"/>
          </a:p>
        </p:txBody>
      </p:sp>
      <p:sp>
        <p:nvSpPr>
          <p:cNvPr id="12" name="Google Shape;326;p35">
            <a:extLst>
              <a:ext uri="{FF2B5EF4-FFF2-40B4-BE49-F238E27FC236}">
                <a16:creationId xmlns="" xmlns:a16="http://schemas.microsoft.com/office/drawing/2014/main" id="{80448FD5-3412-2A60-E03E-2C54CFF9A385}"/>
              </a:ext>
            </a:extLst>
          </p:cNvPr>
          <p:cNvSpPr txBox="1"/>
          <p:nvPr/>
        </p:nvSpPr>
        <p:spPr>
          <a:xfrm>
            <a:off x="2548997" y="2431085"/>
            <a:ext cx="795963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Créer un volume logique nommé vol1 et de taille 1 GO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306" y="3247090"/>
            <a:ext cx="8968101" cy="55377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306" y="4576021"/>
            <a:ext cx="8968101" cy="4184225"/>
          </a:xfrm>
          <a:prstGeom prst="rect">
            <a:avLst/>
          </a:prstGeom>
        </p:spPr>
      </p:pic>
      <p:sp>
        <p:nvSpPr>
          <p:cNvPr id="10" name="Google Shape;326;p35">
            <a:extLst>
              <a:ext uri="{FF2B5EF4-FFF2-40B4-BE49-F238E27FC236}">
                <a16:creationId xmlns="" xmlns:a16="http://schemas.microsoft.com/office/drawing/2014/main" id="{80448FD5-3412-2A60-E03E-2C54CFF9A385}"/>
              </a:ext>
            </a:extLst>
          </p:cNvPr>
          <p:cNvSpPr txBox="1"/>
          <p:nvPr/>
        </p:nvSpPr>
        <p:spPr>
          <a:xfrm>
            <a:off x="3212419" y="3908985"/>
            <a:ext cx="5951457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 dirty="0" smtClean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Afficher les propriétés du volume logique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" name="Google Shape;364;p38"/>
          <p:cNvSpPr/>
          <p:nvPr/>
        </p:nvSpPr>
        <p:spPr>
          <a:xfrm>
            <a:off x="6528812" y="3254023"/>
            <a:ext cx="4393595" cy="28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" name="Google Shape;364;p38"/>
          <p:cNvSpPr/>
          <p:nvPr/>
        </p:nvSpPr>
        <p:spPr>
          <a:xfrm>
            <a:off x="5893831" y="4615777"/>
            <a:ext cx="2276134" cy="25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9445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Créer des partitions : </a:t>
            </a:r>
            <a:r>
              <a:rPr lang="fr-FR" i="1" dirty="0" err="1"/>
              <a:t>gdisk</a:t>
            </a:r>
            <a:endParaRPr dirty="0"/>
          </a:p>
        </p:txBody>
      </p:sp>
      <p:pic>
        <p:nvPicPr>
          <p:cNvPr id="324" name="Google Shape;32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544" y="3159444"/>
            <a:ext cx="8301776" cy="173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4544" y="6840061"/>
            <a:ext cx="8301776" cy="283702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5"/>
          <p:cNvSpPr txBox="1"/>
          <p:nvPr/>
        </p:nvSpPr>
        <p:spPr>
          <a:xfrm>
            <a:off x="8656320" y="3382196"/>
            <a:ext cx="440452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Créer une première partition de type « ef00 »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27" name="Google Shape;327;p35"/>
          <p:cNvSpPr txBox="1"/>
          <p:nvPr/>
        </p:nvSpPr>
        <p:spPr>
          <a:xfrm>
            <a:off x="8737600" y="8169342"/>
            <a:ext cx="440452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Afficher la liste des partitions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28" name="Google Shape;328;p35"/>
          <p:cNvSpPr/>
          <p:nvPr/>
        </p:nvSpPr>
        <p:spPr>
          <a:xfrm>
            <a:off x="2749233" y="3141662"/>
            <a:ext cx="252000" cy="25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2613026" y="6840061"/>
            <a:ext cx="252000" cy="25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/>
              <a:t>Créer des partitions : </a:t>
            </a:r>
            <a:r>
              <a:rPr lang="fr-FR" i="1"/>
              <a:t>gdisk</a:t>
            </a:r>
            <a:endParaRPr/>
          </a:p>
        </p:txBody>
      </p:sp>
      <p:pic>
        <p:nvPicPr>
          <p:cNvPr id="335" name="Google Shape;33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340" y="3016249"/>
            <a:ext cx="9015261" cy="210439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6"/>
          <p:cNvSpPr txBox="1"/>
          <p:nvPr/>
        </p:nvSpPr>
        <p:spPr>
          <a:xfrm>
            <a:off x="9535600" y="3725663"/>
            <a:ext cx="4002759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Afficher des informations relatives à une partition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37" name="Google Shape;337;p36"/>
          <p:cNvSpPr/>
          <p:nvPr/>
        </p:nvSpPr>
        <p:spPr>
          <a:xfrm>
            <a:off x="2932113" y="2999422"/>
            <a:ext cx="252000" cy="25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38" name="Google Shape;338;p36"/>
          <p:cNvSpPr txBox="1"/>
          <p:nvPr/>
        </p:nvSpPr>
        <p:spPr>
          <a:xfrm>
            <a:off x="8424486" y="6709560"/>
            <a:ext cx="440452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Renommer la partition et afficher la liste des partitions</a:t>
            </a:r>
            <a:endParaRPr sz="2400" b="0" i="1" u="none" strike="noStrike" cap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39" name="Google Shape;33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341" y="5547404"/>
            <a:ext cx="7973420" cy="417275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6"/>
          <p:cNvSpPr/>
          <p:nvPr/>
        </p:nvSpPr>
        <p:spPr>
          <a:xfrm>
            <a:off x="3098753" y="5592168"/>
            <a:ext cx="252000" cy="25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41" name="Google Shape;341;p36"/>
          <p:cNvSpPr/>
          <p:nvPr/>
        </p:nvSpPr>
        <p:spPr>
          <a:xfrm>
            <a:off x="3098753" y="6559160"/>
            <a:ext cx="252000" cy="25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/>
              <a:t>Créer des partitions : </a:t>
            </a:r>
            <a:r>
              <a:rPr lang="fr-FR" i="1"/>
              <a:t>gdisk</a:t>
            </a:r>
            <a:endParaRPr/>
          </a:p>
        </p:txBody>
      </p:sp>
      <p:sp>
        <p:nvSpPr>
          <p:cNvPr id="347" name="Google Shape;347;p37"/>
          <p:cNvSpPr txBox="1"/>
          <p:nvPr/>
        </p:nvSpPr>
        <p:spPr>
          <a:xfrm>
            <a:off x="9022080" y="3199316"/>
            <a:ext cx="4144053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Créer une seconde partition de type « Linux filesystem »</a:t>
            </a:r>
            <a:endParaRPr sz="2400" b="0" i="1" u="none" strike="noStrike" cap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48" name="Google Shape;348;p37"/>
          <p:cNvSpPr txBox="1"/>
          <p:nvPr/>
        </p:nvSpPr>
        <p:spPr>
          <a:xfrm>
            <a:off x="8891846" y="6067841"/>
            <a:ext cx="440452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Renommer la partition et afficher la liste des partitions</a:t>
            </a:r>
            <a:endParaRPr sz="2400" b="0" i="1" u="none" strike="noStrike" cap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49" name="Google Shape;34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916" y="3333776"/>
            <a:ext cx="8504930" cy="175398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7"/>
          <p:cNvSpPr/>
          <p:nvPr/>
        </p:nvSpPr>
        <p:spPr>
          <a:xfrm>
            <a:off x="2949492" y="3354096"/>
            <a:ext cx="252000" cy="25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51" name="Google Shape;35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341" y="5333415"/>
            <a:ext cx="8497505" cy="463757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7"/>
          <p:cNvSpPr/>
          <p:nvPr/>
        </p:nvSpPr>
        <p:spPr>
          <a:xfrm>
            <a:off x="3268532" y="5353735"/>
            <a:ext cx="252000" cy="25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3265544" y="6382789"/>
            <a:ext cx="252000" cy="25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/>
              <a:t>Créer des partitions : </a:t>
            </a:r>
            <a:r>
              <a:rPr lang="fr-FR" i="1"/>
              <a:t>gdisk</a:t>
            </a:r>
            <a:endParaRPr/>
          </a:p>
        </p:txBody>
      </p:sp>
      <p:sp>
        <p:nvSpPr>
          <p:cNvPr id="359" name="Google Shape;359;p38"/>
          <p:cNvSpPr txBox="1"/>
          <p:nvPr/>
        </p:nvSpPr>
        <p:spPr>
          <a:xfrm>
            <a:off x="10205720" y="3105582"/>
            <a:ext cx="2763520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Sauvegarder la table de partitions et quitter</a:t>
            </a:r>
            <a:endParaRPr sz="2400" b="0" i="1" u="none" strike="noStrike" cap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8625840" y="7081714"/>
            <a:ext cx="46228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Réafficher la table de partitions</a:t>
            </a:r>
            <a:endParaRPr sz="2400" b="0" i="1" u="none" strike="noStrike" cap="none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61" name="Google Shape;36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8062" y="2898909"/>
            <a:ext cx="8532337" cy="181775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8"/>
          <p:cNvSpPr/>
          <p:nvPr/>
        </p:nvSpPr>
        <p:spPr>
          <a:xfrm>
            <a:off x="3410680" y="2918622"/>
            <a:ext cx="252000" cy="25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63" name="Google Shape;363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8062" y="4955158"/>
            <a:ext cx="7130258" cy="491537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8"/>
          <p:cNvSpPr/>
          <p:nvPr/>
        </p:nvSpPr>
        <p:spPr>
          <a:xfrm>
            <a:off x="4522230" y="4955158"/>
            <a:ext cx="2447529" cy="25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/>
        </p:nvSpPr>
        <p:spPr>
          <a:xfrm>
            <a:off x="1044951" y="4570420"/>
            <a:ext cx="11230809" cy="195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6600"/>
              <a:buFont typeface="Bodoni"/>
              <a:buNone/>
            </a:pPr>
            <a:r>
              <a:rPr lang="fr-FR" sz="6600" dirty="0">
                <a:solidFill>
                  <a:srgbClr val="D93E2B"/>
                </a:solidFill>
                <a:latin typeface="Bodoni"/>
              </a:rPr>
              <a:t>Introduction : Concepts de Base</a:t>
            </a:r>
            <a:endParaRPr sz="6600" dirty="0">
              <a:solidFill>
                <a:srgbClr val="D93E2B"/>
              </a:solidFill>
              <a:latin typeface="Bodoni"/>
              <a:sym typeface="Bodoni"/>
            </a:endParaRPr>
          </a:p>
        </p:txBody>
      </p:sp>
    </p:spTree>
    <p:extLst>
      <p:ext uri="{BB962C8B-B14F-4D97-AF65-F5344CB8AC3E}">
        <p14:creationId xmlns:p14="http://schemas.microsoft.com/office/powerpoint/2010/main" val="31722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Créer des partitions : </a:t>
            </a:r>
            <a:r>
              <a:rPr lang="fr-FR" i="1" dirty="0" err="1"/>
              <a:t>parted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901" y="2482849"/>
            <a:ext cx="7825281" cy="381856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901" y="6729513"/>
            <a:ext cx="7898195" cy="2521552"/>
          </a:xfrm>
          <a:prstGeom prst="rect">
            <a:avLst/>
          </a:prstGeom>
        </p:spPr>
      </p:pic>
      <p:sp>
        <p:nvSpPr>
          <p:cNvPr id="5" name="Google Shape;364;p38"/>
          <p:cNvSpPr/>
          <p:nvPr/>
        </p:nvSpPr>
        <p:spPr>
          <a:xfrm>
            <a:off x="4332096" y="2475352"/>
            <a:ext cx="2108461" cy="24797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6" name="Google Shape;362;p38"/>
          <p:cNvSpPr/>
          <p:nvPr/>
        </p:nvSpPr>
        <p:spPr>
          <a:xfrm>
            <a:off x="1948069" y="3455335"/>
            <a:ext cx="541794" cy="24202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7" name="Google Shape;362;p38"/>
          <p:cNvSpPr/>
          <p:nvPr/>
        </p:nvSpPr>
        <p:spPr>
          <a:xfrm>
            <a:off x="2107096" y="6749391"/>
            <a:ext cx="695739" cy="24775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8" name="Google Shape;308;p33"/>
          <p:cNvSpPr txBox="1"/>
          <p:nvPr/>
        </p:nvSpPr>
        <p:spPr>
          <a:xfrm>
            <a:off x="9043382" y="3971501"/>
            <a:ext cx="3756991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Lister les options de </a:t>
            </a:r>
            <a:r>
              <a:rPr lang="fr-FR" sz="2400" i="1" dirty="0" err="1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parted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9" name="Google Shape;327;p35"/>
          <p:cNvSpPr txBox="1"/>
          <p:nvPr/>
        </p:nvSpPr>
        <p:spPr>
          <a:xfrm>
            <a:off x="8892182" y="7713982"/>
            <a:ext cx="440452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Afficher la liste des partitions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1193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41" y="2743336"/>
            <a:ext cx="6616490" cy="23852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9" y="5369988"/>
            <a:ext cx="7833944" cy="2743199"/>
          </a:xfrm>
          <a:prstGeom prst="rect">
            <a:avLst/>
          </a:prstGeom>
        </p:spPr>
      </p:pic>
      <p:sp>
        <p:nvSpPr>
          <p:cNvPr id="6" name="Google Shape;358;p38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Créer des partitions : </a:t>
            </a:r>
            <a:r>
              <a:rPr lang="fr-FR" i="1" dirty="0" err="1"/>
              <a:t>parted</a:t>
            </a:r>
            <a:endParaRPr dirty="0"/>
          </a:p>
        </p:txBody>
      </p:sp>
      <p:sp>
        <p:nvSpPr>
          <p:cNvPr id="7" name="Google Shape;362;p38"/>
          <p:cNvSpPr/>
          <p:nvPr/>
        </p:nvSpPr>
        <p:spPr>
          <a:xfrm>
            <a:off x="2166730" y="2799354"/>
            <a:ext cx="1331844" cy="43513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8" name="Google Shape;362;p38"/>
          <p:cNvSpPr/>
          <p:nvPr/>
        </p:nvSpPr>
        <p:spPr>
          <a:xfrm>
            <a:off x="1540563" y="5350110"/>
            <a:ext cx="1003853" cy="3036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9" name="Google Shape;327;p35"/>
          <p:cNvSpPr txBox="1"/>
          <p:nvPr/>
        </p:nvSpPr>
        <p:spPr>
          <a:xfrm>
            <a:off x="7902713" y="3700001"/>
            <a:ext cx="440452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i="1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Créer une nouvelle partition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0" name="Google Shape;327;p35"/>
          <p:cNvSpPr txBox="1"/>
          <p:nvPr/>
        </p:nvSpPr>
        <p:spPr>
          <a:xfrm>
            <a:off x="8395853" y="7478254"/>
            <a:ext cx="440452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b="0" i="1" u="none" strike="noStrike" cap="none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Ré afficher la table des partitions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09" y="8322368"/>
            <a:ext cx="7833944" cy="1430318"/>
          </a:xfrm>
          <a:prstGeom prst="rect">
            <a:avLst/>
          </a:prstGeom>
        </p:spPr>
      </p:pic>
      <p:sp>
        <p:nvSpPr>
          <p:cNvPr id="12" name="Google Shape;362;p38"/>
          <p:cNvSpPr/>
          <p:nvPr/>
        </p:nvSpPr>
        <p:spPr>
          <a:xfrm>
            <a:off x="1613452" y="9501809"/>
            <a:ext cx="752062" cy="26010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" name="Google Shape;327;p35"/>
          <p:cNvSpPr txBox="1"/>
          <p:nvPr/>
        </p:nvSpPr>
        <p:spPr>
          <a:xfrm>
            <a:off x="9250004" y="8801565"/>
            <a:ext cx="2696217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i="1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Quitter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450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342900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dirty="0"/>
              <a:t>Pour créer un système de fichiers sur une partition, on utilise l’utilitaire </a:t>
            </a:r>
            <a:r>
              <a:rPr lang="fr-FR" sz="2500" i="1" dirty="0" err="1">
                <a:solidFill>
                  <a:srgbClr val="FF0000"/>
                </a:solidFill>
              </a:rPr>
              <a:t>mkfs</a:t>
            </a:r>
            <a:endParaRPr lang="fr-FR" sz="2500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i="1" dirty="0" err="1">
                <a:solidFill>
                  <a:srgbClr val="FF0000"/>
                </a:solidFill>
              </a:rPr>
              <a:t>mkfs</a:t>
            </a:r>
            <a:r>
              <a:rPr lang="fr-FR" sz="2500" dirty="0"/>
              <a:t> est utilisé pour formater un système de fichiers Linux sur un périphérique, généralement une partition de disque dur.</a:t>
            </a:r>
            <a:r>
              <a:rPr lang="fr-FR" dirty="0">
                <a:latin typeface="Calibri" pitchFamily="34" charset="0"/>
              </a:rPr>
              <a:t> </a:t>
            </a:r>
          </a:p>
          <a:p>
            <a:pPr marL="342900" lvl="0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dirty="0"/>
              <a:t>Les commandes suivantes sont équivalentes:</a:t>
            </a:r>
          </a:p>
          <a:p>
            <a:pPr marL="1257300" lvl="2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i="1" dirty="0"/>
              <a:t>mkfs.ext3 /</a:t>
            </a:r>
            <a:r>
              <a:rPr lang="fr-FR" sz="2500" i="1" dirty="0" err="1"/>
              <a:t>dev</a:t>
            </a:r>
            <a:r>
              <a:rPr lang="fr-FR" sz="2500" i="1" dirty="0"/>
              <a:t>/hda1</a:t>
            </a:r>
          </a:p>
          <a:p>
            <a:pPr marL="1257300" lvl="2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i="1" dirty="0" err="1"/>
              <a:t>mkfs</a:t>
            </a:r>
            <a:r>
              <a:rPr lang="fr-FR" sz="2500" i="1" dirty="0"/>
              <a:t> -t ext3 /</a:t>
            </a:r>
            <a:r>
              <a:rPr lang="fr-FR" sz="2500" i="1" dirty="0" err="1"/>
              <a:t>dev</a:t>
            </a:r>
            <a:r>
              <a:rPr lang="fr-FR" sz="2500" i="1" dirty="0"/>
              <a:t>/hda1</a:t>
            </a:r>
          </a:p>
          <a:p>
            <a:pPr marL="342900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dirty="0"/>
              <a:t>Pour créer un système de fichiers </a:t>
            </a:r>
            <a:r>
              <a:rPr lang="fr-FR" sz="2500" i="1" dirty="0">
                <a:solidFill>
                  <a:srgbClr val="FF0000"/>
                </a:solidFill>
              </a:rPr>
              <a:t>étendu</a:t>
            </a:r>
            <a:r>
              <a:rPr lang="fr-FR" sz="2500" dirty="0"/>
              <a:t> sur une partition, on utilise l’utilitaire </a:t>
            </a:r>
            <a:r>
              <a:rPr lang="fr-FR" sz="2500" dirty="0">
                <a:solidFill>
                  <a:srgbClr val="FF0000"/>
                </a:solidFill>
              </a:rPr>
              <a:t>mke2fs</a:t>
            </a:r>
          </a:p>
          <a:p>
            <a:pPr marL="800100" lvl="1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endParaRPr lang="fr-FR" sz="2500" dirty="0"/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Créer un système de fichiers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0;p3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Créer un système de fichiers</a:t>
            </a:r>
            <a:endParaRPr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40" y="3681550"/>
            <a:ext cx="9418789" cy="335686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40" y="7762724"/>
            <a:ext cx="11744548" cy="765050"/>
          </a:xfrm>
          <a:prstGeom prst="rect">
            <a:avLst/>
          </a:prstGeom>
        </p:spPr>
      </p:pic>
      <p:sp>
        <p:nvSpPr>
          <p:cNvPr id="7" name="Google Shape;327;p35"/>
          <p:cNvSpPr txBox="1"/>
          <p:nvPr/>
        </p:nvSpPr>
        <p:spPr>
          <a:xfrm>
            <a:off x="520340" y="3026376"/>
            <a:ext cx="693400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i="1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Créer un système de fichiers ext4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8" name="Google Shape;327;p35"/>
          <p:cNvSpPr txBox="1"/>
          <p:nvPr/>
        </p:nvSpPr>
        <p:spPr>
          <a:xfrm>
            <a:off x="520340" y="7204090"/>
            <a:ext cx="693400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i="1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Créer un système de fichiers FAT32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9" name="Google Shape;364;p38"/>
          <p:cNvSpPr/>
          <p:nvPr/>
        </p:nvSpPr>
        <p:spPr>
          <a:xfrm>
            <a:off x="5345887" y="3716588"/>
            <a:ext cx="4036652" cy="25906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0" name="Google Shape;364;p38"/>
          <p:cNvSpPr/>
          <p:nvPr/>
        </p:nvSpPr>
        <p:spPr>
          <a:xfrm>
            <a:off x="6631346" y="7785008"/>
            <a:ext cx="5613663" cy="30544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6414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body" idx="1"/>
          </p:nvPr>
        </p:nvSpPr>
        <p:spPr>
          <a:xfrm>
            <a:off x="520341" y="2717042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342900" indent="-342900" algn="just">
              <a:lnSpc>
                <a:spcPct val="15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dirty="0"/>
              <a:t>Pour afficher des informations sur le système de fichiers d’une partition telles que type de système de fichiers, nombre d’</a:t>
            </a:r>
            <a:r>
              <a:rPr lang="fr-FR" sz="2500" dirty="0" err="1"/>
              <a:t>inodes</a:t>
            </a:r>
            <a:r>
              <a:rPr lang="fr-FR" sz="2500" dirty="0"/>
              <a:t>, date de création, date de dernier montage, date de dernière écriture, </a:t>
            </a:r>
            <a:r>
              <a:rPr lang="fr-FR" sz="2500" dirty="0" err="1"/>
              <a:t>etc</a:t>
            </a:r>
            <a:r>
              <a:rPr lang="fr-FR" sz="2500" dirty="0"/>
              <a:t> on utilise l’utilitaire </a:t>
            </a:r>
            <a:r>
              <a:rPr lang="fr-FR" sz="2500" i="1" dirty="0">
                <a:solidFill>
                  <a:srgbClr val="FF0000"/>
                </a:solidFill>
              </a:rPr>
              <a:t>dumpe2fs</a:t>
            </a:r>
          </a:p>
          <a:p>
            <a:pPr marL="342900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endParaRPr lang="fr-FR" sz="2500" i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endParaRPr lang="fr-FR" sz="2500" i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endParaRPr lang="fr-FR" sz="2500" i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endParaRPr lang="fr-FR" sz="2500" i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endParaRPr lang="fr-FR" sz="2500" i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endParaRPr lang="fr-FR" sz="2500" i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endParaRPr lang="fr-FR" sz="2500" i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80000"/>
              </a:lnSpc>
              <a:buSzPct val="60000"/>
              <a:buNone/>
            </a:pPr>
            <a:endParaRPr lang="fr-FR" sz="2500" i="1" dirty="0">
              <a:solidFill>
                <a:srgbClr val="FF0000"/>
              </a:solidFill>
            </a:endParaRPr>
          </a:p>
          <a:p>
            <a:pPr marL="0" indent="0" algn="just">
              <a:lnSpc>
                <a:spcPct val="80000"/>
              </a:lnSpc>
              <a:buSzPct val="60000"/>
              <a:buNone/>
            </a:pPr>
            <a:endParaRPr lang="fr-FR" sz="2500" dirty="0">
              <a:solidFill>
                <a:srgbClr val="FF0000"/>
              </a:solidFill>
            </a:endParaRPr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Contrôler un système de fichiers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12" y="4105162"/>
            <a:ext cx="8310965" cy="4760539"/>
          </a:xfrm>
          <a:prstGeom prst="rect">
            <a:avLst/>
          </a:prstGeom>
        </p:spPr>
      </p:pic>
      <p:sp>
        <p:nvSpPr>
          <p:cNvPr id="5" name="Google Shape;364;p38"/>
          <p:cNvSpPr/>
          <p:nvPr/>
        </p:nvSpPr>
        <p:spPr>
          <a:xfrm>
            <a:off x="4308276" y="4105163"/>
            <a:ext cx="2529846" cy="25906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12" y="9376360"/>
            <a:ext cx="8310965" cy="585931"/>
          </a:xfrm>
          <a:prstGeom prst="rect">
            <a:avLst/>
          </a:prstGeom>
        </p:spPr>
      </p:pic>
      <p:sp>
        <p:nvSpPr>
          <p:cNvPr id="7" name="Google Shape;362;p38"/>
          <p:cNvSpPr/>
          <p:nvPr/>
        </p:nvSpPr>
        <p:spPr>
          <a:xfrm>
            <a:off x="7437781" y="9400511"/>
            <a:ext cx="473767" cy="28019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8" name="Google Shape;327;p35"/>
          <p:cNvSpPr txBox="1"/>
          <p:nvPr/>
        </p:nvSpPr>
        <p:spPr>
          <a:xfrm>
            <a:off x="9257977" y="5867238"/>
            <a:ext cx="3305084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i="1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Afficher des informations sur le système de fichiers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9" name="Google Shape;327;p35"/>
          <p:cNvSpPr txBox="1"/>
          <p:nvPr/>
        </p:nvSpPr>
        <p:spPr>
          <a:xfrm>
            <a:off x="9257977" y="8876179"/>
            <a:ext cx="3305084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i="1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Afficher les blocs défectueux du système de fichiers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9437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342900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dirty="0"/>
              <a:t>Pour modifier un système de fichiers </a:t>
            </a:r>
            <a:r>
              <a:rPr lang="fr-FR" sz="2500" dirty="0">
                <a:solidFill>
                  <a:srgbClr val="FF0000"/>
                </a:solidFill>
              </a:rPr>
              <a:t>étendu</a:t>
            </a:r>
            <a:r>
              <a:rPr lang="fr-FR" sz="2500" dirty="0"/>
              <a:t>, on utilise l’utilitaire </a:t>
            </a:r>
            <a:r>
              <a:rPr lang="fr-FR" sz="2500" i="1" dirty="0">
                <a:solidFill>
                  <a:srgbClr val="FF0000"/>
                </a:solidFill>
              </a:rPr>
              <a:t>tune2fs</a:t>
            </a:r>
            <a:endParaRPr lang="fr-FR" dirty="0">
              <a:latin typeface="Calibri" pitchFamily="34" charset="0"/>
            </a:endParaRPr>
          </a:p>
          <a:p>
            <a:pPr marL="342900" lvl="0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dirty="0"/>
              <a:t>Les principales options sont les suivantes:</a:t>
            </a:r>
          </a:p>
          <a:p>
            <a:pPr marL="1257300" lvl="2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i="1" dirty="0">
                <a:solidFill>
                  <a:srgbClr val="FF0000"/>
                </a:solidFill>
              </a:rPr>
              <a:t>-l</a:t>
            </a:r>
            <a:r>
              <a:rPr lang="fr-FR" sz="2500" i="1" dirty="0"/>
              <a:t>: Liste le contenu du </a:t>
            </a:r>
            <a:r>
              <a:rPr lang="fr-FR" sz="2500" i="1" dirty="0" err="1"/>
              <a:t>superbloc</a:t>
            </a:r>
            <a:r>
              <a:rPr lang="fr-FR" sz="2500" i="1" dirty="0"/>
              <a:t> d'un système de fichiers</a:t>
            </a:r>
          </a:p>
          <a:p>
            <a:pPr marL="1257300" lvl="2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i="1" dirty="0">
                <a:solidFill>
                  <a:srgbClr val="FF0000"/>
                </a:solidFill>
              </a:rPr>
              <a:t>-L</a:t>
            </a:r>
            <a:r>
              <a:rPr lang="fr-FR" sz="2500" i="1" dirty="0"/>
              <a:t>: Donne un label au volume d'un système de fichiers</a:t>
            </a:r>
          </a:p>
          <a:p>
            <a:pPr marL="1257300" lvl="2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i="1" dirty="0">
                <a:solidFill>
                  <a:srgbClr val="FF0000"/>
                </a:solidFill>
              </a:rPr>
              <a:t>-j </a:t>
            </a:r>
            <a:r>
              <a:rPr lang="fr-FR" sz="2500" i="1" dirty="0"/>
              <a:t>: Permet de passer de ext2 à ext3</a:t>
            </a:r>
          </a:p>
          <a:p>
            <a:pPr marL="1257300" lvl="2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endParaRPr lang="fr-FR" sz="2500" i="1" dirty="0"/>
          </a:p>
          <a:p>
            <a:pPr marL="1257300" lvl="2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endParaRPr lang="fr-FR" sz="2500" i="1" dirty="0"/>
          </a:p>
          <a:p>
            <a:pPr marL="914400" lvl="2" indent="0" algn="just">
              <a:lnSpc>
                <a:spcPct val="80000"/>
              </a:lnSpc>
              <a:buSzPct val="60000"/>
              <a:buNone/>
            </a:pPr>
            <a:endParaRPr lang="fr-FR" sz="2500" i="1" dirty="0"/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Modifier un système de fichiers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00" y="8070869"/>
            <a:ext cx="9155865" cy="946565"/>
          </a:xfrm>
          <a:prstGeom prst="rect">
            <a:avLst/>
          </a:prstGeom>
        </p:spPr>
      </p:pic>
      <p:sp>
        <p:nvSpPr>
          <p:cNvPr id="5" name="Google Shape;364;p38"/>
          <p:cNvSpPr/>
          <p:nvPr/>
        </p:nvSpPr>
        <p:spPr>
          <a:xfrm>
            <a:off x="6349109" y="8096885"/>
            <a:ext cx="4011356" cy="25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6" name="Google Shape;364;p38"/>
          <p:cNvSpPr/>
          <p:nvPr/>
        </p:nvSpPr>
        <p:spPr>
          <a:xfrm>
            <a:off x="1204601" y="8642372"/>
            <a:ext cx="5796000" cy="36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3766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41" y="3629788"/>
            <a:ext cx="8146581" cy="504897"/>
          </a:xfrm>
          <a:prstGeom prst="rect">
            <a:avLst/>
          </a:prstGeom>
        </p:spPr>
      </p:pic>
      <p:sp>
        <p:nvSpPr>
          <p:cNvPr id="6" name="Google Shape;370;p3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Modifier un système de fichiers</a:t>
            </a:r>
            <a:endParaRPr dirty="0"/>
          </a:p>
        </p:txBody>
      </p:sp>
      <p:sp>
        <p:nvSpPr>
          <p:cNvPr id="7" name="Google Shape;327;p35"/>
          <p:cNvSpPr txBox="1"/>
          <p:nvPr/>
        </p:nvSpPr>
        <p:spPr>
          <a:xfrm>
            <a:off x="520339" y="2572725"/>
            <a:ext cx="10488319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i="1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Donner le label « Hello3A » au volume du système de fichiers sur la partition /</a:t>
            </a:r>
            <a:r>
              <a:rPr lang="fr-FR" sz="2400" i="1" dirty="0" err="1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dev</a:t>
            </a:r>
            <a:r>
              <a:rPr lang="fr-FR" sz="2400" i="1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/sdb2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9" name="Google Shape;364;p38"/>
          <p:cNvSpPr/>
          <p:nvPr/>
        </p:nvSpPr>
        <p:spPr>
          <a:xfrm>
            <a:off x="5991300" y="3601141"/>
            <a:ext cx="4199622" cy="24817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81" y="5316793"/>
            <a:ext cx="8464634" cy="3140671"/>
          </a:xfrm>
          <a:prstGeom prst="rect">
            <a:avLst/>
          </a:prstGeom>
        </p:spPr>
      </p:pic>
      <p:sp>
        <p:nvSpPr>
          <p:cNvPr id="11" name="Google Shape;364;p38"/>
          <p:cNvSpPr/>
          <p:nvPr/>
        </p:nvSpPr>
        <p:spPr>
          <a:xfrm>
            <a:off x="4213559" y="5684641"/>
            <a:ext cx="913081" cy="28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0" name="Google Shape;364;p38"/>
          <p:cNvSpPr/>
          <p:nvPr/>
        </p:nvSpPr>
        <p:spPr>
          <a:xfrm>
            <a:off x="4930314" y="5307942"/>
            <a:ext cx="2761762" cy="25790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3" name="Google Shape;327;p35">
            <a:extLst>
              <a:ext uri="{FF2B5EF4-FFF2-40B4-BE49-F238E27FC236}">
                <a16:creationId xmlns="" xmlns:a16="http://schemas.microsoft.com/office/drawing/2014/main" id="{7FC21EF4-C88F-A793-8B77-F39185757666}"/>
              </a:ext>
            </a:extLst>
          </p:cNvPr>
          <p:cNvSpPr txBox="1"/>
          <p:nvPr/>
        </p:nvSpPr>
        <p:spPr>
          <a:xfrm>
            <a:off x="1363022" y="4604482"/>
            <a:ext cx="8146582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i="1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Lister le contenu du </a:t>
            </a:r>
            <a:r>
              <a:rPr lang="fr-FR" sz="2400" i="1" dirty="0" err="1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superbloc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7803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body" idx="1"/>
          </p:nvPr>
        </p:nvSpPr>
        <p:spPr>
          <a:xfrm>
            <a:off x="520340" y="1884620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342900" indent="-342900" algn="just">
              <a:lnSpc>
                <a:spcPct val="15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dirty="0"/>
              <a:t>Si le système de fichier est endommagé ou corrompu, l’utilitaire </a:t>
            </a:r>
            <a:r>
              <a:rPr lang="fr-FR" sz="2500" i="1" dirty="0" err="1">
                <a:solidFill>
                  <a:srgbClr val="FF0000"/>
                </a:solidFill>
              </a:rPr>
              <a:t>fsck</a:t>
            </a:r>
            <a:r>
              <a:rPr lang="fr-FR" sz="2500" dirty="0"/>
              <a:t> est utilisé pour vérifier et corriger le système</a:t>
            </a:r>
          </a:p>
          <a:p>
            <a:pPr marL="342900" lvl="0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dirty="0"/>
              <a:t>L’option </a:t>
            </a:r>
            <a:r>
              <a:rPr lang="fr-FR" sz="2500" i="1" dirty="0">
                <a:solidFill>
                  <a:srgbClr val="FF0000"/>
                </a:solidFill>
              </a:rPr>
              <a:t>-i </a:t>
            </a:r>
            <a:r>
              <a:rPr lang="fr-FR" sz="2500" dirty="0"/>
              <a:t>permet de corriger le fichier corrompu</a:t>
            </a:r>
          </a:p>
          <a:p>
            <a:pPr marL="342900" lvl="0" indent="-342900" algn="just">
              <a:lnSpc>
                <a:spcPct val="15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i="1" u="sng" dirty="0">
                <a:solidFill>
                  <a:srgbClr val="FF0000"/>
                </a:solidFill>
              </a:rPr>
              <a:t>Remarque</a:t>
            </a:r>
            <a:r>
              <a:rPr lang="fr-FR" sz="2500" dirty="0"/>
              <a:t>: pour des raisons de sécurité des données présentes sur le disque, il est fortement déconseillé de lancer un </a:t>
            </a:r>
            <a:r>
              <a:rPr lang="fr-FR" sz="2500" i="1" dirty="0" err="1">
                <a:solidFill>
                  <a:srgbClr val="FF0000"/>
                </a:solidFill>
              </a:rPr>
              <a:t>fsck</a:t>
            </a:r>
            <a:r>
              <a:rPr lang="fr-FR" sz="2500" i="1" dirty="0">
                <a:solidFill>
                  <a:srgbClr val="FF0000"/>
                </a:solidFill>
              </a:rPr>
              <a:t> </a:t>
            </a:r>
            <a:r>
              <a:rPr lang="fr-FR" sz="2500" dirty="0"/>
              <a:t>sur une partition montée </a:t>
            </a:r>
          </a:p>
          <a:p>
            <a:pPr marL="342900" lvl="0" indent="-342900" algn="just">
              <a:lnSpc>
                <a:spcPct val="80000"/>
              </a:lnSpc>
              <a:buSzPct val="60000"/>
              <a:buFont typeface="Wingdings" panose="05000000000000000000" pitchFamily="2" charset="2"/>
              <a:buChar char="Ø"/>
            </a:pPr>
            <a:endParaRPr lang="fr-FR" sz="2500" dirty="0"/>
          </a:p>
          <a:p>
            <a:pPr marL="469900" lvl="0" indent="-332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 dirty="0"/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Vérifier un système de fichiers</a:t>
            </a:r>
            <a:endParaRPr dirty="0"/>
          </a:p>
        </p:txBody>
      </p:sp>
      <p:sp>
        <p:nvSpPr>
          <p:cNvPr id="5" name="Google Shape;364;p38"/>
          <p:cNvSpPr/>
          <p:nvPr/>
        </p:nvSpPr>
        <p:spPr>
          <a:xfrm>
            <a:off x="6502646" y="7640588"/>
            <a:ext cx="3416606" cy="3107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5C060415-7E07-1178-8664-2DAD0C4A8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138" y="6792499"/>
            <a:ext cx="9405214" cy="1376846"/>
          </a:xfrm>
          <a:prstGeom prst="rect">
            <a:avLst/>
          </a:prstGeom>
        </p:spPr>
      </p:pic>
      <p:sp>
        <p:nvSpPr>
          <p:cNvPr id="10" name="Google Shape;364;p38">
            <a:extLst>
              <a:ext uri="{FF2B5EF4-FFF2-40B4-BE49-F238E27FC236}">
                <a16:creationId xmlns="" xmlns:a16="http://schemas.microsoft.com/office/drawing/2014/main" id="{0B51ED3D-ADD6-E93F-3365-875A98E16BC7}"/>
              </a:ext>
            </a:extLst>
          </p:cNvPr>
          <p:cNvSpPr/>
          <p:nvPr/>
        </p:nvSpPr>
        <p:spPr>
          <a:xfrm>
            <a:off x="7183963" y="6792499"/>
            <a:ext cx="3416606" cy="3107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" name="Google Shape;364;p38">
            <a:extLst>
              <a:ext uri="{FF2B5EF4-FFF2-40B4-BE49-F238E27FC236}">
                <a16:creationId xmlns="" xmlns:a16="http://schemas.microsoft.com/office/drawing/2014/main" id="{02A8C6B7-DB9C-85EE-7B27-EAC7E04E0642}"/>
              </a:ext>
            </a:extLst>
          </p:cNvPr>
          <p:cNvSpPr/>
          <p:nvPr/>
        </p:nvSpPr>
        <p:spPr>
          <a:xfrm>
            <a:off x="3008392" y="7881345"/>
            <a:ext cx="913081" cy="28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2920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dirty="0"/>
              <a:t>Pour monter un système de fichiers, on utilise l’utilitaire </a:t>
            </a:r>
            <a:r>
              <a:rPr lang="fr-FR" sz="2500" i="1" dirty="0" err="1">
                <a:solidFill>
                  <a:srgbClr val="FF0000"/>
                </a:solidFill>
              </a:rPr>
              <a:t>mount</a:t>
            </a:r>
            <a:endParaRPr lang="fr-FR" sz="2500" dirty="0">
              <a:solidFill>
                <a:srgbClr val="FF0000"/>
              </a:solidFill>
            </a:endParaRPr>
          </a:p>
          <a:p>
            <a:pPr marL="342900" lvl="0" indent="-342900" algn="just">
              <a:lnSpc>
                <a:spcPct val="15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dirty="0"/>
              <a:t>Les principales options sont les suivantes :</a:t>
            </a:r>
          </a:p>
          <a:p>
            <a:pPr marL="1257300" lvl="2" indent="-342900" algn="just">
              <a:lnSpc>
                <a:spcPct val="15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i="1" dirty="0">
                <a:solidFill>
                  <a:srgbClr val="FF0000"/>
                </a:solidFill>
              </a:rPr>
              <a:t>-a</a:t>
            </a:r>
            <a:r>
              <a:rPr lang="fr-FR" sz="2500" i="1" dirty="0"/>
              <a:t>: pour monter tous les systèmes de fichiers déclarés dans le fichier </a:t>
            </a:r>
            <a:r>
              <a:rPr lang="fr-FR" sz="2500" i="1" dirty="0">
                <a:solidFill>
                  <a:srgbClr val="FF0000"/>
                </a:solidFill>
              </a:rPr>
              <a:t>/</a:t>
            </a:r>
            <a:r>
              <a:rPr lang="fr-FR" sz="2500" i="1" dirty="0" err="1">
                <a:solidFill>
                  <a:srgbClr val="FF0000"/>
                </a:solidFill>
              </a:rPr>
              <a:t>etc</a:t>
            </a:r>
            <a:r>
              <a:rPr lang="fr-FR" sz="2500" i="1" dirty="0">
                <a:solidFill>
                  <a:srgbClr val="FF0000"/>
                </a:solidFill>
              </a:rPr>
              <a:t>/</a:t>
            </a:r>
            <a:r>
              <a:rPr lang="fr-FR" sz="2500" i="1" dirty="0" err="1">
                <a:solidFill>
                  <a:srgbClr val="FF0000"/>
                </a:solidFill>
              </a:rPr>
              <a:t>fstab</a:t>
            </a:r>
            <a:r>
              <a:rPr lang="fr-FR" sz="2500" i="1" dirty="0">
                <a:solidFill>
                  <a:srgbClr val="FF0000"/>
                </a:solidFill>
              </a:rPr>
              <a:t> </a:t>
            </a:r>
          </a:p>
          <a:p>
            <a:pPr marL="1257300" lvl="2" indent="-342900" algn="just">
              <a:lnSpc>
                <a:spcPct val="15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i="1" dirty="0">
                <a:solidFill>
                  <a:srgbClr val="FF0000"/>
                </a:solidFill>
              </a:rPr>
              <a:t>-t</a:t>
            </a:r>
            <a:r>
              <a:rPr lang="fr-FR" sz="2500" i="1" dirty="0"/>
              <a:t>: pour préciser le type du système de fichiers</a:t>
            </a:r>
          </a:p>
          <a:p>
            <a:pPr marL="1257300" lvl="2" indent="-342900" algn="just">
              <a:lnSpc>
                <a:spcPct val="15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i="1" dirty="0">
                <a:solidFill>
                  <a:srgbClr val="FF0000"/>
                </a:solidFill>
              </a:rPr>
              <a:t>-o</a:t>
            </a:r>
            <a:r>
              <a:rPr lang="fr-FR" sz="2500" i="1" dirty="0"/>
              <a:t>: pour préciser les options de montage (exemple l’option -o suivie de -</a:t>
            </a:r>
            <a:r>
              <a:rPr lang="fr-FR" sz="2500" i="1" dirty="0" err="1"/>
              <a:t>ro</a:t>
            </a:r>
            <a:r>
              <a:rPr lang="fr-FR" sz="2500" i="1" dirty="0"/>
              <a:t> pour monter un système de fichiers en lecture seule) </a:t>
            </a:r>
          </a:p>
          <a:p>
            <a:pPr marL="342900" indent="-342900" algn="just">
              <a:lnSpc>
                <a:spcPct val="150000"/>
              </a:lnSpc>
              <a:buSzPct val="60000"/>
              <a:buFont typeface="Wingdings" panose="05000000000000000000" pitchFamily="2" charset="2"/>
              <a:buChar char="Ø"/>
            </a:pPr>
            <a:r>
              <a:rPr lang="fr-FR" sz="2500" dirty="0"/>
              <a:t>Pour démonter un système de fichiers, on utilise l’utilitaire </a:t>
            </a:r>
            <a:r>
              <a:rPr lang="fr-FR" sz="2500" i="1" dirty="0" err="1">
                <a:solidFill>
                  <a:srgbClr val="FF0000"/>
                </a:solidFill>
              </a:rPr>
              <a:t>umount</a:t>
            </a:r>
            <a:endParaRPr lang="fr-FR" sz="2500" i="1" dirty="0">
              <a:solidFill>
                <a:srgbClr val="FF0000"/>
              </a:solidFill>
            </a:endParaRPr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Monter/Démonter un système de fichiers d’une manière temporaire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6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Monter/Démonter un système de fichiers d’une manière temporaire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12" y="3173449"/>
            <a:ext cx="7671508" cy="288945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12" y="7403338"/>
            <a:ext cx="7671508" cy="1074608"/>
          </a:xfrm>
          <a:prstGeom prst="rect">
            <a:avLst/>
          </a:prstGeom>
        </p:spPr>
      </p:pic>
      <p:sp>
        <p:nvSpPr>
          <p:cNvPr id="5" name="Google Shape;364;p38"/>
          <p:cNvSpPr/>
          <p:nvPr/>
        </p:nvSpPr>
        <p:spPr>
          <a:xfrm>
            <a:off x="5146214" y="3447352"/>
            <a:ext cx="3416606" cy="216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6" name="Google Shape;364;p38"/>
          <p:cNvSpPr/>
          <p:nvPr/>
        </p:nvSpPr>
        <p:spPr>
          <a:xfrm>
            <a:off x="5146214" y="3663352"/>
            <a:ext cx="797386" cy="29381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7" name="Google Shape;364;p38"/>
          <p:cNvSpPr/>
          <p:nvPr/>
        </p:nvSpPr>
        <p:spPr>
          <a:xfrm>
            <a:off x="891311" y="5747478"/>
            <a:ext cx="5549245" cy="25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8" name="Google Shape;364;p38"/>
          <p:cNvSpPr/>
          <p:nvPr/>
        </p:nvSpPr>
        <p:spPr>
          <a:xfrm>
            <a:off x="5544907" y="7611931"/>
            <a:ext cx="797386" cy="29381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0" name="Google Shape;364;p38"/>
          <p:cNvSpPr/>
          <p:nvPr/>
        </p:nvSpPr>
        <p:spPr>
          <a:xfrm>
            <a:off x="931068" y="8168348"/>
            <a:ext cx="1215784" cy="30959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1" name="Google Shape;327;p35"/>
          <p:cNvSpPr txBox="1"/>
          <p:nvPr/>
        </p:nvSpPr>
        <p:spPr>
          <a:xfrm>
            <a:off x="520340" y="2618245"/>
            <a:ext cx="8146582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i="1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Monter la partition /</a:t>
            </a:r>
            <a:r>
              <a:rPr lang="fr-FR" sz="2400" i="1" dirty="0" err="1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dev</a:t>
            </a:r>
            <a:r>
              <a:rPr lang="fr-FR" sz="2400" i="1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/sdb2 sur le répertoire /3A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2" name="Google Shape;327;p35"/>
          <p:cNvSpPr txBox="1"/>
          <p:nvPr/>
        </p:nvSpPr>
        <p:spPr>
          <a:xfrm>
            <a:off x="8895623" y="4230558"/>
            <a:ext cx="4425090" cy="121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latino"/>
              <a:buNone/>
            </a:pPr>
            <a:r>
              <a:rPr lang="fr-FR" sz="2400" i="1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Utiliser la commande </a:t>
            </a:r>
            <a:r>
              <a:rPr lang="fr-FR" sz="2400" i="1" dirty="0" err="1">
                <a:solidFill>
                  <a:srgbClr val="FF0000"/>
                </a:solidFill>
                <a:latin typeface="Palatino"/>
                <a:ea typeface="Palatino"/>
                <a:cs typeface="Palatino"/>
                <a:sym typeface="Palatino"/>
              </a:rPr>
              <a:t>df</a:t>
            </a:r>
            <a:r>
              <a:rPr lang="fr-FR" sz="2400" i="1" dirty="0">
                <a:solidFill>
                  <a:schemeClr val="lt1"/>
                </a:solidFill>
                <a:latin typeface="Palatino"/>
                <a:ea typeface="Palatino"/>
                <a:cs typeface="Palatino"/>
                <a:sym typeface="Palatino"/>
              </a:rPr>
              <a:t> pour afficher des statistiques sur les systèmes de fichiers montés</a:t>
            </a:r>
            <a:endParaRPr sz="2400" b="0" i="1" u="none" strike="noStrike" cap="none" dirty="0">
              <a:solidFill>
                <a:schemeClr val="lt1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0604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Ficher</a:t>
            </a:r>
            <a:endParaRPr dirty="0"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520341" y="2237105"/>
            <a:ext cx="12280032" cy="784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59999"/>
              <a:buNone/>
            </a:pPr>
            <a:endParaRPr lang="fr-FR" sz="2400" dirty="0"/>
          </a:p>
          <a:p>
            <a:pPr marL="469900" lvl="0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59999"/>
              <a:buFont typeface="Wingdings" pitchFamily="2" charset="2"/>
              <a:buChar char="Ø"/>
            </a:pPr>
            <a:r>
              <a:rPr lang="fr-FR" sz="2400" b="1" dirty="0">
                <a:solidFill>
                  <a:srgbClr val="0B0080"/>
                </a:solidFill>
              </a:rPr>
              <a:t>Fichier sous Linux :  </a:t>
            </a:r>
          </a:p>
          <a:p>
            <a:pPr marL="927100" lvl="1" indent="-469900">
              <a:buSzPct val="59999"/>
              <a:buFont typeface="Wingdings" pitchFamily="2" charset="2"/>
              <a:buChar char="Ø"/>
            </a:pPr>
            <a:r>
              <a:rPr lang="fr-FR" sz="2400" dirty="0"/>
              <a:t>est désigné par un nom</a:t>
            </a:r>
          </a:p>
          <a:p>
            <a:pPr marL="927100" lvl="1" indent="-469900">
              <a:buSzPct val="59999"/>
              <a:buFont typeface="Wingdings" pitchFamily="2" charset="2"/>
              <a:buChar char="Ø"/>
            </a:pPr>
            <a:r>
              <a:rPr lang="fr-FR" sz="2400" dirty="0"/>
              <a:t>possède une unique </a:t>
            </a:r>
            <a:r>
              <a:rPr lang="fr-FR" sz="2400" b="1" dirty="0">
                <a:solidFill>
                  <a:srgbClr val="FF0000"/>
                </a:solidFill>
              </a:rPr>
              <a:t>inode</a:t>
            </a:r>
            <a:r>
              <a:rPr lang="fr-FR" sz="2400" dirty="0"/>
              <a:t> (contient certaines informations concernant le fichier). </a:t>
            </a:r>
          </a:p>
          <a:p>
            <a:pPr marL="927100" lvl="1" indent="-469900">
              <a:buSzPct val="59999"/>
              <a:buFont typeface="Wingdings" pitchFamily="2" charset="2"/>
              <a:buChar char="Ø"/>
            </a:pPr>
            <a:r>
              <a:rPr lang="fr-FR" sz="2400" dirty="0"/>
              <a:t>Possède les fonctionnalités suivantes :</a:t>
            </a:r>
            <a:endParaRPr lang="fr-FR" dirty="0"/>
          </a:p>
          <a:p>
            <a:pPr marL="1397000" lvl="2" indent="-469900">
              <a:buSzPct val="59999"/>
              <a:buFont typeface="Wingdings" pitchFamily="2" charset="2"/>
              <a:buChar char="Ø"/>
            </a:pPr>
            <a:r>
              <a:rPr lang="fr-FR" sz="2400" dirty="0"/>
              <a:t>Ouverture</a:t>
            </a:r>
            <a:endParaRPr lang="fr-FR" dirty="0"/>
          </a:p>
          <a:p>
            <a:pPr marL="1397000" lvl="2" indent="-469900">
              <a:buSzPct val="59999"/>
              <a:buFont typeface="Wingdings" pitchFamily="2" charset="2"/>
              <a:buChar char="Ø"/>
            </a:pPr>
            <a:r>
              <a:rPr lang="fr-FR" sz="2400" dirty="0"/>
              <a:t>Fermeture</a:t>
            </a:r>
            <a:endParaRPr lang="fr-FR" dirty="0"/>
          </a:p>
          <a:p>
            <a:pPr marL="1397000" lvl="2" indent="-469900">
              <a:buSzPct val="59999"/>
              <a:buFont typeface="Wingdings" pitchFamily="2" charset="2"/>
              <a:buChar char="Ø"/>
            </a:pPr>
            <a:r>
              <a:rPr lang="fr-FR" sz="2400" dirty="0"/>
              <a:t>Lecture (consultation)</a:t>
            </a:r>
            <a:endParaRPr lang="fr-FR" dirty="0"/>
          </a:p>
          <a:p>
            <a:pPr marL="1397000" lvl="2" indent="-469900">
              <a:buSzPct val="59999"/>
              <a:buFont typeface="Wingdings" pitchFamily="2" charset="2"/>
              <a:buChar char="Ø"/>
            </a:pPr>
            <a:r>
              <a:rPr lang="fr-FR" sz="2400" dirty="0"/>
              <a:t>Ecriture (modification)</a:t>
            </a:r>
            <a:endParaRPr lang="fr-FR" dirty="0"/>
          </a:p>
          <a:p>
            <a:pPr marL="939800" lvl="1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59999"/>
              <a:buFont typeface="Wingdings" pitchFamily="2" charset="2"/>
              <a:buChar char="Ø"/>
            </a:pPr>
            <a:r>
              <a:rPr lang="fr-FR" sz="2400" dirty="0"/>
              <a:t>Peut être de type : </a:t>
            </a:r>
            <a:endParaRPr lang="fr-FR" dirty="0"/>
          </a:p>
          <a:p>
            <a:pPr marL="1409700" lvl="2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59999"/>
              <a:buFont typeface="Wingdings" pitchFamily="2" charset="2"/>
              <a:buChar char="Ø"/>
            </a:pPr>
            <a:r>
              <a:rPr lang="fr-FR" sz="2400" dirty="0"/>
              <a:t>ordinaire (ou "normal") (</a:t>
            </a:r>
            <a:r>
              <a:rPr lang="fr-FR" sz="2400" b="1" dirty="0"/>
              <a:t>-</a:t>
            </a:r>
            <a:r>
              <a:rPr lang="fr-FR" sz="2400" dirty="0"/>
              <a:t>) </a:t>
            </a:r>
          </a:p>
          <a:p>
            <a:pPr marL="1409700" lvl="2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59999"/>
              <a:buFont typeface="Wingdings" pitchFamily="2" charset="2"/>
              <a:buChar char="Ø"/>
            </a:pPr>
            <a:r>
              <a:rPr lang="fr-FR" sz="2400" dirty="0"/>
              <a:t>répertoire (</a:t>
            </a:r>
            <a:r>
              <a:rPr lang="fr-FR" sz="2400" b="1" dirty="0"/>
              <a:t>d</a:t>
            </a:r>
            <a:r>
              <a:rPr lang="fr-FR" sz="2400" dirty="0"/>
              <a:t>)</a:t>
            </a:r>
            <a:endParaRPr lang="fr-FR" dirty="0"/>
          </a:p>
          <a:p>
            <a:pPr marL="1409700" lvl="2" indent="-4699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ct val="59999"/>
              <a:buFont typeface="Wingdings" pitchFamily="2" charset="2"/>
              <a:buChar char="Ø"/>
            </a:pPr>
            <a:r>
              <a:rPr lang="fr-FR" sz="2400" dirty="0"/>
              <a:t>lien symbolique (</a:t>
            </a:r>
            <a:r>
              <a:rPr lang="fr-FR" sz="2400" b="1" dirty="0"/>
              <a:t>l</a:t>
            </a:r>
            <a:r>
              <a:rPr lang="fr-FR" sz="2400" dirty="0"/>
              <a:t>) </a:t>
            </a:r>
            <a:endParaRPr lang="fr-FR" sz="2400" b="1" dirty="0">
              <a:solidFill>
                <a:srgbClr val="0B008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999"/>
              <a:buFont typeface="Wingdings" pitchFamily="2" charset="2"/>
              <a:buChar char="Ø"/>
            </a:pPr>
            <a:endParaRPr lang="fr-FR" sz="2400" b="1" dirty="0">
              <a:solidFill>
                <a:srgbClr val="0B008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999"/>
              <a:buFont typeface="Wingdings" pitchFamily="2" charset="2"/>
              <a:buChar char="Ø"/>
            </a:pPr>
            <a:endParaRPr lang="fr-FR" sz="2400" b="1" dirty="0">
              <a:solidFill>
                <a:srgbClr val="0B008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999"/>
              <a:buFont typeface="Wingdings" pitchFamily="2" charset="2"/>
              <a:buChar char="Ø"/>
            </a:pP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body" idx="1"/>
          </p:nvPr>
        </p:nvSpPr>
        <p:spPr>
          <a:xfrm>
            <a:off x="520341" y="2405270"/>
            <a:ext cx="12499920" cy="7454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3100" dirty="0"/>
              <a:t>Le fichier </a:t>
            </a:r>
            <a:r>
              <a:rPr lang="fr-FR" sz="3100" i="1" dirty="0">
                <a:solidFill>
                  <a:srgbClr val="FF0000"/>
                </a:solidFill>
              </a:rPr>
              <a:t>/</a:t>
            </a:r>
            <a:r>
              <a:rPr lang="fr-FR" sz="3100" i="1" dirty="0" err="1">
                <a:solidFill>
                  <a:srgbClr val="FF0000"/>
                </a:solidFill>
              </a:rPr>
              <a:t>etc</a:t>
            </a:r>
            <a:r>
              <a:rPr lang="fr-FR" sz="3100" i="1" dirty="0">
                <a:solidFill>
                  <a:srgbClr val="FF0000"/>
                </a:solidFill>
              </a:rPr>
              <a:t>/</a:t>
            </a:r>
            <a:r>
              <a:rPr lang="fr-FR" sz="3100" i="1" dirty="0" err="1">
                <a:solidFill>
                  <a:srgbClr val="FF0000"/>
                </a:solidFill>
              </a:rPr>
              <a:t>fstab</a:t>
            </a:r>
            <a:r>
              <a:rPr lang="fr-FR" sz="3100" i="1" dirty="0">
                <a:solidFill>
                  <a:srgbClr val="FF0000"/>
                </a:solidFill>
              </a:rPr>
              <a:t> </a:t>
            </a:r>
            <a:r>
              <a:rPr lang="fr-FR" sz="3100" dirty="0"/>
              <a:t>contient tous les fichiers systèmes et les informations relatives qui seront utilisées pour monter un lecteur au démarrage du système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5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5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5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5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500" dirty="0"/>
          </a:p>
          <a:p>
            <a:pPr marL="469900" lvl="0" indent="-332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 lang="fr-FR" sz="2400" dirty="0"/>
          </a:p>
          <a:p>
            <a:pPr marL="469900" lvl="0" indent="-332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 lang="fr-FR" sz="2400" dirty="0"/>
          </a:p>
          <a:p>
            <a:pPr marL="469900" lvl="0" indent="-332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 lang="fr-FR" sz="2800" dirty="0"/>
          </a:p>
          <a:p>
            <a:pPr marL="469900" lvl="0" indent="-332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 lang="fr-FR" sz="2800" dirty="0"/>
          </a:p>
          <a:p>
            <a:pPr marL="469900" lvl="0" indent="-332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fr-FR" sz="2800" b="1" i="1" dirty="0"/>
              <a:t>1: </a:t>
            </a:r>
            <a:r>
              <a:rPr lang="fr-FR" sz="2800" i="1" dirty="0"/>
              <a:t>Emplacement physique du système de fichiers</a:t>
            </a:r>
          </a:p>
          <a:p>
            <a:pPr marL="469900" lvl="0" indent="-332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fr-FR" sz="2800" b="1" i="1" dirty="0"/>
              <a:t>2: </a:t>
            </a:r>
            <a:r>
              <a:rPr lang="fr-FR" sz="2800" i="1" dirty="0"/>
              <a:t>Le point de montage (le répertoire doit exister)</a:t>
            </a:r>
          </a:p>
          <a:p>
            <a:pPr marL="469900" lvl="0" indent="-332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fr-FR" sz="2800" b="1" i="1" dirty="0"/>
              <a:t>3: </a:t>
            </a:r>
            <a:r>
              <a:rPr lang="fr-FR" sz="2800" i="1" dirty="0"/>
              <a:t>Le type du systèmes de fichiers</a:t>
            </a:r>
          </a:p>
          <a:p>
            <a:pPr marL="469900" lvl="0" indent="-332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fr-FR" sz="2800" b="1" i="1" dirty="0"/>
              <a:t>4: </a:t>
            </a:r>
            <a:r>
              <a:rPr lang="fr-FR" sz="2800" i="1" dirty="0"/>
              <a:t>Les options de montage (séparées par des virgules)</a:t>
            </a:r>
          </a:p>
          <a:p>
            <a:pPr marL="469900" lvl="0" indent="-332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fr-FR" sz="2800" b="1" i="1" dirty="0"/>
              <a:t>5: </a:t>
            </a:r>
            <a:r>
              <a:rPr lang="fr-FR" sz="2800" i="1" dirty="0"/>
              <a:t>Sauvegarde via l’utilitaire dump (1=sauvegarder la partition)</a:t>
            </a:r>
          </a:p>
          <a:p>
            <a:pPr marL="469900" lvl="0" indent="-332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fr-FR" sz="2800" b="1" i="1" dirty="0"/>
              <a:t>6: </a:t>
            </a:r>
            <a:r>
              <a:rPr lang="fr-FR" sz="2800" i="1" dirty="0"/>
              <a:t>Ordre de vérification (0=ne pas vérifier)</a:t>
            </a:r>
          </a:p>
          <a:p>
            <a:pPr marL="469900" lvl="0" indent="-3327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 lang="fr-FR" dirty="0"/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Montage permanent d’ un système de fichiers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5" y="3971844"/>
            <a:ext cx="11729121" cy="33057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9519" y="7357303"/>
            <a:ext cx="556592" cy="3180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0163" y="7337520"/>
            <a:ext cx="556592" cy="3180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3764" y="7339299"/>
            <a:ext cx="556592" cy="3180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9231512" y="7349233"/>
            <a:ext cx="556592" cy="3180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4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12041212" y="7337520"/>
            <a:ext cx="556592" cy="3180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18009" y="7337520"/>
            <a:ext cx="556592" cy="3180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5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5256477" y="3524224"/>
            <a:ext cx="3744088" cy="447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i="1" dirty="0"/>
              <a:t>Exemple du fichier /</a:t>
            </a:r>
            <a:r>
              <a:rPr lang="fr-FR" sz="1800" i="1" dirty="0" err="1"/>
              <a:t>etc</a:t>
            </a:r>
            <a:r>
              <a:rPr lang="fr-FR" sz="1800" i="1" dirty="0"/>
              <a:t>/</a:t>
            </a:r>
            <a:r>
              <a:rPr lang="fr-FR" sz="1800" i="1" dirty="0" err="1"/>
              <a:t>fstab</a:t>
            </a:r>
            <a:endParaRPr lang="fr-FR" sz="1800" i="1" dirty="0"/>
          </a:p>
        </p:txBody>
      </p:sp>
    </p:spTree>
    <p:extLst>
      <p:ext uri="{BB962C8B-B14F-4D97-AF65-F5344CB8AC3E}">
        <p14:creationId xmlns:p14="http://schemas.microsoft.com/office/powerpoint/2010/main" val="116513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body" idx="1"/>
          </p:nvPr>
        </p:nvSpPr>
        <p:spPr>
          <a:xfrm>
            <a:off x="721402" y="2734972"/>
            <a:ext cx="12599311" cy="698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9600" b="1" dirty="0">
                <a:solidFill>
                  <a:srgbClr val="0B0080"/>
                </a:solidFill>
              </a:rPr>
              <a:t>ro</a:t>
            </a:r>
            <a:r>
              <a:rPr lang="fr-FR" sz="9600" dirty="0"/>
              <a:t> pour monter le système de fichiers en </a:t>
            </a:r>
            <a:r>
              <a:rPr lang="fr-FR" sz="9600" u="sng" dirty="0"/>
              <a:t>lecture seule</a:t>
            </a:r>
            <a:r>
              <a:rPr lang="fr-FR" sz="9600" dirty="0"/>
              <a:t>,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9600" b="1" dirty="0" err="1">
                <a:solidFill>
                  <a:srgbClr val="0B0080"/>
                </a:solidFill>
              </a:rPr>
              <a:t>rw</a:t>
            </a:r>
            <a:r>
              <a:rPr lang="fr-FR" sz="9600" dirty="0"/>
              <a:t> pour monter le système de fichiers en </a:t>
            </a:r>
            <a:r>
              <a:rPr lang="fr-FR" sz="9600" u="sng" dirty="0"/>
              <a:t>lecture-écriture</a:t>
            </a:r>
            <a:r>
              <a:rPr lang="fr-FR" sz="9600" dirty="0"/>
              <a:t>,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9600" b="1" dirty="0" err="1">
                <a:solidFill>
                  <a:srgbClr val="0B0080"/>
                </a:solidFill>
              </a:rPr>
              <a:t>noauto</a:t>
            </a:r>
            <a:r>
              <a:rPr lang="fr-FR" sz="9600" dirty="0"/>
              <a:t> pour que le système de fichiers ne soit pas monté au démarrage (l’option contraire est : </a:t>
            </a:r>
            <a:r>
              <a:rPr lang="fr-FR" sz="9600" b="1" dirty="0"/>
              <a:t>auto</a:t>
            </a:r>
            <a:r>
              <a:rPr lang="fr-FR" sz="9600" dirty="0"/>
              <a:t>),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9600" b="1" dirty="0">
                <a:solidFill>
                  <a:srgbClr val="0B0080"/>
                </a:solidFill>
              </a:rPr>
              <a:t>user</a:t>
            </a:r>
            <a:r>
              <a:rPr lang="fr-FR" sz="9600" dirty="0"/>
              <a:t> pour qu'un simple utilisateur puisse monter et démonter le système de fichiers et pas seulement le root (l’option contraire : </a:t>
            </a:r>
            <a:r>
              <a:rPr lang="fr-FR" sz="9600" b="1" dirty="0" err="1"/>
              <a:t>nouser</a:t>
            </a:r>
            <a:r>
              <a:rPr lang="fr-FR" sz="9600" dirty="0"/>
              <a:t>),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9600" b="1" dirty="0" err="1">
                <a:solidFill>
                  <a:srgbClr val="0B0080"/>
                </a:solidFill>
              </a:rPr>
              <a:t>uid</a:t>
            </a:r>
            <a:r>
              <a:rPr lang="fr-FR" sz="9600" dirty="0"/>
              <a:t>, </a:t>
            </a:r>
            <a:r>
              <a:rPr lang="fr-FR" sz="9600" b="1" dirty="0" err="1">
                <a:solidFill>
                  <a:srgbClr val="0B0080"/>
                </a:solidFill>
              </a:rPr>
              <a:t>gid</a:t>
            </a:r>
            <a:r>
              <a:rPr lang="fr-FR" sz="9600" dirty="0"/>
              <a:t> et </a:t>
            </a:r>
            <a:r>
              <a:rPr lang="fr-FR" sz="9600" b="1" dirty="0">
                <a:solidFill>
                  <a:srgbClr val="0B0080"/>
                </a:solidFill>
              </a:rPr>
              <a:t>umask</a:t>
            </a:r>
            <a:r>
              <a:rPr lang="fr-FR" sz="9600" dirty="0"/>
              <a:t> pour définir des permissions pour l'ensemble du système de fichiers (pour les systèmes déficients comme FAT ou NTFS),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9600" b="1" dirty="0">
                <a:solidFill>
                  <a:srgbClr val="0B0080"/>
                </a:solidFill>
              </a:rPr>
              <a:t>defaults</a:t>
            </a:r>
            <a:r>
              <a:rPr lang="fr-FR" sz="9600" dirty="0"/>
              <a:t> pour les options par défaut (notamment </a:t>
            </a:r>
            <a:r>
              <a:rPr lang="fr-FR" sz="9600" b="1" dirty="0" err="1"/>
              <a:t>rw</a:t>
            </a:r>
            <a:r>
              <a:rPr lang="fr-FR" sz="9600" dirty="0"/>
              <a:t>, </a:t>
            </a:r>
            <a:r>
              <a:rPr lang="fr-FR" sz="9600" b="1" dirty="0"/>
              <a:t>auto</a:t>
            </a:r>
            <a:r>
              <a:rPr lang="fr-FR" sz="9600" dirty="0"/>
              <a:t> et </a:t>
            </a:r>
            <a:r>
              <a:rPr lang="fr-FR" sz="9600" b="1" dirty="0" err="1"/>
              <a:t>nouser</a:t>
            </a:r>
            <a:r>
              <a:rPr lang="fr-FR" sz="9600" dirty="0"/>
              <a:t>),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fr-FR" sz="9600" b="1" dirty="0" err="1">
                <a:solidFill>
                  <a:srgbClr val="0B0080"/>
                </a:solidFill>
              </a:rPr>
              <a:t>sw</a:t>
            </a:r>
            <a:r>
              <a:rPr lang="fr-FR" sz="9600" dirty="0"/>
              <a:t> pour les systèmes de swap.</a:t>
            </a:r>
          </a:p>
          <a:p>
            <a:pPr lvl="1" eaLnBrk="0" hangingPunct="0">
              <a:lnSpc>
                <a:spcPct val="120000"/>
              </a:lnSpc>
            </a:pPr>
            <a:endParaRPr lang="fr-FR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Options de montage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4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/>
        </p:nvSpPr>
        <p:spPr>
          <a:xfrm>
            <a:off x="1044951" y="4570420"/>
            <a:ext cx="11230809" cy="195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6600"/>
              <a:buFont typeface="Bodoni"/>
              <a:buNone/>
            </a:pPr>
            <a:r>
              <a:rPr lang="fr-FR" sz="6600" dirty="0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Quota</a:t>
            </a:r>
            <a:r>
              <a:rPr lang="fr-FR" sz="6600" b="0" i="0" u="none" strike="noStrike" cap="none" dirty="0">
                <a:solidFill>
                  <a:srgbClr val="D93E2B"/>
                </a:solidFill>
                <a:latin typeface="Bodoni"/>
                <a:ea typeface="Bodoni"/>
                <a:cs typeface="Bodoni"/>
                <a:sym typeface="Bodoni"/>
              </a:rPr>
              <a:t> </a:t>
            </a:r>
            <a:endParaRPr sz="6600" b="0" i="0" u="none" strike="noStrike" cap="none" dirty="0">
              <a:solidFill>
                <a:srgbClr val="D93E2B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  <p:extLst>
      <p:ext uri="{BB962C8B-B14F-4D97-AF65-F5344CB8AC3E}">
        <p14:creationId xmlns:p14="http://schemas.microsoft.com/office/powerpoint/2010/main" val="14655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body" idx="1"/>
          </p:nvPr>
        </p:nvSpPr>
        <p:spPr>
          <a:xfrm>
            <a:off x="520341" y="2717043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708660" lvl="0" indent="-571500" algn="just">
              <a:lnSpc>
                <a:spcPct val="170000"/>
              </a:lnSpc>
              <a:spcBef>
                <a:spcPts val="0"/>
              </a:spcBef>
              <a:buSzPts val="2160"/>
              <a:buFont typeface="Wingdings" panose="05000000000000000000" pitchFamily="2" charset="2"/>
              <a:buChar char="Ø"/>
            </a:pPr>
            <a:r>
              <a:rPr lang="fr-FR" sz="2400" dirty="0"/>
              <a:t>Les quotas permettent de poser des limites à l’utilisation du système de fichiers.</a:t>
            </a:r>
          </a:p>
          <a:p>
            <a:pPr marL="708660" lvl="0" indent="-571500" algn="just">
              <a:lnSpc>
                <a:spcPct val="170000"/>
              </a:lnSpc>
              <a:spcBef>
                <a:spcPts val="0"/>
              </a:spcBef>
              <a:buSzPts val="2160"/>
              <a:buFont typeface="Wingdings" panose="05000000000000000000" pitchFamily="2" charset="2"/>
              <a:buChar char="Ø"/>
            </a:pPr>
            <a:r>
              <a:rPr lang="fr-FR" sz="2400" dirty="0"/>
              <a:t>Il existe deux limites :</a:t>
            </a:r>
          </a:p>
          <a:p>
            <a:pPr marL="469900" lvl="0" indent="-332740" algn="just">
              <a:lnSpc>
                <a:spcPct val="170000"/>
              </a:lnSpc>
              <a:spcBef>
                <a:spcPts val="0"/>
              </a:spcBef>
              <a:buSzPts val="2160"/>
              <a:buNone/>
            </a:pPr>
            <a:r>
              <a:rPr lang="fr-FR" sz="2400" dirty="0"/>
              <a:t>	1. Limite sur le </a:t>
            </a:r>
            <a:r>
              <a:rPr lang="fr-FR" sz="2400" u="sng" dirty="0"/>
              <a:t>nombre d’</a:t>
            </a:r>
            <a:r>
              <a:rPr lang="fr-FR" sz="2400" u="sng" dirty="0" err="1"/>
              <a:t>inodes</a:t>
            </a:r>
            <a:r>
              <a:rPr lang="fr-FR" sz="2400" u="sng" dirty="0"/>
              <a:t> </a:t>
            </a:r>
            <a:r>
              <a:rPr lang="fr-FR" sz="2400" dirty="0"/>
              <a:t>donc sur le nombre de fichiers crées</a:t>
            </a:r>
          </a:p>
          <a:p>
            <a:pPr marL="469900" lvl="0" indent="-332740" algn="just">
              <a:lnSpc>
                <a:spcPct val="170000"/>
              </a:lnSpc>
              <a:spcBef>
                <a:spcPts val="0"/>
              </a:spcBef>
              <a:buSzPts val="2160"/>
              <a:buNone/>
            </a:pPr>
            <a:r>
              <a:rPr lang="fr-FR" sz="2400" dirty="0"/>
              <a:t>	2. Limite sur le </a:t>
            </a:r>
            <a:r>
              <a:rPr lang="fr-FR" sz="2400" u="sng" dirty="0"/>
              <a:t>nombre de blocs </a:t>
            </a:r>
            <a:r>
              <a:rPr lang="fr-FR" sz="2400" dirty="0"/>
              <a:t>donc sur la taille du disque ou espace utilisé</a:t>
            </a:r>
          </a:p>
          <a:p>
            <a:pPr marL="708660" lvl="0" indent="-571500" algn="just">
              <a:lnSpc>
                <a:spcPct val="170000"/>
              </a:lnSpc>
              <a:spcBef>
                <a:spcPts val="0"/>
              </a:spcBef>
              <a:buSzPts val="2160"/>
              <a:buFont typeface="Wingdings" panose="05000000000000000000" pitchFamily="2" charset="2"/>
              <a:buChar char="Ø"/>
            </a:pPr>
            <a:r>
              <a:rPr lang="fr-FR" sz="2400" dirty="0"/>
              <a:t>Pour chaque limite, il existe deux types de limites :</a:t>
            </a:r>
          </a:p>
          <a:p>
            <a:pPr marL="469900" lvl="0" indent="-332740" algn="just">
              <a:lnSpc>
                <a:spcPct val="170000"/>
              </a:lnSpc>
              <a:spcBef>
                <a:spcPts val="0"/>
              </a:spcBef>
              <a:buSzPts val="2160"/>
              <a:buNone/>
            </a:pPr>
            <a:r>
              <a:rPr lang="fr-FR" sz="2400" dirty="0"/>
              <a:t>	1. La </a:t>
            </a:r>
            <a:r>
              <a:rPr lang="fr-FR" sz="2400" u="sng" dirty="0"/>
              <a:t>limite matérielle </a:t>
            </a:r>
            <a:r>
              <a:rPr lang="fr-FR" sz="2400" dirty="0"/>
              <a:t>(dure ou hard): spécifie la limite absolue, sur le disque géré par des quotas, au delà de laquelle l'utilisateur ne peut pas aller.</a:t>
            </a:r>
          </a:p>
          <a:p>
            <a:pPr marL="469900" lvl="0" indent="-332740" algn="just">
              <a:lnSpc>
                <a:spcPct val="170000"/>
              </a:lnSpc>
              <a:spcBef>
                <a:spcPts val="0"/>
              </a:spcBef>
              <a:buSzPts val="2160"/>
              <a:buNone/>
            </a:pPr>
            <a:r>
              <a:rPr lang="fr-FR" sz="2400" dirty="0"/>
              <a:t>	2. La </a:t>
            </a:r>
            <a:r>
              <a:rPr lang="fr-FR" sz="2400" u="sng" dirty="0"/>
              <a:t>limite logicielle </a:t>
            </a:r>
            <a:r>
              <a:rPr lang="fr-FR" sz="2400" dirty="0"/>
              <a:t>(souple ou soft): l’utilisateur peut dépasser cette limite mais dans ce cas le système affiche un warning</a:t>
            </a:r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Types de Quota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9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79" y="3342957"/>
            <a:ext cx="12553149" cy="470743"/>
          </a:xfrm>
          <a:prstGeom prst="rect">
            <a:avLst/>
          </a:prstGeom>
        </p:spPr>
      </p:pic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Mise en place des quotas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79" y="5136337"/>
            <a:ext cx="12553149" cy="347669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02816" y="2703444"/>
            <a:ext cx="635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Palatino"/>
              </a:rPr>
              <a:t>Installer le paquetage </a:t>
            </a:r>
            <a:r>
              <a:rPr lang="fr-FR" sz="2400" i="1" dirty="0">
                <a:solidFill>
                  <a:srgbClr val="FF0000"/>
                </a:solidFill>
                <a:latin typeface="Palatino"/>
              </a:rPr>
              <a:t>quota</a:t>
            </a:r>
            <a:r>
              <a:rPr lang="fr-FR" sz="2400" dirty="0">
                <a:latin typeface="Palatino"/>
              </a:rPr>
              <a:t> s’il n’existe pas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83779" y="3931495"/>
            <a:ext cx="12416594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latin typeface="Palatino"/>
              </a:rPr>
              <a:t>Ajouter les mots clés </a:t>
            </a:r>
            <a:r>
              <a:rPr lang="fr-FR" sz="2400" i="1" dirty="0" err="1">
                <a:solidFill>
                  <a:srgbClr val="FF0000"/>
                </a:solidFill>
                <a:latin typeface="Palatino"/>
              </a:rPr>
              <a:t>usrquota</a:t>
            </a:r>
            <a:r>
              <a:rPr lang="fr-FR" sz="2400" dirty="0">
                <a:latin typeface="Palatino"/>
              </a:rPr>
              <a:t> et/ou </a:t>
            </a:r>
            <a:r>
              <a:rPr lang="fr-FR" sz="2400" i="1" dirty="0" err="1">
                <a:solidFill>
                  <a:srgbClr val="FF0000"/>
                </a:solidFill>
                <a:latin typeface="Palatino"/>
              </a:rPr>
              <a:t>grpquota</a:t>
            </a:r>
            <a:r>
              <a:rPr lang="fr-FR" sz="2400" dirty="0">
                <a:latin typeface="Palatino"/>
              </a:rPr>
              <a:t> dans le fichier /</a:t>
            </a:r>
            <a:r>
              <a:rPr lang="fr-FR" sz="2400" dirty="0" err="1">
                <a:latin typeface="Palatino"/>
              </a:rPr>
              <a:t>etc</a:t>
            </a:r>
            <a:r>
              <a:rPr lang="fr-FR" sz="2400" dirty="0">
                <a:latin typeface="Palatino"/>
              </a:rPr>
              <a:t>/</a:t>
            </a:r>
            <a:r>
              <a:rPr lang="fr-FR" sz="2400" dirty="0" err="1">
                <a:latin typeface="Palatino"/>
              </a:rPr>
              <a:t>fstab</a:t>
            </a:r>
            <a:r>
              <a:rPr lang="fr-FR" sz="2400" dirty="0">
                <a:latin typeface="Palatino"/>
              </a:rPr>
              <a:t> dans les options de montage de la partition en question</a:t>
            </a:r>
          </a:p>
        </p:txBody>
      </p:sp>
      <p:sp>
        <p:nvSpPr>
          <p:cNvPr id="7" name="Google Shape;364;p38"/>
          <p:cNvSpPr/>
          <p:nvPr/>
        </p:nvSpPr>
        <p:spPr>
          <a:xfrm>
            <a:off x="9923984" y="8266495"/>
            <a:ext cx="2321025" cy="21599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79" y="9095225"/>
            <a:ext cx="10887195" cy="55316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02816" y="8613032"/>
            <a:ext cx="635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Palatino"/>
              </a:rPr>
              <a:t>Remonter les systèmes de fichiers</a:t>
            </a:r>
            <a:endParaRPr lang="fr-FR" sz="2400" dirty="0">
              <a:latin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120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82" y="3346725"/>
            <a:ext cx="10258943" cy="334729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82" y="7701868"/>
            <a:ext cx="10287517" cy="1206280"/>
          </a:xfrm>
          <a:prstGeom prst="rect">
            <a:avLst/>
          </a:prstGeom>
        </p:spPr>
      </p:pic>
      <p:sp>
        <p:nvSpPr>
          <p:cNvPr id="7" name="Google Shape;370;p3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Mise en place des quotas</a:t>
            </a:r>
            <a:endParaRPr dirty="0"/>
          </a:p>
        </p:txBody>
      </p:sp>
      <p:sp>
        <p:nvSpPr>
          <p:cNvPr id="8" name="ZoneTexte 7"/>
          <p:cNvSpPr txBox="1"/>
          <p:nvPr/>
        </p:nvSpPr>
        <p:spPr>
          <a:xfrm>
            <a:off x="872881" y="2653535"/>
            <a:ext cx="635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Palatino"/>
              </a:rPr>
              <a:t>Vérifier et mettre jour la configuration </a:t>
            </a:r>
          </a:p>
        </p:txBody>
      </p:sp>
      <p:sp>
        <p:nvSpPr>
          <p:cNvPr id="9" name="Google Shape;364;p38"/>
          <p:cNvSpPr/>
          <p:nvPr/>
        </p:nvSpPr>
        <p:spPr>
          <a:xfrm>
            <a:off x="4259820" y="3369264"/>
            <a:ext cx="2439154" cy="18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72880" y="6967111"/>
            <a:ext cx="635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Palatino"/>
              </a:rPr>
              <a:t>Mettre en place les quotas disque</a:t>
            </a:r>
          </a:p>
        </p:txBody>
      </p:sp>
      <p:sp>
        <p:nvSpPr>
          <p:cNvPr id="11" name="Google Shape;364;p38"/>
          <p:cNvSpPr/>
          <p:nvPr/>
        </p:nvSpPr>
        <p:spPr>
          <a:xfrm>
            <a:off x="4233318" y="7715974"/>
            <a:ext cx="1829552" cy="18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2174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70;p3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Mise en place des quotas</a:t>
            </a:r>
            <a:endParaRPr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61" y="5486915"/>
            <a:ext cx="12062912" cy="90133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61" y="7579559"/>
            <a:ext cx="12114047" cy="98797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61" y="4329257"/>
            <a:ext cx="9002886" cy="36448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37461" y="2154233"/>
            <a:ext cx="6357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latin typeface="Palatino"/>
              </a:rPr>
              <a:t>Configurer les limites soft et hard: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latin typeface="Palatino"/>
              </a:rPr>
              <a:t>Par utilisateur: </a:t>
            </a:r>
            <a:r>
              <a:rPr lang="fr-FR" sz="2400" i="1" dirty="0" err="1">
                <a:solidFill>
                  <a:srgbClr val="FF0000"/>
                </a:solidFill>
                <a:latin typeface="Palatino"/>
              </a:rPr>
              <a:t>edquota</a:t>
            </a:r>
            <a:r>
              <a:rPr lang="fr-FR" sz="2400" i="1" dirty="0">
                <a:solidFill>
                  <a:srgbClr val="FF0000"/>
                </a:solidFill>
                <a:latin typeface="Palatino"/>
              </a:rPr>
              <a:t> -u user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latin typeface="Palatino"/>
              </a:rPr>
              <a:t>Par groupe: </a:t>
            </a:r>
            <a:r>
              <a:rPr lang="fr-FR" sz="2400" i="1" dirty="0" err="1">
                <a:solidFill>
                  <a:srgbClr val="FF0000"/>
                </a:solidFill>
                <a:latin typeface="Palatino"/>
              </a:rPr>
              <a:t>edquota</a:t>
            </a:r>
            <a:r>
              <a:rPr lang="fr-FR" sz="2400" i="1" dirty="0">
                <a:solidFill>
                  <a:srgbClr val="FF0000"/>
                </a:solidFill>
                <a:latin typeface="Palatino"/>
              </a:rPr>
              <a:t> -g group</a:t>
            </a:r>
          </a:p>
        </p:txBody>
      </p:sp>
      <p:sp>
        <p:nvSpPr>
          <p:cNvPr id="15" name="Google Shape;364;p38"/>
          <p:cNvSpPr/>
          <p:nvPr/>
        </p:nvSpPr>
        <p:spPr>
          <a:xfrm>
            <a:off x="10873409" y="7891668"/>
            <a:ext cx="1970846" cy="50291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6" name="Flèche vers le bas 15"/>
          <p:cNvSpPr/>
          <p:nvPr/>
        </p:nvSpPr>
        <p:spPr>
          <a:xfrm>
            <a:off x="5665304" y="4790661"/>
            <a:ext cx="377687" cy="49747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6"/>
          <p:cNvSpPr/>
          <p:nvPr/>
        </p:nvSpPr>
        <p:spPr>
          <a:xfrm>
            <a:off x="5665304" y="6737219"/>
            <a:ext cx="377687" cy="497474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Google Shape;364;p38"/>
          <p:cNvSpPr/>
          <p:nvPr/>
        </p:nvSpPr>
        <p:spPr>
          <a:xfrm>
            <a:off x="10807150" y="5777948"/>
            <a:ext cx="1970846" cy="50291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74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41" y="2562284"/>
            <a:ext cx="9201668" cy="3333359"/>
          </a:xfrm>
          <a:prstGeom prst="rect">
            <a:avLst/>
          </a:prstGeom>
        </p:spPr>
      </p:pic>
      <p:sp>
        <p:nvSpPr>
          <p:cNvPr id="5" name="Google Shape;370;p3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Mise en place des quotas</a:t>
            </a:r>
            <a:endParaRPr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41" y="7130223"/>
            <a:ext cx="9201668" cy="1012440"/>
          </a:xfrm>
          <a:prstGeom prst="rect">
            <a:avLst/>
          </a:prstGeom>
        </p:spPr>
      </p:pic>
      <p:sp>
        <p:nvSpPr>
          <p:cNvPr id="7" name="Google Shape;364;p38"/>
          <p:cNvSpPr/>
          <p:nvPr/>
        </p:nvSpPr>
        <p:spPr>
          <a:xfrm>
            <a:off x="757341" y="5405652"/>
            <a:ext cx="8823981" cy="48999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57951" y="6165424"/>
            <a:ext cx="1103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Palatino"/>
              </a:rPr>
              <a:t>Pour lister les quotas utilisateurs ou groupes, on utilise la commande </a:t>
            </a:r>
            <a:r>
              <a:rPr lang="fr-FR" sz="2400" i="1" dirty="0">
                <a:solidFill>
                  <a:srgbClr val="FF0000"/>
                </a:solidFill>
                <a:latin typeface="Palatino"/>
              </a:rPr>
              <a:t>quota</a:t>
            </a:r>
          </a:p>
        </p:txBody>
      </p:sp>
      <p:sp>
        <p:nvSpPr>
          <p:cNvPr id="9" name="Google Shape;364;p38"/>
          <p:cNvSpPr/>
          <p:nvPr/>
        </p:nvSpPr>
        <p:spPr>
          <a:xfrm>
            <a:off x="936244" y="7150102"/>
            <a:ext cx="733530" cy="26449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0" name="Google Shape;364;p38"/>
          <p:cNvSpPr/>
          <p:nvPr/>
        </p:nvSpPr>
        <p:spPr>
          <a:xfrm>
            <a:off x="6539948" y="7633252"/>
            <a:ext cx="2524539" cy="50941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41596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 dirty="0"/>
              <a:t>Rapport de quota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40" y="5370428"/>
            <a:ext cx="12410419" cy="317520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20340" y="2753456"/>
            <a:ext cx="124104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latin typeface="Palatino"/>
              </a:rPr>
              <a:t>Pour afficher un rapport de quota, on utilise la commande </a:t>
            </a:r>
            <a:r>
              <a:rPr lang="fr-FR" sz="2400" i="1" dirty="0" err="1">
                <a:solidFill>
                  <a:srgbClr val="FF0000"/>
                </a:solidFill>
                <a:latin typeface="Palatino"/>
              </a:rPr>
              <a:t>repquota</a:t>
            </a:r>
            <a:r>
              <a:rPr lang="fr-FR" sz="2400" i="1" dirty="0">
                <a:solidFill>
                  <a:srgbClr val="FF0000"/>
                </a:solidFill>
                <a:latin typeface="Palatino"/>
              </a:rPr>
              <a:t> </a:t>
            </a:r>
            <a:r>
              <a:rPr lang="fr-FR" sz="2400" dirty="0">
                <a:solidFill>
                  <a:schemeClr val="bg1"/>
                </a:solidFill>
                <a:latin typeface="Palatino"/>
              </a:rPr>
              <a:t>avec les options: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i="1" dirty="0">
                <a:solidFill>
                  <a:srgbClr val="FF0000"/>
                </a:solidFill>
                <a:latin typeface="Palatino"/>
              </a:rPr>
              <a:t>-a: </a:t>
            </a:r>
            <a:r>
              <a:rPr lang="fr-FR" sz="2400" i="1" dirty="0">
                <a:solidFill>
                  <a:schemeClr val="bg1"/>
                </a:solidFill>
                <a:latin typeface="Palatino"/>
              </a:rPr>
              <a:t>Rapport sur tous les systèmes de fichiers indiquées dans /</a:t>
            </a:r>
            <a:r>
              <a:rPr lang="fr-FR" sz="2400" i="1" dirty="0" err="1">
                <a:solidFill>
                  <a:schemeClr val="bg1"/>
                </a:solidFill>
                <a:latin typeface="Palatino"/>
              </a:rPr>
              <a:t>etc</a:t>
            </a:r>
            <a:r>
              <a:rPr lang="fr-FR" sz="2400" i="1" dirty="0">
                <a:solidFill>
                  <a:schemeClr val="bg1"/>
                </a:solidFill>
                <a:latin typeface="Palatino"/>
              </a:rPr>
              <a:t>/</a:t>
            </a:r>
            <a:r>
              <a:rPr lang="fr-FR" sz="2400" i="1" dirty="0" err="1">
                <a:solidFill>
                  <a:schemeClr val="bg1"/>
                </a:solidFill>
                <a:latin typeface="Palatino"/>
              </a:rPr>
              <a:t>mtab</a:t>
            </a:r>
            <a:r>
              <a:rPr lang="fr-FR" sz="2400" i="1" dirty="0">
                <a:solidFill>
                  <a:schemeClr val="bg1"/>
                </a:solidFill>
                <a:latin typeface="Palatino"/>
              </a:rPr>
              <a:t> en lecture-écriture avec quotas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i="1" dirty="0">
                <a:solidFill>
                  <a:srgbClr val="FF0000"/>
                </a:solidFill>
                <a:latin typeface="Palatino"/>
              </a:rPr>
              <a:t>-g: </a:t>
            </a:r>
            <a:r>
              <a:rPr lang="fr-FR" sz="2400" i="1" dirty="0">
                <a:solidFill>
                  <a:schemeClr val="bg1"/>
                </a:solidFill>
                <a:latin typeface="Palatino"/>
              </a:rPr>
              <a:t>Rapport pour le groupe</a:t>
            </a:r>
          </a:p>
          <a:p>
            <a:endParaRPr lang="fr-FR" sz="2400" i="1" dirty="0">
              <a:solidFill>
                <a:srgbClr val="FF0000"/>
              </a:solidFill>
              <a:latin typeface="Palatino"/>
            </a:endParaRPr>
          </a:p>
          <a:p>
            <a:endParaRPr lang="fr-FR" sz="2400" i="1" dirty="0">
              <a:solidFill>
                <a:srgbClr val="FF0000"/>
              </a:solidFill>
              <a:latin typeface="Palatino"/>
            </a:endParaRPr>
          </a:p>
        </p:txBody>
      </p:sp>
      <p:sp>
        <p:nvSpPr>
          <p:cNvPr id="7" name="Google Shape;364;p38"/>
          <p:cNvSpPr/>
          <p:nvPr/>
        </p:nvSpPr>
        <p:spPr>
          <a:xfrm>
            <a:off x="520340" y="8095402"/>
            <a:ext cx="12280033" cy="432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8" name="Google Shape;364;p38"/>
          <p:cNvSpPr/>
          <p:nvPr/>
        </p:nvSpPr>
        <p:spPr>
          <a:xfrm>
            <a:off x="6182139" y="5339906"/>
            <a:ext cx="3081130" cy="324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803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5900"/>
              <a:buFont typeface="Arial"/>
              <a:buNone/>
            </a:pPr>
            <a:r>
              <a:rPr lang="fr-FR" dirty="0">
                <a:sym typeface="Arial"/>
              </a:rPr>
              <a:t>Inode</a:t>
            </a:r>
            <a:r>
              <a:rPr lang="fr-FR" sz="5900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153" name="Google Shape;153;p11"/>
          <p:cNvSpPr txBox="1">
            <a:spLocks noGrp="1"/>
          </p:cNvSpPr>
          <p:nvPr>
            <p:ph type="sldNum" idx="12"/>
          </p:nvPr>
        </p:nvSpPr>
        <p:spPr>
          <a:xfrm>
            <a:off x="6395769" y="9568718"/>
            <a:ext cx="51616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946"/>
              </a:buClr>
              <a:buSzPts val="1800"/>
              <a:buFont typeface="Palatino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967416" y="4730561"/>
            <a:ext cx="11360029" cy="3743847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>
            <a:noFill/>
          </a:ln>
        </p:spPr>
        <p:txBody>
          <a:bodyPr spcFirstLastPara="1" wrap="square" lIns="55500" tIns="55500" rIns="55500" bIns="55500" anchor="ctr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97"/>
              <a:buFont typeface="Wingdings" pitchFamily="2" charset="2"/>
              <a:buChar char="Ø"/>
            </a:pPr>
            <a:r>
              <a:rPr lang="fr-FR" sz="3200" dirty="0">
                <a:solidFill>
                  <a:srgbClr val="414141"/>
                </a:solidFill>
                <a:latin typeface="Palatino"/>
                <a:ea typeface="Palatino"/>
                <a:sym typeface="Palatino"/>
              </a:rPr>
              <a:t>Est une </a:t>
            </a:r>
            <a:r>
              <a:rPr lang="fr-FR" sz="3200" dirty="0">
                <a:solidFill>
                  <a:srgbClr val="FF0000"/>
                </a:solidFill>
                <a:latin typeface="Palatino"/>
                <a:ea typeface="Palatino"/>
                <a:sym typeface="Palatino"/>
              </a:rPr>
              <a:t>structure de données </a:t>
            </a:r>
            <a:r>
              <a:rPr lang="fr-FR" sz="3200" dirty="0">
                <a:solidFill>
                  <a:srgbClr val="414141"/>
                </a:solidFill>
                <a:latin typeface="Palatino"/>
                <a:ea typeface="Palatino"/>
                <a:sym typeface="Palatino"/>
              </a:rPr>
              <a:t>contenant des informations concernant les fichiers stockés dans les systèmes de fichiers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97"/>
              <a:buFont typeface="Wingdings" pitchFamily="2" charset="2"/>
              <a:buChar char="Ø"/>
            </a:pPr>
            <a:endParaRPr lang="fr-FR" sz="3200" dirty="0">
              <a:solidFill>
                <a:srgbClr val="414141"/>
              </a:solidFill>
              <a:latin typeface="Palatino"/>
              <a:ea typeface="Palatino"/>
              <a:sym typeface="Palatino"/>
            </a:endParaRPr>
          </a:p>
          <a:p>
            <a:pPr marL="342900" indent="-342900" algn="just">
              <a:buClr>
                <a:schemeClr val="lt1"/>
              </a:buClr>
              <a:buSzPts val="2697"/>
              <a:buFont typeface="Wingdings" pitchFamily="2" charset="2"/>
              <a:buChar char="Ø"/>
            </a:pPr>
            <a:r>
              <a:rPr lang="fr-FR" sz="3200" dirty="0">
                <a:solidFill>
                  <a:srgbClr val="414141"/>
                </a:solidFill>
                <a:latin typeface="Palatino"/>
                <a:ea typeface="Palatino"/>
                <a:sym typeface="Palatino"/>
              </a:rPr>
              <a:t>À chaque fichier correspond une </a:t>
            </a:r>
            <a:r>
              <a:rPr lang="fr-FR" sz="3200" dirty="0">
                <a:solidFill>
                  <a:srgbClr val="FF0000"/>
                </a:solidFill>
                <a:latin typeface="Palatino"/>
                <a:ea typeface="Palatino"/>
                <a:sym typeface="Palatino"/>
              </a:rPr>
              <a:t>inode unique </a:t>
            </a:r>
            <a:r>
              <a:rPr lang="fr-FR" sz="3200" dirty="0">
                <a:solidFill>
                  <a:srgbClr val="414141"/>
                </a:solidFill>
                <a:latin typeface="Palatino"/>
                <a:ea typeface="Palatino"/>
                <a:sym typeface="Palatino"/>
              </a:rPr>
              <a:t>avec un </a:t>
            </a:r>
            <a:r>
              <a:rPr lang="fr-FR" sz="3200" dirty="0">
                <a:solidFill>
                  <a:srgbClr val="FF0000"/>
                </a:solidFill>
                <a:latin typeface="Palatino"/>
                <a:ea typeface="Palatino"/>
                <a:sym typeface="Palatino"/>
              </a:rPr>
              <a:t>numéro d'inode unique </a:t>
            </a:r>
            <a:r>
              <a:rPr lang="fr-FR" sz="3200" u="sng" dirty="0">
                <a:solidFill>
                  <a:srgbClr val="414141"/>
                </a:solidFill>
                <a:latin typeface="Palatino"/>
                <a:ea typeface="Palatino"/>
                <a:sym typeface="Palatino"/>
              </a:rPr>
              <a:t>dans le système de fichiers dans lequel il réside</a:t>
            </a:r>
            <a:r>
              <a:rPr lang="fr-FR" sz="3200" dirty="0">
                <a:solidFill>
                  <a:srgbClr val="414141"/>
                </a:solidFill>
                <a:latin typeface="Palatino"/>
                <a:ea typeface="Palatino"/>
                <a:sym typeface="Palatino"/>
              </a:rPr>
              <a:t>.</a:t>
            </a:r>
            <a:endParaRPr lang="fr-FR" sz="3200" u="sng" dirty="0">
              <a:solidFill>
                <a:srgbClr val="414141"/>
              </a:solidFill>
              <a:latin typeface="Palatino"/>
              <a:ea typeface="Palatino"/>
              <a:sym typeface="Palatin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97"/>
              <a:buFont typeface="Palatino"/>
              <a:buNone/>
            </a:pPr>
            <a:endParaRPr lang="fr-FR" sz="2200" dirty="0">
              <a:solidFill>
                <a:srgbClr val="414141"/>
              </a:solidFill>
              <a:latin typeface="Palatino"/>
              <a:ea typeface="Palatino"/>
              <a:sym typeface="Palatin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97"/>
              <a:buFont typeface="Palatino"/>
              <a:buNone/>
            </a:pPr>
            <a:endParaRPr sz="2200" dirty="0">
              <a:solidFill>
                <a:srgbClr val="414141"/>
              </a:solidFill>
              <a:latin typeface="Palatino"/>
              <a:ea typeface="Palatino"/>
              <a:sym typeface="Palatino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1183978" y="3365304"/>
            <a:ext cx="1456953" cy="66883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9764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500" tIns="55500" rIns="55500" bIns="555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22"/>
              <a:buFont typeface="Arial"/>
              <a:buNone/>
            </a:pPr>
            <a:r>
              <a:rPr lang="fr-FR" sz="3200" b="1" dirty="0">
                <a:solidFill>
                  <a:srgbClr val="414141"/>
                </a:solidFill>
                <a:latin typeface="Palatino"/>
                <a:ea typeface="Palatino"/>
              </a:rPr>
              <a:t>Index</a:t>
            </a:r>
            <a:endParaRPr sz="3200" b="1" dirty="0">
              <a:solidFill>
                <a:srgbClr val="414141"/>
              </a:solidFill>
              <a:latin typeface="Palatino"/>
              <a:ea typeface="Palatino"/>
              <a:sym typeface="Palatino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5521587" y="3365304"/>
            <a:ext cx="1390349" cy="66883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9764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500" tIns="55500" rIns="55500" bIns="555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22"/>
              <a:buFont typeface="Arial"/>
              <a:buNone/>
            </a:pPr>
            <a:r>
              <a:rPr lang="fr-FR" sz="3200" b="1" dirty="0">
                <a:solidFill>
                  <a:srgbClr val="414141"/>
                </a:solidFill>
                <a:latin typeface="Palatino"/>
                <a:ea typeface="Palatino"/>
              </a:rPr>
              <a:t>Node</a:t>
            </a:r>
            <a:endParaRPr sz="3200" b="1" dirty="0">
              <a:solidFill>
                <a:srgbClr val="414141"/>
              </a:solidFill>
              <a:latin typeface="Palatino"/>
              <a:ea typeface="Palatino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3939701" y="3323362"/>
            <a:ext cx="715988" cy="716894"/>
          </a:xfrm>
          <a:prstGeom prst="mathPlus">
            <a:avLst>
              <a:gd name="adj1" fmla="val 23520"/>
            </a:avLst>
          </a:prstGeom>
          <a:noFill/>
          <a:ln w="25400" cap="flat" cmpd="sng">
            <a:solidFill>
              <a:srgbClr val="9764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500" tIns="55500" rIns="55500" bIns="555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496"/>
              <a:buFont typeface="Palatino"/>
              <a:buNone/>
            </a:pPr>
            <a:endParaRPr sz="3496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7777834" y="3133596"/>
            <a:ext cx="566130" cy="1096422"/>
          </a:xfrm>
          <a:prstGeom prst="mathEqual">
            <a:avLst>
              <a:gd name="adj1" fmla="val 23520"/>
              <a:gd name="adj2" fmla="val 11760"/>
            </a:avLst>
          </a:prstGeom>
          <a:noFill/>
          <a:ln w="25400" cap="flat" cmpd="sng">
            <a:solidFill>
              <a:srgbClr val="9764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500" tIns="55500" rIns="55500" bIns="555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496"/>
              <a:buFont typeface="Palatino"/>
              <a:buNone/>
            </a:pPr>
            <a:endParaRPr sz="3496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9209862" y="3348579"/>
            <a:ext cx="3259229" cy="66883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9764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500" tIns="55500" rIns="55500" bIns="555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22"/>
              <a:buFont typeface="Arial"/>
              <a:buNone/>
            </a:pPr>
            <a:r>
              <a:rPr lang="fr-FR" sz="3200" b="1" dirty="0">
                <a:solidFill>
                  <a:srgbClr val="414141"/>
                </a:solidFill>
                <a:latin typeface="Palatino"/>
                <a:ea typeface="Palatino"/>
              </a:rPr>
              <a:t>Noeud</a:t>
            </a:r>
            <a:r>
              <a:rPr lang="fr-FR" sz="2200" dirty="0">
                <a:solidFill>
                  <a:srgbClr val="414141"/>
                </a:solidFill>
                <a:latin typeface="Palatino"/>
                <a:ea typeface="Palatino"/>
              </a:rPr>
              <a:t> </a:t>
            </a:r>
            <a:r>
              <a:rPr lang="fr-FR" sz="3200" b="1" dirty="0">
                <a:solidFill>
                  <a:srgbClr val="414141"/>
                </a:solidFill>
                <a:latin typeface="Palatino"/>
                <a:ea typeface="Palatino"/>
              </a:rPr>
              <a:t>d’index</a:t>
            </a:r>
            <a:endParaRPr sz="3200" b="1" dirty="0">
              <a:solidFill>
                <a:srgbClr val="414141"/>
              </a:solidFill>
              <a:latin typeface="Palatino"/>
              <a:ea typeface="Palatino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4999549" y="5119303"/>
            <a:ext cx="3124200" cy="3752996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6810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/>
              <a:t>Inode</a:t>
            </a:r>
            <a:endParaRPr/>
          </a:p>
        </p:txBody>
      </p:sp>
      <p:sp>
        <p:nvSpPr>
          <p:cNvPr id="167" name="Google Shape;167;p12"/>
          <p:cNvSpPr txBox="1">
            <a:spLocks noGrp="1"/>
          </p:cNvSpPr>
          <p:nvPr>
            <p:ph type="body" idx="1"/>
          </p:nvPr>
        </p:nvSpPr>
        <p:spPr>
          <a:xfrm>
            <a:off x="520341" y="2499064"/>
            <a:ext cx="12280032" cy="739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85000" lnSpcReduction="20000"/>
          </a:bodyPr>
          <a:lstStyle/>
          <a:p>
            <a:pPr marL="571500" lvl="0" indent="-5715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Les inodes peuvent, selon le système de fichiers, contenir des informations concernant le fichier:</a:t>
            </a:r>
            <a:endParaRPr dirty="0"/>
          </a:p>
          <a:p>
            <a:pPr marL="1041400" lvl="1" indent="-571500" algn="just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Numéro d’inode,</a:t>
            </a:r>
            <a:endParaRPr dirty="0"/>
          </a:p>
          <a:p>
            <a:pPr marL="1041400" lvl="1" indent="-571500" algn="just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Propriétaire,</a:t>
            </a:r>
            <a:endParaRPr dirty="0"/>
          </a:p>
          <a:p>
            <a:pPr marL="1041400" lvl="1" indent="-571500" algn="just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Groupe propriétaire,</a:t>
            </a:r>
            <a:endParaRPr dirty="0"/>
          </a:p>
          <a:p>
            <a:pPr marL="1041400" lvl="1" indent="-571500" algn="just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Droits d'accès, </a:t>
            </a:r>
            <a:endParaRPr dirty="0"/>
          </a:p>
          <a:p>
            <a:pPr marL="1041400" lvl="1" indent="-571500" algn="just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Taille en octets, </a:t>
            </a:r>
            <a:endParaRPr dirty="0"/>
          </a:p>
          <a:p>
            <a:pPr marL="1041400" lvl="1" indent="-571500" algn="just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Type,</a:t>
            </a:r>
            <a:endParaRPr dirty="0"/>
          </a:p>
          <a:p>
            <a:pPr marL="1041400" lvl="1" indent="-571500" algn="just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Horodatage: date de création, date de modification</a:t>
            </a:r>
            <a:endParaRPr dirty="0"/>
          </a:p>
          <a:p>
            <a:pPr marL="1041400" lvl="1" indent="-571500" algn="just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Nombre de liens physiques, </a:t>
            </a:r>
            <a:r>
              <a:rPr lang="fr-FR" dirty="0" err="1"/>
              <a:t>etc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520341" y="826926"/>
            <a:ext cx="12280032" cy="126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3E2B"/>
              </a:buClr>
              <a:buSzPts val="7000"/>
              <a:buFont typeface="Bodoni"/>
              <a:buNone/>
            </a:pPr>
            <a:r>
              <a:rPr lang="fr-FR"/>
              <a:t>Inode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686596" y="2953308"/>
            <a:ext cx="12280032" cy="630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 fontScale="92500" lnSpcReduction="10000"/>
          </a:bodyPr>
          <a:lstStyle/>
          <a:p>
            <a:pPr marL="571500" lvl="0" indent="-5715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Les inodes contiennent notamment les métadonnées des fichiers, et en particulier celles concernant les droits d'accès.</a:t>
            </a:r>
            <a:endParaRPr dirty="0"/>
          </a:p>
          <a:p>
            <a:pPr marL="571500" lvl="0" indent="-571500" algn="just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fr-FR" dirty="0"/>
              <a:t>Pour afficher le numéro d'inode d'un fichier « toto », on utilise la commande.</a:t>
            </a:r>
          </a:p>
          <a:p>
            <a:pPr marL="0" lvl="0" indent="0" algn="just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ct val="60000"/>
              <a:buNone/>
            </a:pPr>
            <a:endParaRPr lang="fr-FR" dirty="0"/>
          </a:p>
          <a:p>
            <a:pPr marL="571500" indent="-571500" algn="just">
              <a:lnSpc>
                <a:spcPct val="120000"/>
              </a:lnSpc>
              <a:buSzPct val="60000"/>
              <a:buFont typeface="Wingdings" pitchFamily="2" charset="2"/>
              <a:buChar char="Ø"/>
            </a:pPr>
            <a:r>
              <a:rPr lang="fr-FR" dirty="0"/>
              <a:t>La quantité d'inodes (généralement déterminée lors du formatage et dépendant de la taille de la partition) indique le nombre maximum de fichiers que le système de fichiers peut contenir.</a:t>
            </a:r>
          </a:p>
        </p:txBody>
      </p:sp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0308" y="5905256"/>
            <a:ext cx="8705579" cy="848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3"/>
          <p:cNvCxnSpPr/>
          <p:nvPr/>
        </p:nvCxnSpPr>
        <p:spPr>
          <a:xfrm>
            <a:off x="8532553" y="6289013"/>
            <a:ext cx="199136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6" name="Google Shape;176;p13"/>
          <p:cNvSpPr/>
          <p:nvPr/>
        </p:nvSpPr>
        <p:spPr>
          <a:xfrm>
            <a:off x="2010308" y="6243728"/>
            <a:ext cx="1523525" cy="42439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Palatino"/>
              <a:buNone/>
            </a:pPr>
            <a:endParaRPr sz="3200" b="0" i="0" u="none" strike="noStrike" cap="none">
              <a:solidFill>
                <a:srgbClr val="FFFFFF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69456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2353</Words>
  <Application>Microsoft Office PowerPoint</Application>
  <PresentationFormat>Personnalisé</PresentationFormat>
  <Paragraphs>345</Paragraphs>
  <Slides>68</Slides>
  <Notes>62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77" baseType="lpstr">
      <vt:lpstr>Times New Roman</vt:lpstr>
      <vt:lpstr>Bodoni SvtyTwo ITC TT-Book</vt:lpstr>
      <vt:lpstr>Wingdings</vt:lpstr>
      <vt:lpstr>Arial</vt:lpstr>
      <vt:lpstr>Helvetica Neue</vt:lpstr>
      <vt:lpstr>Bodoni</vt:lpstr>
      <vt:lpstr>Palatino</vt:lpstr>
      <vt:lpstr>Calibri</vt:lpstr>
      <vt:lpstr>New_Template4</vt:lpstr>
      <vt:lpstr> Administration &amp; Sécurité des Systèmes d’Exploitation </vt:lpstr>
      <vt:lpstr>Chapitre IV : Gestion des disques </vt:lpstr>
      <vt:lpstr>Objectifs</vt:lpstr>
      <vt:lpstr>Plan</vt:lpstr>
      <vt:lpstr>Présentation PowerPoint</vt:lpstr>
      <vt:lpstr>Ficher</vt:lpstr>
      <vt:lpstr>Inode </vt:lpstr>
      <vt:lpstr>Inode</vt:lpstr>
      <vt:lpstr>Inode</vt:lpstr>
      <vt:lpstr>Présentation PowerPoint</vt:lpstr>
      <vt:lpstr>Inode </vt:lpstr>
      <vt:lpstr>Inode</vt:lpstr>
      <vt:lpstr>Présentation PowerPoint</vt:lpstr>
      <vt:lpstr>FHS</vt:lpstr>
      <vt:lpstr>Présentation PowerPoint</vt:lpstr>
      <vt:lpstr>Présentation PowerPoint</vt:lpstr>
      <vt:lpstr>Système de fichiers</vt:lpstr>
      <vt:lpstr>Structure d’un système de fichiers</vt:lpstr>
      <vt:lpstr>Structure d’un système de fichiers</vt:lpstr>
      <vt:lpstr>Types des systèmes de fichiers </vt:lpstr>
      <vt:lpstr>Présentation PowerPoint</vt:lpstr>
      <vt:lpstr>Journalisation</vt:lpstr>
      <vt:lpstr>Présentation PowerPoint</vt:lpstr>
      <vt:lpstr>Structure disque dur HDD Vs SSD</vt:lpstr>
      <vt:lpstr>Structure disque dur HDD Vs SSD</vt:lpstr>
      <vt:lpstr>Structure disque dur HDD Vs SSD</vt:lpstr>
      <vt:lpstr>Définition Partition</vt:lpstr>
      <vt:lpstr>Nommage des partitions sous Windows</vt:lpstr>
      <vt:lpstr>Présentation PowerPoint</vt:lpstr>
      <vt:lpstr>Gestion des partitions</vt:lpstr>
      <vt:lpstr>Gestion des partitions: gdisk</vt:lpstr>
      <vt:lpstr>Gestion des partitions: gdisk</vt:lpstr>
      <vt:lpstr>Gestion des partitions: gdisk</vt:lpstr>
      <vt:lpstr>Gestion des partitions : gdisk</vt:lpstr>
      <vt:lpstr>Présentation PowerPoint</vt:lpstr>
      <vt:lpstr>Gestion des partitions : gdisk</vt:lpstr>
      <vt:lpstr>Types de partitions</vt:lpstr>
      <vt:lpstr>Partitions : LVM</vt:lpstr>
      <vt:lpstr>Partitions : LVM</vt:lpstr>
      <vt:lpstr>Partitions : LVM</vt:lpstr>
      <vt:lpstr>Partitions : LVM</vt:lpstr>
      <vt:lpstr>Partitions : LVM</vt:lpstr>
      <vt:lpstr>Partition : LVM-RAID</vt:lpstr>
      <vt:lpstr>Partitions : LVM</vt:lpstr>
      <vt:lpstr>Partitions : LVM</vt:lpstr>
      <vt:lpstr>Créer des partitions : gdisk</vt:lpstr>
      <vt:lpstr>Créer des partitions : gdisk</vt:lpstr>
      <vt:lpstr>Créer des partitions : gdisk</vt:lpstr>
      <vt:lpstr>Créer des partitions : gdisk</vt:lpstr>
      <vt:lpstr>Créer des partitions : parted</vt:lpstr>
      <vt:lpstr>Créer des partitions : parted</vt:lpstr>
      <vt:lpstr>Créer un système de fichiers</vt:lpstr>
      <vt:lpstr>Créer un système de fichiers</vt:lpstr>
      <vt:lpstr>Contrôler un système de fichiers</vt:lpstr>
      <vt:lpstr>Modifier un système de fichiers</vt:lpstr>
      <vt:lpstr>Modifier un système de fichiers</vt:lpstr>
      <vt:lpstr>Vérifier un système de fichiers</vt:lpstr>
      <vt:lpstr>Monter/Démonter un système de fichiers d’une manière temporaire</vt:lpstr>
      <vt:lpstr>Monter/Démonter un système de fichiers d’une manière temporaire</vt:lpstr>
      <vt:lpstr>Montage permanent d’ un système de fichiers</vt:lpstr>
      <vt:lpstr>Options de montage</vt:lpstr>
      <vt:lpstr>Présentation PowerPoint</vt:lpstr>
      <vt:lpstr>Types de Quota</vt:lpstr>
      <vt:lpstr>Mise en place des quotas</vt:lpstr>
      <vt:lpstr>Mise en place des quotas</vt:lpstr>
      <vt:lpstr>Mise en place des quotas</vt:lpstr>
      <vt:lpstr>Mise en place des quotas</vt:lpstr>
      <vt:lpstr>Rapport de quota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Administration &amp; Sécurité des Systèmes d’Exploitation </dc:title>
  <dc:creator>Latifa Guesmi</dc:creator>
  <cp:lastModifiedBy>Compte Microsoft</cp:lastModifiedBy>
  <cp:revision>141</cp:revision>
  <dcterms:created xsi:type="dcterms:W3CDTF">2022-03-15T08:36:47Z</dcterms:created>
  <dcterms:modified xsi:type="dcterms:W3CDTF">2022-11-10T07:44:03Z</dcterms:modified>
</cp:coreProperties>
</file>