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Source Code Pro"/>
      <p:regular r:id="rId38"/>
      <p:bold r:id="rId39"/>
      <p:italic r:id="rId40"/>
      <p:boldItalic r:id="rId41"/>
    </p:embeddedFont>
    <p:embeddedFont>
      <p:font typeface="Fira Code"/>
      <p:regular r:id="rId42"/>
      <p:bold r:id="rId43"/>
    </p:embeddedFont>
    <p:embeddedFont>
      <p:font typeface="Comfortaa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6" roundtripDataSignature="AMtx7mjg7sBBJcouFCuOWF1wFDyZnf+V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240F21-71C4-474F-B29B-F7F148CA0A57}">
  <a:tblStyle styleId="{61240F21-71C4-474F-B29B-F7F148CA0A5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B401AB6-CFF1-48E2-B117-AFC9CABAC83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7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ADF82F5E-F72A-4AB3-A892-0AFF776146D1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italic.fntdata"/><Relationship Id="rId20" Type="http://schemas.openxmlformats.org/officeDocument/2006/relationships/slide" Target="slides/slide15.xml"/><Relationship Id="rId42" Type="http://schemas.openxmlformats.org/officeDocument/2006/relationships/font" Target="fonts/FiraCode-regular.fntdata"/><Relationship Id="rId41" Type="http://schemas.openxmlformats.org/officeDocument/2006/relationships/font" Target="fonts/SourceCodePro-boldItalic.fntdata"/><Relationship Id="rId22" Type="http://schemas.openxmlformats.org/officeDocument/2006/relationships/slide" Target="slides/slide17.xml"/><Relationship Id="rId44" Type="http://schemas.openxmlformats.org/officeDocument/2006/relationships/font" Target="fonts/Comfortaa-regular.fntdata"/><Relationship Id="rId21" Type="http://schemas.openxmlformats.org/officeDocument/2006/relationships/slide" Target="slides/slide16.xml"/><Relationship Id="rId43" Type="http://schemas.openxmlformats.org/officeDocument/2006/relationships/font" Target="fonts/FiraCode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Comforta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SourceCodePro-bold.fntdata"/><Relationship Id="rId16" Type="http://schemas.openxmlformats.org/officeDocument/2006/relationships/slide" Target="slides/slide11.xml"/><Relationship Id="rId38" Type="http://schemas.openxmlformats.org/officeDocument/2006/relationships/font" Target="fonts/SourceCode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" type="subTitle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34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/>
          <p:nvPr/>
        </p:nvSpPr>
        <p:spPr>
          <a:xfrm>
            <a:off x="1425" y="-1034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" name="Google Shape;16;p35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/>
          <p:nvPr/>
        </p:nvSpPr>
        <p:spPr>
          <a:xfrm>
            <a:off x="1425" y="-2050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36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1" name="Google Shape;21;p36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7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7"/>
          <p:cNvSpPr txBox="1"/>
          <p:nvPr>
            <p:ph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37"/>
          <p:cNvSpPr txBox="1"/>
          <p:nvPr>
            <p:ph idx="1" type="subTitle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7"/>
          <p:cNvSpPr/>
          <p:nvPr/>
        </p:nvSpPr>
        <p:spPr>
          <a:xfrm>
            <a:off x="1425" y="-1034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7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/>
          <p:nvPr/>
        </p:nvSpPr>
        <p:spPr>
          <a:xfrm>
            <a:off x="1425" y="-1034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" name="Google Shape;31;p38"/>
          <p:cNvSpPr txBox="1"/>
          <p:nvPr>
            <p:ph idx="1" type="subTitle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8"/>
          <p:cNvSpPr txBox="1"/>
          <p:nvPr>
            <p:ph idx="2" type="subTitle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8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9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9"/>
          <p:cNvSpPr txBox="1"/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" name="Google Shape;37;p39"/>
          <p:cNvSpPr txBox="1"/>
          <p:nvPr>
            <p:ph idx="1" type="subTitle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1"/>
          <p:cNvSpPr/>
          <p:nvPr/>
        </p:nvSpPr>
        <p:spPr>
          <a:xfrm>
            <a:off x="1425" y="-1034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1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2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2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-FR"/>
              <a:t>Conception Orientée Objet &amp; Programmation JAVA</a:t>
            </a:r>
            <a:endParaRPr/>
          </a:p>
        </p:txBody>
      </p:sp>
      <p:sp>
        <p:nvSpPr>
          <p:cNvPr id="52" name="Google Shape;52;p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b="0" i="0" sz="5000" u="none" cap="none" strike="noStrike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b="0" i="0" sz="5000" u="none" cap="none" strike="noStrike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4" name="Google Shape;54;p1"/>
          <p:cNvGrpSpPr/>
          <p:nvPr/>
        </p:nvGrpSpPr>
        <p:grpSpPr>
          <a:xfrm>
            <a:off x="255130" y="696438"/>
            <a:ext cx="2377906" cy="3907562"/>
            <a:chOff x="5" y="747463"/>
            <a:chExt cx="2377906" cy="3907562"/>
          </a:xfrm>
        </p:grpSpPr>
        <p:sp>
          <p:nvSpPr>
            <p:cNvPr id="55" name="Google Shape;55;p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1169823" y="1064173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black and white logo with red text&#10;&#10;Description automatically generated"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3158" y="61983"/>
            <a:ext cx="2276861" cy="101803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2958682" y="3518815"/>
            <a:ext cx="55743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rgbClr val="FD4A4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Chap</a:t>
            </a:r>
            <a:r>
              <a:rPr lang="fr-FR" sz="2800">
                <a:solidFill>
                  <a:srgbClr val="FD4A4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ter</a:t>
            </a:r>
            <a:r>
              <a:rPr b="0" i="0" lang="fr-FR" sz="2800" u="none" cap="none" strike="noStrike">
                <a:solidFill>
                  <a:srgbClr val="FD4A4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1: Introduction</a:t>
            </a:r>
            <a:endParaRPr/>
          </a:p>
        </p:txBody>
      </p:sp>
      <p:sp>
        <p:nvSpPr>
          <p:cNvPr id="102" name="Google Shape;102;p1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 txBox="1"/>
          <p:nvPr>
            <p:ph type="title"/>
          </p:nvPr>
        </p:nvSpPr>
        <p:spPr>
          <a:xfrm>
            <a:off x="101288" y="445025"/>
            <a:ext cx="904271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 sz="2800">
                <a:solidFill>
                  <a:schemeClr val="lt1"/>
                </a:solidFill>
              </a:rPr>
              <a:t> Langages Procédurales &amp; Orientée Objet</a:t>
            </a:r>
            <a:endParaRPr/>
          </a:p>
        </p:txBody>
      </p:sp>
      <p:graphicFrame>
        <p:nvGraphicFramePr>
          <p:cNvPr id="263" name="Google Shape;263;p10"/>
          <p:cNvGraphicFramePr/>
          <p:nvPr/>
        </p:nvGraphicFramePr>
        <p:xfrm>
          <a:off x="1801037" y="1811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{61240F21-71C4-474F-B29B-F7F148CA0A57}</a:tableStyleId>
              </a:tblPr>
              <a:tblGrid>
                <a:gridCol w="2770975"/>
                <a:gridCol w="2770975"/>
              </a:tblGrid>
              <a:tr h="65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Langages procéduraux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Langages Orientée Objet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68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Pascal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fr-FR" sz="1600" u="none" cap="none" strike="noStrike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PHP &gt;= 5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68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fr-FR" sz="1600" u="none" cap="none" strike="noStrike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C++</a:t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68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fr-FR" sz="1600" u="none" cap="none" strike="noStrike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PHP &lt; 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fr-FR" sz="1600" u="none" cap="none" strike="noStrike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Java</a:t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64" name="Google Shape;264;p10"/>
          <p:cNvSpPr txBox="1"/>
          <p:nvPr/>
        </p:nvSpPr>
        <p:spPr>
          <a:xfrm>
            <a:off x="101288" y="122286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rgbClr val="5CE51D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b="0" i="0" sz="5000" u="none" cap="none" strike="noStrike">
              <a:solidFill>
                <a:srgbClr val="5CE51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5" name="Google Shape;265;p10"/>
          <p:cNvSpPr txBox="1"/>
          <p:nvPr/>
        </p:nvSpPr>
        <p:spPr>
          <a:xfrm>
            <a:off x="8495700" y="40634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b="0" i="0" sz="5000" u="none" cap="none" strike="noStrike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6" name="Google Shape;266;p10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>
                <a:solidFill>
                  <a:schemeClr val="dk1"/>
                </a:solidFill>
              </a:rPr>
              <a:t>C’est quoi JAVA?</a:t>
            </a:r>
            <a:endParaRPr/>
          </a:p>
        </p:txBody>
      </p:sp>
      <p:sp>
        <p:nvSpPr>
          <p:cNvPr id="272" name="Google Shape;272;p11"/>
          <p:cNvSpPr txBox="1"/>
          <p:nvPr/>
        </p:nvSpPr>
        <p:spPr>
          <a:xfrm>
            <a:off x="793311" y="124561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b="0" i="0" sz="5000" u="none" cap="none" strike="noStrike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3" name="Google Shape;273;p11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b="0" i="0" sz="5000" u="none" cap="none" strike="noStrike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4" name="Google Shape;274;p11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b="0" i="0" sz="5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1"/>
          <p:cNvSpPr txBox="1"/>
          <p:nvPr/>
        </p:nvSpPr>
        <p:spPr>
          <a:xfrm>
            <a:off x="1237661" y="1460288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b="0" i="0" sz="5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11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277" name="Google Shape;277;p11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11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 sz="2800">
                <a:solidFill>
                  <a:schemeClr val="lt1"/>
                </a:solidFill>
              </a:rPr>
              <a:t>Java le langage</a:t>
            </a:r>
            <a:endParaRPr/>
          </a:p>
        </p:txBody>
      </p:sp>
      <p:sp>
        <p:nvSpPr>
          <p:cNvPr id="296" name="Google Shape;296;p12"/>
          <p:cNvSpPr txBox="1"/>
          <p:nvPr>
            <p:ph idx="1" type="subTitle"/>
          </p:nvPr>
        </p:nvSpPr>
        <p:spPr>
          <a:xfrm>
            <a:off x="256063" y="1337250"/>
            <a:ext cx="8631874" cy="12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Java est un langage de programmation orienté objet, ce qui signifie qu'il permet de créer des programmes en utilisant des objets et des classes.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Java est un langage </a:t>
            </a:r>
            <a:r>
              <a:rPr b="1" lang="fr-FR"/>
              <a:t>compilé</a:t>
            </a:r>
            <a:r>
              <a:rPr lang="fr-FR"/>
              <a:t> et </a:t>
            </a:r>
            <a:r>
              <a:rPr b="1" lang="fr-FR"/>
              <a:t>interprété</a:t>
            </a:r>
            <a:r>
              <a:rPr lang="fr-FR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7" name="Google Shape;297;p12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8" name="Google Shape;298;p12"/>
          <p:cNvSpPr txBox="1"/>
          <p:nvPr/>
        </p:nvSpPr>
        <p:spPr>
          <a:xfrm>
            <a:off x="6565900" y="4743450"/>
            <a:ext cx="457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Uk862rfeobzCa38lvv0oFDfg_276zYTgfCMfMJ3Zb1LfvzDlmpfejCWAix5i8gcSqpCuZy_1erHie8YSMWgiBay0bbeRqM02Jaz1DMOjDPKCV0DK7ncaaY8KefIZefyNvS0W67bp0PvCdtAOwxZFvZ5sgD2O0scpKpp4a1DetSuW9GMKf6DODTfsVFhZw (400×126)" id="299" name="Google Shape;2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754" y="2883675"/>
            <a:ext cx="38100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nqDKTENBRwE6AV3Xe0Ncsi66NsWv1RqlgYVS71hoFZyUBOH1cNDVFDPJwIcyp5ZUWQrZbhAI7jhymb95_rAPZxGpy8Ww3CMaS8_xXTt-Sjy1-fV4NOhOHc8WZ3fq6-6aP0YtaIXpisF5NFUeynoqu8Mp_BgQRlORL1YFwlHP7JYd8vs075yZNqGp3mFgg (335×150)" id="300" name="Google Shape;30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4774" y="2815986"/>
            <a:ext cx="2982682" cy="133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2"/>
          <p:cNvSpPr txBox="1"/>
          <p:nvPr/>
        </p:nvSpPr>
        <p:spPr>
          <a:xfrm>
            <a:off x="1515292" y="4219981"/>
            <a:ext cx="20704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Compilation</a:t>
            </a:r>
            <a:endParaRPr/>
          </a:p>
        </p:txBody>
      </p:sp>
      <p:sp>
        <p:nvSpPr>
          <p:cNvPr id="302" name="Google Shape;302;p12"/>
          <p:cNvSpPr txBox="1"/>
          <p:nvPr/>
        </p:nvSpPr>
        <p:spPr>
          <a:xfrm>
            <a:off x="5886994" y="4219981"/>
            <a:ext cx="20704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Interprétation</a:t>
            </a:r>
            <a:endParaRPr/>
          </a:p>
        </p:txBody>
      </p:sp>
      <p:sp>
        <p:nvSpPr>
          <p:cNvPr id="303" name="Google Shape;303;p12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 sz="2800">
                <a:solidFill>
                  <a:schemeClr val="lt1"/>
                </a:solidFill>
              </a:rPr>
              <a:t>Java le langage</a:t>
            </a:r>
            <a:endParaRPr/>
          </a:p>
        </p:txBody>
      </p:sp>
      <p:sp>
        <p:nvSpPr>
          <p:cNvPr id="309" name="Google Shape;309;p13"/>
          <p:cNvSpPr txBox="1"/>
          <p:nvPr>
            <p:ph idx="1" type="subTitle"/>
          </p:nvPr>
        </p:nvSpPr>
        <p:spPr>
          <a:xfrm>
            <a:off x="256063" y="1337250"/>
            <a:ext cx="8631874" cy="28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-FR"/>
              <a:t>Java est conçu pour être sûr et fiable, avec des fonctionnalités de sécurité intégrées pour protéger contre les erreurs de programmation et les attaques externes.</a:t>
            </a:r>
            <a:endParaRPr/>
          </a:p>
          <a:p>
            <a:pPr indent="-2159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-FR"/>
              <a:t>Java est multidisciplinaire: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p13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1" name="Google Shape;311;p13"/>
          <p:cNvSpPr txBox="1"/>
          <p:nvPr/>
        </p:nvSpPr>
        <p:spPr>
          <a:xfrm>
            <a:off x="6565900" y="4743450"/>
            <a:ext cx="457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6893" y="3770321"/>
            <a:ext cx="5884004" cy="617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6893" y="3010920"/>
            <a:ext cx="6004326" cy="82421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3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 sz="2800">
                <a:solidFill>
                  <a:schemeClr val="lt1"/>
                </a:solidFill>
              </a:rPr>
              <a:t>Java le langage</a:t>
            </a:r>
            <a:endParaRPr/>
          </a:p>
        </p:txBody>
      </p:sp>
      <p:sp>
        <p:nvSpPr>
          <p:cNvPr id="320" name="Google Shape;320;p14"/>
          <p:cNvSpPr txBox="1"/>
          <p:nvPr>
            <p:ph idx="1" type="subTitle"/>
          </p:nvPr>
        </p:nvSpPr>
        <p:spPr>
          <a:xfrm>
            <a:off x="256063" y="1337250"/>
            <a:ext cx="8631874" cy="28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-FR"/>
              <a:t>Java est portable, il est indépendant de toute plate-forme</a:t>
            </a:r>
            <a:endParaRPr/>
          </a:p>
        </p:txBody>
      </p:sp>
      <p:sp>
        <p:nvSpPr>
          <p:cNvPr id="321" name="Google Shape;321;p14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2" name="Google Shape;322;p14"/>
          <p:cNvSpPr txBox="1"/>
          <p:nvPr/>
        </p:nvSpPr>
        <p:spPr>
          <a:xfrm>
            <a:off x="6565900" y="4743450"/>
            <a:ext cx="457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30XDarxxHvne2gRIJ6C18Cg9IbysLJPTFOkY7_IVgxciFMQPb7Ft_p7J0WengcJaSHZGIbvcRusBD2P8XwbHlVbKmdSfvKiivNrNpSg-v23n_sLtttvzc3lPlGA4qRjsa0zZcXoTDqjZt984LtP5DL5iuobFz9LkhpandOtDninLWdcQJestNQT_qSVPow (261×193)" id="323" name="Google Shape;3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495" y="1956020"/>
            <a:ext cx="3977642" cy="294131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 sz="2800">
                <a:solidFill>
                  <a:schemeClr val="lt1"/>
                </a:solidFill>
              </a:rPr>
              <a:t>Java la plateforme</a:t>
            </a:r>
            <a:endParaRPr/>
          </a:p>
        </p:txBody>
      </p:sp>
      <p:sp>
        <p:nvSpPr>
          <p:cNvPr id="330" name="Google Shape;330;p15"/>
          <p:cNvSpPr txBox="1"/>
          <p:nvPr>
            <p:ph idx="1" type="subTitle"/>
          </p:nvPr>
        </p:nvSpPr>
        <p:spPr>
          <a:xfrm>
            <a:off x="256063" y="1042158"/>
            <a:ext cx="8631874" cy="28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 plateforme Java est constituée de plusieurs éléments qui travaillent ensemble pour permettre l'exécution de programmes Java sur différentes plateformes. Les principaux éléments de la plateforme Java sont :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</a:pPr>
            <a:r>
              <a:rPr b="0"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Les bibliothèques de classes (API) :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un ensemble de classes prédéfinies qui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fournissent des fonctionnalités de base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pour les programmes Java</a:t>
            </a:r>
            <a:endParaRPr/>
          </a:p>
          <a:p>
            <a:pPr indent="-215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</a:pPr>
            <a:r>
              <a:rPr b="0"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 JVM (Java Virtual Machine) : 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Une machine virtuelle est un ordinateur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b="0"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ictif s’exécutant sur un ordinateur réel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qui traduit </a:t>
            </a: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 </a:t>
            </a:r>
            <a:r>
              <a:rPr b="0"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bytecode vers le langage 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natif de l’ordinateur</a:t>
            </a:r>
            <a:endParaRPr/>
          </a:p>
        </p:txBody>
      </p:sp>
      <p:sp>
        <p:nvSpPr>
          <p:cNvPr id="331" name="Google Shape;331;p15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2" name="Google Shape;332;p15"/>
          <p:cNvSpPr txBox="1"/>
          <p:nvPr/>
        </p:nvSpPr>
        <p:spPr>
          <a:xfrm>
            <a:off x="6565900" y="4743450"/>
            <a:ext cx="457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086" y="2005108"/>
            <a:ext cx="3592284" cy="276156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5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>
                <a:solidFill>
                  <a:schemeClr val="dk1"/>
                </a:solidFill>
              </a:rPr>
              <a:t>Les notions fondamentales</a:t>
            </a:r>
            <a:endParaRPr/>
          </a:p>
        </p:txBody>
      </p:sp>
      <p:sp>
        <p:nvSpPr>
          <p:cNvPr id="340" name="Google Shape;340;p16"/>
          <p:cNvSpPr txBox="1"/>
          <p:nvPr/>
        </p:nvSpPr>
        <p:spPr>
          <a:xfrm>
            <a:off x="755943" y="124561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b="0" i="0" sz="5000" u="none" cap="none" strike="noStrike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1" name="Google Shape;341;p1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b="0" i="0" sz="5000" u="none" cap="none" strike="noStrike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2" name="Google Shape;342;p1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b="0" i="0" sz="5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6"/>
          <p:cNvSpPr txBox="1"/>
          <p:nvPr/>
        </p:nvSpPr>
        <p:spPr>
          <a:xfrm>
            <a:off x="1200293" y="1460288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b="0" i="0" sz="5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p1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45" name="Google Shape;345;p1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16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 sz="2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Classe et Objet</a:t>
            </a:r>
            <a:endParaRPr/>
          </a:p>
        </p:txBody>
      </p:sp>
      <p:sp>
        <p:nvSpPr>
          <p:cNvPr id="364" name="Google Shape;364;p17"/>
          <p:cNvSpPr txBox="1"/>
          <p:nvPr>
            <p:ph idx="1" type="subTitle"/>
          </p:nvPr>
        </p:nvSpPr>
        <p:spPr>
          <a:xfrm>
            <a:off x="256063" y="1549258"/>
            <a:ext cx="8631874" cy="12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 Java, une </a:t>
            </a:r>
            <a:r>
              <a:rPr b="1"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classe</a:t>
            </a:r>
            <a:r>
              <a:rPr b="0"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 est </a:t>
            </a:r>
            <a:r>
              <a:rPr b="1"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 modèle</a:t>
            </a:r>
            <a:r>
              <a:rPr b="0"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 pour créer </a:t>
            </a:r>
            <a:r>
              <a:rPr b="1"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 objets</a:t>
            </a:r>
            <a:r>
              <a:rPr b="0"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 qui ont des propriétés (attributs) et des comportements (méthodes) similaires.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Une </a:t>
            </a:r>
            <a:r>
              <a:rPr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classe</a:t>
            </a:r>
            <a:r>
              <a:rPr b="0"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est le moule qui nous permettra de créer des objets à son </a:t>
            </a:r>
            <a:r>
              <a:rPr b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image</a:t>
            </a:r>
            <a:r>
              <a:rPr b="0"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CAD qu'un </a:t>
            </a:r>
            <a:r>
              <a:rPr b="1"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objet</a:t>
            </a:r>
            <a:r>
              <a:rPr b="0" i="0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est issu d'une classe.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5" name="Google Shape;365;p1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6" name="Google Shape;366;p17"/>
          <p:cNvSpPr/>
          <p:nvPr/>
        </p:nvSpPr>
        <p:spPr>
          <a:xfrm>
            <a:off x="515162" y="2980792"/>
            <a:ext cx="1646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7" name="Google Shape;367;p17"/>
          <p:cNvSpPr/>
          <p:nvPr/>
        </p:nvSpPr>
        <p:spPr>
          <a:xfrm>
            <a:off x="292929" y="3927310"/>
            <a:ext cx="1938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8" name="Google Shape;368;p17"/>
          <p:cNvSpPr txBox="1"/>
          <p:nvPr/>
        </p:nvSpPr>
        <p:spPr>
          <a:xfrm>
            <a:off x="716550" y="443562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Classe et Objet</a:t>
            </a:r>
            <a:endParaRPr/>
          </a:p>
        </p:txBody>
      </p:sp>
      <p:sp>
        <p:nvSpPr>
          <p:cNvPr id="369" name="Google Shape;369;p17"/>
          <p:cNvSpPr txBox="1"/>
          <p:nvPr/>
        </p:nvSpPr>
        <p:spPr>
          <a:xfrm>
            <a:off x="827427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0" name="Google Shape;370;p17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 sz="2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Classe et Objet</a:t>
            </a:r>
            <a:endParaRPr/>
          </a:p>
        </p:txBody>
      </p:sp>
      <p:sp>
        <p:nvSpPr>
          <p:cNvPr id="376" name="Google Shape;376;p18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515162" y="2980792"/>
            <a:ext cx="1646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292929" y="3927310"/>
            <a:ext cx="1938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9" name="Google Shape;379;p18"/>
          <p:cNvSpPr txBox="1"/>
          <p:nvPr/>
        </p:nvSpPr>
        <p:spPr>
          <a:xfrm>
            <a:off x="716550" y="443562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Classe et Objet</a:t>
            </a:r>
            <a:endParaRPr/>
          </a:p>
        </p:txBody>
      </p:sp>
      <p:sp>
        <p:nvSpPr>
          <p:cNvPr id="380" name="Google Shape;380;p18"/>
          <p:cNvSpPr txBox="1"/>
          <p:nvPr/>
        </p:nvSpPr>
        <p:spPr>
          <a:xfrm>
            <a:off x="827427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3987 (1296×560)" id="381" name="Google Shape;381;p18"/>
          <p:cNvPicPr preferRelativeResize="0"/>
          <p:nvPr/>
        </p:nvPicPr>
        <p:blipFill rotWithShape="1">
          <a:blip r:embed="rId3">
            <a:alphaModFix/>
          </a:blip>
          <a:srcRect b="0" l="0" r="0" t="1367"/>
          <a:stretch/>
        </p:blipFill>
        <p:spPr>
          <a:xfrm>
            <a:off x="502230" y="1337250"/>
            <a:ext cx="8225542" cy="3505838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8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9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 sz="2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Variables</a:t>
            </a:r>
            <a:endParaRPr/>
          </a:p>
        </p:txBody>
      </p:sp>
      <p:sp>
        <p:nvSpPr>
          <p:cNvPr id="388" name="Google Shape;388;p19"/>
          <p:cNvSpPr txBox="1"/>
          <p:nvPr>
            <p:ph idx="1" type="subTitle"/>
          </p:nvPr>
        </p:nvSpPr>
        <p:spPr>
          <a:xfrm>
            <a:off x="256063" y="1119649"/>
            <a:ext cx="8631874" cy="3578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 Java, une </a:t>
            </a:r>
            <a:r>
              <a:rPr b="1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variable</a:t>
            </a: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est un </a:t>
            </a:r>
            <a:r>
              <a:rPr b="1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espace mémoire </a:t>
            </a: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qui peut stocker une </a:t>
            </a:r>
            <a:r>
              <a:rPr b="1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valeur</a:t>
            </a: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ou une </a:t>
            </a:r>
            <a:r>
              <a:rPr b="1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référence à un objet</a:t>
            </a: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Pour déclarer une variable en Java, vous devez spécifier son type, suivi de son nom, comme ceci: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Il est également possible d'initialiser une variable lors de sa déclaration en lui donnant une valeur: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9" name="Google Shape;389;p19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0" name="Google Shape;390;p19"/>
          <p:cNvSpPr/>
          <p:nvPr/>
        </p:nvSpPr>
        <p:spPr>
          <a:xfrm>
            <a:off x="515162" y="2980792"/>
            <a:ext cx="1646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1" name="Google Shape;391;p19"/>
          <p:cNvSpPr/>
          <p:nvPr/>
        </p:nvSpPr>
        <p:spPr>
          <a:xfrm>
            <a:off x="292929" y="3927310"/>
            <a:ext cx="1938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827427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3" name="Google Shape;393;p19"/>
          <p:cNvSpPr/>
          <p:nvPr/>
        </p:nvSpPr>
        <p:spPr>
          <a:xfrm>
            <a:off x="346269" y="2548714"/>
            <a:ext cx="5186035" cy="553998"/>
          </a:xfrm>
          <a:prstGeom prst="rect">
            <a:avLst/>
          </a:prstGeom>
          <a:solidFill>
            <a:srgbClr val="E7E7E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54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fr-FR" sz="1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fr-FR" sz="1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i="0" lang="fr-FR" sz="1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 //ici </a:t>
            </a:r>
            <a:r>
              <a:rPr b="0" i="0" lang="fr-FR" sz="1000" u="none" cap="none" strike="noStrike">
                <a:solidFill>
                  <a:srgbClr val="007500"/>
                </a:solidFill>
                <a:latin typeface="Courier New"/>
                <a:ea typeface="Courier New"/>
                <a:cs typeface="Courier New"/>
                <a:sym typeface="Courier New"/>
              </a:rPr>
              <a:t>"int"</a:t>
            </a:r>
            <a:r>
              <a:rPr b="0" i="0" lang="fr-FR" sz="1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est le </a:t>
            </a:r>
            <a:r>
              <a:rPr b="0" i="0" lang="fr-FR" sz="100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fr-FR" sz="1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de variable et </a:t>
            </a:r>
            <a:r>
              <a:rPr b="0" i="0" lang="fr-FR" sz="1000" u="none" cap="none" strike="noStrike">
                <a:solidFill>
                  <a:srgbClr val="007500"/>
                </a:solidFill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0" i="0" lang="fr-FR" sz="1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est son nom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54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fr-FR" sz="1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fr-FR" sz="1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b="0" i="0" lang="fr-FR" sz="1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54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fr-FR" sz="1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fr-FR" sz="1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grade</a:t>
            </a:r>
            <a:r>
              <a:rPr b="0" i="0" lang="fr-FR" sz="1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fr-F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9"/>
          <p:cNvSpPr/>
          <p:nvPr/>
        </p:nvSpPr>
        <p:spPr>
          <a:xfrm>
            <a:off x="346268" y="3692768"/>
            <a:ext cx="6494085" cy="707886"/>
          </a:xfrm>
          <a:prstGeom prst="rect">
            <a:avLst/>
          </a:prstGeom>
          <a:solidFill>
            <a:srgbClr val="E7E7E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54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fr-FR" sz="1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fr-FR" sz="1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i="0" lang="fr-FR" sz="1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= 25; //ici la variable </a:t>
            </a:r>
            <a:r>
              <a:rPr b="0" i="0" lang="fr-FR" sz="1000" u="none" cap="none" strike="noStrike">
                <a:solidFill>
                  <a:srgbClr val="007500"/>
                </a:solidFill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0" i="0" lang="fr-FR" sz="1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est de type </a:t>
            </a:r>
            <a:r>
              <a:rPr b="0" i="0" lang="fr-FR" sz="1000" u="none" cap="none" strike="noStrike">
                <a:solidFill>
                  <a:srgbClr val="007500"/>
                </a:solidFill>
                <a:latin typeface="Courier New"/>
                <a:ea typeface="Courier New"/>
                <a:cs typeface="Courier New"/>
                <a:sym typeface="Courier New"/>
              </a:rPr>
              <a:t>"int" </a:t>
            </a:r>
            <a:r>
              <a:rPr b="0" i="0" lang="fr-FR" sz="1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et crée avec la valeur 25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54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fr-FR" sz="1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fr-FR" sz="1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b="0" i="0" lang="fr-FR" sz="1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= 19.99;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54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fr-FR" sz="1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fr-FR" sz="1000" u="none" cap="none" strike="noStrike">
                <a:solidFill>
                  <a:srgbClr val="CA1C16"/>
                </a:solidFill>
                <a:latin typeface="Courier New"/>
                <a:ea typeface="Courier New"/>
                <a:cs typeface="Courier New"/>
                <a:sym typeface="Courier New"/>
              </a:rPr>
              <a:t>grade</a:t>
            </a:r>
            <a:r>
              <a:rPr b="0" i="0" lang="fr-FR" sz="1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fr-FR" sz="1000" u="none" cap="none" strike="noStrike">
                <a:solidFill>
                  <a:srgbClr val="007500"/>
                </a:solidFill>
                <a:latin typeface="Courier New"/>
                <a:ea typeface="Courier New"/>
                <a:cs typeface="Courier New"/>
                <a:sym typeface="Courier New"/>
              </a:rPr>
              <a:t>'A’</a:t>
            </a:r>
            <a:r>
              <a:rPr b="0" i="0" lang="fr-FR" sz="1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54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fr-FR" sz="1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fr-FR" sz="1000" u="none" cap="none" strike="noStrike">
                <a:solidFill>
                  <a:srgbClr val="CA1C16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fr-FR" sz="1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fr-FR" sz="1000" u="none" cap="none" strike="noStrike">
                <a:solidFill>
                  <a:srgbClr val="007500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b="0" i="0" lang="fr-FR" sz="100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fr-F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9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2883600" y="1865613"/>
            <a:ext cx="493200" cy="49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337350" y="1835100"/>
            <a:ext cx="1516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UP Java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 sz="2800">
                <a:solidFill>
                  <a:schemeClr val="lt1"/>
                </a:solidFill>
              </a:rPr>
              <a:t> Présentation générale du module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3519650" y="2283900"/>
            <a:ext cx="21048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COOPJ</a:t>
            </a:r>
            <a:endParaRPr/>
          </a:p>
        </p:txBody>
      </p:sp>
      <p:cxnSp>
        <p:nvCxnSpPr>
          <p:cNvPr id="111" name="Google Shape;111;p2"/>
          <p:cNvCxnSpPr>
            <a:stCxn id="110" idx="0"/>
            <a:endCxn id="112" idx="2"/>
          </p:cNvCxnSpPr>
          <p:nvPr/>
        </p:nvCxnSpPr>
        <p:spPr>
          <a:xfrm rot="-5400000">
            <a:off x="5102150" y="1582200"/>
            <a:ext cx="171600" cy="1231800"/>
          </a:xfrm>
          <a:prstGeom prst="bentConnector2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2"/>
          <p:cNvCxnSpPr>
            <a:stCxn id="110" idx="2"/>
            <a:endCxn id="114" idx="2"/>
          </p:cNvCxnSpPr>
          <p:nvPr/>
        </p:nvCxnSpPr>
        <p:spPr>
          <a:xfrm flipH="1" rot="-5400000">
            <a:off x="5103350" y="2633100"/>
            <a:ext cx="169200" cy="1231800"/>
          </a:xfrm>
          <a:prstGeom prst="bentConnector2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2"/>
          <p:cNvSpPr txBox="1"/>
          <p:nvPr/>
        </p:nvSpPr>
        <p:spPr>
          <a:xfrm>
            <a:off x="1337350" y="3054306"/>
            <a:ext cx="1516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3A, 3B</a:t>
            </a:r>
            <a:endParaRPr b="0" i="0" sz="2400" u="none" cap="none" strike="noStrike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6370848" y="1835100"/>
            <a:ext cx="1516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42H</a:t>
            </a:r>
            <a:endParaRPr b="0" i="0" sz="2400" u="none" cap="none" strike="noStrike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6370848" y="3054306"/>
            <a:ext cx="1516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rgbClr val="D8461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</a:t>
            </a:r>
            <a:endParaRPr/>
          </a:p>
        </p:txBody>
      </p:sp>
      <p:cxnSp>
        <p:nvCxnSpPr>
          <p:cNvPr id="118" name="Google Shape;118;p2"/>
          <p:cNvCxnSpPr>
            <a:stCxn id="110" idx="0"/>
            <a:endCxn id="107" idx="6"/>
          </p:cNvCxnSpPr>
          <p:nvPr/>
        </p:nvCxnSpPr>
        <p:spPr>
          <a:xfrm flipH="1" rot="5400000">
            <a:off x="3888650" y="1600500"/>
            <a:ext cx="171600" cy="1195200"/>
          </a:xfrm>
          <a:prstGeom prst="bentConnector2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2"/>
          <p:cNvCxnSpPr>
            <a:stCxn id="110" idx="2"/>
            <a:endCxn id="120" idx="6"/>
          </p:cNvCxnSpPr>
          <p:nvPr/>
        </p:nvCxnSpPr>
        <p:spPr>
          <a:xfrm rot="5400000">
            <a:off x="3889850" y="2651400"/>
            <a:ext cx="169200" cy="1195200"/>
          </a:xfrm>
          <a:prstGeom prst="bentConnector2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2"/>
          <p:cNvSpPr txBox="1"/>
          <p:nvPr/>
        </p:nvSpPr>
        <p:spPr>
          <a:xfrm>
            <a:off x="6370848" y="3491225"/>
            <a:ext cx="1516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Approche par Projet</a:t>
            </a:r>
            <a:endParaRPr b="0" i="0" sz="12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2883600" y="3087138"/>
            <a:ext cx="493200" cy="493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5803750" y="1865613"/>
            <a:ext cx="493200" cy="493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5803750" y="3087138"/>
            <a:ext cx="493200" cy="49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153329" y="99883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5000" u="none" cap="none" strike="noStrik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b="0" i="0" sz="5000" u="none" cap="none" strike="noStrike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7334850" y="40634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5000" u="none" cap="none" strike="noStrik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b="0" i="0" sz="5000" u="none" cap="none" strike="noStrike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7942825" y="42764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5000" u="none" cap="none" strike="noStrike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b="0" i="0" sz="5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597680" y="1213512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5000" u="none" cap="none" strike="noStrike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b="0" i="0" sz="5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2994897" y="1960028"/>
            <a:ext cx="261385" cy="262070"/>
          </a:xfrm>
          <a:custGeom>
            <a:rect b="b" l="l" r="r" t="t"/>
            <a:pathLst>
              <a:path extrusionOk="0" h="11846" w="11815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rgbClr val="212121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2"/>
          <p:cNvGrpSpPr/>
          <p:nvPr/>
        </p:nvGrpSpPr>
        <p:grpSpPr>
          <a:xfrm>
            <a:off x="5924730" y="3196442"/>
            <a:ext cx="263486" cy="261385"/>
            <a:chOff x="6167350" y="2672800"/>
            <a:chExt cx="297750" cy="295375"/>
          </a:xfrm>
        </p:grpSpPr>
        <p:sp>
          <p:nvSpPr>
            <p:cNvPr id="128" name="Google Shape;128;p2"/>
            <p:cNvSpPr/>
            <p:nvPr/>
          </p:nvSpPr>
          <p:spPr>
            <a:xfrm>
              <a:off x="6167350" y="2672800"/>
              <a:ext cx="226850" cy="295375"/>
            </a:xfrm>
            <a:custGeom>
              <a:rect b="b" l="l" r="r" t="t"/>
              <a:pathLst>
                <a:path extrusionOk="0" h="11815" w="9074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201225" y="2762575"/>
              <a:ext cx="52775" cy="49650"/>
            </a:xfrm>
            <a:custGeom>
              <a:rect b="b" l="l" r="r" t="t"/>
              <a:pathLst>
                <a:path extrusionOk="0" h="1986" w="2111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308325" y="288230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200425" y="2759425"/>
              <a:ext cx="156775" cy="174875"/>
            </a:xfrm>
            <a:custGeom>
              <a:rect b="b" l="l" r="r" t="t"/>
              <a:pathLst>
                <a:path extrusionOk="0" h="6995" w="6271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12300" y="2742900"/>
              <a:ext cx="52800" cy="208725"/>
            </a:xfrm>
            <a:custGeom>
              <a:rect b="b" l="l" r="r" t="t"/>
              <a:pathLst>
                <a:path extrusionOk="0" h="8349" w="2112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2"/>
          <p:cNvSpPr/>
          <p:nvPr/>
        </p:nvSpPr>
        <p:spPr>
          <a:xfrm>
            <a:off x="2957121" y="3147920"/>
            <a:ext cx="330080" cy="316030"/>
          </a:xfrm>
          <a:custGeom>
            <a:rect b="b" l="l" r="r" t="t"/>
            <a:pathLst>
              <a:path extrusionOk="0" h="11674" w="12193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2"/>
          <p:cNvGrpSpPr/>
          <p:nvPr/>
        </p:nvGrpSpPr>
        <p:grpSpPr>
          <a:xfrm>
            <a:off x="5924730" y="1977164"/>
            <a:ext cx="255166" cy="255126"/>
            <a:chOff x="3270475" y="1427025"/>
            <a:chExt cx="483200" cy="483125"/>
          </a:xfrm>
        </p:grpSpPr>
        <p:sp>
          <p:nvSpPr>
            <p:cNvPr id="135" name="Google Shape;135;p2"/>
            <p:cNvSpPr/>
            <p:nvPr/>
          </p:nvSpPr>
          <p:spPr>
            <a:xfrm>
              <a:off x="3270475" y="1427025"/>
              <a:ext cx="483200" cy="483125"/>
            </a:xfrm>
            <a:custGeom>
              <a:rect b="b" l="l" r="r" t="t"/>
              <a:pathLst>
                <a:path extrusionOk="0" h="19325" w="19328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497550" y="1596875"/>
              <a:ext cx="87650" cy="141525"/>
            </a:xfrm>
            <a:custGeom>
              <a:rect b="b" l="l" r="r" t="t"/>
              <a:pathLst>
                <a:path extrusionOk="0" h="5661" w="3506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327100" y="1483625"/>
              <a:ext cx="369975" cy="369925"/>
            </a:xfrm>
            <a:custGeom>
              <a:rect b="b" l="l" r="r" t="t"/>
              <a:pathLst>
                <a:path extrusionOk="0" h="14797" w="14799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8806537" y="4835723"/>
            <a:ext cx="2249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BABAB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 sz="2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Les types de donnée en java</a:t>
            </a:r>
            <a:br>
              <a:rPr lang="fr-FR" sz="2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1" name="Google Shape;401;p20"/>
          <p:cNvSpPr txBox="1"/>
          <p:nvPr>
            <p:ph idx="1" type="subTitle"/>
          </p:nvPr>
        </p:nvSpPr>
        <p:spPr>
          <a:xfrm>
            <a:off x="256063" y="1119649"/>
            <a:ext cx="8631874" cy="3578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 java, il existe 2 catégories de types de données 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b="1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Primitifs</a:t>
            </a: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: Ces types de données contiennent la valeur réelle de la variable en mémoire. </a:t>
            </a:r>
            <a:endParaRPr/>
          </a:p>
          <a:p>
            <a:pPr indent="-2730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b="1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Référence</a:t>
            </a: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: Contient l’adresse mémoire où l’information relative à l’objet est réellement stockée</a:t>
            </a:r>
            <a:endParaRPr/>
          </a:p>
        </p:txBody>
      </p:sp>
      <p:sp>
        <p:nvSpPr>
          <p:cNvPr id="402" name="Google Shape;402;p20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515162" y="2980792"/>
            <a:ext cx="1646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4" name="Google Shape;404;p20"/>
          <p:cNvSpPr/>
          <p:nvPr/>
        </p:nvSpPr>
        <p:spPr>
          <a:xfrm>
            <a:off x="292929" y="3927310"/>
            <a:ext cx="1938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5" name="Google Shape;405;p20"/>
          <p:cNvSpPr txBox="1"/>
          <p:nvPr/>
        </p:nvSpPr>
        <p:spPr>
          <a:xfrm>
            <a:off x="827427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6" name="Google Shape;406;p20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 sz="2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Les types primitifs</a:t>
            </a:r>
            <a:br>
              <a:rPr lang="fr-FR" sz="2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2" name="Google Shape;412;p21"/>
          <p:cNvSpPr txBox="1"/>
          <p:nvPr>
            <p:ph idx="1" type="subTitle"/>
          </p:nvPr>
        </p:nvSpPr>
        <p:spPr>
          <a:xfrm>
            <a:off x="256063" y="1119649"/>
            <a:ext cx="8631874" cy="3578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• </a:t>
            </a:r>
            <a:r>
              <a:rPr b="1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Valeur logique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boolean (true/false)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• Nombres entiers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(1 octet)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short (2octets)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(4 octets)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long (8 octets)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• Nombres non entiers (à virgule flottante)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float (4 octets)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 (8 octets)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• </a:t>
            </a:r>
            <a:r>
              <a:rPr b="1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Caractère</a:t>
            </a: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(un seul)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(2 octets)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3" name="Google Shape;413;p21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515162" y="2980792"/>
            <a:ext cx="1646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5" name="Google Shape;415;p21"/>
          <p:cNvSpPr/>
          <p:nvPr/>
        </p:nvSpPr>
        <p:spPr>
          <a:xfrm>
            <a:off x="292929" y="3927310"/>
            <a:ext cx="1938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6" name="Google Shape;416;p21"/>
          <p:cNvSpPr txBox="1"/>
          <p:nvPr/>
        </p:nvSpPr>
        <p:spPr>
          <a:xfrm>
            <a:off x="827427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17" name="Google Shape;4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9342" y="1337250"/>
            <a:ext cx="2924583" cy="362001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8" name="Google Shape;418;p21"/>
          <p:cNvSpPr txBox="1"/>
          <p:nvPr/>
        </p:nvSpPr>
        <p:spPr>
          <a:xfrm>
            <a:off x="5791425" y="1751513"/>
            <a:ext cx="2560415" cy="73866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 valeur est stockée directement dans la case mémoire</a:t>
            </a:r>
            <a:endParaRPr/>
          </a:p>
        </p:txBody>
      </p:sp>
      <p:sp>
        <p:nvSpPr>
          <p:cNvPr id="419" name="Google Shape;419;p21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 sz="2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Les types primitifs</a:t>
            </a:r>
            <a:br>
              <a:rPr lang="fr-FR" sz="2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5" name="Google Shape;425;p22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6" name="Google Shape;426;p22"/>
          <p:cNvSpPr/>
          <p:nvPr/>
        </p:nvSpPr>
        <p:spPr>
          <a:xfrm>
            <a:off x="515162" y="2980792"/>
            <a:ext cx="1646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7" name="Google Shape;427;p22"/>
          <p:cNvSpPr/>
          <p:nvPr/>
        </p:nvSpPr>
        <p:spPr>
          <a:xfrm>
            <a:off x="292929" y="3927310"/>
            <a:ext cx="1938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8" name="Google Shape;428;p22"/>
          <p:cNvSpPr txBox="1"/>
          <p:nvPr/>
        </p:nvSpPr>
        <p:spPr>
          <a:xfrm>
            <a:off x="827427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29" name="Google Shape;4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650" y="1230573"/>
            <a:ext cx="7915275" cy="3500437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2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3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 sz="2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Les types primitifs</a:t>
            </a:r>
            <a:br>
              <a:rPr lang="fr-FR" sz="2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436" name="Google Shape;436;p23"/>
          <p:cNvGraphicFramePr/>
          <p:nvPr/>
        </p:nvGraphicFramePr>
        <p:xfrm>
          <a:off x="720000" y="1371669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{4B401AB6-CFF1-48E2-B117-AFC9CABAC834}</a:tableStyleId>
              </a:tblPr>
              <a:tblGrid>
                <a:gridCol w="3822750"/>
                <a:gridCol w="3822750"/>
              </a:tblGrid>
              <a:tr h="3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accent3"/>
                          </a:solidFill>
                        </a:rPr>
                        <a:t>Type</a:t>
                      </a:r>
                      <a:endParaRPr/>
                    </a:p>
                  </a:txBody>
                  <a:tcPr marT="44775" marB="44775" marR="89525" marL="8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accent3"/>
                          </a:solidFill>
                        </a:rPr>
                        <a:t>Valeur par défaut</a:t>
                      </a:r>
                      <a:endParaRPr/>
                    </a:p>
                  </a:txBody>
                  <a:tcPr marT="44775" marB="44775" marR="89525" marL="89525" anchor="ctr"/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</a:rPr>
                        <a:t>byte</a:t>
                      </a:r>
                      <a:endParaRPr/>
                    </a:p>
                  </a:txBody>
                  <a:tcPr marT="44775" marB="44775" marR="89525" marL="8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4775" marB="44775" marR="89525" marL="89525" anchor="ctr"/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</a:rPr>
                        <a:t>short</a:t>
                      </a:r>
                      <a:endParaRPr/>
                    </a:p>
                  </a:txBody>
                  <a:tcPr marT="44775" marB="44775" marR="89525" marL="8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4775" marB="44775" marR="89525" marL="89525" anchor="ctr"/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</a:rPr>
                        <a:t>int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775" marB="44775" marR="89525" marL="8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4775" marB="44775" marR="89525" marL="89525" anchor="ctr"/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</a:rPr>
                        <a:t>long</a:t>
                      </a:r>
                      <a:endParaRPr/>
                    </a:p>
                  </a:txBody>
                  <a:tcPr marT="44775" marB="44775" marR="89525" marL="8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</a:rPr>
                        <a:t>0L</a:t>
                      </a:r>
                      <a:endParaRPr/>
                    </a:p>
                  </a:txBody>
                  <a:tcPr marT="44775" marB="44775" marR="89525" marL="89525" anchor="ctr"/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</a:rPr>
                        <a:t>float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775" marB="44775" marR="89525" marL="8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</a:rPr>
                        <a:t>0.0f</a:t>
                      </a:r>
                      <a:endParaRPr/>
                    </a:p>
                  </a:txBody>
                  <a:tcPr marT="44775" marB="44775" marR="89525" marL="89525" anchor="ctr"/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</a:rPr>
                        <a:t>double</a:t>
                      </a:r>
                      <a:endParaRPr/>
                    </a:p>
                  </a:txBody>
                  <a:tcPr marT="44775" marB="44775" marR="89525" marL="8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</a:rPr>
                        <a:t>0.0d</a:t>
                      </a:r>
                      <a:endParaRPr/>
                    </a:p>
                  </a:txBody>
                  <a:tcPr marT="44775" marB="44775" marR="89525" marL="89525" anchor="ctr"/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</a:rPr>
                        <a:t>char</a:t>
                      </a:r>
                      <a:endParaRPr/>
                    </a:p>
                  </a:txBody>
                  <a:tcPr marT="44775" marB="44775" marR="89525" marL="8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</a:rPr>
                        <a:t>'\u0000'</a:t>
                      </a:r>
                      <a:endParaRPr/>
                    </a:p>
                  </a:txBody>
                  <a:tcPr marT="44775" marB="44775" marR="89525" marL="89525" anchor="ctr"/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775" marB="44775" marR="89525" marL="8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</a:rPr>
                        <a:t>false</a:t>
                      </a:r>
                      <a:endParaRPr/>
                    </a:p>
                  </a:txBody>
                  <a:tcPr marT="44775" marB="44775" marR="89525" marL="89525" anchor="ctr"/>
                </a:tc>
              </a:tr>
            </a:tbl>
          </a:graphicData>
        </a:graphic>
      </p:graphicFrame>
      <p:graphicFrame>
        <p:nvGraphicFramePr>
          <p:cNvPr id="437" name="Google Shape;437;p23"/>
          <p:cNvGraphicFramePr/>
          <p:nvPr/>
        </p:nvGraphicFramePr>
        <p:xfrm>
          <a:off x="-13063" y="27823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{ADF82F5E-F72A-4AB3-A892-0AFF776146D1}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8" name="Google Shape;438;p23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 sz="2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Les types de référence</a:t>
            </a:r>
            <a:br>
              <a:rPr lang="fr-FR" sz="2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4" name="Google Shape;444;p24"/>
          <p:cNvSpPr txBox="1"/>
          <p:nvPr>
            <p:ph idx="1" type="subTitle"/>
          </p:nvPr>
        </p:nvSpPr>
        <p:spPr>
          <a:xfrm>
            <a:off x="256063" y="1119649"/>
            <a:ext cx="8631874" cy="3578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 Java, une référence est un type de variable qui stocke </a:t>
            </a:r>
            <a:r>
              <a:rPr b="1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l'adresse</a:t>
            </a: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d'un objet en mémoire.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Les références sont utilisées pour accéder aux objets et pour effectuer des opérations sur eux.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515162" y="2980792"/>
            <a:ext cx="1646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292929" y="3927310"/>
            <a:ext cx="1938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827427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449" name="Google Shape;449;p24"/>
          <p:cNvGrpSpPr/>
          <p:nvPr/>
        </p:nvGrpSpPr>
        <p:grpSpPr>
          <a:xfrm>
            <a:off x="1657350" y="2909061"/>
            <a:ext cx="5829300" cy="1457325"/>
            <a:chOff x="1657350" y="2909061"/>
            <a:chExt cx="5829300" cy="1457325"/>
          </a:xfrm>
        </p:grpSpPr>
        <p:pic>
          <p:nvPicPr>
            <p:cNvPr descr="fiVqrNhVCowEK51Q1_5ZtILz9ETkJjSPrSpMyP69j9aEZsVuTklkr7SG7YT67aK83Zq-TFAn2w6Pa5VEsXNe2_cDrPxOJYe1MEzyiAWsy_taHCB1Q8q6pN9ZycVNzPaGGnh3G__f4wl02G2Yr6MTyQ_trjPYVS2lMCRNw04QkNbrBAiqROm3uBCK6dVe4A (612×153)" id="450" name="Google Shape;450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57350" y="2909061"/>
              <a:ext cx="582930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" name="Google Shape;451;p24"/>
            <p:cNvSpPr/>
            <p:nvPr/>
          </p:nvSpPr>
          <p:spPr>
            <a:xfrm>
              <a:off x="2161382" y="3165458"/>
              <a:ext cx="3020218" cy="4297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24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 sz="2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Les enveloppeurs(Wrappers)</a:t>
            </a:r>
            <a:endParaRPr/>
          </a:p>
        </p:txBody>
      </p:sp>
      <p:sp>
        <p:nvSpPr>
          <p:cNvPr id="458" name="Google Shape;458;p25"/>
          <p:cNvSpPr txBox="1"/>
          <p:nvPr>
            <p:ph idx="1" type="subTitle"/>
          </p:nvPr>
        </p:nvSpPr>
        <p:spPr>
          <a:xfrm>
            <a:off x="256063" y="1119649"/>
            <a:ext cx="8631874" cy="3578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Une classe d'enveloppe (ou Wrapper en Anglais) est une classe qui encapsule un type de données primitif et lui permet d'être traité comme un objet.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Les enveloppeurs fournissent des </a:t>
            </a:r>
            <a:r>
              <a:rPr b="1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méthodes</a:t>
            </a: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utiles pour travailler avec des types de données </a:t>
            </a:r>
            <a:r>
              <a:rPr b="1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primitifs</a:t>
            </a: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tels que la conversion d'une chaîne en double ou la comparaison de deux valeurs int.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Exemple: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9" name="Google Shape;459;p25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0" name="Google Shape;460;p25"/>
          <p:cNvSpPr/>
          <p:nvPr/>
        </p:nvSpPr>
        <p:spPr>
          <a:xfrm>
            <a:off x="515162" y="2980792"/>
            <a:ext cx="1646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1" name="Google Shape;461;p25"/>
          <p:cNvSpPr/>
          <p:nvPr/>
        </p:nvSpPr>
        <p:spPr>
          <a:xfrm>
            <a:off x="292929" y="3927310"/>
            <a:ext cx="1938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25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63" name="Google Shape;4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929" y="3350124"/>
            <a:ext cx="4457158" cy="57718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4" name="Google Shape;464;p25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 sz="2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Les enveloppeurs(Wrappers)</a:t>
            </a:r>
            <a:endParaRPr/>
          </a:p>
        </p:txBody>
      </p:sp>
      <p:sp>
        <p:nvSpPr>
          <p:cNvPr id="470" name="Google Shape;470;p26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1" name="Google Shape;471;p26"/>
          <p:cNvSpPr/>
          <p:nvPr/>
        </p:nvSpPr>
        <p:spPr>
          <a:xfrm>
            <a:off x="515162" y="2980792"/>
            <a:ext cx="1646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2" name="Google Shape;472;p26"/>
          <p:cNvSpPr/>
          <p:nvPr/>
        </p:nvSpPr>
        <p:spPr>
          <a:xfrm>
            <a:off x="292929" y="3927310"/>
            <a:ext cx="1938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3" name="Google Shape;473;p26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74" name="Google Shape;474;p26"/>
          <p:cNvPicPr preferRelativeResize="0"/>
          <p:nvPr/>
        </p:nvPicPr>
        <p:blipFill rotWithShape="1">
          <a:blip r:embed="rId3">
            <a:alphaModFix/>
          </a:blip>
          <a:srcRect b="0" l="0" r="0" t="634"/>
          <a:stretch/>
        </p:blipFill>
        <p:spPr>
          <a:xfrm>
            <a:off x="515162" y="1257300"/>
            <a:ext cx="8172400" cy="3695648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6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Structures conditionnelles/itératives</a:t>
            </a:r>
            <a:endParaRPr/>
          </a:p>
        </p:txBody>
      </p:sp>
      <p:sp>
        <p:nvSpPr>
          <p:cNvPr id="481" name="Google Shape;481;p27"/>
          <p:cNvSpPr txBox="1"/>
          <p:nvPr>
            <p:ph idx="1" type="subTitle"/>
          </p:nvPr>
        </p:nvSpPr>
        <p:spPr>
          <a:xfrm>
            <a:off x="256063" y="1119649"/>
            <a:ext cx="8631874" cy="3578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Schémas conditionnels</a:t>
            </a: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: exécuter une série d'instructions dans le cas où une condition est vraie, et d'exécuter une autre série d'instructions dans le cas contraire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(même syntaxe qu'en C/C++)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switch-case (</a:t>
            </a:r>
            <a:r>
              <a:rPr b="1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presque</a:t>
            </a: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la même syntaxe qu'en C/C++)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Schémas itératifs</a:t>
            </a: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: Le traitement itératif est utilisé pour exécuter une ou plusieurs instructions plusieurs fois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(même syntaxe qu'en C/C++)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(même syntaxe qu'en C/C++)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do-while (même syntaxe qu'en C/C++)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2" name="Google Shape;482;p2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515162" y="2980792"/>
            <a:ext cx="1646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292929" y="3927310"/>
            <a:ext cx="1938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5" name="Google Shape;485;p27"/>
          <p:cNvSpPr txBox="1"/>
          <p:nvPr/>
        </p:nvSpPr>
        <p:spPr>
          <a:xfrm>
            <a:off x="827427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6" name="Google Shape;486;p27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8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>
                <a:solidFill>
                  <a:schemeClr val="dk1"/>
                </a:solidFill>
              </a:rPr>
              <a:t> Outils de développement</a:t>
            </a:r>
            <a:endParaRPr/>
          </a:p>
        </p:txBody>
      </p:sp>
      <p:sp>
        <p:nvSpPr>
          <p:cNvPr id="492" name="Google Shape;492;p28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b="0" i="0" sz="5000" u="none" cap="none" strike="noStrike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3" name="Google Shape;493;p28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b="0" i="0" sz="5000" u="none" cap="none" strike="noStrike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4" name="Google Shape;494;p28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b="0" i="0" sz="5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8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b="0" i="0" sz="5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6" name="Google Shape;496;p2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97" name="Google Shape;497;p2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0" name="Google Shape;510;p28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 sz="2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Outils de développement</a:t>
            </a:r>
            <a:endParaRPr/>
          </a:p>
        </p:txBody>
      </p:sp>
      <p:sp>
        <p:nvSpPr>
          <p:cNvPr id="516" name="Google Shape;516;p29"/>
          <p:cNvSpPr txBox="1"/>
          <p:nvPr>
            <p:ph idx="1" type="subTitle"/>
          </p:nvPr>
        </p:nvSpPr>
        <p:spPr>
          <a:xfrm>
            <a:off x="256063" y="1119649"/>
            <a:ext cx="8631874" cy="3578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Pour développer un programme JAVA on a besoin d’un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IDE</a:t>
            </a: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(Integrated Development Environment) : Un programme regroupant un ensemble d'outils pour le développement de logiciels. (IntelliJ, NetBeans, Eclipse)</a:t>
            </a:r>
            <a:endParaRPr/>
          </a:p>
          <a:p>
            <a:pPr indent="-2159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JDK</a:t>
            </a: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(Java Development Kit) : un ensemble d'outils de développement pour Java qui comprend un compilateur (</a:t>
            </a:r>
            <a:r>
              <a:rPr b="1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javac</a:t>
            </a: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), un débogueur (</a:t>
            </a:r>
            <a:r>
              <a:rPr b="1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jdb</a:t>
            </a: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), des bibliothèques et d'autres outils nécessaires pour créer et exécuter des applications Java.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JRE</a:t>
            </a: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(Java Runtime Environment) : un ensemble d'outils nécessaires pour exécuter des applications Java sur un ordinateur, y compris la JVM.</a:t>
            </a:r>
            <a:endParaRPr/>
          </a:p>
          <a:p>
            <a:pPr indent="-2159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159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26262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rgbClr val="26262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/>
          </a:p>
        </p:txBody>
      </p:sp>
      <p:sp>
        <p:nvSpPr>
          <p:cNvPr id="517" name="Google Shape;517;p29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8" name="Google Shape;518;p29"/>
          <p:cNvSpPr/>
          <p:nvPr/>
        </p:nvSpPr>
        <p:spPr>
          <a:xfrm>
            <a:off x="515162" y="2980792"/>
            <a:ext cx="1646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9" name="Google Shape;519;p29"/>
          <p:cNvSpPr/>
          <p:nvPr/>
        </p:nvSpPr>
        <p:spPr>
          <a:xfrm>
            <a:off x="292929" y="3927310"/>
            <a:ext cx="1938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0" name="Google Shape;520;p29"/>
          <p:cNvSpPr txBox="1"/>
          <p:nvPr/>
        </p:nvSpPr>
        <p:spPr>
          <a:xfrm>
            <a:off x="827427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1" name="Google Shape;521;p29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720000" y="31440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>
                <a:solidFill>
                  <a:schemeClr val="lt1"/>
                </a:solidFill>
              </a:rPr>
              <a:t>Objectifs du chapitre</a:t>
            </a:r>
            <a:endParaRPr/>
          </a:p>
        </p:txBody>
      </p:sp>
      <p:grpSp>
        <p:nvGrpSpPr>
          <p:cNvPr id="145" name="Google Shape;145;p3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146" name="Google Shape;146;p3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3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6286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fr-FR" sz="1800"/>
              <a:t>Comprendre le paradigme OO</a:t>
            </a:r>
            <a:endParaRPr/>
          </a:p>
          <a:p>
            <a:pPr indent="-171450" lvl="0" marL="6286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fr-FR" sz="1800"/>
              <a:t>Découvrir Java</a:t>
            </a:r>
            <a:endParaRPr/>
          </a:p>
          <a:p>
            <a:pPr indent="-171450" lvl="0" marL="6286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fr-FR" sz="1800"/>
              <a:t>Décrire la syntaxe du langage Java</a:t>
            </a:r>
            <a:endParaRPr/>
          </a:p>
          <a:p>
            <a:pPr indent="-171450" lvl="0" marL="6286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fr-FR" sz="1800"/>
              <a:t>Identifier les types des variables</a:t>
            </a:r>
            <a:endParaRPr/>
          </a:p>
          <a:p>
            <a:pPr indent="-171450" lvl="0" marL="6286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fr-FR" sz="1800"/>
              <a:t>Créer une application Java</a:t>
            </a:r>
            <a:endParaRPr/>
          </a:p>
        </p:txBody>
      </p:sp>
      <p:sp>
        <p:nvSpPr>
          <p:cNvPr id="182" name="Google Shape;182;p3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>
                <a:solidFill>
                  <a:schemeClr val="dk1"/>
                </a:solidFill>
              </a:rPr>
              <a:t>Premier programme</a:t>
            </a:r>
            <a:endParaRPr/>
          </a:p>
        </p:txBody>
      </p:sp>
      <p:sp>
        <p:nvSpPr>
          <p:cNvPr id="527" name="Google Shape;527;p30"/>
          <p:cNvSpPr txBox="1"/>
          <p:nvPr/>
        </p:nvSpPr>
        <p:spPr>
          <a:xfrm>
            <a:off x="771186" y="13964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b="0" i="0" sz="5000" u="none" cap="none" strike="noStrike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8" name="Google Shape;528;p30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b="0" i="0" sz="5000" u="none" cap="none" strike="noStrike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9" name="Google Shape;529;p30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b="0" i="0" sz="5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0"/>
          <p:cNvSpPr txBox="1"/>
          <p:nvPr/>
        </p:nvSpPr>
        <p:spPr>
          <a:xfrm>
            <a:off x="1215536" y="16111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b="0" i="0" sz="5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1" name="Google Shape;531;p30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32" name="Google Shape;532;p3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5" name="Google Shape;545;p30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/>
          <p:nvPr>
            <p:ph idx="1" type="subTitle"/>
          </p:nvPr>
        </p:nvSpPr>
        <p:spPr>
          <a:xfrm>
            <a:off x="530345" y="157190"/>
            <a:ext cx="3249000" cy="4681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1/Lancer un éditeur de texte et créer un fichier intitulé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«HelloWorld.java »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2/Copier le code ci-joint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3/Compiler avec la commande: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 </a:t>
            </a:r>
            <a:endParaRPr/>
          </a:p>
          <a:p>
            <a:pPr indent="0" lvl="0" marL="152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Remarquer qu’un fichier «HelloWorld.class» est générée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4/Exécuter en lançant la machine virtuelle java et en lui spécifiant le point d'entrée: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551" name="Google Shape;55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3030" y="752970"/>
            <a:ext cx="4640580" cy="34899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52" name="Google Shape;552;p31"/>
          <p:cNvSpPr/>
          <p:nvPr/>
        </p:nvSpPr>
        <p:spPr>
          <a:xfrm>
            <a:off x="786693" y="1869413"/>
            <a:ext cx="2736304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Javac  </a:t>
            </a: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HelloWorld.java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1"/>
          <p:cNvSpPr/>
          <p:nvPr/>
        </p:nvSpPr>
        <p:spPr>
          <a:xfrm>
            <a:off x="786692" y="4304104"/>
            <a:ext cx="2736303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</a:t>
            </a: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HelloWorld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1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7856" y="1233655"/>
            <a:ext cx="6492240" cy="3176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32"/>
          <p:cNvSpPr txBox="1"/>
          <p:nvPr/>
        </p:nvSpPr>
        <p:spPr>
          <a:xfrm>
            <a:off x="326836" y="1168778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b="0" i="0" sz="5000" u="none" cap="none" strike="noStrike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1" name="Google Shape;561;p32"/>
          <p:cNvSpPr txBox="1"/>
          <p:nvPr/>
        </p:nvSpPr>
        <p:spPr>
          <a:xfrm>
            <a:off x="6952098" y="405064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b="0" i="0" sz="5000" u="none" cap="none" strike="noStrike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2" name="Google Shape;562;p32"/>
          <p:cNvSpPr txBox="1"/>
          <p:nvPr/>
        </p:nvSpPr>
        <p:spPr>
          <a:xfrm>
            <a:off x="7641723" y="426364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b="0" i="0" sz="5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2"/>
          <p:cNvSpPr txBox="1"/>
          <p:nvPr/>
        </p:nvSpPr>
        <p:spPr>
          <a:xfrm>
            <a:off x="771186" y="1383453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b="0" i="0" sz="5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4" name="Google Shape;564;p32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65" name="Google Shape;565;p32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8" name="Google Shape;578;p32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>
                <a:solidFill>
                  <a:schemeClr val="dk1"/>
                </a:solidFill>
              </a:rPr>
              <a:t>POO vs PP</a:t>
            </a:r>
            <a:endParaRPr/>
          </a:p>
        </p:txBody>
      </p:sp>
      <p:sp>
        <p:nvSpPr>
          <p:cNvPr id="188" name="Google Shape;188;p4"/>
          <p:cNvSpPr txBox="1"/>
          <p:nvPr/>
        </p:nvSpPr>
        <p:spPr>
          <a:xfrm>
            <a:off x="843456" y="124561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b="0" i="0" sz="5000" u="none" cap="none" strike="noStrike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b="0" i="0" sz="5000" u="none" cap="none" strike="noStrike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b="0" i="0" sz="5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1287806" y="1460288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fr-FR" sz="5000" u="none" cap="none" strike="noStrike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b="0" i="0" sz="5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4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93" name="Google Shape;193;p4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4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 sz="2800">
                <a:solidFill>
                  <a:schemeClr val="lt1"/>
                </a:solidFill>
              </a:rPr>
              <a:t>Programmation procédurale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12" name="Google Shape;212;p5"/>
          <p:cNvSpPr txBox="1"/>
          <p:nvPr>
            <p:ph idx="1" type="subTitle"/>
          </p:nvPr>
        </p:nvSpPr>
        <p:spPr>
          <a:xfrm>
            <a:off x="251776" y="1529000"/>
            <a:ext cx="4965600" cy="30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La programmation classique telle qu'étudiée à travers les langages </a:t>
            </a:r>
            <a:r>
              <a:rPr b="1" lang="fr-FR"/>
              <a:t>C, Pascal, ... </a:t>
            </a:r>
            <a:r>
              <a:rPr lang="fr-FR"/>
              <a:t>définit un programme comme étant: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-FR"/>
              <a:t>Un ensemble de données sur lesquelles agissent des procédures et des fonctions.</a:t>
            </a:r>
            <a:endParaRPr/>
          </a:p>
          <a:p>
            <a:pPr indent="-2159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-FR"/>
              <a:t>Les données sont </a:t>
            </a:r>
            <a:r>
              <a:rPr b="1" lang="fr-FR">
                <a:solidFill>
                  <a:srgbClr val="FD9292"/>
                </a:solidFill>
              </a:rPr>
              <a:t>la partie passive </a:t>
            </a:r>
            <a:r>
              <a:rPr lang="fr-FR"/>
              <a:t>du programme. Les procédures et les fonctions sont </a:t>
            </a:r>
            <a:r>
              <a:rPr b="1" lang="fr-FR">
                <a:solidFill>
                  <a:srgbClr val="FD9292"/>
                </a:solidFill>
              </a:rPr>
              <a:t>la partie active</a:t>
            </a:r>
            <a:r>
              <a:rPr lang="fr-FR"/>
              <a:t>.</a:t>
            </a:r>
            <a:endParaRPr/>
          </a:p>
        </p:txBody>
      </p:sp>
      <p:sp>
        <p:nvSpPr>
          <p:cNvPr id="213" name="Google Shape;213;p5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4" name="Google Shape;2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7474" y="1529000"/>
            <a:ext cx="371475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5"/>
          <p:cNvSpPr txBox="1"/>
          <p:nvPr/>
        </p:nvSpPr>
        <p:spPr>
          <a:xfrm>
            <a:off x="5573400" y="4511575"/>
            <a:ext cx="28575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"Que doit faire mon programme ? "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 sz="2800">
                <a:solidFill>
                  <a:schemeClr val="lt1"/>
                </a:solidFill>
              </a:rPr>
              <a:t>Programmation procédurale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22" name="Google Shape;222;p6"/>
          <p:cNvSpPr txBox="1"/>
          <p:nvPr>
            <p:ph idx="1" type="subTitle"/>
          </p:nvPr>
        </p:nvSpPr>
        <p:spPr>
          <a:xfrm>
            <a:off x="251776" y="1529000"/>
            <a:ext cx="4965600" cy="30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Programmer dans ce cas consiste à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-FR"/>
              <a:t>Définir un certain nombre de variables (structures, tableaux, etc.).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-FR"/>
              <a:t>Écrire des procédures pour les manipuler sans les associer explicitement les unes aux autres.</a:t>
            </a:r>
            <a:endParaRPr/>
          </a:p>
          <a:p>
            <a:pPr indent="-2159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159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6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7474" y="1529000"/>
            <a:ext cx="371475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"/>
          <p:cNvSpPr txBox="1"/>
          <p:nvPr/>
        </p:nvSpPr>
        <p:spPr>
          <a:xfrm>
            <a:off x="6565900" y="4743450"/>
            <a:ext cx="457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5573400" y="4511575"/>
            <a:ext cx="28575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"Que doit faire mon programme ? "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 txBox="1"/>
          <p:nvPr>
            <p:ph type="title"/>
          </p:nvPr>
        </p:nvSpPr>
        <p:spPr>
          <a:xfrm>
            <a:off x="719999" y="445025"/>
            <a:ext cx="807702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 sz="2800">
                <a:solidFill>
                  <a:schemeClr val="lt1"/>
                </a:solidFill>
              </a:rPr>
              <a:t>P.O.O (Programmation Orientée Objet)</a:t>
            </a:r>
            <a:endParaRPr/>
          </a:p>
        </p:txBody>
      </p:sp>
      <p:sp>
        <p:nvSpPr>
          <p:cNvPr id="233" name="Google Shape;233;p7"/>
          <p:cNvSpPr txBox="1"/>
          <p:nvPr>
            <p:ph idx="1" type="subTitle"/>
          </p:nvPr>
        </p:nvSpPr>
        <p:spPr>
          <a:xfrm>
            <a:off x="251776" y="1529000"/>
            <a:ext cx="4965600" cy="30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La programmation orientée objet est basée sur une approche de conception et de développement de logiciels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Représenter les éléments du monde réel par des entités informatiques appelées </a:t>
            </a:r>
            <a:r>
              <a:rPr b="1" lang="fr-FR"/>
              <a:t>"objets" </a:t>
            </a:r>
            <a:r>
              <a:rPr lang="fr-FR"/>
              <a:t>en adoptant un haut niveau d'abstraction</a:t>
            </a:r>
            <a:endParaRPr/>
          </a:p>
        </p:txBody>
      </p:sp>
      <p:sp>
        <p:nvSpPr>
          <p:cNvPr id="234" name="Google Shape;234;p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5" name="Google Shape;2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4347" y="1529000"/>
            <a:ext cx="3201003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7"/>
          <p:cNvSpPr txBox="1"/>
          <p:nvPr/>
        </p:nvSpPr>
        <p:spPr>
          <a:xfrm>
            <a:off x="5535299" y="4308375"/>
            <a:ext cx="320100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"De quoi doit être composé mon programme ?"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7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 txBox="1"/>
          <p:nvPr>
            <p:ph type="title"/>
          </p:nvPr>
        </p:nvSpPr>
        <p:spPr>
          <a:xfrm>
            <a:off x="719999" y="445025"/>
            <a:ext cx="807702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 sz="2800">
                <a:solidFill>
                  <a:schemeClr val="lt1"/>
                </a:solidFill>
              </a:rPr>
              <a:t>P.O.O (Programmation Orientée Objet)</a:t>
            </a:r>
            <a:endParaRPr/>
          </a:p>
        </p:txBody>
      </p:sp>
      <p:sp>
        <p:nvSpPr>
          <p:cNvPr id="243" name="Google Shape;243;p8"/>
          <p:cNvSpPr txBox="1"/>
          <p:nvPr>
            <p:ph idx="1" type="subTitle"/>
          </p:nvPr>
        </p:nvSpPr>
        <p:spPr>
          <a:xfrm>
            <a:off x="238713" y="1386912"/>
            <a:ext cx="4965600" cy="30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Un objet est une entité logicielle: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-FR"/>
              <a:t>Ayant une </a:t>
            </a:r>
            <a:r>
              <a:rPr b="1" lang="fr-FR"/>
              <a:t>identité</a:t>
            </a:r>
            <a:endParaRPr/>
          </a:p>
          <a:p>
            <a:pPr indent="-2159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-FR"/>
              <a:t>Capable de sauvegarder </a:t>
            </a:r>
            <a:r>
              <a:rPr b="1" lang="fr-FR"/>
              <a:t>un état</a:t>
            </a:r>
            <a:r>
              <a:rPr lang="fr-FR"/>
              <a:t>,</a:t>
            </a:r>
            <a:r>
              <a:rPr b="1" lang="fr-FR"/>
              <a:t> </a:t>
            </a:r>
            <a:r>
              <a:rPr lang="fr-FR"/>
              <a:t>c'est-à-dire un ensemble d’information dans des variables internes (</a:t>
            </a:r>
            <a:r>
              <a:rPr b="1" lang="fr-FR"/>
              <a:t>attributs*</a:t>
            </a:r>
            <a:r>
              <a:rPr lang="fr-FR"/>
              <a:t>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-FR"/>
              <a:t>Répondant à des messages précis en déclenchant des activations internes appropriés qui changent l’état de l’objet (</a:t>
            </a:r>
            <a:r>
              <a:rPr b="1" lang="fr-FR"/>
              <a:t>comportement**</a:t>
            </a:r>
            <a:r>
              <a:rPr lang="fr-FR"/>
              <a:t>). </a:t>
            </a:r>
            <a:endParaRPr/>
          </a:p>
        </p:txBody>
      </p:sp>
      <p:sp>
        <p:nvSpPr>
          <p:cNvPr id="244" name="Google Shape;244;p8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5" name="Google Shape;2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4347" y="1529000"/>
            <a:ext cx="3201003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8"/>
          <p:cNvSpPr txBox="1"/>
          <p:nvPr/>
        </p:nvSpPr>
        <p:spPr>
          <a:xfrm>
            <a:off x="5535299" y="4308375"/>
            <a:ext cx="320100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"De quoi doit être composé mon programme ?"</a:t>
            </a:r>
            <a:b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8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"/>
          <p:cNvSpPr txBox="1"/>
          <p:nvPr>
            <p:ph idx="1" type="subTitle"/>
          </p:nvPr>
        </p:nvSpPr>
        <p:spPr>
          <a:xfrm>
            <a:off x="4821898" y="1443125"/>
            <a:ext cx="3884496" cy="24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Un objet peut recevoir un message qui déclenche: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fr-FR"/>
              <a:t>Une méthode qui modifie son état ou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fr-FR"/>
              <a:t>Une méthode qui envoie un msg à un autre objet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9"/>
          <p:cNvSpPr txBox="1"/>
          <p:nvPr>
            <p:ph idx="2" type="subTitle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*Les  attributs  d’un  objet  sont  l’ensemble  des informations  se  présentant  sous  forme  de  variable  et permettant de représenter l’état de l’objet.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**Ces opérations sont appelées </a:t>
            </a:r>
            <a:r>
              <a:rPr b="1" lang="fr-FR"/>
              <a:t>méthodes</a:t>
            </a:r>
            <a:r>
              <a:rPr lang="fr-FR"/>
              <a:t>. Ce sont des fonctions liées à des objets et qui précisent le comportement de ces objets.</a:t>
            </a:r>
            <a:endParaRPr/>
          </a:p>
        </p:txBody>
      </p:sp>
      <p:sp>
        <p:nvSpPr>
          <p:cNvPr id="254" name="Google Shape;254;p9"/>
          <p:cNvSpPr txBox="1"/>
          <p:nvPr>
            <p:ph type="title"/>
          </p:nvPr>
        </p:nvSpPr>
        <p:spPr>
          <a:xfrm>
            <a:off x="719999" y="445025"/>
            <a:ext cx="807702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fr-FR" sz="2800">
                <a:solidFill>
                  <a:schemeClr val="lt1"/>
                </a:solidFill>
              </a:rPr>
              <a:t>P.O.O (Programmation Orientée Objet)</a:t>
            </a:r>
            <a:endParaRPr/>
          </a:p>
        </p:txBody>
      </p:sp>
      <p:pic>
        <p:nvPicPr>
          <p:cNvPr descr="A black rectangular object with a black background" id="255" name="Google Shape;2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1180" y="3316055"/>
            <a:ext cx="4282202" cy="11201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9"/>
          <p:cNvCxnSpPr/>
          <p:nvPr/>
        </p:nvCxnSpPr>
        <p:spPr>
          <a:xfrm>
            <a:off x="4421596" y="1510211"/>
            <a:ext cx="0" cy="3103784"/>
          </a:xfrm>
          <a:prstGeom prst="straightConnector1">
            <a:avLst/>
          </a:prstGeom>
          <a:noFill/>
          <a:ln cap="flat" cmpd="sng" w="9525">
            <a:solidFill>
              <a:srgbClr val="BA5EB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9"/>
          <p:cNvSpPr txBox="1"/>
          <p:nvPr>
            <p:ph idx="12" type="sldNum"/>
          </p:nvPr>
        </p:nvSpPr>
        <p:spPr>
          <a:xfrm>
            <a:off x="8495270" y="4804333"/>
            <a:ext cx="5328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Custom 2">
      <a:dk1>
        <a:srgbClr val="171717"/>
      </a:dk1>
      <a:lt1>
        <a:srgbClr val="F8F8F8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