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Medium"/>
      <p:regular r:id="rId27"/>
      <p:bold r:id="rId28"/>
      <p:italic r:id="rId29"/>
      <p:boldItalic r:id="rId30"/>
    </p:embeddedFont>
    <p:embeddedFont>
      <p:font typeface="Roboto"/>
      <p:regular r:id="rId31"/>
      <p:bold r:id="rId32"/>
      <p:italic r:id="rId33"/>
      <p:boldItalic r:id="rId34"/>
    </p:embeddedFont>
    <p:embeddedFont>
      <p:font typeface="Barlow Condensed Medium"/>
      <p:regular r:id="rId35"/>
      <p:bold r:id="rId36"/>
      <p:italic r:id="rId37"/>
      <p:boldItalic r:id="rId38"/>
    </p:embeddedFont>
    <p:embeddedFont>
      <p:font typeface="Barlow Condensed"/>
      <p:regular r:id="rId39"/>
      <p:bold r:id="rId40"/>
      <p:italic r:id="rId41"/>
      <p:boldItalic r:id="rId42"/>
    </p:embeddedFont>
    <p:embeddedFont>
      <p:font typeface="Roboto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25CEFC-0F0B-4FC1-8175-654EDFE25942}">
  <a:tblStyle styleId="{0325CEFC-0F0B-4FC1-8175-654EDFE259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fntdata"/><Relationship Id="rId20" Type="http://schemas.openxmlformats.org/officeDocument/2006/relationships/slide" Target="slides/slide14.xml"/><Relationship Id="rId42" Type="http://schemas.openxmlformats.org/officeDocument/2006/relationships/font" Target="fonts/BarlowCondensed-boldItalic.fntdata"/><Relationship Id="rId41" Type="http://schemas.openxmlformats.org/officeDocument/2006/relationships/font" Target="fonts/BarlowCondensed-italic.fntdata"/><Relationship Id="rId22" Type="http://schemas.openxmlformats.org/officeDocument/2006/relationships/slide" Target="slides/slide16.xml"/><Relationship Id="rId44" Type="http://schemas.openxmlformats.org/officeDocument/2006/relationships/font" Target="fonts/RobotoLight-bold.fntdata"/><Relationship Id="rId21" Type="http://schemas.openxmlformats.org/officeDocument/2006/relationships/slide" Target="slides/slide15.xml"/><Relationship Id="rId43" Type="http://schemas.openxmlformats.org/officeDocument/2006/relationships/font" Target="fonts/RobotoLight-regular.fntdata"/><Relationship Id="rId24" Type="http://schemas.openxmlformats.org/officeDocument/2006/relationships/slide" Target="slides/slide18.xml"/><Relationship Id="rId46" Type="http://schemas.openxmlformats.org/officeDocument/2006/relationships/font" Target="fonts/RobotoLight-boldItalic.fntdata"/><Relationship Id="rId23" Type="http://schemas.openxmlformats.org/officeDocument/2006/relationships/slide" Target="slides/slide17.xml"/><Relationship Id="rId45"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Medium-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BarlowCondensedMedium-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BarlowCondensedMedium-italic.fntdata"/><Relationship Id="rId14" Type="http://schemas.openxmlformats.org/officeDocument/2006/relationships/slide" Target="slides/slide8.xml"/><Relationship Id="rId36" Type="http://schemas.openxmlformats.org/officeDocument/2006/relationships/font" Target="fonts/BarlowCondensedMedium-bold.fntdata"/><Relationship Id="rId17" Type="http://schemas.openxmlformats.org/officeDocument/2006/relationships/slide" Target="slides/slide11.xml"/><Relationship Id="rId39" Type="http://schemas.openxmlformats.org/officeDocument/2006/relationships/font" Target="fonts/BarlowCondensed-regular.fntdata"/><Relationship Id="rId16" Type="http://schemas.openxmlformats.org/officeDocument/2006/relationships/slide" Target="slides/slide10.xml"/><Relationship Id="rId38" Type="http://schemas.openxmlformats.org/officeDocument/2006/relationships/font" Target="fonts/BarlowCondensed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54be2750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54be2750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8929e7c3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8929e7c3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9b79504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9b79504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54be2750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54be2750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54be2750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54be2750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54be2750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54be2750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54be2750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54be2750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8929e7c3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8929e7c3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921438b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921438b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9b84cde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9b84cde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c088f8f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c088f8f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c334f1f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7c334f1f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291264ea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291264ea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291264ea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291264ea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8929e7c3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8929e7c3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291264e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291264e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8929e7c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8929e7c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291264ea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291264ea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54be2750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54be2750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D:\esprit 2014\ESPRIT 2014\charte essprit 2014\render\support final\triangle.png" id="54" name="Google Shape;54;p13"/>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cap="flat" cmpd="sng" w="28575">
            <a:solidFill>
              <a:srgbClr val="F5340B"/>
            </a:solidFill>
            <a:prstDash val="solid"/>
            <a:round/>
            <a:headEnd len="med" w="med" type="none"/>
            <a:tailEnd len="med" w="med" type="none"/>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anchorCtr="0" anchor="t" bIns="91425" lIns="91425" spcFirstLastPara="1" rIns="91425" wrap="square" tIns="91425">
            <a:spAutoFit/>
          </a:bodyPr>
          <a:lstStyle/>
          <a:p>
            <a:pPr indent="-228600" lvl="0" marL="228600" rtl="0" algn="ctr">
              <a:lnSpc>
                <a:spcPct val="115000"/>
              </a:lnSpc>
              <a:spcBef>
                <a:spcPts val="2400"/>
              </a:spcBef>
              <a:spcAft>
                <a:spcPts val="600"/>
              </a:spcAft>
              <a:buNone/>
            </a:pPr>
            <a:r>
              <a:rPr b="1" lang="en" sz="2600">
                <a:solidFill>
                  <a:srgbClr val="E20B0B"/>
                </a:solidFill>
                <a:latin typeface="Barlow Condensed"/>
                <a:ea typeface="Barlow Condensed"/>
                <a:cs typeface="Barlow Condensed"/>
                <a:sym typeface="Barlow Condensed"/>
              </a:rPr>
              <a:t>Chapitre 10 : Collection ( Set )</a:t>
            </a:r>
            <a:endParaRPr b="1" sz="2600">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cxnSp>
        <p:nvCxnSpPr>
          <p:cNvPr id="155" name="Google Shape;155;p2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56" name="Google Shape;1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57" name="Google Shape;157;p22"/>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HashSet &lt;E&gt;: Exemple 2</a:t>
            </a:r>
            <a:endParaRPr b="1">
              <a:solidFill>
                <a:srgbClr val="E20B0B"/>
              </a:solidFill>
              <a:latin typeface="Roboto"/>
              <a:ea typeface="Roboto"/>
              <a:cs typeface="Roboto"/>
              <a:sym typeface="Roboto"/>
            </a:endParaRPr>
          </a:p>
        </p:txBody>
      </p:sp>
      <p:pic>
        <p:nvPicPr>
          <p:cNvPr descr="D:\esprit 2014\ESPRIT 2014\charte essprit 2014\render\support final\triangle.png" id="158" name="Google Shape;158;p22"/>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159" name="Google Shape;159;p22"/>
          <p:cNvSpPr txBox="1"/>
          <p:nvPr/>
        </p:nvSpPr>
        <p:spPr>
          <a:xfrm>
            <a:off x="327475" y="780000"/>
            <a:ext cx="8786100" cy="58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u="sng">
                <a:solidFill>
                  <a:srgbClr val="E20B0B"/>
                </a:solidFill>
                <a:latin typeface="Roboto"/>
                <a:ea typeface="Roboto"/>
                <a:cs typeface="Roboto"/>
                <a:sym typeface="Roboto"/>
              </a:rPr>
              <a:t>HashSet</a:t>
            </a:r>
            <a:r>
              <a:rPr lang="en">
                <a:solidFill>
                  <a:schemeClr val="dk1"/>
                </a:solidFill>
                <a:latin typeface="Roboto"/>
                <a:ea typeface="Roboto"/>
                <a:cs typeface="Roboto"/>
                <a:sym typeface="Roboto"/>
              </a:rPr>
              <a:t> est l'implémentation la plus utile de Set. Elle permet de stocker des objets </a:t>
            </a:r>
            <a:r>
              <a:rPr b="1" lang="en">
                <a:solidFill>
                  <a:srgbClr val="E20B0B"/>
                </a:solidFill>
                <a:latin typeface="Roboto"/>
                <a:ea typeface="Roboto"/>
                <a:cs typeface="Roboto"/>
                <a:sym typeface="Roboto"/>
              </a:rPr>
              <a:t>sans doublons.</a:t>
            </a:r>
            <a:endParaRPr b="1">
              <a:solidFill>
                <a:srgbClr val="E20B0B"/>
              </a:solidFill>
              <a:latin typeface="Roboto"/>
              <a:ea typeface="Roboto"/>
              <a:cs typeface="Roboto"/>
              <a:sym typeface="Roboto"/>
            </a:endParaRPr>
          </a:p>
          <a:p>
            <a:pPr indent="0" lvl="0" marL="457200" rtl="0" algn="l">
              <a:spcBef>
                <a:spcPts val="0"/>
              </a:spcBef>
              <a:spcAft>
                <a:spcPts val="0"/>
              </a:spcAft>
              <a:buNone/>
            </a:pPr>
            <a:r>
              <a:t/>
            </a:r>
            <a:endParaRPr sz="1700">
              <a:solidFill>
                <a:srgbClr val="262626"/>
              </a:solidFill>
              <a:highlight>
                <a:srgbClr val="FFFFFF"/>
              </a:highlight>
              <a:latin typeface="Barlow Condensed"/>
              <a:ea typeface="Barlow Condensed"/>
              <a:cs typeface="Barlow Condensed"/>
              <a:sym typeface="Barlow Condensed"/>
            </a:endParaRPr>
          </a:p>
          <a:p>
            <a:pPr indent="0" lvl="0" marL="914400" rtl="0" algn="l">
              <a:lnSpc>
                <a:spcPct val="150000"/>
              </a:lnSpc>
              <a:spcBef>
                <a:spcPts val="0"/>
              </a:spcBef>
              <a:spcAft>
                <a:spcPts val="0"/>
              </a:spcAft>
              <a:buNone/>
            </a:pPr>
            <a:r>
              <a:t/>
            </a:r>
            <a:endParaRPr b="1" sz="1900" u="sng">
              <a:solidFill>
                <a:srgbClr val="E20B0B"/>
              </a:solidFill>
              <a:latin typeface="Barlow Condensed"/>
              <a:ea typeface="Barlow Condensed"/>
              <a:cs typeface="Barlow Condensed"/>
              <a:sym typeface="Barlow Condensed"/>
            </a:endParaRPr>
          </a:p>
          <a:p>
            <a:pPr indent="0" lvl="0" marL="0" rtl="0" algn="l">
              <a:lnSpc>
                <a:spcPct val="150000"/>
              </a:lnSpc>
              <a:spcBef>
                <a:spcPts val="0"/>
              </a:spcBef>
              <a:spcAft>
                <a:spcPts val="0"/>
              </a:spcAft>
              <a:buNone/>
            </a:pPr>
            <a:r>
              <a:t/>
            </a:r>
            <a:endParaRPr b="1" sz="1900" u="sng">
              <a:solidFill>
                <a:srgbClr val="E20B0B"/>
              </a:solidFill>
              <a:latin typeface="Barlow Condensed"/>
              <a:ea typeface="Barlow Condensed"/>
              <a:cs typeface="Barlow Condensed"/>
              <a:sym typeface="Barlow Condensed"/>
            </a:endParaRPr>
          </a:p>
          <a:p>
            <a:pPr indent="0" lvl="0" marL="0" rtl="0" algn="l">
              <a:lnSpc>
                <a:spcPct val="150000"/>
              </a:lnSpc>
              <a:spcBef>
                <a:spcPts val="0"/>
              </a:spcBef>
              <a:spcAft>
                <a:spcPts val="0"/>
              </a:spcAft>
              <a:buNone/>
            </a:pPr>
            <a:r>
              <a:t/>
            </a:r>
            <a:endParaRPr b="1" sz="1900" u="sng">
              <a:solidFill>
                <a:srgbClr val="E20B0B"/>
              </a:solidFill>
              <a:latin typeface="Barlow Condensed"/>
              <a:ea typeface="Barlow Condensed"/>
              <a:cs typeface="Barlow Condensed"/>
              <a:sym typeface="Barlow Condensed"/>
            </a:endParaRPr>
          </a:p>
          <a:p>
            <a:pPr indent="0" lvl="0" marL="0" rtl="0" algn="l">
              <a:lnSpc>
                <a:spcPct val="150000"/>
              </a:lnSpc>
              <a:spcBef>
                <a:spcPts val="0"/>
              </a:spcBef>
              <a:spcAft>
                <a:spcPts val="0"/>
              </a:spcAft>
              <a:buNone/>
            </a:pPr>
            <a:r>
              <a:t/>
            </a:r>
            <a:endParaRPr b="1" sz="1900" u="sng">
              <a:solidFill>
                <a:srgbClr val="E20B0B"/>
              </a:solidFill>
              <a:latin typeface="Barlow Condensed"/>
              <a:ea typeface="Barlow Condensed"/>
              <a:cs typeface="Barlow Condensed"/>
              <a:sym typeface="Barlow Condensed"/>
            </a:endParaRPr>
          </a:p>
          <a:p>
            <a:pPr indent="0" lvl="0" marL="0" rtl="0" algn="l">
              <a:lnSpc>
                <a:spcPct val="150000"/>
              </a:lnSpc>
              <a:spcBef>
                <a:spcPts val="0"/>
              </a:spcBef>
              <a:spcAft>
                <a:spcPts val="0"/>
              </a:spcAft>
              <a:buNone/>
            </a:pPr>
            <a:r>
              <a:t/>
            </a:r>
            <a:endParaRPr b="1" sz="1900" u="sng">
              <a:solidFill>
                <a:srgbClr val="E20B0B"/>
              </a:solidFill>
              <a:latin typeface="Barlow Condensed"/>
              <a:ea typeface="Barlow Condensed"/>
              <a:cs typeface="Barlow Condensed"/>
              <a:sym typeface="Barlow Condensed"/>
            </a:endParaRPr>
          </a:p>
          <a:p>
            <a:pPr indent="0" lvl="0" marL="0" rtl="0" algn="l">
              <a:lnSpc>
                <a:spcPct val="150000"/>
              </a:lnSpc>
              <a:spcBef>
                <a:spcPts val="0"/>
              </a:spcBef>
              <a:spcAft>
                <a:spcPts val="0"/>
              </a:spcAft>
              <a:buNone/>
            </a:pPr>
            <a:r>
              <a:t/>
            </a:r>
            <a:endParaRPr b="1" sz="1900" u="sng">
              <a:solidFill>
                <a:srgbClr val="E20B0B"/>
              </a:solidFill>
              <a:latin typeface="Barlow Condensed"/>
              <a:ea typeface="Barlow Condensed"/>
              <a:cs typeface="Barlow Condensed"/>
              <a:sym typeface="Barlow Condensed"/>
            </a:endParaRPr>
          </a:p>
          <a:p>
            <a:pPr indent="0" lvl="0" marL="914400" rtl="0" algn="l">
              <a:lnSpc>
                <a:spcPct val="150000"/>
              </a:lnSpc>
              <a:spcBef>
                <a:spcPts val="0"/>
              </a:spcBef>
              <a:spcAft>
                <a:spcPts val="0"/>
              </a:spcAft>
              <a:buNone/>
            </a:pPr>
            <a:r>
              <a:t/>
            </a:r>
            <a:endParaRPr b="1" sz="1900" u="sng">
              <a:solidFill>
                <a:srgbClr val="E20B0B"/>
              </a:solidFill>
              <a:latin typeface="Barlow Condensed"/>
              <a:ea typeface="Barlow Condensed"/>
              <a:cs typeface="Barlow Condensed"/>
              <a:sym typeface="Barlow Condensed"/>
            </a:endParaRPr>
          </a:p>
          <a:p>
            <a:pPr indent="0" lvl="0" marL="0" rtl="0" algn="l">
              <a:lnSpc>
                <a:spcPct val="150000"/>
              </a:lnSpc>
              <a:spcBef>
                <a:spcPts val="0"/>
              </a:spcBef>
              <a:spcAft>
                <a:spcPts val="0"/>
              </a:spcAft>
              <a:buNone/>
            </a:pPr>
            <a:r>
              <a:t/>
            </a:r>
            <a:endParaRPr sz="1700">
              <a:solidFill>
                <a:schemeClr val="dk1"/>
              </a:solidFill>
              <a:latin typeface="Barlow Condensed"/>
              <a:ea typeface="Barlow Condensed"/>
              <a:cs typeface="Barlow Condensed"/>
              <a:sym typeface="Barlow Condensed"/>
            </a:endParaRPr>
          </a:p>
          <a:p>
            <a:pPr indent="0" lvl="0" marL="457200" rtl="0" algn="l">
              <a:spcBef>
                <a:spcPts val="0"/>
              </a:spcBef>
              <a:spcAft>
                <a:spcPts val="0"/>
              </a:spcAft>
              <a:buClr>
                <a:schemeClr val="dk1"/>
              </a:buClr>
              <a:buSzPts val="2400"/>
              <a:buFont typeface="Arial"/>
              <a:buNone/>
            </a:pPr>
            <a:r>
              <a:t/>
            </a:r>
            <a:endParaRPr b="1" sz="1700">
              <a:solidFill>
                <a:schemeClr val="dk1"/>
              </a:solidFill>
              <a:latin typeface="Barlow Condensed"/>
              <a:ea typeface="Barlow Condensed"/>
              <a:cs typeface="Barlow Condensed"/>
              <a:sym typeface="Barlow Condensed"/>
            </a:endParaRPr>
          </a:p>
          <a:p>
            <a:pPr indent="0" lvl="0" marL="0" rtl="0" algn="l">
              <a:spcBef>
                <a:spcPts val="0"/>
              </a:spcBef>
              <a:spcAft>
                <a:spcPts val="0"/>
              </a:spcAft>
              <a:buNone/>
            </a:pPr>
            <a:r>
              <a:t/>
            </a:r>
            <a:endParaRPr sz="1700">
              <a:latin typeface="Barlow Condensed"/>
              <a:ea typeface="Barlow Condensed"/>
              <a:cs typeface="Barlow Condensed"/>
              <a:sym typeface="Barlow Condensed"/>
            </a:endParaRPr>
          </a:p>
        </p:txBody>
      </p:sp>
      <p:sp>
        <p:nvSpPr>
          <p:cNvPr id="160" name="Google Shape;160;p22"/>
          <p:cNvSpPr/>
          <p:nvPr/>
        </p:nvSpPr>
        <p:spPr>
          <a:xfrm>
            <a:off x="629425" y="1473625"/>
            <a:ext cx="8182200" cy="31896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2"/>
          <p:cNvSpPr txBox="1"/>
          <p:nvPr/>
        </p:nvSpPr>
        <p:spPr>
          <a:xfrm>
            <a:off x="687675" y="1455850"/>
            <a:ext cx="8292300" cy="41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Création d'un HashSet de type String pour stocker des éléments uniques.</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Set</a:t>
            </a:r>
            <a:r>
              <a:rPr b="1" lang="en" sz="1200">
                <a:solidFill>
                  <a:srgbClr val="080808"/>
                </a:solidFill>
                <a:latin typeface="Courier New"/>
                <a:ea typeface="Courier New"/>
                <a:cs typeface="Courier New"/>
                <a:sym typeface="Courier New"/>
              </a:rPr>
              <a:t>&lt;</a:t>
            </a:r>
            <a:r>
              <a:rPr b="1" lang="en" sz="1200">
                <a:solidFill>
                  <a:schemeClr val="dk1"/>
                </a:solidFill>
                <a:latin typeface="Courier New"/>
                <a:ea typeface="Courier New"/>
                <a:cs typeface="Courier New"/>
                <a:sym typeface="Courier New"/>
              </a:rPr>
              <a:t>String</a:t>
            </a:r>
            <a:r>
              <a:rPr b="1" lang="en" sz="1200">
                <a:solidFill>
                  <a:srgbClr val="080808"/>
                </a:solidFill>
                <a:latin typeface="Courier New"/>
                <a:ea typeface="Courier New"/>
                <a:cs typeface="Courier New"/>
                <a:sym typeface="Courier New"/>
              </a:rPr>
              <a:t>&gt; </a:t>
            </a:r>
            <a:r>
              <a:rPr b="1" lang="en" sz="1200">
                <a:solidFill>
                  <a:schemeClr val="dk1"/>
                </a:solidFill>
                <a:latin typeface="Courier New"/>
                <a:ea typeface="Courier New"/>
                <a:cs typeface="Courier New"/>
                <a:sym typeface="Courier New"/>
              </a:rPr>
              <a:t>monHashSet </a:t>
            </a:r>
            <a:r>
              <a:rPr b="1" lang="en" sz="1200">
                <a:solidFill>
                  <a:srgbClr val="080808"/>
                </a:solidFill>
                <a:latin typeface="Courier New"/>
                <a:ea typeface="Courier New"/>
                <a:cs typeface="Courier New"/>
                <a:sym typeface="Courier New"/>
              </a:rPr>
              <a:t>= </a:t>
            </a:r>
            <a:r>
              <a:rPr b="1" lang="en" sz="1200">
                <a:solidFill>
                  <a:srgbClr val="0033B3"/>
                </a:solidFill>
                <a:latin typeface="Courier New"/>
                <a:ea typeface="Courier New"/>
                <a:cs typeface="Courier New"/>
                <a:sym typeface="Courier New"/>
              </a:rPr>
              <a:t>new </a:t>
            </a:r>
            <a:r>
              <a:rPr b="1" lang="en" sz="1200">
                <a:solidFill>
                  <a:srgbClr val="080808"/>
                </a:solidFill>
                <a:latin typeface="Courier New"/>
                <a:ea typeface="Courier New"/>
                <a:cs typeface="Courier New"/>
                <a:sym typeface="Courier New"/>
              </a:rPr>
              <a:t>HashSet&lt;&gt;();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Ajout de trois chaînes de caractères arbitraires dans le HashSet.</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67D17"/>
                </a:solidFill>
                <a:latin typeface="Courier New"/>
                <a:ea typeface="Courier New"/>
                <a:cs typeface="Courier New"/>
                <a:sym typeface="Courier New"/>
              </a:rPr>
              <a:t>"1"</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67D17"/>
                </a:solidFill>
                <a:latin typeface="Courier New"/>
                <a:ea typeface="Courier New"/>
                <a:cs typeface="Courier New"/>
                <a:sym typeface="Courier New"/>
              </a:rPr>
              <a:t>"2"</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67D17"/>
                </a:solidFill>
                <a:latin typeface="Courier New"/>
                <a:ea typeface="Courier New"/>
                <a:cs typeface="Courier New"/>
                <a:sym typeface="Courier New"/>
              </a:rPr>
              <a:t>"3"</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Création d'un itérateur pour parcourir les éléments du HashSet.</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Iterator</a:t>
            </a:r>
            <a:r>
              <a:rPr b="1" lang="en" sz="1200">
                <a:solidFill>
                  <a:srgbClr val="080808"/>
                </a:solidFill>
                <a:latin typeface="Courier New"/>
                <a:ea typeface="Courier New"/>
                <a:cs typeface="Courier New"/>
                <a:sym typeface="Courier New"/>
              </a:rPr>
              <a:t>&lt;</a:t>
            </a:r>
            <a:r>
              <a:rPr b="1" lang="en" sz="1200">
                <a:solidFill>
                  <a:schemeClr val="dk1"/>
                </a:solidFill>
                <a:latin typeface="Courier New"/>
                <a:ea typeface="Courier New"/>
                <a:cs typeface="Courier New"/>
                <a:sym typeface="Courier New"/>
              </a:rPr>
              <a:t>String</a:t>
            </a:r>
            <a:r>
              <a:rPr b="1" lang="en" sz="1200">
                <a:solidFill>
                  <a:srgbClr val="080808"/>
                </a:solidFill>
                <a:latin typeface="Courier New"/>
                <a:ea typeface="Courier New"/>
                <a:cs typeface="Courier New"/>
                <a:sym typeface="Courier New"/>
              </a:rPr>
              <a:t>&gt; </a:t>
            </a:r>
            <a:r>
              <a:rPr b="1" lang="en" sz="1200">
                <a:solidFill>
                  <a:schemeClr val="dk1"/>
                </a:solidFill>
                <a:latin typeface="Courier New"/>
                <a:ea typeface="Courier New"/>
                <a:cs typeface="Courier New"/>
                <a:sym typeface="Courier New"/>
              </a:rPr>
              <a:t>it </a:t>
            </a:r>
            <a:r>
              <a:rPr b="1" lang="en" sz="1200">
                <a:solidFill>
                  <a:srgbClr val="080808"/>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.iterator();</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Boucle while pour parcourir le HashSet tant qu'il y a des éléments suivants.</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033B3"/>
                </a:solidFill>
                <a:latin typeface="Courier New"/>
                <a:ea typeface="Courier New"/>
                <a:cs typeface="Courier New"/>
                <a:sym typeface="Courier New"/>
              </a:rPr>
              <a:t>while </a:t>
            </a:r>
            <a:r>
              <a:rPr b="1" lang="en" sz="1200">
                <a:solidFill>
                  <a:srgbClr val="080808"/>
                </a:solidFill>
                <a:latin typeface="Courier New"/>
                <a:ea typeface="Courier New"/>
                <a:cs typeface="Courier New"/>
                <a:sym typeface="Courier New"/>
              </a:rPr>
              <a:t>(</a:t>
            </a:r>
            <a:r>
              <a:rPr b="1" lang="en" sz="1200">
                <a:solidFill>
                  <a:schemeClr val="dk1"/>
                </a:solidFill>
                <a:latin typeface="Courier New"/>
                <a:ea typeface="Courier New"/>
                <a:cs typeface="Courier New"/>
                <a:sym typeface="Courier New"/>
              </a:rPr>
              <a:t>it</a:t>
            </a:r>
            <a:r>
              <a:rPr b="1" lang="en" sz="1200">
                <a:solidFill>
                  <a:srgbClr val="080808"/>
                </a:solidFill>
                <a:latin typeface="Courier New"/>
                <a:ea typeface="Courier New"/>
                <a:cs typeface="Courier New"/>
                <a:sym typeface="Courier New"/>
              </a:rPr>
              <a:t>.hasNext())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80808"/>
                </a:solidFill>
                <a:latin typeface="Courier New"/>
                <a:ea typeface="Courier New"/>
                <a:cs typeface="Courier New"/>
                <a:sym typeface="Courier New"/>
              </a:rPr>
              <a:t>   </a:t>
            </a:r>
            <a:r>
              <a:rPr b="1" i="1" lang="en" sz="1200">
                <a:solidFill>
                  <a:srgbClr val="8C8C8C"/>
                </a:solidFill>
                <a:latin typeface="Courier New"/>
                <a:ea typeface="Courier New"/>
                <a:cs typeface="Courier New"/>
                <a:sym typeface="Courier New"/>
              </a:rPr>
              <a:t>// Affichage de l'élément suivant dans la console.</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System</a:t>
            </a:r>
            <a:r>
              <a:rPr b="1" lang="en" sz="1200">
                <a:solidFill>
                  <a:srgbClr val="080808"/>
                </a:solidFill>
                <a:latin typeface="Courier New"/>
                <a:ea typeface="Courier New"/>
                <a:cs typeface="Courier New"/>
                <a:sym typeface="Courier New"/>
              </a:rPr>
              <a:t>.</a:t>
            </a:r>
            <a:r>
              <a:rPr b="1" i="1" lang="en" sz="1200">
                <a:solidFill>
                  <a:srgbClr val="871094"/>
                </a:solidFill>
                <a:latin typeface="Courier New"/>
                <a:ea typeface="Courier New"/>
                <a:cs typeface="Courier New"/>
                <a:sym typeface="Courier New"/>
              </a:rPr>
              <a:t>out</a:t>
            </a:r>
            <a:r>
              <a:rPr b="1" lang="en" sz="1200">
                <a:solidFill>
                  <a:srgbClr val="080808"/>
                </a:solidFill>
                <a:latin typeface="Courier New"/>
                <a:ea typeface="Courier New"/>
                <a:cs typeface="Courier New"/>
                <a:sym typeface="Courier New"/>
              </a:rPr>
              <a:t>.println(</a:t>
            </a:r>
            <a:r>
              <a:rPr b="1" lang="en" sz="1200">
                <a:solidFill>
                  <a:schemeClr val="dk1"/>
                </a:solidFill>
                <a:latin typeface="Courier New"/>
                <a:ea typeface="Courier New"/>
                <a:cs typeface="Courier New"/>
                <a:sym typeface="Courier New"/>
              </a:rPr>
              <a:t>it</a:t>
            </a:r>
            <a:r>
              <a:rPr b="1" lang="en" sz="1200">
                <a:solidFill>
                  <a:srgbClr val="080808"/>
                </a:solidFill>
                <a:latin typeface="Courier New"/>
                <a:ea typeface="Courier New"/>
                <a:cs typeface="Courier New"/>
                <a:sym typeface="Courier New"/>
              </a:rPr>
              <a:t>.next());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2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67" name="Google Shape;16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68" name="Google Shape;168;p23"/>
          <p:cNvSpPr txBox="1"/>
          <p:nvPr/>
        </p:nvSpPr>
        <p:spPr>
          <a:xfrm>
            <a:off x="838825" y="61475"/>
            <a:ext cx="4838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E20B0B"/>
                </a:solidFill>
                <a:latin typeface="Roboto"/>
                <a:ea typeface="Roboto"/>
                <a:cs typeface="Roboto"/>
                <a:sym typeface="Roboto"/>
              </a:rPr>
              <a:t>HashSet &lt;E&gt;: Exemple 3</a:t>
            </a:r>
            <a:endParaRPr b="1">
              <a:solidFill>
                <a:srgbClr val="E20B0B"/>
              </a:solidFill>
              <a:latin typeface="Roboto"/>
              <a:ea typeface="Roboto"/>
              <a:cs typeface="Roboto"/>
              <a:sym typeface="Roboto"/>
            </a:endParaRPr>
          </a:p>
          <a:p>
            <a:pPr indent="0" lvl="0" marL="0" rtl="0" algn="l">
              <a:spcBef>
                <a:spcPts val="0"/>
              </a:spcBef>
              <a:spcAft>
                <a:spcPts val="0"/>
              </a:spcAft>
              <a:buNone/>
            </a:pPr>
            <a:r>
              <a:t/>
            </a:r>
            <a:endParaRPr b="1" sz="1500">
              <a:solidFill>
                <a:srgbClr val="E20B0B"/>
              </a:solidFill>
              <a:latin typeface="Barlow Condensed"/>
              <a:ea typeface="Barlow Condensed"/>
              <a:cs typeface="Barlow Condensed"/>
              <a:sym typeface="Barlow Condensed"/>
            </a:endParaRPr>
          </a:p>
        </p:txBody>
      </p:sp>
      <p:pic>
        <p:nvPicPr>
          <p:cNvPr descr="D:\esprit 2014\ESPRIT 2014\charte essprit 2014\render\support final\triangle.png" id="169" name="Google Shape;169;p23"/>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170" name="Google Shape;170;p23"/>
          <p:cNvSpPr/>
          <p:nvPr/>
        </p:nvSpPr>
        <p:spPr>
          <a:xfrm>
            <a:off x="1345325" y="1397350"/>
            <a:ext cx="6570300" cy="31263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txBox="1"/>
          <p:nvPr/>
        </p:nvSpPr>
        <p:spPr>
          <a:xfrm>
            <a:off x="1426925" y="1639375"/>
            <a:ext cx="6488700" cy="23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Création d'un HashSet de type String pour stocker des éléments uniques.</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Set</a:t>
            </a:r>
            <a:r>
              <a:rPr b="1" lang="en" sz="1200">
                <a:solidFill>
                  <a:srgbClr val="080808"/>
                </a:solidFill>
                <a:latin typeface="Courier New"/>
                <a:ea typeface="Courier New"/>
                <a:cs typeface="Courier New"/>
                <a:sym typeface="Courier New"/>
              </a:rPr>
              <a:t>&lt;</a:t>
            </a:r>
            <a:r>
              <a:rPr b="1" lang="en" sz="1200">
                <a:solidFill>
                  <a:schemeClr val="dk1"/>
                </a:solidFill>
                <a:latin typeface="Courier New"/>
                <a:ea typeface="Courier New"/>
                <a:cs typeface="Courier New"/>
                <a:sym typeface="Courier New"/>
              </a:rPr>
              <a:t>String</a:t>
            </a:r>
            <a:r>
              <a:rPr b="1" lang="en" sz="1200">
                <a:solidFill>
                  <a:srgbClr val="080808"/>
                </a:solidFill>
                <a:latin typeface="Courier New"/>
                <a:ea typeface="Courier New"/>
                <a:cs typeface="Courier New"/>
                <a:sym typeface="Courier New"/>
              </a:rPr>
              <a:t>&gt; </a:t>
            </a:r>
            <a:r>
              <a:rPr b="1" lang="en" sz="1200">
                <a:solidFill>
                  <a:schemeClr val="dk1"/>
                </a:solidFill>
                <a:latin typeface="Courier New"/>
                <a:ea typeface="Courier New"/>
                <a:cs typeface="Courier New"/>
                <a:sym typeface="Courier New"/>
              </a:rPr>
              <a:t>monHashSet </a:t>
            </a:r>
            <a:r>
              <a:rPr b="1" lang="en" sz="1200">
                <a:solidFill>
                  <a:srgbClr val="080808"/>
                </a:solidFill>
                <a:latin typeface="Courier New"/>
                <a:ea typeface="Courier New"/>
                <a:cs typeface="Courier New"/>
                <a:sym typeface="Courier New"/>
              </a:rPr>
              <a:t>= </a:t>
            </a:r>
            <a:r>
              <a:rPr b="1" lang="en" sz="1200">
                <a:solidFill>
                  <a:srgbClr val="0033B3"/>
                </a:solidFill>
                <a:latin typeface="Courier New"/>
                <a:ea typeface="Courier New"/>
                <a:cs typeface="Courier New"/>
                <a:sym typeface="Courier New"/>
              </a:rPr>
              <a:t>new </a:t>
            </a:r>
            <a:r>
              <a:rPr b="1" lang="en" sz="1200">
                <a:solidFill>
                  <a:srgbClr val="080808"/>
                </a:solidFill>
                <a:latin typeface="Courier New"/>
                <a:ea typeface="Courier New"/>
                <a:cs typeface="Courier New"/>
                <a:sym typeface="Courier New"/>
              </a:rPr>
              <a:t>HashSet&lt;&gt;();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Ajout de trois chaînes de caractères arbitraires dans le HashSet.</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67D17"/>
                </a:solidFill>
                <a:latin typeface="Courier New"/>
                <a:ea typeface="Courier New"/>
                <a:cs typeface="Courier New"/>
                <a:sym typeface="Courier New"/>
              </a:rPr>
              <a:t>"1"</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67D17"/>
                </a:solidFill>
                <a:latin typeface="Courier New"/>
                <a:ea typeface="Courier New"/>
                <a:cs typeface="Courier New"/>
                <a:sym typeface="Courier New"/>
              </a:rPr>
              <a:t>"2"</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67D17"/>
                </a:solidFill>
                <a:latin typeface="Courier New"/>
                <a:ea typeface="Courier New"/>
                <a:cs typeface="Courier New"/>
                <a:sym typeface="Courier New"/>
              </a:rPr>
              <a:t>"3"</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Boucle for-each pour parcourir et afficher chaque élément du HashSet.</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033B3"/>
                </a:solidFill>
                <a:latin typeface="Courier New"/>
                <a:ea typeface="Courier New"/>
                <a:cs typeface="Courier New"/>
                <a:sym typeface="Courier New"/>
              </a:rPr>
              <a:t>for </a:t>
            </a:r>
            <a:r>
              <a:rPr b="1" lang="en" sz="1200">
                <a:solidFill>
                  <a:srgbClr val="080808"/>
                </a:solidFill>
                <a:latin typeface="Courier New"/>
                <a:ea typeface="Courier New"/>
                <a:cs typeface="Courier New"/>
                <a:sym typeface="Courier New"/>
              </a:rPr>
              <a:t>(</a:t>
            </a:r>
            <a:r>
              <a:rPr b="1" lang="en" sz="1200">
                <a:solidFill>
                  <a:schemeClr val="dk1"/>
                </a:solidFill>
                <a:latin typeface="Courier New"/>
                <a:ea typeface="Courier New"/>
                <a:cs typeface="Courier New"/>
                <a:sym typeface="Courier New"/>
              </a:rPr>
              <a:t>String str </a:t>
            </a:r>
            <a:r>
              <a:rPr b="1" lang="en" sz="1200">
                <a:solidFill>
                  <a:srgbClr val="080808"/>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80808"/>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System</a:t>
            </a:r>
            <a:r>
              <a:rPr b="1" lang="en" sz="1200">
                <a:solidFill>
                  <a:srgbClr val="080808"/>
                </a:solidFill>
                <a:latin typeface="Courier New"/>
                <a:ea typeface="Courier New"/>
                <a:cs typeface="Courier New"/>
                <a:sym typeface="Courier New"/>
              </a:rPr>
              <a:t>.</a:t>
            </a:r>
            <a:r>
              <a:rPr b="1" i="1" lang="en" sz="1200">
                <a:solidFill>
                  <a:srgbClr val="871094"/>
                </a:solidFill>
                <a:latin typeface="Courier New"/>
                <a:ea typeface="Courier New"/>
                <a:cs typeface="Courier New"/>
                <a:sym typeface="Courier New"/>
              </a:rPr>
              <a:t>out</a:t>
            </a:r>
            <a:r>
              <a:rPr b="1" lang="en" sz="1200">
                <a:solidFill>
                  <a:srgbClr val="080808"/>
                </a:solidFill>
                <a:latin typeface="Courier New"/>
                <a:ea typeface="Courier New"/>
                <a:cs typeface="Courier New"/>
                <a:sym typeface="Courier New"/>
              </a:rPr>
              <a:t>.println(</a:t>
            </a:r>
            <a:r>
              <a:rPr b="1" lang="en" sz="1200">
                <a:solidFill>
                  <a:schemeClr val="dk1"/>
                </a:solidFill>
                <a:latin typeface="Courier New"/>
                <a:ea typeface="Courier New"/>
                <a:cs typeface="Courier New"/>
                <a:sym typeface="Courier New"/>
              </a:rPr>
              <a:t>str</a:t>
            </a:r>
            <a:r>
              <a:rPr b="1" lang="en" sz="1200">
                <a:solidFill>
                  <a:srgbClr val="080808"/>
                </a:solidFill>
                <a:latin typeface="Courier New"/>
                <a:ea typeface="Courier New"/>
                <a:cs typeface="Courier New"/>
                <a:sym typeface="Courier New"/>
              </a:rPr>
              <a:t>); </a:t>
            </a:r>
            <a:r>
              <a:rPr b="1" i="1" lang="en" sz="1200">
                <a:solidFill>
                  <a:srgbClr val="8C8C8C"/>
                </a:solidFill>
                <a:latin typeface="Courier New"/>
                <a:ea typeface="Courier New"/>
                <a:cs typeface="Courier New"/>
                <a:sym typeface="Courier New"/>
              </a:rPr>
              <a:t>// Affichage de la chaîne courante.</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80808"/>
                </a:solidFill>
                <a:latin typeface="Courier New"/>
                <a:ea typeface="Courier New"/>
                <a:cs typeface="Courier New"/>
                <a:sym typeface="Courier New"/>
              </a:rPr>
              <a:t>}</a:t>
            </a:r>
            <a:endParaRPr b="1" i="0" sz="1200" u="none" cap="none" strike="noStrike">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p:nvPr/>
        </p:nvSpPr>
        <p:spPr>
          <a:xfrm>
            <a:off x="507725" y="786575"/>
            <a:ext cx="8322900" cy="38583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txBox="1"/>
          <p:nvPr/>
        </p:nvSpPr>
        <p:spPr>
          <a:xfrm>
            <a:off x="566225" y="970888"/>
            <a:ext cx="82644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Création d'un HashSet de type Student pour stocker des objets étudiant uniques.</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Set</a:t>
            </a:r>
            <a:r>
              <a:rPr b="1" lang="en" sz="1200">
                <a:solidFill>
                  <a:srgbClr val="080808"/>
                </a:solidFill>
                <a:latin typeface="Courier New"/>
                <a:ea typeface="Courier New"/>
                <a:cs typeface="Courier New"/>
                <a:sym typeface="Courier New"/>
              </a:rPr>
              <a:t>&lt;</a:t>
            </a:r>
            <a:r>
              <a:rPr b="1" lang="en" sz="1200">
                <a:solidFill>
                  <a:schemeClr val="dk1"/>
                </a:solidFill>
                <a:latin typeface="Courier New"/>
                <a:ea typeface="Courier New"/>
                <a:cs typeface="Courier New"/>
                <a:sym typeface="Courier New"/>
              </a:rPr>
              <a:t>Student</a:t>
            </a:r>
            <a:r>
              <a:rPr b="1" lang="en" sz="1200">
                <a:solidFill>
                  <a:srgbClr val="080808"/>
                </a:solidFill>
                <a:latin typeface="Courier New"/>
                <a:ea typeface="Courier New"/>
                <a:cs typeface="Courier New"/>
                <a:sym typeface="Courier New"/>
              </a:rPr>
              <a:t>&gt; </a:t>
            </a:r>
            <a:r>
              <a:rPr b="1" lang="en" sz="1200">
                <a:solidFill>
                  <a:schemeClr val="dk1"/>
                </a:solidFill>
                <a:latin typeface="Courier New"/>
                <a:ea typeface="Courier New"/>
                <a:cs typeface="Courier New"/>
                <a:sym typeface="Courier New"/>
              </a:rPr>
              <a:t>monHashSet </a:t>
            </a:r>
            <a:r>
              <a:rPr b="1" lang="en" sz="1200">
                <a:solidFill>
                  <a:srgbClr val="080808"/>
                </a:solidFill>
                <a:latin typeface="Courier New"/>
                <a:ea typeface="Courier New"/>
                <a:cs typeface="Courier New"/>
                <a:sym typeface="Courier New"/>
              </a:rPr>
              <a:t>= </a:t>
            </a:r>
            <a:r>
              <a:rPr b="1" lang="en" sz="1200">
                <a:solidFill>
                  <a:srgbClr val="0033B3"/>
                </a:solidFill>
                <a:latin typeface="Courier New"/>
                <a:ea typeface="Courier New"/>
                <a:cs typeface="Courier New"/>
                <a:sym typeface="Courier New"/>
              </a:rPr>
              <a:t>new </a:t>
            </a:r>
            <a:r>
              <a:rPr b="1" lang="en" sz="1200">
                <a:solidFill>
                  <a:srgbClr val="080808"/>
                </a:solidFill>
                <a:latin typeface="Courier New"/>
                <a:ea typeface="Courier New"/>
                <a:cs typeface="Courier New"/>
                <a:sym typeface="Courier New"/>
              </a:rPr>
              <a:t>HashSet&lt;&gt;();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Ajout d'étudiants avec des identifiants uniques.</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033B3"/>
                </a:solidFill>
                <a:latin typeface="Courier New"/>
                <a:ea typeface="Courier New"/>
                <a:cs typeface="Courier New"/>
                <a:sym typeface="Courier New"/>
              </a:rPr>
              <a:t>new </a:t>
            </a:r>
            <a:r>
              <a:rPr b="1" lang="en" sz="1200">
                <a:solidFill>
                  <a:srgbClr val="080808"/>
                </a:solidFill>
                <a:latin typeface="Courier New"/>
                <a:ea typeface="Courier New"/>
                <a:cs typeface="Courier New"/>
                <a:sym typeface="Courier New"/>
              </a:rPr>
              <a:t>Student(</a:t>
            </a:r>
            <a:r>
              <a:rPr b="1" lang="en" sz="1200">
                <a:solidFill>
                  <a:srgbClr val="1750EB"/>
                </a:solidFill>
                <a:latin typeface="Courier New"/>
                <a:ea typeface="Courier New"/>
                <a:cs typeface="Courier New"/>
                <a:sym typeface="Courier New"/>
              </a:rPr>
              <a:t>1</a:t>
            </a:r>
            <a:r>
              <a:rPr b="1" lang="en" sz="1200">
                <a:solidFill>
                  <a:srgbClr val="080808"/>
                </a:solidFill>
                <a:latin typeface="Courier New"/>
                <a:ea typeface="Courier New"/>
                <a:cs typeface="Courier New"/>
                <a:sym typeface="Courier New"/>
              </a:rPr>
              <a:t>, </a:t>
            </a:r>
            <a:r>
              <a:rPr b="1" lang="en" sz="1200">
                <a:solidFill>
                  <a:srgbClr val="067D17"/>
                </a:solidFill>
                <a:latin typeface="Courier New"/>
                <a:ea typeface="Courier New"/>
                <a:cs typeface="Courier New"/>
                <a:sym typeface="Courier New"/>
              </a:rPr>
              <a:t>"Ali"</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033B3"/>
                </a:solidFill>
                <a:latin typeface="Courier New"/>
                <a:ea typeface="Courier New"/>
                <a:cs typeface="Courier New"/>
                <a:sym typeface="Courier New"/>
              </a:rPr>
              <a:t>new </a:t>
            </a:r>
            <a:r>
              <a:rPr b="1" lang="en" sz="1200">
                <a:solidFill>
                  <a:srgbClr val="080808"/>
                </a:solidFill>
                <a:latin typeface="Courier New"/>
                <a:ea typeface="Courier New"/>
                <a:cs typeface="Courier New"/>
                <a:sym typeface="Courier New"/>
              </a:rPr>
              <a:t>Student(</a:t>
            </a:r>
            <a:r>
              <a:rPr b="1" lang="en" sz="1200">
                <a:solidFill>
                  <a:srgbClr val="1750EB"/>
                </a:solidFill>
                <a:latin typeface="Courier New"/>
                <a:ea typeface="Courier New"/>
                <a:cs typeface="Courier New"/>
                <a:sym typeface="Courier New"/>
              </a:rPr>
              <a:t>2</a:t>
            </a:r>
            <a:r>
              <a:rPr b="1" lang="en" sz="1200">
                <a:solidFill>
                  <a:srgbClr val="080808"/>
                </a:solidFill>
                <a:latin typeface="Courier New"/>
                <a:ea typeface="Courier New"/>
                <a:cs typeface="Courier New"/>
                <a:sym typeface="Courier New"/>
              </a:rPr>
              <a:t>, </a:t>
            </a:r>
            <a:r>
              <a:rPr b="1" lang="en" sz="1200">
                <a:solidFill>
                  <a:srgbClr val="067D17"/>
                </a:solidFill>
                <a:latin typeface="Courier New"/>
                <a:ea typeface="Courier New"/>
                <a:cs typeface="Courier New"/>
                <a:sym typeface="Courier New"/>
              </a:rPr>
              <a:t>"Sami"</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033B3"/>
                </a:solidFill>
                <a:latin typeface="Courier New"/>
                <a:ea typeface="Courier New"/>
                <a:cs typeface="Courier New"/>
                <a:sym typeface="Courier New"/>
              </a:rPr>
              <a:t>new </a:t>
            </a:r>
            <a:r>
              <a:rPr b="1" lang="en" sz="1200">
                <a:solidFill>
                  <a:srgbClr val="080808"/>
                </a:solidFill>
                <a:latin typeface="Courier New"/>
                <a:ea typeface="Courier New"/>
                <a:cs typeface="Courier New"/>
                <a:sym typeface="Courier New"/>
              </a:rPr>
              <a:t>Student(</a:t>
            </a:r>
            <a:r>
              <a:rPr b="1" lang="en" sz="1200">
                <a:solidFill>
                  <a:srgbClr val="1750EB"/>
                </a:solidFill>
                <a:latin typeface="Courier New"/>
                <a:ea typeface="Courier New"/>
                <a:cs typeface="Courier New"/>
                <a:sym typeface="Courier New"/>
              </a:rPr>
              <a:t>3</a:t>
            </a:r>
            <a:r>
              <a:rPr b="1" lang="en" sz="1200">
                <a:solidFill>
                  <a:srgbClr val="080808"/>
                </a:solidFill>
                <a:latin typeface="Courier New"/>
                <a:ea typeface="Courier New"/>
                <a:cs typeface="Courier New"/>
                <a:sym typeface="Courier New"/>
              </a:rPr>
              <a:t>, </a:t>
            </a:r>
            <a:r>
              <a:rPr b="1" lang="en" sz="1200">
                <a:solidFill>
                  <a:srgbClr val="067D17"/>
                </a:solidFill>
                <a:latin typeface="Courier New"/>
                <a:ea typeface="Courier New"/>
                <a:cs typeface="Courier New"/>
                <a:sym typeface="Courier New"/>
              </a:rPr>
              <a:t>"Marwa"</a:t>
            </a:r>
            <a:r>
              <a:rPr b="1" lang="en" sz="1200">
                <a:solidFill>
                  <a:srgbClr val="080808"/>
                </a:solidFill>
                <a:latin typeface="Courier New"/>
                <a:ea typeface="Courier New"/>
                <a:cs typeface="Courier New"/>
                <a:sym typeface="Courier New"/>
              </a:rPr>
              <a:t>));</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.add(</a:t>
            </a:r>
            <a:r>
              <a:rPr b="1" lang="en" sz="1200">
                <a:solidFill>
                  <a:srgbClr val="0033B3"/>
                </a:solidFill>
                <a:latin typeface="Courier New"/>
                <a:ea typeface="Courier New"/>
                <a:cs typeface="Courier New"/>
                <a:sym typeface="Courier New"/>
              </a:rPr>
              <a:t>new </a:t>
            </a:r>
            <a:r>
              <a:rPr b="1" lang="en" sz="1200">
                <a:solidFill>
                  <a:srgbClr val="080808"/>
                </a:solidFill>
                <a:latin typeface="Courier New"/>
                <a:ea typeface="Courier New"/>
                <a:cs typeface="Courier New"/>
                <a:sym typeface="Courier New"/>
              </a:rPr>
              <a:t>Student(</a:t>
            </a:r>
            <a:r>
              <a:rPr b="1" lang="en" sz="1200">
                <a:solidFill>
                  <a:srgbClr val="1750EB"/>
                </a:solidFill>
                <a:latin typeface="Courier New"/>
                <a:ea typeface="Courier New"/>
                <a:cs typeface="Courier New"/>
                <a:sym typeface="Courier New"/>
              </a:rPr>
              <a:t>1</a:t>
            </a:r>
            <a:r>
              <a:rPr b="1" lang="en" sz="1200">
                <a:solidFill>
                  <a:srgbClr val="080808"/>
                </a:solidFill>
                <a:latin typeface="Courier New"/>
                <a:ea typeface="Courier New"/>
                <a:cs typeface="Courier New"/>
                <a:sym typeface="Courier New"/>
              </a:rPr>
              <a:t>, </a:t>
            </a:r>
            <a:r>
              <a:rPr b="1" lang="en" sz="1200">
                <a:solidFill>
                  <a:srgbClr val="067D17"/>
                </a:solidFill>
                <a:latin typeface="Courier New"/>
                <a:ea typeface="Courier New"/>
                <a:cs typeface="Courier New"/>
                <a:sym typeface="Courier New"/>
              </a:rPr>
              <a:t>"Ali"</a:t>
            </a:r>
            <a:r>
              <a:rPr b="1" lang="en" sz="1200">
                <a:solidFill>
                  <a:srgbClr val="080808"/>
                </a:solidFill>
                <a:latin typeface="Courier New"/>
                <a:ea typeface="Courier New"/>
                <a:cs typeface="Courier New"/>
                <a:sym typeface="Courier New"/>
              </a:rPr>
              <a:t>)); </a:t>
            </a:r>
            <a:r>
              <a:rPr b="1" i="1" lang="en" sz="1200">
                <a:solidFill>
                  <a:srgbClr val="8C8C8C"/>
                </a:solidFill>
                <a:latin typeface="Courier New"/>
                <a:ea typeface="Courier New"/>
                <a:cs typeface="Courier New"/>
                <a:sym typeface="Courier New"/>
              </a:rPr>
              <a:t>// Aucune insertion, cet étudiant existe déjà.</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La redéfinition des méthodes equals et hashCode est nécessaire pour garantir l'unicité des objets.</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Création d'un itérateur pour parcourir les objets étudiant du HashSet.</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Iterator</a:t>
            </a:r>
            <a:r>
              <a:rPr b="1" lang="en" sz="1200">
                <a:solidFill>
                  <a:srgbClr val="080808"/>
                </a:solidFill>
                <a:latin typeface="Courier New"/>
                <a:ea typeface="Courier New"/>
                <a:cs typeface="Courier New"/>
                <a:sym typeface="Courier New"/>
              </a:rPr>
              <a:t>&lt;</a:t>
            </a:r>
            <a:r>
              <a:rPr b="1" lang="en" sz="1200">
                <a:solidFill>
                  <a:schemeClr val="dk1"/>
                </a:solidFill>
                <a:latin typeface="Courier New"/>
                <a:ea typeface="Courier New"/>
                <a:cs typeface="Courier New"/>
                <a:sym typeface="Courier New"/>
              </a:rPr>
              <a:t>Student</a:t>
            </a:r>
            <a:r>
              <a:rPr b="1" lang="en" sz="1200">
                <a:solidFill>
                  <a:srgbClr val="080808"/>
                </a:solidFill>
                <a:latin typeface="Courier New"/>
                <a:ea typeface="Courier New"/>
                <a:cs typeface="Courier New"/>
                <a:sym typeface="Courier New"/>
              </a:rPr>
              <a:t>&gt; </a:t>
            </a:r>
            <a:r>
              <a:rPr b="1" lang="en" sz="1200">
                <a:solidFill>
                  <a:schemeClr val="dk1"/>
                </a:solidFill>
                <a:latin typeface="Courier New"/>
                <a:ea typeface="Courier New"/>
                <a:cs typeface="Courier New"/>
                <a:sym typeface="Courier New"/>
              </a:rPr>
              <a:t>it </a:t>
            </a:r>
            <a:r>
              <a:rPr b="1" lang="en" sz="1200">
                <a:solidFill>
                  <a:srgbClr val="080808"/>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monHashSet</a:t>
            </a:r>
            <a:r>
              <a:rPr b="1" lang="en" sz="1200">
                <a:solidFill>
                  <a:srgbClr val="080808"/>
                </a:solidFill>
                <a:latin typeface="Courier New"/>
                <a:ea typeface="Courier New"/>
                <a:cs typeface="Courier New"/>
                <a:sym typeface="Courier New"/>
              </a:rPr>
              <a:t>.iterator();</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i="1" lang="en" sz="1200">
                <a:solidFill>
                  <a:srgbClr val="8C8C8C"/>
                </a:solidFill>
                <a:latin typeface="Courier New"/>
                <a:ea typeface="Courier New"/>
                <a:cs typeface="Courier New"/>
                <a:sym typeface="Courier New"/>
              </a:rPr>
              <a:t>// Boucle while pour parcourir le HashSet tant qu'il y a des éléments suivants.</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033B3"/>
                </a:solidFill>
                <a:latin typeface="Courier New"/>
                <a:ea typeface="Courier New"/>
                <a:cs typeface="Courier New"/>
                <a:sym typeface="Courier New"/>
              </a:rPr>
              <a:t>while </a:t>
            </a:r>
            <a:r>
              <a:rPr b="1" lang="en" sz="1200">
                <a:solidFill>
                  <a:srgbClr val="080808"/>
                </a:solidFill>
                <a:latin typeface="Courier New"/>
                <a:ea typeface="Courier New"/>
                <a:cs typeface="Courier New"/>
                <a:sym typeface="Courier New"/>
              </a:rPr>
              <a:t>(</a:t>
            </a:r>
            <a:r>
              <a:rPr b="1" lang="en" sz="1200">
                <a:solidFill>
                  <a:schemeClr val="dk1"/>
                </a:solidFill>
                <a:latin typeface="Courier New"/>
                <a:ea typeface="Courier New"/>
                <a:cs typeface="Courier New"/>
                <a:sym typeface="Courier New"/>
              </a:rPr>
              <a:t>it</a:t>
            </a:r>
            <a:r>
              <a:rPr b="1" lang="en" sz="1200">
                <a:solidFill>
                  <a:srgbClr val="080808"/>
                </a:solidFill>
                <a:latin typeface="Courier New"/>
                <a:ea typeface="Courier New"/>
                <a:cs typeface="Courier New"/>
                <a:sym typeface="Courier New"/>
              </a:rPr>
              <a:t>.hasNext()) {</a:t>
            </a:r>
            <a:endParaRPr b="1" sz="1200">
              <a:solidFill>
                <a:srgbClr val="08080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80808"/>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System</a:t>
            </a:r>
            <a:r>
              <a:rPr b="1" lang="en" sz="1200">
                <a:solidFill>
                  <a:srgbClr val="080808"/>
                </a:solidFill>
                <a:latin typeface="Courier New"/>
                <a:ea typeface="Courier New"/>
                <a:cs typeface="Courier New"/>
                <a:sym typeface="Courier New"/>
              </a:rPr>
              <a:t>.</a:t>
            </a:r>
            <a:r>
              <a:rPr b="1" i="1" lang="en" sz="1200">
                <a:solidFill>
                  <a:srgbClr val="871094"/>
                </a:solidFill>
                <a:latin typeface="Courier New"/>
                <a:ea typeface="Courier New"/>
                <a:cs typeface="Courier New"/>
                <a:sym typeface="Courier New"/>
              </a:rPr>
              <a:t>out</a:t>
            </a:r>
            <a:r>
              <a:rPr b="1" lang="en" sz="1200">
                <a:solidFill>
                  <a:srgbClr val="080808"/>
                </a:solidFill>
                <a:latin typeface="Courier New"/>
                <a:ea typeface="Courier New"/>
                <a:cs typeface="Courier New"/>
                <a:sym typeface="Courier New"/>
              </a:rPr>
              <a:t>.println(</a:t>
            </a:r>
            <a:r>
              <a:rPr b="1" lang="en" sz="1200">
                <a:solidFill>
                  <a:schemeClr val="dk1"/>
                </a:solidFill>
                <a:latin typeface="Courier New"/>
                <a:ea typeface="Courier New"/>
                <a:cs typeface="Courier New"/>
                <a:sym typeface="Courier New"/>
              </a:rPr>
              <a:t>it</a:t>
            </a:r>
            <a:r>
              <a:rPr b="1" lang="en" sz="1200">
                <a:solidFill>
                  <a:srgbClr val="080808"/>
                </a:solidFill>
                <a:latin typeface="Courier New"/>
                <a:ea typeface="Courier New"/>
                <a:cs typeface="Courier New"/>
                <a:sym typeface="Courier New"/>
              </a:rPr>
              <a:t>.next()); </a:t>
            </a:r>
            <a:r>
              <a:rPr b="1" i="1" lang="en" sz="1200">
                <a:solidFill>
                  <a:srgbClr val="8C8C8C"/>
                </a:solidFill>
                <a:latin typeface="Courier New"/>
                <a:ea typeface="Courier New"/>
                <a:cs typeface="Courier New"/>
                <a:sym typeface="Courier New"/>
              </a:rPr>
              <a:t>// Affichage de l'objet étudiant suivant.</a:t>
            </a:r>
            <a:endParaRPr b="1" i="1" sz="1200">
              <a:solidFill>
                <a:srgbClr val="8C8C8C"/>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080808"/>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p:txBody>
      </p:sp>
      <p:cxnSp>
        <p:nvCxnSpPr>
          <p:cNvPr id="178" name="Google Shape;178;p2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79" name="Google Shape;17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80" name="Google Shape;180;p24"/>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HashSet &lt;E&gt;: Exemple 4</a:t>
            </a:r>
            <a:endParaRPr b="1">
              <a:solidFill>
                <a:srgbClr val="E20B0B"/>
              </a:solidFill>
              <a:latin typeface="Roboto"/>
              <a:ea typeface="Roboto"/>
              <a:cs typeface="Roboto"/>
              <a:sym typeface="Roboto"/>
            </a:endParaRPr>
          </a:p>
        </p:txBody>
      </p:sp>
      <p:pic>
        <p:nvPicPr>
          <p:cNvPr descr="D:\esprit 2014\ESPRIT 2014\charte essprit 2014\render\support final\triangle.png" id="181" name="Google Shape;181;p24"/>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cxnSp>
        <p:nvCxnSpPr>
          <p:cNvPr id="186" name="Google Shape;186;p2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87" name="Google Shape;18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88" name="Google Shape;188;p25"/>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HashSet &lt;E&gt;:</a:t>
            </a:r>
            <a:endParaRPr b="1">
              <a:solidFill>
                <a:srgbClr val="E20B0B"/>
              </a:solidFill>
              <a:latin typeface="Roboto"/>
              <a:ea typeface="Roboto"/>
              <a:cs typeface="Roboto"/>
              <a:sym typeface="Roboto"/>
            </a:endParaRPr>
          </a:p>
        </p:txBody>
      </p:sp>
      <p:pic>
        <p:nvPicPr>
          <p:cNvPr descr="D:\esprit 2014\ESPRIT 2014\charte essprit 2014\render\support final\triangle.png" id="189" name="Google Shape;189;p25"/>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190" name="Google Shape;190;p25"/>
          <p:cNvSpPr txBox="1"/>
          <p:nvPr/>
        </p:nvSpPr>
        <p:spPr>
          <a:xfrm>
            <a:off x="945300" y="833150"/>
            <a:ext cx="7253400" cy="3057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Roboto"/>
                <a:ea typeface="Roboto"/>
                <a:cs typeface="Roboto"/>
                <a:sym typeface="Roboto"/>
              </a:rPr>
              <a:t>Les éléments sont stockés dans une</a:t>
            </a:r>
            <a:r>
              <a:rPr lang="en" sz="1800">
                <a:solidFill>
                  <a:srgbClr val="E20B0B"/>
                </a:solidFill>
                <a:latin typeface="Roboto"/>
                <a:ea typeface="Roboto"/>
                <a:cs typeface="Roboto"/>
                <a:sym typeface="Roboto"/>
              </a:rPr>
              <a:t> </a:t>
            </a:r>
            <a:r>
              <a:rPr b="1" lang="en" sz="1800">
                <a:solidFill>
                  <a:srgbClr val="E20B0B"/>
                </a:solidFill>
                <a:latin typeface="Roboto"/>
                <a:ea typeface="Roboto"/>
                <a:cs typeface="Roboto"/>
                <a:sym typeface="Roboto"/>
              </a:rPr>
              <a:t>table de hashage</a:t>
            </a:r>
            <a:r>
              <a:rPr lang="en" sz="1800">
                <a:solidFill>
                  <a:srgbClr val="E20B0B"/>
                </a:solidFill>
                <a:latin typeface="Roboto"/>
                <a:ea typeface="Roboto"/>
                <a:cs typeface="Roboto"/>
                <a:sym typeface="Roboto"/>
              </a:rPr>
              <a:t> .</a:t>
            </a:r>
            <a:endParaRPr b="1" sz="1800">
              <a:solidFill>
                <a:srgbClr val="E20B0B"/>
              </a:solidFill>
              <a:latin typeface="Roboto"/>
              <a:ea typeface="Roboto"/>
              <a:cs typeface="Roboto"/>
              <a:sym typeface="Roboto"/>
            </a:endParaRPr>
          </a:p>
          <a:p>
            <a:pPr indent="0" lvl="0" marL="0" rtl="0" algn="l">
              <a:lnSpc>
                <a:spcPct val="150000"/>
              </a:lnSpc>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rgbClr val="262626"/>
              </a:buClr>
              <a:buSzPts val="1800"/>
              <a:buFont typeface="Roboto"/>
              <a:buChar char="-"/>
            </a:pPr>
            <a:r>
              <a:rPr lang="en" sz="1800">
                <a:solidFill>
                  <a:srgbClr val="262626"/>
                </a:solidFill>
                <a:latin typeface="Roboto"/>
                <a:ea typeface="Roboto"/>
                <a:cs typeface="Roboto"/>
                <a:sym typeface="Roboto"/>
              </a:rPr>
              <a:t>Le code de hachage (</a:t>
            </a:r>
            <a:r>
              <a:rPr lang="en" sz="1800">
                <a:solidFill>
                  <a:srgbClr val="E20B0B"/>
                </a:solidFill>
                <a:latin typeface="Roboto"/>
                <a:ea typeface="Roboto"/>
                <a:cs typeface="Roboto"/>
                <a:sym typeface="Roboto"/>
              </a:rPr>
              <a:t>hashCode()</a:t>
            </a:r>
            <a:r>
              <a:rPr lang="en" sz="1800">
                <a:solidFill>
                  <a:srgbClr val="262626"/>
                </a:solidFill>
                <a:latin typeface="Roboto"/>
                <a:ea typeface="Roboto"/>
                <a:cs typeface="Roboto"/>
                <a:sym typeface="Roboto"/>
              </a:rPr>
              <a:t>) est utilisé pour rechercher si un objet existe déjà dans une collection. S'il n'existe aucun objet avec le même code de hachage, l'objet peut être ajouté. Si d'autres objets ont le même code de hachage, la méthode </a:t>
            </a:r>
            <a:r>
              <a:rPr lang="en" sz="1800">
                <a:solidFill>
                  <a:srgbClr val="E20B0B"/>
                </a:solidFill>
                <a:latin typeface="Roboto"/>
                <a:ea typeface="Roboto"/>
                <a:cs typeface="Roboto"/>
                <a:sym typeface="Roboto"/>
              </a:rPr>
              <a:t>equals() </a:t>
            </a:r>
            <a:r>
              <a:rPr lang="en" sz="1800">
                <a:solidFill>
                  <a:srgbClr val="262626"/>
                </a:solidFill>
                <a:latin typeface="Roboto"/>
                <a:ea typeface="Roboto"/>
                <a:cs typeface="Roboto"/>
                <a:sym typeface="Roboto"/>
              </a:rPr>
              <a:t>est utilisée pour vérifier si l'objet est déjà présent dans la collection.</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cxnSp>
        <p:nvCxnSpPr>
          <p:cNvPr id="195" name="Google Shape;195;p2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6" name="Google Shape;19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97" name="Google Shape;197;p26"/>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HashCode : Définition</a:t>
            </a:r>
            <a:endParaRPr b="1">
              <a:solidFill>
                <a:srgbClr val="E20B0B"/>
              </a:solidFill>
              <a:latin typeface="Roboto"/>
              <a:ea typeface="Roboto"/>
              <a:cs typeface="Roboto"/>
              <a:sym typeface="Roboto"/>
            </a:endParaRPr>
          </a:p>
        </p:txBody>
      </p:sp>
      <p:pic>
        <p:nvPicPr>
          <p:cNvPr descr="D:\esprit 2014\ESPRIT 2014\charte essprit 2014\render\support final\triangle.png" id="198" name="Google Shape;198;p26"/>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199" name="Google Shape;199;p26"/>
          <p:cNvSpPr txBox="1"/>
          <p:nvPr/>
        </p:nvSpPr>
        <p:spPr>
          <a:xfrm>
            <a:off x="305425" y="1248450"/>
            <a:ext cx="8370600" cy="17031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1000"/>
              </a:spcBef>
              <a:spcAft>
                <a:spcPts val="0"/>
              </a:spcAft>
              <a:buClr>
                <a:schemeClr val="dk1"/>
              </a:buClr>
              <a:buSzPts val="1800"/>
              <a:buFont typeface="Times New Roman"/>
              <a:buChar char="-"/>
            </a:pPr>
            <a:r>
              <a:rPr lang="en" sz="1800">
                <a:solidFill>
                  <a:schemeClr val="dk1"/>
                </a:solidFill>
                <a:latin typeface="Roboto"/>
                <a:ea typeface="Roboto"/>
                <a:cs typeface="Roboto"/>
                <a:sym typeface="Roboto"/>
              </a:rPr>
              <a:t>La méthode </a:t>
            </a:r>
            <a:r>
              <a:rPr b="1" lang="en" sz="1800">
                <a:solidFill>
                  <a:srgbClr val="E20B0B"/>
                </a:solidFill>
                <a:latin typeface="Roboto"/>
                <a:ea typeface="Roboto"/>
                <a:cs typeface="Roboto"/>
                <a:sym typeface="Roboto"/>
              </a:rPr>
              <a:t>hashcode()</a:t>
            </a:r>
            <a:r>
              <a:rPr lang="en" sz="1800">
                <a:solidFill>
                  <a:schemeClr val="dk1"/>
                </a:solidFill>
                <a:latin typeface="Roboto"/>
                <a:ea typeface="Roboto"/>
                <a:cs typeface="Roboto"/>
                <a:sym typeface="Roboto"/>
              </a:rPr>
              <a:t> est utilisé pour générer une valeur de code de hachage pour un objet et cette valeur de code de hachage est utilisée par certaines classes de collection pour comparer des objets, ce qui augmente les performances des grandes collections d’objets.</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rgbClr val="262626"/>
              </a:solidFill>
              <a:highlight>
                <a:srgbClr val="FFFFFF"/>
              </a:highlight>
              <a:latin typeface="Barlow Condensed"/>
              <a:ea typeface="Barlow Condensed"/>
              <a:cs typeface="Barlow Condensed"/>
              <a:sym typeface="Barlow Condensed"/>
            </a:endParaRPr>
          </a:p>
          <a:p>
            <a:pPr indent="0" lvl="0" marL="457200" rtl="0" algn="l">
              <a:spcBef>
                <a:spcPts val="0"/>
              </a:spcBef>
              <a:spcAft>
                <a:spcPts val="0"/>
              </a:spcAft>
              <a:buClr>
                <a:schemeClr val="dk1"/>
              </a:buClr>
              <a:buSzPts val="2400"/>
              <a:buFont typeface="Arial"/>
              <a:buNone/>
            </a:pPr>
            <a:r>
              <a:t/>
            </a:r>
            <a:endParaRPr b="1" sz="1700">
              <a:solidFill>
                <a:schemeClr val="dk1"/>
              </a:solidFill>
              <a:latin typeface="Barlow Condensed"/>
              <a:ea typeface="Barlow Condensed"/>
              <a:cs typeface="Barlow Condensed"/>
              <a:sym typeface="Barlow Condensed"/>
            </a:endParaRPr>
          </a:p>
          <a:p>
            <a:pPr indent="0" lvl="0" marL="0" rtl="0" algn="l">
              <a:spcBef>
                <a:spcPts val="0"/>
              </a:spcBef>
              <a:spcAft>
                <a:spcPts val="0"/>
              </a:spcAft>
              <a:buNone/>
            </a:pPr>
            <a:r>
              <a:t/>
            </a:r>
            <a:endParaRPr sz="1700">
              <a:latin typeface="Barlow Condensed"/>
              <a:ea typeface="Barlow Condensed"/>
              <a:cs typeface="Barlow Condensed"/>
              <a:sym typeface="Barlow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nvSpPr>
        <p:spPr>
          <a:xfrm>
            <a:off x="657625" y="2366725"/>
            <a:ext cx="4923000" cy="25698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Clr>
                <a:srgbClr val="000000"/>
              </a:buClr>
              <a:buSzPts val="1800"/>
              <a:buFont typeface="Arial"/>
              <a:buNone/>
            </a:pPr>
            <a:r>
              <a:rPr b="1" i="0" lang="en" u="none" cap="none" strike="noStrike">
                <a:solidFill>
                  <a:srgbClr val="38761D"/>
                </a:solidFill>
                <a:latin typeface="Courier New"/>
                <a:ea typeface="Courier New"/>
                <a:cs typeface="Courier New"/>
                <a:sym typeface="Courier New"/>
              </a:rPr>
              <a:t>@Override</a:t>
            </a:r>
            <a:endParaRPr b="1" i="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1200"/>
              </a:spcBef>
              <a:spcAft>
                <a:spcPts val="0"/>
              </a:spcAft>
              <a:buClr>
                <a:srgbClr val="000000"/>
              </a:buClr>
              <a:buSzPts val="1800"/>
              <a:buFont typeface="Arial"/>
              <a:buNone/>
            </a:pPr>
            <a:r>
              <a:rPr b="1" i="0" lang="en" u="none" cap="none" strike="noStrike">
                <a:solidFill>
                  <a:srgbClr val="871094"/>
                </a:solidFill>
                <a:latin typeface="Courier New"/>
                <a:ea typeface="Courier New"/>
                <a:cs typeface="Courier New"/>
                <a:sym typeface="Courier New"/>
              </a:rPr>
              <a:t>public </a:t>
            </a:r>
            <a:r>
              <a:rPr b="1" i="0" lang="en" u="none" cap="none" strike="noStrike">
                <a:solidFill>
                  <a:srgbClr val="0033B3"/>
                </a:solidFill>
                <a:latin typeface="Courier New"/>
                <a:ea typeface="Courier New"/>
                <a:cs typeface="Courier New"/>
                <a:sym typeface="Courier New"/>
              </a:rPr>
              <a:t>int </a:t>
            </a:r>
            <a:r>
              <a:rPr b="1" i="0" lang="en" u="none" cap="none" strike="noStrike">
                <a:solidFill>
                  <a:srgbClr val="000000"/>
                </a:solidFill>
                <a:latin typeface="Courier New"/>
                <a:ea typeface="Courier New"/>
                <a:cs typeface="Courier New"/>
                <a:sym typeface="Courier New"/>
              </a:rPr>
              <a:t>hashCode() {</a:t>
            </a:r>
            <a:endParaRPr b="1" i="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1200"/>
              </a:spcBef>
              <a:spcAft>
                <a:spcPts val="0"/>
              </a:spcAft>
              <a:buClr>
                <a:srgbClr val="000000"/>
              </a:buClr>
              <a:buSzPts val="1800"/>
              <a:buFont typeface="Arial"/>
              <a:buNone/>
            </a:pPr>
            <a:r>
              <a:rPr b="1" i="0" lang="en" u="none" cap="none" strike="noStrike">
                <a:solidFill>
                  <a:srgbClr val="0033B3"/>
                </a:solidFill>
                <a:latin typeface="Courier New"/>
                <a:ea typeface="Courier New"/>
                <a:cs typeface="Courier New"/>
                <a:sym typeface="Courier New"/>
              </a:rPr>
              <a:t>int </a:t>
            </a:r>
            <a:r>
              <a:rPr b="1" i="0" lang="en" u="none" cap="none" strike="noStrike">
                <a:solidFill>
                  <a:srgbClr val="000000"/>
                </a:solidFill>
                <a:latin typeface="Courier New"/>
                <a:ea typeface="Courier New"/>
                <a:cs typeface="Courier New"/>
                <a:sym typeface="Courier New"/>
              </a:rPr>
              <a:t>result = 17;</a:t>
            </a:r>
            <a:endParaRPr b="1" i="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1200"/>
              </a:spcBef>
              <a:spcAft>
                <a:spcPts val="0"/>
              </a:spcAft>
              <a:buClr>
                <a:srgbClr val="000000"/>
              </a:buClr>
              <a:buSzPts val="1800"/>
              <a:buFont typeface="Arial"/>
              <a:buNone/>
            </a:pPr>
            <a:r>
              <a:rPr b="1" i="0" lang="en" u="none" cap="none" strike="noStrike">
                <a:solidFill>
                  <a:srgbClr val="000000"/>
                </a:solidFill>
                <a:latin typeface="Courier New"/>
                <a:ea typeface="Courier New"/>
                <a:cs typeface="Courier New"/>
                <a:sym typeface="Courier New"/>
              </a:rPr>
              <a:t>result = 31 * result + </a:t>
            </a:r>
            <a:r>
              <a:rPr b="1" lang="en">
                <a:latin typeface="Courier New"/>
                <a:ea typeface="Courier New"/>
                <a:cs typeface="Courier New"/>
                <a:sym typeface="Courier New"/>
              </a:rPr>
              <a:t>id</a:t>
            </a:r>
            <a:r>
              <a:rPr b="1" i="0" lang="en" u="none" cap="none" strike="noStrike">
                <a:solidFill>
                  <a:srgbClr val="000000"/>
                </a:solidFill>
                <a:latin typeface="Courier New"/>
                <a:ea typeface="Courier New"/>
                <a:cs typeface="Courier New"/>
                <a:sym typeface="Courier New"/>
              </a:rPr>
              <a:t>;</a:t>
            </a:r>
            <a:endParaRPr b="1" i="0" u="none" cap="none" strike="noStrike">
              <a:solidFill>
                <a:srgbClr val="000000"/>
              </a:solidFill>
              <a:latin typeface="Courier New"/>
              <a:ea typeface="Courier New"/>
              <a:cs typeface="Courier New"/>
              <a:sym typeface="Courier New"/>
            </a:endParaRPr>
          </a:p>
          <a:p>
            <a:pPr indent="457200" lvl="0" marL="0" marR="0" rtl="0" algn="l">
              <a:lnSpc>
                <a:spcPct val="100000"/>
              </a:lnSpc>
              <a:spcBef>
                <a:spcPts val="1200"/>
              </a:spcBef>
              <a:spcAft>
                <a:spcPts val="0"/>
              </a:spcAft>
              <a:buClr>
                <a:srgbClr val="000000"/>
              </a:buClr>
              <a:buSzPts val="1800"/>
              <a:buFont typeface="Arial"/>
              <a:buNone/>
            </a:pPr>
            <a:r>
              <a:rPr b="1" lang="en">
                <a:latin typeface="Courier New"/>
                <a:ea typeface="Courier New"/>
                <a:cs typeface="Courier New"/>
                <a:sym typeface="Courier New"/>
              </a:rPr>
              <a:t>result = 31 * result + name.hashCode();</a:t>
            </a:r>
            <a:endParaRPr b="1">
              <a:latin typeface="Courier New"/>
              <a:ea typeface="Courier New"/>
              <a:cs typeface="Courier New"/>
              <a:sym typeface="Courier New"/>
            </a:endParaRPr>
          </a:p>
          <a:p>
            <a:pPr indent="457200" lvl="0" marL="0" marR="0" rtl="0" algn="l">
              <a:lnSpc>
                <a:spcPct val="100000"/>
              </a:lnSpc>
              <a:spcBef>
                <a:spcPts val="1200"/>
              </a:spcBef>
              <a:spcAft>
                <a:spcPts val="0"/>
              </a:spcAft>
              <a:buClr>
                <a:srgbClr val="000000"/>
              </a:buClr>
              <a:buSzPts val="1800"/>
              <a:buFont typeface="Arial"/>
              <a:buNone/>
            </a:pPr>
            <a:r>
              <a:rPr b="1" i="0" lang="en" u="none" cap="none" strike="noStrike">
                <a:solidFill>
                  <a:srgbClr val="0033B3"/>
                </a:solidFill>
                <a:latin typeface="Courier New"/>
                <a:ea typeface="Courier New"/>
                <a:cs typeface="Courier New"/>
                <a:sym typeface="Courier New"/>
              </a:rPr>
              <a:t>return </a:t>
            </a:r>
            <a:r>
              <a:rPr b="1" i="0" lang="en" u="none" cap="none" strike="noStrike">
                <a:solidFill>
                  <a:srgbClr val="000000"/>
                </a:solidFill>
                <a:latin typeface="Courier New"/>
                <a:ea typeface="Courier New"/>
                <a:cs typeface="Courier New"/>
                <a:sym typeface="Courier New"/>
              </a:rPr>
              <a:t>result;</a:t>
            </a:r>
            <a:endParaRPr b="1" i="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1200"/>
              </a:spcBef>
              <a:spcAft>
                <a:spcPts val="1200"/>
              </a:spcAft>
              <a:buClr>
                <a:srgbClr val="000000"/>
              </a:buClr>
              <a:buSzPts val="1800"/>
              <a:buFont typeface="Arial"/>
              <a:buNone/>
            </a:pPr>
            <a:r>
              <a:rPr b="1" i="0" lang="en" u="none" cap="none" strike="noStrike">
                <a:solidFill>
                  <a:srgbClr val="000000"/>
                </a:solidFill>
                <a:latin typeface="Courier New"/>
                <a:ea typeface="Courier New"/>
                <a:cs typeface="Courier New"/>
                <a:sym typeface="Courier New"/>
              </a:rPr>
              <a:t>}</a:t>
            </a:r>
            <a:endParaRPr b="1" i="0" u="none" cap="none" strike="noStrike">
              <a:solidFill>
                <a:srgbClr val="000000"/>
              </a:solidFill>
              <a:latin typeface="Courier New"/>
              <a:ea typeface="Courier New"/>
              <a:cs typeface="Courier New"/>
              <a:sym typeface="Courier New"/>
            </a:endParaRPr>
          </a:p>
        </p:txBody>
      </p:sp>
      <p:cxnSp>
        <p:nvCxnSpPr>
          <p:cNvPr id="205" name="Google Shape;205;p2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06" name="Google Shape;20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07" name="Google Shape;207;p27"/>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HashCode : Exemple</a:t>
            </a:r>
            <a:endParaRPr b="1">
              <a:solidFill>
                <a:srgbClr val="E20B0B"/>
              </a:solidFill>
              <a:latin typeface="Roboto"/>
              <a:ea typeface="Roboto"/>
              <a:cs typeface="Roboto"/>
              <a:sym typeface="Roboto"/>
            </a:endParaRPr>
          </a:p>
        </p:txBody>
      </p:sp>
      <p:pic>
        <p:nvPicPr>
          <p:cNvPr descr="D:\esprit 2014\ESPRIT 2014\charte essprit 2014\render\support final\triangle.png" id="208" name="Google Shape;208;p27"/>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209" name="Google Shape;209;p27"/>
          <p:cNvSpPr txBox="1"/>
          <p:nvPr/>
        </p:nvSpPr>
        <p:spPr>
          <a:xfrm>
            <a:off x="744650" y="578625"/>
            <a:ext cx="7727700" cy="17916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0"/>
              </a:spcBef>
              <a:spcAft>
                <a:spcPts val="0"/>
              </a:spcAft>
              <a:buNone/>
            </a:pPr>
            <a:r>
              <a:rPr lang="en" sz="1800">
                <a:solidFill>
                  <a:schemeClr val="dk1"/>
                </a:solidFill>
                <a:latin typeface="Roboto"/>
                <a:ea typeface="Roboto"/>
                <a:cs typeface="Roboto"/>
                <a:sym typeface="Roboto"/>
              </a:rPr>
              <a:t>L'utilisation de nombres aléatoires (17 et 31) garantit que la valeur du code de hachage sera différente pour chaque objet. </a:t>
            </a:r>
            <a:endParaRPr sz="1800">
              <a:solidFill>
                <a:schemeClr val="dk1"/>
              </a:solidFill>
              <a:latin typeface="Roboto"/>
              <a:ea typeface="Roboto"/>
              <a:cs typeface="Roboto"/>
              <a:sym typeface="Roboto"/>
            </a:endParaRPr>
          </a:p>
          <a:p>
            <a:pPr indent="0" lvl="0" marL="0" rtl="0" algn="just">
              <a:lnSpc>
                <a:spcPct val="120000"/>
              </a:lnSpc>
              <a:spcBef>
                <a:spcPts val="0"/>
              </a:spcBef>
              <a:spcAft>
                <a:spcPts val="0"/>
              </a:spcAft>
              <a:buNone/>
            </a:pPr>
            <a:r>
              <a:t/>
            </a:r>
            <a:endParaRPr sz="1800">
              <a:solidFill>
                <a:schemeClr val="dk1"/>
              </a:solidFill>
              <a:latin typeface="Roboto"/>
              <a:ea typeface="Roboto"/>
              <a:cs typeface="Roboto"/>
              <a:sym typeface="Roboto"/>
            </a:endParaRPr>
          </a:p>
          <a:p>
            <a:pPr indent="0" lvl="0" marL="0" rtl="0" algn="just">
              <a:lnSpc>
                <a:spcPct val="120000"/>
              </a:lnSpc>
              <a:spcBef>
                <a:spcPts val="0"/>
              </a:spcBef>
              <a:spcAft>
                <a:spcPts val="0"/>
              </a:spcAft>
              <a:buNone/>
            </a:pPr>
            <a:r>
              <a:rPr lang="en" sz="1800">
                <a:solidFill>
                  <a:schemeClr val="dk1"/>
                </a:solidFill>
                <a:latin typeface="Roboto"/>
                <a:ea typeface="Roboto"/>
                <a:cs typeface="Roboto"/>
                <a:sym typeface="Roboto"/>
              </a:rPr>
              <a:t>En augmentant le nombre d'attributs inclus dans la méthode hashCode, on accroît l'unicité du nombre généré.</a:t>
            </a:r>
            <a:endParaRPr sz="1800">
              <a:latin typeface="Roboto"/>
              <a:ea typeface="Roboto"/>
              <a:cs typeface="Roboto"/>
              <a:sym typeface="Roboto"/>
            </a:endParaRPr>
          </a:p>
        </p:txBody>
      </p:sp>
      <p:cxnSp>
        <p:nvCxnSpPr>
          <p:cNvPr id="210" name="Google Shape;210;p27"/>
          <p:cNvCxnSpPr/>
          <p:nvPr/>
        </p:nvCxnSpPr>
        <p:spPr>
          <a:xfrm>
            <a:off x="4203250" y="4168250"/>
            <a:ext cx="2719200" cy="411900"/>
          </a:xfrm>
          <a:prstGeom prst="bentConnector3">
            <a:avLst>
              <a:gd fmla="val 37715" name="adj1"/>
            </a:avLst>
          </a:prstGeom>
          <a:noFill/>
          <a:ln cap="flat" cmpd="sng" w="9525">
            <a:solidFill>
              <a:srgbClr val="FF0000"/>
            </a:solidFill>
            <a:prstDash val="solid"/>
            <a:round/>
            <a:headEnd len="med" w="med" type="none"/>
            <a:tailEnd len="med" w="med" type="none"/>
          </a:ln>
        </p:spPr>
      </p:cxnSp>
      <p:sp>
        <p:nvSpPr>
          <p:cNvPr id="211" name="Google Shape;211;p27"/>
          <p:cNvSpPr txBox="1"/>
          <p:nvPr/>
        </p:nvSpPr>
        <p:spPr>
          <a:xfrm>
            <a:off x="5644575" y="3608725"/>
            <a:ext cx="3144900" cy="11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Roboto"/>
                <a:ea typeface="Roboto"/>
                <a:cs typeface="Roboto"/>
                <a:sym typeface="Roboto"/>
              </a:rPr>
              <a:t>La méthode hashCode() redéfinie dans la classe String</a:t>
            </a:r>
            <a:endParaRPr sz="1800">
              <a:solidFill>
                <a:srgbClr val="FF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cxnSp>
        <p:nvCxnSpPr>
          <p:cNvPr id="216" name="Google Shape;216;p2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17" name="Google Shape;2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18" name="Google Shape;218;p28"/>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TreeSet</a:t>
            </a:r>
            <a:r>
              <a:rPr b="1" lang="en">
                <a:solidFill>
                  <a:srgbClr val="E20B0B"/>
                </a:solidFill>
                <a:latin typeface="Roboto"/>
                <a:ea typeface="Roboto"/>
                <a:cs typeface="Roboto"/>
                <a:sym typeface="Roboto"/>
              </a:rPr>
              <a:t> : Définition</a:t>
            </a:r>
            <a:endParaRPr b="1">
              <a:solidFill>
                <a:srgbClr val="E20B0B"/>
              </a:solidFill>
              <a:latin typeface="Roboto"/>
              <a:ea typeface="Roboto"/>
              <a:cs typeface="Roboto"/>
              <a:sym typeface="Roboto"/>
            </a:endParaRPr>
          </a:p>
        </p:txBody>
      </p:sp>
      <p:pic>
        <p:nvPicPr>
          <p:cNvPr descr="D:\esprit 2014\ESPRIT 2014\charte essprit 2014\render\support final\triangle.png" id="219" name="Google Shape;219;p28"/>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220" name="Google Shape;220;p28"/>
          <p:cNvSpPr txBox="1"/>
          <p:nvPr/>
        </p:nvSpPr>
        <p:spPr>
          <a:xfrm>
            <a:off x="838825" y="657375"/>
            <a:ext cx="7767900" cy="29337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700">
                <a:solidFill>
                  <a:srgbClr val="262626"/>
                </a:solidFill>
                <a:highlight>
                  <a:srgbClr val="FFFFFF"/>
                </a:highlight>
                <a:latin typeface="Roboto"/>
                <a:ea typeface="Roboto"/>
                <a:cs typeface="Roboto"/>
                <a:sym typeface="Roboto"/>
              </a:rPr>
              <a:t>Le </a:t>
            </a:r>
            <a:r>
              <a:rPr b="1" lang="en" sz="1700">
                <a:solidFill>
                  <a:srgbClr val="FF0000"/>
                </a:solidFill>
                <a:highlight>
                  <a:srgbClr val="FFFFFF"/>
                </a:highlight>
                <a:latin typeface="Roboto"/>
                <a:ea typeface="Roboto"/>
                <a:cs typeface="Roboto"/>
                <a:sym typeface="Roboto"/>
              </a:rPr>
              <a:t>TreeSet </a:t>
            </a:r>
            <a:r>
              <a:rPr lang="en" sz="1700">
                <a:solidFill>
                  <a:srgbClr val="262626"/>
                </a:solidFill>
                <a:highlight>
                  <a:srgbClr val="FFFFFF"/>
                </a:highlight>
                <a:latin typeface="Roboto"/>
                <a:ea typeface="Roboto"/>
                <a:cs typeface="Roboto"/>
                <a:sym typeface="Roboto"/>
              </a:rPr>
              <a:t>stocke les éléments dans un ordre trié, assurant simultanément leur unicité. Pour utiliser un TreeSet, il est impératif que les éléments implémentent l’interface </a:t>
            </a:r>
            <a:r>
              <a:rPr b="1" lang="en" sz="1700">
                <a:solidFill>
                  <a:srgbClr val="FF0000"/>
                </a:solidFill>
                <a:highlight>
                  <a:srgbClr val="FFFFFF"/>
                </a:highlight>
                <a:latin typeface="Roboto"/>
                <a:ea typeface="Roboto"/>
                <a:cs typeface="Roboto"/>
                <a:sym typeface="Roboto"/>
              </a:rPr>
              <a:t>“Comparable” </a:t>
            </a:r>
            <a:r>
              <a:rPr lang="en" sz="1700">
                <a:solidFill>
                  <a:srgbClr val="262626"/>
                </a:solidFill>
                <a:highlight>
                  <a:srgbClr val="FFFFFF"/>
                </a:highlight>
                <a:latin typeface="Roboto"/>
                <a:ea typeface="Roboto"/>
                <a:cs typeface="Roboto"/>
                <a:sym typeface="Roboto"/>
              </a:rPr>
              <a:t>ou qu'un </a:t>
            </a:r>
            <a:r>
              <a:rPr b="1" lang="en" sz="1700">
                <a:solidFill>
                  <a:srgbClr val="FF0000"/>
                </a:solidFill>
                <a:highlight>
                  <a:srgbClr val="FFFFFF"/>
                </a:highlight>
                <a:latin typeface="Roboto"/>
                <a:ea typeface="Roboto"/>
                <a:cs typeface="Roboto"/>
                <a:sym typeface="Roboto"/>
              </a:rPr>
              <a:t>”Comparator” </a:t>
            </a:r>
            <a:r>
              <a:rPr lang="en" sz="1700">
                <a:solidFill>
                  <a:srgbClr val="262626"/>
                </a:solidFill>
                <a:highlight>
                  <a:srgbClr val="FFFFFF"/>
                </a:highlight>
                <a:latin typeface="Roboto"/>
                <a:ea typeface="Roboto"/>
                <a:cs typeface="Roboto"/>
                <a:sym typeface="Roboto"/>
              </a:rPr>
              <a:t>soit fourni. En l'absence de ces conditions, une exception de type </a:t>
            </a:r>
            <a:r>
              <a:rPr b="1" lang="en" sz="1700">
                <a:solidFill>
                  <a:srgbClr val="FF0000"/>
                </a:solidFill>
                <a:highlight>
                  <a:srgbClr val="FFFFFF"/>
                </a:highlight>
                <a:latin typeface="Roboto"/>
                <a:ea typeface="Roboto"/>
                <a:cs typeface="Roboto"/>
                <a:sym typeface="Roboto"/>
              </a:rPr>
              <a:t>ClassCastException </a:t>
            </a:r>
            <a:r>
              <a:rPr lang="en" sz="1700">
                <a:solidFill>
                  <a:srgbClr val="262626"/>
                </a:solidFill>
                <a:highlight>
                  <a:srgbClr val="FFFFFF"/>
                </a:highlight>
                <a:latin typeface="Roboto"/>
                <a:ea typeface="Roboto"/>
                <a:cs typeface="Roboto"/>
                <a:sym typeface="Roboto"/>
              </a:rPr>
              <a:t>sera déclenchée à l'exécution. </a:t>
            </a:r>
            <a:endParaRPr sz="1700">
              <a:solidFill>
                <a:srgbClr val="262626"/>
              </a:solidFill>
              <a:highlight>
                <a:srgbClr val="FFFFFF"/>
              </a:highlight>
              <a:latin typeface="Roboto"/>
              <a:ea typeface="Roboto"/>
              <a:cs typeface="Roboto"/>
              <a:sym typeface="Roboto"/>
            </a:endParaRPr>
          </a:p>
          <a:p>
            <a:pPr indent="0" lvl="0" marL="0" rtl="0" algn="just">
              <a:lnSpc>
                <a:spcPct val="200000"/>
              </a:lnSpc>
              <a:spcBef>
                <a:spcPts val="0"/>
              </a:spcBef>
              <a:spcAft>
                <a:spcPts val="0"/>
              </a:spcAft>
              <a:buNone/>
            </a:pPr>
            <a:r>
              <a:rPr lang="en" sz="1700">
                <a:solidFill>
                  <a:srgbClr val="262626"/>
                </a:solidFill>
                <a:highlight>
                  <a:srgbClr val="FFFFFF"/>
                </a:highlight>
                <a:latin typeface="Roboto"/>
                <a:ea typeface="Roboto"/>
                <a:cs typeface="Roboto"/>
                <a:sym typeface="Roboto"/>
              </a:rPr>
              <a:t>Il convient de noter que cette collection présente une performance relativement inférieure par rapport à HashSet.</a:t>
            </a:r>
            <a:endParaRPr sz="17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p:nvPr/>
        </p:nvSpPr>
        <p:spPr>
          <a:xfrm>
            <a:off x="7240425" y="1668525"/>
            <a:ext cx="982200" cy="1506300"/>
          </a:xfrm>
          <a:prstGeom prst="rect">
            <a:avLst/>
          </a:prstGeom>
          <a:noFill/>
          <a:ln cap="flat" cmpd="sng" w="19050">
            <a:solidFill>
              <a:srgbClr val="8710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Roboto"/>
                <a:ea typeface="Roboto"/>
                <a:cs typeface="Roboto"/>
                <a:sym typeface="Roboto"/>
              </a:rPr>
              <a:t>André</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latin typeface="Roboto"/>
                <a:ea typeface="Roboto"/>
                <a:cs typeface="Roboto"/>
                <a:sym typeface="Roboto"/>
              </a:rPr>
              <a:t>Cyrille</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latin typeface="Roboto"/>
                <a:ea typeface="Roboto"/>
                <a:cs typeface="Roboto"/>
                <a:sym typeface="Roboto"/>
              </a:rPr>
              <a:t>Gislain</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latin typeface="Roboto"/>
                <a:ea typeface="Roboto"/>
                <a:cs typeface="Roboto"/>
                <a:sym typeface="Roboto"/>
              </a:rPr>
              <a:t>Matthieu</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latin typeface="Roboto"/>
                <a:ea typeface="Roboto"/>
                <a:cs typeface="Roboto"/>
                <a:sym typeface="Roboto"/>
              </a:rPr>
              <a:t>Thierry</a:t>
            </a:r>
            <a:endParaRPr>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a:latin typeface="Roboto"/>
                <a:ea typeface="Roboto"/>
                <a:cs typeface="Roboto"/>
                <a:sym typeface="Roboto"/>
              </a:rPr>
              <a:t>Zoé</a:t>
            </a:r>
            <a:endParaRPr>
              <a:latin typeface="Roboto"/>
              <a:ea typeface="Roboto"/>
              <a:cs typeface="Roboto"/>
              <a:sym typeface="Roboto"/>
            </a:endParaRPr>
          </a:p>
        </p:txBody>
      </p:sp>
      <p:cxnSp>
        <p:nvCxnSpPr>
          <p:cNvPr id="226" name="Google Shape;226;p2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27" name="Google Shape;22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28" name="Google Shape;228;p29"/>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Set : Exemple 1 (TreeSet)</a:t>
            </a:r>
            <a:endParaRPr b="1">
              <a:solidFill>
                <a:srgbClr val="E20B0B"/>
              </a:solidFill>
            </a:endParaRPr>
          </a:p>
        </p:txBody>
      </p:sp>
      <p:pic>
        <p:nvPicPr>
          <p:cNvPr descr="D:\esprit 2014\ESPRIT 2014\charte essprit 2014\render\support final\triangle.png" id="229" name="Google Shape;229;p29"/>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230" name="Google Shape;230;p29"/>
          <p:cNvSpPr/>
          <p:nvPr/>
        </p:nvSpPr>
        <p:spPr>
          <a:xfrm>
            <a:off x="744650" y="541825"/>
            <a:ext cx="4340700" cy="41910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20B0B"/>
              </a:solidFill>
              <a:latin typeface="Arial"/>
              <a:ea typeface="Arial"/>
              <a:cs typeface="Arial"/>
              <a:sym typeface="Arial"/>
            </a:endParaRPr>
          </a:p>
        </p:txBody>
      </p:sp>
      <p:sp>
        <p:nvSpPr>
          <p:cNvPr id="231" name="Google Shape;231;p29"/>
          <p:cNvSpPr txBox="1"/>
          <p:nvPr/>
        </p:nvSpPr>
        <p:spPr>
          <a:xfrm>
            <a:off x="838825" y="611400"/>
            <a:ext cx="4294500" cy="392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Set</a:t>
            </a:r>
            <a:r>
              <a:rPr b="1" lang="en" sz="1100">
                <a:solidFill>
                  <a:srgbClr val="080808"/>
                </a:solidFill>
                <a:highlight>
                  <a:srgbClr val="FFFFFF"/>
                </a:highlight>
                <a:latin typeface="Courier New"/>
                <a:ea typeface="Courier New"/>
                <a:cs typeface="Courier New"/>
                <a:sym typeface="Courier New"/>
              </a:rPr>
              <a:t>&lt;</a:t>
            </a:r>
            <a:r>
              <a:rPr b="1" lang="en" sz="1100">
                <a:solidFill>
                  <a:schemeClr val="dk1"/>
                </a:solidFill>
                <a:highlight>
                  <a:srgbClr val="FFFFFF"/>
                </a:highlight>
                <a:latin typeface="Courier New"/>
                <a:ea typeface="Courier New"/>
                <a:cs typeface="Courier New"/>
                <a:sym typeface="Courier New"/>
              </a:rPr>
              <a:t>String</a:t>
            </a:r>
            <a:r>
              <a:rPr b="1" lang="en" sz="1100">
                <a:solidFill>
                  <a:srgbClr val="080808"/>
                </a:solidFill>
                <a:highlight>
                  <a:srgbClr val="FFFFFF"/>
                </a:highlight>
                <a:latin typeface="Courier New"/>
                <a:ea typeface="Courier New"/>
                <a:cs typeface="Courier New"/>
                <a:sym typeface="Courier New"/>
              </a:rPr>
              <a:t>&gt; </a:t>
            </a:r>
            <a:r>
              <a:rPr b="1" lang="en" sz="1100">
                <a:solidFill>
                  <a:schemeClr val="dk1"/>
                </a:solidFill>
                <a:highlight>
                  <a:srgbClr val="FFFFFF"/>
                </a:highlight>
                <a:latin typeface="Courier New"/>
                <a:ea typeface="Courier New"/>
                <a:cs typeface="Courier New"/>
                <a:sym typeface="Courier New"/>
              </a:rPr>
              <a:t>tree </a:t>
            </a:r>
            <a:r>
              <a:rPr b="1" lang="en" sz="1100">
                <a:solidFill>
                  <a:srgbClr val="080808"/>
                </a:solidFill>
                <a:highlight>
                  <a:srgbClr val="FFFFFF"/>
                </a:highlight>
                <a:latin typeface="Courier New"/>
                <a:ea typeface="Courier New"/>
                <a:cs typeface="Courier New"/>
                <a:sym typeface="Courier New"/>
              </a:rPr>
              <a:t>= </a:t>
            </a:r>
            <a:r>
              <a:rPr b="1" lang="en" sz="1100">
                <a:solidFill>
                  <a:srgbClr val="0033B3"/>
                </a:solidFill>
                <a:highlight>
                  <a:srgbClr val="FFFFFF"/>
                </a:highlight>
                <a:latin typeface="Courier New"/>
                <a:ea typeface="Courier New"/>
                <a:cs typeface="Courier New"/>
                <a:sym typeface="Courier New"/>
              </a:rPr>
              <a:t>new </a:t>
            </a:r>
            <a:r>
              <a:rPr b="1" lang="en" sz="1100">
                <a:solidFill>
                  <a:srgbClr val="080808"/>
                </a:solidFill>
                <a:highlight>
                  <a:srgbClr val="FFFFFF"/>
                </a:highlight>
                <a:latin typeface="Courier New"/>
                <a:ea typeface="Courier New"/>
                <a:cs typeface="Courier New"/>
                <a:sym typeface="Courier New"/>
              </a:rPr>
              <a:t>TreeSet();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67D17"/>
                </a:solidFill>
                <a:highlight>
                  <a:srgbClr val="FFFFFF"/>
                </a:highlight>
                <a:latin typeface="Courier New"/>
                <a:ea typeface="Courier New"/>
                <a:cs typeface="Courier New"/>
                <a:sym typeface="Courier New"/>
              </a:rPr>
              <a:t>"André"</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67D17"/>
                </a:solidFill>
                <a:highlight>
                  <a:srgbClr val="FFFFFF"/>
                </a:highlight>
                <a:latin typeface="Courier New"/>
                <a:ea typeface="Courier New"/>
                <a:cs typeface="Courier New"/>
                <a:sym typeface="Courier New"/>
              </a:rPr>
              <a:t>"Gislain"</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67D17"/>
                </a:solidFill>
                <a:highlight>
                  <a:srgbClr val="FFFFFF"/>
                </a:highlight>
                <a:latin typeface="Courier New"/>
                <a:ea typeface="Courier New"/>
                <a:cs typeface="Courier New"/>
                <a:sym typeface="Courier New"/>
              </a:rPr>
              <a:t>"Matthieu"</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67D17"/>
                </a:solidFill>
                <a:highlight>
                  <a:srgbClr val="FFFFFF"/>
                </a:highlight>
                <a:latin typeface="Courier New"/>
                <a:ea typeface="Courier New"/>
                <a:cs typeface="Courier New"/>
                <a:sym typeface="Courier New"/>
              </a:rPr>
              <a:t>"Cyrille"</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67D17"/>
                </a:solidFill>
                <a:highlight>
                  <a:srgbClr val="FFFFFF"/>
                </a:highlight>
                <a:latin typeface="Courier New"/>
                <a:ea typeface="Courier New"/>
                <a:cs typeface="Courier New"/>
                <a:sym typeface="Courier New"/>
              </a:rPr>
              <a:t>"Zoé"</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67D17"/>
                </a:solidFill>
                <a:highlight>
                  <a:srgbClr val="FFFFFF"/>
                </a:highlight>
                <a:latin typeface="Courier New"/>
                <a:ea typeface="Courier New"/>
                <a:cs typeface="Courier New"/>
                <a:sym typeface="Courier New"/>
              </a:rPr>
              <a:t>"Thierry"</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Iterator</a:t>
            </a:r>
            <a:r>
              <a:rPr b="1" lang="en" sz="1100">
                <a:solidFill>
                  <a:srgbClr val="080808"/>
                </a:solidFill>
                <a:highlight>
                  <a:srgbClr val="FFFFFF"/>
                </a:highlight>
                <a:latin typeface="Courier New"/>
                <a:ea typeface="Courier New"/>
                <a:cs typeface="Courier New"/>
                <a:sym typeface="Courier New"/>
              </a:rPr>
              <a:t>&lt;</a:t>
            </a:r>
            <a:r>
              <a:rPr b="1" lang="en" sz="1100">
                <a:solidFill>
                  <a:schemeClr val="dk1"/>
                </a:solidFill>
                <a:highlight>
                  <a:srgbClr val="FFFFFF"/>
                </a:highlight>
                <a:latin typeface="Courier New"/>
                <a:ea typeface="Courier New"/>
                <a:cs typeface="Courier New"/>
                <a:sym typeface="Courier New"/>
              </a:rPr>
              <a:t>String</a:t>
            </a:r>
            <a:r>
              <a:rPr b="1" lang="en" sz="1100">
                <a:solidFill>
                  <a:srgbClr val="080808"/>
                </a:solidFill>
                <a:highlight>
                  <a:srgbClr val="FFFFFF"/>
                </a:highlight>
                <a:latin typeface="Courier New"/>
                <a:ea typeface="Courier New"/>
                <a:cs typeface="Courier New"/>
                <a:sym typeface="Courier New"/>
              </a:rPr>
              <a:t>&gt; </a:t>
            </a:r>
            <a:r>
              <a:rPr b="1" lang="en" sz="1100">
                <a:solidFill>
                  <a:schemeClr val="dk1"/>
                </a:solidFill>
                <a:highlight>
                  <a:srgbClr val="FFFFFF"/>
                </a:highlight>
                <a:latin typeface="Courier New"/>
                <a:ea typeface="Courier New"/>
                <a:cs typeface="Courier New"/>
                <a:sym typeface="Courier New"/>
              </a:rPr>
              <a:t>it </a:t>
            </a:r>
            <a:r>
              <a:rPr b="1" lang="en" sz="1100">
                <a:solidFill>
                  <a:srgbClr val="080808"/>
                </a:solidFill>
                <a:highlight>
                  <a:srgbClr val="FFFFFF"/>
                </a:highlight>
                <a:latin typeface="Courier New"/>
                <a:ea typeface="Courier New"/>
                <a:cs typeface="Courier New"/>
                <a:sym typeface="Courier New"/>
              </a:rPr>
              <a:t>= </a:t>
            </a: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.iterator();</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033B3"/>
                </a:solidFill>
                <a:highlight>
                  <a:srgbClr val="FFFFFF"/>
                </a:highlight>
                <a:latin typeface="Courier New"/>
                <a:ea typeface="Courier New"/>
                <a:cs typeface="Courier New"/>
                <a:sym typeface="Courier New"/>
              </a:rPr>
              <a:t>while </a:t>
            </a:r>
            <a:r>
              <a:rPr b="1" lang="en" sz="1100">
                <a:solidFill>
                  <a:srgbClr val="080808"/>
                </a:solidFill>
                <a:highlight>
                  <a:srgbClr val="FFFFFF"/>
                </a:highlight>
                <a:latin typeface="Courier New"/>
                <a:ea typeface="Courier New"/>
                <a:cs typeface="Courier New"/>
                <a:sym typeface="Courier New"/>
              </a:rPr>
              <a:t>(</a:t>
            </a:r>
            <a:r>
              <a:rPr b="1" lang="en" sz="1100">
                <a:solidFill>
                  <a:schemeClr val="dk1"/>
                </a:solidFill>
                <a:highlight>
                  <a:srgbClr val="FFFFFF"/>
                </a:highlight>
                <a:latin typeface="Courier New"/>
                <a:ea typeface="Courier New"/>
                <a:cs typeface="Courier New"/>
                <a:sym typeface="Courier New"/>
              </a:rPr>
              <a:t>it</a:t>
            </a:r>
            <a:r>
              <a:rPr b="1" lang="en" sz="1100">
                <a:solidFill>
                  <a:srgbClr val="080808"/>
                </a:solidFill>
                <a:highlight>
                  <a:srgbClr val="FFFFFF"/>
                </a:highlight>
                <a:latin typeface="Courier New"/>
                <a:ea typeface="Courier New"/>
                <a:cs typeface="Courier New"/>
                <a:sym typeface="Courier New"/>
              </a:rPr>
              <a:t>.hasNext()){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chemeClr val="dk1"/>
                </a:solidFill>
                <a:highlight>
                  <a:srgbClr val="FFFFFF"/>
                </a:highlight>
                <a:latin typeface="Courier New"/>
                <a:ea typeface="Courier New"/>
                <a:cs typeface="Courier New"/>
                <a:sym typeface="Courier New"/>
              </a:rPr>
              <a:t>System</a:t>
            </a:r>
            <a:r>
              <a:rPr b="1" lang="en" sz="1100">
                <a:solidFill>
                  <a:srgbClr val="080808"/>
                </a:solidFill>
                <a:highlight>
                  <a:srgbClr val="FFFFFF"/>
                </a:highlight>
                <a:latin typeface="Courier New"/>
                <a:ea typeface="Courier New"/>
                <a:cs typeface="Courier New"/>
                <a:sym typeface="Courier New"/>
              </a:rPr>
              <a:t>.</a:t>
            </a:r>
            <a:r>
              <a:rPr b="1" i="1" lang="en" sz="1100">
                <a:solidFill>
                  <a:srgbClr val="871094"/>
                </a:solidFill>
                <a:highlight>
                  <a:srgbClr val="FFFFFF"/>
                </a:highlight>
                <a:latin typeface="Courier New"/>
                <a:ea typeface="Courier New"/>
                <a:cs typeface="Courier New"/>
                <a:sym typeface="Courier New"/>
              </a:rPr>
              <a:t>out</a:t>
            </a:r>
            <a:r>
              <a:rPr b="1" lang="en" sz="1100">
                <a:solidFill>
                  <a:srgbClr val="080808"/>
                </a:solidFill>
                <a:highlight>
                  <a:srgbClr val="FFFFFF"/>
                </a:highlight>
                <a:latin typeface="Courier New"/>
                <a:ea typeface="Courier New"/>
                <a:cs typeface="Courier New"/>
                <a:sym typeface="Courier New"/>
              </a:rPr>
              <a:t>.println(</a:t>
            </a:r>
            <a:r>
              <a:rPr b="1" lang="en" sz="1100">
                <a:solidFill>
                  <a:schemeClr val="dk1"/>
                </a:solidFill>
                <a:highlight>
                  <a:srgbClr val="FFFFFF"/>
                </a:highlight>
                <a:latin typeface="Courier New"/>
                <a:ea typeface="Courier New"/>
                <a:cs typeface="Courier New"/>
                <a:sym typeface="Courier New"/>
              </a:rPr>
              <a:t>it</a:t>
            </a:r>
            <a:r>
              <a:rPr b="1" lang="en" sz="1100">
                <a:solidFill>
                  <a:srgbClr val="080808"/>
                </a:solidFill>
                <a:highlight>
                  <a:srgbClr val="FFFFFF"/>
                </a:highlight>
                <a:latin typeface="Courier New"/>
                <a:ea typeface="Courier New"/>
                <a:cs typeface="Courier New"/>
                <a:sym typeface="Courier New"/>
              </a:rPr>
              <a:t>.next());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marR="0" rtl="0" algn="l">
              <a:lnSpc>
                <a:spcPct val="115000"/>
              </a:lnSpc>
              <a:spcBef>
                <a:spcPts val="1200"/>
              </a:spcBef>
              <a:spcAft>
                <a:spcPts val="1200"/>
              </a:spcAft>
              <a:buClr>
                <a:srgbClr val="000000"/>
              </a:buClr>
              <a:buSzPts val="1400"/>
              <a:buFont typeface="Arial"/>
              <a:buNone/>
            </a:pPr>
            <a:r>
              <a:t/>
            </a:r>
            <a:endParaRPr b="1" i="0" sz="1400" u="none" cap="none" strike="noStrike">
              <a:solidFill>
                <a:srgbClr val="000000"/>
              </a:solidFill>
            </a:endParaRPr>
          </a:p>
        </p:txBody>
      </p:sp>
      <p:sp>
        <p:nvSpPr>
          <p:cNvPr id="232" name="Google Shape;232;p29"/>
          <p:cNvSpPr/>
          <p:nvPr/>
        </p:nvSpPr>
        <p:spPr>
          <a:xfrm>
            <a:off x="5085350" y="1866825"/>
            <a:ext cx="582600" cy="20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29"/>
          <p:cNvSpPr txBox="1"/>
          <p:nvPr/>
        </p:nvSpPr>
        <p:spPr>
          <a:xfrm>
            <a:off x="5800163" y="1732500"/>
            <a:ext cx="1481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rlow Condensed"/>
                <a:ea typeface="Barlow Condensed"/>
                <a:cs typeface="Barlow Condensed"/>
                <a:sym typeface="Barlow Condensed"/>
              </a:rPr>
              <a:t>La sortie:</a:t>
            </a:r>
            <a:endParaRPr b="1" sz="1700">
              <a:solidFill>
                <a:schemeClr val="dk2"/>
              </a:solidFill>
              <a:latin typeface="Barlow Condensed"/>
              <a:ea typeface="Barlow Condensed"/>
              <a:cs typeface="Barlow Condensed"/>
              <a:sym typeface="Barlow Condensed"/>
            </a:endParaRPr>
          </a:p>
        </p:txBody>
      </p:sp>
      <p:sp>
        <p:nvSpPr>
          <p:cNvPr id="234" name="Google Shape;234;p29"/>
          <p:cNvSpPr txBox="1"/>
          <p:nvPr/>
        </p:nvSpPr>
        <p:spPr>
          <a:xfrm>
            <a:off x="5193400" y="693300"/>
            <a:ext cx="32148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Roboto"/>
                <a:ea typeface="Roboto"/>
                <a:cs typeface="Roboto"/>
                <a:sym typeface="Roboto"/>
              </a:rPr>
              <a:t>La classe String implémente l’interface Comparable</a:t>
            </a:r>
            <a:endParaRPr b="1" sz="1700">
              <a:solidFill>
                <a:srgbClr val="FF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p:nvPr/>
        </p:nvSpPr>
        <p:spPr>
          <a:xfrm>
            <a:off x="5577700" y="1584350"/>
            <a:ext cx="3443400" cy="1039200"/>
          </a:xfrm>
          <a:prstGeom prst="rect">
            <a:avLst/>
          </a:prstGeom>
          <a:noFill/>
          <a:ln cap="flat" cmpd="sng" w="19050">
            <a:solidFill>
              <a:srgbClr val="8710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latin typeface="Roboto"/>
                <a:ea typeface="Roboto"/>
                <a:cs typeface="Roboto"/>
                <a:sym typeface="Roboto"/>
              </a:rPr>
              <a:t>[Thierry, Gislain, Zoé, André, Matthieu, Cyrille]</a:t>
            </a:r>
            <a:endParaRPr b="1"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latin typeface="Roboto"/>
                <a:ea typeface="Roboto"/>
                <a:cs typeface="Roboto"/>
                <a:sym typeface="Roboto"/>
              </a:rPr>
              <a:t>La liste triée est: </a:t>
            </a:r>
            <a:endParaRPr b="1"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latin typeface="Roboto"/>
                <a:ea typeface="Roboto"/>
                <a:cs typeface="Roboto"/>
                <a:sym typeface="Roboto"/>
              </a:rPr>
              <a:t>[André, Cyrille, Gislain, Matthieu, Thierry, Zoé]</a:t>
            </a:r>
            <a:endParaRPr b="1" sz="1200">
              <a:latin typeface="Roboto"/>
              <a:ea typeface="Roboto"/>
              <a:cs typeface="Roboto"/>
              <a:sym typeface="Roboto"/>
            </a:endParaRPr>
          </a:p>
        </p:txBody>
      </p:sp>
      <p:cxnSp>
        <p:nvCxnSpPr>
          <p:cNvPr id="240" name="Google Shape;240;p3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41" name="Google Shape;24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42" name="Google Shape;242;p30"/>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Set : Exemple 2 (TreeSet)</a:t>
            </a:r>
            <a:endParaRPr b="1">
              <a:solidFill>
                <a:srgbClr val="E20B0B"/>
              </a:solidFill>
            </a:endParaRPr>
          </a:p>
        </p:txBody>
      </p:sp>
      <p:pic>
        <p:nvPicPr>
          <p:cNvPr descr="D:\esprit 2014\ESPRIT 2014\charte essprit 2014\render\support final\triangle.png" id="243" name="Google Shape;243;p30"/>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244" name="Google Shape;244;p30"/>
          <p:cNvSpPr/>
          <p:nvPr/>
        </p:nvSpPr>
        <p:spPr>
          <a:xfrm>
            <a:off x="744650" y="541825"/>
            <a:ext cx="4715100" cy="41910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20B0B"/>
              </a:solidFill>
              <a:latin typeface="Arial"/>
              <a:ea typeface="Arial"/>
              <a:cs typeface="Arial"/>
              <a:sym typeface="Arial"/>
            </a:endParaRPr>
          </a:p>
        </p:txBody>
      </p:sp>
      <p:sp>
        <p:nvSpPr>
          <p:cNvPr id="245" name="Google Shape;245;p30"/>
          <p:cNvSpPr txBox="1"/>
          <p:nvPr/>
        </p:nvSpPr>
        <p:spPr>
          <a:xfrm>
            <a:off x="305475" y="676250"/>
            <a:ext cx="5287500" cy="39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rgbClr val="080808"/>
                </a:solidFill>
                <a:highlight>
                  <a:srgbClr val="FFFFFF"/>
                </a:highlight>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Set</a:t>
            </a:r>
            <a:r>
              <a:rPr b="1" lang="en" sz="1100">
                <a:solidFill>
                  <a:srgbClr val="080808"/>
                </a:solidFill>
                <a:latin typeface="Courier New"/>
                <a:ea typeface="Courier New"/>
                <a:cs typeface="Courier New"/>
                <a:sym typeface="Courier New"/>
              </a:rPr>
              <a:t>&lt;</a:t>
            </a:r>
            <a:r>
              <a:rPr b="1" lang="en" sz="1100">
                <a:solidFill>
                  <a:schemeClr val="dk1"/>
                </a:solidFill>
                <a:latin typeface="Courier New"/>
                <a:ea typeface="Courier New"/>
                <a:cs typeface="Courier New"/>
                <a:sym typeface="Courier New"/>
              </a:rPr>
              <a:t>String</a:t>
            </a:r>
            <a:r>
              <a:rPr b="1" lang="en" sz="1100">
                <a:solidFill>
                  <a:srgbClr val="080808"/>
                </a:solidFill>
                <a:latin typeface="Courier New"/>
                <a:ea typeface="Courier New"/>
                <a:cs typeface="Courier New"/>
                <a:sym typeface="Courier New"/>
              </a:rPr>
              <a:t>&gt; </a:t>
            </a:r>
            <a:r>
              <a:rPr b="1" lang="en" sz="1100">
                <a:solidFill>
                  <a:schemeClr val="dk1"/>
                </a:solidFill>
                <a:latin typeface="Courier New"/>
                <a:ea typeface="Courier New"/>
                <a:cs typeface="Courier New"/>
                <a:sym typeface="Courier New"/>
              </a:rPr>
              <a:t>hash </a:t>
            </a:r>
            <a:r>
              <a:rPr b="1" lang="en" sz="1100">
                <a:solidFill>
                  <a:srgbClr val="080808"/>
                </a:solidFill>
                <a:latin typeface="Courier New"/>
                <a:ea typeface="Courier New"/>
                <a:cs typeface="Courier New"/>
                <a:sym typeface="Courier New"/>
              </a:rPr>
              <a:t>= </a:t>
            </a:r>
            <a:r>
              <a:rPr b="1" lang="en" sz="1100">
                <a:solidFill>
                  <a:srgbClr val="0033B3"/>
                </a:solidFill>
                <a:latin typeface="Courier New"/>
                <a:ea typeface="Courier New"/>
                <a:cs typeface="Courier New"/>
                <a:sym typeface="Courier New"/>
              </a:rPr>
              <a:t>new </a:t>
            </a:r>
            <a:r>
              <a:rPr b="1" lang="en" sz="1100">
                <a:solidFill>
                  <a:srgbClr val="080808"/>
                </a:solidFill>
                <a:latin typeface="Courier New"/>
                <a:ea typeface="Courier New"/>
                <a:cs typeface="Courier New"/>
                <a:sym typeface="Courier New"/>
              </a:rPr>
              <a:t>HashSet&lt;&gt;();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hash</a:t>
            </a:r>
            <a:r>
              <a:rPr b="1" lang="en" sz="1100">
                <a:solidFill>
                  <a:srgbClr val="080808"/>
                </a:solidFill>
                <a:latin typeface="Courier New"/>
                <a:ea typeface="Courier New"/>
                <a:cs typeface="Courier New"/>
                <a:sym typeface="Courier New"/>
              </a:rPr>
              <a:t>.add(</a:t>
            </a:r>
            <a:r>
              <a:rPr b="1" lang="en" sz="1100">
                <a:solidFill>
                  <a:srgbClr val="067D17"/>
                </a:solidFill>
                <a:latin typeface="Courier New"/>
                <a:ea typeface="Courier New"/>
                <a:cs typeface="Courier New"/>
                <a:sym typeface="Courier New"/>
              </a:rPr>
              <a:t>"André"</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hash</a:t>
            </a:r>
            <a:r>
              <a:rPr b="1" lang="en" sz="1100">
                <a:solidFill>
                  <a:srgbClr val="080808"/>
                </a:solidFill>
                <a:latin typeface="Courier New"/>
                <a:ea typeface="Courier New"/>
                <a:cs typeface="Courier New"/>
                <a:sym typeface="Courier New"/>
              </a:rPr>
              <a:t>.add(</a:t>
            </a:r>
            <a:r>
              <a:rPr b="1" lang="en" sz="1100">
                <a:solidFill>
                  <a:srgbClr val="067D17"/>
                </a:solidFill>
                <a:latin typeface="Courier New"/>
                <a:ea typeface="Courier New"/>
                <a:cs typeface="Courier New"/>
                <a:sym typeface="Courier New"/>
              </a:rPr>
              <a:t>"Gislain"</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hash</a:t>
            </a:r>
            <a:r>
              <a:rPr b="1" lang="en" sz="1100">
                <a:solidFill>
                  <a:srgbClr val="080808"/>
                </a:solidFill>
                <a:latin typeface="Courier New"/>
                <a:ea typeface="Courier New"/>
                <a:cs typeface="Courier New"/>
                <a:sym typeface="Courier New"/>
              </a:rPr>
              <a:t>.add(</a:t>
            </a:r>
            <a:r>
              <a:rPr b="1" lang="en" sz="1100">
                <a:solidFill>
                  <a:srgbClr val="067D17"/>
                </a:solidFill>
                <a:latin typeface="Courier New"/>
                <a:ea typeface="Courier New"/>
                <a:cs typeface="Courier New"/>
                <a:sym typeface="Courier New"/>
              </a:rPr>
              <a:t>"Matthieu"</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hash</a:t>
            </a:r>
            <a:r>
              <a:rPr b="1" lang="en" sz="1100">
                <a:solidFill>
                  <a:srgbClr val="080808"/>
                </a:solidFill>
                <a:latin typeface="Courier New"/>
                <a:ea typeface="Courier New"/>
                <a:cs typeface="Courier New"/>
                <a:sym typeface="Courier New"/>
              </a:rPr>
              <a:t>.add(</a:t>
            </a:r>
            <a:r>
              <a:rPr b="1" lang="en" sz="1100">
                <a:solidFill>
                  <a:srgbClr val="067D17"/>
                </a:solidFill>
                <a:latin typeface="Courier New"/>
                <a:ea typeface="Courier New"/>
                <a:cs typeface="Courier New"/>
                <a:sym typeface="Courier New"/>
              </a:rPr>
              <a:t>"Cyrille"</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hash</a:t>
            </a:r>
            <a:r>
              <a:rPr b="1" lang="en" sz="1100">
                <a:solidFill>
                  <a:srgbClr val="080808"/>
                </a:solidFill>
                <a:latin typeface="Courier New"/>
                <a:ea typeface="Courier New"/>
                <a:cs typeface="Courier New"/>
                <a:sym typeface="Courier New"/>
              </a:rPr>
              <a:t>.add(</a:t>
            </a:r>
            <a:r>
              <a:rPr b="1" lang="en" sz="1100">
                <a:solidFill>
                  <a:srgbClr val="067D17"/>
                </a:solidFill>
                <a:latin typeface="Courier New"/>
                <a:ea typeface="Courier New"/>
                <a:cs typeface="Courier New"/>
                <a:sym typeface="Courier New"/>
              </a:rPr>
              <a:t>"Zoé"</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hash</a:t>
            </a:r>
            <a:r>
              <a:rPr b="1" lang="en" sz="1100">
                <a:solidFill>
                  <a:srgbClr val="080808"/>
                </a:solidFill>
                <a:latin typeface="Courier New"/>
                <a:ea typeface="Courier New"/>
                <a:cs typeface="Courier New"/>
                <a:sym typeface="Courier New"/>
              </a:rPr>
              <a:t>.add(</a:t>
            </a:r>
            <a:r>
              <a:rPr b="1" lang="en" sz="1100">
                <a:solidFill>
                  <a:srgbClr val="067D17"/>
                </a:solidFill>
                <a:latin typeface="Courier New"/>
                <a:ea typeface="Courier New"/>
                <a:cs typeface="Courier New"/>
                <a:sym typeface="Courier New"/>
              </a:rPr>
              <a:t>"Thierry"</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System</a:t>
            </a:r>
            <a:r>
              <a:rPr b="1" lang="en" sz="1100">
                <a:solidFill>
                  <a:srgbClr val="080808"/>
                </a:solidFill>
                <a:latin typeface="Courier New"/>
                <a:ea typeface="Courier New"/>
                <a:cs typeface="Courier New"/>
                <a:sym typeface="Courier New"/>
              </a:rPr>
              <a:t>.</a:t>
            </a:r>
            <a:r>
              <a:rPr b="1" i="1" lang="en" sz="1100">
                <a:solidFill>
                  <a:srgbClr val="871094"/>
                </a:solidFill>
                <a:latin typeface="Courier New"/>
                <a:ea typeface="Courier New"/>
                <a:cs typeface="Courier New"/>
                <a:sym typeface="Courier New"/>
              </a:rPr>
              <a:t>out</a:t>
            </a:r>
            <a:r>
              <a:rPr b="1" lang="en" sz="1100">
                <a:solidFill>
                  <a:srgbClr val="080808"/>
                </a:solidFill>
                <a:latin typeface="Courier New"/>
                <a:ea typeface="Courier New"/>
                <a:cs typeface="Courier New"/>
                <a:sym typeface="Courier New"/>
              </a:rPr>
              <a:t>.println(</a:t>
            </a:r>
            <a:r>
              <a:rPr b="1" lang="en" sz="1100">
                <a:solidFill>
                  <a:schemeClr val="dk1"/>
                </a:solidFill>
                <a:latin typeface="Courier New"/>
                <a:ea typeface="Courier New"/>
                <a:cs typeface="Courier New"/>
                <a:sym typeface="Courier New"/>
              </a:rPr>
              <a:t>hash</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TreeSet treeset </a:t>
            </a:r>
            <a:r>
              <a:rPr b="1" lang="en" sz="1100">
                <a:solidFill>
                  <a:srgbClr val="080808"/>
                </a:solidFill>
                <a:latin typeface="Courier New"/>
                <a:ea typeface="Courier New"/>
                <a:cs typeface="Courier New"/>
                <a:sym typeface="Courier New"/>
              </a:rPr>
              <a:t>= </a:t>
            </a:r>
            <a:r>
              <a:rPr b="1" lang="en" sz="1100">
                <a:solidFill>
                  <a:srgbClr val="0033B3"/>
                </a:solidFill>
                <a:latin typeface="Courier New"/>
                <a:ea typeface="Courier New"/>
                <a:cs typeface="Courier New"/>
                <a:sym typeface="Courier New"/>
              </a:rPr>
              <a:t>new </a:t>
            </a:r>
            <a:r>
              <a:rPr b="1" lang="en" sz="1100">
                <a:solidFill>
                  <a:srgbClr val="080808"/>
                </a:solidFill>
                <a:latin typeface="Courier New"/>
                <a:ea typeface="Courier New"/>
                <a:cs typeface="Courier New"/>
                <a:sym typeface="Courier New"/>
              </a:rPr>
              <a:t>TreeSet&lt;&gt;(</a:t>
            </a:r>
            <a:r>
              <a:rPr b="1" lang="en" sz="1100">
                <a:solidFill>
                  <a:schemeClr val="dk1"/>
                </a:solidFill>
                <a:latin typeface="Courier New"/>
                <a:ea typeface="Courier New"/>
                <a:cs typeface="Courier New"/>
                <a:sym typeface="Courier New"/>
              </a:rPr>
              <a:t>hash</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System</a:t>
            </a:r>
            <a:r>
              <a:rPr b="1" lang="en" sz="1100">
                <a:solidFill>
                  <a:srgbClr val="080808"/>
                </a:solidFill>
                <a:latin typeface="Courier New"/>
                <a:ea typeface="Courier New"/>
                <a:cs typeface="Courier New"/>
                <a:sym typeface="Courier New"/>
              </a:rPr>
              <a:t>.</a:t>
            </a:r>
            <a:r>
              <a:rPr b="1" i="1" lang="en" sz="1100">
                <a:solidFill>
                  <a:srgbClr val="871094"/>
                </a:solidFill>
                <a:latin typeface="Courier New"/>
                <a:ea typeface="Courier New"/>
                <a:cs typeface="Courier New"/>
                <a:sym typeface="Courier New"/>
              </a:rPr>
              <a:t>out</a:t>
            </a:r>
            <a:r>
              <a:rPr b="1" lang="en" sz="1100">
                <a:solidFill>
                  <a:srgbClr val="080808"/>
                </a:solidFill>
                <a:latin typeface="Courier New"/>
                <a:ea typeface="Courier New"/>
                <a:cs typeface="Courier New"/>
                <a:sym typeface="Courier New"/>
              </a:rPr>
              <a:t>.println(</a:t>
            </a:r>
            <a:r>
              <a:rPr b="1" lang="en" sz="1100">
                <a:solidFill>
                  <a:srgbClr val="067D17"/>
                </a:solidFill>
                <a:latin typeface="Courier New"/>
                <a:ea typeface="Courier New"/>
                <a:cs typeface="Courier New"/>
                <a:sym typeface="Courier New"/>
              </a:rPr>
              <a:t>"La liste triée est: "</a:t>
            </a:r>
            <a:r>
              <a:rPr b="1" lang="en" sz="1100">
                <a:solidFill>
                  <a:srgbClr val="080808"/>
                </a:solidFill>
                <a:latin typeface="Courier New"/>
                <a:ea typeface="Courier New"/>
                <a:cs typeface="Courier New"/>
                <a:sym typeface="Courier New"/>
              </a:rPr>
              <a:t>);</a:t>
            </a:r>
            <a:endParaRPr b="1" sz="1100">
              <a:solidFill>
                <a:srgbClr val="080808"/>
              </a:solidFill>
              <a:latin typeface="Courier New"/>
              <a:ea typeface="Courier New"/>
              <a:cs typeface="Courier New"/>
              <a:sym typeface="Courier New"/>
            </a:endParaRPr>
          </a:p>
          <a:p>
            <a:pPr indent="0" lvl="0" marL="914400" rtl="0" algn="l">
              <a:lnSpc>
                <a:spcPct val="115000"/>
              </a:lnSpc>
              <a:spcBef>
                <a:spcPts val="120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System</a:t>
            </a:r>
            <a:r>
              <a:rPr b="1" lang="en" sz="1100">
                <a:solidFill>
                  <a:srgbClr val="080808"/>
                </a:solidFill>
                <a:latin typeface="Courier New"/>
                <a:ea typeface="Courier New"/>
                <a:cs typeface="Courier New"/>
                <a:sym typeface="Courier New"/>
              </a:rPr>
              <a:t>.</a:t>
            </a:r>
            <a:r>
              <a:rPr b="1" i="1" lang="en" sz="1100">
                <a:solidFill>
                  <a:srgbClr val="871094"/>
                </a:solidFill>
                <a:latin typeface="Courier New"/>
                <a:ea typeface="Courier New"/>
                <a:cs typeface="Courier New"/>
                <a:sym typeface="Courier New"/>
              </a:rPr>
              <a:t>out</a:t>
            </a:r>
            <a:r>
              <a:rPr b="1" lang="en" sz="1100">
                <a:solidFill>
                  <a:srgbClr val="080808"/>
                </a:solidFill>
                <a:latin typeface="Courier New"/>
                <a:ea typeface="Courier New"/>
                <a:cs typeface="Courier New"/>
                <a:sym typeface="Courier New"/>
              </a:rPr>
              <a:t>.println(</a:t>
            </a:r>
            <a:r>
              <a:rPr b="1" lang="en" sz="1100">
                <a:solidFill>
                  <a:schemeClr val="dk1"/>
                </a:solidFill>
                <a:latin typeface="Courier New"/>
                <a:ea typeface="Courier New"/>
                <a:cs typeface="Courier New"/>
                <a:sym typeface="Courier New"/>
              </a:rPr>
              <a:t>treeset</a:t>
            </a:r>
            <a:r>
              <a:rPr b="1" lang="en" sz="1100">
                <a:solidFill>
                  <a:srgbClr val="080808"/>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246" name="Google Shape;246;p30"/>
          <p:cNvSpPr/>
          <p:nvPr/>
        </p:nvSpPr>
        <p:spPr>
          <a:xfrm>
            <a:off x="5459750" y="1248900"/>
            <a:ext cx="582600" cy="20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30"/>
          <p:cNvSpPr txBox="1"/>
          <p:nvPr/>
        </p:nvSpPr>
        <p:spPr>
          <a:xfrm>
            <a:off x="6099763" y="1122900"/>
            <a:ext cx="1481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rlow Condensed"/>
                <a:ea typeface="Barlow Condensed"/>
                <a:cs typeface="Barlow Condensed"/>
                <a:sym typeface="Barlow Condensed"/>
              </a:rPr>
              <a:t>La sortie:</a:t>
            </a:r>
            <a:endParaRPr b="1" sz="1700">
              <a:solidFill>
                <a:schemeClr val="dk2"/>
              </a:solidFill>
              <a:latin typeface="Barlow Condensed"/>
              <a:ea typeface="Barlow Condensed"/>
              <a:cs typeface="Barlow Condensed"/>
              <a:sym typeface="Barlow Condensed"/>
            </a:endParaRPr>
          </a:p>
        </p:txBody>
      </p:sp>
      <p:sp>
        <p:nvSpPr>
          <p:cNvPr id="248" name="Google Shape;248;p30"/>
          <p:cNvSpPr txBox="1"/>
          <p:nvPr/>
        </p:nvSpPr>
        <p:spPr>
          <a:xfrm>
            <a:off x="5574400" y="464700"/>
            <a:ext cx="32148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Roboto"/>
                <a:ea typeface="Roboto"/>
                <a:cs typeface="Roboto"/>
                <a:sym typeface="Roboto"/>
              </a:rPr>
              <a:t>La classe String implémente l’interface Comparable</a:t>
            </a:r>
            <a:endParaRPr b="1" sz="1700">
              <a:solidFill>
                <a:srgbClr val="FF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p:nvPr/>
        </p:nvSpPr>
        <p:spPr>
          <a:xfrm>
            <a:off x="5922025" y="1661550"/>
            <a:ext cx="3151200" cy="1076400"/>
          </a:xfrm>
          <a:prstGeom prst="rect">
            <a:avLst/>
          </a:prstGeom>
          <a:noFill/>
          <a:ln cap="flat" cmpd="sng" w="19050">
            <a:solidFill>
              <a:srgbClr val="8710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latin typeface="Roboto"/>
                <a:ea typeface="Roboto"/>
                <a:cs typeface="Roboto"/>
                <a:sym typeface="Roboto"/>
              </a:rPr>
              <a:t>La liste triée est: </a:t>
            </a:r>
            <a:endParaRPr b="1"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latin typeface="Roboto"/>
                <a:ea typeface="Roboto"/>
                <a:cs typeface="Roboto"/>
                <a:sym typeface="Roboto"/>
              </a:rPr>
              <a:t>[Student{id=1, nom='Ali'}, Student{id=2, nom='Sami'}, Student{id=3, nom='Marwa'}]</a:t>
            </a:r>
            <a:endParaRPr b="1" sz="1200">
              <a:latin typeface="Roboto"/>
              <a:ea typeface="Roboto"/>
              <a:cs typeface="Roboto"/>
              <a:sym typeface="Roboto"/>
            </a:endParaRPr>
          </a:p>
        </p:txBody>
      </p:sp>
      <p:cxnSp>
        <p:nvCxnSpPr>
          <p:cNvPr id="254" name="Google Shape;254;p3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55" name="Google Shape;25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56" name="Google Shape;256;p31"/>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Set : Exemple 3 (TreeSet)</a:t>
            </a:r>
            <a:endParaRPr b="1">
              <a:solidFill>
                <a:srgbClr val="E20B0B"/>
              </a:solidFill>
            </a:endParaRPr>
          </a:p>
        </p:txBody>
      </p:sp>
      <p:pic>
        <p:nvPicPr>
          <p:cNvPr descr="D:\esprit 2014\ESPRIT 2014\charte essprit 2014\render\support final\triangle.png" id="257" name="Google Shape;257;p31"/>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258" name="Google Shape;258;p31"/>
          <p:cNvSpPr/>
          <p:nvPr/>
        </p:nvSpPr>
        <p:spPr>
          <a:xfrm>
            <a:off x="369200" y="532425"/>
            <a:ext cx="5460600" cy="43623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20B0B"/>
              </a:solidFill>
              <a:latin typeface="Arial"/>
              <a:ea typeface="Arial"/>
              <a:cs typeface="Arial"/>
              <a:sym typeface="Arial"/>
            </a:endParaRPr>
          </a:p>
        </p:txBody>
      </p:sp>
      <p:sp>
        <p:nvSpPr>
          <p:cNvPr id="259" name="Google Shape;259;p31"/>
          <p:cNvSpPr txBox="1"/>
          <p:nvPr/>
        </p:nvSpPr>
        <p:spPr>
          <a:xfrm>
            <a:off x="158825" y="600050"/>
            <a:ext cx="7104900" cy="39510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Comparator</a:t>
            </a:r>
            <a:r>
              <a:rPr b="1" lang="en" sz="1100">
                <a:solidFill>
                  <a:srgbClr val="080808"/>
                </a:solidFill>
                <a:highlight>
                  <a:srgbClr val="FFFFFF"/>
                </a:highlight>
                <a:latin typeface="Courier New"/>
                <a:ea typeface="Courier New"/>
                <a:cs typeface="Courier New"/>
                <a:sym typeface="Courier New"/>
              </a:rPr>
              <a:t>&lt;</a:t>
            </a:r>
            <a:r>
              <a:rPr b="1" lang="en" sz="1100">
                <a:solidFill>
                  <a:schemeClr val="dk1"/>
                </a:solidFill>
                <a:highlight>
                  <a:srgbClr val="FFFFFF"/>
                </a:highlight>
                <a:latin typeface="Courier New"/>
                <a:ea typeface="Courier New"/>
                <a:cs typeface="Courier New"/>
                <a:sym typeface="Courier New"/>
              </a:rPr>
              <a:t>Student</a:t>
            </a:r>
            <a:r>
              <a:rPr b="1" lang="en" sz="1100">
                <a:solidFill>
                  <a:srgbClr val="080808"/>
                </a:solidFill>
                <a:highlight>
                  <a:srgbClr val="FFFFFF"/>
                </a:highlight>
                <a:latin typeface="Courier New"/>
                <a:ea typeface="Courier New"/>
                <a:cs typeface="Courier New"/>
                <a:sym typeface="Courier New"/>
              </a:rPr>
              <a:t>&gt; </a:t>
            </a:r>
            <a:r>
              <a:rPr b="1" lang="en" sz="1100">
                <a:solidFill>
                  <a:schemeClr val="dk1"/>
                </a:solidFill>
                <a:highlight>
                  <a:srgbClr val="FFFFFF"/>
                </a:highlight>
                <a:latin typeface="Courier New"/>
                <a:ea typeface="Courier New"/>
                <a:cs typeface="Courier New"/>
                <a:sym typeface="Courier New"/>
              </a:rPr>
              <a:t>comparator </a:t>
            </a:r>
            <a:r>
              <a:rPr b="1" lang="en" sz="1100">
                <a:solidFill>
                  <a:srgbClr val="080808"/>
                </a:solidFill>
                <a:highlight>
                  <a:srgbClr val="FFFFFF"/>
                </a:highlight>
                <a:latin typeface="Courier New"/>
                <a:ea typeface="Courier New"/>
                <a:cs typeface="Courier New"/>
                <a:sym typeface="Courier New"/>
              </a:rPr>
              <a:t>= </a:t>
            </a:r>
            <a:r>
              <a:rPr b="1" lang="en" sz="1100">
                <a:solidFill>
                  <a:srgbClr val="0033B3"/>
                </a:solidFill>
                <a:highlight>
                  <a:srgbClr val="FFFFFF"/>
                </a:highlight>
                <a:latin typeface="Courier New"/>
                <a:ea typeface="Courier New"/>
                <a:cs typeface="Courier New"/>
                <a:sym typeface="Courier New"/>
              </a:rPr>
              <a:t>new </a:t>
            </a:r>
            <a:r>
              <a:rPr b="1" lang="en" sz="1100">
                <a:solidFill>
                  <a:schemeClr val="dk1"/>
                </a:solidFill>
                <a:highlight>
                  <a:srgbClr val="FFFFFF"/>
                </a:highlight>
                <a:latin typeface="Courier New"/>
                <a:ea typeface="Courier New"/>
                <a:cs typeface="Courier New"/>
                <a:sym typeface="Courier New"/>
              </a:rPr>
              <a:t>Comparator</a:t>
            </a:r>
            <a:r>
              <a:rPr b="1" lang="en" sz="1100">
                <a:solidFill>
                  <a:srgbClr val="080808"/>
                </a:solidFill>
                <a:highlight>
                  <a:srgbClr val="FFFFFF"/>
                </a:highlight>
                <a:latin typeface="Courier New"/>
                <a:ea typeface="Courier New"/>
                <a:cs typeface="Courier New"/>
                <a:sym typeface="Courier New"/>
              </a:rPr>
              <a:t>&lt;</a:t>
            </a:r>
            <a:r>
              <a:rPr b="1" lang="en" sz="1100">
                <a:solidFill>
                  <a:schemeClr val="dk1"/>
                </a:solidFill>
                <a:highlight>
                  <a:srgbClr val="FFFFFF"/>
                </a:highlight>
                <a:latin typeface="Courier New"/>
                <a:ea typeface="Courier New"/>
                <a:cs typeface="Courier New"/>
                <a:sym typeface="Courier New"/>
              </a:rPr>
              <a:t>Student</a:t>
            </a:r>
            <a:r>
              <a:rPr b="1" lang="en" sz="1100">
                <a:solidFill>
                  <a:srgbClr val="080808"/>
                </a:solidFill>
                <a:highlight>
                  <a:srgbClr val="FFFFFF"/>
                </a:highlight>
                <a:latin typeface="Courier New"/>
                <a:ea typeface="Courier New"/>
                <a:cs typeface="Courier New"/>
                <a:sym typeface="Courier New"/>
              </a:rPr>
              <a:t>&gt;() {</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rgbClr val="9E880D"/>
                </a:solidFill>
                <a:highlight>
                  <a:srgbClr val="FFFFFF"/>
                </a:highlight>
                <a:latin typeface="Courier New"/>
                <a:ea typeface="Courier New"/>
                <a:cs typeface="Courier New"/>
                <a:sym typeface="Courier New"/>
              </a:rPr>
              <a:t>@Override</a:t>
            </a:r>
            <a:endParaRPr b="1" sz="1100">
              <a:solidFill>
                <a:srgbClr val="9E880D"/>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rgbClr val="9E880D"/>
                </a:solidFill>
                <a:highlight>
                  <a:srgbClr val="FFFFFF"/>
                </a:highlight>
                <a:latin typeface="Courier New"/>
                <a:ea typeface="Courier New"/>
                <a:cs typeface="Courier New"/>
                <a:sym typeface="Courier New"/>
              </a:rPr>
              <a:t>   </a:t>
            </a:r>
            <a:r>
              <a:rPr b="1" lang="en" sz="1100">
                <a:solidFill>
                  <a:srgbClr val="0033B3"/>
                </a:solidFill>
                <a:highlight>
                  <a:srgbClr val="FFFFFF"/>
                </a:highlight>
                <a:latin typeface="Courier New"/>
                <a:ea typeface="Courier New"/>
                <a:cs typeface="Courier New"/>
                <a:sym typeface="Courier New"/>
              </a:rPr>
              <a:t>public int </a:t>
            </a:r>
            <a:r>
              <a:rPr b="1" lang="en" sz="1100">
                <a:solidFill>
                  <a:srgbClr val="00627A"/>
                </a:solidFill>
                <a:highlight>
                  <a:srgbClr val="FFFFFF"/>
                </a:highlight>
                <a:latin typeface="Courier New"/>
                <a:ea typeface="Courier New"/>
                <a:cs typeface="Courier New"/>
                <a:sym typeface="Courier New"/>
              </a:rPr>
              <a:t>compare</a:t>
            </a:r>
            <a:r>
              <a:rPr b="1" lang="en" sz="1100">
                <a:solidFill>
                  <a:srgbClr val="080808"/>
                </a:solidFill>
                <a:highlight>
                  <a:srgbClr val="FFFFFF"/>
                </a:highlight>
                <a:latin typeface="Courier New"/>
                <a:ea typeface="Courier New"/>
                <a:cs typeface="Courier New"/>
                <a:sym typeface="Courier New"/>
              </a:rPr>
              <a:t>(</a:t>
            </a:r>
            <a:r>
              <a:rPr b="1" lang="en" sz="1100">
                <a:solidFill>
                  <a:schemeClr val="dk1"/>
                </a:solidFill>
                <a:highlight>
                  <a:srgbClr val="FFFFFF"/>
                </a:highlight>
                <a:latin typeface="Courier New"/>
                <a:ea typeface="Courier New"/>
                <a:cs typeface="Courier New"/>
                <a:sym typeface="Courier New"/>
              </a:rPr>
              <a:t>Student </a:t>
            </a:r>
            <a:r>
              <a:rPr b="1" lang="en" sz="1100">
                <a:solidFill>
                  <a:srgbClr val="080808"/>
                </a:solidFill>
                <a:highlight>
                  <a:srgbClr val="FFFFFF"/>
                </a:highlight>
                <a:latin typeface="Courier New"/>
                <a:ea typeface="Courier New"/>
                <a:cs typeface="Courier New"/>
                <a:sym typeface="Courier New"/>
              </a:rPr>
              <a:t>o1, </a:t>
            </a:r>
            <a:r>
              <a:rPr b="1" lang="en" sz="1100">
                <a:solidFill>
                  <a:schemeClr val="dk1"/>
                </a:solidFill>
                <a:highlight>
                  <a:srgbClr val="FFFFFF"/>
                </a:highlight>
                <a:latin typeface="Courier New"/>
                <a:ea typeface="Courier New"/>
                <a:cs typeface="Courier New"/>
                <a:sym typeface="Courier New"/>
              </a:rPr>
              <a:t>Student </a:t>
            </a:r>
            <a:r>
              <a:rPr b="1" lang="en" sz="1100">
                <a:solidFill>
                  <a:srgbClr val="080808"/>
                </a:solidFill>
                <a:highlight>
                  <a:srgbClr val="FFFFFF"/>
                </a:highlight>
                <a:latin typeface="Courier New"/>
                <a:ea typeface="Courier New"/>
                <a:cs typeface="Courier New"/>
                <a:sym typeface="Courier New"/>
              </a:rPr>
              <a:t>o2) {</a:t>
            </a:r>
            <a:endParaRPr b="1" sz="1100">
              <a:solidFill>
                <a:srgbClr val="080808"/>
              </a:solidFill>
              <a:highlight>
                <a:srgbClr val="FFFFFF"/>
              </a:highlight>
              <a:latin typeface="Courier New"/>
              <a:ea typeface="Courier New"/>
              <a:cs typeface="Courier New"/>
              <a:sym typeface="Courier New"/>
            </a:endParaRPr>
          </a:p>
          <a:p>
            <a:pPr indent="0" lvl="0" marL="914400" rtl="0" algn="l">
              <a:spcBef>
                <a:spcPts val="1200"/>
              </a:spcBef>
              <a:spcAft>
                <a:spcPts val="0"/>
              </a:spcAft>
              <a:buClr>
                <a:schemeClr val="dk1"/>
              </a:buClr>
              <a:buSzPts val="1100"/>
              <a:buFont typeface="Arial"/>
              <a:buNone/>
            </a:pPr>
            <a:r>
              <a:rPr b="1" lang="en" sz="1100">
                <a:solidFill>
                  <a:srgbClr val="9E9E9E"/>
                </a:solidFill>
                <a:highlight>
                  <a:srgbClr val="FFFFFF"/>
                </a:highlight>
                <a:latin typeface="Courier New"/>
                <a:ea typeface="Courier New"/>
                <a:cs typeface="Courier New"/>
                <a:sym typeface="Courier New"/>
              </a:rPr>
              <a:t>//tri croissant selon l’id</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rgbClr val="0033B3"/>
                </a:solidFill>
                <a:highlight>
                  <a:srgbClr val="FFFFFF"/>
                </a:highlight>
                <a:latin typeface="Courier New"/>
                <a:ea typeface="Courier New"/>
                <a:cs typeface="Courier New"/>
                <a:sym typeface="Courier New"/>
              </a:rPr>
              <a:t>return </a:t>
            </a:r>
            <a:r>
              <a:rPr b="1" lang="en" sz="1100">
                <a:solidFill>
                  <a:srgbClr val="080808"/>
                </a:solidFill>
                <a:highlight>
                  <a:srgbClr val="FFFFFF"/>
                </a:highlight>
                <a:latin typeface="Courier New"/>
                <a:ea typeface="Courier New"/>
                <a:cs typeface="Courier New"/>
                <a:sym typeface="Courier New"/>
              </a:rPr>
              <a:t>o1.</a:t>
            </a:r>
            <a:r>
              <a:rPr b="1" lang="en" sz="1100">
                <a:solidFill>
                  <a:srgbClr val="871094"/>
                </a:solidFill>
                <a:highlight>
                  <a:srgbClr val="FFFFFF"/>
                </a:highlight>
                <a:latin typeface="Courier New"/>
                <a:ea typeface="Courier New"/>
                <a:cs typeface="Courier New"/>
                <a:sym typeface="Courier New"/>
              </a:rPr>
              <a:t>id </a:t>
            </a:r>
            <a:r>
              <a:rPr b="1" lang="en" sz="1100">
                <a:solidFill>
                  <a:srgbClr val="080808"/>
                </a:solidFill>
                <a:highlight>
                  <a:srgbClr val="FFFFFF"/>
                </a:highlight>
                <a:latin typeface="Courier New"/>
                <a:ea typeface="Courier New"/>
                <a:cs typeface="Courier New"/>
                <a:sym typeface="Courier New"/>
              </a:rPr>
              <a:t>- o2.</a:t>
            </a:r>
            <a:r>
              <a:rPr b="1" lang="en" sz="1100">
                <a:solidFill>
                  <a:srgbClr val="871094"/>
                </a:solidFill>
                <a:highlight>
                  <a:srgbClr val="FFFFFF"/>
                </a:highlight>
                <a:latin typeface="Courier New"/>
                <a:ea typeface="Courier New"/>
                <a:cs typeface="Courier New"/>
                <a:sym typeface="Courier New"/>
              </a:rPr>
              <a:t>id</a:t>
            </a:r>
            <a:r>
              <a:rPr b="1" lang="en" sz="1100">
                <a:solidFill>
                  <a:srgbClr val="080808"/>
                </a:solidFill>
                <a:highlight>
                  <a:srgbClr val="FFFFFF"/>
                </a:highlight>
                <a:latin typeface="Courier New"/>
                <a:ea typeface="Courier New"/>
                <a:cs typeface="Courier New"/>
                <a:sym typeface="Courier New"/>
              </a:rPr>
              <a:t>; </a:t>
            </a:r>
            <a:endParaRPr b="1" sz="1100">
              <a:solidFill>
                <a:srgbClr val="9E9E9E"/>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Set</a:t>
            </a:r>
            <a:r>
              <a:rPr b="1" lang="en" sz="1100">
                <a:solidFill>
                  <a:srgbClr val="080808"/>
                </a:solidFill>
                <a:highlight>
                  <a:srgbClr val="FFFFFF"/>
                </a:highlight>
                <a:latin typeface="Courier New"/>
                <a:ea typeface="Courier New"/>
                <a:cs typeface="Courier New"/>
                <a:sym typeface="Courier New"/>
              </a:rPr>
              <a:t>&lt;</a:t>
            </a:r>
            <a:r>
              <a:rPr b="1" lang="en" sz="1100">
                <a:solidFill>
                  <a:schemeClr val="dk1"/>
                </a:solidFill>
                <a:highlight>
                  <a:srgbClr val="FFFFFF"/>
                </a:highlight>
                <a:latin typeface="Courier New"/>
                <a:ea typeface="Courier New"/>
                <a:cs typeface="Courier New"/>
                <a:sym typeface="Courier New"/>
              </a:rPr>
              <a:t>Student</a:t>
            </a:r>
            <a:r>
              <a:rPr b="1" lang="en" sz="1100">
                <a:solidFill>
                  <a:srgbClr val="080808"/>
                </a:solidFill>
                <a:highlight>
                  <a:srgbClr val="FFFFFF"/>
                </a:highlight>
                <a:latin typeface="Courier New"/>
                <a:ea typeface="Courier New"/>
                <a:cs typeface="Courier New"/>
                <a:sym typeface="Courier New"/>
              </a:rPr>
              <a:t>&gt; </a:t>
            </a:r>
            <a:r>
              <a:rPr b="1" lang="en" sz="1100">
                <a:solidFill>
                  <a:schemeClr val="dk1"/>
                </a:solidFill>
                <a:highlight>
                  <a:srgbClr val="FFFFFF"/>
                </a:highlight>
                <a:latin typeface="Courier New"/>
                <a:ea typeface="Courier New"/>
                <a:cs typeface="Courier New"/>
                <a:sym typeface="Courier New"/>
              </a:rPr>
              <a:t>tree </a:t>
            </a:r>
            <a:r>
              <a:rPr b="1" lang="en" sz="1100">
                <a:solidFill>
                  <a:srgbClr val="080808"/>
                </a:solidFill>
                <a:highlight>
                  <a:srgbClr val="FFFFFF"/>
                </a:highlight>
                <a:latin typeface="Courier New"/>
                <a:ea typeface="Courier New"/>
                <a:cs typeface="Courier New"/>
                <a:sym typeface="Courier New"/>
              </a:rPr>
              <a:t>= </a:t>
            </a:r>
            <a:r>
              <a:rPr b="1" lang="en" sz="1100">
                <a:solidFill>
                  <a:srgbClr val="0033B3"/>
                </a:solidFill>
                <a:highlight>
                  <a:srgbClr val="FFFFFF"/>
                </a:highlight>
                <a:latin typeface="Courier New"/>
                <a:ea typeface="Courier New"/>
                <a:cs typeface="Courier New"/>
                <a:sym typeface="Courier New"/>
              </a:rPr>
              <a:t>new </a:t>
            </a:r>
            <a:r>
              <a:rPr b="1" lang="en" sz="1100">
                <a:solidFill>
                  <a:srgbClr val="080808"/>
                </a:solidFill>
                <a:highlight>
                  <a:srgbClr val="FFFFFF"/>
                </a:highlight>
                <a:latin typeface="Courier New"/>
                <a:ea typeface="Courier New"/>
                <a:cs typeface="Courier New"/>
                <a:sym typeface="Courier New"/>
              </a:rPr>
              <a:t>TreeSet&lt;&gt;(</a:t>
            </a:r>
            <a:r>
              <a:rPr b="1" lang="en" sz="1100">
                <a:solidFill>
                  <a:schemeClr val="dk1"/>
                </a:solidFill>
                <a:highlight>
                  <a:srgbClr val="FFFFFF"/>
                </a:highlight>
                <a:latin typeface="Courier New"/>
                <a:ea typeface="Courier New"/>
                <a:cs typeface="Courier New"/>
                <a:sym typeface="Courier New"/>
              </a:rPr>
              <a:t>comparator</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033B3"/>
                </a:solidFill>
                <a:highlight>
                  <a:srgbClr val="FFFFFF"/>
                </a:highlight>
                <a:latin typeface="Courier New"/>
                <a:ea typeface="Courier New"/>
                <a:cs typeface="Courier New"/>
                <a:sym typeface="Courier New"/>
              </a:rPr>
              <a:t>new </a:t>
            </a:r>
            <a:r>
              <a:rPr b="1" lang="en" sz="1100">
                <a:solidFill>
                  <a:srgbClr val="080808"/>
                </a:solidFill>
                <a:highlight>
                  <a:srgbClr val="FFFFFF"/>
                </a:highlight>
                <a:latin typeface="Courier New"/>
                <a:ea typeface="Courier New"/>
                <a:cs typeface="Courier New"/>
                <a:sym typeface="Courier New"/>
              </a:rPr>
              <a:t>Student(</a:t>
            </a:r>
            <a:r>
              <a:rPr b="1" lang="en" sz="1100">
                <a:solidFill>
                  <a:srgbClr val="1750EB"/>
                </a:solidFill>
                <a:highlight>
                  <a:srgbClr val="FFFFFF"/>
                </a:highlight>
                <a:latin typeface="Courier New"/>
                <a:ea typeface="Courier New"/>
                <a:cs typeface="Courier New"/>
                <a:sym typeface="Courier New"/>
              </a:rPr>
              <a:t>2</a:t>
            </a:r>
            <a:r>
              <a:rPr b="1" lang="en" sz="1100">
                <a:solidFill>
                  <a:srgbClr val="080808"/>
                </a:solidFill>
                <a:highlight>
                  <a:srgbClr val="FFFFFF"/>
                </a:highlight>
                <a:latin typeface="Courier New"/>
                <a:ea typeface="Courier New"/>
                <a:cs typeface="Courier New"/>
                <a:sym typeface="Courier New"/>
              </a:rPr>
              <a:t>,</a:t>
            </a:r>
            <a:r>
              <a:rPr b="1" lang="en" sz="1100">
                <a:solidFill>
                  <a:srgbClr val="067D17"/>
                </a:solidFill>
                <a:highlight>
                  <a:srgbClr val="FFFFFF"/>
                </a:highlight>
                <a:latin typeface="Courier New"/>
                <a:ea typeface="Courier New"/>
                <a:cs typeface="Courier New"/>
                <a:sym typeface="Courier New"/>
              </a:rPr>
              <a:t>"Sami"</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033B3"/>
                </a:solidFill>
                <a:highlight>
                  <a:srgbClr val="FFFFFF"/>
                </a:highlight>
                <a:latin typeface="Courier New"/>
                <a:ea typeface="Courier New"/>
                <a:cs typeface="Courier New"/>
                <a:sym typeface="Courier New"/>
              </a:rPr>
              <a:t>new </a:t>
            </a:r>
            <a:r>
              <a:rPr b="1" lang="en" sz="1100">
                <a:solidFill>
                  <a:srgbClr val="080808"/>
                </a:solidFill>
                <a:highlight>
                  <a:srgbClr val="FFFFFF"/>
                </a:highlight>
                <a:latin typeface="Courier New"/>
                <a:ea typeface="Courier New"/>
                <a:cs typeface="Courier New"/>
                <a:sym typeface="Courier New"/>
              </a:rPr>
              <a:t>Student(</a:t>
            </a:r>
            <a:r>
              <a:rPr b="1" lang="en" sz="1100">
                <a:solidFill>
                  <a:srgbClr val="1750EB"/>
                </a:solidFill>
                <a:highlight>
                  <a:srgbClr val="FFFFFF"/>
                </a:highlight>
                <a:latin typeface="Courier New"/>
                <a:ea typeface="Courier New"/>
                <a:cs typeface="Courier New"/>
                <a:sym typeface="Courier New"/>
              </a:rPr>
              <a:t>3</a:t>
            </a:r>
            <a:r>
              <a:rPr b="1" lang="en" sz="1100">
                <a:solidFill>
                  <a:srgbClr val="080808"/>
                </a:solidFill>
                <a:highlight>
                  <a:srgbClr val="FFFFFF"/>
                </a:highlight>
                <a:latin typeface="Courier New"/>
                <a:ea typeface="Courier New"/>
                <a:cs typeface="Courier New"/>
                <a:sym typeface="Courier New"/>
              </a:rPr>
              <a:t>,</a:t>
            </a:r>
            <a:r>
              <a:rPr b="1" lang="en" sz="1100">
                <a:solidFill>
                  <a:srgbClr val="067D17"/>
                </a:solidFill>
                <a:highlight>
                  <a:srgbClr val="FFFFFF"/>
                </a:highlight>
                <a:latin typeface="Courier New"/>
                <a:ea typeface="Courier New"/>
                <a:cs typeface="Courier New"/>
                <a:sym typeface="Courier New"/>
              </a:rPr>
              <a:t>"Marwa"</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.add(</a:t>
            </a:r>
            <a:r>
              <a:rPr b="1" lang="en" sz="1100">
                <a:solidFill>
                  <a:srgbClr val="0033B3"/>
                </a:solidFill>
                <a:highlight>
                  <a:srgbClr val="FFFFFF"/>
                </a:highlight>
                <a:latin typeface="Courier New"/>
                <a:ea typeface="Courier New"/>
                <a:cs typeface="Courier New"/>
                <a:sym typeface="Courier New"/>
              </a:rPr>
              <a:t>new </a:t>
            </a:r>
            <a:r>
              <a:rPr b="1" lang="en" sz="1100">
                <a:solidFill>
                  <a:srgbClr val="080808"/>
                </a:solidFill>
                <a:highlight>
                  <a:srgbClr val="FFFFFF"/>
                </a:highlight>
                <a:latin typeface="Courier New"/>
                <a:ea typeface="Courier New"/>
                <a:cs typeface="Courier New"/>
                <a:sym typeface="Courier New"/>
              </a:rPr>
              <a:t>Student(</a:t>
            </a:r>
            <a:r>
              <a:rPr b="1" lang="en" sz="1100">
                <a:solidFill>
                  <a:srgbClr val="1750EB"/>
                </a:solidFill>
                <a:highlight>
                  <a:srgbClr val="FFFFFF"/>
                </a:highlight>
                <a:latin typeface="Courier New"/>
                <a:ea typeface="Courier New"/>
                <a:cs typeface="Courier New"/>
                <a:sym typeface="Courier New"/>
              </a:rPr>
              <a:t>1</a:t>
            </a:r>
            <a:r>
              <a:rPr b="1" lang="en" sz="1100">
                <a:solidFill>
                  <a:srgbClr val="080808"/>
                </a:solidFill>
                <a:highlight>
                  <a:srgbClr val="FFFFFF"/>
                </a:highlight>
                <a:latin typeface="Courier New"/>
                <a:ea typeface="Courier New"/>
                <a:cs typeface="Courier New"/>
                <a:sym typeface="Courier New"/>
              </a:rPr>
              <a:t>,</a:t>
            </a:r>
            <a:r>
              <a:rPr b="1" lang="en" sz="1100">
                <a:solidFill>
                  <a:srgbClr val="067D17"/>
                </a:solidFill>
                <a:highlight>
                  <a:srgbClr val="FFFFFF"/>
                </a:highlight>
                <a:latin typeface="Courier New"/>
                <a:ea typeface="Courier New"/>
                <a:cs typeface="Courier New"/>
                <a:sym typeface="Courier New"/>
              </a:rPr>
              <a:t>"Ali"</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System</a:t>
            </a:r>
            <a:r>
              <a:rPr b="1" lang="en" sz="1100">
                <a:solidFill>
                  <a:srgbClr val="080808"/>
                </a:solidFill>
                <a:highlight>
                  <a:srgbClr val="FFFFFF"/>
                </a:highlight>
                <a:latin typeface="Courier New"/>
                <a:ea typeface="Courier New"/>
                <a:cs typeface="Courier New"/>
                <a:sym typeface="Courier New"/>
              </a:rPr>
              <a:t>.</a:t>
            </a:r>
            <a:r>
              <a:rPr b="1" i="1" lang="en" sz="1100">
                <a:solidFill>
                  <a:srgbClr val="871094"/>
                </a:solidFill>
                <a:highlight>
                  <a:srgbClr val="FFFFFF"/>
                </a:highlight>
                <a:latin typeface="Courier New"/>
                <a:ea typeface="Courier New"/>
                <a:cs typeface="Courier New"/>
                <a:sym typeface="Courier New"/>
              </a:rPr>
              <a:t>out</a:t>
            </a:r>
            <a:r>
              <a:rPr b="1" lang="en" sz="1100">
                <a:solidFill>
                  <a:srgbClr val="080808"/>
                </a:solidFill>
                <a:highlight>
                  <a:srgbClr val="FFFFFF"/>
                </a:highlight>
                <a:latin typeface="Courier New"/>
                <a:ea typeface="Courier New"/>
                <a:cs typeface="Courier New"/>
                <a:sym typeface="Courier New"/>
              </a:rPr>
              <a:t>.println(</a:t>
            </a:r>
            <a:r>
              <a:rPr b="1" lang="en" sz="1100">
                <a:solidFill>
                  <a:srgbClr val="067D17"/>
                </a:solidFill>
                <a:highlight>
                  <a:srgbClr val="FFFFFF"/>
                </a:highlight>
                <a:latin typeface="Courier New"/>
                <a:ea typeface="Courier New"/>
                <a:cs typeface="Courier New"/>
                <a:sym typeface="Courier New"/>
              </a:rPr>
              <a:t>"La liste triée est: "</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System</a:t>
            </a:r>
            <a:r>
              <a:rPr b="1" lang="en" sz="1100">
                <a:solidFill>
                  <a:srgbClr val="080808"/>
                </a:solidFill>
                <a:highlight>
                  <a:srgbClr val="FFFFFF"/>
                </a:highlight>
                <a:latin typeface="Courier New"/>
                <a:ea typeface="Courier New"/>
                <a:cs typeface="Courier New"/>
                <a:sym typeface="Courier New"/>
              </a:rPr>
              <a:t>.</a:t>
            </a:r>
            <a:r>
              <a:rPr b="1" i="1" lang="en" sz="1100">
                <a:solidFill>
                  <a:srgbClr val="871094"/>
                </a:solidFill>
                <a:highlight>
                  <a:srgbClr val="FFFFFF"/>
                </a:highlight>
                <a:latin typeface="Courier New"/>
                <a:ea typeface="Courier New"/>
                <a:cs typeface="Courier New"/>
                <a:sym typeface="Courier New"/>
              </a:rPr>
              <a:t>out</a:t>
            </a:r>
            <a:r>
              <a:rPr b="1" lang="en" sz="1100">
                <a:solidFill>
                  <a:srgbClr val="080808"/>
                </a:solidFill>
                <a:highlight>
                  <a:srgbClr val="FFFFFF"/>
                </a:highlight>
                <a:latin typeface="Courier New"/>
                <a:ea typeface="Courier New"/>
                <a:cs typeface="Courier New"/>
                <a:sym typeface="Courier New"/>
              </a:rPr>
              <a:t>.println(</a:t>
            </a:r>
            <a:r>
              <a:rPr b="1" lang="en" sz="1100">
                <a:solidFill>
                  <a:schemeClr val="dk1"/>
                </a:solidFill>
                <a:highlight>
                  <a:srgbClr val="FFFFFF"/>
                </a:highlight>
                <a:latin typeface="Courier New"/>
                <a:ea typeface="Courier New"/>
                <a:cs typeface="Courier New"/>
                <a:sym typeface="Courier New"/>
              </a:rPr>
              <a:t>tree</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p:txBody>
      </p:sp>
      <p:sp>
        <p:nvSpPr>
          <p:cNvPr id="260" name="Google Shape;260;p31"/>
          <p:cNvSpPr/>
          <p:nvPr/>
        </p:nvSpPr>
        <p:spPr>
          <a:xfrm>
            <a:off x="5829925" y="1215600"/>
            <a:ext cx="582600" cy="20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31"/>
          <p:cNvSpPr txBox="1"/>
          <p:nvPr/>
        </p:nvSpPr>
        <p:spPr>
          <a:xfrm>
            <a:off x="6513863" y="1122900"/>
            <a:ext cx="1481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rlow Condensed"/>
                <a:ea typeface="Barlow Condensed"/>
                <a:cs typeface="Barlow Condensed"/>
                <a:sym typeface="Barlow Condensed"/>
              </a:rPr>
              <a:t>La sortie:</a:t>
            </a:r>
            <a:endParaRPr b="1" sz="1700">
              <a:solidFill>
                <a:schemeClr val="dk2"/>
              </a:solidFill>
              <a:latin typeface="Barlow Condensed"/>
              <a:ea typeface="Barlow Condensed"/>
              <a:cs typeface="Barlow Condensed"/>
              <a:sym typeface="Barlow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D:\esprit 2014\ESPRIT 2014\charte essprit 2014\render\support final\triangle.png" id="63" name="Google Shape;63;p1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66" name="Google Shape;66;p14"/>
          <p:cNvSpPr txBox="1"/>
          <p:nvPr/>
        </p:nvSpPr>
        <p:spPr>
          <a:xfrm>
            <a:off x="495550" y="1718325"/>
            <a:ext cx="7888800" cy="1965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100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Découvrir la Collection Set , son architecture et ses méthodes</a:t>
            </a:r>
            <a:endParaRPr sz="1800">
              <a:solidFill>
                <a:schemeClr val="dk1"/>
              </a:solidFill>
              <a:latin typeface="Roboto Medium"/>
              <a:ea typeface="Roboto Medium"/>
              <a:cs typeface="Roboto Medium"/>
              <a:sym typeface="Roboto Medium"/>
            </a:endParaRPr>
          </a:p>
          <a:p>
            <a:pPr indent="-342900" lvl="0" marL="457200" rtl="0" algn="l">
              <a:lnSpc>
                <a:spcPct val="150000"/>
              </a:lnSpc>
              <a:spcBef>
                <a:spcPts val="0"/>
              </a:spcBef>
              <a:spcAft>
                <a:spcPts val="0"/>
              </a:spcAft>
              <a:buClr>
                <a:schemeClr val="dk1"/>
              </a:buClr>
              <a:buSzPts val="1800"/>
              <a:buFont typeface="Roboto Medium"/>
              <a:buChar char="●"/>
            </a:pPr>
            <a:r>
              <a:rPr lang="en" sz="1800">
                <a:solidFill>
                  <a:schemeClr val="dk1"/>
                </a:solidFill>
                <a:latin typeface="Roboto Medium"/>
                <a:ea typeface="Roboto Medium"/>
                <a:cs typeface="Roboto Medium"/>
                <a:sym typeface="Roboto Medium"/>
              </a:rPr>
              <a:t>Comprendre la différence entre List et Set</a:t>
            </a:r>
            <a:endParaRPr sz="1800">
              <a:solidFill>
                <a:schemeClr val="dk1"/>
              </a:solidFill>
              <a:latin typeface="Roboto Medium"/>
              <a:ea typeface="Roboto Medium"/>
              <a:cs typeface="Roboto Medium"/>
              <a:sym typeface="Roboto Medium"/>
            </a:endParaRPr>
          </a:p>
          <a:p>
            <a:pPr indent="0" lvl="0" marL="457200" rtl="0" algn="l">
              <a:lnSpc>
                <a:spcPct val="150000"/>
              </a:lnSpc>
              <a:spcBef>
                <a:spcPts val="1000"/>
              </a:spcBef>
              <a:spcAft>
                <a:spcPts val="0"/>
              </a:spcAft>
              <a:buNone/>
            </a:pPr>
            <a:r>
              <a:t/>
            </a:r>
            <a:endParaRPr sz="1800">
              <a:solidFill>
                <a:schemeClr val="dk1"/>
              </a:solidFill>
              <a:latin typeface="Roboto"/>
              <a:ea typeface="Roboto"/>
              <a:cs typeface="Roboto"/>
              <a:sym typeface="Roboto"/>
            </a:endParaRPr>
          </a:p>
          <a:p>
            <a:pPr indent="0" lvl="0" marL="457200" rtl="0" algn="l">
              <a:lnSpc>
                <a:spcPct val="150000"/>
              </a:lnSpc>
              <a:spcBef>
                <a:spcPts val="1000"/>
              </a:spcBef>
              <a:spcAft>
                <a:spcPts val="0"/>
              </a:spcAft>
              <a:buNone/>
            </a:pPr>
            <a:r>
              <a:t/>
            </a:r>
            <a:endParaRPr sz="1800">
              <a:solidFill>
                <a:schemeClr val="dk1"/>
              </a:solidFill>
              <a:latin typeface="Roboto"/>
              <a:ea typeface="Roboto"/>
              <a:cs typeface="Roboto"/>
              <a:sym typeface="Roboto"/>
            </a:endParaRPr>
          </a:p>
        </p:txBody>
      </p:sp>
      <p:sp>
        <p:nvSpPr>
          <p:cNvPr id="67" name="Google Shape;67;p1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None/>
            </a:pPr>
            <a:fld id="{00000000-1234-1234-1234-123412341234}" type="slidenum">
              <a:rPr b="1" lang="en" sz="1100"/>
              <a:t>‹#›</a:t>
            </a:fld>
            <a:endParaRPr/>
          </a:p>
        </p:txBody>
      </p:sp>
      <p:sp>
        <p:nvSpPr>
          <p:cNvPr id="267" name="Google Shape;267;p32"/>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268" name="Google Shape;268;p32"/>
          <p:cNvCxnSpPr/>
          <p:nvPr/>
        </p:nvCxnSpPr>
        <p:spPr>
          <a:xfrm>
            <a:off x="2069400" y="2767200"/>
            <a:ext cx="5005200" cy="15000"/>
          </a:xfrm>
          <a:prstGeom prst="straightConnector1">
            <a:avLst/>
          </a:prstGeom>
          <a:noFill/>
          <a:ln cap="flat" cmpd="sng" w="28575">
            <a:solidFill>
              <a:srgbClr val="F5340B"/>
            </a:solidFill>
            <a:prstDash val="solid"/>
            <a:round/>
            <a:headEnd len="med" w="med" type="none"/>
            <a:tailEnd len="med" w="med" type="none"/>
          </a:ln>
        </p:spPr>
      </p:cxnSp>
      <p:pic>
        <p:nvPicPr>
          <p:cNvPr id="269" name="Google Shape;269;p32"/>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descr="D:\esprit 2014\ESPRIT 2014\charte essprit 2014\render\support final\triangle.png" id="270" name="Google Shape;270;p32"/>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271" name="Google Shape;271;p32"/>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D:\esprit 2014\ESPRIT 2014\charte essprit 2014\render\support final\triangle.png" id="72" name="Google Shape;72;p1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73" name="Google Shape;73;p1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75" name="Google Shape;75;p15"/>
          <p:cNvSpPr txBox="1"/>
          <p:nvPr/>
        </p:nvSpPr>
        <p:spPr>
          <a:xfrm>
            <a:off x="838825" y="1376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Architecture </a:t>
            </a:r>
            <a:endParaRPr b="1">
              <a:solidFill>
                <a:srgbClr val="E20B0B"/>
              </a:solidFill>
              <a:latin typeface="Roboto"/>
              <a:ea typeface="Roboto"/>
              <a:cs typeface="Roboto"/>
              <a:sym typeface="Roboto"/>
            </a:endParaRPr>
          </a:p>
        </p:txBody>
      </p:sp>
      <p:pic>
        <p:nvPicPr>
          <p:cNvPr id="76" name="Google Shape;76;p15"/>
          <p:cNvPicPr preferRelativeResize="0"/>
          <p:nvPr/>
        </p:nvPicPr>
        <p:blipFill rotWithShape="1">
          <a:blip r:embed="rId4">
            <a:alphaModFix/>
          </a:blip>
          <a:srcRect b="0" l="0" r="0" t="14008"/>
          <a:stretch/>
        </p:blipFill>
        <p:spPr>
          <a:xfrm>
            <a:off x="1421225" y="972175"/>
            <a:ext cx="6153150" cy="3628575"/>
          </a:xfrm>
          <a:prstGeom prst="rect">
            <a:avLst/>
          </a:prstGeom>
          <a:noFill/>
          <a:ln>
            <a:noFill/>
          </a:ln>
        </p:spPr>
      </p:pic>
      <p:sp>
        <p:nvSpPr>
          <p:cNvPr id="77" name="Google Shape;77;p15"/>
          <p:cNvSpPr/>
          <p:nvPr/>
        </p:nvSpPr>
        <p:spPr>
          <a:xfrm>
            <a:off x="4143300" y="2096750"/>
            <a:ext cx="857400" cy="313200"/>
          </a:xfrm>
          <a:prstGeom prst="rect">
            <a:avLst/>
          </a:prstGeom>
          <a:noFill/>
          <a:ln cap="flat" cmpd="sng" w="19050">
            <a:solidFill>
              <a:srgbClr val="E20B0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8" name="Google Shape;78;p15"/>
          <p:cNvCxnSpPr>
            <a:stCxn id="77" idx="0"/>
          </p:cNvCxnSpPr>
          <p:nvPr/>
        </p:nvCxnSpPr>
        <p:spPr>
          <a:xfrm flipH="1" rot="10800000">
            <a:off x="4572000" y="1394150"/>
            <a:ext cx="900" cy="702600"/>
          </a:xfrm>
          <a:prstGeom prst="straightConnector1">
            <a:avLst/>
          </a:prstGeom>
          <a:noFill/>
          <a:ln cap="flat" cmpd="sng" w="9525">
            <a:solidFill>
              <a:srgbClr val="FF0000"/>
            </a:solidFill>
            <a:prstDash val="solid"/>
            <a:round/>
            <a:headEnd len="med" w="med" type="none"/>
            <a:tailEnd len="med" w="med" type="none"/>
          </a:ln>
        </p:spPr>
      </p:cxnSp>
      <p:sp>
        <p:nvSpPr>
          <p:cNvPr id="79" name="Google Shape;79;p15"/>
          <p:cNvSpPr txBox="1"/>
          <p:nvPr/>
        </p:nvSpPr>
        <p:spPr>
          <a:xfrm>
            <a:off x="3978175" y="1092313"/>
            <a:ext cx="15411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latin typeface="Roboto"/>
                <a:ea typeface="Roboto"/>
                <a:cs typeface="Roboto"/>
                <a:sym typeface="Roboto"/>
              </a:rPr>
              <a:t>L’interface Set</a:t>
            </a:r>
            <a:endParaRPr sz="1300">
              <a:solidFill>
                <a:srgbClr val="FF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86" name="Google Shape;86;p16"/>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Set</a:t>
            </a:r>
            <a:r>
              <a:rPr b="1" lang="en">
                <a:solidFill>
                  <a:srgbClr val="E20B0B"/>
                </a:solidFill>
                <a:latin typeface="Roboto"/>
                <a:ea typeface="Roboto"/>
                <a:cs typeface="Roboto"/>
                <a:sym typeface="Roboto"/>
              </a:rPr>
              <a:t> </a:t>
            </a:r>
            <a:endParaRPr b="1">
              <a:solidFill>
                <a:srgbClr val="E20B0B"/>
              </a:solidFill>
              <a:latin typeface="Roboto"/>
              <a:ea typeface="Roboto"/>
              <a:cs typeface="Roboto"/>
              <a:sym typeface="Roboto"/>
            </a:endParaRPr>
          </a:p>
        </p:txBody>
      </p:sp>
      <p:pic>
        <p:nvPicPr>
          <p:cNvPr descr="D:\esprit 2014\ESPRIT 2014\charte essprit 2014\render\support final\triangle.png" id="87" name="Google Shape;87;p16"/>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88" name="Google Shape;88;p16"/>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txBox="1"/>
          <p:nvPr/>
        </p:nvSpPr>
        <p:spPr>
          <a:xfrm>
            <a:off x="2813775" y="1634025"/>
            <a:ext cx="5925900" cy="19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Un </a:t>
            </a:r>
            <a:r>
              <a:rPr b="1" lang="en" sz="1800">
                <a:solidFill>
                  <a:srgbClr val="FF0000"/>
                </a:solidFill>
                <a:latin typeface="Roboto"/>
                <a:ea typeface="Roboto"/>
                <a:cs typeface="Roboto"/>
                <a:sym typeface="Roboto"/>
              </a:rPr>
              <a:t>Set</a:t>
            </a:r>
            <a:r>
              <a:rPr lang="en" sz="1800">
                <a:solidFill>
                  <a:schemeClr val="dk1"/>
                </a:solidFill>
                <a:latin typeface="Roboto"/>
                <a:ea typeface="Roboto"/>
                <a:cs typeface="Roboto"/>
                <a:sym typeface="Roboto"/>
              </a:rPr>
              <a:t> représente une collection </a:t>
            </a:r>
            <a:r>
              <a:rPr b="1" lang="en" sz="1800">
                <a:solidFill>
                  <a:srgbClr val="FF0000"/>
                </a:solidFill>
                <a:latin typeface="Roboto"/>
                <a:ea typeface="Roboto"/>
                <a:cs typeface="Roboto"/>
                <a:sym typeface="Roboto"/>
              </a:rPr>
              <a:t>non ordonnée</a:t>
            </a:r>
            <a:r>
              <a:rPr lang="en" sz="1800">
                <a:solidFill>
                  <a:srgbClr val="FF0000"/>
                </a:solidFill>
                <a:latin typeface="Roboto"/>
                <a:ea typeface="Roboto"/>
                <a:cs typeface="Roboto"/>
                <a:sym typeface="Roboto"/>
              </a:rPr>
              <a:t> </a:t>
            </a:r>
            <a:r>
              <a:rPr lang="en" sz="1800">
                <a:solidFill>
                  <a:schemeClr val="dk1"/>
                </a:solidFill>
                <a:latin typeface="Roboto"/>
                <a:ea typeface="Roboto"/>
                <a:cs typeface="Roboto"/>
                <a:sym typeface="Roboto"/>
              </a:rPr>
              <a:t>d'éléments </a:t>
            </a:r>
            <a:r>
              <a:rPr b="1" lang="en" sz="1800">
                <a:solidFill>
                  <a:srgbClr val="FF0000"/>
                </a:solidFill>
                <a:latin typeface="Roboto"/>
                <a:ea typeface="Roboto"/>
                <a:cs typeface="Roboto"/>
                <a:sym typeface="Roboto"/>
              </a:rPr>
              <a:t>uniques</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Pour les objets de la catégorie </a:t>
            </a:r>
            <a:r>
              <a:rPr b="1" lang="en" sz="1800">
                <a:solidFill>
                  <a:srgbClr val="FF0000"/>
                </a:solidFill>
                <a:latin typeface="Roboto"/>
                <a:ea typeface="Roboto"/>
                <a:cs typeface="Roboto"/>
                <a:sym typeface="Roboto"/>
              </a:rPr>
              <a:t>Set</a:t>
            </a:r>
            <a:r>
              <a:rPr lang="en" sz="1800">
                <a:solidFill>
                  <a:schemeClr val="dk1"/>
                </a:solidFill>
                <a:latin typeface="Roboto"/>
                <a:ea typeface="Roboto"/>
                <a:cs typeface="Roboto"/>
                <a:sym typeface="Roboto"/>
              </a:rPr>
              <a:t>, plusieurs implémentations sont disponibles.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Les trois principales sont </a:t>
            </a:r>
            <a:r>
              <a:rPr b="1" lang="en" sz="1800">
                <a:solidFill>
                  <a:srgbClr val="FF0000"/>
                </a:solidFill>
                <a:latin typeface="Roboto"/>
                <a:ea typeface="Roboto"/>
                <a:cs typeface="Roboto"/>
                <a:sym typeface="Roboto"/>
              </a:rPr>
              <a:t>HashSet, LinkedHashSet et TreeSet</a:t>
            </a:r>
            <a:r>
              <a:rPr lang="en" sz="1800">
                <a:solidFill>
                  <a:schemeClr val="dk1"/>
                </a:solidFill>
                <a:latin typeface="Roboto"/>
                <a:ea typeface="Roboto"/>
                <a:cs typeface="Roboto"/>
                <a:sym typeface="Roboto"/>
              </a:rPr>
              <a:t>. </a:t>
            </a:r>
            <a:endParaRPr sz="1800">
              <a:latin typeface="Roboto"/>
              <a:ea typeface="Roboto"/>
              <a:cs typeface="Roboto"/>
              <a:sym typeface="Roboto"/>
            </a:endParaRPr>
          </a:p>
        </p:txBody>
      </p:sp>
      <p:pic>
        <p:nvPicPr>
          <p:cNvPr id="90" name="Google Shape;90;p16"/>
          <p:cNvPicPr preferRelativeResize="0"/>
          <p:nvPr/>
        </p:nvPicPr>
        <p:blipFill>
          <a:blip r:embed="rId4">
            <a:alphaModFix/>
          </a:blip>
          <a:stretch>
            <a:fillRect/>
          </a:stretch>
        </p:blipFill>
        <p:spPr>
          <a:xfrm>
            <a:off x="500075" y="1270063"/>
            <a:ext cx="2151942" cy="3339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cxnSp>
        <p:nvCxnSpPr>
          <p:cNvPr id="95" name="Google Shape;95;p1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97" name="Google Shape;97;p17"/>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Set </a:t>
            </a:r>
            <a:endParaRPr b="1">
              <a:solidFill>
                <a:srgbClr val="E20B0B"/>
              </a:solidFill>
              <a:latin typeface="Roboto"/>
              <a:ea typeface="Roboto"/>
              <a:cs typeface="Roboto"/>
              <a:sym typeface="Roboto"/>
            </a:endParaRPr>
          </a:p>
        </p:txBody>
      </p:sp>
      <p:pic>
        <p:nvPicPr>
          <p:cNvPr descr="D:\esprit 2014\ESPRIT 2014\charte essprit 2014\render\support final\triangle.png" id="98" name="Google Shape;98;p17"/>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99" name="Google Shape;99;p17"/>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7"/>
          <p:cNvSpPr txBox="1"/>
          <p:nvPr/>
        </p:nvSpPr>
        <p:spPr>
          <a:xfrm>
            <a:off x="402300" y="1234050"/>
            <a:ext cx="8339400" cy="2656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800">
                <a:solidFill>
                  <a:schemeClr val="dk1"/>
                </a:solidFill>
                <a:latin typeface="Roboto"/>
                <a:ea typeface="Roboto"/>
                <a:cs typeface="Roboto"/>
                <a:sym typeface="Roboto"/>
              </a:rPr>
              <a:t>L'interface </a:t>
            </a:r>
            <a:r>
              <a:rPr b="1" lang="en" sz="1800">
                <a:solidFill>
                  <a:srgbClr val="FF0000"/>
                </a:solidFill>
                <a:latin typeface="Roboto"/>
                <a:ea typeface="Roboto"/>
                <a:cs typeface="Roboto"/>
                <a:sym typeface="Roboto"/>
              </a:rPr>
              <a:t>Set </a:t>
            </a:r>
            <a:r>
              <a:rPr lang="en" sz="1800">
                <a:solidFill>
                  <a:schemeClr val="dk1"/>
                </a:solidFill>
                <a:latin typeface="Roboto"/>
                <a:ea typeface="Roboto"/>
                <a:cs typeface="Roboto"/>
                <a:sym typeface="Roboto"/>
              </a:rPr>
              <a:t>définit les caractéristiques d'une collection qui </a:t>
            </a:r>
            <a:r>
              <a:rPr b="1" lang="en" sz="1800">
                <a:solidFill>
                  <a:srgbClr val="FF0000"/>
                </a:solidFill>
                <a:latin typeface="Roboto"/>
                <a:ea typeface="Roboto"/>
                <a:cs typeface="Roboto"/>
                <a:sym typeface="Roboto"/>
              </a:rPr>
              <a:t>exclut </a:t>
            </a:r>
            <a:r>
              <a:rPr lang="en" sz="1800">
                <a:solidFill>
                  <a:schemeClr val="dk1"/>
                </a:solidFill>
                <a:latin typeface="Roboto"/>
                <a:ea typeface="Roboto"/>
                <a:cs typeface="Roboto"/>
                <a:sym typeface="Roboto"/>
              </a:rPr>
              <a:t>la présence de </a:t>
            </a:r>
            <a:r>
              <a:rPr b="1" lang="en" sz="1800">
                <a:solidFill>
                  <a:srgbClr val="FF0000"/>
                </a:solidFill>
                <a:latin typeface="Roboto"/>
                <a:ea typeface="Roboto"/>
                <a:cs typeface="Roboto"/>
                <a:sym typeface="Roboto"/>
              </a:rPr>
              <a:t>doublons </a:t>
            </a:r>
            <a:r>
              <a:rPr lang="en" sz="1800">
                <a:solidFill>
                  <a:schemeClr val="dk1"/>
                </a:solidFill>
                <a:latin typeface="Roboto"/>
                <a:ea typeface="Roboto"/>
                <a:cs typeface="Roboto"/>
                <a:sym typeface="Roboto"/>
              </a:rPr>
              <a:t>parmi ses éléments. </a:t>
            </a:r>
            <a:endParaRPr sz="18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lang="en" sz="1800">
                <a:solidFill>
                  <a:schemeClr val="dk1"/>
                </a:solidFill>
                <a:latin typeface="Roboto"/>
                <a:ea typeface="Roboto"/>
                <a:cs typeface="Roboto"/>
                <a:sym typeface="Roboto"/>
              </a:rPr>
              <a:t>Dans une collection de type Set, les éléments ajoutés doivent </a:t>
            </a:r>
            <a:r>
              <a:rPr lang="en" sz="1800">
                <a:solidFill>
                  <a:schemeClr val="dk1"/>
                </a:solidFill>
                <a:latin typeface="Roboto"/>
                <a:ea typeface="Roboto"/>
                <a:cs typeface="Roboto"/>
                <a:sym typeface="Roboto"/>
              </a:rPr>
              <a:t>implémenter</a:t>
            </a:r>
            <a:r>
              <a:rPr lang="en" sz="1800">
                <a:solidFill>
                  <a:schemeClr val="dk1"/>
                </a:solidFill>
                <a:latin typeface="Roboto"/>
                <a:ea typeface="Roboto"/>
                <a:cs typeface="Roboto"/>
                <a:sym typeface="Roboto"/>
              </a:rPr>
              <a:t> les méthodes </a:t>
            </a:r>
            <a:r>
              <a:rPr b="1" lang="en" sz="1800">
                <a:solidFill>
                  <a:srgbClr val="FF0000"/>
                </a:solidFill>
                <a:latin typeface="Roboto"/>
                <a:ea typeface="Roboto"/>
                <a:cs typeface="Roboto"/>
                <a:sym typeface="Roboto"/>
              </a:rPr>
              <a:t>equals() et hashCode()</a:t>
            </a:r>
            <a:r>
              <a:rPr lang="en" sz="1800">
                <a:solidFill>
                  <a:schemeClr val="dk1"/>
                </a:solidFill>
                <a:latin typeface="Roboto"/>
                <a:ea typeface="Roboto"/>
                <a:cs typeface="Roboto"/>
                <a:sym typeface="Roboto"/>
              </a:rPr>
              <a:t>. Ces méthodes sont sollicitées lors de l'ajout d'un élément pour déterminer s'il est déjà présent dans la collection.</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D:\esprit 2014\ESPRIT 2014\charte essprit 2014\render\support final\triangle.png" id="105" name="Google Shape;105;p18"/>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cxnSp>
        <p:nvCxnSpPr>
          <p:cNvPr id="106" name="Google Shape;106;p1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08" name="Google Shape;108;p18"/>
          <p:cNvSpPr txBox="1"/>
          <p:nvPr/>
        </p:nvSpPr>
        <p:spPr>
          <a:xfrm>
            <a:off x="829600" y="51950"/>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List VS Set</a:t>
            </a:r>
            <a:endParaRPr b="1">
              <a:solidFill>
                <a:srgbClr val="E20B0B"/>
              </a:solidFill>
            </a:endParaRPr>
          </a:p>
        </p:txBody>
      </p:sp>
      <p:graphicFrame>
        <p:nvGraphicFramePr>
          <p:cNvPr id="109" name="Google Shape;109;p18"/>
          <p:cNvGraphicFramePr/>
          <p:nvPr/>
        </p:nvGraphicFramePr>
        <p:xfrm>
          <a:off x="737238" y="476550"/>
          <a:ext cx="3000000" cy="3000000"/>
        </p:xfrm>
        <a:graphic>
          <a:graphicData uri="http://schemas.openxmlformats.org/drawingml/2006/table">
            <a:tbl>
              <a:tblPr>
                <a:noFill/>
                <a:tableStyleId>{0325CEFC-0F0B-4FC1-8175-654EDFE25942}</a:tableStyleId>
              </a:tblPr>
              <a:tblGrid>
                <a:gridCol w="2005200"/>
                <a:gridCol w="3003050"/>
                <a:gridCol w="2619150"/>
              </a:tblGrid>
              <a:tr h="456800">
                <a:tc>
                  <a:txBody>
                    <a:bodyPr/>
                    <a:lstStyle/>
                    <a:p>
                      <a:pPr indent="0" lvl="0" marL="0" rtl="0" algn="ctr">
                        <a:lnSpc>
                          <a:spcPct val="100000"/>
                        </a:lnSpc>
                        <a:spcBef>
                          <a:spcPts val="0"/>
                        </a:spcBef>
                        <a:spcAft>
                          <a:spcPts val="0"/>
                        </a:spcAft>
                        <a:buNone/>
                      </a:pPr>
                      <a:r>
                        <a:rPr b="1" lang="en" sz="1200">
                          <a:solidFill>
                            <a:schemeClr val="lt1"/>
                          </a:solidFill>
                          <a:latin typeface="Barlow Condensed"/>
                          <a:ea typeface="Barlow Condensed"/>
                          <a:cs typeface="Barlow Condensed"/>
                          <a:sym typeface="Barlow Condensed"/>
                        </a:rPr>
                        <a:t>Fonctionnalité</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c>
                  <a:txBody>
                    <a:bodyPr/>
                    <a:lstStyle/>
                    <a:p>
                      <a:pPr indent="0" lvl="0" marL="0" rtl="0" algn="ctr">
                        <a:lnSpc>
                          <a:spcPct val="100000"/>
                        </a:lnSpc>
                        <a:spcBef>
                          <a:spcPts val="0"/>
                        </a:spcBef>
                        <a:spcAft>
                          <a:spcPts val="0"/>
                        </a:spcAft>
                        <a:buNone/>
                      </a:pPr>
                      <a:r>
                        <a:rPr b="1" lang="en" sz="1200">
                          <a:solidFill>
                            <a:schemeClr val="lt1"/>
                          </a:solidFill>
                          <a:latin typeface="Barlow Condensed"/>
                          <a:ea typeface="Barlow Condensed"/>
                          <a:cs typeface="Barlow Condensed"/>
                          <a:sym typeface="Barlow Condensed"/>
                        </a:rPr>
                        <a:t>List</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c>
                  <a:txBody>
                    <a:bodyPr/>
                    <a:lstStyle/>
                    <a:p>
                      <a:pPr indent="0" lvl="0" marL="0" rtl="0" algn="ctr">
                        <a:lnSpc>
                          <a:spcPct val="100000"/>
                        </a:lnSpc>
                        <a:spcBef>
                          <a:spcPts val="0"/>
                        </a:spcBef>
                        <a:spcAft>
                          <a:spcPts val="0"/>
                        </a:spcAft>
                        <a:buNone/>
                      </a:pPr>
                      <a:r>
                        <a:rPr b="1" lang="en" sz="1200">
                          <a:solidFill>
                            <a:schemeClr val="lt1"/>
                          </a:solidFill>
                          <a:latin typeface="Barlow Condensed"/>
                          <a:ea typeface="Barlow Condensed"/>
                          <a:cs typeface="Barlow Condensed"/>
                          <a:sym typeface="Barlow Condensed"/>
                        </a:rPr>
                        <a:t>Set</a:t>
                      </a:r>
                      <a:endParaRPr b="1" sz="1200">
                        <a:solidFill>
                          <a:schemeClr val="lt1"/>
                        </a:solidFill>
                        <a:latin typeface="Barlow Condensed"/>
                        <a:ea typeface="Barlow Condensed"/>
                        <a:cs typeface="Barlow Condensed"/>
                        <a:sym typeface="Barlow Condensed"/>
                      </a:endParaRPr>
                    </a:p>
                  </a:txBody>
                  <a:tcPr marT="91425" marB="91425" marR="91425" marL="91425" anchor="ctr">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solidFill>
                      <a:schemeClr val="dk2"/>
                    </a:solidFill>
                  </a:tcPr>
                </a:tc>
              </a:tr>
              <a:tr h="396825">
                <a:tc>
                  <a:txBody>
                    <a:bodyPr/>
                    <a:lstStyle/>
                    <a:p>
                      <a:pPr indent="0" lvl="0" marL="0" rtl="0" algn="l">
                        <a:lnSpc>
                          <a:spcPct val="100000"/>
                        </a:lnSpc>
                        <a:spcBef>
                          <a:spcPts val="0"/>
                        </a:spcBef>
                        <a:spcAft>
                          <a:spcPts val="0"/>
                        </a:spcAft>
                        <a:buNone/>
                      </a:pPr>
                      <a:r>
                        <a:rPr lang="en" sz="1100">
                          <a:latin typeface="Barlow Condensed"/>
                          <a:ea typeface="Barlow Condensed"/>
                          <a:cs typeface="Barlow Condensed"/>
                          <a:sym typeface="Barlow Condensed"/>
                        </a:rPr>
                        <a:t>Ordre</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62626"/>
                          </a:solidFill>
                          <a:highlight>
                            <a:srgbClr val="FFFFFF"/>
                          </a:highlight>
                          <a:latin typeface="Barlow Condensed"/>
                          <a:ea typeface="Barlow Condensed"/>
                          <a:cs typeface="Barlow Condensed"/>
                          <a:sym typeface="Barlow Condensed"/>
                        </a:rPr>
                        <a:t>Les éléments sont ordonnés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62626"/>
                          </a:solidFill>
                          <a:highlight>
                            <a:srgbClr val="FFFFFF"/>
                          </a:highlight>
                          <a:latin typeface="Barlow Condensed"/>
                          <a:ea typeface="Barlow Condensed"/>
                          <a:cs typeface="Barlow Condensed"/>
                          <a:sym typeface="Barlow Condensed"/>
                        </a:rPr>
                        <a:t>Les éléments ne sont pas ordonnés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584650">
                <a:tc>
                  <a:txBody>
                    <a:bodyPr/>
                    <a:lstStyle/>
                    <a:p>
                      <a:pPr indent="0" lvl="0" marL="0" rtl="0" algn="l">
                        <a:lnSpc>
                          <a:spcPct val="100000"/>
                        </a:lnSpc>
                        <a:spcBef>
                          <a:spcPts val="0"/>
                        </a:spcBef>
                        <a:spcAft>
                          <a:spcPts val="0"/>
                        </a:spcAft>
                        <a:buNone/>
                      </a:pPr>
                      <a:r>
                        <a:rPr lang="en" sz="1100">
                          <a:latin typeface="Barlow Condensed"/>
                          <a:ea typeface="Barlow Condensed"/>
                          <a:cs typeface="Barlow Condensed"/>
                          <a:sym typeface="Barlow Condensed"/>
                        </a:rPr>
                        <a:t>Indexation</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62626"/>
                          </a:solidFill>
                          <a:highlight>
                            <a:srgbClr val="FFFFFF"/>
                          </a:highlight>
                          <a:latin typeface="Barlow Condensed"/>
                          <a:ea typeface="Barlow Condensed"/>
                          <a:cs typeface="Barlow Condensed"/>
                          <a:sym typeface="Barlow Condensed"/>
                        </a:rPr>
                        <a:t>Les éléments sont indexés, permettant un accès rapide à des positions spécifiques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62626"/>
                          </a:solidFill>
                          <a:highlight>
                            <a:srgbClr val="FFFFFF"/>
                          </a:highlight>
                          <a:latin typeface="Barlow Condensed"/>
                          <a:ea typeface="Barlow Condensed"/>
                          <a:cs typeface="Barlow Condensed"/>
                          <a:sym typeface="Barlow Condensed"/>
                        </a:rPr>
                        <a:t>Pas de support pour l'indexation directe des éléments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40400">
                <a:tc>
                  <a:txBody>
                    <a:bodyPr/>
                    <a:lstStyle/>
                    <a:p>
                      <a:pPr indent="0" lvl="0" marL="0" rtl="0" algn="l">
                        <a:lnSpc>
                          <a:spcPct val="100000"/>
                        </a:lnSpc>
                        <a:spcBef>
                          <a:spcPts val="0"/>
                        </a:spcBef>
                        <a:spcAft>
                          <a:spcPts val="0"/>
                        </a:spcAft>
                        <a:buNone/>
                      </a:pPr>
                      <a:r>
                        <a:rPr lang="en" sz="1100">
                          <a:latin typeface="Barlow Condensed"/>
                          <a:ea typeface="Barlow Condensed"/>
                          <a:cs typeface="Barlow Condensed"/>
                          <a:sym typeface="Barlow Condensed"/>
                        </a:rPr>
                        <a:t>Doublons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62626"/>
                          </a:solidFill>
                          <a:highlight>
                            <a:srgbClr val="FFFFFF"/>
                          </a:highlight>
                          <a:latin typeface="Barlow Condensed"/>
                          <a:ea typeface="Barlow Condensed"/>
                          <a:cs typeface="Barlow Condensed"/>
                          <a:sym typeface="Barlow Condensed"/>
                        </a:rPr>
                        <a:t>Les éléments peuvent être répétés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62626"/>
                          </a:solidFill>
                          <a:highlight>
                            <a:srgbClr val="FFFFFF"/>
                          </a:highlight>
                          <a:latin typeface="Barlow Condensed"/>
                          <a:ea typeface="Barlow Condensed"/>
                          <a:cs typeface="Barlow Condensed"/>
                          <a:sym typeface="Barlow Condensed"/>
                        </a:rPr>
                        <a:t>Les éléments ne peuvent pas être répétés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340400">
                <a:tc>
                  <a:txBody>
                    <a:bodyPr/>
                    <a:lstStyle/>
                    <a:p>
                      <a:pPr indent="0" lvl="0" marL="0" rtl="0" algn="l">
                        <a:lnSpc>
                          <a:spcPct val="100000"/>
                        </a:lnSpc>
                        <a:spcBef>
                          <a:spcPts val="0"/>
                        </a:spcBef>
                        <a:spcAft>
                          <a:spcPts val="0"/>
                        </a:spcAft>
                        <a:buNone/>
                      </a:pPr>
                      <a:r>
                        <a:rPr lang="en" sz="1100">
                          <a:latin typeface="Barlow Condensed"/>
                          <a:ea typeface="Barlow Condensed"/>
                          <a:cs typeface="Barlow Condensed"/>
                          <a:sym typeface="Barlow Condensed"/>
                        </a:rPr>
                        <a:t>Implémentations courantes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62626"/>
                          </a:solidFill>
                          <a:highlight>
                            <a:srgbClr val="FFFFFF"/>
                          </a:highlight>
                          <a:latin typeface="Barlow Condensed"/>
                          <a:ea typeface="Barlow Condensed"/>
                          <a:cs typeface="Barlow Condensed"/>
                          <a:sym typeface="Barlow Condensed"/>
                        </a:rPr>
                        <a:t>ArrayList, LinkedList, Vector</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62626"/>
                          </a:solidFill>
                          <a:highlight>
                            <a:srgbClr val="FFFFFF"/>
                          </a:highlight>
                          <a:latin typeface="Barlow Condensed"/>
                          <a:ea typeface="Barlow Condensed"/>
                          <a:cs typeface="Barlow Condensed"/>
                          <a:sym typeface="Barlow Condensed"/>
                        </a:rPr>
                        <a:t>HashSet, TreeSet, LinkedHashSet</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827500">
                <a:tc>
                  <a:txBody>
                    <a:bodyPr/>
                    <a:lstStyle/>
                    <a:p>
                      <a:pPr indent="0" lvl="0" marL="0" rtl="0" algn="l">
                        <a:lnSpc>
                          <a:spcPct val="100000"/>
                        </a:lnSpc>
                        <a:spcBef>
                          <a:spcPts val="0"/>
                        </a:spcBef>
                        <a:spcAft>
                          <a:spcPts val="0"/>
                        </a:spcAft>
                        <a:buNone/>
                      </a:pPr>
                      <a:r>
                        <a:rPr lang="en" sz="1100">
                          <a:latin typeface="Barlow Condensed"/>
                          <a:ea typeface="Barlow Condensed"/>
                          <a:cs typeface="Barlow Condensed"/>
                          <a:sym typeface="Barlow Condensed"/>
                        </a:rPr>
                        <a:t>Performance pour la recherche </a:t>
                      </a:r>
                      <a:r>
                        <a:rPr lang="en" sz="1100">
                          <a:latin typeface="Barlow Condensed"/>
                          <a:ea typeface="Barlow Condensed"/>
                          <a:cs typeface="Barlow Condensed"/>
                          <a:sym typeface="Barlow Condensed"/>
                        </a:rPr>
                        <a:t>d'éléments</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latin typeface="Barlow Condensed"/>
                          <a:ea typeface="Barlow Condensed"/>
                          <a:cs typeface="Barlow Condensed"/>
                          <a:sym typeface="Barlow Condensed"/>
                        </a:rPr>
                        <a:t>Ont  des performances de recherche moins efficaces car elles nécessitent souvent un parcours séquentiel des éléments jusqu'à ce que le bon élément soit trouvé.</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Barlow Condensed"/>
                          <a:ea typeface="Barlow Condensed"/>
                          <a:cs typeface="Barlow Condensed"/>
                          <a:sym typeface="Barlow Condensed"/>
                        </a:rPr>
                        <a:t>Offre des performances de recherche rapides grâce à leur implémentation basée sur une table de hachage, permettant un accès direct aux éléments sans nécessiter de parcours séquentiel.</a:t>
                      </a:r>
                      <a:endParaRPr sz="1100">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r h="1113775">
                <a:tc>
                  <a:txBody>
                    <a:bodyPr/>
                    <a:lstStyle/>
                    <a:p>
                      <a:pPr indent="0" lvl="0" marL="0" rtl="0" algn="l">
                        <a:lnSpc>
                          <a:spcPct val="100000"/>
                        </a:lnSpc>
                        <a:spcBef>
                          <a:spcPts val="0"/>
                        </a:spcBef>
                        <a:spcAft>
                          <a:spcPts val="0"/>
                        </a:spcAft>
                        <a:buNone/>
                      </a:pPr>
                      <a:r>
                        <a:rPr lang="en" sz="1100">
                          <a:solidFill>
                            <a:schemeClr val="dk1"/>
                          </a:solidFill>
                          <a:latin typeface="Barlow Condensed"/>
                          <a:ea typeface="Barlow Condensed"/>
                          <a:cs typeface="Barlow Condensed"/>
                          <a:sym typeface="Barlow Condensed"/>
                        </a:rPr>
                        <a:t>Performance de l’insertion / </a:t>
                      </a:r>
                      <a:r>
                        <a:rPr lang="en" sz="1100">
                          <a:solidFill>
                            <a:schemeClr val="dk1"/>
                          </a:solidFill>
                          <a:latin typeface="Barlow Condensed"/>
                          <a:ea typeface="Barlow Condensed"/>
                          <a:cs typeface="Barlow Condensed"/>
                          <a:sym typeface="Barlow Condensed"/>
                        </a:rPr>
                        <a:t>suppression</a:t>
                      </a:r>
                      <a:r>
                        <a:rPr lang="en" sz="1100">
                          <a:solidFill>
                            <a:schemeClr val="dk1"/>
                          </a:solidFill>
                          <a:latin typeface="Barlow Condensed"/>
                          <a:ea typeface="Barlow Condensed"/>
                          <a:cs typeface="Barlow Condensed"/>
                          <a:sym typeface="Barlow Condensed"/>
                        </a:rPr>
                        <a:t> </a:t>
                      </a:r>
                      <a:r>
                        <a:rPr lang="en" sz="1100">
                          <a:solidFill>
                            <a:schemeClr val="dk1"/>
                          </a:solidFill>
                          <a:latin typeface="Barlow Condensed"/>
                          <a:ea typeface="Barlow Condensed"/>
                          <a:cs typeface="Barlow Condensed"/>
                          <a:sym typeface="Barlow Condensed"/>
                        </a:rPr>
                        <a:t>d'éléments</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dk1"/>
                          </a:solidFill>
                          <a:latin typeface="Barlow Condensed"/>
                          <a:ea typeface="Barlow Condensed"/>
                          <a:cs typeface="Barlow Condensed"/>
                          <a:sym typeface="Barlow Condensed"/>
                        </a:rPr>
                        <a:t>Les Lists peuvent avoir des performances légèrement inférieures pour l'insertion ou la suppression d'éléments en plein milieu de la liste, car cela peut nécessiter de décaler les éléments suivants</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dk1"/>
                          </a:solidFill>
                          <a:latin typeface="Barlow Condensed"/>
                          <a:ea typeface="Barlow Condensed"/>
                          <a:cs typeface="Barlow Condensed"/>
                          <a:sym typeface="Barlow Condensed"/>
                        </a:rPr>
                        <a:t>Les Sets sont efficaces pour l'insertion et la suppression d'éléments individuels, grâce à leur implémentation basée sur une table de hachage qui permet des opérations rapides.</a:t>
                      </a:r>
                      <a:endParaRPr sz="1100">
                        <a:solidFill>
                          <a:schemeClr val="dk1"/>
                        </a:solidFill>
                        <a:latin typeface="Barlow Condensed"/>
                        <a:ea typeface="Barlow Condensed"/>
                        <a:cs typeface="Barlow Condensed"/>
                        <a:sym typeface="Barlow Condensed"/>
                      </a:endParaRPr>
                    </a:p>
                  </a:txBody>
                  <a:tcPr marT="91425" marB="91425" marR="91425" marL="91425">
                    <a:lnL cap="flat" cmpd="sng" w="9525">
                      <a:solidFill>
                        <a:srgbClr val="CDCDCD"/>
                      </a:solidFill>
                      <a:prstDash val="solid"/>
                      <a:round/>
                      <a:headEnd len="sm" w="sm" type="none"/>
                      <a:tailEnd len="sm" w="sm" type="none"/>
                    </a:lnL>
                    <a:lnR cap="flat" cmpd="sng" w="9525">
                      <a:solidFill>
                        <a:srgbClr val="CDCDCD"/>
                      </a:solidFill>
                      <a:prstDash val="solid"/>
                      <a:round/>
                      <a:headEnd len="sm" w="sm" type="none"/>
                      <a:tailEnd len="sm" w="sm" type="none"/>
                    </a:lnR>
                    <a:lnT cap="flat" cmpd="sng" w="9525">
                      <a:solidFill>
                        <a:srgbClr val="CDCDCD"/>
                      </a:solidFill>
                      <a:prstDash val="solid"/>
                      <a:round/>
                      <a:headEnd len="sm" w="sm" type="none"/>
                      <a:tailEnd len="sm" w="sm" type="none"/>
                    </a:lnT>
                    <a:lnB cap="flat" cmpd="sng" w="9525">
                      <a:solidFill>
                        <a:srgbClr val="CDCDCD"/>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cxnSp>
        <p:nvCxnSpPr>
          <p:cNvPr id="114" name="Google Shape;114;p1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Set</a:t>
            </a:r>
            <a:r>
              <a:rPr b="1" lang="en">
                <a:solidFill>
                  <a:srgbClr val="E20B0B"/>
                </a:solidFill>
              </a:rPr>
              <a:t> : Déclaration</a:t>
            </a:r>
            <a:endParaRPr b="1">
              <a:solidFill>
                <a:srgbClr val="E20B0B"/>
              </a:solidFill>
            </a:endParaRPr>
          </a:p>
        </p:txBody>
      </p:sp>
      <p:pic>
        <p:nvPicPr>
          <p:cNvPr descr="D:\esprit 2014\ESPRIT 2014\charte essprit 2014\render\support final\triangle.png" id="117" name="Google Shape;117;p19"/>
          <p:cNvPicPr preferRelativeResize="0"/>
          <p:nvPr/>
        </p:nvPicPr>
        <p:blipFill rotWithShape="1">
          <a:blip r:embed="rId3">
            <a:alphaModFix/>
          </a:blip>
          <a:srcRect b="0" l="0" r="0" t="0"/>
          <a:stretch/>
        </p:blipFill>
        <p:spPr>
          <a:xfrm rot="10800000">
            <a:off x="6772580" y="2150"/>
            <a:ext cx="2371432" cy="1631872"/>
          </a:xfrm>
          <a:prstGeom prst="rect">
            <a:avLst/>
          </a:prstGeom>
          <a:noFill/>
          <a:ln>
            <a:noFill/>
          </a:ln>
        </p:spPr>
      </p:pic>
      <p:sp>
        <p:nvSpPr>
          <p:cNvPr id="118" name="Google Shape;118;p19"/>
          <p:cNvSpPr/>
          <p:nvPr/>
        </p:nvSpPr>
        <p:spPr>
          <a:xfrm>
            <a:off x="1102850" y="1456175"/>
            <a:ext cx="438900" cy="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9"/>
          <p:cNvSpPr txBox="1"/>
          <p:nvPr/>
        </p:nvSpPr>
        <p:spPr>
          <a:xfrm>
            <a:off x="510700" y="848125"/>
            <a:ext cx="65844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dk1"/>
                </a:solidFill>
                <a:latin typeface="Roboto Light"/>
                <a:ea typeface="Roboto Light"/>
                <a:cs typeface="Roboto Light"/>
                <a:sym typeface="Roboto Light"/>
              </a:rPr>
              <a:t>Set</a:t>
            </a:r>
            <a:r>
              <a:rPr lang="en" sz="1800">
                <a:solidFill>
                  <a:schemeClr val="dk1"/>
                </a:solidFill>
                <a:latin typeface="Roboto Light"/>
                <a:ea typeface="Roboto Light"/>
                <a:cs typeface="Roboto Light"/>
                <a:sym typeface="Roboto Light"/>
              </a:rPr>
              <a:t> monHashSet = new HashSet();</a:t>
            </a:r>
            <a:endParaRPr sz="1800">
              <a:latin typeface="Roboto Light"/>
              <a:ea typeface="Roboto Light"/>
              <a:cs typeface="Roboto Light"/>
              <a:sym typeface="Roboto Light"/>
            </a:endParaRPr>
          </a:p>
        </p:txBody>
      </p:sp>
      <p:cxnSp>
        <p:nvCxnSpPr>
          <p:cNvPr id="120" name="Google Shape;120;p19"/>
          <p:cNvCxnSpPr>
            <a:stCxn id="119" idx="2"/>
          </p:cNvCxnSpPr>
          <p:nvPr/>
        </p:nvCxnSpPr>
        <p:spPr>
          <a:xfrm flipH="1" rot="-5400000">
            <a:off x="4585750" y="526975"/>
            <a:ext cx="449700" cy="2015400"/>
          </a:xfrm>
          <a:prstGeom prst="bentConnector2">
            <a:avLst/>
          </a:prstGeom>
          <a:noFill/>
          <a:ln cap="flat" cmpd="sng" w="19050">
            <a:solidFill>
              <a:srgbClr val="E20B0B"/>
            </a:solidFill>
            <a:prstDash val="solid"/>
            <a:round/>
            <a:headEnd len="med" w="med" type="none"/>
            <a:tailEnd len="med" w="med" type="oval"/>
          </a:ln>
        </p:spPr>
      </p:cxnSp>
      <p:sp>
        <p:nvSpPr>
          <p:cNvPr id="121" name="Google Shape;121;p19"/>
          <p:cNvSpPr txBox="1"/>
          <p:nvPr/>
        </p:nvSpPr>
        <p:spPr>
          <a:xfrm>
            <a:off x="5934000" y="1456175"/>
            <a:ext cx="286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Light"/>
                <a:ea typeface="Roboto Light"/>
                <a:cs typeface="Roboto Light"/>
                <a:sym typeface="Roboto Light"/>
              </a:rPr>
              <a:t>Instanciation d’un </a:t>
            </a:r>
            <a:r>
              <a:rPr lang="en" sz="1800">
                <a:solidFill>
                  <a:srgbClr val="E20B0B"/>
                </a:solidFill>
                <a:latin typeface="Roboto Light"/>
                <a:ea typeface="Roboto Light"/>
                <a:cs typeface="Roboto Light"/>
                <a:sym typeface="Roboto Light"/>
              </a:rPr>
              <a:t>HashSet</a:t>
            </a:r>
            <a:r>
              <a:rPr lang="en" sz="1800">
                <a:latin typeface="Roboto Light"/>
                <a:ea typeface="Roboto Light"/>
                <a:cs typeface="Roboto Light"/>
                <a:sym typeface="Roboto Light"/>
              </a:rPr>
              <a:t> de reference </a:t>
            </a:r>
            <a:r>
              <a:rPr lang="en" sz="1800">
                <a:solidFill>
                  <a:srgbClr val="E20B0B"/>
                </a:solidFill>
                <a:latin typeface="Roboto Light"/>
                <a:ea typeface="Roboto Light"/>
                <a:cs typeface="Roboto Light"/>
                <a:sym typeface="Roboto Light"/>
              </a:rPr>
              <a:t>Set</a:t>
            </a:r>
            <a:endParaRPr sz="1800">
              <a:solidFill>
                <a:srgbClr val="E20B0B"/>
              </a:solidFill>
              <a:latin typeface="Roboto Light"/>
              <a:ea typeface="Roboto Light"/>
              <a:cs typeface="Roboto Light"/>
              <a:sym typeface="Roboto Light"/>
            </a:endParaRPr>
          </a:p>
        </p:txBody>
      </p:sp>
      <p:cxnSp>
        <p:nvCxnSpPr>
          <p:cNvPr id="122" name="Google Shape;122;p19"/>
          <p:cNvCxnSpPr/>
          <p:nvPr/>
        </p:nvCxnSpPr>
        <p:spPr>
          <a:xfrm>
            <a:off x="2928700" y="1307225"/>
            <a:ext cx="1751100" cy="0"/>
          </a:xfrm>
          <a:prstGeom prst="straightConnector1">
            <a:avLst/>
          </a:prstGeom>
          <a:noFill/>
          <a:ln cap="flat" cmpd="sng" w="19050">
            <a:solidFill>
              <a:srgbClr val="E20B0B"/>
            </a:solidFill>
            <a:prstDash val="solid"/>
            <a:round/>
            <a:headEnd len="med" w="med" type="none"/>
            <a:tailEnd len="med" w="med" type="none"/>
          </a:ln>
        </p:spPr>
      </p:cxnSp>
      <p:sp>
        <p:nvSpPr>
          <p:cNvPr id="123" name="Google Shape;123;p19"/>
          <p:cNvSpPr txBox="1"/>
          <p:nvPr/>
        </p:nvSpPr>
        <p:spPr>
          <a:xfrm>
            <a:off x="510700" y="2372125"/>
            <a:ext cx="65844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dk1"/>
                </a:solidFill>
                <a:latin typeface="Roboto Light"/>
                <a:ea typeface="Roboto Light"/>
                <a:cs typeface="Roboto Light"/>
                <a:sym typeface="Roboto Light"/>
              </a:rPr>
              <a:t>Set </a:t>
            </a:r>
            <a:r>
              <a:rPr lang="en" sz="1800">
                <a:solidFill>
                  <a:schemeClr val="dk1"/>
                </a:solidFill>
                <a:latin typeface="Roboto Light"/>
                <a:ea typeface="Roboto Light"/>
                <a:cs typeface="Roboto Light"/>
                <a:sym typeface="Roboto Light"/>
              </a:rPr>
              <a:t> monTreeSet = new TreeSet();</a:t>
            </a:r>
            <a:endParaRPr sz="1800">
              <a:latin typeface="Roboto Light"/>
              <a:ea typeface="Roboto Light"/>
              <a:cs typeface="Roboto Light"/>
              <a:sym typeface="Roboto Light"/>
            </a:endParaRPr>
          </a:p>
        </p:txBody>
      </p:sp>
      <p:cxnSp>
        <p:nvCxnSpPr>
          <p:cNvPr id="124" name="Google Shape;124;p19"/>
          <p:cNvCxnSpPr>
            <a:stCxn id="123" idx="2"/>
          </p:cNvCxnSpPr>
          <p:nvPr/>
        </p:nvCxnSpPr>
        <p:spPr>
          <a:xfrm flipH="1" rot="-5400000">
            <a:off x="4634050" y="2002675"/>
            <a:ext cx="353100" cy="2015400"/>
          </a:xfrm>
          <a:prstGeom prst="bentConnector2">
            <a:avLst/>
          </a:prstGeom>
          <a:noFill/>
          <a:ln cap="flat" cmpd="sng" w="19050">
            <a:solidFill>
              <a:srgbClr val="E20B0B"/>
            </a:solidFill>
            <a:prstDash val="solid"/>
            <a:round/>
            <a:headEnd len="med" w="med" type="none"/>
            <a:tailEnd len="med" w="med" type="oval"/>
          </a:ln>
        </p:spPr>
      </p:cxnSp>
      <p:sp>
        <p:nvSpPr>
          <p:cNvPr id="125" name="Google Shape;125;p19"/>
          <p:cNvSpPr txBox="1"/>
          <p:nvPr/>
        </p:nvSpPr>
        <p:spPr>
          <a:xfrm>
            <a:off x="5934000" y="2943300"/>
            <a:ext cx="298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Instanciation </a:t>
            </a:r>
            <a:r>
              <a:rPr lang="en" sz="1800">
                <a:latin typeface="Roboto Light"/>
                <a:ea typeface="Roboto Light"/>
                <a:cs typeface="Roboto Light"/>
                <a:sym typeface="Roboto Light"/>
              </a:rPr>
              <a:t>d’un </a:t>
            </a:r>
            <a:r>
              <a:rPr lang="en" sz="1800">
                <a:solidFill>
                  <a:srgbClr val="E20B0B"/>
                </a:solidFill>
                <a:latin typeface="Roboto Light"/>
                <a:ea typeface="Roboto Light"/>
                <a:cs typeface="Roboto Light"/>
                <a:sym typeface="Roboto Light"/>
              </a:rPr>
              <a:t>TreeSet</a:t>
            </a:r>
            <a:r>
              <a:rPr lang="en" sz="1800">
                <a:latin typeface="Roboto Light"/>
                <a:ea typeface="Roboto Light"/>
                <a:cs typeface="Roboto Light"/>
                <a:sym typeface="Roboto Light"/>
              </a:rPr>
              <a:t> de reference </a:t>
            </a:r>
            <a:r>
              <a:rPr lang="en" sz="1800">
                <a:solidFill>
                  <a:srgbClr val="E20B0B"/>
                </a:solidFill>
                <a:latin typeface="Roboto Light"/>
                <a:ea typeface="Roboto Light"/>
                <a:cs typeface="Roboto Light"/>
                <a:sym typeface="Roboto Light"/>
              </a:rPr>
              <a:t>Set</a:t>
            </a:r>
            <a:endParaRPr sz="1800">
              <a:solidFill>
                <a:srgbClr val="E20B0B"/>
              </a:solidFill>
              <a:latin typeface="Roboto Light"/>
              <a:ea typeface="Roboto Light"/>
              <a:cs typeface="Roboto Light"/>
              <a:sym typeface="Roboto Light"/>
            </a:endParaRPr>
          </a:p>
        </p:txBody>
      </p:sp>
      <p:cxnSp>
        <p:nvCxnSpPr>
          <p:cNvPr id="126" name="Google Shape;126;p19"/>
          <p:cNvCxnSpPr/>
          <p:nvPr/>
        </p:nvCxnSpPr>
        <p:spPr>
          <a:xfrm flipH="1" rot="10800000">
            <a:off x="3128425" y="2828425"/>
            <a:ext cx="1279500" cy="5400"/>
          </a:xfrm>
          <a:prstGeom prst="straightConnector1">
            <a:avLst/>
          </a:prstGeom>
          <a:noFill/>
          <a:ln cap="flat" cmpd="sng" w="19050">
            <a:solidFill>
              <a:srgbClr val="E20B0B"/>
            </a:solidFill>
            <a:prstDash val="solid"/>
            <a:round/>
            <a:headEnd len="med" w="med" type="none"/>
            <a:tailEnd len="med" w="med" type="none"/>
          </a:ln>
        </p:spPr>
      </p:cxnSp>
      <p:sp>
        <p:nvSpPr>
          <p:cNvPr id="127" name="Google Shape;127;p19"/>
          <p:cNvSpPr txBox="1"/>
          <p:nvPr/>
        </p:nvSpPr>
        <p:spPr>
          <a:xfrm>
            <a:off x="650550" y="4240275"/>
            <a:ext cx="784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Font typeface="Arial"/>
              <a:buNone/>
            </a:pPr>
            <a:r>
              <a:t/>
            </a:r>
            <a:endParaRPr b="1" sz="1800">
              <a:solidFill>
                <a:srgbClr val="FF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cxnSp>
        <p:nvCxnSpPr>
          <p:cNvPr id="132" name="Google Shape;132;p2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33" name="Google Shape;13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34" name="Google Shape;134;p20"/>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latin typeface="Roboto"/>
                <a:ea typeface="Roboto"/>
                <a:cs typeface="Roboto"/>
                <a:sym typeface="Roboto"/>
              </a:rPr>
              <a:t>TreeSet vs HashSet</a:t>
            </a:r>
            <a:endParaRPr b="1">
              <a:solidFill>
                <a:srgbClr val="E20B0B"/>
              </a:solidFill>
              <a:latin typeface="Roboto"/>
              <a:ea typeface="Roboto"/>
              <a:cs typeface="Roboto"/>
              <a:sym typeface="Roboto"/>
            </a:endParaRPr>
          </a:p>
        </p:txBody>
      </p:sp>
      <p:pic>
        <p:nvPicPr>
          <p:cNvPr descr="D:\esprit 2014\ESPRIT 2014\charte essprit 2014\render\support final\triangle.png" id="135" name="Google Shape;135;p20"/>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136" name="Google Shape;136;p20"/>
          <p:cNvSpPr txBox="1"/>
          <p:nvPr/>
        </p:nvSpPr>
        <p:spPr>
          <a:xfrm>
            <a:off x="744650" y="452150"/>
            <a:ext cx="8182200" cy="358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800" u="sng">
              <a:solidFill>
                <a:srgbClr val="E20B0B"/>
              </a:solidFill>
              <a:latin typeface="Roboto"/>
              <a:ea typeface="Roboto"/>
              <a:cs typeface="Roboto"/>
              <a:sym typeface="Roboto"/>
            </a:endParaRPr>
          </a:p>
          <a:p>
            <a:pPr indent="0" lvl="0" marL="0" rtl="0" algn="l">
              <a:lnSpc>
                <a:spcPct val="150000"/>
              </a:lnSpc>
              <a:spcBef>
                <a:spcPts val="1000"/>
              </a:spcBef>
              <a:spcAft>
                <a:spcPts val="0"/>
              </a:spcAft>
              <a:buNone/>
            </a:pPr>
            <a:r>
              <a:rPr lang="en" sz="1800">
                <a:solidFill>
                  <a:schemeClr val="dk1"/>
                </a:solidFill>
                <a:latin typeface="Roboto"/>
                <a:ea typeface="Roboto"/>
                <a:cs typeface="Roboto"/>
                <a:sym typeface="Roboto"/>
              </a:rPr>
              <a:t>Le choix entre ces deux objets est lié à la nécessité de trier les éléments :</a:t>
            </a:r>
            <a:endParaRPr sz="1800">
              <a:solidFill>
                <a:schemeClr val="dk1"/>
              </a:solidFill>
              <a:latin typeface="Roboto"/>
              <a:ea typeface="Roboto"/>
              <a:cs typeface="Roboto"/>
              <a:sym typeface="Roboto"/>
            </a:endParaRPr>
          </a:p>
          <a:p>
            <a:pPr indent="-342900" lvl="0" marL="457200" rtl="0" algn="l">
              <a:lnSpc>
                <a:spcPct val="150000"/>
              </a:lnSpc>
              <a:spcBef>
                <a:spcPts val="1000"/>
              </a:spcBef>
              <a:spcAft>
                <a:spcPts val="0"/>
              </a:spcAft>
              <a:buClr>
                <a:schemeClr val="dk1"/>
              </a:buClr>
              <a:buSzPts val="1800"/>
              <a:buFont typeface="Roboto"/>
              <a:buChar char="-"/>
            </a:pPr>
            <a:r>
              <a:rPr lang="en" sz="1800">
                <a:solidFill>
                  <a:schemeClr val="dk1"/>
                </a:solidFill>
                <a:latin typeface="Roboto"/>
                <a:ea typeface="Roboto"/>
                <a:cs typeface="Roboto"/>
                <a:sym typeface="Roboto"/>
              </a:rPr>
              <a:t>les éléments d'un objet HashSet ne sont pas triés : l'insertion d'un nouvel élément est rapide</a:t>
            </a:r>
            <a:endParaRPr sz="1800">
              <a:solidFill>
                <a:schemeClr val="dk1"/>
              </a:solidFill>
              <a:latin typeface="Roboto"/>
              <a:ea typeface="Roboto"/>
              <a:cs typeface="Roboto"/>
              <a:sym typeface="Roboto"/>
            </a:endParaRPr>
          </a:p>
          <a:p>
            <a:pPr indent="-342900" lvl="0" marL="457200" rtl="0" algn="l">
              <a:lnSpc>
                <a:spcPct val="150000"/>
              </a:lnSpc>
              <a:spcBef>
                <a:spcPts val="1000"/>
              </a:spcBef>
              <a:spcAft>
                <a:spcPts val="0"/>
              </a:spcAft>
              <a:buClr>
                <a:schemeClr val="dk1"/>
              </a:buClr>
              <a:buSzPts val="1800"/>
              <a:buFont typeface="Roboto"/>
              <a:buChar char="-"/>
            </a:pPr>
            <a:r>
              <a:rPr lang="en" sz="1800">
                <a:solidFill>
                  <a:schemeClr val="dk1"/>
                </a:solidFill>
                <a:latin typeface="Roboto"/>
                <a:ea typeface="Roboto"/>
                <a:cs typeface="Roboto"/>
                <a:sym typeface="Roboto"/>
              </a:rPr>
              <a:t>les éléments d'un objet TreeSet sont triés : l'insertion d'un nouvel élément est plus longue</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cxnSp>
        <p:nvCxnSpPr>
          <p:cNvPr id="141" name="Google Shape;141;p2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42" name="Google Shape;14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3" name="Google Shape;143;p21"/>
          <p:cNvSpPr txBox="1"/>
          <p:nvPr/>
        </p:nvSpPr>
        <p:spPr>
          <a:xfrm>
            <a:off x="838825" y="61475"/>
            <a:ext cx="4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Set :Exemple 1 (HashSet)</a:t>
            </a:r>
            <a:endParaRPr b="1">
              <a:solidFill>
                <a:srgbClr val="E20B0B"/>
              </a:solidFill>
            </a:endParaRPr>
          </a:p>
        </p:txBody>
      </p:sp>
      <p:pic>
        <p:nvPicPr>
          <p:cNvPr descr="D:\esprit 2014\ESPRIT 2014\charte essprit 2014\render\support final\triangle.png" id="144" name="Google Shape;144;p21"/>
          <p:cNvPicPr preferRelativeResize="0"/>
          <p:nvPr/>
        </p:nvPicPr>
        <p:blipFill rotWithShape="1">
          <a:blip r:embed="rId3">
            <a:alphaModFix/>
          </a:blip>
          <a:srcRect b="0" l="0" r="0" t="0"/>
          <a:stretch/>
        </p:blipFill>
        <p:spPr>
          <a:xfrm rot="-5400000">
            <a:off x="-1372220" y="3141850"/>
            <a:ext cx="2371432" cy="1631872"/>
          </a:xfrm>
          <a:prstGeom prst="rect">
            <a:avLst/>
          </a:prstGeom>
          <a:noFill/>
          <a:ln>
            <a:noFill/>
          </a:ln>
        </p:spPr>
      </p:pic>
      <p:sp>
        <p:nvSpPr>
          <p:cNvPr id="145" name="Google Shape;145;p21"/>
          <p:cNvSpPr/>
          <p:nvPr/>
        </p:nvSpPr>
        <p:spPr>
          <a:xfrm>
            <a:off x="947425" y="541825"/>
            <a:ext cx="4881900" cy="41910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20B0B"/>
              </a:solidFill>
              <a:latin typeface="Arial"/>
              <a:ea typeface="Arial"/>
              <a:cs typeface="Arial"/>
              <a:sym typeface="Arial"/>
            </a:endParaRPr>
          </a:p>
        </p:txBody>
      </p:sp>
      <p:sp>
        <p:nvSpPr>
          <p:cNvPr id="146" name="Google Shape;146;p21"/>
          <p:cNvSpPr txBox="1"/>
          <p:nvPr/>
        </p:nvSpPr>
        <p:spPr>
          <a:xfrm>
            <a:off x="980725" y="594825"/>
            <a:ext cx="5469600" cy="43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rgbClr val="0033B3"/>
                </a:solidFill>
                <a:highlight>
                  <a:srgbClr val="FFFFFF"/>
                </a:highlight>
                <a:latin typeface="Courier New"/>
                <a:ea typeface="Courier New"/>
                <a:cs typeface="Courier New"/>
                <a:sym typeface="Courier New"/>
              </a:rPr>
              <a:t>import </a:t>
            </a:r>
            <a:r>
              <a:rPr b="1" lang="en" sz="1100">
                <a:solidFill>
                  <a:schemeClr val="dk1"/>
                </a:solidFill>
                <a:highlight>
                  <a:srgbClr val="FFFFFF"/>
                </a:highlight>
                <a:latin typeface="Courier New"/>
                <a:ea typeface="Courier New"/>
                <a:cs typeface="Courier New"/>
                <a:sym typeface="Courier New"/>
              </a:rPr>
              <a:t>java.util.HashSet</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0033B3"/>
                </a:solidFill>
                <a:highlight>
                  <a:srgbClr val="FFFFFF"/>
                </a:highlight>
                <a:latin typeface="Courier New"/>
                <a:ea typeface="Courier New"/>
                <a:cs typeface="Courier New"/>
                <a:sym typeface="Courier New"/>
              </a:rPr>
              <a:t>import </a:t>
            </a:r>
            <a:r>
              <a:rPr b="1" lang="en" sz="1100">
                <a:solidFill>
                  <a:schemeClr val="dk1"/>
                </a:solidFill>
                <a:highlight>
                  <a:srgbClr val="FFFFFF"/>
                </a:highlight>
                <a:latin typeface="Courier New"/>
                <a:ea typeface="Courier New"/>
                <a:cs typeface="Courier New"/>
                <a:sym typeface="Courier New"/>
              </a:rPr>
              <a:t>java.util.Set</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0033B3"/>
                </a:solidFill>
                <a:highlight>
                  <a:srgbClr val="FFFFFF"/>
                </a:highlight>
                <a:latin typeface="Courier New"/>
                <a:ea typeface="Courier New"/>
                <a:cs typeface="Courier New"/>
                <a:sym typeface="Courier New"/>
              </a:rPr>
              <a:t>public class </a:t>
            </a:r>
            <a:r>
              <a:rPr b="1" lang="en" sz="1100">
                <a:solidFill>
                  <a:schemeClr val="dk1"/>
                </a:solidFill>
                <a:highlight>
                  <a:srgbClr val="FFFFFF"/>
                </a:highlight>
                <a:latin typeface="Courier New"/>
                <a:ea typeface="Courier New"/>
                <a:cs typeface="Courier New"/>
                <a:sym typeface="Courier New"/>
              </a:rPr>
              <a:t>Main </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rgbClr val="871094"/>
                </a:solidFill>
                <a:highlight>
                  <a:srgbClr val="FFFFFF"/>
                </a:highlight>
                <a:latin typeface="Courier New"/>
                <a:ea typeface="Courier New"/>
                <a:cs typeface="Courier New"/>
                <a:sym typeface="Courier New"/>
              </a:rPr>
              <a:t>  public static void main</a:t>
            </a:r>
            <a:r>
              <a:rPr b="1" lang="en" sz="1100">
                <a:solidFill>
                  <a:srgbClr val="080808"/>
                </a:solidFill>
                <a:highlight>
                  <a:srgbClr val="FFFFFF"/>
                </a:highlight>
                <a:latin typeface="Courier New"/>
                <a:ea typeface="Courier New"/>
                <a:cs typeface="Courier New"/>
                <a:sym typeface="Courier New"/>
              </a:rPr>
              <a:t>(</a:t>
            </a:r>
            <a:r>
              <a:rPr b="1" lang="en" sz="1100">
                <a:solidFill>
                  <a:srgbClr val="783F04"/>
                </a:solidFill>
                <a:highlight>
                  <a:schemeClr val="lt1"/>
                </a:highlight>
                <a:latin typeface="Courier New"/>
                <a:ea typeface="Courier New"/>
                <a:cs typeface="Courier New"/>
                <a:sym typeface="Courier New"/>
              </a:rPr>
              <a:t>String[] args</a:t>
            </a:r>
            <a:r>
              <a:rPr b="1" lang="en" sz="1100">
                <a:solidFill>
                  <a:srgbClr val="080808"/>
                </a:solidFill>
                <a:highlight>
                  <a:srgbClr val="FFFFFF"/>
                </a:highlight>
                <a:latin typeface="Courier New"/>
                <a:ea typeface="Courier New"/>
                <a:cs typeface="Courier New"/>
                <a:sym typeface="Courier New"/>
              </a:rPr>
              <a:t>) {</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rgbClr val="0033B3"/>
                </a:solidFill>
                <a:highlight>
                  <a:srgbClr val="FFFFFF"/>
                </a:highlight>
                <a:latin typeface="Courier New"/>
                <a:ea typeface="Courier New"/>
                <a:cs typeface="Courier New"/>
                <a:sym typeface="Courier New"/>
              </a:rPr>
              <a:t>int </a:t>
            </a:r>
            <a:r>
              <a:rPr b="1" lang="en" sz="1100">
                <a:solidFill>
                  <a:schemeClr val="dk1"/>
                </a:solidFill>
                <a:highlight>
                  <a:srgbClr val="FFFFFF"/>
                </a:highlight>
                <a:latin typeface="Courier New"/>
                <a:ea typeface="Courier New"/>
                <a:cs typeface="Courier New"/>
                <a:sym typeface="Courier New"/>
              </a:rPr>
              <a:t>count</a:t>
            </a:r>
            <a:r>
              <a:rPr b="1" lang="en" sz="1100">
                <a:solidFill>
                  <a:srgbClr val="080808"/>
                </a:solidFill>
                <a:highlight>
                  <a:srgbClr val="FFFFFF"/>
                </a:highlight>
                <a:latin typeface="Courier New"/>
                <a:ea typeface="Courier New"/>
                <a:cs typeface="Courier New"/>
                <a:sym typeface="Courier New"/>
              </a:rPr>
              <a:t>[] = {</a:t>
            </a:r>
            <a:r>
              <a:rPr b="1" lang="en" sz="1100">
                <a:solidFill>
                  <a:srgbClr val="1750EB"/>
                </a:solidFill>
                <a:highlight>
                  <a:srgbClr val="FFFFFF"/>
                </a:highlight>
                <a:latin typeface="Courier New"/>
                <a:ea typeface="Courier New"/>
                <a:cs typeface="Courier New"/>
                <a:sym typeface="Courier New"/>
              </a:rPr>
              <a:t>10</a:t>
            </a:r>
            <a:r>
              <a:rPr b="1" lang="en" sz="1100">
                <a:solidFill>
                  <a:srgbClr val="080808"/>
                </a:solidFill>
                <a:highlight>
                  <a:srgbClr val="FFFFFF"/>
                </a:highlight>
                <a:latin typeface="Courier New"/>
                <a:ea typeface="Courier New"/>
                <a:cs typeface="Courier New"/>
                <a:sym typeface="Courier New"/>
              </a:rPr>
              <a:t>, </a:t>
            </a:r>
            <a:r>
              <a:rPr b="1" lang="en" sz="1100">
                <a:solidFill>
                  <a:srgbClr val="1750EB"/>
                </a:solidFill>
                <a:highlight>
                  <a:srgbClr val="FFFFFF"/>
                </a:highlight>
                <a:latin typeface="Courier New"/>
                <a:ea typeface="Courier New"/>
                <a:cs typeface="Courier New"/>
                <a:sym typeface="Courier New"/>
              </a:rPr>
              <a:t>20</a:t>
            </a:r>
            <a:r>
              <a:rPr b="1" lang="en" sz="1100">
                <a:solidFill>
                  <a:srgbClr val="080808"/>
                </a:solidFill>
                <a:highlight>
                  <a:srgbClr val="FFFFFF"/>
                </a:highlight>
                <a:latin typeface="Courier New"/>
                <a:ea typeface="Courier New"/>
                <a:cs typeface="Courier New"/>
                <a:sym typeface="Courier New"/>
              </a:rPr>
              <a:t>, </a:t>
            </a:r>
            <a:r>
              <a:rPr b="1" lang="en" sz="1100">
                <a:solidFill>
                  <a:srgbClr val="1750EB"/>
                </a:solidFill>
                <a:highlight>
                  <a:srgbClr val="FFFFFF"/>
                </a:highlight>
                <a:latin typeface="Courier New"/>
                <a:ea typeface="Courier New"/>
                <a:cs typeface="Courier New"/>
                <a:sym typeface="Courier New"/>
              </a:rPr>
              <a:t>30</a:t>
            </a:r>
            <a:r>
              <a:rPr b="1" lang="en" sz="1100">
                <a:solidFill>
                  <a:srgbClr val="080808"/>
                </a:solidFill>
                <a:highlight>
                  <a:srgbClr val="FFFFFF"/>
                </a:highlight>
                <a:latin typeface="Courier New"/>
                <a:ea typeface="Courier New"/>
                <a:cs typeface="Courier New"/>
                <a:sym typeface="Courier New"/>
              </a:rPr>
              <a:t>, </a:t>
            </a:r>
            <a:r>
              <a:rPr b="1" lang="en" sz="1100">
                <a:solidFill>
                  <a:srgbClr val="1750EB"/>
                </a:solidFill>
                <a:highlight>
                  <a:srgbClr val="FFFFFF"/>
                </a:highlight>
                <a:latin typeface="Courier New"/>
                <a:ea typeface="Courier New"/>
                <a:cs typeface="Courier New"/>
                <a:sym typeface="Courier New"/>
              </a:rPr>
              <a:t>40</a:t>
            </a:r>
            <a:r>
              <a:rPr b="1" lang="en" sz="1100">
                <a:solidFill>
                  <a:srgbClr val="080808"/>
                </a:solidFill>
                <a:highlight>
                  <a:srgbClr val="FFFFFF"/>
                </a:highlight>
                <a:latin typeface="Courier New"/>
                <a:ea typeface="Courier New"/>
                <a:cs typeface="Courier New"/>
                <a:sym typeface="Courier New"/>
              </a:rPr>
              <a:t>, </a:t>
            </a:r>
            <a:r>
              <a:rPr b="1" lang="en" sz="1100">
                <a:solidFill>
                  <a:srgbClr val="1750EB"/>
                </a:solidFill>
                <a:highlight>
                  <a:srgbClr val="FFFFFF"/>
                </a:highlight>
                <a:latin typeface="Courier New"/>
                <a:ea typeface="Courier New"/>
                <a:cs typeface="Courier New"/>
                <a:sym typeface="Courier New"/>
              </a:rPr>
              <a:t>50</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chemeClr val="dk1"/>
                </a:solidFill>
                <a:highlight>
                  <a:srgbClr val="FFFFFF"/>
                </a:highlight>
                <a:latin typeface="Courier New"/>
                <a:ea typeface="Courier New"/>
                <a:cs typeface="Courier New"/>
                <a:sym typeface="Courier New"/>
              </a:rPr>
              <a:t>Set myHashSet </a:t>
            </a:r>
            <a:r>
              <a:rPr b="1" lang="en" sz="1100">
                <a:solidFill>
                  <a:srgbClr val="080808"/>
                </a:solidFill>
                <a:highlight>
                  <a:srgbClr val="FFFFFF"/>
                </a:highlight>
                <a:latin typeface="Courier New"/>
                <a:ea typeface="Courier New"/>
                <a:cs typeface="Courier New"/>
                <a:sym typeface="Courier New"/>
              </a:rPr>
              <a:t>= </a:t>
            </a:r>
            <a:r>
              <a:rPr b="1" lang="en" sz="1100">
                <a:solidFill>
                  <a:srgbClr val="871094"/>
                </a:solidFill>
                <a:highlight>
                  <a:srgbClr val="FFFFFF"/>
                </a:highlight>
                <a:latin typeface="Courier New"/>
                <a:ea typeface="Courier New"/>
                <a:cs typeface="Courier New"/>
                <a:sym typeface="Courier New"/>
              </a:rPr>
              <a:t>new</a:t>
            </a:r>
            <a:r>
              <a:rPr b="1" lang="en" sz="1100">
                <a:solidFill>
                  <a:srgbClr val="0033B3"/>
                </a:solidFill>
                <a:highlight>
                  <a:srgbClr val="FFFFFF"/>
                </a:highlight>
                <a:latin typeface="Courier New"/>
                <a:ea typeface="Courier New"/>
                <a:cs typeface="Courier New"/>
                <a:sym typeface="Courier New"/>
              </a:rPr>
              <a:t> </a:t>
            </a:r>
            <a:r>
              <a:rPr b="1" lang="en" sz="1100">
                <a:solidFill>
                  <a:srgbClr val="080808"/>
                </a:solidFill>
                <a:highlight>
                  <a:srgbClr val="FFFFFF"/>
                </a:highlight>
                <a:latin typeface="Courier New"/>
                <a:ea typeface="Courier New"/>
                <a:cs typeface="Courier New"/>
                <a:sym typeface="Courier New"/>
              </a:rPr>
              <a:t>HashSet();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rgbClr val="0033B3"/>
                </a:solidFill>
                <a:highlight>
                  <a:srgbClr val="FFFFFF"/>
                </a:highlight>
                <a:latin typeface="Courier New"/>
                <a:ea typeface="Courier New"/>
                <a:cs typeface="Courier New"/>
                <a:sym typeface="Courier New"/>
              </a:rPr>
              <a:t>for </a:t>
            </a:r>
            <a:r>
              <a:rPr b="1" lang="en" sz="1100">
                <a:solidFill>
                  <a:srgbClr val="080808"/>
                </a:solidFill>
                <a:highlight>
                  <a:srgbClr val="FFFFFF"/>
                </a:highlight>
                <a:latin typeface="Courier New"/>
                <a:ea typeface="Courier New"/>
                <a:cs typeface="Courier New"/>
                <a:sym typeface="Courier New"/>
              </a:rPr>
              <a:t>(</a:t>
            </a:r>
            <a:r>
              <a:rPr b="1" lang="en" sz="1100">
                <a:solidFill>
                  <a:srgbClr val="0033B3"/>
                </a:solidFill>
                <a:highlight>
                  <a:srgbClr val="FFFFFF"/>
                </a:highlight>
                <a:latin typeface="Courier New"/>
                <a:ea typeface="Courier New"/>
                <a:cs typeface="Courier New"/>
                <a:sym typeface="Courier New"/>
              </a:rPr>
              <a:t>int </a:t>
            </a:r>
            <a:r>
              <a:rPr b="1" lang="en" sz="1100">
                <a:solidFill>
                  <a:schemeClr val="dk1"/>
                </a:solidFill>
                <a:highlight>
                  <a:srgbClr val="FFFFFF"/>
                </a:highlight>
                <a:latin typeface="Courier New"/>
                <a:ea typeface="Courier New"/>
                <a:cs typeface="Courier New"/>
                <a:sym typeface="Courier New"/>
              </a:rPr>
              <a:t>i</a:t>
            </a:r>
            <a:r>
              <a:rPr b="1" lang="en" sz="1100">
                <a:solidFill>
                  <a:srgbClr val="080808"/>
                </a:solidFill>
                <a:highlight>
                  <a:srgbClr val="FFFFFF"/>
                </a:highlight>
                <a:latin typeface="Courier New"/>
                <a:ea typeface="Courier New"/>
                <a:cs typeface="Courier New"/>
                <a:sym typeface="Courier New"/>
              </a:rPr>
              <a:t>=</a:t>
            </a:r>
            <a:r>
              <a:rPr b="1" lang="en" sz="1100">
                <a:solidFill>
                  <a:srgbClr val="1750EB"/>
                </a:solidFill>
                <a:highlight>
                  <a:srgbClr val="FFFFFF"/>
                </a:highlight>
                <a:latin typeface="Courier New"/>
                <a:ea typeface="Courier New"/>
                <a:cs typeface="Courier New"/>
                <a:sym typeface="Courier New"/>
              </a:rPr>
              <a:t>0</a:t>
            </a:r>
            <a:r>
              <a:rPr b="1" lang="en" sz="1100">
                <a:solidFill>
                  <a:srgbClr val="080808"/>
                </a:solidFill>
                <a:highlight>
                  <a:srgbClr val="FFFFFF"/>
                </a:highlight>
                <a:latin typeface="Courier New"/>
                <a:ea typeface="Courier New"/>
                <a:cs typeface="Courier New"/>
                <a:sym typeface="Courier New"/>
              </a:rPr>
              <a:t>;</a:t>
            </a:r>
            <a:r>
              <a:rPr b="1" lang="en" sz="1100">
                <a:solidFill>
                  <a:schemeClr val="dk1"/>
                </a:solidFill>
                <a:highlight>
                  <a:srgbClr val="FFFFFF"/>
                </a:highlight>
                <a:latin typeface="Courier New"/>
                <a:ea typeface="Courier New"/>
                <a:cs typeface="Courier New"/>
                <a:sym typeface="Courier New"/>
              </a:rPr>
              <a:t>i</a:t>
            </a:r>
            <a:r>
              <a:rPr b="1" lang="en" sz="1100">
                <a:solidFill>
                  <a:srgbClr val="080808"/>
                </a:solidFill>
                <a:highlight>
                  <a:srgbClr val="FFFFFF"/>
                </a:highlight>
                <a:latin typeface="Courier New"/>
                <a:ea typeface="Courier New"/>
                <a:cs typeface="Courier New"/>
                <a:sym typeface="Courier New"/>
              </a:rPr>
              <a:t>&lt;</a:t>
            </a:r>
            <a:r>
              <a:rPr b="1" lang="en" sz="1100">
                <a:solidFill>
                  <a:srgbClr val="1750EB"/>
                </a:solidFill>
                <a:highlight>
                  <a:srgbClr val="FFFFFF"/>
                </a:highlight>
                <a:latin typeface="Courier New"/>
                <a:ea typeface="Courier New"/>
                <a:cs typeface="Courier New"/>
                <a:sym typeface="Courier New"/>
              </a:rPr>
              <a:t>5</a:t>
            </a:r>
            <a:r>
              <a:rPr b="1" lang="en" sz="1100">
                <a:solidFill>
                  <a:srgbClr val="080808"/>
                </a:solidFill>
                <a:highlight>
                  <a:srgbClr val="FFFFFF"/>
                </a:highlight>
                <a:latin typeface="Courier New"/>
                <a:ea typeface="Courier New"/>
                <a:cs typeface="Courier New"/>
                <a:sym typeface="Courier New"/>
              </a:rPr>
              <a:t>;</a:t>
            </a:r>
            <a:r>
              <a:rPr b="1" lang="en" sz="1100">
                <a:solidFill>
                  <a:schemeClr val="dk1"/>
                </a:solidFill>
                <a:highlight>
                  <a:srgbClr val="FFFFFF"/>
                </a:highlight>
                <a:latin typeface="Courier New"/>
                <a:ea typeface="Courier New"/>
                <a:cs typeface="Courier New"/>
                <a:sym typeface="Courier New"/>
              </a:rPr>
              <a:t>i</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r>
              <a:rPr b="1" lang="en" sz="1100">
                <a:solidFill>
                  <a:schemeClr val="dk1"/>
                </a:solidFill>
                <a:highlight>
                  <a:srgbClr val="FFFFFF"/>
                </a:highlight>
                <a:latin typeface="Courier New"/>
                <a:ea typeface="Courier New"/>
                <a:cs typeface="Courier New"/>
                <a:sym typeface="Courier New"/>
              </a:rPr>
              <a:t>myHashSet</a:t>
            </a:r>
            <a:r>
              <a:rPr b="1" lang="en" sz="1100">
                <a:solidFill>
                  <a:srgbClr val="080808"/>
                </a:solidFill>
                <a:highlight>
                  <a:srgbClr val="FFFFFF"/>
                </a:highlight>
                <a:latin typeface="Courier New"/>
                <a:ea typeface="Courier New"/>
                <a:cs typeface="Courier New"/>
                <a:sym typeface="Courier New"/>
              </a:rPr>
              <a:t>.</a:t>
            </a:r>
            <a:r>
              <a:rPr b="1" lang="en" sz="1100">
                <a:solidFill>
                  <a:srgbClr val="871094"/>
                </a:solidFill>
                <a:highlight>
                  <a:srgbClr val="FFFFFF"/>
                </a:highlight>
                <a:latin typeface="Courier New"/>
                <a:ea typeface="Courier New"/>
                <a:cs typeface="Courier New"/>
                <a:sym typeface="Courier New"/>
              </a:rPr>
              <a:t>add</a:t>
            </a:r>
            <a:r>
              <a:rPr b="1" lang="en" sz="1100">
                <a:solidFill>
                  <a:srgbClr val="080808"/>
                </a:solidFill>
                <a:highlight>
                  <a:srgbClr val="FFFFFF"/>
                </a:highlight>
                <a:latin typeface="Courier New"/>
                <a:ea typeface="Courier New"/>
                <a:cs typeface="Courier New"/>
                <a:sym typeface="Courier New"/>
              </a:rPr>
              <a:t>(</a:t>
            </a:r>
            <a:r>
              <a:rPr b="1" lang="en" sz="1100">
                <a:solidFill>
                  <a:schemeClr val="dk1"/>
                </a:solidFill>
                <a:highlight>
                  <a:srgbClr val="FFFFFF"/>
                </a:highlight>
                <a:latin typeface="Courier New"/>
                <a:ea typeface="Courier New"/>
                <a:cs typeface="Courier New"/>
                <a:sym typeface="Courier New"/>
              </a:rPr>
              <a:t>count</a:t>
            </a:r>
            <a:r>
              <a:rPr b="1" lang="en" sz="1100">
                <a:solidFill>
                  <a:srgbClr val="080808"/>
                </a:solidFill>
                <a:highlight>
                  <a:srgbClr val="FFFFFF"/>
                </a:highlight>
                <a:latin typeface="Courier New"/>
                <a:ea typeface="Courier New"/>
                <a:cs typeface="Courier New"/>
                <a:sym typeface="Courier New"/>
              </a:rPr>
              <a:t>[</a:t>
            </a:r>
            <a:r>
              <a:rPr b="1" lang="en" sz="1100">
                <a:solidFill>
                  <a:schemeClr val="dk1"/>
                </a:solidFill>
                <a:highlight>
                  <a:srgbClr val="FFFFFF"/>
                </a:highlight>
                <a:latin typeface="Courier New"/>
                <a:ea typeface="Courier New"/>
                <a:cs typeface="Courier New"/>
                <a:sym typeface="Courier New"/>
              </a:rPr>
              <a:t>i</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       }</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latin typeface="Courier New"/>
                <a:ea typeface="Courier New"/>
                <a:cs typeface="Courier New"/>
                <a:sym typeface="Courier New"/>
              </a:rPr>
              <a:t>       System</a:t>
            </a:r>
            <a:r>
              <a:rPr b="1" lang="en" sz="1100">
                <a:solidFill>
                  <a:srgbClr val="080808"/>
                </a:solidFill>
                <a:highlight>
                  <a:srgbClr val="FFFFFF"/>
                </a:highlight>
                <a:latin typeface="Courier New"/>
                <a:ea typeface="Courier New"/>
                <a:cs typeface="Courier New"/>
                <a:sym typeface="Courier New"/>
              </a:rPr>
              <a:t>.</a:t>
            </a:r>
            <a:r>
              <a:rPr b="1" i="1" lang="en" sz="1100">
                <a:solidFill>
                  <a:srgbClr val="871094"/>
                </a:solidFill>
                <a:highlight>
                  <a:srgbClr val="FFFFFF"/>
                </a:highlight>
                <a:latin typeface="Courier New"/>
                <a:ea typeface="Courier New"/>
                <a:cs typeface="Courier New"/>
                <a:sym typeface="Courier New"/>
              </a:rPr>
              <a:t>out</a:t>
            </a:r>
            <a:r>
              <a:rPr b="1" lang="en" sz="1100">
                <a:solidFill>
                  <a:srgbClr val="080808"/>
                </a:solidFill>
                <a:highlight>
                  <a:srgbClr val="FFFFFF"/>
                </a:highlight>
                <a:latin typeface="Courier New"/>
                <a:ea typeface="Courier New"/>
                <a:cs typeface="Courier New"/>
                <a:sym typeface="Courier New"/>
              </a:rPr>
              <a:t>.println(</a:t>
            </a:r>
            <a:r>
              <a:rPr b="1" lang="en" sz="1100">
                <a:solidFill>
                  <a:schemeClr val="dk1"/>
                </a:solidFill>
                <a:highlight>
                  <a:srgbClr val="FFFFFF"/>
                </a:highlight>
                <a:latin typeface="Courier New"/>
                <a:ea typeface="Courier New"/>
                <a:cs typeface="Courier New"/>
                <a:sym typeface="Courier New"/>
              </a:rPr>
              <a:t>myHashSet</a:t>
            </a: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080808"/>
                </a:solidFill>
                <a:highlight>
                  <a:srgbClr val="FFFFFF"/>
                </a:highlight>
                <a:latin typeface="Courier New"/>
                <a:ea typeface="Courier New"/>
                <a:cs typeface="Courier New"/>
                <a:sym typeface="Courier New"/>
              </a:rPr>
              <a:t>}</a:t>
            </a:r>
            <a:endParaRPr b="1" sz="1100">
              <a:solidFill>
                <a:srgbClr val="080808"/>
              </a:solidFill>
              <a:highlight>
                <a:srgbClr val="FFFFFF"/>
              </a:highlight>
              <a:latin typeface="Courier New"/>
              <a:ea typeface="Courier New"/>
              <a:cs typeface="Courier New"/>
              <a:sym typeface="Courier New"/>
            </a:endParaRPr>
          </a:p>
          <a:p>
            <a:pPr indent="0" lvl="0" marL="457200" marR="0" rtl="0" algn="l">
              <a:lnSpc>
                <a:spcPct val="115000"/>
              </a:lnSpc>
              <a:spcBef>
                <a:spcPts val="1200"/>
              </a:spcBef>
              <a:spcAft>
                <a:spcPts val="0"/>
              </a:spcAft>
              <a:buClr>
                <a:srgbClr val="000000"/>
              </a:buClr>
              <a:buSzPts val="1400"/>
              <a:buFont typeface="Arial"/>
              <a:buNone/>
            </a:pPr>
            <a:r>
              <a:t/>
            </a:r>
            <a:endParaRPr/>
          </a:p>
          <a:p>
            <a:pPr indent="0" lvl="0" marL="45720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1"/>
          <p:cNvPicPr preferRelativeResize="0"/>
          <p:nvPr/>
        </p:nvPicPr>
        <p:blipFill>
          <a:blip r:embed="rId4">
            <a:alphaModFix/>
          </a:blip>
          <a:stretch>
            <a:fillRect/>
          </a:stretch>
        </p:blipFill>
        <p:spPr>
          <a:xfrm>
            <a:off x="6411916" y="1756675"/>
            <a:ext cx="2638184" cy="393600"/>
          </a:xfrm>
          <a:prstGeom prst="rect">
            <a:avLst/>
          </a:prstGeom>
          <a:noFill/>
          <a:ln>
            <a:noFill/>
          </a:ln>
        </p:spPr>
      </p:pic>
      <p:sp>
        <p:nvSpPr>
          <p:cNvPr id="148" name="Google Shape;148;p21"/>
          <p:cNvSpPr/>
          <p:nvPr/>
        </p:nvSpPr>
        <p:spPr>
          <a:xfrm>
            <a:off x="5829325" y="1441450"/>
            <a:ext cx="582600" cy="20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txBox="1"/>
          <p:nvPr/>
        </p:nvSpPr>
        <p:spPr>
          <a:xfrm>
            <a:off x="6549350" y="1256050"/>
            <a:ext cx="1481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Barlow Condensed"/>
                <a:ea typeface="Barlow Condensed"/>
                <a:cs typeface="Barlow Condensed"/>
                <a:sym typeface="Barlow Condensed"/>
              </a:rPr>
              <a:t>La sortie:</a:t>
            </a:r>
            <a:endParaRPr b="1" sz="1700">
              <a:solidFill>
                <a:schemeClr val="dk2"/>
              </a:solidFill>
              <a:latin typeface="Barlow Condensed"/>
              <a:ea typeface="Barlow Condensed"/>
              <a:cs typeface="Barlow Condensed"/>
              <a:sym typeface="Barlow Condensed"/>
            </a:endParaRPr>
          </a:p>
        </p:txBody>
      </p:sp>
      <p:sp>
        <p:nvSpPr>
          <p:cNvPr id="150" name="Google Shape;150;p21"/>
          <p:cNvSpPr/>
          <p:nvPr/>
        </p:nvSpPr>
        <p:spPr>
          <a:xfrm>
            <a:off x="6382950" y="1662975"/>
            <a:ext cx="2638200" cy="487200"/>
          </a:xfrm>
          <a:prstGeom prst="rect">
            <a:avLst/>
          </a:prstGeom>
          <a:noFill/>
          <a:ln cap="flat" cmpd="sng" w="19050">
            <a:solidFill>
              <a:srgbClr val="8710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