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Barlow Condensed Medium"/>
      <p:regular r:id="rId35"/>
      <p:bold r:id="rId36"/>
      <p:italic r:id="rId37"/>
      <p:boldItalic r:id="rId38"/>
    </p:embeddedFont>
    <p:embeddedFont>
      <p:font typeface="Barlow Condensed"/>
      <p:regular r:id="rId39"/>
      <p:bold r:id="rId40"/>
      <p:italic r:id="rId41"/>
      <p:boldItalic r:id="rId42"/>
    </p:embeddedFont>
    <p:embeddedFont>
      <p:font typeface="Robo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7" roundtripDataSignature="AMtx7mi6mABfs+JLI2LpihdoAYoVavAQ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593DCB-001F-4179-9835-FDB861402D90}">
  <a:tblStyle styleId="{7B593DCB-001F-4179-9835-FDB861402D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fntdata"/><Relationship Id="rId20" Type="http://schemas.openxmlformats.org/officeDocument/2006/relationships/slide" Target="slides/slide14.xml"/><Relationship Id="rId42" Type="http://schemas.openxmlformats.org/officeDocument/2006/relationships/font" Target="fonts/BarlowCondensed-boldItalic.fntdata"/><Relationship Id="rId41" Type="http://schemas.openxmlformats.org/officeDocument/2006/relationships/font" Target="fonts/BarlowCondensed-italic.fntdata"/><Relationship Id="rId22" Type="http://schemas.openxmlformats.org/officeDocument/2006/relationships/slide" Target="slides/slide16.xml"/><Relationship Id="rId44" Type="http://schemas.openxmlformats.org/officeDocument/2006/relationships/font" Target="fonts/RobotoLight-bold.fntdata"/><Relationship Id="rId21" Type="http://schemas.openxmlformats.org/officeDocument/2006/relationships/slide" Target="slides/slide15.xml"/><Relationship Id="rId43" Type="http://schemas.openxmlformats.org/officeDocument/2006/relationships/font" Target="fonts/RobotoLight-regular.fntdata"/><Relationship Id="rId24" Type="http://schemas.openxmlformats.org/officeDocument/2006/relationships/slide" Target="slides/slide18.xml"/><Relationship Id="rId46" Type="http://schemas.openxmlformats.org/officeDocument/2006/relationships/font" Target="fonts/RobotoLight-boldItalic.fntdata"/><Relationship Id="rId23" Type="http://schemas.openxmlformats.org/officeDocument/2006/relationships/slide" Target="slides/slide17.xml"/><Relationship Id="rId45"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BarlowCondensedMedium-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BarlowCondensedMedium-italic.fntdata"/><Relationship Id="rId14" Type="http://schemas.openxmlformats.org/officeDocument/2006/relationships/slide" Target="slides/slide8.xml"/><Relationship Id="rId36" Type="http://schemas.openxmlformats.org/officeDocument/2006/relationships/font" Target="fonts/BarlowCondensedMedium-bold.fntdata"/><Relationship Id="rId17" Type="http://schemas.openxmlformats.org/officeDocument/2006/relationships/slide" Target="slides/slide11.xml"/><Relationship Id="rId39" Type="http://schemas.openxmlformats.org/officeDocument/2006/relationships/font" Target="fonts/BarlowCondensed-regular.fntdata"/><Relationship Id="rId16" Type="http://schemas.openxmlformats.org/officeDocument/2006/relationships/slide" Target="slides/slide10.xml"/><Relationship Id="rId38" Type="http://schemas.openxmlformats.org/officeDocument/2006/relationships/font" Target="fonts/BarlowCondensed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cd914b6ba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9cd914b6ba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cd914b6ba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9cd914b6ba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cd914b6ba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9cd914b6ba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cd914b6ba_1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9cd914b6ba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cd914b6ba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9cd914b6ba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cd914b6ba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9cd914b6ba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cd914b6ba_1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9cd914b6ba_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cd914b6ba_1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9cd914b6ba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fr-T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fr-T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mc:AlternateContent>
    <mc:Choice Requires="p14">
      <p:transition spd="slow" p14:dur="16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T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D:\esprit 2014\ESPRIT 2014\charte essprit 2014\render\support final\triangle.png" id="60" name="Google Shape;60;p1"/>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61" name="Google Shape;61;p1"/>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marR="0" rtl="0" algn="ctr">
              <a:lnSpc>
                <a:spcPct val="90000"/>
              </a:lnSpc>
              <a:spcBef>
                <a:spcPts val="0"/>
              </a:spcBef>
              <a:spcAft>
                <a:spcPts val="0"/>
              </a:spcAft>
              <a:buClr>
                <a:srgbClr val="000000"/>
              </a:buClr>
              <a:buSzPts val="4800"/>
              <a:buFont typeface="Arial"/>
              <a:buNone/>
            </a:pPr>
            <a:r>
              <a:rPr b="0" i="0" lang="fr-TN" sz="4800" u="none" cap="none" strike="noStrike">
                <a:solidFill>
                  <a:srgbClr val="434343"/>
                </a:solidFill>
                <a:latin typeface="Barlow Condensed Medium"/>
                <a:ea typeface="Barlow Condensed Medium"/>
                <a:cs typeface="Barlow Condensed Medium"/>
                <a:sym typeface="Barlow Condensed Medium"/>
              </a:rPr>
              <a:t>Conception Orienté Objet et Programmation Java</a:t>
            </a:r>
            <a:endParaRPr b="0" i="0" sz="4800" u="none" cap="none" strike="noStrike">
              <a:solidFill>
                <a:srgbClr val="434343"/>
              </a:solidFill>
              <a:latin typeface="Barlow Condensed Medium"/>
              <a:ea typeface="Barlow Condensed Medium"/>
              <a:cs typeface="Barlow Condensed Medium"/>
              <a:sym typeface="Barlow Condensed Medium"/>
            </a:endParaRPr>
          </a:p>
        </p:txBody>
      </p:sp>
      <p:cxnSp>
        <p:nvCxnSpPr>
          <p:cNvPr id="62" name="Google Shape;62;p1"/>
          <p:cNvCxnSpPr/>
          <p:nvPr/>
        </p:nvCxnSpPr>
        <p:spPr>
          <a:xfrm>
            <a:off x="2675850" y="3002625"/>
            <a:ext cx="3792300" cy="8100"/>
          </a:xfrm>
          <a:prstGeom prst="straightConnector1">
            <a:avLst/>
          </a:prstGeom>
          <a:noFill/>
          <a:ln cap="flat" cmpd="sng" w="28575">
            <a:solidFill>
              <a:srgbClr val="F5340B"/>
            </a:solidFill>
            <a:prstDash val="solid"/>
            <a:round/>
            <a:headEnd len="sm" w="sm" type="none"/>
            <a:tailEnd len="sm" w="sm" type="none"/>
          </a:ln>
        </p:spPr>
      </p:cxnSp>
      <p:pic>
        <p:nvPicPr>
          <p:cNvPr id="63" name="Google Shape;63;p1"/>
          <p:cNvPicPr preferRelativeResize="0"/>
          <p:nvPr/>
        </p:nvPicPr>
        <p:blipFill rotWithShape="1">
          <a:blip r:embed="rId4">
            <a:alphaModFix/>
          </a:blip>
          <a:srcRect b="0" l="0" r="0" t="0"/>
          <a:stretch/>
        </p:blipFill>
        <p:spPr>
          <a:xfrm>
            <a:off x="7365200" y="76200"/>
            <a:ext cx="1702600" cy="859974"/>
          </a:xfrm>
          <a:prstGeom prst="rect">
            <a:avLst/>
          </a:prstGeom>
          <a:noFill/>
          <a:ln>
            <a:noFill/>
          </a:ln>
        </p:spPr>
      </p:pic>
      <p:sp>
        <p:nvSpPr>
          <p:cNvPr id="64" name="Google Shape;64;p1"/>
          <p:cNvSpPr txBox="1"/>
          <p:nvPr/>
        </p:nvSpPr>
        <p:spPr>
          <a:xfrm>
            <a:off x="2324100" y="3059475"/>
            <a:ext cx="4575300" cy="1029482"/>
          </a:xfrm>
          <a:prstGeom prst="rect">
            <a:avLst/>
          </a:prstGeom>
          <a:noFill/>
          <a:ln>
            <a:noFill/>
          </a:ln>
        </p:spPr>
        <p:txBody>
          <a:bodyPr anchorCtr="0" anchor="t" bIns="91425" lIns="91425" spcFirstLastPara="1" rIns="91425" wrap="square" tIns="91425">
            <a:spAutoFit/>
          </a:bodyPr>
          <a:lstStyle/>
          <a:p>
            <a:pPr indent="-228600" lvl="0" marL="228600" marR="0" rtl="0" algn="ctr">
              <a:lnSpc>
                <a:spcPct val="115000"/>
              </a:lnSpc>
              <a:spcBef>
                <a:spcPts val="2400"/>
              </a:spcBef>
              <a:spcAft>
                <a:spcPts val="600"/>
              </a:spcAft>
              <a:buClr>
                <a:srgbClr val="000000"/>
              </a:buClr>
              <a:buSzPts val="2600"/>
              <a:buFont typeface="Arial"/>
              <a:buNone/>
            </a:pPr>
            <a:r>
              <a:rPr b="1" i="0" lang="fr-TN" sz="2600" u="none" cap="none" strike="noStrike">
                <a:solidFill>
                  <a:srgbClr val="E20B0B"/>
                </a:solidFill>
                <a:latin typeface="Barlow Condensed"/>
                <a:ea typeface="Barlow Condensed"/>
                <a:cs typeface="Barlow Condensed"/>
                <a:sym typeface="Barlow Condensed"/>
              </a:rPr>
              <a:t>Chapitre 11 : MAP</a:t>
            </a:r>
            <a:endParaRPr b="1" i="0" sz="2600" u="none" cap="none" strike="noStrike">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D:\esprit 2014\ESPRIT 2014\charte essprit 2014\render\support final\triangle.png" id="165" name="Google Shape;165;g29cd914b6ba_1_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66" name="Google Shape;166;g29cd914b6ba_1_21"/>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67" name="Google Shape;167;g29cd914b6ba_1_21"/>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68" name="Google Shape;168;g29cd914b6ba_1_21"/>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MAP… Quelques méthodes utiles</a:t>
            </a:r>
            <a:endParaRPr b="0" i="0" sz="1400" u="none" cap="none" strike="noStrike">
              <a:solidFill>
                <a:srgbClr val="000000"/>
              </a:solidFill>
              <a:latin typeface="Arial"/>
              <a:ea typeface="Arial"/>
              <a:cs typeface="Arial"/>
              <a:sym typeface="Arial"/>
            </a:endParaRPr>
          </a:p>
        </p:txBody>
      </p:sp>
      <p:graphicFrame>
        <p:nvGraphicFramePr>
          <p:cNvPr id="169" name="Google Shape;169;g29cd914b6ba_1_21"/>
          <p:cNvGraphicFramePr/>
          <p:nvPr/>
        </p:nvGraphicFramePr>
        <p:xfrm>
          <a:off x="744650" y="599750"/>
          <a:ext cx="3000000" cy="3000000"/>
        </p:xfrm>
        <a:graphic>
          <a:graphicData uri="http://schemas.openxmlformats.org/drawingml/2006/table">
            <a:tbl>
              <a:tblPr>
                <a:noFill/>
                <a:tableStyleId>{7B593DCB-001F-4179-9835-FDB861402D90}</a:tableStyleId>
              </a:tblPr>
              <a:tblGrid>
                <a:gridCol w="1809750"/>
                <a:gridCol w="2842125"/>
                <a:gridCol w="1218050"/>
                <a:gridCol w="1968475"/>
              </a:tblGrid>
              <a:tr h="381000">
                <a:tc>
                  <a:txBody>
                    <a:bodyPr/>
                    <a:lstStyle/>
                    <a:p>
                      <a:pPr indent="0" lvl="0" marL="0" rtl="0" algn="ctr">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Méthode</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c>
                  <a:txBody>
                    <a:bodyPr/>
                    <a:lstStyle/>
                    <a:p>
                      <a:pPr indent="0" lvl="0" marL="0" rtl="0" algn="ctr">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Explication</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c>
                  <a:txBody>
                    <a:bodyPr/>
                    <a:lstStyle/>
                    <a:p>
                      <a:pPr indent="0" lvl="0" marL="0" rtl="0" algn="ctr">
                        <a:lnSpc>
                          <a:spcPct val="150000"/>
                        </a:lnSpc>
                        <a:spcBef>
                          <a:spcPts val="0"/>
                        </a:spcBef>
                        <a:spcAft>
                          <a:spcPts val="0"/>
                        </a:spcAft>
                        <a:buNone/>
                      </a:pPr>
                      <a:r>
                        <a:rPr lang="fr-TN" sz="1100">
                          <a:solidFill>
                            <a:schemeClr val="lt1"/>
                          </a:solidFill>
                          <a:latin typeface="Barlow Condensed"/>
                          <a:ea typeface="Barlow Condensed"/>
                          <a:cs typeface="Barlow Condensed"/>
                          <a:sym typeface="Barlow Condensed"/>
                        </a:rPr>
                        <a:t>Paramètres</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c>
                  <a:txBody>
                    <a:bodyPr/>
                    <a:lstStyle/>
                    <a:p>
                      <a:pPr indent="0" lvl="0" marL="0" rtl="0" algn="ctr">
                        <a:lnSpc>
                          <a:spcPct val="150000"/>
                        </a:lnSpc>
                        <a:spcBef>
                          <a:spcPts val="0"/>
                        </a:spcBef>
                        <a:spcAft>
                          <a:spcPts val="0"/>
                        </a:spcAft>
                        <a:buClr>
                          <a:schemeClr val="dk1"/>
                        </a:buClr>
                        <a:buSzPts val="1100"/>
                        <a:buFont typeface="Arial"/>
                        <a:buNone/>
                      </a:pPr>
                      <a:r>
                        <a:rPr lang="fr-TN" sz="1100">
                          <a:solidFill>
                            <a:schemeClr val="lt1"/>
                          </a:solidFill>
                          <a:latin typeface="Barlow Condensed"/>
                          <a:ea typeface="Barlow Condensed"/>
                          <a:cs typeface="Barlow Condensed"/>
                          <a:sym typeface="Barlow Condensed"/>
                        </a:rPr>
                        <a:t>Type de retour</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r>
              <a:tr h="381000">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size()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Renvoie le nombre de paires clé-valeur dans la Map.</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int : le nombre de paires clé-valeur dans la Map</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isEmpty()</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Vérifie si la Map est vide. La méthode renvoie true si la Map ne contient aucune paire clé-valeur, et false sinon.</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boolean : true si la Map est vide, false sinon</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keySet()</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Renvoie un ensemble contenant toutes les clés de la Map. La méthode renvoie un objet Set qui peut être utilisé pour parcourir les clés de la Map.</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Set&lt;K&gt; : un ensemble contenant toutes les clés de la Map</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values()</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Renvoie une collection contenant toutes les valeurs de la Map. La méthode renvoie un objet Collection qui peut être utilisé pour parcourir les valeurs de la Map.</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Collection&lt;V&gt; : une collection contenant toutes les valeurs de la Map</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entrySet()</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Renvoie un ensemble contenant toutes les paires clé-valeur de la Map. La méthode renvoie un objet Set qui peut être utilisé pour parcourir les paires clé-valeur de la Map.</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solidFill>
                            <a:srgbClr val="262626"/>
                          </a:solidFill>
                          <a:latin typeface="Barlow Condensed"/>
                          <a:ea typeface="Barlow Condensed"/>
                          <a:cs typeface="Barlow Condensed"/>
                          <a:sym typeface="Barlow Condensed"/>
                        </a:rPr>
                        <a:t>Set&lt;Map.Entry&lt;K, V&gt;&gt; : un ensemble contenant toutes les paires clé-valeur de la Map</a:t>
                      </a:r>
                      <a:endParaRPr sz="1100">
                        <a:solidFill>
                          <a:srgbClr val="262626"/>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9cd914b6ba_1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75" name="Google Shape;175;g29cd914b6ba_1_76"/>
          <p:cNvSpPr txBox="1"/>
          <p:nvPr>
            <p:ph idx="1" type="body"/>
          </p:nvPr>
        </p:nvSpPr>
        <p:spPr>
          <a:xfrm>
            <a:off x="466350" y="958875"/>
            <a:ext cx="8211300" cy="3585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fr-TN">
                <a:solidFill>
                  <a:schemeClr val="dk1"/>
                </a:solidFill>
                <a:latin typeface="Roboto Light"/>
                <a:ea typeface="Roboto Light"/>
                <a:cs typeface="Roboto Light"/>
                <a:sym typeface="Roboto Light"/>
              </a:rPr>
              <a:t>L’interface </a:t>
            </a:r>
            <a:r>
              <a:rPr b="1" lang="fr-TN">
                <a:solidFill>
                  <a:srgbClr val="FF0000"/>
                </a:solidFill>
                <a:latin typeface="Roboto"/>
                <a:ea typeface="Roboto"/>
                <a:cs typeface="Roboto"/>
                <a:sym typeface="Roboto"/>
              </a:rPr>
              <a:t>Map </a:t>
            </a:r>
            <a:r>
              <a:rPr lang="fr-TN">
                <a:solidFill>
                  <a:schemeClr val="dk1"/>
                </a:solidFill>
                <a:latin typeface="Roboto Light"/>
                <a:ea typeface="Roboto Light"/>
                <a:cs typeface="Roboto Light"/>
                <a:sym typeface="Roboto Light"/>
              </a:rPr>
              <a:t>contient </a:t>
            </a:r>
            <a:r>
              <a:rPr lang="fr-TN">
                <a:solidFill>
                  <a:schemeClr val="dk1"/>
                </a:solidFill>
                <a:latin typeface="Roboto Light"/>
                <a:ea typeface="Roboto Light"/>
                <a:cs typeface="Roboto Light"/>
                <a:sym typeface="Roboto Light"/>
              </a:rPr>
              <a:t>une interface interne </a:t>
            </a:r>
            <a:r>
              <a:rPr b="1" lang="fr-TN">
                <a:solidFill>
                  <a:srgbClr val="FF0000"/>
                </a:solidFill>
                <a:latin typeface="Roboto"/>
                <a:ea typeface="Roboto"/>
                <a:cs typeface="Roboto"/>
                <a:sym typeface="Roboto"/>
              </a:rPr>
              <a:t>Map.Entry&lt;K,V&gt;</a:t>
            </a:r>
            <a:r>
              <a:rPr lang="fr-TN">
                <a:solidFill>
                  <a:schemeClr val="dk1"/>
                </a:solidFill>
                <a:latin typeface="Roboto Light"/>
                <a:ea typeface="Roboto Light"/>
                <a:cs typeface="Roboto Light"/>
                <a:sym typeface="Roboto Light"/>
              </a:rPr>
              <a:t> est pour représenter une couple clé-valeur.</a:t>
            </a:r>
            <a:endParaRPr>
              <a:solidFill>
                <a:schemeClr val="dk1"/>
              </a:solidFill>
              <a:latin typeface="Roboto Light"/>
              <a:ea typeface="Roboto Light"/>
              <a:cs typeface="Roboto Light"/>
              <a:sym typeface="Roboto Light"/>
            </a:endParaRPr>
          </a:p>
          <a:p>
            <a:pPr indent="0" lvl="0" marL="0" rtl="0" algn="l">
              <a:lnSpc>
                <a:spcPct val="90000"/>
              </a:lnSpc>
              <a:spcBef>
                <a:spcPts val="1000"/>
              </a:spcBef>
              <a:spcAft>
                <a:spcPts val="0"/>
              </a:spcAft>
              <a:buSzPts val="1800"/>
              <a:buNone/>
            </a:pPr>
            <a:r>
              <a:t/>
            </a:r>
            <a:endParaRPr>
              <a:solidFill>
                <a:schemeClr val="dk1"/>
              </a:solidFill>
              <a:latin typeface="Roboto Light"/>
              <a:ea typeface="Roboto Light"/>
              <a:cs typeface="Roboto Light"/>
              <a:sym typeface="Roboto Light"/>
            </a:endParaRPr>
          </a:p>
          <a:p>
            <a:pPr indent="0" lvl="0" marL="0" rtl="0" algn="l">
              <a:lnSpc>
                <a:spcPct val="90000"/>
              </a:lnSpc>
              <a:spcBef>
                <a:spcPts val="1000"/>
              </a:spcBef>
              <a:spcAft>
                <a:spcPts val="0"/>
              </a:spcAft>
              <a:buSzPts val="1800"/>
              <a:buNone/>
            </a:pPr>
            <a:r>
              <a:rPr lang="fr-TN">
                <a:solidFill>
                  <a:schemeClr val="dk1"/>
                </a:solidFill>
                <a:latin typeface="Roboto Light"/>
                <a:ea typeface="Roboto Light"/>
                <a:cs typeface="Roboto Light"/>
                <a:sym typeface="Roboto Light"/>
              </a:rPr>
              <a:t>Cette interface définit 3 méthodes:</a:t>
            </a:r>
            <a:endParaRPr>
              <a:solidFill>
                <a:schemeClr val="dk1"/>
              </a:solidFill>
              <a:latin typeface="Roboto Light"/>
              <a:ea typeface="Roboto Light"/>
              <a:cs typeface="Roboto Light"/>
              <a:sym typeface="Roboto Light"/>
            </a:endParaRPr>
          </a:p>
          <a:p>
            <a:pPr indent="-342900" lvl="0" marL="914400" rtl="0" algn="l">
              <a:lnSpc>
                <a:spcPct val="90000"/>
              </a:lnSpc>
              <a:spcBef>
                <a:spcPts val="1000"/>
              </a:spcBef>
              <a:spcAft>
                <a:spcPts val="0"/>
              </a:spcAft>
              <a:buClr>
                <a:schemeClr val="dk1"/>
              </a:buClr>
              <a:buSzPts val="1800"/>
              <a:buFont typeface="Roboto Light"/>
              <a:buChar char="●"/>
            </a:pPr>
            <a:r>
              <a:rPr lang="fr-TN">
                <a:solidFill>
                  <a:schemeClr val="dk1"/>
                </a:solidFill>
                <a:latin typeface="Roboto Light"/>
                <a:ea typeface="Roboto Light"/>
                <a:cs typeface="Roboto Light"/>
                <a:sym typeface="Roboto Light"/>
              </a:rPr>
              <a:t>V getValue()</a:t>
            </a:r>
            <a:endParaRPr>
              <a:solidFill>
                <a:schemeClr val="dk1"/>
              </a:solidFill>
              <a:latin typeface="Roboto Light"/>
              <a:ea typeface="Roboto Light"/>
              <a:cs typeface="Roboto Light"/>
              <a:sym typeface="Roboto Light"/>
            </a:endParaRPr>
          </a:p>
          <a:p>
            <a:pPr indent="-342900" lvl="0" marL="914400" rtl="0" algn="l">
              <a:lnSpc>
                <a:spcPct val="90000"/>
              </a:lnSpc>
              <a:spcBef>
                <a:spcPts val="1000"/>
              </a:spcBef>
              <a:spcAft>
                <a:spcPts val="0"/>
              </a:spcAft>
              <a:buClr>
                <a:schemeClr val="dk1"/>
              </a:buClr>
              <a:buSzPts val="1800"/>
              <a:buFont typeface="Roboto Light"/>
              <a:buChar char="●"/>
            </a:pPr>
            <a:r>
              <a:rPr lang="fr-TN">
                <a:solidFill>
                  <a:schemeClr val="dk1"/>
                </a:solidFill>
                <a:latin typeface="Roboto Light"/>
                <a:ea typeface="Roboto Light"/>
                <a:cs typeface="Roboto Light"/>
                <a:sym typeface="Roboto Light"/>
              </a:rPr>
              <a:t>K getKey()</a:t>
            </a:r>
            <a:endParaRPr>
              <a:solidFill>
                <a:schemeClr val="dk1"/>
              </a:solidFill>
              <a:latin typeface="Roboto Light"/>
              <a:ea typeface="Roboto Light"/>
              <a:cs typeface="Roboto Light"/>
              <a:sym typeface="Roboto Light"/>
            </a:endParaRPr>
          </a:p>
          <a:p>
            <a:pPr indent="-342900" lvl="0" marL="914400" rtl="0" algn="l">
              <a:lnSpc>
                <a:spcPct val="90000"/>
              </a:lnSpc>
              <a:spcBef>
                <a:spcPts val="1000"/>
              </a:spcBef>
              <a:spcAft>
                <a:spcPts val="0"/>
              </a:spcAft>
              <a:buClr>
                <a:schemeClr val="dk1"/>
              </a:buClr>
              <a:buSzPts val="1800"/>
              <a:buFont typeface="Roboto Light"/>
              <a:buChar char="●"/>
            </a:pPr>
            <a:r>
              <a:rPr lang="fr-TN">
                <a:solidFill>
                  <a:schemeClr val="dk1"/>
                </a:solidFill>
                <a:latin typeface="Roboto Light"/>
                <a:ea typeface="Roboto Light"/>
                <a:cs typeface="Roboto Light"/>
                <a:sym typeface="Roboto Light"/>
              </a:rPr>
              <a:t>V setValue(V value)</a:t>
            </a:r>
            <a:endParaRPr>
              <a:solidFill>
                <a:schemeClr val="dk1"/>
              </a:solidFill>
              <a:latin typeface="Roboto Light"/>
              <a:ea typeface="Roboto Light"/>
              <a:cs typeface="Roboto Light"/>
              <a:sym typeface="Roboto Light"/>
            </a:endParaRPr>
          </a:p>
          <a:p>
            <a:pPr indent="0" lvl="0" marL="0" rtl="0" algn="l">
              <a:lnSpc>
                <a:spcPct val="90000"/>
              </a:lnSpc>
              <a:spcBef>
                <a:spcPts val="1000"/>
              </a:spcBef>
              <a:spcAft>
                <a:spcPts val="0"/>
              </a:spcAft>
              <a:buNone/>
            </a:pPr>
            <a:r>
              <a:t/>
            </a:r>
            <a:endParaRPr>
              <a:solidFill>
                <a:schemeClr val="dk1"/>
              </a:solidFill>
              <a:latin typeface="Roboto Light"/>
              <a:ea typeface="Roboto Light"/>
              <a:cs typeface="Roboto Light"/>
              <a:sym typeface="Roboto Light"/>
            </a:endParaRPr>
          </a:p>
          <a:p>
            <a:pPr indent="0" lvl="0" marL="0" rtl="0" algn="l">
              <a:lnSpc>
                <a:spcPct val="90000"/>
              </a:lnSpc>
              <a:spcBef>
                <a:spcPts val="1000"/>
              </a:spcBef>
              <a:spcAft>
                <a:spcPts val="0"/>
              </a:spcAft>
              <a:buNone/>
            </a:pPr>
            <a:r>
              <a:t/>
            </a:r>
            <a:endParaRPr>
              <a:solidFill>
                <a:schemeClr val="dk1"/>
              </a:solidFill>
              <a:latin typeface="Roboto Light"/>
              <a:ea typeface="Roboto Light"/>
              <a:cs typeface="Roboto Light"/>
              <a:sym typeface="Roboto Light"/>
            </a:endParaRPr>
          </a:p>
          <a:p>
            <a:pPr indent="0" lvl="0" marL="0" rtl="0" algn="l">
              <a:lnSpc>
                <a:spcPct val="90000"/>
              </a:lnSpc>
              <a:spcBef>
                <a:spcPts val="1000"/>
              </a:spcBef>
              <a:spcAft>
                <a:spcPts val="1000"/>
              </a:spcAft>
              <a:buNone/>
            </a:pPr>
            <a:r>
              <a:rPr lang="fr-TN">
                <a:solidFill>
                  <a:schemeClr val="dk1"/>
                </a:solidFill>
                <a:latin typeface="Roboto Light"/>
                <a:ea typeface="Roboto Light"/>
                <a:cs typeface="Roboto Light"/>
                <a:sym typeface="Roboto Light"/>
              </a:rPr>
              <a:t>La méthode </a:t>
            </a:r>
            <a:r>
              <a:rPr b="1" lang="fr-TN">
                <a:solidFill>
                  <a:schemeClr val="dk1"/>
                </a:solidFill>
                <a:latin typeface="Roboto"/>
                <a:ea typeface="Roboto"/>
                <a:cs typeface="Roboto"/>
                <a:sym typeface="Roboto"/>
              </a:rPr>
              <a:t>entrySet() </a:t>
            </a:r>
            <a:r>
              <a:rPr lang="fr-TN">
                <a:solidFill>
                  <a:schemeClr val="dk1"/>
                </a:solidFill>
                <a:latin typeface="Roboto Light"/>
                <a:ea typeface="Roboto Light"/>
                <a:cs typeface="Roboto Light"/>
                <a:sym typeface="Roboto Light"/>
              </a:rPr>
              <a:t>de Map renvoie un objet de type </a:t>
            </a:r>
            <a:r>
              <a:rPr b="1" lang="fr-TN">
                <a:solidFill>
                  <a:srgbClr val="FF0000"/>
                </a:solidFill>
                <a:latin typeface="Roboto"/>
                <a:ea typeface="Roboto"/>
                <a:cs typeface="Roboto"/>
                <a:sym typeface="Roboto"/>
              </a:rPr>
              <a:t>Set&lt;Map.Entry&lt;K, V&gt;&gt;</a:t>
            </a:r>
            <a:endParaRPr b="1">
              <a:solidFill>
                <a:srgbClr val="FF0000"/>
              </a:solidFill>
              <a:latin typeface="Roboto"/>
              <a:ea typeface="Roboto"/>
              <a:cs typeface="Roboto"/>
              <a:sym typeface="Roboto"/>
            </a:endParaRPr>
          </a:p>
        </p:txBody>
      </p:sp>
      <p:cxnSp>
        <p:nvCxnSpPr>
          <p:cNvPr id="176" name="Google Shape;176;g29cd914b6ba_1_76"/>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77" name="Google Shape;177;g29cd914b6ba_1_76"/>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TN">
                <a:solidFill>
                  <a:srgbClr val="E20B0B"/>
                </a:solidFill>
              </a:rPr>
              <a:t>   Map.Entry&lt;K,V&gt;</a:t>
            </a:r>
            <a:endParaRPr b="1">
              <a:solidFill>
                <a:srgbClr val="E20B0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10"/>
          <p:cNvCxnSpPr/>
          <p:nvPr/>
        </p:nvCxnSpPr>
        <p:spPr>
          <a:xfrm rot="10800000">
            <a:off x="1447200" y="2612150"/>
            <a:ext cx="6249600" cy="9300"/>
          </a:xfrm>
          <a:prstGeom prst="straightConnector1">
            <a:avLst/>
          </a:prstGeom>
          <a:noFill/>
          <a:ln cap="flat" cmpd="sng" w="28575">
            <a:solidFill>
              <a:srgbClr val="F5340B"/>
            </a:solidFill>
            <a:prstDash val="solid"/>
            <a:round/>
            <a:headEnd len="sm" w="sm" type="none"/>
            <a:tailEnd len="sm" w="sm" type="none"/>
          </a:ln>
        </p:spPr>
      </p:cxnSp>
      <p:sp>
        <p:nvSpPr>
          <p:cNvPr id="183" name="Google Shape;18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84" name="Google Shape;184;p10"/>
          <p:cNvSpPr txBox="1"/>
          <p:nvPr/>
        </p:nvSpPr>
        <p:spPr>
          <a:xfrm>
            <a:off x="3618443" y="1771871"/>
            <a:ext cx="2029522" cy="64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fr-TN" sz="3000" u="none" cap="none" strike="noStrike">
                <a:solidFill>
                  <a:srgbClr val="E20B0B"/>
                </a:solidFill>
                <a:latin typeface="Arial"/>
                <a:ea typeface="Arial"/>
                <a:cs typeface="Arial"/>
                <a:sym typeface="Arial"/>
              </a:rPr>
              <a:t>HashMap </a:t>
            </a:r>
            <a:endParaRPr b="1" i="0" sz="3000" u="none" cap="none" strike="noStrike">
              <a:solidFill>
                <a:srgbClr val="E20B0B"/>
              </a:solidFill>
              <a:latin typeface="Arial"/>
              <a:ea typeface="Arial"/>
              <a:cs typeface="Arial"/>
              <a:sym typeface="Arial"/>
            </a:endParaRPr>
          </a:p>
        </p:txBody>
      </p:sp>
      <p:pic>
        <p:nvPicPr>
          <p:cNvPr descr="D:\esprit 2014\ESPRIT 2014\charte essprit 2014\render\support final\triangle.png" id="185" name="Google Shape;185;p10"/>
          <p:cNvPicPr preferRelativeResize="0"/>
          <p:nvPr/>
        </p:nvPicPr>
        <p:blipFill rotWithShape="1">
          <a:blip r:embed="rId3">
            <a:alphaModFix/>
          </a:blip>
          <a:srcRect b="0" l="0" r="0" t="0"/>
          <a:stretch/>
        </p:blipFill>
        <p:spPr>
          <a:xfrm rot="10800000">
            <a:off x="2109380" y="2688350"/>
            <a:ext cx="2371432" cy="1631872"/>
          </a:xfrm>
          <a:prstGeom prst="rect">
            <a:avLst/>
          </a:prstGeom>
          <a:noFill/>
          <a:ln>
            <a:noFill/>
          </a:ln>
        </p:spPr>
      </p:pic>
      <p:pic>
        <p:nvPicPr>
          <p:cNvPr descr="D:\esprit 2014\ESPRIT 2014\charte essprit 2014\render\support final\triangle.png" id="186" name="Google Shape;186;p10"/>
          <p:cNvPicPr preferRelativeResize="0"/>
          <p:nvPr/>
        </p:nvPicPr>
        <p:blipFill rotWithShape="1">
          <a:blip r:embed="rId3">
            <a:alphaModFix/>
          </a:blip>
          <a:srcRect b="0" l="0" r="0" t="0"/>
          <a:stretch/>
        </p:blipFill>
        <p:spPr>
          <a:xfrm flipH="1" rot="10800000">
            <a:off x="4633205" y="2694425"/>
            <a:ext cx="2371432" cy="16318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92" name="Google Shape;192;p11"/>
          <p:cNvSpPr txBox="1"/>
          <p:nvPr>
            <p:ph idx="1" type="body"/>
          </p:nvPr>
        </p:nvSpPr>
        <p:spPr>
          <a:xfrm>
            <a:off x="864502" y="951653"/>
            <a:ext cx="7004700" cy="1696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fr-TN">
                <a:solidFill>
                  <a:schemeClr val="dk1"/>
                </a:solidFill>
                <a:latin typeface="Roboto Light"/>
                <a:ea typeface="Roboto Light"/>
                <a:cs typeface="Roboto Light"/>
                <a:sym typeface="Roboto Light"/>
              </a:rPr>
              <a:t>La classe HashMap présente plusieurs caractéristiques :</a:t>
            </a:r>
            <a:endParaRPr>
              <a:solidFill>
                <a:schemeClr val="dk1"/>
              </a:solidFill>
              <a:latin typeface="Roboto Light"/>
              <a:ea typeface="Roboto Light"/>
              <a:cs typeface="Roboto Light"/>
              <a:sym typeface="Roboto Light"/>
            </a:endParaRPr>
          </a:p>
          <a:p>
            <a:pPr indent="0" lvl="0" marL="0" marR="0" rtl="0" algn="l">
              <a:lnSpc>
                <a:spcPct val="150000"/>
              </a:lnSpc>
              <a:spcBef>
                <a:spcPts val="0"/>
              </a:spcBef>
              <a:spcAft>
                <a:spcPts val="0"/>
              </a:spcAft>
              <a:buSzPts val="1800"/>
              <a:buNone/>
            </a:pPr>
            <a:r>
              <a:t/>
            </a:r>
            <a:endParaRPr>
              <a:solidFill>
                <a:schemeClr val="dk1"/>
              </a:solidFill>
              <a:latin typeface="Roboto Light"/>
              <a:ea typeface="Roboto Light"/>
              <a:cs typeface="Roboto Light"/>
              <a:sym typeface="Roboto Light"/>
            </a:endParaRPr>
          </a:p>
          <a:p>
            <a:pPr indent="-381000" lvl="0" marL="457200" marR="0" rtl="0" algn="l">
              <a:lnSpc>
                <a:spcPct val="150000"/>
              </a:lnSpc>
              <a:spcBef>
                <a:spcPts val="0"/>
              </a:spcBef>
              <a:spcAft>
                <a:spcPts val="0"/>
              </a:spcAft>
              <a:buSzPts val="2400"/>
              <a:buFont typeface="Roboto Light"/>
              <a:buChar char="-"/>
            </a:pPr>
            <a:r>
              <a:rPr lang="fr-TN">
                <a:solidFill>
                  <a:schemeClr val="dk1"/>
                </a:solidFill>
                <a:latin typeface="Roboto Light"/>
                <a:ea typeface="Roboto Light"/>
                <a:cs typeface="Roboto Light"/>
                <a:sym typeface="Roboto Light"/>
              </a:rPr>
              <a:t>Elle permet l'utilisation de la valeur null comme clé et comme valeur.</a:t>
            </a:r>
            <a:endParaRPr>
              <a:solidFill>
                <a:schemeClr val="dk1"/>
              </a:solidFill>
              <a:latin typeface="Roboto Light"/>
              <a:ea typeface="Roboto Light"/>
              <a:cs typeface="Roboto Light"/>
              <a:sym typeface="Roboto Light"/>
            </a:endParaRPr>
          </a:p>
          <a:p>
            <a:pPr indent="0" lvl="0" marL="0" marR="0" rtl="0" algn="l">
              <a:lnSpc>
                <a:spcPct val="150000"/>
              </a:lnSpc>
              <a:spcBef>
                <a:spcPts val="0"/>
              </a:spcBef>
              <a:spcAft>
                <a:spcPts val="0"/>
              </a:spcAft>
              <a:buNone/>
            </a:pPr>
            <a:r>
              <a:t/>
            </a:r>
            <a:endParaRPr>
              <a:solidFill>
                <a:schemeClr val="dk1"/>
              </a:solidFill>
              <a:latin typeface="Roboto Light"/>
              <a:ea typeface="Roboto Light"/>
              <a:cs typeface="Roboto Light"/>
              <a:sym typeface="Roboto Light"/>
            </a:endParaRPr>
          </a:p>
          <a:p>
            <a:pPr indent="-381000" lvl="0" marL="457200" marR="0" rtl="0" algn="l">
              <a:lnSpc>
                <a:spcPct val="150000"/>
              </a:lnSpc>
              <a:spcBef>
                <a:spcPts val="0"/>
              </a:spcBef>
              <a:spcAft>
                <a:spcPts val="0"/>
              </a:spcAft>
              <a:buSzPts val="2400"/>
              <a:buFont typeface="Roboto Light"/>
              <a:buChar char="-"/>
            </a:pPr>
            <a:r>
              <a:rPr lang="fr-TN">
                <a:solidFill>
                  <a:schemeClr val="dk1"/>
                </a:solidFill>
                <a:latin typeface="Roboto Light"/>
                <a:ea typeface="Roboto Light"/>
                <a:cs typeface="Roboto Light"/>
                <a:sym typeface="Roboto Light"/>
              </a:rPr>
              <a:t>Elle ne garantit aucun ordre lors du parcours des éléments.</a:t>
            </a:r>
            <a:endParaRPr>
              <a:solidFill>
                <a:schemeClr val="dk1"/>
              </a:solidFill>
              <a:latin typeface="Roboto Light"/>
              <a:ea typeface="Roboto Light"/>
              <a:cs typeface="Roboto Light"/>
              <a:sym typeface="Roboto Light"/>
            </a:endParaRPr>
          </a:p>
          <a:p>
            <a:pPr indent="0" lvl="0" marL="0" rtl="0" algn="l">
              <a:lnSpc>
                <a:spcPct val="90000"/>
              </a:lnSpc>
              <a:spcBef>
                <a:spcPts val="1000"/>
              </a:spcBef>
              <a:spcAft>
                <a:spcPts val="0"/>
              </a:spcAft>
              <a:buSzPts val="1800"/>
              <a:buNone/>
            </a:pPr>
            <a:r>
              <a:t/>
            </a:r>
            <a:endParaRPr>
              <a:latin typeface="Roboto Light"/>
              <a:ea typeface="Roboto Light"/>
              <a:cs typeface="Roboto Light"/>
              <a:sym typeface="Roboto Light"/>
            </a:endParaRPr>
          </a:p>
        </p:txBody>
      </p:sp>
      <p:cxnSp>
        <p:nvCxnSpPr>
          <p:cNvPr id="193" name="Google Shape;193;p11"/>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94" name="Google Shape;194;p11"/>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HashMap… par définition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9cd914b6ba_1_36"/>
          <p:cNvSpPr txBox="1"/>
          <p:nvPr/>
        </p:nvSpPr>
        <p:spPr>
          <a:xfrm>
            <a:off x="577100" y="3366125"/>
            <a:ext cx="8056500" cy="163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TN" sz="1200">
                <a:solidFill>
                  <a:srgbClr val="8C8C8C"/>
                </a:solidFill>
                <a:latin typeface="Courier New"/>
                <a:ea typeface="Courier New"/>
                <a:cs typeface="Courier New"/>
                <a:sym typeface="Courier New"/>
              </a:rPr>
              <a:t>// Checking if a key is present (equals(Object o) </a:t>
            </a:r>
            <a:r>
              <a:rPr b="1" i="1" lang="fr-TN" sz="1300">
                <a:solidFill>
                  <a:srgbClr val="8C8C8C"/>
                </a:solidFill>
                <a:latin typeface="Courier New"/>
                <a:ea typeface="Courier New"/>
                <a:cs typeface="Courier New"/>
                <a:sym typeface="Courier New"/>
              </a:rPr>
              <a:t>override needed</a:t>
            </a:r>
            <a:r>
              <a:rPr b="1" i="1" lang="fr-TN" sz="1200">
                <a:solidFill>
                  <a:srgbClr val="8C8C8C"/>
                </a:solidFill>
                <a:latin typeface="Courier New"/>
                <a:ea typeface="Courier New"/>
                <a:cs typeface="Courier New"/>
                <a:sym typeface="Courier New"/>
              </a:rPr>
              <a:t>)</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None/>
            </a:pPr>
            <a:r>
              <a:rPr b="1" lang="fr-TN" sz="1200">
                <a:solidFill>
                  <a:schemeClr val="dk1"/>
                </a:solidFill>
                <a:latin typeface="Courier New"/>
                <a:ea typeface="Courier New"/>
                <a:cs typeface="Courier New"/>
                <a:sym typeface="Courier New"/>
              </a:rPr>
              <a:t>String newStudent </a:t>
            </a:r>
            <a:r>
              <a:rPr b="1" lang="fr-TN" sz="1200">
                <a:solidFill>
                  <a:srgbClr val="080808"/>
                </a:solidFill>
                <a:latin typeface="Courier New"/>
                <a:ea typeface="Courier New"/>
                <a:cs typeface="Courier New"/>
                <a:sym typeface="Courier New"/>
              </a:rPr>
              <a:t>= </a:t>
            </a:r>
            <a:r>
              <a:rPr b="1" lang="fr-TN" sz="1200">
                <a:solidFill>
                  <a:srgbClr val="067D17"/>
                </a:solidFill>
                <a:latin typeface="Courier New"/>
                <a:ea typeface="Courier New"/>
                <a:cs typeface="Courier New"/>
                <a:sym typeface="Courier New"/>
              </a:rPr>
              <a:t>"Eva"</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fr-TN" sz="1200">
                <a:solidFill>
                  <a:srgbClr val="0033B3"/>
                </a:solidFill>
                <a:latin typeface="Courier New"/>
                <a:ea typeface="Courier New"/>
                <a:cs typeface="Courier New"/>
                <a:sym typeface="Courier New"/>
              </a:rPr>
              <a:t>if </a:t>
            </a:r>
            <a:r>
              <a:rPr b="1" lang="fr-TN" sz="1200">
                <a:solidFill>
                  <a:srgbClr val="080808"/>
                </a:solidFill>
                <a:latin typeface="Courier New"/>
                <a:ea typeface="Courier New"/>
                <a:cs typeface="Courier New"/>
                <a:sym typeface="Courier New"/>
              </a:rPr>
              <a:t>(</a:t>
            </a: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.containsKey(</a:t>
            </a:r>
            <a:r>
              <a:rPr b="1" lang="fr-TN" sz="1200">
                <a:solidFill>
                  <a:schemeClr val="dk1"/>
                </a:solidFill>
                <a:latin typeface="Courier New"/>
                <a:ea typeface="Courier New"/>
                <a:cs typeface="Courier New"/>
                <a:sym typeface="Courier New"/>
              </a:rPr>
              <a:t>newStudent</a:t>
            </a:r>
            <a:r>
              <a:rPr b="1" lang="fr-TN" sz="1200">
                <a:solidFill>
                  <a:srgbClr val="080808"/>
                </a:solidFill>
                <a:latin typeface="Courier New"/>
                <a:ea typeface="Courier New"/>
                <a:cs typeface="Courier New"/>
                <a:sym typeface="Courier New"/>
              </a:rPr>
              <a:t>))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fr-TN" sz="1200">
                <a:solidFill>
                  <a:srgbClr val="080808"/>
                </a:solidFill>
                <a:latin typeface="Courier New"/>
                <a:ea typeface="Courier New"/>
                <a:cs typeface="Courier New"/>
                <a:sym typeface="Courier New"/>
              </a:rPr>
              <a:t>   </a:t>
            </a:r>
            <a:r>
              <a:rPr b="1" lang="fr-TN" sz="1200">
                <a:solidFill>
                  <a:schemeClr val="dk1"/>
                </a:solidFill>
                <a:latin typeface="Courier New"/>
                <a:ea typeface="Courier New"/>
                <a:cs typeface="Courier New"/>
                <a:sym typeface="Courier New"/>
              </a:rPr>
              <a:t>System</a:t>
            </a:r>
            <a:r>
              <a:rPr b="1" lang="fr-TN" sz="1200">
                <a:solidFill>
                  <a:srgbClr val="080808"/>
                </a:solidFill>
                <a:latin typeface="Courier New"/>
                <a:ea typeface="Courier New"/>
                <a:cs typeface="Courier New"/>
                <a:sym typeface="Courier New"/>
              </a:rPr>
              <a:t>.</a:t>
            </a:r>
            <a:r>
              <a:rPr b="1" i="1" lang="fr-TN" sz="1200">
                <a:solidFill>
                  <a:srgbClr val="871094"/>
                </a:solidFill>
                <a:latin typeface="Courier New"/>
                <a:ea typeface="Courier New"/>
                <a:cs typeface="Courier New"/>
                <a:sym typeface="Courier New"/>
              </a:rPr>
              <a:t>out</a:t>
            </a:r>
            <a:r>
              <a:rPr b="1" lang="fr-TN" sz="1200">
                <a:solidFill>
                  <a:srgbClr val="080808"/>
                </a:solidFill>
                <a:latin typeface="Courier New"/>
                <a:ea typeface="Courier New"/>
                <a:cs typeface="Courier New"/>
                <a:sym typeface="Courier New"/>
              </a:rPr>
              <a:t>.println(</a:t>
            </a:r>
            <a:r>
              <a:rPr b="1" lang="fr-TN" sz="1200">
                <a:solidFill>
                  <a:schemeClr val="dk1"/>
                </a:solidFill>
                <a:latin typeface="Courier New"/>
                <a:ea typeface="Courier New"/>
                <a:cs typeface="Courier New"/>
                <a:sym typeface="Courier New"/>
              </a:rPr>
              <a:t>newStudent </a:t>
            </a:r>
            <a:r>
              <a:rPr b="1" lang="fr-TN" sz="1200">
                <a:solidFill>
                  <a:srgbClr val="080808"/>
                </a:solidFill>
                <a:latin typeface="Courier New"/>
                <a:ea typeface="Courier New"/>
                <a:cs typeface="Courier New"/>
                <a:sym typeface="Courier New"/>
              </a:rPr>
              <a:t>+ </a:t>
            </a:r>
            <a:r>
              <a:rPr b="1" lang="fr-TN" sz="1200">
                <a:solidFill>
                  <a:srgbClr val="067D17"/>
                </a:solidFill>
                <a:latin typeface="Courier New"/>
                <a:ea typeface="Courier New"/>
                <a:cs typeface="Courier New"/>
                <a:sym typeface="Courier New"/>
              </a:rPr>
              <a:t>" is in the map."</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fr-TN" sz="1200">
                <a:solidFill>
                  <a:srgbClr val="080808"/>
                </a:solidFill>
                <a:latin typeface="Courier New"/>
                <a:ea typeface="Courier New"/>
                <a:cs typeface="Courier New"/>
                <a:sym typeface="Courier New"/>
              </a:rPr>
              <a:t>} </a:t>
            </a:r>
            <a:r>
              <a:rPr b="1" lang="fr-TN" sz="1200">
                <a:solidFill>
                  <a:srgbClr val="0033B3"/>
                </a:solidFill>
                <a:latin typeface="Courier New"/>
                <a:ea typeface="Courier New"/>
                <a:cs typeface="Courier New"/>
                <a:sym typeface="Courier New"/>
              </a:rPr>
              <a:t>else </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fr-TN" sz="1200">
                <a:solidFill>
                  <a:srgbClr val="080808"/>
                </a:solidFill>
                <a:latin typeface="Courier New"/>
                <a:ea typeface="Courier New"/>
                <a:cs typeface="Courier New"/>
                <a:sym typeface="Courier New"/>
              </a:rPr>
              <a:t>   </a:t>
            </a:r>
            <a:r>
              <a:rPr b="1" lang="fr-TN" sz="1200">
                <a:solidFill>
                  <a:schemeClr val="dk1"/>
                </a:solidFill>
                <a:latin typeface="Courier New"/>
                <a:ea typeface="Courier New"/>
                <a:cs typeface="Courier New"/>
                <a:sym typeface="Courier New"/>
              </a:rPr>
              <a:t>System</a:t>
            </a:r>
            <a:r>
              <a:rPr b="1" lang="fr-TN" sz="1200">
                <a:solidFill>
                  <a:srgbClr val="080808"/>
                </a:solidFill>
                <a:latin typeface="Courier New"/>
                <a:ea typeface="Courier New"/>
                <a:cs typeface="Courier New"/>
                <a:sym typeface="Courier New"/>
              </a:rPr>
              <a:t>.</a:t>
            </a:r>
            <a:r>
              <a:rPr b="1" i="1" lang="fr-TN" sz="1200">
                <a:solidFill>
                  <a:srgbClr val="871094"/>
                </a:solidFill>
                <a:latin typeface="Courier New"/>
                <a:ea typeface="Courier New"/>
                <a:cs typeface="Courier New"/>
                <a:sym typeface="Courier New"/>
              </a:rPr>
              <a:t>out</a:t>
            </a:r>
            <a:r>
              <a:rPr b="1" lang="fr-TN" sz="1200">
                <a:solidFill>
                  <a:srgbClr val="080808"/>
                </a:solidFill>
                <a:latin typeface="Courier New"/>
                <a:ea typeface="Courier New"/>
                <a:cs typeface="Courier New"/>
                <a:sym typeface="Courier New"/>
              </a:rPr>
              <a:t>.println(</a:t>
            </a:r>
            <a:r>
              <a:rPr b="1" lang="fr-TN" sz="1200">
                <a:solidFill>
                  <a:schemeClr val="dk1"/>
                </a:solidFill>
                <a:latin typeface="Courier New"/>
                <a:ea typeface="Courier New"/>
                <a:cs typeface="Courier New"/>
                <a:sym typeface="Courier New"/>
              </a:rPr>
              <a:t>newStudent </a:t>
            </a:r>
            <a:r>
              <a:rPr b="1" lang="fr-TN" sz="1200">
                <a:solidFill>
                  <a:srgbClr val="080808"/>
                </a:solidFill>
                <a:latin typeface="Courier New"/>
                <a:ea typeface="Courier New"/>
                <a:cs typeface="Courier New"/>
                <a:sym typeface="Courier New"/>
              </a:rPr>
              <a:t>+ </a:t>
            </a:r>
            <a:r>
              <a:rPr b="1" lang="fr-TN" sz="1200">
                <a:solidFill>
                  <a:srgbClr val="067D17"/>
                </a:solidFill>
                <a:latin typeface="Courier New"/>
                <a:ea typeface="Courier New"/>
                <a:cs typeface="Courier New"/>
                <a:sym typeface="Courier New"/>
              </a:rPr>
              <a:t>" is not in the map."</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 Output: Eva is not in the map.</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None/>
            </a:pPr>
            <a:r>
              <a:t/>
            </a:r>
            <a:endParaRPr b="1" i="1" sz="1300">
              <a:solidFill>
                <a:srgbClr val="8C8C8C"/>
              </a:solidFill>
              <a:latin typeface="Courier New"/>
              <a:ea typeface="Courier New"/>
              <a:cs typeface="Courier New"/>
              <a:sym typeface="Courier New"/>
            </a:endParaRPr>
          </a:p>
        </p:txBody>
      </p:sp>
      <p:pic>
        <p:nvPicPr>
          <p:cNvPr descr="D:\esprit 2014\ESPRIT 2014\charte essprit 2014\render\support final\triangle.png" id="200" name="Google Shape;200;g29cd914b6ba_1_3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01" name="Google Shape;201;g29cd914b6ba_1_36"/>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02" name="Google Shape;202;g29cd914b6ba_1_36"/>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203" name="Google Shape;203;g29cd914b6ba_1_36"/>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t>
            </a:r>
            <a:r>
              <a:rPr b="1" lang="fr-TN">
                <a:solidFill>
                  <a:srgbClr val="E20B0B"/>
                </a:solidFill>
              </a:rPr>
              <a:t>ap : exemple </a:t>
            </a:r>
            <a:r>
              <a:rPr b="1" lang="fr-TN">
                <a:solidFill>
                  <a:srgbClr val="E20B0B"/>
                </a:solidFill>
              </a:rPr>
              <a:t>(1/4)</a:t>
            </a:r>
            <a:endParaRPr b="1">
              <a:solidFill>
                <a:srgbClr val="E20B0B"/>
              </a:solidFill>
            </a:endParaRPr>
          </a:p>
        </p:txBody>
      </p:sp>
      <p:sp>
        <p:nvSpPr>
          <p:cNvPr id="204" name="Google Shape;204;g29cd914b6ba_1_36"/>
          <p:cNvSpPr txBox="1"/>
          <p:nvPr/>
        </p:nvSpPr>
        <p:spPr>
          <a:xfrm>
            <a:off x="577100" y="619375"/>
            <a:ext cx="8070000" cy="163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TN" sz="1200">
                <a:solidFill>
                  <a:srgbClr val="8C8C8C"/>
                </a:solidFill>
                <a:latin typeface="Courier New"/>
                <a:ea typeface="Courier New"/>
                <a:cs typeface="Courier New"/>
                <a:sym typeface="Courier New"/>
              </a:rPr>
              <a:t>// Creating a HashMap</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Map</a:t>
            </a:r>
            <a:r>
              <a:rPr b="1" lang="fr-TN" sz="1200">
                <a:solidFill>
                  <a:srgbClr val="080808"/>
                </a:solidFill>
                <a:latin typeface="Courier New"/>
                <a:ea typeface="Courier New"/>
                <a:cs typeface="Courier New"/>
                <a:sym typeface="Courier New"/>
              </a:rPr>
              <a:t>&lt;</a:t>
            </a:r>
            <a:r>
              <a:rPr b="1" lang="fr-TN" sz="1200">
                <a:solidFill>
                  <a:schemeClr val="dk1"/>
                </a:solidFill>
                <a:latin typeface="Courier New"/>
                <a:ea typeface="Courier New"/>
                <a:cs typeface="Courier New"/>
                <a:sym typeface="Courier New"/>
              </a:rPr>
              <a:t>String</a:t>
            </a:r>
            <a:r>
              <a:rPr b="1" lang="fr-TN" sz="1200">
                <a:solidFill>
                  <a:srgbClr val="080808"/>
                </a:solidFill>
                <a:latin typeface="Courier New"/>
                <a:ea typeface="Courier New"/>
                <a:cs typeface="Courier New"/>
                <a:sym typeface="Courier New"/>
              </a:rPr>
              <a:t>, </a:t>
            </a:r>
            <a:r>
              <a:rPr b="1" lang="fr-TN" sz="1200">
                <a:solidFill>
                  <a:schemeClr val="dk1"/>
                </a:solidFill>
                <a:latin typeface="Courier New"/>
                <a:ea typeface="Courier New"/>
                <a:cs typeface="Courier New"/>
                <a:sym typeface="Courier New"/>
              </a:rPr>
              <a:t>Integer</a:t>
            </a:r>
            <a:r>
              <a:rPr b="1" lang="fr-TN" sz="1200">
                <a:solidFill>
                  <a:srgbClr val="080808"/>
                </a:solidFill>
                <a:latin typeface="Courier New"/>
                <a:ea typeface="Courier New"/>
                <a:cs typeface="Courier New"/>
                <a:sym typeface="Courier New"/>
              </a:rPr>
              <a:t>&gt; </a:t>
            </a:r>
            <a:r>
              <a:rPr b="1" lang="fr-TN" sz="1200">
                <a:solidFill>
                  <a:schemeClr val="dk1"/>
                </a:solidFill>
                <a:latin typeface="Courier New"/>
                <a:ea typeface="Courier New"/>
                <a:cs typeface="Courier New"/>
                <a:sym typeface="Courier New"/>
              </a:rPr>
              <a:t>studentScores </a:t>
            </a:r>
            <a:r>
              <a:rPr b="1" lang="fr-TN" sz="1200">
                <a:solidFill>
                  <a:srgbClr val="080808"/>
                </a:solidFill>
                <a:latin typeface="Courier New"/>
                <a:ea typeface="Courier New"/>
                <a:cs typeface="Courier New"/>
                <a:sym typeface="Courier New"/>
              </a:rPr>
              <a:t>= </a:t>
            </a:r>
            <a:r>
              <a:rPr b="1" lang="fr-TN" sz="1200">
                <a:solidFill>
                  <a:srgbClr val="0033B3"/>
                </a:solidFill>
                <a:latin typeface="Courier New"/>
                <a:ea typeface="Courier New"/>
                <a:cs typeface="Courier New"/>
                <a:sym typeface="Courier New"/>
              </a:rPr>
              <a:t>new </a:t>
            </a:r>
            <a:r>
              <a:rPr b="1" lang="fr-TN" sz="1200">
                <a:solidFill>
                  <a:srgbClr val="080808"/>
                </a:solidFill>
                <a:latin typeface="Courier New"/>
                <a:ea typeface="Courier New"/>
                <a:cs typeface="Courier New"/>
                <a:sym typeface="Courier New"/>
              </a:rPr>
              <a:t>HashMap&lt;&gt;();</a:t>
            </a:r>
            <a:endParaRPr b="1" sz="1200">
              <a:solidFill>
                <a:srgbClr val="080808"/>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8C8C8C"/>
                </a:solidFill>
                <a:latin typeface="Courier New"/>
                <a:ea typeface="Courier New"/>
                <a:cs typeface="Courier New"/>
                <a:sym typeface="Courier New"/>
              </a:rPr>
              <a:t>// Adding key-value pairs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"Alice"</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12</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"Bob"</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15</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"Charlie"</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14</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"David"</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20</a:t>
            </a:r>
            <a:r>
              <a:rPr b="1" lang="fr-TN" sz="1200">
                <a:solidFill>
                  <a:srgbClr val="080808"/>
                </a:solidFill>
                <a:latin typeface="Courier New"/>
                <a:ea typeface="Courier New"/>
                <a:cs typeface="Courier New"/>
                <a:sym typeface="Courier New"/>
              </a:rPr>
              <a:t>);</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p:txBody>
      </p:sp>
      <p:sp>
        <p:nvSpPr>
          <p:cNvPr id="205" name="Google Shape;205;g29cd914b6ba_1_36"/>
          <p:cNvSpPr txBox="1"/>
          <p:nvPr/>
        </p:nvSpPr>
        <p:spPr>
          <a:xfrm>
            <a:off x="577100" y="2354850"/>
            <a:ext cx="8056500" cy="90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TN" sz="1200">
                <a:solidFill>
                  <a:srgbClr val="8C8C8C"/>
                </a:solidFill>
                <a:latin typeface="Courier New"/>
                <a:ea typeface="Courier New"/>
                <a:cs typeface="Courier New"/>
                <a:sym typeface="Courier New"/>
              </a:rPr>
              <a:t>// Getting the value for a specific key</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None/>
            </a:pPr>
            <a:r>
              <a:rPr b="1" lang="fr-TN" sz="1200">
                <a:solidFill>
                  <a:schemeClr val="dk1"/>
                </a:solidFill>
                <a:latin typeface="Courier New"/>
                <a:ea typeface="Courier New"/>
                <a:cs typeface="Courier New"/>
                <a:sym typeface="Courier New"/>
              </a:rPr>
              <a:t>String studentName </a:t>
            </a:r>
            <a:r>
              <a:rPr b="1" lang="fr-TN" sz="1200">
                <a:solidFill>
                  <a:srgbClr val="080808"/>
                </a:solidFill>
                <a:latin typeface="Courier New"/>
                <a:ea typeface="Courier New"/>
                <a:cs typeface="Courier New"/>
                <a:sym typeface="Courier New"/>
              </a:rPr>
              <a:t>= </a:t>
            </a:r>
            <a:r>
              <a:rPr b="1" lang="fr-TN" sz="1200">
                <a:solidFill>
                  <a:srgbClr val="067D17"/>
                </a:solidFill>
                <a:latin typeface="Courier New"/>
                <a:ea typeface="Courier New"/>
                <a:cs typeface="Courier New"/>
                <a:sym typeface="Courier New"/>
              </a:rPr>
              <a:t>"Bob"</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None/>
            </a:pPr>
            <a:r>
              <a:rPr b="1" lang="fr-TN" sz="1200">
                <a:solidFill>
                  <a:srgbClr val="0033B3"/>
                </a:solidFill>
                <a:latin typeface="Courier New"/>
                <a:ea typeface="Courier New"/>
                <a:cs typeface="Courier New"/>
                <a:sym typeface="Courier New"/>
              </a:rPr>
              <a:t>int </a:t>
            </a:r>
            <a:r>
              <a:rPr b="1" lang="fr-TN" sz="1200">
                <a:solidFill>
                  <a:schemeClr val="dk1"/>
                </a:solidFill>
                <a:latin typeface="Courier New"/>
                <a:ea typeface="Courier New"/>
                <a:cs typeface="Courier New"/>
                <a:sym typeface="Courier New"/>
              </a:rPr>
              <a:t>score </a:t>
            </a:r>
            <a:r>
              <a:rPr b="1" lang="fr-TN" sz="1200">
                <a:solidFill>
                  <a:srgbClr val="080808"/>
                </a:solidFill>
                <a:latin typeface="Courier New"/>
                <a:ea typeface="Courier New"/>
                <a:cs typeface="Courier New"/>
                <a:sym typeface="Courier New"/>
              </a:rPr>
              <a:t>= </a:t>
            </a: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.get(</a:t>
            </a:r>
            <a:r>
              <a:rPr b="1" lang="fr-TN" sz="1200">
                <a:solidFill>
                  <a:schemeClr val="dk1"/>
                </a:solidFill>
                <a:latin typeface="Courier New"/>
                <a:ea typeface="Courier New"/>
                <a:cs typeface="Courier New"/>
                <a:sym typeface="Courier New"/>
              </a:rPr>
              <a:t>studentName</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System</a:t>
            </a:r>
            <a:r>
              <a:rPr b="1" lang="fr-TN" sz="1200">
                <a:solidFill>
                  <a:srgbClr val="080808"/>
                </a:solidFill>
                <a:latin typeface="Courier New"/>
                <a:ea typeface="Courier New"/>
                <a:cs typeface="Courier New"/>
                <a:sym typeface="Courier New"/>
              </a:rPr>
              <a:t>.</a:t>
            </a:r>
            <a:r>
              <a:rPr b="1" i="1" lang="fr-TN" sz="1200">
                <a:solidFill>
                  <a:srgbClr val="871094"/>
                </a:solidFill>
                <a:latin typeface="Courier New"/>
                <a:ea typeface="Courier New"/>
                <a:cs typeface="Courier New"/>
                <a:sym typeface="Courier New"/>
              </a:rPr>
              <a:t>out</a:t>
            </a:r>
            <a:r>
              <a:rPr b="1" lang="fr-TN" sz="1200">
                <a:solidFill>
                  <a:srgbClr val="080808"/>
                </a:solidFill>
                <a:latin typeface="Courier New"/>
                <a:ea typeface="Courier New"/>
                <a:cs typeface="Courier New"/>
                <a:sym typeface="Courier New"/>
              </a:rPr>
              <a:t>.println(</a:t>
            </a:r>
            <a:r>
              <a:rPr b="1" lang="fr-TN" sz="1200">
                <a:solidFill>
                  <a:schemeClr val="dk1"/>
                </a:solidFill>
                <a:latin typeface="Courier New"/>
                <a:ea typeface="Courier New"/>
                <a:cs typeface="Courier New"/>
                <a:sym typeface="Courier New"/>
              </a:rPr>
              <a:t>studentName </a:t>
            </a:r>
            <a:r>
              <a:rPr b="1" lang="fr-TN" sz="1200">
                <a:solidFill>
                  <a:srgbClr val="080808"/>
                </a:solidFill>
                <a:latin typeface="Courier New"/>
                <a:ea typeface="Courier New"/>
                <a:cs typeface="Courier New"/>
                <a:sym typeface="Courier New"/>
              </a:rPr>
              <a:t>+ </a:t>
            </a:r>
            <a:r>
              <a:rPr b="1" lang="fr-TN" sz="1200">
                <a:solidFill>
                  <a:srgbClr val="067D17"/>
                </a:solidFill>
                <a:latin typeface="Courier New"/>
                <a:ea typeface="Courier New"/>
                <a:cs typeface="Courier New"/>
                <a:sym typeface="Courier New"/>
              </a:rPr>
              <a:t>"'s score: " </a:t>
            </a:r>
            <a:r>
              <a:rPr b="1" lang="fr-TN" sz="1200">
                <a:solidFill>
                  <a:srgbClr val="080808"/>
                </a:solidFill>
                <a:latin typeface="Courier New"/>
                <a:ea typeface="Courier New"/>
                <a:cs typeface="Courier New"/>
                <a:sym typeface="Courier New"/>
              </a:rPr>
              <a:t>+ </a:t>
            </a:r>
            <a:r>
              <a:rPr b="1" lang="fr-TN" sz="1200">
                <a:solidFill>
                  <a:schemeClr val="dk1"/>
                </a:solidFill>
                <a:latin typeface="Courier New"/>
                <a:ea typeface="Courier New"/>
                <a:cs typeface="Courier New"/>
                <a:sym typeface="Courier New"/>
              </a:rPr>
              <a:t>score</a:t>
            </a:r>
            <a:r>
              <a:rPr b="1" lang="fr-TN" sz="1200">
                <a:solidFill>
                  <a:srgbClr val="080808"/>
                </a:solidFill>
                <a:latin typeface="Courier New"/>
                <a:ea typeface="Courier New"/>
                <a:cs typeface="Courier New"/>
                <a:sym typeface="Courier New"/>
              </a:rPr>
              <a:t>); </a:t>
            </a:r>
            <a:r>
              <a:rPr b="1" i="1" lang="fr-TN" sz="1200">
                <a:solidFill>
                  <a:srgbClr val="E20B0B"/>
                </a:solidFill>
                <a:latin typeface="Courier New"/>
                <a:ea typeface="Courier New"/>
                <a:cs typeface="Courier New"/>
                <a:sym typeface="Courier New"/>
              </a:rPr>
              <a:t>// Output: Bob's score: 15</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9cd914b6ba_1_104"/>
          <p:cNvSpPr txBox="1"/>
          <p:nvPr/>
        </p:nvSpPr>
        <p:spPr>
          <a:xfrm>
            <a:off x="577100" y="3061325"/>
            <a:ext cx="8056500" cy="153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i="1" lang="fr-TN" sz="1300">
                <a:solidFill>
                  <a:srgbClr val="8C8C8C"/>
                </a:solidFill>
                <a:latin typeface="Courier New"/>
                <a:ea typeface="Courier New"/>
                <a:cs typeface="Courier New"/>
                <a:sym typeface="Courier New"/>
              </a:rPr>
              <a:t>// Looping and displaying keys </a:t>
            </a:r>
            <a:endParaRPr b="1" i="1" sz="1300">
              <a:solidFill>
                <a:srgbClr val="8C8C8C"/>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chemeClr val="dk1"/>
                </a:solidFill>
                <a:latin typeface="Courier New"/>
                <a:ea typeface="Courier New"/>
                <a:cs typeface="Courier New"/>
                <a:sym typeface="Courier New"/>
              </a:rPr>
              <a:t>Set</a:t>
            </a:r>
            <a:r>
              <a:rPr b="1" lang="fr-TN" sz="1300">
                <a:solidFill>
                  <a:srgbClr val="080808"/>
                </a:solidFill>
                <a:latin typeface="Courier New"/>
                <a:ea typeface="Courier New"/>
                <a:cs typeface="Courier New"/>
                <a:sym typeface="Courier New"/>
              </a:rPr>
              <a:t>&lt;</a:t>
            </a:r>
            <a:r>
              <a:rPr b="1" lang="fr-TN" sz="1300">
                <a:solidFill>
                  <a:schemeClr val="dk1"/>
                </a:solidFill>
                <a:latin typeface="Courier New"/>
                <a:ea typeface="Courier New"/>
                <a:cs typeface="Courier New"/>
                <a:sym typeface="Courier New"/>
              </a:rPr>
              <a:t>String</a:t>
            </a:r>
            <a:r>
              <a:rPr b="1" lang="fr-TN" sz="1300">
                <a:solidFill>
                  <a:srgbClr val="080808"/>
                </a:solidFill>
                <a:latin typeface="Courier New"/>
                <a:ea typeface="Courier New"/>
                <a:cs typeface="Courier New"/>
                <a:sym typeface="Courier New"/>
              </a:rPr>
              <a:t>&gt; </a:t>
            </a:r>
            <a:r>
              <a:rPr b="1" lang="fr-TN" sz="1300">
                <a:solidFill>
                  <a:schemeClr val="dk1"/>
                </a:solidFill>
                <a:latin typeface="Courier New"/>
                <a:ea typeface="Courier New"/>
                <a:cs typeface="Courier New"/>
                <a:sym typeface="Courier New"/>
              </a:rPr>
              <a:t>keys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.keySet();</a:t>
            </a:r>
            <a:endParaRPr b="1" sz="1300">
              <a:solidFill>
                <a:srgbClr val="080808"/>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chemeClr val="dk1"/>
                </a:solidFill>
                <a:latin typeface="Courier New"/>
                <a:ea typeface="Courier New"/>
                <a:cs typeface="Courier New"/>
                <a:sym typeface="Courier New"/>
              </a:rPr>
              <a:t>Iterator</a:t>
            </a:r>
            <a:r>
              <a:rPr b="1" lang="fr-TN" sz="1300">
                <a:solidFill>
                  <a:srgbClr val="080808"/>
                </a:solidFill>
                <a:latin typeface="Courier New"/>
                <a:ea typeface="Courier New"/>
                <a:cs typeface="Courier New"/>
                <a:sym typeface="Courier New"/>
              </a:rPr>
              <a:t>&lt;</a:t>
            </a:r>
            <a:r>
              <a:rPr b="1" lang="fr-TN" sz="1300">
                <a:solidFill>
                  <a:schemeClr val="dk1"/>
                </a:solidFill>
                <a:latin typeface="Courier New"/>
                <a:ea typeface="Courier New"/>
                <a:cs typeface="Courier New"/>
                <a:sym typeface="Courier New"/>
              </a:rPr>
              <a:t>String</a:t>
            </a:r>
            <a:r>
              <a:rPr b="1" lang="fr-TN" sz="1300">
                <a:solidFill>
                  <a:srgbClr val="080808"/>
                </a:solidFill>
                <a:latin typeface="Courier New"/>
                <a:ea typeface="Courier New"/>
                <a:cs typeface="Courier New"/>
                <a:sym typeface="Courier New"/>
              </a:rPr>
              <a:t>&gt; </a:t>
            </a:r>
            <a:r>
              <a:rPr b="1" lang="fr-TN" sz="1300">
                <a:solidFill>
                  <a:schemeClr val="dk1"/>
                </a:solidFill>
                <a:latin typeface="Courier New"/>
                <a:ea typeface="Courier New"/>
                <a:cs typeface="Courier New"/>
                <a:sym typeface="Courier New"/>
              </a:rPr>
              <a:t>iterator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keys</a:t>
            </a:r>
            <a:r>
              <a:rPr b="1" lang="fr-TN" sz="1300">
                <a:solidFill>
                  <a:srgbClr val="080808"/>
                </a:solidFill>
                <a:latin typeface="Courier New"/>
                <a:ea typeface="Courier New"/>
                <a:cs typeface="Courier New"/>
                <a:sym typeface="Courier New"/>
              </a:rPr>
              <a:t>.iterator();</a:t>
            </a:r>
            <a:endParaRPr b="1" sz="1300">
              <a:solidFill>
                <a:srgbClr val="080808"/>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rgbClr val="0033B3"/>
                </a:solidFill>
                <a:latin typeface="Courier New"/>
                <a:ea typeface="Courier New"/>
                <a:cs typeface="Courier New"/>
                <a:sym typeface="Courier New"/>
              </a:rPr>
              <a:t>while </a:t>
            </a:r>
            <a:r>
              <a:rPr b="1" lang="fr-TN" sz="1300">
                <a:solidFill>
                  <a:srgbClr val="080808"/>
                </a:solidFill>
                <a:latin typeface="Courier New"/>
                <a:ea typeface="Courier New"/>
                <a:cs typeface="Courier New"/>
                <a:sym typeface="Courier New"/>
              </a:rPr>
              <a:t>(</a:t>
            </a:r>
            <a:r>
              <a:rPr b="1" lang="fr-TN" sz="1300">
                <a:solidFill>
                  <a:schemeClr val="dk1"/>
                </a:solidFill>
                <a:latin typeface="Courier New"/>
                <a:ea typeface="Courier New"/>
                <a:cs typeface="Courier New"/>
                <a:sym typeface="Courier New"/>
              </a:rPr>
              <a:t>iterator</a:t>
            </a:r>
            <a:r>
              <a:rPr b="1" lang="fr-TN" sz="1300">
                <a:solidFill>
                  <a:srgbClr val="080808"/>
                </a:solidFill>
                <a:latin typeface="Courier New"/>
                <a:ea typeface="Courier New"/>
                <a:cs typeface="Courier New"/>
                <a:sym typeface="Courier New"/>
              </a:rPr>
              <a:t>.hasNext()) {</a:t>
            </a:r>
            <a:endParaRPr b="1" sz="1300">
              <a:solidFill>
                <a:srgbClr val="080808"/>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rgbClr val="067D17"/>
                </a:solidFill>
                <a:latin typeface="Courier New"/>
                <a:ea typeface="Courier New"/>
                <a:cs typeface="Courier New"/>
                <a:sym typeface="Courier New"/>
              </a:rPr>
              <a:t>"Key: "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iterator</a:t>
            </a:r>
            <a:r>
              <a:rPr b="1" lang="fr-TN" sz="1300">
                <a:solidFill>
                  <a:srgbClr val="080808"/>
                </a:solidFill>
                <a:latin typeface="Courier New"/>
                <a:ea typeface="Courier New"/>
                <a:cs typeface="Courier New"/>
                <a:sym typeface="Courier New"/>
              </a:rPr>
              <a:t>.next());</a:t>
            </a:r>
            <a:endParaRPr b="1" sz="1300">
              <a:solidFill>
                <a:srgbClr val="080808"/>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b="1" i="1" sz="1300">
              <a:solidFill>
                <a:srgbClr val="8C8C8C"/>
              </a:solidFill>
              <a:latin typeface="Courier New"/>
              <a:ea typeface="Courier New"/>
              <a:cs typeface="Courier New"/>
              <a:sym typeface="Courier New"/>
            </a:endParaRPr>
          </a:p>
        </p:txBody>
      </p:sp>
      <p:pic>
        <p:nvPicPr>
          <p:cNvPr descr="D:\esprit 2014\ESPRIT 2014\charte essprit 2014\render\support final\triangle.png" id="211" name="Google Shape;211;g29cd914b6ba_1_10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12" name="Google Shape;212;g29cd914b6ba_1_104"/>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13" name="Google Shape;213;g29cd914b6ba_1_104"/>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214" name="Google Shape;214;g29cd914b6ba_1_104"/>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t>
            </a:r>
            <a:r>
              <a:rPr b="1" lang="fr-TN">
                <a:solidFill>
                  <a:srgbClr val="E20B0B"/>
                </a:solidFill>
              </a:rPr>
              <a:t>ap : exemple (2/4)</a:t>
            </a:r>
            <a:endParaRPr b="1">
              <a:solidFill>
                <a:srgbClr val="E20B0B"/>
              </a:solidFill>
            </a:endParaRPr>
          </a:p>
        </p:txBody>
      </p:sp>
      <p:sp>
        <p:nvSpPr>
          <p:cNvPr id="215" name="Google Shape;215;g29cd914b6ba_1_104"/>
          <p:cNvSpPr txBox="1"/>
          <p:nvPr/>
        </p:nvSpPr>
        <p:spPr>
          <a:xfrm>
            <a:off x="577100" y="924175"/>
            <a:ext cx="8070000" cy="12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TN" sz="1300">
                <a:solidFill>
                  <a:srgbClr val="8C8C8C"/>
                </a:solidFill>
                <a:latin typeface="Courier New"/>
                <a:ea typeface="Courier New"/>
                <a:cs typeface="Courier New"/>
                <a:sym typeface="Courier New"/>
              </a:rPr>
              <a:t>// Removing a key-value pair</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chemeClr val="dk1"/>
                </a:solidFill>
                <a:latin typeface="Courier New"/>
                <a:ea typeface="Courier New"/>
                <a:cs typeface="Courier New"/>
                <a:sym typeface="Courier New"/>
              </a:rPr>
              <a:t>String removeStudent </a:t>
            </a:r>
            <a:r>
              <a:rPr b="1" lang="fr-TN" sz="1300">
                <a:solidFill>
                  <a:srgbClr val="080808"/>
                </a:solidFill>
                <a:latin typeface="Courier New"/>
                <a:ea typeface="Courier New"/>
                <a:cs typeface="Courier New"/>
                <a:sym typeface="Courier New"/>
              </a:rPr>
              <a:t>= </a:t>
            </a:r>
            <a:r>
              <a:rPr b="1" lang="fr-TN" sz="1300">
                <a:solidFill>
                  <a:srgbClr val="067D17"/>
                </a:solidFill>
                <a:latin typeface="Courier New"/>
                <a:ea typeface="Courier New"/>
                <a:cs typeface="Courier New"/>
                <a:sym typeface="Courier New"/>
              </a:rPr>
              <a:t>"Charlie"</a:t>
            </a:r>
            <a:r>
              <a:rPr b="1" lang="fr-T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.remove(</a:t>
            </a:r>
            <a:r>
              <a:rPr b="1" lang="fr-TN" sz="1300">
                <a:solidFill>
                  <a:schemeClr val="dk1"/>
                </a:solidFill>
                <a:latin typeface="Courier New"/>
                <a:ea typeface="Courier New"/>
                <a:cs typeface="Courier New"/>
                <a:sym typeface="Courier New"/>
              </a:rPr>
              <a:t>removeStudent</a:t>
            </a:r>
            <a:r>
              <a:rPr b="1" lang="fr-T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chemeClr val="dk1"/>
                </a:solidFill>
                <a:latin typeface="Courier New"/>
                <a:ea typeface="Courier New"/>
                <a:cs typeface="Courier New"/>
                <a:sym typeface="Courier New"/>
              </a:rPr>
              <a:t>removeStudent </a:t>
            </a:r>
            <a:r>
              <a:rPr b="1" lang="fr-TN" sz="1300">
                <a:solidFill>
                  <a:srgbClr val="080808"/>
                </a:solidFill>
                <a:latin typeface="Courier New"/>
                <a:ea typeface="Courier New"/>
                <a:cs typeface="Courier New"/>
                <a:sym typeface="Courier New"/>
              </a:rPr>
              <a:t>+ </a:t>
            </a:r>
            <a:r>
              <a:rPr b="1" lang="fr-TN" sz="1300">
                <a:solidFill>
                  <a:srgbClr val="067D17"/>
                </a:solidFill>
                <a:latin typeface="Courier New"/>
                <a:ea typeface="Courier New"/>
                <a:cs typeface="Courier New"/>
                <a:sym typeface="Courier New"/>
              </a:rPr>
              <a:t>" has been removed.</a:t>
            </a:r>
            <a:r>
              <a:rPr b="1" lang="fr-T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FF0000"/>
                </a:solidFill>
                <a:latin typeface="Courier New"/>
                <a:ea typeface="Courier New"/>
                <a:cs typeface="Courier New"/>
                <a:sym typeface="Courier New"/>
              </a:rPr>
              <a:t>// Output: Charlie has been removed.</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p:txBody>
      </p:sp>
      <p:sp>
        <p:nvSpPr>
          <p:cNvPr id="216" name="Google Shape;216;g29cd914b6ba_1_104"/>
          <p:cNvSpPr txBox="1"/>
          <p:nvPr/>
        </p:nvSpPr>
        <p:spPr>
          <a:xfrm>
            <a:off x="7269738" y="3239650"/>
            <a:ext cx="1202700" cy="102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 Output:</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Key: Bob</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Key: Alice</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Key: David</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b="1" i="1" sz="1200">
              <a:solidFill>
                <a:srgbClr val="FF0000"/>
              </a:solidFill>
              <a:latin typeface="Courier New"/>
              <a:ea typeface="Courier New"/>
              <a:cs typeface="Courier New"/>
              <a:sym typeface="Courier New"/>
            </a:endParaRPr>
          </a:p>
        </p:txBody>
      </p:sp>
      <p:sp>
        <p:nvSpPr>
          <p:cNvPr id="217" name="Google Shape;217;g29cd914b6ba_1_104"/>
          <p:cNvSpPr txBox="1"/>
          <p:nvPr/>
        </p:nvSpPr>
        <p:spPr>
          <a:xfrm>
            <a:off x="577100" y="2232750"/>
            <a:ext cx="8056500" cy="73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TN" sz="1300">
                <a:solidFill>
                  <a:srgbClr val="8C8C8C"/>
                </a:solidFill>
                <a:latin typeface="Courier New"/>
                <a:ea typeface="Courier New"/>
                <a:cs typeface="Courier New"/>
                <a:sym typeface="Courier New"/>
              </a:rPr>
              <a:t>// Displaying the map (toString() override needed for both Key and Value)</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None/>
            </a:pP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rgbClr val="067D17"/>
                </a:solidFill>
                <a:latin typeface="Courier New"/>
                <a:ea typeface="Courier New"/>
                <a:cs typeface="Courier New"/>
                <a:sym typeface="Courier New"/>
              </a:rPr>
              <a:t>"Student Scores: "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 Output: Student Scores: {Bob=15, Alice=12, David=20}</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9cd914b6ba_1_92"/>
          <p:cNvSpPr txBox="1"/>
          <p:nvPr/>
        </p:nvSpPr>
        <p:spPr>
          <a:xfrm>
            <a:off x="577100" y="927725"/>
            <a:ext cx="8056500" cy="153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i="1" lang="fr-TN" sz="1300">
                <a:solidFill>
                  <a:srgbClr val="8C8C8C"/>
                </a:solidFill>
                <a:latin typeface="Courier New"/>
                <a:ea typeface="Courier New"/>
                <a:cs typeface="Courier New"/>
                <a:sym typeface="Courier New"/>
              </a:rPr>
              <a:t>// Looping and displaying values</a:t>
            </a:r>
            <a:endParaRPr b="1" i="1" sz="1300">
              <a:solidFill>
                <a:srgbClr val="8C8C8C"/>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chemeClr val="dk1"/>
                </a:solidFill>
                <a:latin typeface="Courier New"/>
                <a:ea typeface="Courier New"/>
                <a:cs typeface="Courier New"/>
                <a:sym typeface="Courier New"/>
              </a:rPr>
              <a:t>Collection</a:t>
            </a:r>
            <a:r>
              <a:rPr b="1" lang="fr-TN" sz="1300">
                <a:solidFill>
                  <a:srgbClr val="080808"/>
                </a:solidFill>
                <a:latin typeface="Courier New"/>
                <a:ea typeface="Courier New"/>
                <a:cs typeface="Courier New"/>
                <a:sym typeface="Courier New"/>
              </a:rPr>
              <a:t>&lt;</a:t>
            </a:r>
            <a:r>
              <a:rPr b="1" lang="fr-TN" sz="1300">
                <a:solidFill>
                  <a:schemeClr val="dk1"/>
                </a:solidFill>
                <a:latin typeface="Courier New"/>
                <a:ea typeface="Courier New"/>
                <a:cs typeface="Courier New"/>
                <a:sym typeface="Courier New"/>
              </a:rPr>
              <a:t>Integer</a:t>
            </a:r>
            <a:r>
              <a:rPr b="1" lang="fr-TN" sz="1300">
                <a:solidFill>
                  <a:srgbClr val="080808"/>
                </a:solidFill>
                <a:latin typeface="Courier New"/>
                <a:ea typeface="Courier New"/>
                <a:cs typeface="Courier New"/>
                <a:sym typeface="Courier New"/>
              </a:rPr>
              <a:t>&gt; </a:t>
            </a:r>
            <a:r>
              <a:rPr b="1" lang="fr-TN" sz="1300">
                <a:solidFill>
                  <a:schemeClr val="dk1"/>
                </a:solidFill>
                <a:latin typeface="Courier New"/>
                <a:ea typeface="Courier New"/>
                <a:cs typeface="Courier New"/>
                <a:sym typeface="Courier New"/>
              </a:rPr>
              <a:t>values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.values();</a:t>
            </a:r>
            <a:endParaRPr b="1" sz="1300">
              <a:solidFill>
                <a:srgbClr val="080808"/>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rgbClr val="0033B3"/>
                </a:solidFill>
                <a:latin typeface="Courier New"/>
                <a:ea typeface="Courier New"/>
                <a:cs typeface="Courier New"/>
                <a:sym typeface="Courier New"/>
              </a:rPr>
              <a:t>for </a:t>
            </a:r>
            <a:r>
              <a:rPr b="1" lang="fr-TN" sz="1300">
                <a:solidFill>
                  <a:srgbClr val="080808"/>
                </a:solidFill>
                <a:latin typeface="Courier New"/>
                <a:ea typeface="Courier New"/>
                <a:cs typeface="Courier New"/>
                <a:sym typeface="Courier New"/>
              </a:rPr>
              <a:t>(</a:t>
            </a:r>
            <a:r>
              <a:rPr b="1" lang="fr-TN" sz="1300">
                <a:solidFill>
                  <a:schemeClr val="dk1"/>
                </a:solidFill>
                <a:latin typeface="Courier New"/>
                <a:ea typeface="Courier New"/>
                <a:cs typeface="Courier New"/>
                <a:sym typeface="Courier New"/>
              </a:rPr>
              <a:t>Integer value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values</a:t>
            </a:r>
            <a:r>
              <a:rPr b="1" lang="fr-TN" sz="1300">
                <a:solidFill>
                  <a:srgbClr val="080808"/>
                </a:solidFill>
                <a:latin typeface="Courier New"/>
                <a:ea typeface="Courier New"/>
                <a:cs typeface="Courier New"/>
                <a:sym typeface="Courier New"/>
              </a:rPr>
              <a:t>) {</a:t>
            </a:r>
            <a:endParaRPr b="1" sz="1300">
              <a:solidFill>
                <a:srgbClr val="080808"/>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rgbClr val="067D17"/>
                </a:solidFill>
                <a:latin typeface="Courier New"/>
                <a:ea typeface="Courier New"/>
                <a:cs typeface="Courier New"/>
                <a:sym typeface="Courier New"/>
              </a:rPr>
              <a:t>"Value: "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value</a:t>
            </a:r>
            <a:r>
              <a:rPr b="1" lang="fr-TN" sz="1300">
                <a:solidFill>
                  <a:srgbClr val="080808"/>
                </a:solidFill>
                <a:latin typeface="Courier New"/>
                <a:ea typeface="Courier New"/>
                <a:cs typeface="Courier New"/>
                <a:sym typeface="Courier New"/>
              </a:rPr>
              <a:t>);</a:t>
            </a:r>
            <a:endParaRPr b="1" sz="1300">
              <a:solidFill>
                <a:srgbClr val="080808"/>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fr-TN" sz="1300">
                <a:solidFill>
                  <a:srgbClr val="080808"/>
                </a:solidFill>
                <a:latin typeface="Courier New"/>
                <a:ea typeface="Courier New"/>
                <a:cs typeface="Courier New"/>
                <a:sym typeface="Courier New"/>
              </a:rPr>
              <a:t>}</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None/>
            </a:pPr>
            <a:r>
              <a:t/>
            </a:r>
            <a:endParaRPr b="1" i="1" sz="1300">
              <a:solidFill>
                <a:srgbClr val="8C8C8C"/>
              </a:solidFill>
              <a:latin typeface="Courier New"/>
              <a:ea typeface="Courier New"/>
              <a:cs typeface="Courier New"/>
              <a:sym typeface="Courier New"/>
            </a:endParaRPr>
          </a:p>
        </p:txBody>
      </p:sp>
      <p:pic>
        <p:nvPicPr>
          <p:cNvPr descr="D:\esprit 2014\ESPRIT 2014\charte essprit 2014\render\support final\triangle.png" id="223" name="Google Shape;223;g29cd914b6ba_1_9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24" name="Google Shape;224;g29cd914b6ba_1_92"/>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25" name="Google Shape;225;g29cd914b6ba_1_92"/>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226" name="Google Shape;226;g29cd914b6ba_1_92"/>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t>
            </a:r>
            <a:r>
              <a:rPr b="1" lang="fr-TN">
                <a:solidFill>
                  <a:srgbClr val="E20B0B"/>
                </a:solidFill>
              </a:rPr>
              <a:t>ap : exemple (3/4)</a:t>
            </a:r>
            <a:endParaRPr b="1">
              <a:solidFill>
                <a:srgbClr val="E20B0B"/>
              </a:solidFill>
            </a:endParaRPr>
          </a:p>
        </p:txBody>
      </p:sp>
      <p:sp>
        <p:nvSpPr>
          <p:cNvPr id="227" name="Google Shape;227;g29cd914b6ba_1_92"/>
          <p:cNvSpPr txBox="1"/>
          <p:nvPr/>
        </p:nvSpPr>
        <p:spPr>
          <a:xfrm>
            <a:off x="577100" y="2534975"/>
            <a:ext cx="8070000" cy="12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TN" sz="1300">
                <a:solidFill>
                  <a:srgbClr val="8C8C8C"/>
                </a:solidFill>
                <a:latin typeface="Courier New"/>
                <a:ea typeface="Courier New"/>
                <a:cs typeface="Courier New"/>
                <a:sym typeface="Courier New"/>
              </a:rPr>
              <a:t>// Looping and displaying both keys and values</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rgbClr val="0033B3"/>
                </a:solidFill>
                <a:latin typeface="Courier New"/>
                <a:ea typeface="Courier New"/>
                <a:cs typeface="Courier New"/>
                <a:sym typeface="Courier New"/>
              </a:rPr>
              <a:t>for </a:t>
            </a:r>
            <a:r>
              <a:rPr b="1" lang="fr-TN" sz="1300">
                <a:solidFill>
                  <a:srgbClr val="080808"/>
                </a:solidFill>
                <a:latin typeface="Courier New"/>
                <a:ea typeface="Courier New"/>
                <a:cs typeface="Courier New"/>
                <a:sym typeface="Courier New"/>
              </a:rPr>
              <a:t>(</a:t>
            </a:r>
            <a:r>
              <a:rPr b="1" lang="fr-TN" sz="1300">
                <a:solidFill>
                  <a:schemeClr val="dk1"/>
                </a:solidFill>
                <a:latin typeface="Courier New"/>
                <a:ea typeface="Courier New"/>
                <a:cs typeface="Courier New"/>
                <a:sym typeface="Courier New"/>
              </a:rPr>
              <a:t>Map</a:t>
            </a:r>
            <a:r>
              <a:rPr b="1" lang="fr-TN" sz="1300">
                <a:solidFill>
                  <a:srgbClr val="080808"/>
                </a:solidFill>
                <a:latin typeface="Courier New"/>
                <a:ea typeface="Courier New"/>
                <a:cs typeface="Courier New"/>
                <a:sym typeface="Courier New"/>
              </a:rPr>
              <a:t>.</a:t>
            </a:r>
            <a:r>
              <a:rPr b="1" lang="fr-TN" sz="1300">
                <a:solidFill>
                  <a:schemeClr val="dk1"/>
                </a:solidFill>
                <a:latin typeface="Courier New"/>
                <a:ea typeface="Courier New"/>
                <a:cs typeface="Courier New"/>
                <a:sym typeface="Courier New"/>
              </a:rPr>
              <a:t>Entry</a:t>
            </a:r>
            <a:r>
              <a:rPr b="1" lang="fr-TN" sz="1300">
                <a:solidFill>
                  <a:srgbClr val="080808"/>
                </a:solidFill>
                <a:latin typeface="Courier New"/>
                <a:ea typeface="Courier New"/>
                <a:cs typeface="Courier New"/>
                <a:sym typeface="Courier New"/>
              </a:rPr>
              <a:t>&lt;</a:t>
            </a:r>
            <a:r>
              <a:rPr b="1" lang="fr-TN" sz="1300">
                <a:solidFill>
                  <a:schemeClr val="dk1"/>
                </a:solidFill>
                <a:latin typeface="Courier New"/>
                <a:ea typeface="Courier New"/>
                <a:cs typeface="Courier New"/>
                <a:sym typeface="Courier New"/>
              </a:rPr>
              <a:t>String</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Integer</a:t>
            </a:r>
            <a:r>
              <a:rPr b="1" lang="fr-TN" sz="1300">
                <a:solidFill>
                  <a:srgbClr val="080808"/>
                </a:solidFill>
                <a:latin typeface="Courier New"/>
                <a:ea typeface="Courier New"/>
                <a:cs typeface="Courier New"/>
                <a:sym typeface="Courier New"/>
              </a:rPr>
              <a:t>&gt; </a:t>
            </a:r>
            <a:r>
              <a:rPr b="1" lang="fr-TN" sz="1300">
                <a:solidFill>
                  <a:schemeClr val="dk1"/>
                </a:solidFill>
                <a:latin typeface="Courier New"/>
                <a:ea typeface="Courier New"/>
                <a:cs typeface="Courier New"/>
                <a:sym typeface="Courier New"/>
              </a:rPr>
              <a:t>entry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.entrySet()){</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chemeClr val="dk1"/>
                </a:solidFill>
                <a:latin typeface="Courier New"/>
                <a:ea typeface="Courier New"/>
                <a:cs typeface="Courier New"/>
                <a:sym typeface="Courier New"/>
              </a:rPr>
              <a:t>entry</a:t>
            </a:r>
            <a:r>
              <a:rPr b="1" lang="fr-TN" sz="1300">
                <a:solidFill>
                  <a:srgbClr val="080808"/>
                </a:solidFill>
                <a:latin typeface="Courier New"/>
                <a:ea typeface="Courier New"/>
                <a:cs typeface="Courier New"/>
                <a:sym typeface="Courier New"/>
              </a:rPr>
              <a:t>.getKey() + </a:t>
            </a:r>
            <a:r>
              <a:rPr b="1" lang="fr-TN" sz="1300">
                <a:solidFill>
                  <a:srgbClr val="067D17"/>
                </a:solidFill>
                <a:latin typeface="Courier New"/>
                <a:ea typeface="Courier New"/>
                <a:cs typeface="Courier New"/>
                <a:sym typeface="Courier New"/>
              </a:rPr>
              <a:t>": "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entry</a:t>
            </a:r>
            <a:r>
              <a:rPr b="1" lang="fr-TN" sz="1300">
                <a:solidFill>
                  <a:srgbClr val="080808"/>
                </a:solidFill>
                <a:latin typeface="Courier New"/>
                <a:ea typeface="Courier New"/>
                <a:cs typeface="Courier New"/>
                <a:sym typeface="Courier New"/>
              </a:rPr>
              <a:t>.getValue());</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rgbClr val="080808"/>
                </a:solidFill>
                <a:latin typeface="Courier New"/>
                <a:ea typeface="Courier New"/>
                <a:cs typeface="Courier New"/>
                <a:sym typeface="Courier New"/>
              </a:rPr>
              <a:t>}</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p:txBody>
      </p:sp>
      <p:sp>
        <p:nvSpPr>
          <p:cNvPr id="228" name="Google Shape;228;g29cd914b6ba_1_92"/>
          <p:cNvSpPr txBox="1"/>
          <p:nvPr/>
        </p:nvSpPr>
        <p:spPr>
          <a:xfrm>
            <a:off x="7269738" y="1106050"/>
            <a:ext cx="1202700" cy="102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 Output:</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Value: 15</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Value: 12</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Value: 20</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b="1" i="1" sz="1200">
              <a:solidFill>
                <a:srgbClr val="FF0000"/>
              </a:solidFill>
              <a:latin typeface="Courier New"/>
              <a:ea typeface="Courier New"/>
              <a:cs typeface="Courier New"/>
              <a:sym typeface="Courier New"/>
            </a:endParaRPr>
          </a:p>
        </p:txBody>
      </p:sp>
      <p:sp>
        <p:nvSpPr>
          <p:cNvPr id="229" name="Google Shape;229;g29cd914b6ba_1_92"/>
          <p:cNvSpPr txBox="1"/>
          <p:nvPr/>
        </p:nvSpPr>
        <p:spPr>
          <a:xfrm>
            <a:off x="577100" y="3823325"/>
            <a:ext cx="8056500" cy="73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TN" sz="1300">
                <a:solidFill>
                  <a:srgbClr val="8C8C8C"/>
                </a:solidFill>
                <a:latin typeface="Courier New"/>
                <a:ea typeface="Courier New"/>
                <a:cs typeface="Courier New"/>
                <a:sym typeface="Courier New"/>
              </a:rPr>
              <a:t>// Checking the size of the map</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None/>
            </a:pP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rgbClr val="067D17"/>
                </a:solidFill>
                <a:latin typeface="Courier New"/>
                <a:ea typeface="Courier New"/>
                <a:cs typeface="Courier New"/>
                <a:sym typeface="Courier New"/>
              </a:rPr>
              <a:t>"Number of students: "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.size());</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 Output: Number of students: 3</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230" name="Google Shape;230;g29cd914b6ba_1_92"/>
          <p:cNvSpPr txBox="1"/>
          <p:nvPr/>
        </p:nvSpPr>
        <p:spPr>
          <a:xfrm>
            <a:off x="7269738" y="2628275"/>
            <a:ext cx="1202700" cy="102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 Output:</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Bob: 15</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Alice: 12</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i="1" lang="fr-TN" sz="1200">
                <a:solidFill>
                  <a:srgbClr val="FF0000"/>
                </a:solidFill>
                <a:latin typeface="Courier New"/>
                <a:ea typeface="Courier New"/>
                <a:cs typeface="Courier New"/>
                <a:sym typeface="Courier New"/>
              </a:rPr>
              <a:t>David: 20</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b="1" i="1" sz="1200">
              <a:solidFill>
                <a:srgbClr val="FF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D:\esprit 2014\ESPRIT 2014\charte essprit 2014\render\support final\triangle.png" id="235" name="Google Shape;235;g29cd914b6ba_1_4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36" name="Google Shape;236;g29cd914b6ba_1_49"/>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37" name="Google Shape;237;g29cd914b6ba_1_49"/>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238" name="Google Shape;238;g29cd914b6ba_1_49"/>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t>
            </a:r>
            <a:r>
              <a:rPr b="1" lang="fr-TN">
                <a:solidFill>
                  <a:srgbClr val="E20B0B"/>
                </a:solidFill>
              </a:rPr>
              <a:t>ap : exemple </a:t>
            </a:r>
            <a:r>
              <a:rPr b="1" lang="fr-TN">
                <a:solidFill>
                  <a:srgbClr val="E20B0B"/>
                </a:solidFill>
              </a:rPr>
              <a:t>(4/4)</a:t>
            </a:r>
            <a:endParaRPr b="1">
              <a:solidFill>
                <a:srgbClr val="E20B0B"/>
              </a:solidFill>
            </a:endParaRPr>
          </a:p>
        </p:txBody>
      </p:sp>
      <p:sp>
        <p:nvSpPr>
          <p:cNvPr id="239" name="Google Shape;239;g29cd914b6ba_1_49"/>
          <p:cNvSpPr txBox="1"/>
          <p:nvPr/>
        </p:nvSpPr>
        <p:spPr>
          <a:xfrm>
            <a:off x="541950" y="680013"/>
            <a:ext cx="8060100" cy="37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300">
                <a:solidFill>
                  <a:srgbClr val="8C8C8C"/>
                </a:solidFill>
                <a:latin typeface="Courier New"/>
                <a:ea typeface="Courier New"/>
                <a:cs typeface="Courier New"/>
                <a:sym typeface="Courier New"/>
              </a:rPr>
              <a:t>// Checking the size of the map</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rgbClr val="067D17"/>
                </a:solidFill>
                <a:latin typeface="Courier New"/>
                <a:ea typeface="Courier New"/>
                <a:cs typeface="Courier New"/>
                <a:sym typeface="Courier New"/>
              </a:rPr>
              <a:t>"Number of students: "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.size());</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FF0000"/>
                </a:solidFill>
                <a:latin typeface="Courier New"/>
                <a:ea typeface="Courier New"/>
                <a:cs typeface="Courier New"/>
                <a:sym typeface="Courier New"/>
              </a:rPr>
              <a:t>// Output: Number of students: 3</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300">
                <a:solidFill>
                  <a:srgbClr val="8C8C8C"/>
                </a:solidFill>
                <a:latin typeface="Courier New"/>
                <a:ea typeface="Courier New"/>
                <a:cs typeface="Courier New"/>
                <a:sym typeface="Courier New"/>
              </a:rPr>
              <a:t>// Clearing the map</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.clear();</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300">
                <a:solidFill>
                  <a:srgbClr val="8C8C8C"/>
                </a:solidFill>
                <a:latin typeface="Courier New"/>
                <a:ea typeface="Courier New"/>
                <a:cs typeface="Courier New"/>
                <a:sym typeface="Courier New"/>
              </a:rPr>
              <a:t>// Check if the map is empty</a:t>
            </a:r>
            <a:endParaRPr b="1" i="1" sz="13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300">
                <a:solidFill>
                  <a:schemeClr val="dk1"/>
                </a:solidFill>
                <a:latin typeface="Courier New"/>
                <a:ea typeface="Courier New"/>
                <a:cs typeface="Courier New"/>
                <a:sym typeface="Courier New"/>
              </a:rPr>
              <a:t>System</a:t>
            </a:r>
            <a:r>
              <a:rPr b="1" lang="fr-TN" sz="1300">
                <a:solidFill>
                  <a:srgbClr val="080808"/>
                </a:solidFill>
                <a:latin typeface="Courier New"/>
                <a:ea typeface="Courier New"/>
                <a:cs typeface="Courier New"/>
                <a:sym typeface="Courier New"/>
              </a:rPr>
              <a:t>.</a:t>
            </a:r>
            <a:r>
              <a:rPr b="1" i="1" lang="fr-TN" sz="1300">
                <a:solidFill>
                  <a:srgbClr val="871094"/>
                </a:solidFill>
                <a:latin typeface="Courier New"/>
                <a:ea typeface="Courier New"/>
                <a:cs typeface="Courier New"/>
                <a:sym typeface="Courier New"/>
              </a:rPr>
              <a:t>out</a:t>
            </a:r>
            <a:r>
              <a:rPr b="1" lang="fr-TN" sz="1300">
                <a:solidFill>
                  <a:srgbClr val="080808"/>
                </a:solidFill>
                <a:latin typeface="Courier New"/>
                <a:ea typeface="Courier New"/>
                <a:cs typeface="Courier New"/>
                <a:sym typeface="Courier New"/>
              </a:rPr>
              <a:t>.println(</a:t>
            </a:r>
            <a:r>
              <a:rPr b="1" lang="fr-TN" sz="1300">
                <a:solidFill>
                  <a:srgbClr val="067D17"/>
                </a:solidFill>
                <a:latin typeface="Courier New"/>
                <a:ea typeface="Courier New"/>
                <a:cs typeface="Courier New"/>
                <a:sym typeface="Courier New"/>
              </a:rPr>
              <a:t>"Is the map empty? " </a:t>
            </a:r>
            <a:r>
              <a:rPr b="1" lang="fr-TN" sz="1300">
                <a:solidFill>
                  <a:srgbClr val="080808"/>
                </a:solidFill>
                <a:latin typeface="Courier New"/>
                <a:ea typeface="Courier New"/>
                <a:cs typeface="Courier New"/>
                <a:sym typeface="Courier New"/>
              </a:rPr>
              <a:t>+ </a:t>
            </a:r>
            <a:r>
              <a:rPr b="1" lang="fr-TN" sz="1300">
                <a:solidFill>
                  <a:schemeClr val="dk1"/>
                </a:solidFill>
                <a:latin typeface="Courier New"/>
                <a:ea typeface="Courier New"/>
                <a:cs typeface="Courier New"/>
                <a:sym typeface="Courier New"/>
              </a:rPr>
              <a:t>studentScores</a:t>
            </a:r>
            <a:r>
              <a:rPr b="1" lang="fr-TN" sz="1300">
                <a:solidFill>
                  <a:srgbClr val="080808"/>
                </a:solidFill>
                <a:latin typeface="Courier New"/>
                <a:ea typeface="Courier New"/>
                <a:cs typeface="Courier New"/>
                <a:sym typeface="Courier New"/>
              </a:rPr>
              <a:t>.isEmpty());</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FF0000"/>
                </a:solidFill>
                <a:latin typeface="Courier New"/>
                <a:ea typeface="Courier New"/>
                <a:cs typeface="Courier New"/>
                <a:sym typeface="Courier New"/>
              </a:rPr>
              <a:t>// Output: Is the map empty? true</a:t>
            </a:r>
            <a:endParaRPr b="1" sz="13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300">
              <a:solidFill>
                <a:srgbClr val="8C8C8C"/>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cxnSp>
        <p:nvCxnSpPr>
          <p:cNvPr id="244" name="Google Shape;244;p13"/>
          <p:cNvCxnSpPr/>
          <p:nvPr/>
        </p:nvCxnSpPr>
        <p:spPr>
          <a:xfrm rot="10800000">
            <a:off x="1447200" y="2612150"/>
            <a:ext cx="6249600" cy="9300"/>
          </a:xfrm>
          <a:prstGeom prst="straightConnector1">
            <a:avLst/>
          </a:prstGeom>
          <a:noFill/>
          <a:ln cap="flat" cmpd="sng" w="28575">
            <a:solidFill>
              <a:srgbClr val="F5340B"/>
            </a:solidFill>
            <a:prstDash val="solid"/>
            <a:round/>
            <a:headEnd len="sm" w="sm" type="none"/>
            <a:tailEnd len="sm" w="sm" type="none"/>
          </a:ln>
        </p:spPr>
      </p:cxnSp>
      <p:sp>
        <p:nvSpPr>
          <p:cNvPr id="245" name="Google Shape;2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246" name="Google Shape;246;p13"/>
          <p:cNvSpPr txBox="1"/>
          <p:nvPr/>
        </p:nvSpPr>
        <p:spPr>
          <a:xfrm>
            <a:off x="3618443" y="1771871"/>
            <a:ext cx="2029522" cy="64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fr-TN" sz="3000" u="none" cap="none" strike="noStrike">
                <a:solidFill>
                  <a:srgbClr val="E20B0B"/>
                </a:solidFill>
                <a:latin typeface="Arial"/>
                <a:ea typeface="Arial"/>
                <a:cs typeface="Arial"/>
                <a:sym typeface="Arial"/>
              </a:rPr>
              <a:t>TreeMap </a:t>
            </a:r>
            <a:endParaRPr b="1" i="0" sz="3000" u="none" cap="none" strike="noStrike">
              <a:solidFill>
                <a:srgbClr val="E20B0B"/>
              </a:solidFill>
              <a:latin typeface="Arial"/>
              <a:ea typeface="Arial"/>
              <a:cs typeface="Arial"/>
              <a:sym typeface="Arial"/>
            </a:endParaRPr>
          </a:p>
        </p:txBody>
      </p:sp>
      <p:pic>
        <p:nvPicPr>
          <p:cNvPr descr="D:\esprit 2014\ESPRIT 2014\charte essprit 2014\render\support final\triangle.png" id="247" name="Google Shape;247;p13"/>
          <p:cNvPicPr preferRelativeResize="0"/>
          <p:nvPr/>
        </p:nvPicPr>
        <p:blipFill rotWithShape="1">
          <a:blip r:embed="rId3">
            <a:alphaModFix/>
          </a:blip>
          <a:srcRect b="0" l="0" r="0" t="0"/>
          <a:stretch/>
        </p:blipFill>
        <p:spPr>
          <a:xfrm rot="10800000">
            <a:off x="2109380" y="2688350"/>
            <a:ext cx="2371432" cy="1631872"/>
          </a:xfrm>
          <a:prstGeom prst="rect">
            <a:avLst/>
          </a:prstGeom>
          <a:noFill/>
          <a:ln>
            <a:noFill/>
          </a:ln>
        </p:spPr>
      </p:pic>
      <p:pic>
        <p:nvPicPr>
          <p:cNvPr descr="D:\esprit 2014\ESPRIT 2014\charte essprit 2014\render\support final\triangle.png" id="248" name="Google Shape;248;p13"/>
          <p:cNvPicPr preferRelativeResize="0"/>
          <p:nvPr/>
        </p:nvPicPr>
        <p:blipFill rotWithShape="1">
          <a:blip r:embed="rId3">
            <a:alphaModFix/>
          </a:blip>
          <a:srcRect b="0" l="0" r="0" t="0"/>
          <a:stretch/>
        </p:blipFill>
        <p:spPr>
          <a:xfrm flipH="1" rot="10800000">
            <a:off x="4633205" y="2694425"/>
            <a:ext cx="2371432" cy="16318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cxnSp>
        <p:nvCxnSpPr>
          <p:cNvPr id="254" name="Google Shape;254;p14"/>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55" name="Google Shape;255;p14"/>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TreeMap… par définition</a:t>
            </a:r>
            <a:endParaRPr b="0" i="0" sz="1400" u="none" cap="none" strike="noStrike">
              <a:solidFill>
                <a:srgbClr val="000000"/>
              </a:solidFill>
              <a:latin typeface="Arial"/>
              <a:ea typeface="Arial"/>
              <a:cs typeface="Arial"/>
              <a:sym typeface="Arial"/>
            </a:endParaRPr>
          </a:p>
        </p:txBody>
      </p:sp>
      <p:sp>
        <p:nvSpPr>
          <p:cNvPr id="256" name="Google Shape;256;p14"/>
          <p:cNvSpPr txBox="1"/>
          <p:nvPr/>
        </p:nvSpPr>
        <p:spPr>
          <a:xfrm>
            <a:off x="407194" y="1343445"/>
            <a:ext cx="8329612" cy="322591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2"/>
              </a:buClr>
              <a:buSzPts val="2400"/>
              <a:buFont typeface="Arial"/>
              <a:buNone/>
            </a:pPr>
            <a:r>
              <a:rPr i="0" lang="fr-TN" sz="1800" u="none" cap="none" strike="noStrike">
                <a:solidFill>
                  <a:schemeClr val="dk1"/>
                </a:solidFill>
                <a:latin typeface="Roboto Light"/>
                <a:ea typeface="Roboto Light"/>
                <a:cs typeface="Roboto Light"/>
                <a:sym typeface="Roboto Light"/>
              </a:rPr>
              <a:t>La classe </a:t>
            </a:r>
            <a:r>
              <a:rPr b="1" i="0" lang="fr-TN" sz="1800" u="none" cap="none" strike="noStrike">
                <a:solidFill>
                  <a:srgbClr val="FF0000"/>
                </a:solidFill>
                <a:latin typeface="Roboto"/>
                <a:ea typeface="Roboto"/>
                <a:cs typeface="Roboto"/>
                <a:sym typeface="Roboto"/>
              </a:rPr>
              <a:t>TreeMap</a:t>
            </a:r>
            <a:r>
              <a:rPr i="0" lang="fr-TN" sz="1800" u="none" cap="none" strike="noStrike">
                <a:solidFill>
                  <a:schemeClr val="dk1"/>
                </a:solidFill>
                <a:latin typeface="Roboto Light"/>
                <a:ea typeface="Roboto Light"/>
                <a:cs typeface="Roboto Light"/>
                <a:sym typeface="Roboto Light"/>
              </a:rPr>
              <a:t>, ajoutée à </a:t>
            </a:r>
            <a:r>
              <a:rPr b="1" i="0" lang="fr-TN" sz="1800" u="none" cap="none" strike="noStrike">
                <a:solidFill>
                  <a:schemeClr val="dk1"/>
                </a:solidFill>
                <a:latin typeface="Roboto"/>
                <a:ea typeface="Roboto"/>
                <a:cs typeface="Roboto"/>
                <a:sym typeface="Roboto"/>
              </a:rPr>
              <a:t>Java 1.2</a:t>
            </a:r>
            <a:r>
              <a:rPr i="0" lang="fr-TN" sz="1800" u="none" cap="none" strike="noStrike">
                <a:solidFill>
                  <a:schemeClr val="dk1"/>
                </a:solidFill>
                <a:latin typeface="Roboto Light"/>
                <a:ea typeface="Roboto Light"/>
                <a:cs typeface="Roboto Light"/>
                <a:sym typeface="Roboto Light"/>
              </a:rPr>
              <a:t>, est une Map qui stocke des éléments de manière triée.</a:t>
            </a:r>
            <a:endParaRPr i="0" sz="1800" u="none" cap="none" strike="noStrike">
              <a:solidFill>
                <a:srgbClr val="000000"/>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t/>
            </a:r>
            <a:endParaRPr i="0" sz="1800" u="none" cap="none" strike="noStrike">
              <a:solidFill>
                <a:schemeClr val="dk1"/>
              </a:solidFill>
              <a:latin typeface="Roboto Light"/>
              <a:ea typeface="Roboto Light"/>
              <a:cs typeface="Roboto Light"/>
              <a:sym typeface="Roboto Light"/>
            </a:endParaRPr>
          </a:p>
          <a:p>
            <a:pPr indent="0" lvl="0" marL="0" marR="0" rtl="0" algn="l">
              <a:lnSpc>
                <a:spcPct val="115000"/>
              </a:lnSpc>
              <a:spcBef>
                <a:spcPts val="1200"/>
              </a:spcBef>
              <a:spcAft>
                <a:spcPts val="0"/>
              </a:spcAft>
              <a:buClr>
                <a:schemeClr val="dk2"/>
              </a:buClr>
              <a:buSzPts val="2400"/>
              <a:buFont typeface="Arial"/>
              <a:buNone/>
            </a:pPr>
            <a:r>
              <a:rPr i="0" lang="fr-TN" sz="1800" u="none" cap="none" strike="noStrike">
                <a:solidFill>
                  <a:schemeClr val="dk1"/>
                </a:solidFill>
                <a:latin typeface="Roboto Light"/>
                <a:ea typeface="Roboto Light"/>
                <a:cs typeface="Roboto Light"/>
                <a:sym typeface="Roboto Light"/>
              </a:rPr>
              <a:t>Les éléments de la collection sont triés selon l'ordre naturel de leur clé (s'ils implémentent l'interface Comparable) ou en utilisant une instance de type Comparator fournie au constructeur de la collection.</a:t>
            </a:r>
            <a:endParaRPr i="0" sz="1800" u="none" cap="none" strike="noStrike">
              <a:solidFill>
                <a:srgbClr val="000000"/>
              </a:solidFill>
              <a:latin typeface="Roboto Light"/>
              <a:ea typeface="Roboto Light"/>
              <a:cs typeface="Roboto Light"/>
              <a:sym typeface="Roboto Light"/>
            </a:endParaRPr>
          </a:p>
          <a:p>
            <a:pPr indent="0" lvl="0" marL="0" marR="0" rtl="0" algn="l">
              <a:lnSpc>
                <a:spcPct val="115000"/>
              </a:lnSpc>
              <a:spcBef>
                <a:spcPts val="1200"/>
              </a:spcBef>
              <a:spcAft>
                <a:spcPts val="0"/>
              </a:spcAft>
              <a:buClr>
                <a:schemeClr val="dk2"/>
              </a:buClr>
              <a:buSzPts val="1800"/>
              <a:buFont typeface="Arial"/>
              <a:buNone/>
            </a:pPr>
            <a:r>
              <a:t/>
            </a:r>
            <a:endParaRPr i="0" sz="1800" u="none" cap="none" strike="noStrike">
              <a:solidFill>
                <a:schemeClr val="dk1"/>
              </a:solidFill>
              <a:latin typeface="Roboto Light"/>
              <a:ea typeface="Roboto Light"/>
              <a:cs typeface="Roboto Light"/>
              <a:sym typeface="Roboto Light"/>
            </a:endParaRPr>
          </a:p>
          <a:p>
            <a:pPr indent="0" lvl="0" marL="0" marR="0" rtl="0" algn="l">
              <a:lnSpc>
                <a:spcPct val="115000"/>
              </a:lnSpc>
              <a:spcBef>
                <a:spcPts val="1200"/>
              </a:spcBef>
              <a:spcAft>
                <a:spcPts val="0"/>
              </a:spcAft>
              <a:buClr>
                <a:schemeClr val="dk2"/>
              </a:buClr>
              <a:buSzPts val="2400"/>
              <a:buFont typeface="Arial"/>
              <a:buNone/>
            </a:pPr>
            <a:r>
              <a:rPr i="0" lang="fr-TN" sz="1800" u="none" cap="none" strike="noStrike">
                <a:solidFill>
                  <a:schemeClr val="dk1"/>
                </a:solidFill>
                <a:latin typeface="Roboto Light"/>
                <a:ea typeface="Roboto Light"/>
                <a:cs typeface="Roboto Light"/>
                <a:sym typeface="Roboto Light"/>
              </a:rPr>
              <a:t>Elle implémente les interfaces </a:t>
            </a:r>
            <a:r>
              <a:rPr b="1" i="0" lang="fr-TN" sz="1800" u="none" cap="none" strike="noStrike">
                <a:solidFill>
                  <a:srgbClr val="FF0000"/>
                </a:solidFill>
                <a:latin typeface="Roboto"/>
                <a:ea typeface="Roboto"/>
                <a:cs typeface="Roboto"/>
                <a:sym typeface="Roboto"/>
              </a:rPr>
              <a:t>Map </a:t>
            </a:r>
            <a:r>
              <a:rPr i="0" lang="fr-TN" sz="1800" u="none" cap="none" strike="noStrike">
                <a:solidFill>
                  <a:schemeClr val="dk1"/>
                </a:solidFill>
                <a:latin typeface="Roboto Light"/>
                <a:ea typeface="Roboto Light"/>
                <a:cs typeface="Roboto Light"/>
                <a:sym typeface="Roboto Light"/>
              </a:rPr>
              <a:t>et </a:t>
            </a:r>
            <a:r>
              <a:rPr b="1" i="0" lang="fr-TN" sz="1800" u="none" cap="none" strike="noStrike">
                <a:solidFill>
                  <a:srgbClr val="FF0000"/>
                </a:solidFill>
                <a:latin typeface="Roboto"/>
                <a:ea typeface="Roboto"/>
                <a:cs typeface="Roboto"/>
                <a:sym typeface="Roboto"/>
              </a:rPr>
              <a:t>SortedMap</a:t>
            </a:r>
            <a:r>
              <a:rPr i="0" lang="fr-TN" sz="1800" u="none" cap="none" strike="noStrike">
                <a:solidFill>
                  <a:schemeClr val="dk1"/>
                </a:solidFill>
                <a:latin typeface="Roboto Light"/>
                <a:ea typeface="Roboto Light"/>
                <a:cs typeface="Roboto Light"/>
                <a:sym typeface="Roboto Light"/>
              </a:rPr>
              <a:t>. </a:t>
            </a:r>
            <a:endParaRPr i="0" sz="1800" u="none" cap="none" strike="noStrike">
              <a:solidFill>
                <a:srgbClr val="000000"/>
              </a:solidFill>
              <a:latin typeface="Roboto Light"/>
              <a:ea typeface="Roboto Light"/>
              <a:cs typeface="Roboto Light"/>
              <a:sym typeface="Roboto Light"/>
            </a:endParaRPr>
          </a:p>
          <a:p>
            <a:pPr indent="0" lvl="0" marL="0" marR="0" rtl="0" algn="l">
              <a:lnSpc>
                <a:spcPct val="90000"/>
              </a:lnSpc>
              <a:spcBef>
                <a:spcPts val="10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D:\esprit 2014\ESPRIT 2014\charte essprit 2014\render\support final\triangle.png" id="69" name="Google Shape;69;p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70" name="Google Shape;70;p2"/>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71" name="Google Shape;7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72" name="Google Shape;72;p2"/>
          <p:cNvSpPr txBox="1"/>
          <p:nvPr/>
        </p:nvSpPr>
        <p:spPr>
          <a:xfrm>
            <a:off x="487250" y="1844948"/>
            <a:ext cx="7888800" cy="1836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1000"/>
              </a:spcBef>
              <a:spcAft>
                <a:spcPts val="0"/>
              </a:spcAft>
              <a:buClr>
                <a:schemeClr val="dk1"/>
              </a:buClr>
              <a:buSzPts val="1800"/>
              <a:buFont typeface="Barlow Condensed"/>
              <a:buChar char="●"/>
            </a:pPr>
            <a:r>
              <a:rPr b="0" i="0" lang="fr-TN" sz="1800" u="none" cap="none" strike="noStrike">
                <a:solidFill>
                  <a:schemeClr val="dk1"/>
                </a:solidFill>
                <a:latin typeface="Barlow Condensed"/>
                <a:ea typeface="Barlow Condensed"/>
                <a:cs typeface="Barlow Condensed"/>
                <a:sym typeface="Barlow Condensed"/>
              </a:rPr>
              <a:t>Découvrir l’interface MAP , son architecture ainsi que les classes qui l’implémentent</a:t>
            </a:r>
            <a:endParaRPr b="0" i="0" sz="1800" u="none" cap="none" strike="noStrike">
              <a:solidFill>
                <a:schemeClr val="dk1"/>
              </a:solidFill>
              <a:latin typeface="Barlow Condensed"/>
              <a:ea typeface="Barlow Condensed"/>
              <a:cs typeface="Barlow Condensed"/>
              <a:sym typeface="Barlow Condensed"/>
            </a:endParaRPr>
          </a:p>
          <a:p>
            <a:pPr indent="-342900" lvl="0" marL="457200" marR="0" rtl="0" algn="l">
              <a:lnSpc>
                <a:spcPct val="150000"/>
              </a:lnSpc>
              <a:spcBef>
                <a:spcPts val="0"/>
              </a:spcBef>
              <a:spcAft>
                <a:spcPts val="0"/>
              </a:spcAft>
              <a:buClr>
                <a:schemeClr val="dk1"/>
              </a:buClr>
              <a:buSzPts val="1800"/>
              <a:buFont typeface="Barlow Condensed"/>
              <a:buChar char="●"/>
            </a:pPr>
            <a:r>
              <a:rPr b="0" i="0" lang="fr-TN" sz="1800" u="none" cap="none" strike="noStrike">
                <a:solidFill>
                  <a:schemeClr val="dk1"/>
                </a:solidFill>
                <a:latin typeface="Barlow Condensed"/>
                <a:ea typeface="Barlow Condensed"/>
                <a:cs typeface="Barlow Condensed"/>
                <a:sym typeface="Barlow Condensed"/>
              </a:rPr>
              <a:t>Savoir différencier entre HashMap et TreeMap</a:t>
            </a:r>
            <a:endParaRPr b="0" i="0" sz="1800" u="none" cap="none" strike="noStrike">
              <a:solidFill>
                <a:schemeClr val="dk1"/>
              </a:solidFill>
              <a:latin typeface="Barlow Condensed"/>
              <a:ea typeface="Barlow Condensed"/>
              <a:cs typeface="Barlow Condensed"/>
              <a:sym typeface="Barlow Condensed"/>
            </a:endParaRPr>
          </a:p>
          <a:p>
            <a:pPr indent="-228600" lvl="0" marL="457200" marR="0" rtl="0" algn="l">
              <a:lnSpc>
                <a:spcPct val="150000"/>
              </a:lnSpc>
              <a:spcBef>
                <a:spcPts val="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a:p>
            <a:pPr indent="0" lvl="0" marL="457200" marR="0" rtl="0" algn="l">
              <a:lnSpc>
                <a:spcPct val="150000"/>
              </a:lnSpc>
              <a:spcBef>
                <a:spcPts val="10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 name="Google Shape;73;p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Objectifs du chapitre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D:\esprit 2014\ESPRIT 2014\charte essprit 2014\render\support final\triangle.png" id="261" name="Google Shape;261;g29cd914b6ba_1_15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62" name="Google Shape;262;g29cd914b6ba_1_158"/>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63" name="Google Shape;263;g29cd914b6ba_1_158"/>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264" name="Google Shape;264;g29cd914b6ba_1_158"/>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TreeM</a:t>
            </a:r>
            <a:r>
              <a:rPr b="1" lang="fr-TN">
                <a:solidFill>
                  <a:srgbClr val="E20B0B"/>
                </a:solidFill>
              </a:rPr>
              <a:t>ap : exemple (1/2)</a:t>
            </a:r>
            <a:endParaRPr b="1">
              <a:solidFill>
                <a:srgbClr val="E20B0B"/>
              </a:solidFill>
            </a:endParaRPr>
          </a:p>
        </p:txBody>
      </p:sp>
      <p:sp>
        <p:nvSpPr>
          <p:cNvPr id="265" name="Google Shape;265;g29cd914b6ba_1_158"/>
          <p:cNvSpPr txBox="1"/>
          <p:nvPr/>
        </p:nvSpPr>
        <p:spPr>
          <a:xfrm>
            <a:off x="537000" y="701925"/>
            <a:ext cx="8070000" cy="431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i="1" sz="11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100">
                <a:solidFill>
                  <a:srgbClr val="8C8C8C"/>
                </a:solidFill>
                <a:latin typeface="Courier New"/>
                <a:ea typeface="Courier New"/>
                <a:cs typeface="Courier New"/>
                <a:sym typeface="Courier New"/>
              </a:rPr>
              <a:t>// Comparator for sorting by length of students names</a:t>
            </a:r>
            <a:endParaRPr b="1" i="1" sz="11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chemeClr val="dk1"/>
                </a:solidFill>
                <a:latin typeface="Courier New"/>
                <a:ea typeface="Courier New"/>
                <a:cs typeface="Courier New"/>
                <a:sym typeface="Courier New"/>
              </a:rPr>
              <a:t>Comparator</a:t>
            </a:r>
            <a:r>
              <a:rPr b="1" lang="fr-TN" sz="1100">
                <a:solidFill>
                  <a:srgbClr val="080808"/>
                </a:solidFill>
                <a:latin typeface="Courier New"/>
                <a:ea typeface="Courier New"/>
                <a:cs typeface="Courier New"/>
                <a:sym typeface="Courier New"/>
              </a:rPr>
              <a:t>&lt;</a:t>
            </a:r>
            <a:r>
              <a:rPr b="1" lang="fr-TN" sz="1100">
                <a:solidFill>
                  <a:schemeClr val="dk1"/>
                </a:solidFill>
                <a:latin typeface="Courier New"/>
                <a:ea typeface="Courier New"/>
                <a:cs typeface="Courier New"/>
                <a:sym typeface="Courier New"/>
              </a:rPr>
              <a:t>String</a:t>
            </a:r>
            <a:r>
              <a:rPr b="1" lang="fr-TN" sz="1100">
                <a:solidFill>
                  <a:srgbClr val="080808"/>
                </a:solidFill>
                <a:latin typeface="Courier New"/>
                <a:ea typeface="Courier New"/>
                <a:cs typeface="Courier New"/>
                <a:sym typeface="Courier New"/>
              </a:rPr>
              <a:t>&gt; </a:t>
            </a:r>
            <a:r>
              <a:rPr b="1" lang="fr-TN" sz="1100">
                <a:solidFill>
                  <a:schemeClr val="dk1"/>
                </a:solidFill>
                <a:latin typeface="Courier New"/>
                <a:ea typeface="Courier New"/>
                <a:cs typeface="Courier New"/>
                <a:sym typeface="Courier New"/>
              </a:rPr>
              <a:t>nameLengthComparator </a:t>
            </a:r>
            <a:r>
              <a:rPr b="1" lang="fr-TN" sz="1100">
                <a:solidFill>
                  <a:srgbClr val="080808"/>
                </a:solidFill>
                <a:latin typeface="Courier New"/>
                <a:ea typeface="Courier New"/>
                <a:cs typeface="Courier New"/>
                <a:sym typeface="Courier New"/>
              </a:rPr>
              <a:t>= </a:t>
            </a:r>
            <a:r>
              <a:rPr b="1" lang="fr-TN" sz="1100">
                <a:solidFill>
                  <a:srgbClr val="0033B3"/>
                </a:solidFill>
                <a:latin typeface="Courier New"/>
                <a:ea typeface="Courier New"/>
                <a:cs typeface="Courier New"/>
                <a:sym typeface="Courier New"/>
              </a:rPr>
              <a:t>new </a:t>
            </a:r>
            <a:r>
              <a:rPr b="1" lang="fr-TN" sz="1100">
                <a:solidFill>
                  <a:schemeClr val="dk1"/>
                </a:solidFill>
                <a:latin typeface="Courier New"/>
                <a:ea typeface="Courier New"/>
                <a:cs typeface="Courier New"/>
                <a:sym typeface="Courier New"/>
              </a:rPr>
              <a:t>Comparator</a:t>
            </a:r>
            <a:r>
              <a:rPr b="1" lang="fr-TN" sz="1100">
                <a:solidFill>
                  <a:srgbClr val="080808"/>
                </a:solidFill>
                <a:latin typeface="Courier New"/>
                <a:ea typeface="Courier New"/>
                <a:cs typeface="Courier New"/>
                <a:sym typeface="Courier New"/>
              </a:rPr>
              <a:t>&lt;</a:t>
            </a:r>
            <a:r>
              <a:rPr b="1" lang="fr-TN" sz="1100">
                <a:solidFill>
                  <a:schemeClr val="dk1"/>
                </a:solidFill>
                <a:latin typeface="Courier New"/>
                <a:ea typeface="Courier New"/>
                <a:cs typeface="Courier New"/>
                <a:sym typeface="Courier New"/>
              </a:rPr>
              <a:t>String</a:t>
            </a:r>
            <a:r>
              <a:rPr b="1" lang="fr-TN" sz="1100">
                <a:solidFill>
                  <a:srgbClr val="080808"/>
                </a:solidFill>
                <a:latin typeface="Courier New"/>
                <a:ea typeface="Courier New"/>
                <a:cs typeface="Courier New"/>
                <a:sym typeface="Courier New"/>
              </a:rPr>
              <a:t>&gt;()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   </a:t>
            </a:r>
            <a:r>
              <a:rPr b="1" lang="fr-TN" sz="1100">
                <a:solidFill>
                  <a:srgbClr val="9E880D"/>
                </a:solidFill>
                <a:latin typeface="Courier New"/>
                <a:ea typeface="Courier New"/>
                <a:cs typeface="Courier New"/>
                <a:sym typeface="Courier New"/>
              </a:rPr>
              <a:t>@Override</a:t>
            </a:r>
            <a:endParaRPr b="1" sz="1100">
              <a:solidFill>
                <a:srgbClr val="9E880D"/>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9E880D"/>
                </a:solidFill>
                <a:latin typeface="Courier New"/>
                <a:ea typeface="Courier New"/>
                <a:cs typeface="Courier New"/>
                <a:sym typeface="Courier New"/>
              </a:rPr>
              <a:t>   </a:t>
            </a:r>
            <a:r>
              <a:rPr b="1" lang="fr-TN" sz="1100">
                <a:solidFill>
                  <a:srgbClr val="0033B3"/>
                </a:solidFill>
                <a:latin typeface="Courier New"/>
                <a:ea typeface="Courier New"/>
                <a:cs typeface="Courier New"/>
                <a:sym typeface="Courier New"/>
              </a:rPr>
              <a:t>public int </a:t>
            </a:r>
            <a:r>
              <a:rPr b="1" lang="fr-TN" sz="1100">
                <a:solidFill>
                  <a:srgbClr val="00627A"/>
                </a:solidFill>
                <a:latin typeface="Courier New"/>
                <a:ea typeface="Courier New"/>
                <a:cs typeface="Courier New"/>
                <a:sym typeface="Courier New"/>
              </a:rPr>
              <a:t>compare</a:t>
            </a:r>
            <a:r>
              <a:rPr b="1" lang="fr-TN" sz="1100">
                <a:solidFill>
                  <a:srgbClr val="080808"/>
                </a:solidFill>
                <a:latin typeface="Courier New"/>
                <a:ea typeface="Courier New"/>
                <a:cs typeface="Courier New"/>
                <a:sym typeface="Courier New"/>
              </a:rPr>
              <a:t>(</a:t>
            </a:r>
            <a:r>
              <a:rPr b="1" lang="fr-TN" sz="1100">
                <a:solidFill>
                  <a:schemeClr val="dk1"/>
                </a:solidFill>
                <a:latin typeface="Courier New"/>
                <a:ea typeface="Courier New"/>
                <a:cs typeface="Courier New"/>
                <a:sym typeface="Courier New"/>
              </a:rPr>
              <a:t>String </a:t>
            </a:r>
            <a:r>
              <a:rPr b="1" lang="fr-TN" sz="1100">
                <a:solidFill>
                  <a:srgbClr val="080808"/>
                </a:solidFill>
                <a:latin typeface="Courier New"/>
                <a:ea typeface="Courier New"/>
                <a:cs typeface="Courier New"/>
                <a:sym typeface="Courier New"/>
              </a:rPr>
              <a:t>o1, </a:t>
            </a:r>
            <a:r>
              <a:rPr b="1" lang="fr-TN" sz="1100">
                <a:solidFill>
                  <a:schemeClr val="dk1"/>
                </a:solidFill>
                <a:latin typeface="Courier New"/>
                <a:ea typeface="Courier New"/>
                <a:cs typeface="Courier New"/>
                <a:sym typeface="Courier New"/>
              </a:rPr>
              <a:t>String </a:t>
            </a:r>
            <a:r>
              <a:rPr b="1" lang="fr-TN" sz="1100">
                <a:solidFill>
                  <a:srgbClr val="080808"/>
                </a:solidFill>
                <a:latin typeface="Courier New"/>
                <a:ea typeface="Courier New"/>
                <a:cs typeface="Courier New"/>
                <a:sym typeface="Courier New"/>
              </a:rPr>
              <a:t>o2)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       </a:t>
            </a:r>
            <a:r>
              <a:rPr b="1" lang="fr-TN" sz="1100">
                <a:solidFill>
                  <a:srgbClr val="0033B3"/>
                </a:solidFill>
                <a:latin typeface="Courier New"/>
                <a:ea typeface="Courier New"/>
                <a:cs typeface="Courier New"/>
                <a:sym typeface="Courier New"/>
              </a:rPr>
              <a:t>return </a:t>
            </a:r>
            <a:r>
              <a:rPr b="1" lang="fr-TN" sz="1100">
                <a:solidFill>
                  <a:srgbClr val="080808"/>
                </a:solidFill>
                <a:latin typeface="Courier New"/>
                <a:ea typeface="Courier New"/>
                <a:cs typeface="Courier New"/>
                <a:sym typeface="Courier New"/>
              </a:rPr>
              <a:t>o1.length() - o2.length();</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100">
                <a:solidFill>
                  <a:srgbClr val="8C8C8C"/>
                </a:solidFill>
                <a:latin typeface="Courier New"/>
                <a:ea typeface="Courier New"/>
                <a:cs typeface="Courier New"/>
                <a:sym typeface="Courier New"/>
              </a:rPr>
              <a:t>// Comparator for sorting Alphabetically</a:t>
            </a:r>
            <a:endParaRPr b="1" i="1" sz="11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chemeClr val="dk1"/>
                </a:solidFill>
                <a:latin typeface="Courier New"/>
                <a:ea typeface="Courier New"/>
                <a:cs typeface="Courier New"/>
                <a:sym typeface="Courier New"/>
              </a:rPr>
              <a:t>Comparator</a:t>
            </a:r>
            <a:r>
              <a:rPr b="1" lang="fr-TN" sz="1100">
                <a:solidFill>
                  <a:srgbClr val="080808"/>
                </a:solidFill>
                <a:latin typeface="Courier New"/>
                <a:ea typeface="Courier New"/>
                <a:cs typeface="Courier New"/>
                <a:sym typeface="Courier New"/>
              </a:rPr>
              <a:t>&lt;</a:t>
            </a:r>
            <a:r>
              <a:rPr b="1" lang="fr-TN" sz="1100">
                <a:solidFill>
                  <a:schemeClr val="dk1"/>
                </a:solidFill>
                <a:latin typeface="Courier New"/>
                <a:ea typeface="Courier New"/>
                <a:cs typeface="Courier New"/>
                <a:sym typeface="Courier New"/>
              </a:rPr>
              <a:t>String</a:t>
            </a:r>
            <a:r>
              <a:rPr b="1" lang="fr-TN" sz="1100">
                <a:solidFill>
                  <a:srgbClr val="080808"/>
                </a:solidFill>
                <a:latin typeface="Courier New"/>
                <a:ea typeface="Courier New"/>
                <a:cs typeface="Courier New"/>
                <a:sym typeface="Courier New"/>
              </a:rPr>
              <a:t>&gt; </a:t>
            </a:r>
            <a:r>
              <a:rPr b="1" lang="fr-TN" sz="1100">
                <a:solidFill>
                  <a:schemeClr val="dk1"/>
                </a:solidFill>
                <a:latin typeface="Courier New"/>
                <a:ea typeface="Courier New"/>
                <a:cs typeface="Courier New"/>
                <a:sym typeface="Courier New"/>
              </a:rPr>
              <a:t>alphabeticComparator </a:t>
            </a:r>
            <a:r>
              <a:rPr b="1" lang="fr-TN" sz="1100">
                <a:solidFill>
                  <a:srgbClr val="080808"/>
                </a:solidFill>
                <a:latin typeface="Courier New"/>
                <a:ea typeface="Courier New"/>
                <a:cs typeface="Courier New"/>
                <a:sym typeface="Courier New"/>
              </a:rPr>
              <a:t>= </a:t>
            </a:r>
            <a:r>
              <a:rPr b="1" lang="fr-TN" sz="1100">
                <a:solidFill>
                  <a:srgbClr val="0033B3"/>
                </a:solidFill>
                <a:latin typeface="Courier New"/>
                <a:ea typeface="Courier New"/>
                <a:cs typeface="Courier New"/>
                <a:sym typeface="Courier New"/>
              </a:rPr>
              <a:t>new </a:t>
            </a:r>
            <a:r>
              <a:rPr b="1" lang="fr-TN" sz="1100">
                <a:solidFill>
                  <a:schemeClr val="dk1"/>
                </a:solidFill>
                <a:latin typeface="Courier New"/>
                <a:ea typeface="Courier New"/>
                <a:cs typeface="Courier New"/>
                <a:sym typeface="Courier New"/>
              </a:rPr>
              <a:t>Comparator</a:t>
            </a:r>
            <a:r>
              <a:rPr b="1" lang="fr-TN" sz="1100">
                <a:solidFill>
                  <a:srgbClr val="080808"/>
                </a:solidFill>
                <a:latin typeface="Courier New"/>
                <a:ea typeface="Courier New"/>
                <a:cs typeface="Courier New"/>
                <a:sym typeface="Courier New"/>
              </a:rPr>
              <a:t>&lt;</a:t>
            </a:r>
            <a:r>
              <a:rPr b="1" lang="fr-TN" sz="1100">
                <a:solidFill>
                  <a:schemeClr val="dk1"/>
                </a:solidFill>
                <a:latin typeface="Courier New"/>
                <a:ea typeface="Courier New"/>
                <a:cs typeface="Courier New"/>
                <a:sym typeface="Courier New"/>
              </a:rPr>
              <a:t>String</a:t>
            </a:r>
            <a:r>
              <a:rPr b="1" lang="fr-TN" sz="1100">
                <a:solidFill>
                  <a:srgbClr val="080808"/>
                </a:solidFill>
                <a:latin typeface="Courier New"/>
                <a:ea typeface="Courier New"/>
                <a:cs typeface="Courier New"/>
                <a:sym typeface="Courier New"/>
              </a:rPr>
              <a:t>&gt;()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   </a:t>
            </a:r>
            <a:r>
              <a:rPr b="1" lang="fr-TN" sz="1100">
                <a:solidFill>
                  <a:srgbClr val="9E880D"/>
                </a:solidFill>
                <a:latin typeface="Courier New"/>
                <a:ea typeface="Courier New"/>
                <a:cs typeface="Courier New"/>
                <a:sym typeface="Courier New"/>
              </a:rPr>
              <a:t>@Override</a:t>
            </a:r>
            <a:endParaRPr b="1" sz="1100">
              <a:solidFill>
                <a:srgbClr val="9E880D"/>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9E880D"/>
                </a:solidFill>
                <a:latin typeface="Courier New"/>
                <a:ea typeface="Courier New"/>
                <a:cs typeface="Courier New"/>
                <a:sym typeface="Courier New"/>
              </a:rPr>
              <a:t>   </a:t>
            </a:r>
            <a:r>
              <a:rPr b="1" lang="fr-TN" sz="1100">
                <a:solidFill>
                  <a:srgbClr val="0033B3"/>
                </a:solidFill>
                <a:latin typeface="Courier New"/>
                <a:ea typeface="Courier New"/>
                <a:cs typeface="Courier New"/>
                <a:sym typeface="Courier New"/>
              </a:rPr>
              <a:t>public int </a:t>
            </a:r>
            <a:r>
              <a:rPr b="1" lang="fr-TN" sz="1100">
                <a:solidFill>
                  <a:srgbClr val="00627A"/>
                </a:solidFill>
                <a:latin typeface="Courier New"/>
                <a:ea typeface="Courier New"/>
                <a:cs typeface="Courier New"/>
                <a:sym typeface="Courier New"/>
              </a:rPr>
              <a:t>compare</a:t>
            </a:r>
            <a:r>
              <a:rPr b="1" lang="fr-TN" sz="1100">
                <a:solidFill>
                  <a:srgbClr val="080808"/>
                </a:solidFill>
                <a:latin typeface="Courier New"/>
                <a:ea typeface="Courier New"/>
                <a:cs typeface="Courier New"/>
                <a:sym typeface="Courier New"/>
              </a:rPr>
              <a:t>(</a:t>
            </a:r>
            <a:r>
              <a:rPr b="1" lang="fr-TN" sz="1100">
                <a:solidFill>
                  <a:schemeClr val="dk1"/>
                </a:solidFill>
                <a:latin typeface="Courier New"/>
                <a:ea typeface="Courier New"/>
                <a:cs typeface="Courier New"/>
                <a:sym typeface="Courier New"/>
              </a:rPr>
              <a:t>String </a:t>
            </a:r>
            <a:r>
              <a:rPr b="1" lang="fr-TN" sz="1100">
                <a:solidFill>
                  <a:srgbClr val="080808"/>
                </a:solidFill>
                <a:latin typeface="Courier New"/>
                <a:ea typeface="Courier New"/>
                <a:cs typeface="Courier New"/>
                <a:sym typeface="Courier New"/>
              </a:rPr>
              <a:t>o1, </a:t>
            </a:r>
            <a:r>
              <a:rPr b="1" lang="fr-TN" sz="1100">
                <a:solidFill>
                  <a:schemeClr val="dk1"/>
                </a:solidFill>
                <a:latin typeface="Courier New"/>
                <a:ea typeface="Courier New"/>
                <a:cs typeface="Courier New"/>
                <a:sym typeface="Courier New"/>
              </a:rPr>
              <a:t>String </a:t>
            </a:r>
            <a:r>
              <a:rPr b="1" lang="fr-TN" sz="1100">
                <a:solidFill>
                  <a:srgbClr val="080808"/>
                </a:solidFill>
                <a:latin typeface="Courier New"/>
                <a:ea typeface="Courier New"/>
                <a:cs typeface="Courier New"/>
                <a:sym typeface="Courier New"/>
              </a:rPr>
              <a:t>o2)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       </a:t>
            </a:r>
            <a:r>
              <a:rPr b="1" lang="fr-TN" sz="1100">
                <a:solidFill>
                  <a:srgbClr val="0033B3"/>
                </a:solidFill>
                <a:latin typeface="Courier New"/>
                <a:ea typeface="Courier New"/>
                <a:cs typeface="Courier New"/>
                <a:sym typeface="Courier New"/>
              </a:rPr>
              <a:t>return </a:t>
            </a:r>
            <a:r>
              <a:rPr b="1" lang="fr-TN" sz="1100">
                <a:solidFill>
                  <a:srgbClr val="080808"/>
                </a:solidFill>
                <a:latin typeface="Courier New"/>
                <a:ea typeface="Courier New"/>
                <a:cs typeface="Courier New"/>
                <a:sym typeface="Courier New"/>
              </a:rPr>
              <a:t>o1.compareTo(o2);</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1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8C8C8C"/>
                </a:solidFill>
                <a:latin typeface="Courier New"/>
                <a:ea typeface="Courier New"/>
                <a:cs typeface="Courier New"/>
                <a:sym typeface="Courier New"/>
              </a:rPr>
              <a:t>// Creating a TreeMap with a combined comparator (first by length, then Alphabetically)</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Map</a:t>
            </a:r>
            <a:r>
              <a:rPr b="1" lang="fr-TN" sz="1200">
                <a:solidFill>
                  <a:srgbClr val="080808"/>
                </a:solidFill>
                <a:latin typeface="Courier New"/>
                <a:ea typeface="Courier New"/>
                <a:cs typeface="Courier New"/>
                <a:sym typeface="Courier New"/>
              </a:rPr>
              <a:t>&lt;</a:t>
            </a:r>
            <a:r>
              <a:rPr b="1" lang="fr-TN" sz="1200">
                <a:solidFill>
                  <a:schemeClr val="dk1"/>
                </a:solidFill>
                <a:latin typeface="Courier New"/>
                <a:ea typeface="Courier New"/>
                <a:cs typeface="Courier New"/>
                <a:sym typeface="Courier New"/>
              </a:rPr>
              <a:t>String</a:t>
            </a:r>
            <a:r>
              <a:rPr b="1" lang="fr-TN" sz="1200">
                <a:solidFill>
                  <a:srgbClr val="080808"/>
                </a:solidFill>
                <a:latin typeface="Courier New"/>
                <a:ea typeface="Courier New"/>
                <a:cs typeface="Courier New"/>
                <a:sym typeface="Courier New"/>
              </a:rPr>
              <a:t>, </a:t>
            </a:r>
            <a:r>
              <a:rPr b="1" lang="fr-TN" sz="1200">
                <a:solidFill>
                  <a:schemeClr val="dk1"/>
                </a:solidFill>
                <a:latin typeface="Courier New"/>
                <a:ea typeface="Courier New"/>
                <a:cs typeface="Courier New"/>
                <a:sym typeface="Courier New"/>
              </a:rPr>
              <a:t>Integer</a:t>
            </a:r>
            <a:r>
              <a:rPr b="1" lang="fr-TN" sz="1200">
                <a:solidFill>
                  <a:srgbClr val="080808"/>
                </a:solidFill>
                <a:latin typeface="Courier New"/>
                <a:ea typeface="Courier New"/>
                <a:cs typeface="Courier New"/>
                <a:sym typeface="Courier New"/>
              </a:rPr>
              <a:t>&gt; </a:t>
            </a:r>
            <a:r>
              <a:rPr b="1" lang="fr-TN" sz="1200">
                <a:solidFill>
                  <a:schemeClr val="dk1"/>
                </a:solidFill>
                <a:latin typeface="Courier New"/>
                <a:ea typeface="Courier New"/>
                <a:cs typeface="Courier New"/>
                <a:sym typeface="Courier New"/>
              </a:rPr>
              <a:t>studentScores </a:t>
            </a:r>
            <a:r>
              <a:rPr b="1" lang="fr-TN" sz="1200">
                <a:solidFill>
                  <a:srgbClr val="080808"/>
                </a:solidFill>
                <a:latin typeface="Courier New"/>
                <a:ea typeface="Courier New"/>
                <a:cs typeface="Courier New"/>
                <a:sym typeface="Courier New"/>
              </a:rPr>
              <a:t>= </a:t>
            </a:r>
            <a:r>
              <a:rPr b="1" lang="fr-TN" sz="1200">
                <a:solidFill>
                  <a:srgbClr val="0033B3"/>
                </a:solidFill>
                <a:latin typeface="Courier New"/>
                <a:ea typeface="Courier New"/>
                <a:cs typeface="Courier New"/>
                <a:sym typeface="Courier New"/>
              </a:rPr>
              <a:t>new </a:t>
            </a:r>
            <a:r>
              <a:rPr b="1" lang="fr-TN" sz="1200">
                <a:solidFill>
                  <a:srgbClr val="080808"/>
                </a:solidFill>
                <a:latin typeface="Courier New"/>
                <a:ea typeface="Courier New"/>
                <a:cs typeface="Courier New"/>
                <a:sym typeface="Courier New"/>
              </a:rPr>
              <a:t>TreeMap&lt;&gt;(</a:t>
            </a:r>
            <a:r>
              <a:rPr b="1" lang="fr-TN" sz="1200">
                <a:solidFill>
                  <a:schemeClr val="dk1"/>
                </a:solidFill>
                <a:latin typeface="Courier New"/>
                <a:ea typeface="Courier New"/>
                <a:cs typeface="Courier New"/>
                <a:sym typeface="Courier New"/>
              </a:rPr>
              <a:t>nameLengthComparator</a:t>
            </a:r>
            <a:r>
              <a:rPr b="1" lang="fr-TN" sz="1200">
                <a:solidFill>
                  <a:srgbClr val="080808"/>
                </a:solidFill>
                <a:latin typeface="Courier New"/>
                <a:ea typeface="Courier New"/>
                <a:cs typeface="Courier New"/>
                <a:sym typeface="Courier New"/>
              </a:rPr>
              <a:t>.thenComparing(</a:t>
            </a:r>
            <a:r>
              <a:rPr b="1" lang="fr-TN" sz="1200">
                <a:solidFill>
                  <a:schemeClr val="dk1"/>
                </a:solidFill>
                <a:latin typeface="Courier New"/>
                <a:ea typeface="Courier New"/>
                <a:cs typeface="Courier New"/>
                <a:sym typeface="Courier New"/>
              </a:rPr>
              <a:t>alphabeticComparator</a:t>
            </a:r>
            <a:r>
              <a:rPr b="1" lang="fr-TN" sz="12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descr="D:\esprit 2014\ESPRIT 2014\charte essprit 2014\render\support final\triangle.png" id="270" name="Google Shape;270;g29cd914b6ba_1_16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71" name="Google Shape;271;g29cd914b6ba_1_166"/>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72" name="Google Shape;272;g29cd914b6ba_1_166"/>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273" name="Google Shape;273;g29cd914b6ba_1_166"/>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TreeM</a:t>
            </a:r>
            <a:r>
              <a:rPr b="1" lang="fr-TN">
                <a:solidFill>
                  <a:srgbClr val="E20B0B"/>
                </a:solidFill>
              </a:rPr>
              <a:t>ap : exemple (2/2)</a:t>
            </a:r>
            <a:endParaRPr b="1">
              <a:solidFill>
                <a:srgbClr val="E20B0B"/>
              </a:solidFill>
            </a:endParaRPr>
          </a:p>
        </p:txBody>
      </p:sp>
      <p:sp>
        <p:nvSpPr>
          <p:cNvPr id="274" name="Google Shape;274;g29cd914b6ba_1_166"/>
          <p:cNvSpPr txBox="1"/>
          <p:nvPr/>
        </p:nvSpPr>
        <p:spPr>
          <a:xfrm>
            <a:off x="537000" y="1278650"/>
            <a:ext cx="8070000" cy="30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TN" sz="1200">
                <a:solidFill>
                  <a:srgbClr val="8C8C8C"/>
                </a:solidFill>
                <a:latin typeface="Courier New"/>
                <a:ea typeface="Courier New"/>
                <a:cs typeface="Courier New"/>
                <a:sym typeface="Courier New"/>
              </a:rPr>
              <a:t>// Adding key-value pairs to the TreeMap</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"David"</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20</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"Charlie"</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14</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"Bob"</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15</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.put(</a:t>
            </a:r>
            <a:r>
              <a:rPr b="1" lang="fr-TN" sz="1200">
                <a:solidFill>
                  <a:srgbClr val="067D17"/>
                </a:solidFill>
                <a:latin typeface="Courier New"/>
                <a:ea typeface="Courier New"/>
                <a:cs typeface="Courier New"/>
                <a:sym typeface="Courier New"/>
              </a:rPr>
              <a:t>"Alice"</a:t>
            </a:r>
            <a:r>
              <a:rPr b="1" lang="fr-TN" sz="1200">
                <a:solidFill>
                  <a:srgbClr val="080808"/>
                </a:solidFill>
                <a:latin typeface="Courier New"/>
                <a:ea typeface="Courier New"/>
                <a:cs typeface="Courier New"/>
                <a:sym typeface="Courier New"/>
              </a:rPr>
              <a:t>, </a:t>
            </a:r>
            <a:r>
              <a:rPr b="1" lang="fr-TN" sz="1200">
                <a:solidFill>
                  <a:srgbClr val="1750EB"/>
                </a:solidFill>
                <a:latin typeface="Courier New"/>
                <a:ea typeface="Courier New"/>
                <a:cs typeface="Courier New"/>
                <a:sym typeface="Courier New"/>
              </a:rPr>
              <a:t>12</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8C8C8C"/>
                </a:solidFill>
                <a:latin typeface="Courier New"/>
                <a:ea typeface="Courier New"/>
                <a:cs typeface="Courier New"/>
                <a:sym typeface="Courier New"/>
              </a:rPr>
              <a:t>// Displaying the sorted map</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TN" sz="1200">
                <a:solidFill>
                  <a:schemeClr val="dk1"/>
                </a:solidFill>
                <a:latin typeface="Courier New"/>
                <a:ea typeface="Courier New"/>
                <a:cs typeface="Courier New"/>
                <a:sym typeface="Courier New"/>
              </a:rPr>
              <a:t>System</a:t>
            </a:r>
            <a:r>
              <a:rPr b="1" lang="fr-TN" sz="1200">
                <a:solidFill>
                  <a:srgbClr val="080808"/>
                </a:solidFill>
                <a:latin typeface="Courier New"/>
                <a:ea typeface="Courier New"/>
                <a:cs typeface="Courier New"/>
                <a:sym typeface="Courier New"/>
              </a:rPr>
              <a:t>.</a:t>
            </a:r>
            <a:r>
              <a:rPr b="1" i="1" lang="fr-TN" sz="1200">
                <a:solidFill>
                  <a:srgbClr val="871094"/>
                </a:solidFill>
                <a:latin typeface="Courier New"/>
                <a:ea typeface="Courier New"/>
                <a:cs typeface="Courier New"/>
                <a:sym typeface="Courier New"/>
              </a:rPr>
              <a:t>out</a:t>
            </a:r>
            <a:r>
              <a:rPr b="1" lang="fr-TN" sz="1200">
                <a:solidFill>
                  <a:srgbClr val="080808"/>
                </a:solidFill>
                <a:latin typeface="Courier New"/>
                <a:ea typeface="Courier New"/>
                <a:cs typeface="Courier New"/>
                <a:sym typeface="Courier New"/>
              </a:rPr>
              <a:t>.println(</a:t>
            </a:r>
            <a:r>
              <a:rPr b="1" lang="fr-TN" sz="1200">
                <a:solidFill>
                  <a:srgbClr val="067D17"/>
                </a:solidFill>
                <a:latin typeface="Courier New"/>
                <a:ea typeface="Courier New"/>
                <a:cs typeface="Courier New"/>
                <a:sym typeface="Courier New"/>
              </a:rPr>
              <a:t>"Student Scores (first by length, then Alphabetically): " </a:t>
            </a:r>
            <a:r>
              <a:rPr b="1" lang="fr-TN" sz="1200">
                <a:solidFill>
                  <a:srgbClr val="080808"/>
                </a:solidFill>
                <a:latin typeface="Courier New"/>
                <a:ea typeface="Courier New"/>
                <a:cs typeface="Courier New"/>
                <a:sym typeface="Courier New"/>
              </a:rPr>
              <a:t>+ </a:t>
            </a:r>
            <a:r>
              <a:rPr b="1" lang="fr-TN" sz="1200">
                <a:solidFill>
                  <a:schemeClr val="dk1"/>
                </a:solidFill>
                <a:latin typeface="Courier New"/>
                <a:ea typeface="Courier New"/>
                <a:cs typeface="Courier New"/>
                <a:sym typeface="Courier New"/>
              </a:rPr>
              <a:t>studentScores</a:t>
            </a:r>
            <a:r>
              <a:rPr b="1" lang="fr-T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FF0000"/>
                </a:solidFill>
                <a:latin typeface="Courier New"/>
                <a:ea typeface="Courier New"/>
                <a:cs typeface="Courier New"/>
                <a:sym typeface="Courier New"/>
              </a:rPr>
              <a:t>// Output:</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FF0000"/>
                </a:solidFill>
                <a:latin typeface="Courier New"/>
                <a:ea typeface="Courier New"/>
                <a:cs typeface="Courier New"/>
                <a:sym typeface="Courier New"/>
              </a:rPr>
              <a:t>Student Scores (first by length, then Alphabetically): </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2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fr-TN" sz="1200">
                <a:solidFill>
                  <a:srgbClr val="FF0000"/>
                </a:solidFill>
                <a:latin typeface="Courier New"/>
                <a:ea typeface="Courier New"/>
                <a:cs typeface="Courier New"/>
                <a:sym typeface="Courier New"/>
              </a:rPr>
              <a:t>{Bob=15, Alice=12, David=20, Charlie=14}</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200">
              <a:solidFill>
                <a:srgbClr val="8C8C8C"/>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9"/>
          <p:cNvSpPr txBox="1"/>
          <p:nvPr>
            <p:ph idx="12" type="sldNum"/>
          </p:nvPr>
        </p:nvSpPr>
        <p:spPr>
          <a:xfrm>
            <a:off x="6457950" y="4767263"/>
            <a:ext cx="2057400" cy="273825"/>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fr-TN"/>
              <a:t>‹#›</a:t>
            </a:fld>
            <a:endParaRPr/>
          </a:p>
        </p:txBody>
      </p:sp>
      <p:sp>
        <p:nvSpPr>
          <p:cNvPr id="281" name="Google Shape;281;p19"/>
          <p:cNvSpPr txBox="1"/>
          <p:nvPr/>
        </p:nvSpPr>
        <p:spPr>
          <a:xfrm>
            <a:off x="394619" y="863544"/>
            <a:ext cx="8240400" cy="3416400"/>
          </a:xfrm>
          <a:prstGeom prst="rect">
            <a:avLst/>
          </a:prstGeom>
          <a:noFill/>
          <a:ln>
            <a:noFill/>
          </a:ln>
        </p:spPr>
        <p:txBody>
          <a:bodyPr anchorCtr="0" anchor="t" bIns="68550" lIns="68550" spcFirstLastPara="1" rIns="68550" wrap="square" tIns="68550">
            <a:noAutofit/>
          </a:bodyPr>
          <a:lstStyle/>
          <a:p>
            <a:pPr indent="-285750" lvl="0" marL="342900" marR="0" rtl="0" algn="l">
              <a:lnSpc>
                <a:spcPct val="115000"/>
              </a:lnSpc>
              <a:spcBef>
                <a:spcPts val="0"/>
              </a:spcBef>
              <a:spcAft>
                <a:spcPts val="0"/>
              </a:spcAft>
              <a:buClr>
                <a:schemeClr val="dk1"/>
              </a:buClr>
              <a:buSzPts val="2400"/>
              <a:buFont typeface="Times New Roman"/>
              <a:buChar char="●"/>
            </a:pPr>
            <a:r>
              <a:rPr i="0" lang="fr-TN" sz="1800" u="none" cap="none" strike="noStrike">
                <a:solidFill>
                  <a:srgbClr val="000000"/>
                </a:solidFill>
                <a:latin typeface="Roboto Light"/>
                <a:ea typeface="Roboto Light"/>
                <a:cs typeface="Roboto Light"/>
                <a:sym typeface="Roboto Light"/>
              </a:rPr>
              <a:t>Si vous </a:t>
            </a:r>
            <a:r>
              <a:rPr i="0" lang="fr-TN" sz="1800" u="none" cap="none" strike="noStrike">
                <a:solidFill>
                  <a:srgbClr val="FF0000"/>
                </a:solidFill>
                <a:latin typeface="Roboto Light"/>
                <a:ea typeface="Roboto Light"/>
                <a:cs typeface="Roboto Light"/>
                <a:sym typeface="Roboto Light"/>
              </a:rPr>
              <a:t>ne souhaitez pas que les valeurs soient dupliquées</a:t>
            </a:r>
            <a:r>
              <a:rPr i="0" lang="fr-TN" sz="1800" u="none" cap="none" strike="noStrike">
                <a:solidFill>
                  <a:schemeClr val="dk1"/>
                </a:solidFill>
                <a:latin typeface="Roboto Light"/>
                <a:ea typeface="Roboto Light"/>
                <a:cs typeface="Roboto Light"/>
                <a:sym typeface="Roboto Light"/>
              </a:rPr>
              <a:t> </a:t>
            </a:r>
            <a:r>
              <a:rPr i="0" lang="fr-TN" sz="1800" u="none" cap="none" strike="noStrike">
                <a:solidFill>
                  <a:srgbClr val="000000"/>
                </a:solidFill>
                <a:latin typeface="Roboto Light"/>
                <a:ea typeface="Roboto Light"/>
                <a:cs typeface="Roboto Light"/>
                <a:sym typeface="Roboto Light"/>
              </a:rPr>
              <a:t>dans la base de données, </a:t>
            </a:r>
            <a:r>
              <a:rPr i="0" lang="fr-TN" sz="1800" u="none" cap="none" strike="noStrike">
                <a:solidFill>
                  <a:srgbClr val="FF0000"/>
                </a:solidFill>
                <a:latin typeface="Roboto Light"/>
                <a:ea typeface="Roboto Light"/>
                <a:cs typeface="Roboto Light"/>
                <a:sym typeface="Roboto Light"/>
              </a:rPr>
              <a:t>Set </a:t>
            </a:r>
            <a:r>
              <a:rPr i="0" lang="fr-TN" sz="1800" u="none" cap="none" strike="noStrike">
                <a:solidFill>
                  <a:srgbClr val="000000"/>
                </a:solidFill>
                <a:latin typeface="Roboto Light"/>
                <a:ea typeface="Roboto Light"/>
                <a:cs typeface="Roboto Light"/>
                <a:sym typeface="Roboto Light"/>
              </a:rPr>
              <a:t>doit être votre premier choix, car toutes ses classes n’autorisent pas les doublons.</a:t>
            </a:r>
            <a:endParaRPr i="0" sz="1800" u="none" cap="none" strike="noStrike">
              <a:solidFill>
                <a:srgbClr val="000000"/>
              </a:solidFill>
              <a:latin typeface="Roboto Light"/>
              <a:ea typeface="Roboto Light"/>
              <a:cs typeface="Roboto Light"/>
              <a:sym typeface="Roboto Light"/>
            </a:endParaRPr>
          </a:p>
          <a:p>
            <a:pPr indent="0" lvl="0" marL="342900" marR="0" rtl="0" algn="l">
              <a:lnSpc>
                <a:spcPct val="115000"/>
              </a:lnSpc>
              <a:spcBef>
                <a:spcPts val="0"/>
              </a:spcBef>
              <a:spcAft>
                <a:spcPts val="0"/>
              </a:spcAft>
              <a:buClr>
                <a:srgbClr val="000000"/>
              </a:buClr>
              <a:buSzPts val="1800"/>
              <a:buFont typeface="Arial"/>
              <a:buNone/>
            </a:pPr>
            <a:r>
              <a:t/>
            </a:r>
            <a:endParaRPr i="0" sz="1800" u="none" cap="none" strike="noStrike">
              <a:solidFill>
                <a:schemeClr val="dk1"/>
              </a:solidFill>
              <a:latin typeface="Roboto Light"/>
              <a:ea typeface="Roboto Light"/>
              <a:cs typeface="Roboto Light"/>
              <a:sym typeface="Roboto Light"/>
            </a:endParaRPr>
          </a:p>
          <a:p>
            <a:pPr indent="-285750" lvl="0" marL="342900" marR="0" rtl="0" algn="l">
              <a:lnSpc>
                <a:spcPct val="115000"/>
              </a:lnSpc>
              <a:spcBef>
                <a:spcPts val="0"/>
              </a:spcBef>
              <a:spcAft>
                <a:spcPts val="0"/>
              </a:spcAft>
              <a:buClr>
                <a:schemeClr val="dk1"/>
              </a:buClr>
              <a:buSzPts val="2400"/>
              <a:buFont typeface="Times New Roman"/>
              <a:buChar char="●"/>
            </a:pPr>
            <a:r>
              <a:rPr i="0" lang="fr-TN" sz="1800" u="none" cap="none" strike="noStrike">
                <a:solidFill>
                  <a:srgbClr val="000000"/>
                </a:solidFill>
                <a:latin typeface="Roboto Light"/>
                <a:ea typeface="Roboto Light"/>
                <a:cs typeface="Roboto Light"/>
                <a:sym typeface="Roboto Light"/>
              </a:rPr>
              <a:t>Si des opérations de recherche fréquentes basées sur les valeurs d’index sont nécessaires, alors </a:t>
            </a:r>
            <a:r>
              <a:rPr i="0" lang="fr-TN" sz="1800" u="none" cap="none" strike="noStrike">
                <a:solidFill>
                  <a:srgbClr val="FF0000"/>
                </a:solidFill>
                <a:latin typeface="Roboto Light"/>
                <a:ea typeface="Roboto Light"/>
                <a:cs typeface="Roboto Light"/>
                <a:sym typeface="Roboto Light"/>
              </a:rPr>
              <a:t>List (ArrayList)</a:t>
            </a:r>
            <a:r>
              <a:rPr i="0" lang="fr-TN" sz="1800" u="none" cap="none" strike="noStrike">
                <a:solidFill>
                  <a:schemeClr val="dk1"/>
                </a:solidFill>
                <a:latin typeface="Roboto Light"/>
                <a:ea typeface="Roboto Light"/>
                <a:cs typeface="Roboto Light"/>
                <a:sym typeface="Roboto Light"/>
              </a:rPr>
              <a:t> </a:t>
            </a:r>
            <a:r>
              <a:rPr i="0" lang="fr-TN" sz="1800" u="none" cap="none" strike="noStrike">
                <a:solidFill>
                  <a:srgbClr val="000000"/>
                </a:solidFill>
                <a:latin typeface="Roboto Light"/>
                <a:ea typeface="Roboto Light"/>
                <a:cs typeface="Roboto Light"/>
                <a:sym typeface="Roboto Light"/>
              </a:rPr>
              <a:t>constitue un meilleur choix.</a:t>
            </a:r>
            <a:endParaRPr i="0" sz="1800" u="none" cap="none" strike="noStrike">
              <a:solidFill>
                <a:srgbClr val="000000"/>
              </a:solidFill>
              <a:latin typeface="Roboto Light"/>
              <a:ea typeface="Roboto Light"/>
              <a:cs typeface="Roboto Light"/>
              <a:sym typeface="Roboto Light"/>
            </a:endParaRPr>
          </a:p>
          <a:p>
            <a:pPr indent="0" lvl="0" marL="0" marR="0" rtl="0" algn="l">
              <a:lnSpc>
                <a:spcPct val="115000"/>
              </a:lnSpc>
              <a:spcBef>
                <a:spcPts val="0"/>
              </a:spcBef>
              <a:spcAft>
                <a:spcPts val="0"/>
              </a:spcAft>
              <a:buClr>
                <a:srgbClr val="000000"/>
              </a:buClr>
              <a:buSzPts val="1800"/>
              <a:buFont typeface="Arial"/>
              <a:buNone/>
            </a:pPr>
            <a:r>
              <a:t/>
            </a:r>
            <a:endParaRPr i="0" sz="1800" u="none" cap="none" strike="noStrike">
              <a:solidFill>
                <a:schemeClr val="dk1"/>
              </a:solidFill>
              <a:latin typeface="Roboto Light"/>
              <a:ea typeface="Roboto Light"/>
              <a:cs typeface="Roboto Light"/>
              <a:sym typeface="Roboto Light"/>
            </a:endParaRPr>
          </a:p>
          <a:p>
            <a:pPr indent="-285750" lvl="0" marL="342900" marR="0" rtl="0" algn="l">
              <a:lnSpc>
                <a:spcPct val="115000"/>
              </a:lnSpc>
              <a:spcBef>
                <a:spcPts val="0"/>
              </a:spcBef>
              <a:spcAft>
                <a:spcPts val="0"/>
              </a:spcAft>
              <a:buClr>
                <a:schemeClr val="dk1"/>
              </a:buClr>
              <a:buSzPts val="2400"/>
              <a:buFont typeface="Times New Roman"/>
              <a:buChar char="●"/>
            </a:pPr>
            <a:r>
              <a:rPr i="0" lang="fr-TN" sz="1800" u="none" cap="none" strike="noStrike">
                <a:solidFill>
                  <a:schemeClr val="dk1"/>
                </a:solidFill>
                <a:latin typeface="Roboto Light"/>
                <a:ea typeface="Roboto Light"/>
                <a:cs typeface="Roboto Light"/>
                <a:sym typeface="Roboto Light"/>
              </a:rPr>
              <a:t>S’i</a:t>
            </a:r>
            <a:r>
              <a:rPr i="0" lang="fr-TN" sz="1800" u="none" cap="none" strike="noStrike">
                <a:solidFill>
                  <a:srgbClr val="000000"/>
                </a:solidFill>
                <a:latin typeface="Roboto Light"/>
                <a:ea typeface="Roboto Light"/>
                <a:cs typeface="Roboto Light"/>
                <a:sym typeface="Roboto Light"/>
              </a:rPr>
              <a:t>l est nécessaire de </a:t>
            </a:r>
            <a:r>
              <a:rPr i="0" lang="fr-TN" sz="1800" u="none" cap="none" strike="noStrike">
                <a:solidFill>
                  <a:srgbClr val="FF0000"/>
                </a:solidFill>
                <a:latin typeface="Roboto Light"/>
                <a:ea typeface="Roboto Light"/>
                <a:cs typeface="Roboto Light"/>
                <a:sym typeface="Roboto Light"/>
              </a:rPr>
              <a:t>maintenir l’ordre d’insertion</a:t>
            </a:r>
            <a:r>
              <a:rPr i="0" lang="fr-TN" sz="1800" u="none" cap="none" strike="noStrike">
                <a:solidFill>
                  <a:schemeClr val="dk1"/>
                </a:solidFill>
                <a:latin typeface="Roboto Light"/>
                <a:ea typeface="Roboto Light"/>
                <a:cs typeface="Roboto Light"/>
                <a:sym typeface="Roboto Light"/>
              </a:rPr>
              <a:t>, </a:t>
            </a:r>
            <a:r>
              <a:rPr i="0" lang="fr-TN" sz="1800" u="none" cap="none" strike="noStrike">
                <a:solidFill>
                  <a:srgbClr val="FF0000"/>
                </a:solidFill>
                <a:latin typeface="Roboto Light"/>
                <a:ea typeface="Roboto Light"/>
                <a:cs typeface="Roboto Light"/>
                <a:sym typeface="Roboto Light"/>
              </a:rPr>
              <a:t>List </a:t>
            </a:r>
            <a:r>
              <a:rPr i="0" lang="fr-TN" sz="1800" u="none" cap="none" strike="noStrike">
                <a:solidFill>
                  <a:srgbClr val="000000"/>
                </a:solidFill>
                <a:latin typeface="Roboto Light"/>
                <a:ea typeface="Roboto Light"/>
                <a:cs typeface="Roboto Light"/>
                <a:sym typeface="Roboto Light"/>
              </a:rPr>
              <a:t>est également préférée.</a:t>
            </a:r>
            <a:endParaRPr i="0" sz="1800" u="none" cap="none" strike="noStrike">
              <a:solidFill>
                <a:srgbClr val="000000"/>
              </a:solidFill>
              <a:latin typeface="Roboto Light"/>
              <a:ea typeface="Roboto Light"/>
              <a:cs typeface="Roboto Light"/>
              <a:sym typeface="Roboto Light"/>
            </a:endParaRPr>
          </a:p>
          <a:p>
            <a:pPr indent="0" lvl="0" marL="342900" marR="0" rtl="0" algn="l">
              <a:lnSpc>
                <a:spcPct val="115000"/>
              </a:lnSpc>
              <a:spcBef>
                <a:spcPts val="0"/>
              </a:spcBef>
              <a:spcAft>
                <a:spcPts val="0"/>
              </a:spcAft>
              <a:buClr>
                <a:srgbClr val="000000"/>
              </a:buClr>
              <a:buSzPts val="1800"/>
              <a:buFont typeface="Arial"/>
              <a:buNone/>
            </a:pPr>
            <a:r>
              <a:t/>
            </a:r>
            <a:endParaRPr i="0" sz="1800" u="none" cap="none" strike="noStrike">
              <a:solidFill>
                <a:schemeClr val="dk1"/>
              </a:solidFill>
              <a:latin typeface="Roboto Light"/>
              <a:ea typeface="Roboto Light"/>
              <a:cs typeface="Roboto Light"/>
              <a:sym typeface="Roboto Light"/>
            </a:endParaRPr>
          </a:p>
          <a:p>
            <a:pPr indent="-285750" lvl="0" marL="342900" marR="0" rtl="0" algn="l">
              <a:lnSpc>
                <a:spcPct val="115000"/>
              </a:lnSpc>
              <a:spcBef>
                <a:spcPts val="0"/>
              </a:spcBef>
              <a:spcAft>
                <a:spcPts val="0"/>
              </a:spcAft>
              <a:buClr>
                <a:schemeClr val="dk1"/>
              </a:buClr>
              <a:buSzPts val="2400"/>
              <a:buFont typeface="Times New Roman"/>
              <a:buChar char="●"/>
            </a:pPr>
            <a:r>
              <a:rPr i="0" lang="fr-TN" sz="1800" u="none" cap="none" strike="noStrike">
                <a:solidFill>
                  <a:srgbClr val="000000"/>
                </a:solidFill>
                <a:latin typeface="Roboto Light"/>
                <a:ea typeface="Roboto Light"/>
                <a:cs typeface="Roboto Light"/>
                <a:sym typeface="Roboto Light"/>
              </a:rPr>
              <a:t>Si l’exigence est d’avoir </a:t>
            </a:r>
            <a:r>
              <a:rPr i="0" lang="fr-TN" sz="1800" u="none" cap="none" strike="noStrike">
                <a:solidFill>
                  <a:srgbClr val="FF0000"/>
                </a:solidFill>
                <a:latin typeface="Roboto Light"/>
                <a:ea typeface="Roboto Light"/>
                <a:cs typeface="Roboto Light"/>
                <a:sym typeface="Roboto Light"/>
              </a:rPr>
              <a:t>un mappage clés/valeurs</a:t>
            </a:r>
            <a:r>
              <a:rPr i="0" lang="fr-TN" sz="1800" u="none" cap="none" strike="noStrike">
                <a:solidFill>
                  <a:srgbClr val="000000"/>
                </a:solidFill>
                <a:latin typeface="Roboto Light"/>
                <a:ea typeface="Roboto Light"/>
                <a:cs typeface="Roboto Light"/>
                <a:sym typeface="Roboto Light"/>
              </a:rPr>
              <a:t>, alors </a:t>
            </a:r>
            <a:r>
              <a:rPr i="0" lang="fr-TN" sz="1800" u="none" cap="none" strike="noStrike">
                <a:solidFill>
                  <a:srgbClr val="FF0000"/>
                </a:solidFill>
                <a:latin typeface="Roboto Light"/>
                <a:ea typeface="Roboto Light"/>
                <a:cs typeface="Roboto Light"/>
                <a:sym typeface="Roboto Light"/>
              </a:rPr>
              <a:t>Map </a:t>
            </a:r>
            <a:r>
              <a:rPr i="0" lang="fr-TN" sz="1800" u="none" cap="none" strike="noStrike">
                <a:solidFill>
                  <a:srgbClr val="000000"/>
                </a:solidFill>
                <a:latin typeface="Roboto Light"/>
                <a:ea typeface="Roboto Light"/>
                <a:cs typeface="Roboto Light"/>
                <a:sym typeface="Roboto Light"/>
              </a:rPr>
              <a:t>est votre meilleur choix.</a:t>
            </a:r>
            <a:endParaRPr i="0" sz="1800" u="none" cap="none" strike="noStrike">
              <a:solidFill>
                <a:srgbClr val="000000"/>
              </a:solidFill>
              <a:latin typeface="Roboto Light"/>
              <a:ea typeface="Roboto Light"/>
              <a:cs typeface="Roboto Light"/>
              <a:sym typeface="Roboto Light"/>
            </a:endParaRPr>
          </a:p>
        </p:txBody>
      </p:sp>
      <p:cxnSp>
        <p:nvCxnSpPr>
          <p:cNvPr id="282" name="Google Shape;282;p19"/>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83" name="Google Shape;283;p19"/>
          <p:cNvSpPr txBox="1"/>
          <p:nvPr/>
        </p:nvSpPr>
        <p:spPr>
          <a:xfrm>
            <a:off x="838200" y="0"/>
            <a:ext cx="2712190" cy="610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400"/>
              <a:buFont typeface="Arial"/>
              <a:buNone/>
            </a:pPr>
            <a:r>
              <a:rPr b="1" i="0" lang="fr-TN" sz="1400" u="none" cap="none" strike="noStrike">
                <a:solidFill>
                  <a:srgbClr val="E20B0B"/>
                </a:solidFill>
                <a:latin typeface="Barlow Condensed"/>
                <a:ea typeface="Barlow Condensed"/>
                <a:cs typeface="Barlow Condensed"/>
                <a:sym typeface="Barlow Condensed"/>
              </a:rPr>
              <a:t>LIST, SET ou MAP … Quoi utiliser?</a:t>
            </a:r>
            <a:endParaRPr b="1" i="0" sz="1400" u="none" cap="none" strike="noStrike">
              <a:solidFill>
                <a:srgbClr val="E20B0B"/>
              </a:solidFill>
              <a:latin typeface="Barlow Condensed"/>
              <a:ea typeface="Barlow Condensed"/>
              <a:cs typeface="Barlow Condensed"/>
              <a:sym typeface="Barlow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0"/>
          <p:cNvSpPr txBox="1"/>
          <p:nvPr>
            <p:ph idx="12" type="sldNum"/>
          </p:nvPr>
        </p:nvSpPr>
        <p:spPr>
          <a:xfrm>
            <a:off x="6457950" y="4767263"/>
            <a:ext cx="2057400" cy="273825"/>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fr-TN"/>
              <a:t>‹#›</a:t>
            </a:fld>
            <a:endParaRPr/>
          </a:p>
        </p:txBody>
      </p:sp>
      <p:pic>
        <p:nvPicPr>
          <p:cNvPr id="290" name="Google Shape;290;p20"/>
          <p:cNvPicPr preferRelativeResize="0"/>
          <p:nvPr/>
        </p:nvPicPr>
        <p:blipFill rotWithShape="1">
          <a:blip r:embed="rId3">
            <a:alphaModFix/>
          </a:blip>
          <a:srcRect b="0" l="0" r="0" t="0"/>
          <a:stretch/>
        </p:blipFill>
        <p:spPr>
          <a:xfrm>
            <a:off x="896276" y="878025"/>
            <a:ext cx="7425801" cy="3646800"/>
          </a:xfrm>
          <a:prstGeom prst="rect">
            <a:avLst/>
          </a:prstGeom>
          <a:noFill/>
          <a:ln cap="flat" cmpd="sng" w="9525">
            <a:solidFill>
              <a:schemeClr val="dk1"/>
            </a:solidFill>
            <a:prstDash val="solid"/>
            <a:round/>
            <a:headEnd len="sm" w="sm" type="none"/>
            <a:tailEnd len="sm" w="sm" type="none"/>
          </a:ln>
        </p:spPr>
      </p:pic>
      <p:cxnSp>
        <p:nvCxnSpPr>
          <p:cNvPr id="291" name="Google Shape;291;p20"/>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92" name="Google Shape;292;p20"/>
          <p:cNvSpPr txBox="1"/>
          <p:nvPr/>
        </p:nvSpPr>
        <p:spPr>
          <a:xfrm>
            <a:off x="838200" y="0"/>
            <a:ext cx="2170200" cy="610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400"/>
              <a:buFont typeface="Arial"/>
              <a:buNone/>
            </a:pPr>
            <a:r>
              <a:rPr b="1" i="0" lang="fr-TN" sz="1400" u="none" cap="none" strike="noStrike">
                <a:solidFill>
                  <a:srgbClr val="E20B0B"/>
                </a:solidFill>
                <a:latin typeface="Barlow Condensed"/>
                <a:ea typeface="Barlow Condensed"/>
                <a:cs typeface="Barlow Condensed"/>
                <a:sym typeface="Barlow Condensed"/>
              </a:rPr>
              <a:t>LIST Vs. SET Vs. MAP</a:t>
            </a:r>
            <a:endParaRPr b="1" i="0" sz="1400" u="none" cap="none" strike="noStrike">
              <a:solidFill>
                <a:srgbClr val="E20B0B"/>
              </a:solidFill>
              <a:latin typeface="Barlow Condensed"/>
              <a:ea typeface="Barlow Condensed"/>
              <a:cs typeface="Barlow Condensed"/>
              <a:sym typeface="Barlow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SzPts val="1100"/>
              <a:buNone/>
            </a:pPr>
            <a:fld id="{00000000-1234-1234-1234-123412341234}" type="slidenum">
              <a:rPr b="1" lang="fr-TN" sz="1100"/>
              <a:t>‹#›</a:t>
            </a:fld>
            <a:endParaRPr/>
          </a:p>
        </p:txBody>
      </p:sp>
      <p:sp>
        <p:nvSpPr>
          <p:cNvPr id="298" name="Google Shape;298;p21"/>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marR="0" rtl="0" algn="ctr">
              <a:lnSpc>
                <a:spcPct val="90000"/>
              </a:lnSpc>
              <a:spcBef>
                <a:spcPts val="0"/>
              </a:spcBef>
              <a:spcAft>
                <a:spcPts val="0"/>
              </a:spcAft>
              <a:buClr>
                <a:srgbClr val="000000"/>
              </a:buClr>
              <a:buSzPts val="6000"/>
              <a:buFont typeface="Arial"/>
              <a:buNone/>
            </a:pPr>
            <a:r>
              <a:rPr b="0" i="0" lang="fr-TN" sz="6000" u="none" cap="none" strike="noStrike">
                <a:solidFill>
                  <a:srgbClr val="434343"/>
                </a:solidFill>
                <a:latin typeface="Barlow Condensed Medium"/>
                <a:ea typeface="Barlow Condensed Medium"/>
                <a:cs typeface="Barlow Condensed Medium"/>
                <a:sym typeface="Barlow Condensed Medium"/>
              </a:rPr>
              <a:t>Merci pour votre attention </a:t>
            </a:r>
            <a:endParaRPr b="0" i="0" sz="6000" u="none" cap="none" strike="noStrike">
              <a:solidFill>
                <a:srgbClr val="434343"/>
              </a:solidFill>
              <a:latin typeface="Barlow Condensed Medium"/>
              <a:ea typeface="Barlow Condensed Medium"/>
              <a:cs typeface="Barlow Condensed Medium"/>
              <a:sym typeface="Barlow Condensed Medium"/>
            </a:endParaRPr>
          </a:p>
        </p:txBody>
      </p:sp>
      <p:cxnSp>
        <p:nvCxnSpPr>
          <p:cNvPr id="299" name="Google Shape;299;p21"/>
          <p:cNvCxnSpPr/>
          <p:nvPr/>
        </p:nvCxnSpPr>
        <p:spPr>
          <a:xfrm>
            <a:off x="2069400" y="2767200"/>
            <a:ext cx="5005200" cy="15000"/>
          </a:xfrm>
          <a:prstGeom prst="straightConnector1">
            <a:avLst/>
          </a:prstGeom>
          <a:noFill/>
          <a:ln cap="flat" cmpd="sng" w="28575">
            <a:solidFill>
              <a:srgbClr val="F5340B"/>
            </a:solidFill>
            <a:prstDash val="solid"/>
            <a:round/>
            <a:headEnd len="sm" w="sm" type="none"/>
            <a:tailEnd len="sm" w="sm" type="none"/>
          </a:ln>
        </p:spPr>
      </p:cxnSp>
      <p:pic>
        <p:nvPicPr>
          <p:cNvPr id="300" name="Google Shape;300;p21"/>
          <p:cNvPicPr preferRelativeResize="0"/>
          <p:nvPr/>
        </p:nvPicPr>
        <p:blipFill rotWithShape="1">
          <a:blip r:embed="rId3">
            <a:alphaModFix/>
          </a:blip>
          <a:srcRect b="0" l="0" r="0" t="0"/>
          <a:stretch/>
        </p:blipFill>
        <p:spPr>
          <a:xfrm>
            <a:off x="7365200" y="76200"/>
            <a:ext cx="1702600" cy="859974"/>
          </a:xfrm>
          <a:prstGeom prst="rect">
            <a:avLst/>
          </a:prstGeom>
          <a:noFill/>
          <a:ln>
            <a:noFill/>
          </a:ln>
        </p:spPr>
      </p:pic>
      <p:pic>
        <p:nvPicPr>
          <p:cNvPr descr="D:\esprit 2014\ESPRIT 2014\charte essprit 2014\render\support final\triangle.png" id="301" name="Google Shape;301;p21"/>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302" name="Google Shape;302;p21"/>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cxnSp>
        <p:nvCxnSpPr>
          <p:cNvPr id="78" name="Google Shape;78;p3"/>
          <p:cNvCxnSpPr/>
          <p:nvPr/>
        </p:nvCxnSpPr>
        <p:spPr>
          <a:xfrm rot="10800000">
            <a:off x="1447200" y="2612150"/>
            <a:ext cx="6249600" cy="9300"/>
          </a:xfrm>
          <a:prstGeom prst="straightConnector1">
            <a:avLst/>
          </a:prstGeom>
          <a:noFill/>
          <a:ln cap="flat" cmpd="sng" w="28575">
            <a:solidFill>
              <a:srgbClr val="F5340B"/>
            </a:solidFill>
            <a:prstDash val="solid"/>
            <a:round/>
            <a:headEnd len="sm" w="sm" type="none"/>
            <a:tailEnd len="sm" w="sm" type="none"/>
          </a:ln>
        </p:spPr>
      </p:cxnSp>
      <p:sp>
        <p:nvSpPr>
          <p:cNvPr id="79" name="Google Shape;7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80" name="Google Shape;80;p3"/>
          <p:cNvSpPr txBox="1"/>
          <p:nvPr/>
        </p:nvSpPr>
        <p:spPr>
          <a:xfrm>
            <a:off x="4099799" y="1816475"/>
            <a:ext cx="1104103" cy="64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fr-TN" sz="3000" u="none" cap="none" strike="noStrike">
                <a:solidFill>
                  <a:srgbClr val="E20B0B"/>
                </a:solidFill>
                <a:latin typeface="Arial"/>
                <a:ea typeface="Arial"/>
                <a:cs typeface="Arial"/>
                <a:sym typeface="Arial"/>
              </a:rPr>
              <a:t>MAP </a:t>
            </a:r>
            <a:endParaRPr b="1" i="0" sz="3000" u="none" cap="none" strike="noStrike">
              <a:solidFill>
                <a:srgbClr val="E20B0B"/>
              </a:solidFill>
              <a:latin typeface="Arial"/>
              <a:ea typeface="Arial"/>
              <a:cs typeface="Arial"/>
              <a:sym typeface="Arial"/>
            </a:endParaRPr>
          </a:p>
        </p:txBody>
      </p:sp>
      <p:pic>
        <p:nvPicPr>
          <p:cNvPr descr="D:\esprit 2014\ESPRIT 2014\charte essprit 2014\render\support final\triangle.png" id="81" name="Google Shape;81;p3"/>
          <p:cNvPicPr preferRelativeResize="0"/>
          <p:nvPr/>
        </p:nvPicPr>
        <p:blipFill rotWithShape="1">
          <a:blip r:embed="rId3">
            <a:alphaModFix/>
          </a:blip>
          <a:srcRect b="0" l="0" r="0" t="0"/>
          <a:stretch/>
        </p:blipFill>
        <p:spPr>
          <a:xfrm rot="10800000">
            <a:off x="2109380" y="2688350"/>
            <a:ext cx="2371432" cy="1631872"/>
          </a:xfrm>
          <a:prstGeom prst="rect">
            <a:avLst/>
          </a:prstGeom>
          <a:noFill/>
          <a:ln>
            <a:noFill/>
          </a:ln>
        </p:spPr>
      </p:pic>
      <p:pic>
        <p:nvPicPr>
          <p:cNvPr descr="D:\esprit 2014\ESPRIT 2014\charte essprit 2014\render\support final\triangle.png" id="82" name="Google Shape;82;p3"/>
          <p:cNvPicPr preferRelativeResize="0"/>
          <p:nvPr/>
        </p:nvPicPr>
        <p:blipFill rotWithShape="1">
          <a:blip r:embed="rId3">
            <a:alphaModFix/>
          </a:blip>
          <a:srcRect b="0" l="0" r="0" t="0"/>
          <a:stretch/>
        </p:blipFill>
        <p:spPr>
          <a:xfrm flipH="1" rot="10800000">
            <a:off x="4633205" y="2694425"/>
            <a:ext cx="2371432" cy="16318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4"/>
          <p:cNvPicPr preferRelativeResize="0"/>
          <p:nvPr/>
        </p:nvPicPr>
        <p:blipFill rotWithShape="1">
          <a:blip r:embed="rId3">
            <a:alphaModFix/>
          </a:blip>
          <a:srcRect b="0" l="0" r="0" t="9649"/>
          <a:stretch/>
        </p:blipFill>
        <p:spPr>
          <a:xfrm>
            <a:off x="713575" y="777375"/>
            <a:ext cx="7716850" cy="3885850"/>
          </a:xfrm>
          <a:prstGeom prst="rect">
            <a:avLst/>
          </a:prstGeom>
          <a:noFill/>
          <a:ln cap="flat" cmpd="sng" w="9525">
            <a:solidFill>
              <a:srgbClr val="595959"/>
            </a:solidFill>
            <a:prstDash val="solid"/>
            <a:round/>
            <a:headEnd len="sm" w="sm" type="none"/>
            <a:tailEnd len="sm" w="sm" type="none"/>
          </a:ln>
        </p:spPr>
      </p:pic>
      <p:pic>
        <p:nvPicPr>
          <p:cNvPr descr="D:\esprit 2014\ESPRIT 2014\charte essprit 2014\render\support final\triangle.png" id="88" name="Google Shape;88;p4"/>
          <p:cNvPicPr preferRelativeResize="0"/>
          <p:nvPr/>
        </p:nvPicPr>
        <p:blipFill rotWithShape="1">
          <a:blip r:embed="rId4">
            <a:alphaModFix/>
          </a:blip>
          <a:srcRect b="0" l="0" r="0" t="0"/>
          <a:stretch/>
        </p:blipFill>
        <p:spPr>
          <a:xfrm rot="10800000">
            <a:off x="6772580" y="0"/>
            <a:ext cx="2371432" cy="1631872"/>
          </a:xfrm>
          <a:prstGeom prst="rect">
            <a:avLst/>
          </a:prstGeom>
          <a:noFill/>
          <a:ln>
            <a:noFill/>
          </a:ln>
        </p:spPr>
      </p:pic>
      <p:cxnSp>
        <p:nvCxnSpPr>
          <p:cNvPr id="89" name="Google Shape;89;p4"/>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90" name="Google Shape;9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91" name="Google Shape;91;p4"/>
          <p:cNvSpPr txBox="1"/>
          <p:nvPr/>
        </p:nvSpPr>
        <p:spPr>
          <a:xfrm>
            <a:off x="838825" y="137675"/>
            <a:ext cx="483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Architecture </a:t>
            </a:r>
            <a:endParaRPr b="1" i="0" sz="1400" u="none" cap="none" strike="noStrike">
              <a:solidFill>
                <a:srgbClr val="E20B0B"/>
              </a:solidFill>
              <a:latin typeface="Arial"/>
              <a:ea typeface="Arial"/>
              <a:cs typeface="Arial"/>
              <a:sym typeface="Arial"/>
            </a:endParaRPr>
          </a:p>
        </p:txBody>
      </p:sp>
      <p:sp>
        <p:nvSpPr>
          <p:cNvPr id="92" name="Google Shape;92;p4"/>
          <p:cNvSpPr/>
          <p:nvPr/>
        </p:nvSpPr>
        <p:spPr>
          <a:xfrm>
            <a:off x="5722849" y="915675"/>
            <a:ext cx="2635200" cy="252300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4"/>
          <p:cNvSpPr txBox="1"/>
          <p:nvPr/>
        </p:nvSpPr>
        <p:spPr>
          <a:xfrm>
            <a:off x="4301750" y="91567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TN" sz="1200">
                <a:solidFill>
                  <a:srgbClr val="E20B0B"/>
                </a:solidFill>
                <a:latin typeface="Barlow Condensed"/>
                <a:ea typeface="Barlow Condensed"/>
                <a:cs typeface="Barlow Condensed"/>
                <a:sym typeface="Barlow Condensed"/>
              </a:rPr>
              <a:t>Interface Map</a:t>
            </a:r>
            <a:endParaRPr b="1" sz="1200">
              <a:solidFill>
                <a:srgbClr val="E20B0B"/>
              </a:solidFill>
              <a:latin typeface="Barlow Condensed"/>
              <a:ea typeface="Barlow Condensed"/>
              <a:cs typeface="Barlow Condensed"/>
              <a:sym typeface="Barlow Condensed"/>
            </a:endParaRPr>
          </a:p>
        </p:txBody>
      </p:sp>
      <p:cxnSp>
        <p:nvCxnSpPr>
          <p:cNvPr id="94" name="Google Shape;94;p4"/>
          <p:cNvCxnSpPr/>
          <p:nvPr/>
        </p:nvCxnSpPr>
        <p:spPr>
          <a:xfrm flipH="1">
            <a:off x="5286350" y="1125425"/>
            <a:ext cx="436500" cy="600"/>
          </a:xfrm>
          <a:prstGeom prst="bentConnector3">
            <a:avLst>
              <a:gd fmla="val 50014" name="adj1"/>
            </a:avLst>
          </a:prstGeom>
          <a:noFill/>
          <a:ln cap="flat" cmpd="sng" w="9525">
            <a:solidFill>
              <a:srgbClr val="E20B0B"/>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D:\esprit 2014\ESPRIT 2014\charte essprit 2014\render\support final\triangle.png" id="99" name="Google Shape;99;p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0" name="Google Shape;100;p6"/>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01" name="Google Shape;10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02" name="Google Shape;102;p6"/>
          <p:cNvSpPr txBox="1"/>
          <p:nvPr/>
        </p:nvSpPr>
        <p:spPr>
          <a:xfrm>
            <a:off x="487650" y="839375"/>
            <a:ext cx="8168700" cy="4223700"/>
          </a:xfrm>
          <a:prstGeom prst="rect">
            <a:avLst/>
          </a:prstGeom>
          <a:noFill/>
          <a:ln>
            <a:noFill/>
          </a:ln>
        </p:spPr>
        <p:txBody>
          <a:bodyPr anchorCtr="0" anchor="t" bIns="91425" lIns="91425" spcFirstLastPara="1" rIns="91425" wrap="square" tIns="91425">
            <a:spAutoFit/>
          </a:bodyPr>
          <a:lstStyle/>
          <a:p>
            <a:pPr indent="0" lvl="0" marL="0" marR="0" rtl="0" algn="l">
              <a:lnSpc>
                <a:spcPct val="140000"/>
              </a:lnSpc>
              <a:spcBef>
                <a:spcPts val="0"/>
              </a:spcBef>
              <a:spcAft>
                <a:spcPts val="0"/>
              </a:spcAft>
              <a:buNone/>
            </a:pPr>
            <a:r>
              <a:rPr b="0" i="0" lang="fr-TN" sz="1600" u="none" cap="none" strike="noStrike">
                <a:solidFill>
                  <a:schemeClr val="dk1"/>
                </a:solidFill>
                <a:latin typeface="Roboto Light"/>
                <a:ea typeface="Roboto Light"/>
                <a:cs typeface="Roboto Light"/>
                <a:sym typeface="Roboto Light"/>
              </a:rPr>
              <a:t>Une map est une </a:t>
            </a:r>
            <a:r>
              <a:rPr lang="fr-TN" sz="1600">
                <a:solidFill>
                  <a:schemeClr val="dk1"/>
                </a:solidFill>
                <a:latin typeface="Roboto Light"/>
                <a:ea typeface="Roboto Light"/>
                <a:cs typeface="Roboto Light"/>
                <a:sym typeface="Roboto Light"/>
              </a:rPr>
              <a:t>structure </a:t>
            </a:r>
            <a:r>
              <a:rPr b="0" i="0" lang="fr-TN" sz="1600" u="none" cap="none" strike="noStrike">
                <a:solidFill>
                  <a:schemeClr val="dk1"/>
                </a:solidFill>
                <a:latin typeface="Roboto Light"/>
                <a:ea typeface="Roboto Light"/>
                <a:cs typeface="Roboto Light"/>
                <a:sym typeface="Roboto Light"/>
              </a:rPr>
              <a:t>qui associe une </a:t>
            </a:r>
            <a:r>
              <a:rPr b="1" i="0" lang="fr-TN" sz="1600" u="none" cap="none" strike="noStrike">
                <a:solidFill>
                  <a:srgbClr val="FF0000"/>
                </a:solidFill>
                <a:latin typeface="Roboto"/>
                <a:ea typeface="Roboto"/>
                <a:cs typeface="Roboto"/>
                <a:sym typeface="Roboto"/>
              </a:rPr>
              <a:t>clé</a:t>
            </a:r>
            <a:r>
              <a:rPr b="1" i="0" lang="fr-TN" sz="1600" u="none" cap="none" strike="noStrike">
                <a:solidFill>
                  <a:schemeClr val="dk1"/>
                </a:solidFill>
                <a:latin typeface="Roboto"/>
                <a:ea typeface="Roboto"/>
                <a:cs typeface="Roboto"/>
                <a:sym typeface="Roboto"/>
              </a:rPr>
              <a:t> </a:t>
            </a:r>
            <a:r>
              <a:rPr b="0" i="0" lang="fr-TN" sz="1600" u="none" cap="none" strike="noStrike">
                <a:solidFill>
                  <a:schemeClr val="dk1"/>
                </a:solidFill>
                <a:latin typeface="Roboto Light"/>
                <a:ea typeface="Roboto Light"/>
                <a:cs typeface="Roboto Light"/>
                <a:sym typeface="Roboto Light"/>
              </a:rPr>
              <a:t>(</a:t>
            </a:r>
            <a:r>
              <a:rPr b="0" i="0" lang="fr-TN" sz="1600" u="none" cap="none" strike="noStrike">
                <a:solidFill>
                  <a:srgbClr val="FF0000"/>
                </a:solidFill>
                <a:latin typeface="Roboto Light"/>
                <a:ea typeface="Roboto Light"/>
                <a:cs typeface="Roboto Light"/>
                <a:sym typeface="Roboto Light"/>
              </a:rPr>
              <a:t>K</a:t>
            </a:r>
            <a:r>
              <a:rPr b="0" i="0" lang="fr-TN" sz="1600" u="none" cap="none" strike="noStrike">
                <a:solidFill>
                  <a:schemeClr val="dk1"/>
                </a:solidFill>
                <a:latin typeface="Roboto Light"/>
                <a:ea typeface="Roboto Light"/>
                <a:cs typeface="Roboto Light"/>
                <a:sym typeface="Roboto Light"/>
              </a:rPr>
              <a:t>ey) à une </a:t>
            </a:r>
            <a:r>
              <a:rPr b="1" i="0" lang="fr-TN" sz="1600" u="none" cap="none" strike="noStrike">
                <a:solidFill>
                  <a:srgbClr val="0C5ADB"/>
                </a:solidFill>
                <a:latin typeface="Roboto"/>
                <a:ea typeface="Roboto"/>
                <a:cs typeface="Roboto"/>
                <a:sym typeface="Roboto"/>
              </a:rPr>
              <a:t>valeur </a:t>
            </a:r>
            <a:r>
              <a:rPr b="0" i="0" lang="fr-TN" sz="1600" u="none" cap="none" strike="noStrike">
                <a:solidFill>
                  <a:schemeClr val="dk1"/>
                </a:solidFill>
                <a:latin typeface="Roboto Light"/>
                <a:ea typeface="Roboto Light"/>
                <a:cs typeface="Roboto Light"/>
                <a:sym typeface="Roboto Light"/>
              </a:rPr>
              <a:t>(</a:t>
            </a:r>
            <a:r>
              <a:rPr b="0" i="0" lang="fr-TN" sz="1600" u="none" cap="none" strike="noStrike">
                <a:solidFill>
                  <a:srgbClr val="0C5ADB"/>
                </a:solidFill>
                <a:latin typeface="Roboto Light"/>
                <a:ea typeface="Roboto Light"/>
                <a:cs typeface="Roboto Light"/>
                <a:sym typeface="Roboto Light"/>
              </a:rPr>
              <a:t>V</a:t>
            </a:r>
            <a:r>
              <a:rPr b="0" i="0" lang="fr-TN" sz="1600" u="none" cap="none" strike="noStrike">
                <a:solidFill>
                  <a:schemeClr val="dk1"/>
                </a:solidFill>
                <a:latin typeface="Roboto Light"/>
                <a:ea typeface="Roboto Light"/>
                <a:cs typeface="Roboto Light"/>
                <a:sym typeface="Roboto Light"/>
              </a:rPr>
              <a:t>alue)</a:t>
            </a:r>
            <a:r>
              <a:rPr lang="fr-TN" sz="1600">
                <a:solidFill>
                  <a:schemeClr val="dk1"/>
                </a:solidFill>
                <a:latin typeface="Roboto Light"/>
                <a:ea typeface="Roboto Light"/>
                <a:cs typeface="Roboto Light"/>
                <a:sym typeface="Roboto Light"/>
              </a:rPr>
              <a:t> </a:t>
            </a:r>
            <a:r>
              <a:rPr b="0" i="0" lang="fr-TN" sz="1600" u="none" cap="none" strike="noStrike">
                <a:solidFill>
                  <a:schemeClr val="dk1"/>
                </a:solidFill>
                <a:latin typeface="Roboto Light"/>
                <a:ea typeface="Roboto Light"/>
                <a:cs typeface="Roboto Light"/>
                <a:sym typeface="Roboto Light"/>
              </a:rPr>
              <a:t>( Map&lt;</a:t>
            </a:r>
            <a:r>
              <a:rPr b="0" i="0" lang="fr-TN" sz="1600" u="none" cap="none" strike="noStrike">
                <a:solidFill>
                  <a:srgbClr val="FF0000"/>
                </a:solidFill>
                <a:latin typeface="Roboto Light"/>
                <a:ea typeface="Roboto Light"/>
                <a:cs typeface="Roboto Light"/>
                <a:sym typeface="Roboto Light"/>
              </a:rPr>
              <a:t>K</a:t>
            </a:r>
            <a:r>
              <a:rPr b="0" i="0" lang="fr-TN" sz="1600" u="none" cap="none" strike="noStrike">
                <a:solidFill>
                  <a:schemeClr val="dk1"/>
                </a:solidFill>
                <a:latin typeface="Roboto Light"/>
                <a:ea typeface="Roboto Light"/>
                <a:cs typeface="Roboto Light"/>
                <a:sym typeface="Roboto Light"/>
              </a:rPr>
              <a:t>,</a:t>
            </a:r>
            <a:r>
              <a:rPr b="0" i="0" lang="fr-TN" sz="1600" u="none" cap="none" strike="noStrike">
                <a:solidFill>
                  <a:srgbClr val="0C5ADB"/>
                </a:solidFill>
                <a:latin typeface="Roboto Light"/>
                <a:ea typeface="Roboto Light"/>
                <a:cs typeface="Roboto Light"/>
                <a:sym typeface="Roboto Light"/>
              </a:rPr>
              <a:t>V</a:t>
            </a:r>
            <a:r>
              <a:rPr b="0" i="0" lang="fr-TN" sz="1600" u="none" cap="none" strike="noStrike">
                <a:solidFill>
                  <a:schemeClr val="dk1"/>
                </a:solidFill>
                <a:latin typeface="Roboto Light"/>
                <a:ea typeface="Roboto Light"/>
                <a:cs typeface="Roboto Light"/>
                <a:sym typeface="Roboto Light"/>
              </a:rPr>
              <a:t>&gt; ).</a:t>
            </a:r>
            <a:endParaRPr b="0" i="0" sz="1600" u="none" cap="none" strike="noStrike">
              <a:solidFill>
                <a:srgbClr val="000000"/>
              </a:solidFill>
              <a:latin typeface="Roboto Light"/>
              <a:ea typeface="Roboto Light"/>
              <a:cs typeface="Roboto Light"/>
              <a:sym typeface="Roboto Light"/>
            </a:endParaRPr>
          </a:p>
          <a:p>
            <a:pPr indent="0" lvl="0" marL="0" marR="0" rtl="0" algn="l">
              <a:lnSpc>
                <a:spcPct val="140000"/>
              </a:lnSpc>
              <a:spcBef>
                <a:spcPts val="0"/>
              </a:spcBef>
              <a:spcAft>
                <a:spcPts val="0"/>
              </a:spcAft>
              <a:buClr>
                <a:srgbClr val="000000"/>
              </a:buClr>
              <a:buSzPts val="1700"/>
              <a:buFont typeface="Arial"/>
              <a:buNone/>
            </a:pPr>
            <a:r>
              <a:t/>
            </a:r>
            <a:endParaRPr sz="1600">
              <a:solidFill>
                <a:schemeClr val="dk1"/>
              </a:solidFill>
              <a:latin typeface="Roboto Light"/>
              <a:ea typeface="Roboto Light"/>
              <a:cs typeface="Roboto Light"/>
              <a:sym typeface="Roboto Light"/>
            </a:endParaRPr>
          </a:p>
          <a:p>
            <a:pPr indent="0" lvl="0" marL="0" marR="0" rtl="0" algn="l">
              <a:lnSpc>
                <a:spcPct val="140000"/>
              </a:lnSpc>
              <a:spcBef>
                <a:spcPts val="0"/>
              </a:spcBef>
              <a:spcAft>
                <a:spcPts val="0"/>
              </a:spcAft>
              <a:buClr>
                <a:srgbClr val="000000"/>
              </a:buClr>
              <a:buSzPts val="1700"/>
              <a:buFont typeface="Arial"/>
              <a:buNone/>
            </a:pPr>
            <a:r>
              <a:rPr lang="fr-TN" sz="1600">
                <a:solidFill>
                  <a:schemeClr val="dk1"/>
                </a:solidFill>
                <a:latin typeface="Roboto Light"/>
                <a:ea typeface="Roboto Light"/>
                <a:cs typeface="Roboto Light"/>
                <a:sym typeface="Roboto Light"/>
              </a:rPr>
              <a:t>On peut penser à la clé comme étant le mécanisme d'accès à la valeur correspondante dans la Map.</a:t>
            </a:r>
            <a:endParaRPr sz="1600">
              <a:solidFill>
                <a:schemeClr val="dk1"/>
              </a:solidFill>
              <a:latin typeface="Roboto Light"/>
              <a:ea typeface="Roboto Light"/>
              <a:cs typeface="Roboto Light"/>
              <a:sym typeface="Roboto Light"/>
            </a:endParaRPr>
          </a:p>
          <a:p>
            <a:pPr indent="0" lvl="0" marL="0" marR="0" rtl="0" algn="l">
              <a:lnSpc>
                <a:spcPct val="140000"/>
              </a:lnSpc>
              <a:spcBef>
                <a:spcPts val="0"/>
              </a:spcBef>
              <a:spcAft>
                <a:spcPts val="0"/>
              </a:spcAft>
              <a:buClr>
                <a:srgbClr val="000000"/>
              </a:buClr>
              <a:buSzPts val="1700"/>
              <a:buFont typeface="Arial"/>
              <a:buNone/>
            </a:pPr>
            <a:r>
              <a:t/>
            </a:r>
            <a:endParaRPr sz="1600">
              <a:solidFill>
                <a:schemeClr val="dk1"/>
              </a:solidFill>
              <a:latin typeface="Roboto Light"/>
              <a:ea typeface="Roboto Light"/>
              <a:cs typeface="Roboto Light"/>
              <a:sym typeface="Roboto Light"/>
            </a:endParaRPr>
          </a:p>
          <a:p>
            <a:pPr indent="0" lvl="0" marL="0" rtl="0" algn="l">
              <a:lnSpc>
                <a:spcPct val="140000"/>
              </a:lnSpc>
              <a:spcBef>
                <a:spcPts val="0"/>
              </a:spcBef>
              <a:spcAft>
                <a:spcPts val="0"/>
              </a:spcAft>
              <a:buClr>
                <a:schemeClr val="dk1"/>
              </a:buClr>
              <a:buSzPts val="1100"/>
              <a:buFont typeface="Arial"/>
              <a:buNone/>
            </a:pPr>
            <a:r>
              <a:rPr lang="fr-TN" sz="1600">
                <a:solidFill>
                  <a:schemeClr val="dk1"/>
                </a:solidFill>
                <a:latin typeface="Roboto Light"/>
                <a:ea typeface="Roboto Light"/>
                <a:cs typeface="Roboto Light"/>
                <a:sym typeface="Roboto Light"/>
              </a:rPr>
              <a:t>La clé est utilisée pour indexer la valeur, permettant ainsi une recherche rapide d'une valeur donnée en utilisant sa clé.</a:t>
            </a:r>
            <a:endParaRPr sz="1600">
              <a:solidFill>
                <a:schemeClr val="dk1"/>
              </a:solidFill>
              <a:latin typeface="Roboto Light"/>
              <a:ea typeface="Roboto Light"/>
              <a:cs typeface="Roboto Light"/>
              <a:sym typeface="Roboto Light"/>
            </a:endParaRPr>
          </a:p>
          <a:p>
            <a:pPr indent="0" lvl="0" marL="0" rtl="0" algn="l">
              <a:lnSpc>
                <a:spcPct val="140000"/>
              </a:lnSpc>
              <a:spcBef>
                <a:spcPts val="0"/>
              </a:spcBef>
              <a:spcAft>
                <a:spcPts val="0"/>
              </a:spcAft>
              <a:buClr>
                <a:schemeClr val="dk1"/>
              </a:buClr>
              <a:buSzPts val="1100"/>
              <a:buFont typeface="Arial"/>
              <a:buNone/>
            </a:pPr>
            <a:r>
              <a:t/>
            </a:r>
            <a:endParaRPr sz="1600">
              <a:solidFill>
                <a:schemeClr val="dk1"/>
              </a:solidFill>
              <a:latin typeface="Roboto Light"/>
              <a:ea typeface="Roboto Light"/>
              <a:cs typeface="Roboto Light"/>
              <a:sym typeface="Roboto Light"/>
            </a:endParaRPr>
          </a:p>
          <a:p>
            <a:pPr indent="0" lvl="0" marL="0" marR="0" rtl="0" algn="l">
              <a:lnSpc>
                <a:spcPct val="140000"/>
              </a:lnSpc>
              <a:spcBef>
                <a:spcPts val="0"/>
              </a:spcBef>
              <a:spcAft>
                <a:spcPts val="0"/>
              </a:spcAft>
              <a:buNone/>
            </a:pPr>
            <a:r>
              <a:rPr lang="fr-TN" sz="1600">
                <a:solidFill>
                  <a:schemeClr val="dk1"/>
                </a:solidFill>
                <a:latin typeface="Roboto Light"/>
                <a:ea typeface="Roboto Light"/>
                <a:cs typeface="Roboto Light"/>
                <a:sym typeface="Roboto Light"/>
              </a:rPr>
              <a:t>Dans une Map l</a:t>
            </a:r>
            <a:r>
              <a:rPr b="0" i="0" lang="fr-TN" sz="1600" u="none" cap="none" strike="noStrike">
                <a:solidFill>
                  <a:schemeClr val="dk1"/>
                </a:solidFill>
                <a:latin typeface="Roboto Light"/>
                <a:ea typeface="Roboto Light"/>
                <a:cs typeface="Roboto Light"/>
                <a:sym typeface="Roboto Light"/>
              </a:rPr>
              <a:t>a clé est </a:t>
            </a:r>
            <a:r>
              <a:rPr b="1" i="0" lang="fr-TN" sz="1600" u="none" cap="none" strike="noStrike">
                <a:solidFill>
                  <a:srgbClr val="FF0000"/>
                </a:solidFill>
                <a:latin typeface="Roboto"/>
                <a:ea typeface="Roboto"/>
                <a:cs typeface="Roboto"/>
                <a:sym typeface="Roboto"/>
              </a:rPr>
              <a:t>unique</a:t>
            </a:r>
            <a:r>
              <a:rPr b="0" i="0" lang="fr-TN" sz="1600" u="none" cap="none" strike="noStrike">
                <a:solidFill>
                  <a:schemeClr val="dk1"/>
                </a:solidFill>
                <a:latin typeface="Roboto Light"/>
                <a:ea typeface="Roboto Light"/>
                <a:cs typeface="Roboto Light"/>
                <a:sym typeface="Roboto Light"/>
              </a:rPr>
              <a:t>, contrairement à la valeur qui peut être associée à plusieurs clés</a:t>
            </a:r>
            <a:r>
              <a:rPr lang="fr-TN" sz="1600">
                <a:solidFill>
                  <a:schemeClr val="dk1"/>
                </a:solidFill>
                <a:latin typeface="Roboto Light"/>
                <a:ea typeface="Roboto Light"/>
                <a:cs typeface="Roboto Light"/>
                <a:sym typeface="Roboto Light"/>
              </a:rPr>
              <a:t>. </a:t>
            </a:r>
            <a:endParaRPr sz="1300"/>
          </a:p>
          <a:p>
            <a:pPr indent="0" lvl="0" marL="0" marR="0" rtl="0" algn="l">
              <a:lnSpc>
                <a:spcPct val="140000"/>
              </a:lnSpc>
              <a:spcBef>
                <a:spcPts val="0"/>
              </a:spcBef>
              <a:spcAft>
                <a:spcPts val="0"/>
              </a:spcAft>
              <a:buClr>
                <a:srgbClr val="000000"/>
              </a:buClr>
              <a:buSzPts val="1700"/>
              <a:buFont typeface="Arial"/>
              <a:buNone/>
            </a:pPr>
            <a:r>
              <a:t/>
            </a:r>
            <a:endParaRPr sz="1600">
              <a:solidFill>
                <a:schemeClr val="dk1"/>
              </a:solidFill>
              <a:latin typeface="Roboto Light"/>
              <a:ea typeface="Roboto Light"/>
              <a:cs typeface="Roboto Light"/>
              <a:sym typeface="Roboto Light"/>
            </a:endParaRPr>
          </a:p>
          <a:p>
            <a:pPr indent="0" lvl="0" marL="0" marR="0" rtl="0" algn="l">
              <a:lnSpc>
                <a:spcPct val="140000"/>
              </a:lnSpc>
              <a:spcBef>
                <a:spcPts val="0"/>
              </a:spcBef>
              <a:spcAft>
                <a:spcPts val="0"/>
              </a:spcAft>
              <a:buClr>
                <a:srgbClr val="000000"/>
              </a:buClr>
              <a:buSzPts val="1700"/>
              <a:buFont typeface="Arial"/>
              <a:buNone/>
            </a:pPr>
            <a:r>
              <a:rPr b="1" lang="fr-TN" sz="1600">
                <a:solidFill>
                  <a:srgbClr val="FF0000"/>
                </a:solidFill>
                <a:latin typeface="Roboto"/>
                <a:ea typeface="Roboto"/>
                <a:cs typeface="Roboto"/>
                <a:sym typeface="Roboto"/>
              </a:rPr>
              <a:t>NB: La redéfinition des méthodes hashCode et equals est nécessaire pour la clé</a:t>
            </a:r>
            <a:endParaRPr sz="1600">
              <a:solidFill>
                <a:schemeClr val="dk1"/>
              </a:solidFill>
              <a:latin typeface="Roboto Light"/>
              <a:ea typeface="Roboto Light"/>
              <a:cs typeface="Roboto Light"/>
              <a:sym typeface="Roboto Light"/>
            </a:endParaRPr>
          </a:p>
        </p:txBody>
      </p:sp>
      <p:sp>
        <p:nvSpPr>
          <p:cNvPr id="103" name="Google Shape;103;p6"/>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MAP… Par définition</a:t>
            </a:r>
            <a:endParaRPr b="0" i="0" sz="1400" u="none" cap="none" strike="noStrike">
              <a:solidFill>
                <a:srgbClr val="000000"/>
              </a:solidFill>
              <a:latin typeface="Arial"/>
              <a:ea typeface="Arial"/>
              <a:cs typeface="Arial"/>
              <a:sym typeface="Arial"/>
            </a:endParaRPr>
          </a:p>
        </p:txBody>
      </p:sp>
      <p:grpSp>
        <p:nvGrpSpPr>
          <p:cNvPr id="104" name="Google Shape;104;p6"/>
          <p:cNvGrpSpPr/>
          <p:nvPr/>
        </p:nvGrpSpPr>
        <p:grpSpPr>
          <a:xfrm>
            <a:off x="1851953" y="1938362"/>
            <a:ext cx="2290724" cy="338843"/>
            <a:chOff x="3395165" y="4075112"/>
            <a:chExt cx="2290724" cy="338843"/>
          </a:xfrm>
        </p:grpSpPr>
        <p:sp>
          <p:nvSpPr>
            <p:cNvPr id="105" name="Google Shape;105;p6"/>
            <p:cNvSpPr txBox="1"/>
            <p:nvPr/>
          </p:nvSpPr>
          <p:spPr>
            <a:xfrm>
              <a:off x="3395165" y="4075112"/>
              <a:ext cx="2290724" cy="3388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fr-TN" sz="1600" u="none" cap="none" strike="noStrike">
                  <a:solidFill>
                    <a:srgbClr val="FF0000"/>
                  </a:solidFill>
                  <a:latin typeface="Roboto"/>
                  <a:ea typeface="Roboto"/>
                  <a:cs typeface="Roboto"/>
                  <a:sym typeface="Roboto"/>
                </a:rPr>
                <a:t>K</a:t>
              </a:r>
              <a:r>
                <a:rPr b="1" i="0" lang="fr-TN" sz="1600" u="none" cap="none" strike="noStrike">
                  <a:solidFill>
                    <a:schemeClr val="dk1"/>
                  </a:solidFill>
                  <a:latin typeface="Roboto"/>
                  <a:ea typeface="Roboto"/>
                  <a:cs typeface="Roboto"/>
                  <a:sym typeface="Roboto"/>
                </a:rPr>
                <a:t>ey</a:t>
              </a:r>
              <a:r>
                <a:rPr b="1" i="0" lang="fr-TN" sz="1400" u="none" cap="none" strike="noStrike">
                  <a:solidFill>
                    <a:srgbClr val="000000"/>
                  </a:solidFill>
                  <a:latin typeface="Roboto"/>
                  <a:ea typeface="Roboto"/>
                  <a:cs typeface="Roboto"/>
                  <a:sym typeface="Roboto"/>
                </a:rPr>
                <a:t>                            </a:t>
              </a:r>
              <a:r>
                <a:rPr b="1" i="0" lang="fr-TN" sz="1600" u="none" cap="none" strike="noStrike">
                  <a:solidFill>
                    <a:srgbClr val="0C5ADB"/>
                  </a:solidFill>
                  <a:latin typeface="Roboto"/>
                  <a:ea typeface="Roboto"/>
                  <a:cs typeface="Roboto"/>
                  <a:sym typeface="Roboto"/>
                </a:rPr>
                <a:t>V</a:t>
              </a:r>
              <a:r>
                <a:rPr b="1" i="0" lang="fr-TN" sz="1600" u="none" cap="none" strike="noStrike">
                  <a:solidFill>
                    <a:schemeClr val="dk1"/>
                  </a:solidFill>
                  <a:latin typeface="Roboto"/>
                  <a:ea typeface="Roboto"/>
                  <a:cs typeface="Roboto"/>
                  <a:sym typeface="Roboto"/>
                </a:rPr>
                <a:t>alue</a:t>
              </a:r>
              <a:endParaRPr b="1" i="0" sz="1600" u="none" cap="none" strike="noStrike">
                <a:solidFill>
                  <a:srgbClr val="000000"/>
                </a:solidFill>
                <a:latin typeface="Roboto"/>
                <a:ea typeface="Roboto"/>
                <a:cs typeface="Roboto"/>
                <a:sym typeface="Roboto"/>
              </a:endParaRPr>
            </a:p>
          </p:txBody>
        </p:sp>
        <p:sp>
          <p:nvSpPr>
            <p:cNvPr id="106" name="Google Shape;106;p6"/>
            <p:cNvSpPr/>
            <p:nvPr/>
          </p:nvSpPr>
          <p:spPr>
            <a:xfrm>
              <a:off x="3914688" y="4091801"/>
              <a:ext cx="1108118" cy="303680"/>
            </a:xfrm>
            <a:prstGeom prst="rightArrow">
              <a:avLst>
                <a:gd fmla="val 50000" name="adj1"/>
                <a:gd fmla="val 50000" name="adj2"/>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D:\esprit 2014\ESPRIT 2014\charte essprit 2014\render\support final\triangle.png" id="111" name="Google Shape;111;p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2" name="Google Shape;112;p5"/>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13" name="Google Shape;11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14" name="Google Shape;114;p5"/>
          <p:cNvSpPr txBox="1"/>
          <p:nvPr/>
        </p:nvSpPr>
        <p:spPr>
          <a:xfrm>
            <a:off x="838825" y="137675"/>
            <a:ext cx="483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Notez Bien!.... </a:t>
            </a:r>
            <a:endParaRPr b="1" i="0" sz="1400" u="none" cap="none" strike="noStrike">
              <a:solidFill>
                <a:srgbClr val="E20B0B"/>
              </a:solidFill>
              <a:latin typeface="Arial"/>
              <a:ea typeface="Arial"/>
              <a:cs typeface="Arial"/>
              <a:sym typeface="Arial"/>
            </a:endParaRPr>
          </a:p>
        </p:txBody>
      </p:sp>
      <p:sp>
        <p:nvSpPr>
          <p:cNvPr id="115" name="Google Shape;115;p5"/>
          <p:cNvSpPr txBox="1"/>
          <p:nvPr/>
        </p:nvSpPr>
        <p:spPr>
          <a:xfrm>
            <a:off x="2725649" y="634425"/>
            <a:ext cx="3692700" cy="369300"/>
          </a:xfrm>
          <a:prstGeom prst="rect">
            <a:avLst/>
          </a:prstGeom>
          <a:solidFill>
            <a:srgbClr val="FDE4DF"/>
          </a:solidFill>
          <a:ln>
            <a:noFill/>
          </a:ln>
        </p:spPr>
        <p:txBody>
          <a:bodyPr anchorCtr="0" anchor="t" bIns="45700" lIns="91425" spcFirstLastPara="1" rIns="91425" wrap="square" tIns="45700">
            <a:spAutoFit/>
          </a:bodyPr>
          <a:lstStyle/>
          <a:p>
            <a:pPr indent="0" lvl="0" marL="76200" marR="0" rtl="0" algn="ctr">
              <a:lnSpc>
                <a:spcPct val="150000"/>
              </a:lnSpc>
              <a:spcBef>
                <a:spcPts val="0"/>
              </a:spcBef>
              <a:spcAft>
                <a:spcPts val="0"/>
              </a:spcAft>
              <a:buClr>
                <a:srgbClr val="000000"/>
              </a:buClr>
              <a:buSzPts val="1800"/>
              <a:buFont typeface="Arial"/>
              <a:buNone/>
            </a:pPr>
            <a:r>
              <a:rPr b="0" i="0" lang="fr-TN" sz="1800" u="none" cap="none" strike="noStrike">
                <a:solidFill>
                  <a:schemeClr val="dk1"/>
                </a:solidFill>
                <a:latin typeface="Roboto"/>
                <a:ea typeface="Roboto"/>
                <a:cs typeface="Roboto"/>
                <a:sym typeface="Roboto"/>
              </a:rPr>
              <a:t>Map n’est pas une Collection !!!</a:t>
            </a:r>
            <a:endParaRPr b="0" i="0" sz="1800" u="none" cap="none" strike="noStrike">
              <a:solidFill>
                <a:schemeClr val="dk1"/>
              </a:solidFill>
              <a:latin typeface="Roboto"/>
              <a:ea typeface="Roboto"/>
              <a:cs typeface="Roboto"/>
              <a:sym typeface="Roboto"/>
            </a:endParaRPr>
          </a:p>
        </p:txBody>
      </p:sp>
      <p:sp>
        <p:nvSpPr>
          <p:cNvPr id="116" name="Google Shape;116;p5"/>
          <p:cNvSpPr/>
          <p:nvPr/>
        </p:nvSpPr>
        <p:spPr>
          <a:xfrm>
            <a:off x="4643384" y="2253184"/>
            <a:ext cx="522000" cy="976500"/>
          </a:xfrm>
          <a:prstGeom prst="chevron">
            <a:avLst>
              <a:gd fmla="val 50000" name="adj"/>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7" name="Google Shape;117;p5"/>
          <p:cNvSpPr/>
          <p:nvPr/>
        </p:nvSpPr>
        <p:spPr>
          <a:xfrm>
            <a:off x="4947366" y="2249942"/>
            <a:ext cx="522000" cy="976500"/>
          </a:xfrm>
          <a:prstGeom prst="chevron">
            <a:avLst>
              <a:gd fmla="val 50000" name="adj"/>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8" name="Google Shape;118;p5"/>
          <p:cNvSpPr/>
          <p:nvPr/>
        </p:nvSpPr>
        <p:spPr>
          <a:xfrm>
            <a:off x="4336325" y="2246700"/>
            <a:ext cx="522000" cy="976500"/>
          </a:xfrm>
          <a:prstGeom prst="chevron">
            <a:avLst>
              <a:gd fmla="val 50000" name="adj"/>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 name="Google Shape;119;p5"/>
          <p:cNvSpPr txBox="1"/>
          <p:nvPr/>
        </p:nvSpPr>
        <p:spPr>
          <a:xfrm>
            <a:off x="256310" y="1217565"/>
            <a:ext cx="40035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fr-TN" sz="1600" u="none" cap="none" strike="noStrike">
                <a:solidFill>
                  <a:schemeClr val="dk1"/>
                </a:solidFill>
                <a:latin typeface="Roboto Light"/>
                <a:ea typeface="Roboto Light"/>
                <a:cs typeface="Roboto Light"/>
                <a:sym typeface="Roboto Light"/>
              </a:rPr>
              <a:t>La raison pour laquelle </a:t>
            </a:r>
            <a:r>
              <a:rPr b="1" i="0" lang="fr-TN" sz="1600" u="none" cap="none" strike="noStrike">
                <a:solidFill>
                  <a:srgbClr val="FF0000"/>
                </a:solidFill>
                <a:latin typeface="Roboto"/>
                <a:ea typeface="Roboto"/>
                <a:cs typeface="Roboto"/>
                <a:sym typeface="Roboto"/>
              </a:rPr>
              <a:t>Map </a:t>
            </a:r>
            <a:r>
              <a:rPr lang="fr-TN" sz="1600">
                <a:solidFill>
                  <a:schemeClr val="dk1"/>
                </a:solidFill>
                <a:latin typeface="Roboto Light"/>
                <a:ea typeface="Roboto Light"/>
                <a:cs typeface="Roboto Light"/>
                <a:sym typeface="Roboto Light"/>
              </a:rPr>
              <a:t>n’est</a:t>
            </a:r>
            <a:r>
              <a:rPr b="0" i="0" lang="fr-TN" sz="1600" u="none" cap="none" strike="noStrike">
                <a:solidFill>
                  <a:schemeClr val="dk1"/>
                </a:solidFill>
                <a:latin typeface="Roboto Light"/>
                <a:ea typeface="Roboto Light"/>
                <a:cs typeface="Roboto Light"/>
                <a:sym typeface="Roboto Light"/>
              </a:rPr>
              <a:t> pas </a:t>
            </a:r>
            <a:r>
              <a:rPr lang="fr-TN" sz="1600">
                <a:solidFill>
                  <a:schemeClr val="dk1"/>
                </a:solidFill>
                <a:latin typeface="Roboto Light"/>
                <a:ea typeface="Roboto Light"/>
                <a:cs typeface="Roboto Light"/>
                <a:sym typeface="Roboto Light"/>
              </a:rPr>
              <a:t>une</a:t>
            </a:r>
            <a:r>
              <a:rPr b="0" i="0" lang="fr-TN" sz="1600" u="none" cap="none" strike="noStrike">
                <a:solidFill>
                  <a:schemeClr val="dk1"/>
                </a:solidFill>
                <a:latin typeface="Roboto Light"/>
                <a:ea typeface="Roboto Light"/>
                <a:cs typeface="Roboto Light"/>
                <a:sym typeface="Roboto Light"/>
              </a:rPr>
              <a:t> </a:t>
            </a:r>
            <a:r>
              <a:rPr b="1" i="0" lang="fr-TN" sz="1600" u="none" cap="none" strike="noStrike">
                <a:solidFill>
                  <a:srgbClr val="FF0000"/>
                </a:solidFill>
                <a:latin typeface="Roboto"/>
                <a:ea typeface="Roboto"/>
                <a:cs typeface="Roboto"/>
                <a:sym typeface="Roboto"/>
              </a:rPr>
              <a:t>Collection</a:t>
            </a:r>
            <a:r>
              <a:rPr b="1" i="0" lang="fr-TN" sz="1600" u="none" cap="none" strike="noStrike">
                <a:solidFill>
                  <a:srgbClr val="FF0000"/>
                </a:solidFill>
                <a:latin typeface="Roboto"/>
                <a:ea typeface="Roboto"/>
                <a:cs typeface="Roboto"/>
                <a:sym typeface="Roboto"/>
              </a:rPr>
              <a:t> </a:t>
            </a:r>
            <a:r>
              <a:rPr b="0" i="0" lang="fr-TN" sz="1600" u="none" cap="none" strike="noStrike">
                <a:solidFill>
                  <a:schemeClr val="dk1"/>
                </a:solidFill>
                <a:latin typeface="Roboto Light"/>
                <a:ea typeface="Roboto Light"/>
                <a:cs typeface="Roboto Light"/>
                <a:sym typeface="Roboto Light"/>
              </a:rPr>
              <a:t>est liée à la nature distincte de ces deux structures de données :</a:t>
            </a:r>
            <a:endParaRPr b="0" i="0" sz="1600" u="none" cap="none" strike="noStrike">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Roboto Light"/>
              <a:ea typeface="Roboto Light"/>
              <a:cs typeface="Roboto Light"/>
              <a:sym typeface="Roboto Light"/>
            </a:endParaRPr>
          </a:p>
          <a:p>
            <a:pPr indent="-330200" lvl="0" marL="457200" marR="0" rtl="0" algn="l">
              <a:lnSpc>
                <a:spcPct val="100000"/>
              </a:lnSpc>
              <a:spcBef>
                <a:spcPts val="0"/>
              </a:spcBef>
              <a:spcAft>
                <a:spcPts val="0"/>
              </a:spcAft>
              <a:buSzPts val="1600"/>
              <a:buChar char="●"/>
            </a:pPr>
            <a:r>
              <a:rPr b="0" i="0" lang="fr-TN" sz="1600" u="none" cap="none" strike="noStrike">
                <a:solidFill>
                  <a:schemeClr val="dk1"/>
                </a:solidFill>
                <a:latin typeface="Roboto Light"/>
                <a:ea typeface="Roboto Light"/>
                <a:cs typeface="Roboto Light"/>
                <a:sym typeface="Roboto Light"/>
              </a:rPr>
              <a:t>Une </a:t>
            </a:r>
            <a:r>
              <a:rPr b="1" i="0" lang="fr-TN" sz="1600" u="none" cap="none" strike="noStrike">
                <a:solidFill>
                  <a:srgbClr val="FF0000"/>
                </a:solidFill>
                <a:latin typeface="Roboto"/>
                <a:ea typeface="Roboto"/>
                <a:cs typeface="Roboto"/>
                <a:sym typeface="Roboto"/>
              </a:rPr>
              <a:t>Collection </a:t>
            </a:r>
            <a:r>
              <a:rPr b="0" i="0" lang="fr-TN" sz="1600" u="none" cap="none" strike="noStrike">
                <a:solidFill>
                  <a:schemeClr val="dk1"/>
                </a:solidFill>
                <a:latin typeface="Roboto Light"/>
                <a:ea typeface="Roboto Light"/>
                <a:cs typeface="Roboto Light"/>
                <a:sym typeface="Roboto Light"/>
              </a:rPr>
              <a:t>représente un ensemble d'éléments, où chaque élément est une entité individuelle.</a:t>
            </a:r>
            <a:endParaRPr b="0" i="0" sz="1600" u="none" cap="none" strike="noStrike">
              <a:solidFill>
                <a:schemeClr val="dk1"/>
              </a:solidFill>
              <a:latin typeface="Roboto Light"/>
              <a:ea typeface="Roboto Light"/>
              <a:cs typeface="Roboto Light"/>
              <a:sym typeface="Roboto Light"/>
            </a:endParaRPr>
          </a:p>
          <a:p>
            <a:pPr indent="0" lvl="0" marL="457200" marR="0" rtl="0" algn="l">
              <a:lnSpc>
                <a:spcPct val="100000"/>
              </a:lnSpc>
              <a:spcBef>
                <a:spcPts val="0"/>
              </a:spcBef>
              <a:spcAft>
                <a:spcPts val="0"/>
              </a:spcAft>
              <a:buNone/>
            </a:pPr>
            <a:r>
              <a:t/>
            </a:r>
            <a:endParaRPr sz="1600">
              <a:solidFill>
                <a:schemeClr val="dk1"/>
              </a:solidFill>
              <a:latin typeface="Roboto Light"/>
              <a:ea typeface="Roboto Light"/>
              <a:cs typeface="Roboto Light"/>
              <a:sym typeface="Roboto Light"/>
            </a:endParaRPr>
          </a:p>
          <a:p>
            <a:pPr indent="-330200" lvl="0" marL="457200" marR="0" rtl="0" algn="l">
              <a:lnSpc>
                <a:spcPct val="100000"/>
              </a:lnSpc>
              <a:spcBef>
                <a:spcPts val="0"/>
              </a:spcBef>
              <a:spcAft>
                <a:spcPts val="0"/>
              </a:spcAft>
              <a:buSzPts val="1600"/>
              <a:buChar char="●"/>
            </a:pPr>
            <a:r>
              <a:rPr lang="fr-TN" sz="1600">
                <a:solidFill>
                  <a:schemeClr val="dk1"/>
                </a:solidFill>
                <a:latin typeface="Roboto Light"/>
                <a:ea typeface="Roboto Light"/>
                <a:cs typeface="Roboto Light"/>
                <a:sym typeface="Roboto Light"/>
              </a:rPr>
              <a:t>U</a:t>
            </a:r>
            <a:r>
              <a:rPr b="0" i="0" lang="fr-TN" sz="1600" u="none" cap="none" strike="noStrike">
                <a:solidFill>
                  <a:schemeClr val="dk1"/>
                </a:solidFill>
                <a:latin typeface="Roboto Light"/>
                <a:ea typeface="Roboto Light"/>
                <a:cs typeface="Roboto Light"/>
                <a:sym typeface="Roboto Light"/>
              </a:rPr>
              <a:t>ne </a:t>
            </a:r>
            <a:r>
              <a:rPr b="1" i="0" lang="fr-TN" sz="1600" u="none" cap="none" strike="noStrike">
                <a:solidFill>
                  <a:srgbClr val="FF0000"/>
                </a:solidFill>
                <a:latin typeface="Roboto"/>
                <a:ea typeface="Roboto"/>
                <a:cs typeface="Roboto"/>
                <a:sym typeface="Roboto"/>
              </a:rPr>
              <a:t>Map </a:t>
            </a:r>
            <a:r>
              <a:rPr b="0" i="0" lang="fr-TN" sz="1600" u="none" cap="none" strike="noStrike">
                <a:solidFill>
                  <a:schemeClr val="dk1"/>
                </a:solidFill>
                <a:latin typeface="Roboto Light"/>
                <a:ea typeface="Roboto Light"/>
                <a:cs typeface="Roboto Light"/>
                <a:sym typeface="Roboto Light"/>
              </a:rPr>
              <a:t>est une structure de données qui stocke des paires </a:t>
            </a:r>
            <a:r>
              <a:rPr b="1" i="0" lang="fr-TN" sz="1600" u="none" cap="none" strike="noStrike">
                <a:solidFill>
                  <a:srgbClr val="FF0000"/>
                </a:solidFill>
                <a:latin typeface="Roboto"/>
                <a:ea typeface="Roboto"/>
                <a:cs typeface="Roboto"/>
                <a:sym typeface="Roboto"/>
              </a:rPr>
              <a:t>clé-valeur</a:t>
            </a:r>
            <a:r>
              <a:rPr b="0" i="0" lang="fr-TN" sz="1600" u="none" cap="none" strike="noStrike">
                <a:solidFill>
                  <a:schemeClr val="dk1"/>
                </a:solidFill>
                <a:latin typeface="Roboto Light"/>
                <a:ea typeface="Roboto Light"/>
                <a:cs typeface="Roboto Light"/>
                <a:sym typeface="Roboto Light"/>
              </a:rPr>
              <a:t>, où chaque élément correspond à une association entre une clé et une valeur.</a:t>
            </a:r>
            <a:endParaRPr b="0" i="0" sz="1600" u="none" cap="none" strike="noStrike">
              <a:solidFill>
                <a:schemeClr val="dk1"/>
              </a:solidFill>
              <a:latin typeface="Roboto Light"/>
              <a:ea typeface="Roboto Light"/>
              <a:cs typeface="Roboto Light"/>
              <a:sym typeface="Roboto Light"/>
            </a:endParaRPr>
          </a:p>
        </p:txBody>
      </p:sp>
      <p:pic>
        <p:nvPicPr>
          <p:cNvPr id="120" name="Google Shape;120;p5"/>
          <p:cNvPicPr preferRelativeResize="0"/>
          <p:nvPr/>
        </p:nvPicPr>
        <p:blipFill rotWithShape="1">
          <a:blip r:embed="rId4">
            <a:alphaModFix/>
          </a:blip>
          <a:srcRect b="-4939" l="22435" r="22818" t="27033"/>
          <a:stretch/>
        </p:blipFill>
        <p:spPr>
          <a:xfrm>
            <a:off x="5637964" y="1703364"/>
            <a:ext cx="3415721" cy="207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D:\esprit 2014\ESPRIT 2014\charte essprit 2014\render\support final\triangle.png" id="125" name="Google Shape;125;p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6" name="Google Shape;126;p7"/>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27" name="Google Shape;1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28" name="Google Shape;128;p7"/>
          <p:cNvSpPr txBox="1"/>
          <p:nvPr/>
        </p:nvSpPr>
        <p:spPr>
          <a:xfrm>
            <a:off x="838825" y="137675"/>
            <a:ext cx="483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Architecture </a:t>
            </a:r>
            <a:endParaRPr b="1" i="0" sz="1400" u="none" cap="none" strike="noStrike">
              <a:solidFill>
                <a:srgbClr val="E20B0B"/>
              </a:solidFill>
              <a:latin typeface="Arial"/>
              <a:ea typeface="Arial"/>
              <a:cs typeface="Arial"/>
              <a:sym typeface="Arial"/>
            </a:endParaRPr>
          </a:p>
        </p:txBody>
      </p:sp>
      <p:sp>
        <p:nvSpPr>
          <p:cNvPr id="129" name="Google Shape;129;p7"/>
          <p:cNvSpPr txBox="1"/>
          <p:nvPr/>
        </p:nvSpPr>
        <p:spPr>
          <a:xfrm>
            <a:off x="838825" y="965526"/>
            <a:ext cx="77328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TN" sz="1800" u="none" cap="none" strike="noStrike">
                <a:solidFill>
                  <a:schemeClr val="dk1"/>
                </a:solidFill>
                <a:latin typeface="Roboto Light"/>
                <a:ea typeface="Roboto Light"/>
                <a:cs typeface="Roboto Light"/>
                <a:sym typeface="Roboto Light"/>
              </a:rPr>
              <a:t>L’interface </a:t>
            </a:r>
            <a:r>
              <a:rPr b="1" i="0" lang="fr-TN" sz="1800" u="none" cap="none" strike="noStrike">
                <a:solidFill>
                  <a:srgbClr val="E20B0B"/>
                </a:solidFill>
                <a:latin typeface="Roboto"/>
                <a:ea typeface="Roboto"/>
                <a:cs typeface="Roboto"/>
                <a:sym typeface="Roboto"/>
              </a:rPr>
              <a:t>Map </a:t>
            </a:r>
            <a:r>
              <a:rPr b="0" i="0" lang="fr-TN" sz="1800" u="none" cap="none" strike="noStrike">
                <a:solidFill>
                  <a:schemeClr val="dk1"/>
                </a:solidFill>
                <a:latin typeface="Roboto Light"/>
                <a:ea typeface="Roboto Light"/>
                <a:cs typeface="Roboto Light"/>
                <a:sym typeface="Roboto Light"/>
              </a:rPr>
              <a:t>peut être implémentée avec les classes:</a:t>
            </a:r>
            <a:endParaRPr b="0" i="0" sz="1800" u="none" cap="none" strike="noStrike">
              <a:solidFill>
                <a:srgbClr val="000000"/>
              </a:solidFill>
              <a:latin typeface="Roboto Light"/>
              <a:ea typeface="Roboto Light"/>
              <a:cs typeface="Roboto Light"/>
              <a:sym typeface="Roboto Light"/>
            </a:endParaRPr>
          </a:p>
          <a:p>
            <a:pPr indent="0" lvl="0" marL="228600" marR="0" rtl="0" algn="l">
              <a:lnSpc>
                <a:spcPct val="150000"/>
              </a:lnSpc>
              <a:spcBef>
                <a:spcPts val="0"/>
              </a:spcBef>
              <a:spcAft>
                <a:spcPts val="0"/>
              </a:spcAft>
              <a:buClr>
                <a:srgbClr val="000000"/>
              </a:buClr>
              <a:buSzPts val="2400"/>
              <a:buFont typeface="Arial"/>
              <a:buNone/>
            </a:pPr>
            <a:r>
              <a:t/>
            </a:r>
            <a:endParaRPr b="0" i="0" sz="1800" u="none" cap="none" strike="noStrike">
              <a:solidFill>
                <a:schemeClr val="dk1"/>
              </a:solidFill>
              <a:latin typeface="Roboto Light"/>
              <a:ea typeface="Roboto Light"/>
              <a:cs typeface="Roboto Light"/>
              <a:sym typeface="Roboto Light"/>
            </a:endParaRPr>
          </a:p>
          <a:p>
            <a:pPr indent="-342900" lvl="0" marL="914400" marR="0" rtl="0" algn="l">
              <a:lnSpc>
                <a:spcPct val="150000"/>
              </a:lnSpc>
              <a:spcBef>
                <a:spcPts val="0"/>
              </a:spcBef>
              <a:spcAft>
                <a:spcPts val="0"/>
              </a:spcAft>
              <a:buClr>
                <a:srgbClr val="000000"/>
              </a:buClr>
              <a:buSzPts val="1800"/>
              <a:buFont typeface="Arial"/>
              <a:buChar char="❖"/>
            </a:pPr>
            <a:r>
              <a:rPr b="1" i="0" lang="fr-TN" sz="1800" u="none" cap="none" strike="noStrike">
                <a:solidFill>
                  <a:srgbClr val="FF0000"/>
                </a:solidFill>
                <a:latin typeface="Roboto"/>
                <a:ea typeface="Roboto"/>
                <a:cs typeface="Roboto"/>
                <a:sym typeface="Roboto"/>
              </a:rPr>
              <a:t>HashMap</a:t>
            </a:r>
            <a:r>
              <a:rPr b="0" i="0" lang="fr-TN" sz="1800" u="none" cap="none" strike="noStrike">
                <a:solidFill>
                  <a:schemeClr val="dk1"/>
                </a:solidFill>
                <a:latin typeface="Roboto Light"/>
                <a:ea typeface="Roboto Light"/>
                <a:cs typeface="Roboto Light"/>
                <a:sym typeface="Roboto Light"/>
              </a:rPr>
              <a:t>: </a:t>
            </a:r>
            <a:r>
              <a:rPr b="1" i="0" lang="fr-TN" sz="1800" u="none" cap="none" strike="noStrike">
                <a:solidFill>
                  <a:schemeClr val="dk1"/>
                </a:solidFill>
                <a:latin typeface="Roboto"/>
                <a:ea typeface="Roboto"/>
                <a:cs typeface="Roboto"/>
                <a:sym typeface="Roboto"/>
              </a:rPr>
              <a:t>ne garantie pas</a:t>
            </a:r>
            <a:r>
              <a:rPr b="0" i="0" lang="fr-TN" sz="1800" u="none" cap="none" strike="noStrike">
                <a:solidFill>
                  <a:schemeClr val="dk1"/>
                </a:solidFill>
                <a:latin typeface="Roboto Light"/>
                <a:ea typeface="Roboto Light"/>
                <a:cs typeface="Roboto Light"/>
                <a:sym typeface="Roboto Light"/>
              </a:rPr>
              <a:t> l'ordre d'insertion des éléments lors de parcours.</a:t>
            </a:r>
            <a:endParaRPr b="0" i="0" sz="1800" u="none" cap="none" strike="noStrike">
              <a:solidFill>
                <a:srgbClr val="000000"/>
              </a:solidFill>
              <a:latin typeface="Roboto Light"/>
              <a:ea typeface="Roboto Light"/>
              <a:cs typeface="Roboto Light"/>
              <a:sym typeface="Roboto Light"/>
            </a:endParaRPr>
          </a:p>
          <a:p>
            <a:pPr indent="0" lvl="0" marL="13716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Light"/>
              <a:ea typeface="Roboto Light"/>
              <a:cs typeface="Roboto Light"/>
              <a:sym typeface="Roboto Light"/>
            </a:endParaRPr>
          </a:p>
          <a:p>
            <a:pPr indent="-342900" lvl="0" marL="914400" marR="0" rtl="0" algn="l">
              <a:lnSpc>
                <a:spcPct val="150000"/>
              </a:lnSpc>
              <a:spcBef>
                <a:spcPts val="0"/>
              </a:spcBef>
              <a:spcAft>
                <a:spcPts val="0"/>
              </a:spcAft>
              <a:buClr>
                <a:srgbClr val="000000"/>
              </a:buClr>
              <a:buSzPts val="1800"/>
              <a:buFont typeface="Arial"/>
              <a:buChar char="❖"/>
            </a:pPr>
            <a:r>
              <a:rPr b="1" i="0" lang="fr-TN" sz="1800" u="none" cap="none" strike="noStrike">
                <a:solidFill>
                  <a:srgbClr val="FF0000"/>
                </a:solidFill>
                <a:latin typeface="Roboto"/>
                <a:ea typeface="Roboto"/>
                <a:cs typeface="Roboto"/>
                <a:sym typeface="Roboto"/>
              </a:rPr>
              <a:t>TreeMap</a:t>
            </a:r>
            <a:r>
              <a:rPr b="0" i="0" lang="fr-TN" sz="1800" u="none" cap="none" strike="noStrike">
                <a:solidFill>
                  <a:schemeClr val="dk1"/>
                </a:solidFill>
                <a:latin typeface="Roboto Light"/>
                <a:ea typeface="Roboto Light"/>
                <a:cs typeface="Roboto Light"/>
                <a:sym typeface="Roboto Light"/>
              </a:rPr>
              <a:t>: stocke les éléments triés selon leurs </a:t>
            </a:r>
            <a:r>
              <a:rPr b="1" i="0" lang="fr-TN" sz="1800" u="none" cap="none" strike="noStrike">
                <a:solidFill>
                  <a:schemeClr val="dk1"/>
                </a:solidFill>
                <a:latin typeface="Roboto"/>
                <a:ea typeface="Roboto"/>
                <a:cs typeface="Roboto"/>
                <a:sym typeface="Roboto"/>
              </a:rPr>
              <a:t>clés</a:t>
            </a:r>
            <a:r>
              <a:rPr b="0" i="0" lang="fr-TN" sz="1800" u="none" cap="none" strike="noStrike">
                <a:solidFill>
                  <a:schemeClr val="dk1"/>
                </a:solidFill>
                <a:latin typeface="Roboto Light"/>
                <a:ea typeface="Roboto Light"/>
                <a:cs typeface="Roboto Light"/>
                <a:sym typeface="Roboto Light"/>
              </a:rPr>
              <a:t>.</a:t>
            </a:r>
            <a:endParaRPr b="0" i="0" sz="1800" u="none" cap="none" strike="noStrike">
              <a:solidFill>
                <a:srgbClr val="000000"/>
              </a:solidFill>
              <a:latin typeface="Roboto Light"/>
              <a:ea typeface="Roboto Light"/>
              <a:cs typeface="Roboto Light"/>
              <a:sym typeface="Roboto Light"/>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D:\esprit 2014\ESPRIT 2014\charte essprit 2014\render\support final\triangle.png" id="134" name="Google Shape;134;p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35" name="Google Shape;135;p8"/>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36" name="Google Shape;1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37" name="Google Shape;137;p8"/>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MAP… Un simple exemple</a:t>
            </a:r>
            <a:endParaRPr b="0" i="0" sz="1400" u="none" cap="none" strike="noStrike">
              <a:solidFill>
                <a:srgbClr val="000000"/>
              </a:solidFill>
              <a:latin typeface="Arial"/>
              <a:ea typeface="Arial"/>
              <a:cs typeface="Arial"/>
              <a:sym typeface="Arial"/>
            </a:endParaRPr>
          </a:p>
        </p:txBody>
      </p:sp>
      <p:sp>
        <p:nvSpPr>
          <p:cNvPr id="138" name="Google Shape;138;p8"/>
          <p:cNvSpPr txBox="1"/>
          <p:nvPr/>
        </p:nvSpPr>
        <p:spPr>
          <a:xfrm>
            <a:off x="1267482" y="2678414"/>
            <a:ext cx="95410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00000"/>
                </a:solidFill>
                <a:latin typeface="Arial"/>
                <a:ea typeface="Arial"/>
                <a:cs typeface="Arial"/>
                <a:sym typeface="Arial"/>
              </a:rPr>
              <a:t>Keys:</a:t>
            </a:r>
            <a:endParaRPr b="0" i="0" sz="1400" u="none" cap="none" strike="noStrike">
              <a:solidFill>
                <a:srgbClr val="000000"/>
              </a:solidFill>
              <a:latin typeface="Arial"/>
              <a:ea typeface="Arial"/>
              <a:cs typeface="Arial"/>
              <a:sym typeface="Arial"/>
            </a:endParaRPr>
          </a:p>
        </p:txBody>
      </p:sp>
      <p:sp>
        <p:nvSpPr>
          <p:cNvPr id="139" name="Google Shape;139;p8"/>
          <p:cNvSpPr txBox="1"/>
          <p:nvPr/>
        </p:nvSpPr>
        <p:spPr>
          <a:xfrm>
            <a:off x="1115082" y="1611614"/>
            <a:ext cx="132707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00000"/>
                </a:solidFill>
                <a:latin typeface="Arial"/>
                <a:ea typeface="Arial"/>
                <a:cs typeface="Arial"/>
                <a:sym typeface="Arial"/>
              </a:rPr>
              <a:t>Values:</a:t>
            </a:r>
            <a:endParaRPr b="0" i="0" sz="1400" u="none" cap="none" strike="noStrike">
              <a:solidFill>
                <a:srgbClr val="000000"/>
              </a:solidFill>
              <a:latin typeface="Arial"/>
              <a:ea typeface="Arial"/>
              <a:cs typeface="Arial"/>
              <a:sym typeface="Arial"/>
            </a:endParaRPr>
          </a:p>
        </p:txBody>
      </p:sp>
      <p:sp>
        <p:nvSpPr>
          <p:cNvPr id="140" name="Google Shape;140;p8"/>
          <p:cNvSpPr/>
          <p:nvPr/>
        </p:nvSpPr>
        <p:spPr>
          <a:xfrm>
            <a:off x="2639082" y="1078214"/>
            <a:ext cx="1185756" cy="1505080"/>
          </a:xfrm>
          <a:custGeom>
            <a:rect b="b" l="l" r="r" t="t"/>
            <a:pathLst>
              <a:path extrusionOk="0" h="1633928" w="1272103">
                <a:moveTo>
                  <a:pt x="758667" y="104932"/>
                </a:moveTo>
                <a:cubicBezTo>
                  <a:pt x="738680" y="109929"/>
                  <a:pt x="719291" y="119082"/>
                  <a:pt x="698706" y="119922"/>
                </a:cubicBezTo>
                <a:cubicBezTo>
                  <a:pt x="-186113" y="156037"/>
                  <a:pt x="29868" y="-105296"/>
                  <a:pt x="9159" y="764499"/>
                </a:cubicBezTo>
                <a:cubicBezTo>
                  <a:pt x="14156" y="1024328"/>
                  <a:pt x="-9259" y="1286266"/>
                  <a:pt x="24149" y="1543987"/>
                </a:cubicBezTo>
                <a:cubicBezTo>
                  <a:pt x="28212" y="1575327"/>
                  <a:pt x="84110" y="1563974"/>
                  <a:pt x="114090" y="1573968"/>
                </a:cubicBezTo>
                <a:lnTo>
                  <a:pt x="249001" y="1618938"/>
                </a:lnTo>
                <a:lnTo>
                  <a:pt x="293972" y="1633928"/>
                </a:lnTo>
                <a:cubicBezTo>
                  <a:pt x="378916" y="1628931"/>
                  <a:pt x="464097" y="1627005"/>
                  <a:pt x="548805" y="1618938"/>
                </a:cubicBezTo>
                <a:cubicBezTo>
                  <a:pt x="569314" y="1616985"/>
                  <a:pt x="588496" y="1607633"/>
                  <a:pt x="608765" y="1603948"/>
                </a:cubicBezTo>
                <a:cubicBezTo>
                  <a:pt x="643527" y="1597628"/>
                  <a:pt x="678845" y="1594766"/>
                  <a:pt x="713696" y="1588958"/>
                </a:cubicBezTo>
                <a:cubicBezTo>
                  <a:pt x="738828" y="1584769"/>
                  <a:pt x="763775" y="1579495"/>
                  <a:pt x="788647" y="1573968"/>
                </a:cubicBezTo>
                <a:cubicBezTo>
                  <a:pt x="808759" y="1569499"/>
                  <a:pt x="828115" y="1561097"/>
                  <a:pt x="848608" y="1558977"/>
                </a:cubicBezTo>
                <a:cubicBezTo>
                  <a:pt x="973260" y="1546082"/>
                  <a:pt x="1223362" y="1528997"/>
                  <a:pt x="1223362" y="1528997"/>
                </a:cubicBezTo>
                <a:cubicBezTo>
                  <a:pt x="1318249" y="1244336"/>
                  <a:pt x="1250013" y="1465770"/>
                  <a:pt x="1223362" y="719528"/>
                </a:cubicBezTo>
                <a:cubicBezTo>
                  <a:pt x="1222453" y="694066"/>
                  <a:pt x="1212930" y="669644"/>
                  <a:pt x="1208372" y="644577"/>
                </a:cubicBezTo>
                <a:cubicBezTo>
                  <a:pt x="1202935" y="614673"/>
                  <a:pt x="1198819" y="584540"/>
                  <a:pt x="1193382" y="554636"/>
                </a:cubicBezTo>
                <a:cubicBezTo>
                  <a:pt x="1188824" y="529569"/>
                  <a:pt x="1182266" y="504868"/>
                  <a:pt x="1178392" y="479686"/>
                </a:cubicBezTo>
                <a:cubicBezTo>
                  <a:pt x="1172266" y="439869"/>
                  <a:pt x="1168725" y="399696"/>
                  <a:pt x="1163401" y="359764"/>
                </a:cubicBezTo>
                <a:cubicBezTo>
                  <a:pt x="1158731" y="324742"/>
                  <a:pt x="1152313" y="289949"/>
                  <a:pt x="1148411" y="254833"/>
                </a:cubicBezTo>
                <a:cubicBezTo>
                  <a:pt x="1142316" y="199980"/>
                  <a:pt x="1140715" y="144648"/>
                  <a:pt x="1133421" y="89941"/>
                </a:cubicBezTo>
                <a:cubicBezTo>
                  <a:pt x="1130698" y="69520"/>
                  <a:pt x="1127644" y="48408"/>
                  <a:pt x="1118431" y="29981"/>
                </a:cubicBezTo>
                <a:cubicBezTo>
                  <a:pt x="1112111" y="17340"/>
                  <a:pt x="1098444" y="9994"/>
                  <a:pt x="1088451" y="0"/>
                </a:cubicBezTo>
                <a:cubicBezTo>
                  <a:pt x="977865" y="8507"/>
                  <a:pt x="904382" y="8393"/>
                  <a:pt x="803637" y="29981"/>
                </a:cubicBezTo>
                <a:cubicBezTo>
                  <a:pt x="689222" y="54498"/>
                  <a:pt x="716138" y="43750"/>
                  <a:pt x="653736" y="74951"/>
                </a:cubicBezTo>
              </a:path>
            </a:pathLst>
          </a:cu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1" name="Google Shape;141;p8"/>
          <p:cNvSpPr txBox="1"/>
          <p:nvPr/>
        </p:nvSpPr>
        <p:spPr>
          <a:xfrm rot="-1615124">
            <a:off x="2591611" y="1638659"/>
            <a:ext cx="129073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“bark”</a:t>
            </a:r>
            <a:endParaRPr b="0" i="0" sz="1400" u="none" cap="none" strike="noStrike">
              <a:solidFill>
                <a:srgbClr val="000000"/>
              </a:solidFill>
              <a:latin typeface="Arial"/>
              <a:ea typeface="Arial"/>
              <a:cs typeface="Arial"/>
              <a:sym typeface="Arial"/>
            </a:endParaRPr>
          </a:p>
        </p:txBody>
      </p:sp>
      <p:sp>
        <p:nvSpPr>
          <p:cNvPr id="142" name="Google Shape;142;p8"/>
          <p:cNvSpPr txBox="1"/>
          <p:nvPr/>
        </p:nvSpPr>
        <p:spPr>
          <a:xfrm>
            <a:off x="2442158" y="2754614"/>
            <a:ext cx="148638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“chien”</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6753882" y="1078214"/>
            <a:ext cx="1185756" cy="1505080"/>
          </a:xfrm>
          <a:custGeom>
            <a:rect b="b" l="l" r="r" t="t"/>
            <a:pathLst>
              <a:path extrusionOk="0" h="1633928" w="1272103">
                <a:moveTo>
                  <a:pt x="758667" y="104932"/>
                </a:moveTo>
                <a:cubicBezTo>
                  <a:pt x="738680" y="109929"/>
                  <a:pt x="719291" y="119082"/>
                  <a:pt x="698706" y="119922"/>
                </a:cubicBezTo>
                <a:cubicBezTo>
                  <a:pt x="-186113" y="156037"/>
                  <a:pt x="29868" y="-105296"/>
                  <a:pt x="9159" y="764499"/>
                </a:cubicBezTo>
                <a:cubicBezTo>
                  <a:pt x="14156" y="1024328"/>
                  <a:pt x="-9259" y="1286266"/>
                  <a:pt x="24149" y="1543987"/>
                </a:cubicBezTo>
                <a:cubicBezTo>
                  <a:pt x="28212" y="1575327"/>
                  <a:pt x="84110" y="1563974"/>
                  <a:pt x="114090" y="1573968"/>
                </a:cubicBezTo>
                <a:lnTo>
                  <a:pt x="249001" y="1618938"/>
                </a:lnTo>
                <a:lnTo>
                  <a:pt x="293972" y="1633928"/>
                </a:lnTo>
                <a:cubicBezTo>
                  <a:pt x="378916" y="1628931"/>
                  <a:pt x="464097" y="1627005"/>
                  <a:pt x="548805" y="1618938"/>
                </a:cubicBezTo>
                <a:cubicBezTo>
                  <a:pt x="569314" y="1616985"/>
                  <a:pt x="588496" y="1607633"/>
                  <a:pt x="608765" y="1603948"/>
                </a:cubicBezTo>
                <a:cubicBezTo>
                  <a:pt x="643527" y="1597628"/>
                  <a:pt x="678845" y="1594766"/>
                  <a:pt x="713696" y="1588958"/>
                </a:cubicBezTo>
                <a:cubicBezTo>
                  <a:pt x="738828" y="1584769"/>
                  <a:pt x="763775" y="1579495"/>
                  <a:pt x="788647" y="1573968"/>
                </a:cubicBezTo>
                <a:cubicBezTo>
                  <a:pt x="808759" y="1569499"/>
                  <a:pt x="828115" y="1561097"/>
                  <a:pt x="848608" y="1558977"/>
                </a:cubicBezTo>
                <a:cubicBezTo>
                  <a:pt x="973260" y="1546082"/>
                  <a:pt x="1223362" y="1528997"/>
                  <a:pt x="1223362" y="1528997"/>
                </a:cubicBezTo>
                <a:cubicBezTo>
                  <a:pt x="1318249" y="1244336"/>
                  <a:pt x="1250013" y="1465770"/>
                  <a:pt x="1223362" y="719528"/>
                </a:cubicBezTo>
                <a:cubicBezTo>
                  <a:pt x="1222453" y="694066"/>
                  <a:pt x="1212930" y="669644"/>
                  <a:pt x="1208372" y="644577"/>
                </a:cubicBezTo>
                <a:cubicBezTo>
                  <a:pt x="1202935" y="614673"/>
                  <a:pt x="1198819" y="584540"/>
                  <a:pt x="1193382" y="554636"/>
                </a:cubicBezTo>
                <a:cubicBezTo>
                  <a:pt x="1188824" y="529569"/>
                  <a:pt x="1182266" y="504868"/>
                  <a:pt x="1178392" y="479686"/>
                </a:cubicBezTo>
                <a:cubicBezTo>
                  <a:pt x="1172266" y="439869"/>
                  <a:pt x="1168725" y="399696"/>
                  <a:pt x="1163401" y="359764"/>
                </a:cubicBezTo>
                <a:cubicBezTo>
                  <a:pt x="1158731" y="324742"/>
                  <a:pt x="1152313" y="289949"/>
                  <a:pt x="1148411" y="254833"/>
                </a:cubicBezTo>
                <a:cubicBezTo>
                  <a:pt x="1142316" y="199980"/>
                  <a:pt x="1140715" y="144648"/>
                  <a:pt x="1133421" y="89941"/>
                </a:cubicBezTo>
                <a:cubicBezTo>
                  <a:pt x="1130698" y="69520"/>
                  <a:pt x="1127644" y="48408"/>
                  <a:pt x="1118431" y="29981"/>
                </a:cubicBezTo>
                <a:cubicBezTo>
                  <a:pt x="1112111" y="17340"/>
                  <a:pt x="1098444" y="9994"/>
                  <a:pt x="1088451" y="0"/>
                </a:cubicBezTo>
                <a:cubicBezTo>
                  <a:pt x="977865" y="8507"/>
                  <a:pt x="904382" y="8393"/>
                  <a:pt x="803637" y="29981"/>
                </a:cubicBezTo>
                <a:cubicBezTo>
                  <a:pt x="689222" y="54498"/>
                  <a:pt x="716138" y="43750"/>
                  <a:pt x="653736" y="74951"/>
                </a:cubicBezTo>
              </a:path>
            </a:pathLst>
          </a:cu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4" name="Google Shape;144;p8"/>
          <p:cNvSpPr txBox="1"/>
          <p:nvPr/>
        </p:nvSpPr>
        <p:spPr>
          <a:xfrm>
            <a:off x="6753882" y="2754614"/>
            <a:ext cx="129073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“chat”</a:t>
            </a:r>
            <a:endParaRPr b="0" i="0" sz="1400" u="none" cap="none" strike="noStrike">
              <a:solidFill>
                <a:srgbClr val="000000"/>
              </a:solidFill>
              <a:latin typeface="Arial"/>
              <a:ea typeface="Arial"/>
              <a:cs typeface="Arial"/>
              <a:sym typeface="Arial"/>
            </a:endParaRPr>
          </a:p>
        </p:txBody>
      </p:sp>
      <p:sp>
        <p:nvSpPr>
          <p:cNvPr id="145" name="Google Shape;145;p8"/>
          <p:cNvSpPr txBox="1"/>
          <p:nvPr/>
        </p:nvSpPr>
        <p:spPr>
          <a:xfrm rot="-1615124">
            <a:off x="6706412" y="1638658"/>
            <a:ext cx="129073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“meow”</a:t>
            </a:r>
            <a:endParaRPr b="0" i="0" sz="2400" u="none" cap="none" strike="noStrike">
              <a:solidFill>
                <a:srgbClr val="0432FF"/>
              </a:solidFill>
              <a:latin typeface="Courier"/>
              <a:ea typeface="Courier"/>
              <a:cs typeface="Courier"/>
              <a:sym typeface="Courier"/>
            </a:endParaRPr>
          </a:p>
        </p:txBody>
      </p:sp>
      <p:sp>
        <p:nvSpPr>
          <p:cNvPr id="146" name="Google Shape;146;p8"/>
          <p:cNvSpPr/>
          <p:nvPr/>
        </p:nvSpPr>
        <p:spPr>
          <a:xfrm>
            <a:off x="4620281" y="1078215"/>
            <a:ext cx="1185756" cy="1505080"/>
          </a:xfrm>
          <a:custGeom>
            <a:rect b="b" l="l" r="r" t="t"/>
            <a:pathLst>
              <a:path extrusionOk="0" h="1633928" w="1272103">
                <a:moveTo>
                  <a:pt x="758667" y="104932"/>
                </a:moveTo>
                <a:cubicBezTo>
                  <a:pt x="738680" y="109929"/>
                  <a:pt x="719291" y="119082"/>
                  <a:pt x="698706" y="119922"/>
                </a:cubicBezTo>
                <a:cubicBezTo>
                  <a:pt x="-186113" y="156037"/>
                  <a:pt x="29868" y="-105296"/>
                  <a:pt x="9159" y="764499"/>
                </a:cubicBezTo>
                <a:cubicBezTo>
                  <a:pt x="14156" y="1024328"/>
                  <a:pt x="-9259" y="1286266"/>
                  <a:pt x="24149" y="1543987"/>
                </a:cubicBezTo>
                <a:cubicBezTo>
                  <a:pt x="28212" y="1575327"/>
                  <a:pt x="84110" y="1563974"/>
                  <a:pt x="114090" y="1573968"/>
                </a:cubicBezTo>
                <a:lnTo>
                  <a:pt x="249001" y="1618938"/>
                </a:lnTo>
                <a:lnTo>
                  <a:pt x="293972" y="1633928"/>
                </a:lnTo>
                <a:cubicBezTo>
                  <a:pt x="378916" y="1628931"/>
                  <a:pt x="464097" y="1627005"/>
                  <a:pt x="548805" y="1618938"/>
                </a:cubicBezTo>
                <a:cubicBezTo>
                  <a:pt x="569314" y="1616985"/>
                  <a:pt x="588496" y="1607633"/>
                  <a:pt x="608765" y="1603948"/>
                </a:cubicBezTo>
                <a:cubicBezTo>
                  <a:pt x="643527" y="1597628"/>
                  <a:pt x="678845" y="1594766"/>
                  <a:pt x="713696" y="1588958"/>
                </a:cubicBezTo>
                <a:cubicBezTo>
                  <a:pt x="738828" y="1584769"/>
                  <a:pt x="763775" y="1579495"/>
                  <a:pt x="788647" y="1573968"/>
                </a:cubicBezTo>
                <a:cubicBezTo>
                  <a:pt x="808759" y="1569499"/>
                  <a:pt x="828115" y="1561097"/>
                  <a:pt x="848608" y="1558977"/>
                </a:cubicBezTo>
                <a:cubicBezTo>
                  <a:pt x="973260" y="1546082"/>
                  <a:pt x="1223362" y="1528997"/>
                  <a:pt x="1223362" y="1528997"/>
                </a:cubicBezTo>
                <a:cubicBezTo>
                  <a:pt x="1318249" y="1244336"/>
                  <a:pt x="1250013" y="1465770"/>
                  <a:pt x="1223362" y="719528"/>
                </a:cubicBezTo>
                <a:cubicBezTo>
                  <a:pt x="1222453" y="694066"/>
                  <a:pt x="1212930" y="669644"/>
                  <a:pt x="1208372" y="644577"/>
                </a:cubicBezTo>
                <a:cubicBezTo>
                  <a:pt x="1202935" y="614673"/>
                  <a:pt x="1198819" y="584540"/>
                  <a:pt x="1193382" y="554636"/>
                </a:cubicBezTo>
                <a:cubicBezTo>
                  <a:pt x="1188824" y="529569"/>
                  <a:pt x="1182266" y="504868"/>
                  <a:pt x="1178392" y="479686"/>
                </a:cubicBezTo>
                <a:cubicBezTo>
                  <a:pt x="1172266" y="439869"/>
                  <a:pt x="1168725" y="399696"/>
                  <a:pt x="1163401" y="359764"/>
                </a:cubicBezTo>
                <a:cubicBezTo>
                  <a:pt x="1158731" y="324742"/>
                  <a:pt x="1152313" y="289949"/>
                  <a:pt x="1148411" y="254833"/>
                </a:cubicBezTo>
                <a:cubicBezTo>
                  <a:pt x="1142316" y="199980"/>
                  <a:pt x="1140715" y="144648"/>
                  <a:pt x="1133421" y="89941"/>
                </a:cubicBezTo>
                <a:cubicBezTo>
                  <a:pt x="1130698" y="69520"/>
                  <a:pt x="1127644" y="48408"/>
                  <a:pt x="1118431" y="29981"/>
                </a:cubicBezTo>
                <a:cubicBezTo>
                  <a:pt x="1112111" y="17340"/>
                  <a:pt x="1098444" y="9994"/>
                  <a:pt x="1088451" y="0"/>
                </a:cubicBezTo>
                <a:cubicBezTo>
                  <a:pt x="977865" y="8507"/>
                  <a:pt x="904382" y="8393"/>
                  <a:pt x="803637" y="29981"/>
                </a:cubicBezTo>
                <a:cubicBezTo>
                  <a:pt x="689222" y="54498"/>
                  <a:pt x="716138" y="43750"/>
                  <a:pt x="653736" y="74951"/>
                </a:cubicBezTo>
              </a:path>
            </a:pathLst>
          </a:cu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8"/>
          <p:cNvSpPr txBox="1"/>
          <p:nvPr/>
        </p:nvSpPr>
        <p:spPr>
          <a:xfrm>
            <a:off x="4170558" y="2754615"/>
            <a:ext cx="238976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“pinnipèdes”</a:t>
            </a:r>
            <a:endParaRPr b="0" i="0" sz="1400" u="none" cap="none" strike="noStrike">
              <a:solidFill>
                <a:srgbClr val="000000"/>
              </a:solidFill>
              <a:latin typeface="Arial"/>
              <a:ea typeface="Arial"/>
              <a:cs typeface="Arial"/>
              <a:sym typeface="Arial"/>
            </a:endParaRPr>
          </a:p>
        </p:txBody>
      </p:sp>
      <p:sp>
        <p:nvSpPr>
          <p:cNvPr id="148" name="Google Shape;148;p8"/>
          <p:cNvSpPr txBox="1"/>
          <p:nvPr/>
        </p:nvSpPr>
        <p:spPr>
          <a:xfrm>
            <a:off x="4747665" y="1268427"/>
            <a:ext cx="109725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 ow</a:t>
            </a:r>
            <a:endParaRPr b="0" i="0" sz="2400" u="none" cap="none" strike="noStrike">
              <a:solidFill>
                <a:srgbClr val="0432FF"/>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400"/>
              <a:buFont typeface="Arial"/>
              <a:buNone/>
            </a:pPr>
            <a:r>
              <a:rPr b="0" i="0" lang="fr-TN" sz="2400" u="none" cap="none" strike="noStrike">
                <a:solidFill>
                  <a:srgbClr val="0432FF"/>
                </a:solidFill>
                <a:latin typeface="Courier"/>
                <a:ea typeface="Courier"/>
                <a:cs typeface="Courier"/>
                <a:sym typeface="Courier"/>
              </a:rPr>
              <a:t> ow”</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929085" y="793224"/>
            <a:ext cx="7674964" cy="2718404"/>
          </a:xfrm>
          <a:custGeom>
            <a:rect b="b" l="l" r="r" t="t"/>
            <a:pathLst>
              <a:path extrusionOk="0" h="2718404" w="7674964">
                <a:moveTo>
                  <a:pt x="7165298" y="62819"/>
                </a:moveTo>
                <a:cubicBezTo>
                  <a:pt x="6913650" y="125730"/>
                  <a:pt x="7055107" y="96017"/>
                  <a:pt x="6490741" y="62819"/>
                </a:cubicBezTo>
                <a:cubicBezTo>
                  <a:pt x="6439872" y="59827"/>
                  <a:pt x="6391646" y="36746"/>
                  <a:pt x="6340839" y="32838"/>
                </a:cubicBezTo>
                <a:lnTo>
                  <a:pt x="6145967" y="17848"/>
                </a:lnTo>
                <a:cubicBezTo>
                  <a:pt x="6059665" y="-10919"/>
                  <a:pt x="6112136" y="-408"/>
                  <a:pt x="5966085" y="17848"/>
                </a:cubicBezTo>
                <a:cubicBezTo>
                  <a:pt x="5931026" y="22230"/>
                  <a:pt x="5895916" y="26518"/>
                  <a:pt x="5861154" y="32838"/>
                </a:cubicBezTo>
                <a:cubicBezTo>
                  <a:pt x="5775317" y="48445"/>
                  <a:pt x="5807180" y="58553"/>
                  <a:pt x="5696262" y="62819"/>
                </a:cubicBezTo>
                <a:cubicBezTo>
                  <a:pt x="5471520" y="71463"/>
                  <a:pt x="5246557" y="72812"/>
                  <a:pt x="5021705" y="77809"/>
                </a:cubicBezTo>
                <a:cubicBezTo>
                  <a:pt x="4966741" y="82806"/>
                  <a:pt x="4911449" y="84994"/>
                  <a:pt x="4856813" y="92799"/>
                </a:cubicBezTo>
                <a:cubicBezTo>
                  <a:pt x="4841171" y="95034"/>
                  <a:pt x="4827267" y="104361"/>
                  <a:pt x="4811842" y="107789"/>
                </a:cubicBezTo>
                <a:cubicBezTo>
                  <a:pt x="4782172" y="114382"/>
                  <a:pt x="4751705" y="116818"/>
                  <a:pt x="4721901" y="122779"/>
                </a:cubicBezTo>
                <a:cubicBezTo>
                  <a:pt x="4701699" y="126819"/>
                  <a:pt x="4682517" y="136740"/>
                  <a:pt x="4661941" y="137769"/>
                </a:cubicBezTo>
                <a:cubicBezTo>
                  <a:pt x="4482214" y="146756"/>
                  <a:pt x="4302177" y="147763"/>
                  <a:pt x="4122295" y="152760"/>
                </a:cubicBezTo>
                <a:cubicBezTo>
                  <a:pt x="3652721" y="246674"/>
                  <a:pt x="3957325" y="191160"/>
                  <a:pt x="2818151" y="152760"/>
                </a:cubicBezTo>
                <a:cubicBezTo>
                  <a:pt x="2781795" y="151534"/>
                  <a:pt x="2748314" y="132351"/>
                  <a:pt x="2713219" y="122779"/>
                </a:cubicBezTo>
                <a:cubicBezTo>
                  <a:pt x="2642941" y="103612"/>
                  <a:pt x="2645301" y="106463"/>
                  <a:pt x="2563318" y="92799"/>
                </a:cubicBezTo>
                <a:lnTo>
                  <a:pt x="1439055" y="107789"/>
                </a:lnTo>
                <a:cubicBezTo>
                  <a:pt x="1334028" y="109977"/>
                  <a:pt x="1228949" y="114055"/>
                  <a:pt x="1124262" y="122779"/>
                </a:cubicBezTo>
                <a:cubicBezTo>
                  <a:pt x="1108516" y="124091"/>
                  <a:pt x="1094717" y="134341"/>
                  <a:pt x="1079292" y="137769"/>
                </a:cubicBezTo>
                <a:cubicBezTo>
                  <a:pt x="1049622" y="144363"/>
                  <a:pt x="1019155" y="146799"/>
                  <a:pt x="989351" y="152760"/>
                </a:cubicBezTo>
                <a:cubicBezTo>
                  <a:pt x="947994" y="161032"/>
                  <a:pt x="896016" y="179660"/>
                  <a:pt x="854439" y="182740"/>
                </a:cubicBezTo>
                <a:cubicBezTo>
                  <a:pt x="744698" y="190869"/>
                  <a:pt x="634583" y="192733"/>
                  <a:pt x="524655" y="197730"/>
                </a:cubicBezTo>
                <a:cubicBezTo>
                  <a:pt x="479695" y="205223"/>
                  <a:pt x="384369" y="216305"/>
                  <a:pt x="344774" y="242701"/>
                </a:cubicBezTo>
                <a:cubicBezTo>
                  <a:pt x="286656" y="281446"/>
                  <a:pt x="316894" y="266984"/>
                  <a:pt x="254833" y="287671"/>
                </a:cubicBezTo>
                <a:cubicBezTo>
                  <a:pt x="169394" y="373110"/>
                  <a:pt x="210551" y="324114"/>
                  <a:pt x="134911" y="437573"/>
                </a:cubicBezTo>
                <a:lnTo>
                  <a:pt x="104931" y="482543"/>
                </a:lnTo>
                <a:cubicBezTo>
                  <a:pt x="99934" y="497533"/>
                  <a:pt x="98071" y="513965"/>
                  <a:pt x="89941" y="527514"/>
                </a:cubicBezTo>
                <a:cubicBezTo>
                  <a:pt x="28210" y="630399"/>
                  <a:pt x="87435" y="475069"/>
                  <a:pt x="44970" y="602464"/>
                </a:cubicBezTo>
                <a:cubicBezTo>
                  <a:pt x="49967" y="702399"/>
                  <a:pt x="59960" y="802208"/>
                  <a:pt x="59960" y="902268"/>
                </a:cubicBezTo>
                <a:cubicBezTo>
                  <a:pt x="59960" y="1071416"/>
                  <a:pt x="53895" y="1535577"/>
                  <a:pt x="29980" y="1786687"/>
                </a:cubicBezTo>
                <a:cubicBezTo>
                  <a:pt x="27098" y="1816944"/>
                  <a:pt x="19288" y="1846540"/>
                  <a:pt x="14990" y="1876628"/>
                </a:cubicBezTo>
                <a:cubicBezTo>
                  <a:pt x="9293" y="1916508"/>
                  <a:pt x="4997" y="1956576"/>
                  <a:pt x="0" y="1996550"/>
                </a:cubicBezTo>
                <a:cubicBezTo>
                  <a:pt x="4997" y="2131461"/>
                  <a:pt x="2767" y="2266835"/>
                  <a:pt x="14990" y="2401284"/>
                </a:cubicBezTo>
                <a:cubicBezTo>
                  <a:pt x="18968" y="2445046"/>
                  <a:pt x="53876" y="2534168"/>
                  <a:pt x="104931" y="2551186"/>
                </a:cubicBezTo>
                <a:cubicBezTo>
                  <a:pt x="119921" y="2556183"/>
                  <a:pt x="134118" y="2565424"/>
                  <a:pt x="149901" y="2566176"/>
                </a:cubicBezTo>
                <a:cubicBezTo>
                  <a:pt x="344617" y="2575448"/>
                  <a:pt x="539646" y="2576169"/>
                  <a:pt x="734518" y="2581166"/>
                </a:cubicBezTo>
                <a:cubicBezTo>
                  <a:pt x="749508" y="2591159"/>
                  <a:pt x="761474" y="2610889"/>
                  <a:pt x="779488" y="2611146"/>
                </a:cubicBezTo>
                <a:lnTo>
                  <a:pt x="1783829" y="2596156"/>
                </a:lnTo>
                <a:cubicBezTo>
                  <a:pt x="2133635" y="2596156"/>
                  <a:pt x="2483370" y="2606149"/>
                  <a:pt x="2833141" y="2611146"/>
                </a:cubicBezTo>
                <a:lnTo>
                  <a:pt x="3043003" y="2641127"/>
                </a:lnTo>
                <a:cubicBezTo>
                  <a:pt x="3077980" y="2646124"/>
                  <a:pt x="3112610" y="2655349"/>
                  <a:pt x="3147934" y="2656117"/>
                </a:cubicBezTo>
                <a:lnTo>
                  <a:pt x="3837482" y="2671107"/>
                </a:lnTo>
                <a:lnTo>
                  <a:pt x="6475751" y="2686097"/>
                </a:lnTo>
                <a:cubicBezTo>
                  <a:pt x="6638752" y="2740431"/>
                  <a:pt x="6548604" y="2716252"/>
                  <a:pt x="6910465" y="2686097"/>
                </a:cubicBezTo>
                <a:cubicBezTo>
                  <a:pt x="6961246" y="2681865"/>
                  <a:pt x="7009481" y="2658795"/>
                  <a:pt x="7060367" y="2656117"/>
                </a:cubicBezTo>
                <a:lnTo>
                  <a:pt x="7345180" y="2641127"/>
                </a:lnTo>
                <a:cubicBezTo>
                  <a:pt x="7355173" y="2616143"/>
                  <a:pt x="7361810" y="2589539"/>
                  <a:pt x="7375160" y="2566176"/>
                </a:cubicBezTo>
                <a:cubicBezTo>
                  <a:pt x="7382172" y="2553905"/>
                  <a:pt x="7396093" y="2547053"/>
                  <a:pt x="7405141" y="2536196"/>
                </a:cubicBezTo>
                <a:cubicBezTo>
                  <a:pt x="7421135" y="2517003"/>
                  <a:pt x="7436870" y="2497421"/>
                  <a:pt x="7450111" y="2476235"/>
                </a:cubicBezTo>
                <a:cubicBezTo>
                  <a:pt x="7461954" y="2457285"/>
                  <a:pt x="7468248" y="2435224"/>
                  <a:pt x="7480092" y="2416274"/>
                </a:cubicBezTo>
                <a:cubicBezTo>
                  <a:pt x="7493333" y="2395088"/>
                  <a:pt x="7510735" y="2376781"/>
                  <a:pt x="7525062" y="2356314"/>
                </a:cubicBezTo>
                <a:cubicBezTo>
                  <a:pt x="7545725" y="2326796"/>
                  <a:pt x="7585023" y="2266373"/>
                  <a:pt x="7585023" y="2266373"/>
                </a:cubicBezTo>
                <a:cubicBezTo>
                  <a:pt x="7607677" y="2175755"/>
                  <a:pt x="7593499" y="2225955"/>
                  <a:pt x="7629993" y="2116471"/>
                </a:cubicBezTo>
                <a:lnTo>
                  <a:pt x="7644983" y="2071501"/>
                </a:lnTo>
                <a:cubicBezTo>
                  <a:pt x="7649980" y="2056511"/>
                  <a:pt x="7656142" y="2041859"/>
                  <a:pt x="7659974" y="2026530"/>
                </a:cubicBezTo>
                <a:lnTo>
                  <a:pt x="7674964" y="1966569"/>
                </a:lnTo>
                <a:cubicBezTo>
                  <a:pt x="7669967" y="1836654"/>
                  <a:pt x="7668919" y="1706528"/>
                  <a:pt x="7659974" y="1576825"/>
                </a:cubicBezTo>
                <a:cubicBezTo>
                  <a:pt x="7658887" y="1561061"/>
                  <a:pt x="7647071" y="1547517"/>
                  <a:pt x="7644983" y="1531855"/>
                </a:cubicBezTo>
                <a:cubicBezTo>
                  <a:pt x="7637031" y="1472214"/>
                  <a:pt x="7637023" y="1411729"/>
                  <a:pt x="7629993" y="1351973"/>
                </a:cubicBezTo>
                <a:cubicBezTo>
                  <a:pt x="7623415" y="1296062"/>
                  <a:pt x="7615921" y="1279776"/>
                  <a:pt x="7600013" y="1232051"/>
                </a:cubicBezTo>
                <a:cubicBezTo>
                  <a:pt x="7595016" y="1197074"/>
                  <a:pt x="7589151" y="1162210"/>
                  <a:pt x="7585023" y="1127120"/>
                </a:cubicBezTo>
                <a:cubicBezTo>
                  <a:pt x="7579156" y="1077248"/>
                  <a:pt x="7579287" y="1026575"/>
                  <a:pt x="7570033" y="977219"/>
                </a:cubicBezTo>
                <a:cubicBezTo>
                  <a:pt x="7564209" y="946158"/>
                  <a:pt x="7550046" y="917258"/>
                  <a:pt x="7540052" y="887278"/>
                </a:cubicBezTo>
                <a:lnTo>
                  <a:pt x="7510072" y="797337"/>
                </a:lnTo>
                <a:cubicBezTo>
                  <a:pt x="7505075" y="782347"/>
                  <a:pt x="7503847" y="765513"/>
                  <a:pt x="7495082" y="752366"/>
                </a:cubicBezTo>
                <a:lnTo>
                  <a:pt x="7465101" y="707396"/>
                </a:lnTo>
                <a:cubicBezTo>
                  <a:pt x="7460104" y="692406"/>
                  <a:pt x="7457177" y="676558"/>
                  <a:pt x="7450111" y="662425"/>
                </a:cubicBezTo>
                <a:cubicBezTo>
                  <a:pt x="7442054" y="646311"/>
                  <a:pt x="7427228" y="634014"/>
                  <a:pt x="7420131" y="617455"/>
                </a:cubicBezTo>
                <a:cubicBezTo>
                  <a:pt x="7407572" y="588150"/>
                  <a:pt x="7394067" y="489089"/>
                  <a:pt x="7390151" y="467553"/>
                </a:cubicBezTo>
                <a:cubicBezTo>
                  <a:pt x="7385593" y="442485"/>
                  <a:pt x="7389293" y="413801"/>
                  <a:pt x="7375160" y="392602"/>
                </a:cubicBezTo>
                <a:cubicBezTo>
                  <a:pt x="7366395" y="379455"/>
                  <a:pt x="7345180" y="382609"/>
                  <a:pt x="7330190" y="377612"/>
                </a:cubicBezTo>
                <a:cubicBezTo>
                  <a:pt x="7320197" y="362622"/>
                  <a:pt x="7311464" y="346710"/>
                  <a:pt x="7300210" y="332642"/>
                </a:cubicBezTo>
                <a:cubicBezTo>
                  <a:pt x="7281620" y="309404"/>
                  <a:pt x="7251230" y="285666"/>
                  <a:pt x="7225259" y="272681"/>
                </a:cubicBezTo>
                <a:cubicBezTo>
                  <a:pt x="7211126" y="265615"/>
                  <a:pt x="7195278" y="262688"/>
                  <a:pt x="7180288" y="257691"/>
                </a:cubicBezTo>
                <a:cubicBezTo>
                  <a:pt x="7155304" y="232707"/>
                  <a:pt x="7134735" y="202339"/>
                  <a:pt x="7105337" y="182740"/>
                </a:cubicBezTo>
                <a:cubicBezTo>
                  <a:pt x="7090347" y="172747"/>
                  <a:pt x="7074046" y="164484"/>
                  <a:pt x="7060367" y="152760"/>
                </a:cubicBezTo>
                <a:lnTo>
                  <a:pt x="6970426" y="62819"/>
                </a:ln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8"/>
          <p:cNvSpPr/>
          <p:nvPr/>
        </p:nvSpPr>
        <p:spPr>
          <a:xfrm>
            <a:off x="4391682" y="544814"/>
            <a:ext cx="859019" cy="494675"/>
          </a:xfrm>
          <a:custGeom>
            <a:rect b="b" l="l" r="r" t="t"/>
            <a:pathLst>
              <a:path extrusionOk="0" h="494675" w="859019">
                <a:moveTo>
                  <a:pt x="394324" y="404734"/>
                </a:moveTo>
                <a:cubicBezTo>
                  <a:pt x="222171" y="447774"/>
                  <a:pt x="227210" y="467245"/>
                  <a:pt x="154481" y="59961"/>
                </a:cubicBezTo>
                <a:cubicBezTo>
                  <a:pt x="147399" y="20303"/>
                  <a:pt x="224435" y="19987"/>
                  <a:pt x="259412" y="0"/>
                </a:cubicBezTo>
                <a:cubicBezTo>
                  <a:pt x="299409" y="59994"/>
                  <a:pt x="290036" y="39243"/>
                  <a:pt x="319373" y="119921"/>
                </a:cubicBezTo>
                <a:cubicBezTo>
                  <a:pt x="330173" y="149620"/>
                  <a:pt x="349353" y="209862"/>
                  <a:pt x="349353" y="209862"/>
                </a:cubicBezTo>
                <a:lnTo>
                  <a:pt x="379334" y="119921"/>
                </a:lnTo>
                <a:cubicBezTo>
                  <a:pt x="394610" y="74093"/>
                  <a:pt x="386893" y="74899"/>
                  <a:pt x="424304" y="44970"/>
                </a:cubicBezTo>
                <a:cubicBezTo>
                  <a:pt x="438372" y="33715"/>
                  <a:pt x="454285" y="24983"/>
                  <a:pt x="469275" y="14990"/>
                </a:cubicBezTo>
                <a:cubicBezTo>
                  <a:pt x="499255" y="19987"/>
                  <a:pt x="532031" y="16387"/>
                  <a:pt x="559216" y="29980"/>
                </a:cubicBezTo>
                <a:cubicBezTo>
                  <a:pt x="575330" y="38037"/>
                  <a:pt x="588197" y="56963"/>
                  <a:pt x="589196" y="74951"/>
                </a:cubicBezTo>
                <a:cubicBezTo>
                  <a:pt x="593363" y="149952"/>
                  <a:pt x="582501" y="225145"/>
                  <a:pt x="574206" y="299803"/>
                </a:cubicBezTo>
                <a:cubicBezTo>
                  <a:pt x="572461" y="315508"/>
                  <a:pt x="569332" y="332635"/>
                  <a:pt x="559216" y="344774"/>
                </a:cubicBezTo>
                <a:cubicBezTo>
                  <a:pt x="534673" y="374225"/>
                  <a:pt x="484108" y="394872"/>
                  <a:pt x="454284" y="419725"/>
                </a:cubicBezTo>
                <a:cubicBezTo>
                  <a:pt x="437998" y="433296"/>
                  <a:pt x="427845" y="454400"/>
                  <a:pt x="409314" y="464695"/>
                </a:cubicBezTo>
                <a:cubicBezTo>
                  <a:pt x="381689" y="480042"/>
                  <a:pt x="319373" y="494675"/>
                  <a:pt x="319373" y="494675"/>
                </a:cubicBezTo>
                <a:cubicBezTo>
                  <a:pt x="294389" y="489678"/>
                  <a:pt x="265621" y="493818"/>
                  <a:pt x="244422" y="479685"/>
                </a:cubicBezTo>
                <a:cubicBezTo>
                  <a:pt x="231275" y="470920"/>
                  <a:pt x="237561" y="448264"/>
                  <a:pt x="229432" y="434715"/>
                </a:cubicBezTo>
                <a:cubicBezTo>
                  <a:pt x="222161" y="422596"/>
                  <a:pt x="209445" y="414728"/>
                  <a:pt x="199452" y="404734"/>
                </a:cubicBezTo>
                <a:cubicBezTo>
                  <a:pt x="163774" y="297702"/>
                  <a:pt x="187001" y="341088"/>
                  <a:pt x="139491" y="269823"/>
                </a:cubicBezTo>
                <a:cubicBezTo>
                  <a:pt x="124982" y="226296"/>
                  <a:pt x="126222" y="216866"/>
                  <a:pt x="94521" y="179882"/>
                </a:cubicBezTo>
                <a:cubicBezTo>
                  <a:pt x="76126" y="158421"/>
                  <a:pt x="50239" y="143440"/>
                  <a:pt x="34560" y="119921"/>
                </a:cubicBezTo>
                <a:cubicBezTo>
                  <a:pt x="24567" y="104931"/>
                  <a:pt x="-12898" y="70582"/>
                  <a:pt x="4580" y="74951"/>
                </a:cubicBezTo>
                <a:cubicBezTo>
                  <a:pt x="28562" y="80946"/>
                  <a:pt x="99527" y="133674"/>
                  <a:pt x="124501" y="164892"/>
                </a:cubicBezTo>
                <a:cubicBezTo>
                  <a:pt x="135755" y="178960"/>
                  <a:pt x="143227" y="195794"/>
                  <a:pt x="154481" y="209862"/>
                </a:cubicBezTo>
                <a:cubicBezTo>
                  <a:pt x="239920" y="316660"/>
                  <a:pt x="122168" y="146403"/>
                  <a:pt x="214442" y="284813"/>
                </a:cubicBezTo>
                <a:cubicBezTo>
                  <a:pt x="219439" y="299803"/>
                  <a:pt x="218259" y="318611"/>
                  <a:pt x="229432" y="329784"/>
                </a:cubicBezTo>
                <a:cubicBezTo>
                  <a:pt x="280976" y="381328"/>
                  <a:pt x="307794" y="385885"/>
                  <a:pt x="364344" y="404734"/>
                </a:cubicBezTo>
                <a:cubicBezTo>
                  <a:pt x="378456" y="401206"/>
                  <a:pt x="451681" y="384528"/>
                  <a:pt x="469275" y="374754"/>
                </a:cubicBezTo>
                <a:cubicBezTo>
                  <a:pt x="500773" y="357255"/>
                  <a:pt x="526988" y="330907"/>
                  <a:pt x="559216" y="314793"/>
                </a:cubicBezTo>
                <a:cubicBezTo>
                  <a:pt x="579203" y="304800"/>
                  <a:pt x="601299" y="298220"/>
                  <a:pt x="619176" y="284813"/>
                </a:cubicBezTo>
                <a:cubicBezTo>
                  <a:pt x="641789" y="267853"/>
                  <a:pt x="655618" y="240531"/>
                  <a:pt x="679137" y="224852"/>
                </a:cubicBezTo>
                <a:cubicBezTo>
                  <a:pt x="694127" y="214859"/>
                  <a:pt x="710039" y="206126"/>
                  <a:pt x="724107" y="194872"/>
                </a:cubicBezTo>
                <a:cubicBezTo>
                  <a:pt x="735143" y="186043"/>
                  <a:pt x="741969" y="172163"/>
                  <a:pt x="754088" y="164892"/>
                </a:cubicBezTo>
                <a:cubicBezTo>
                  <a:pt x="767637" y="156763"/>
                  <a:pt x="784068" y="154899"/>
                  <a:pt x="799058" y="149902"/>
                </a:cubicBezTo>
                <a:cubicBezTo>
                  <a:pt x="848186" y="117149"/>
                  <a:pt x="826013" y="119921"/>
                  <a:pt x="859019" y="119921"/>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8"/>
          <p:cNvSpPr txBox="1"/>
          <p:nvPr/>
        </p:nvSpPr>
        <p:spPr>
          <a:xfrm>
            <a:off x="2371424" y="3832225"/>
            <a:ext cx="44013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fr-TN" sz="1700" u="none" cap="none" strike="noStrike">
                <a:solidFill>
                  <a:srgbClr val="000000"/>
                </a:solidFill>
                <a:latin typeface="Roboto"/>
                <a:ea typeface="Roboto"/>
                <a:cs typeface="Roboto"/>
                <a:sym typeface="Roboto"/>
              </a:rPr>
              <a:t>[key = “chien”, value = “bark”]</a:t>
            </a:r>
            <a:endParaRPr b="0" i="0" sz="17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rPr b="0" i="0" lang="fr-TN" sz="1700" u="none" cap="none" strike="noStrike">
                <a:solidFill>
                  <a:srgbClr val="000000"/>
                </a:solidFill>
                <a:latin typeface="Roboto"/>
                <a:ea typeface="Roboto"/>
                <a:cs typeface="Roboto"/>
                <a:sym typeface="Roboto"/>
              </a:rPr>
              <a:t>[key=“chat”, value=“meow”]</a:t>
            </a:r>
            <a:endParaRPr b="0" i="0" sz="17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rPr b="0" i="0" lang="fr-TN" sz="1700" u="none" cap="none" strike="noStrike">
                <a:solidFill>
                  <a:srgbClr val="000000"/>
                </a:solidFill>
                <a:latin typeface="Roboto"/>
                <a:ea typeface="Roboto"/>
                <a:cs typeface="Roboto"/>
                <a:sym typeface="Roboto"/>
              </a:rPr>
              <a:t>[key=“pinnipèdes”, value=“ow ow ow”]</a:t>
            </a:r>
            <a:endParaRPr b="0" i="0" sz="17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D:\esprit 2014\ESPRIT 2014\charte essprit 2014\render\support final\triangle.png" id="156" name="Google Shape;156;p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57" name="Google Shape;157;p9"/>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58" name="Google Shape;158;p9"/>
          <p:cNvSpPr txBox="1"/>
          <p:nvPr>
            <p:ph idx="12" type="sldNum"/>
          </p:nvPr>
        </p:nvSpPr>
        <p:spPr>
          <a:xfrm>
            <a:off x="8472458" y="466321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TN" sz="1100"/>
              <a:t>‹#›</a:t>
            </a:fld>
            <a:endParaRPr b="1" sz="1100"/>
          </a:p>
        </p:txBody>
      </p:sp>
      <p:sp>
        <p:nvSpPr>
          <p:cNvPr id="159" name="Google Shape;159;p9"/>
          <p:cNvSpPr txBox="1"/>
          <p:nvPr/>
        </p:nvSpPr>
        <p:spPr>
          <a:xfrm>
            <a:off x="686425" y="149325"/>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TN" sz="1400" u="none" cap="none" strike="noStrike">
                <a:solidFill>
                  <a:srgbClr val="E20B0B"/>
                </a:solidFill>
                <a:latin typeface="Arial"/>
                <a:ea typeface="Arial"/>
                <a:cs typeface="Arial"/>
                <a:sym typeface="Arial"/>
              </a:rPr>
              <a:t>  MAP… Quelques méthodes utiles</a:t>
            </a:r>
            <a:endParaRPr b="0" i="0" sz="1400" u="none" cap="none" strike="noStrike">
              <a:solidFill>
                <a:srgbClr val="000000"/>
              </a:solidFill>
              <a:latin typeface="Arial"/>
              <a:ea typeface="Arial"/>
              <a:cs typeface="Arial"/>
              <a:sym typeface="Arial"/>
            </a:endParaRPr>
          </a:p>
        </p:txBody>
      </p:sp>
      <p:graphicFrame>
        <p:nvGraphicFramePr>
          <p:cNvPr id="160" name="Google Shape;160;p9"/>
          <p:cNvGraphicFramePr/>
          <p:nvPr/>
        </p:nvGraphicFramePr>
        <p:xfrm>
          <a:off x="744650" y="599750"/>
          <a:ext cx="3000000" cy="3000000"/>
        </p:xfrm>
        <a:graphic>
          <a:graphicData uri="http://schemas.openxmlformats.org/drawingml/2006/table">
            <a:tbl>
              <a:tblPr>
                <a:noFill/>
                <a:tableStyleId>{7B593DCB-001F-4179-9835-FDB861402D90}</a:tableStyleId>
              </a:tblPr>
              <a:tblGrid>
                <a:gridCol w="1809750"/>
                <a:gridCol w="2842125"/>
                <a:gridCol w="1218050"/>
                <a:gridCol w="1968475"/>
              </a:tblGrid>
              <a:tr h="381000">
                <a:tc>
                  <a:txBody>
                    <a:bodyPr/>
                    <a:lstStyle/>
                    <a:p>
                      <a:pPr indent="0" lvl="0" marL="0" rtl="0" algn="ctr">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Méthode</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c>
                  <a:txBody>
                    <a:bodyPr/>
                    <a:lstStyle/>
                    <a:p>
                      <a:pPr indent="0" lvl="0" marL="0" rtl="0" algn="ctr">
                        <a:lnSpc>
                          <a:spcPct val="150000"/>
                        </a:lnSpc>
                        <a:spcBef>
                          <a:spcPts val="0"/>
                        </a:spcBef>
                        <a:spcAft>
                          <a:spcPts val="0"/>
                        </a:spcAft>
                        <a:buNone/>
                      </a:pPr>
                      <a:r>
                        <a:rPr lang="fr-TN" sz="1100">
                          <a:solidFill>
                            <a:srgbClr val="FFFFFF"/>
                          </a:solidFill>
                          <a:latin typeface="Barlow Condensed"/>
                          <a:ea typeface="Barlow Condensed"/>
                          <a:cs typeface="Barlow Condensed"/>
                          <a:sym typeface="Barlow Condensed"/>
                        </a:rPr>
                        <a:t>Explication</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c>
                  <a:txBody>
                    <a:bodyPr/>
                    <a:lstStyle/>
                    <a:p>
                      <a:pPr indent="0" lvl="0" marL="0" rtl="0" algn="ctr">
                        <a:lnSpc>
                          <a:spcPct val="150000"/>
                        </a:lnSpc>
                        <a:spcBef>
                          <a:spcPts val="0"/>
                        </a:spcBef>
                        <a:spcAft>
                          <a:spcPts val="0"/>
                        </a:spcAft>
                        <a:buClr>
                          <a:schemeClr val="dk1"/>
                        </a:buClr>
                        <a:buSzPts val="1100"/>
                        <a:buFont typeface="Arial"/>
                        <a:buNone/>
                      </a:pPr>
                      <a:r>
                        <a:rPr lang="fr-TN" sz="1100">
                          <a:solidFill>
                            <a:schemeClr val="lt1"/>
                          </a:solidFill>
                          <a:latin typeface="Barlow Condensed"/>
                          <a:ea typeface="Barlow Condensed"/>
                          <a:cs typeface="Barlow Condensed"/>
                          <a:sym typeface="Barlow Condensed"/>
                        </a:rPr>
                        <a:t>Paramètres</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c>
                  <a:txBody>
                    <a:bodyPr/>
                    <a:lstStyle/>
                    <a:p>
                      <a:pPr indent="0" lvl="0" marL="0" rtl="0" algn="ctr">
                        <a:lnSpc>
                          <a:spcPct val="150000"/>
                        </a:lnSpc>
                        <a:spcBef>
                          <a:spcPts val="0"/>
                        </a:spcBef>
                        <a:spcAft>
                          <a:spcPts val="0"/>
                        </a:spcAft>
                        <a:buNone/>
                      </a:pPr>
                      <a:r>
                        <a:rPr lang="fr-TN" sz="1100">
                          <a:solidFill>
                            <a:schemeClr val="lt1"/>
                          </a:solidFill>
                          <a:latin typeface="Barlow Condensed"/>
                          <a:ea typeface="Barlow Condensed"/>
                          <a:cs typeface="Barlow Condensed"/>
                          <a:sym typeface="Barlow Condensed"/>
                        </a:rPr>
                        <a:t>Type de retour</a:t>
                      </a:r>
                      <a:endParaRPr sz="1100">
                        <a:solidFill>
                          <a:srgbClr val="FFFFFF"/>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rgbClr val="595959"/>
                    </a:solidFill>
                  </a:tcPr>
                </a:tc>
              </a:tr>
              <a:tr h="381000">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put(K key, V value)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Ajoute une paire clé-valeur à la Map ou remplace la valeur existante pour une clé donnée. La méthode renvoie la valeur précédemment associée à la clé donnée, ou null si aucune valeur n'était associée à cette clé.</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K : type de la clé, V : type de la valeur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V : la valeur précédemment associée à la clé donnée, ou null</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get(K key)</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Récupère la valeur associée à la clé donnée, ou null si la clé n'existe pas dans la Map.</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K </a:t>
                      </a:r>
                      <a:r>
                        <a:rPr lang="fr-TN" sz="1100">
                          <a:latin typeface="Barlow Condensed"/>
                          <a:ea typeface="Barlow Condensed"/>
                          <a:cs typeface="Barlow Condensed"/>
                          <a:sym typeface="Barlow Condensed"/>
                        </a:rPr>
                        <a:t>: la clé</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V : la valeur associée à la clé donnée, ou null</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remove(K key)</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Supprime la paire clé-valeur associée à la clé donnée. La méthode renvoie la valeur associée à la clé donnée, ou null si la clé n'existe pas dans la Map.</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K </a:t>
                      </a:r>
                      <a:r>
                        <a:rPr lang="fr-TN" sz="1100">
                          <a:latin typeface="Barlow Condensed"/>
                          <a:ea typeface="Barlow Condensed"/>
                          <a:cs typeface="Barlow Condensed"/>
                          <a:sym typeface="Barlow Condensed"/>
                        </a:rPr>
                        <a:t>: la clé</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V : la valeur associée à la clé donnée, ou null</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containsKey(K key)</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Vérifie si la Map contient la clé donnée. La méthode renvoie true si la Map contient la clé, et false sinon.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K </a:t>
                      </a:r>
                      <a:r>
                        <a:rPr lang="fr-TN" sz="1100">
                          <a:latin typeface="Barlow Condensed"/>
                          <a:ea typeface="Barlow Condensed"/>
                          <a:cs typeface="Barlow Condensed"/>
                          <a:sym typeface="Barlow Condensed"/>
                        </a:rPr>
                        <a:t>: la clé</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boolean : true si la Map contient la clé, false sinon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containsValue(V value)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Vérifie si la Map contient la valeur donnée. La méthode renvoie true si la Map contient la valeur, et false sinon.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V </a:t>
                      </a:r>
                      <a:r>
                        <a:rPr lang="fr-TN" sz="1100">
                          <a:latin typeface="Barlow Condensed"/>
                          <a:ea typeface="Barlow Condensed"/>
                          <a:cs typeface="Barlow Condensed"/>
                          <a:sym typeface="Barlow Condensed"/>
                        </a:rPr>
                        <a:t>: la valeur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fr-TN" sz="1100">
                          <a:latin typeface="Barlow Condensed"/>
                          <a:ea typeface="Barlow Condensed"/>
                          <a:cs typeface="Barlow Condensed"/>
                          <a:sym typeface="Barlow Condensed"/>
                        </a:rPr>
                        <a:t>boolean : true si la Map contient la valeur, false sinon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