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 Medium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Barlow Condensed Medium"/>
      <p:regular r:id="rId54"/>
      <p:bold r:id="rId55"/>
      <p:italic r:id="rId56"/>
      <p:boldItalic r:id="rId57"/>
    </p:embeddedFont>
    <p:embeddedFont>
      <p:font typeface="Barlow Condensed"/>
      <p:regular r:id="rId58"/>
      <p:bold r:id="rId59"/>
      <p:italic r:id="rId60"/>
      <p:boldItalic r:id="rId61"/>
    </p:embeddedFont>
    <p:embeddedFont>
      <p:font typeface="Roboto Light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242D48-463D-4AD6-B1F8-9646B9893D23}">
  <a:tblStyle styleId="{CE242D48-463D-4AD6-B1F8-9646B9893D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Medium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edium-italic.fntdata"/><Relationship Id="rId47" Type="http://schemas.openxmlformats.org/officeDocument/2006/relationships/font" Target="fonts/RobotoMedium-bold.fntdata"/><Relationship Id="rId49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Light-regular.fntdata"/><Relationship Id="rId61" Type="http://schemas.openxmlformats.org/officeDocument/2006/relationships/font" Target="fonts/BarlowCondensed-boldItalic.fntdata"/><Relationship Id="rId20" Type="http://schemas.openxmlformats.org/officeDocument/2006/relationships/slide" Target="slides/slide14.xml"/><Relationship Id="rId64" Type="http://schemas.openxmlformats.org/officeDocument/2006/relationships/font" Target="fonts/RobotoLight-italic.fntdata"/><Relationship Id="rId63" Type="http://schemas.openxmlformats.org/officeDocument/2006/relationships/font" Target="fonts/RobotoLigh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RobotoLigh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BarlowCondensed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5.xml"/><Relationship Id="rId55" Type="http://schemas.openxmlformats.org/officeDocument/2006/relationships/font" Target="fonts/BarlowCondensedMedium-bold.fntdata"/><Relationship Id="rId10" Type="http://schemas.openxmlformats.org/officeDocument/2006/relationships/slide" Target="slides/slide4.xml"/><Relationship Id="rId54" Type="http://schemas.openxmlformats.org/officeDocument/2006/relationships/font" Target="fonts/BarlowCondensedMedium-regular.fntdata"/><Relationship Id="rId13" Type="http://schemas.openxmlformats.org/officeDocument/2006/relationships/slide" Target="slides/slide7.xml"/><Relationship Id="rId57" Type="http://schemas.openxmlformats.org/officeDocument/2006/relationships/font" Target="fonts/BarlowCondensedMedium-boldItalic.fntdata"/><Relationship Id="rId12" Type="http://schemas.openxmlformats.org/officeDocument/2006/relationships/slide" Target="slides/slide6.xml"/><Relationship Id="rId56" Type="http://schemas.openxmlformats.org/officeDocument/2006/relationships/font" Target="fonts/BarlowCondensedMedium-italic.fntdata"/><Relationship Id="rId15" Type="http://schemas.openxmlformats.org/officeDocument/2006/relationships/slide" Target="slides/slide9.xml"/><Relationship Id="rId59" Type="http://schemas.openxmlformats.org/officeDocument/2006/relationships/font" Target="fonts/BarlowCondensed-bold.fntdata"/><Relationship Id="rId14" Type="http://schemas.openxmlformats.org/officeDocument/2006/relationships/slide" Target="slides/slide8.xml"/><Relationship Id="rId58" Type="http://schemas.openxmlformats.org/officeDocument/2006/relationships/font" Target="fonts/BarlowCondense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e5f73490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e5f73490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e5f73490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e5f73490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e5f73490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e5f73490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e5f73490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e5f73490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e5f73490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e5f73490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e5f73490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e5f73490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e5f73490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e5f73490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e5f73490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9e5f73490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eaa1c0a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eaa1c0a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e5f73490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e5f73490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c088f8f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c088f8f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e5f73490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e5f73490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e5f73490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e5f73490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eaa1c0a6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eaa1c0a6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eaa1c0a6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eaa1c0a6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eaa1c0a6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eaa1c0a6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eaa1c0a6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9eaa1c0a6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eaa1c0a6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eaa1c0a6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eaa1c0a6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9eaa1c0a6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eaa1c0a6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eaa1c0a6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eaa1c0a6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eaa1c0a6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e5f7349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e5f7349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eaa1c0a6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9eaa1c0a6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eaa1c0a6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9eaa1c0a6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9edb9513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9edb9513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9edb95131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9edb95131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edb95131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edb95131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edb95131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9edb95131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edb95131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9edb95131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edb95131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edb95131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edb95131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edb95131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7c334f1f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7c334f1f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e5f7349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e5f7349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e5f7349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e5f7349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e5f7349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e5f7349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e5f73490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e5f73490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e5f73490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e5f73490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e5f73490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e5f73490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18850" y="1697500"/>
            <a:ext cx="69063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Conception Orienté Objet et Programmation Java</a:t>
            </a:r>
            <a:endParaRPr sz="4800">
              <a:solidFill>
                <a:srgbClr val="434343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675850" y="3002625"/>
            <a:ext cx="3792300" cy="81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200" y="76200"/>
            <a:ext cx="1702600" cy="8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956150" y="3059475"/>
            <a:ext cx="5311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600">
                <a:solidFill>
                  <a:srgbClr val="E20B0B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Chapitre 12 : I</a:t>
            </a:r>
            <a:r>
              <a:rPr b="1" lang="en" sz="2600">
                <a:solidFill>
                  <a:srgbClr val="E20B0B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nterfaces fonctionnelles &amp; Expressions Lambda</a:t>
            </a:r>
            <a:endParaRPr b="1" sz="2600">
              <a:solidFill>
                <a:srgbClr val="E20B0B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2"/>
          <p:cNvCxnSpPr/>
          <p:nvPr/>
        </p:nvCxnSpPr>
        <p:spPr>
          <a:xfrm rot="10800000">
            <a:off x="1447200" y="2612150"/>
            <a:ext cx="6249600" cy="93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143" name="Google Shape;143;p22"/>
          <p:cNvSpPr txBox="1"/>
          <p:nvPr/>
        </p:nvSpPr>
        <p:spPr>
          <a:xfrm>
            <a:off x="2418450" y="1823700"/>
            <a:ext cx="43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20B0B"/>
                </a:solidFill>
              </a:rPr>
              <a:t>Lambda Expression</a:t>
            </a:r>
            <a:endParaRPr b="1" sz="3000">
              <a:solidFill>
                <a:srgbClr val="E20B0B"/>
              </a:solidFill>
            </a:endParaRPr>
          </a:p>
        </p:txBody>
      </p:sp>
      <p:pic>
        <p:nvPicPr>
          <p:cNvPr descr="D:\esprit 2014\ESPRIT 2014\charte essprit 2014\render\support final\triangle.png"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109380" y="2688350"/>
            <a:ext cx="2371432" cy="16318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633205" y="2694425"/>
            <a:ext cx="2371432" cy="163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3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Expression Lambda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90450" y="586525"/>
            <a:ext cx="8363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Lambda Expression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est une manière simplifiée pour l'implémentation d'une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interface qui n'a qu'une seule méthode abstraite (SAM).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-&gt; SAM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(Single Abstract Method)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Interface = interface fonctionnelle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On Peut simplifier un objet anonyme d’une interface fonctionnelle en l’écrivant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sous format d’une Lambda Expression.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L’expression Lambda s’écrit d’une façon assez simple en suivant quelques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règles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-&gt;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lambda-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body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flipH="1">
            <a:off x="2380900" y="4064800"/>
            <a:ext cx="1828800" cy="484500"/>
          </a:xfrm>
          <a:prstGeom prst="bentConnector3">
            <a:avLst>
              <a:gd fmla="val 637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3"/>
          <p:cNvCxnSpPr/>
          <p:nvPr/>
        </p:nvCxnSpPr>
        <p:spPr>
          <a:xfrm>
            <a:off x="4829500" y="4064800"/>
            <a:ext cx="1828800" cy="484500"/>
          </a:xfrm>
          <a:prstGeom prst="bentConnector3">
            <a:avLst>
              <a:gd fmla="val 6370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>
            <a:off x="4439675" y="3937575"/>
            <a:ext cx="12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3"/>
          <p:cNvSpPr txBox="1"/>
          <p:nvPr/>
        </p:nvSpPr>
        <p:spPr>
          <a:xfrm>
            <a:off x="6752550" y="4082150"/>
            <a:ext cx="18288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Corps de la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méthode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40175" y="4005525"/>
            <a:ext cx="24915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Paramètres de la méthode abstraite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366425" y="4549300"/>
            <a:ext cx="2136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Opérateur lambda</a:t>
            </a:r>
            <a:endParaRPr sz="1800"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65" name="Google Shape;1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4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Expression Lambda : Comment implémenter ?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41913" y="2503988"/>
            <a:ext cx="8060100" cy="20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1300">
              <a:solidFill>
                <a:srgbClr val="9E88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130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 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+ y;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42000" y="1607526"/>
            <a:ext cx="8060100" cy="75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542000" y="563050"/>
            <a:ext cx="806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Pour appliquer l’expression lambda, n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ous commencerons </a:t>
            </a:r>
            <a:r>
              <a:rPr lang="en" sz="1800"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par la création d’un 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objet anonyme.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5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Expression Lambda : Comment implémenter ?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237125" y="2504000"/>
            <a:ext cx="4125300" cy="20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 strike="sng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00" strike="sngStrike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 strike="sng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300" strike="sng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 strike="sng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 strike="sng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1300">
              <a:solidFill>
                <a:srgbClr val="9E88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130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 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+ y;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strike="sng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300" strike="sng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542000" y="563050"/>
            <a:ext cx="806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Le compilateur identifie l'interface à instancier à travers son type, donc il n'est pas nécessaire de spécifier son nom. 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=&gt; On supprime donc la partie d’instanciation.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4809125" y="2504000"/>
            <a:ext cx="4125300" cy="20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1300">
              <a:solidFill>
                <a:srgbClr val="9E88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130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 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+ y;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3" name="Google Shape;183;p25"/>
          <p:cNvCxnSpPr>
            <a:stCxn id="180" idx="3"/>
            <a:endCxn id="182" idx="1"/>
          </p:cNvCxnSpPr>
          <p:nvPr/>
        </p:nvCxnSpPr>
        <p:spPr>
          <a:xfrm>
            <a:off x="4362425" y="3553400"/>
            <a:ext cx="446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6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Expression Lambda : Comment implémenter ?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237125" y="2504000"/>
            <a:ext cx="4125300" cy="20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 strike="sng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1300" strike="sngStrike">
              <a:solidFill>
                <a:srgbClr val="9E88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 strike="sng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1300" strike="sngStrike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 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+ y;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42000" y="563050"/>
            <a:ext cx="8060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Le compilateur reconnaît qu'il s'agit d'une interface avec une seule méthode abstraite, ainsi que sa visibilité et son type de retour.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=&gt; On supprime donc le nom de la méthode, son modificateur et le type de retour.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809125" y="2504000"/>
            <a:ext cx="4125300" cy="20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 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+ y;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5" name="Google Shape;195;p26"/>
          <p:cNvCxnSpPr>
            <a:stCxn id="192" idx="3"/>
            <a:endCxn id="194" idx="1"/>
          </p:cNvCxnSpPr>
          <p:nvPr/>
        </p:nvCxnSpPr>
        <p:spPr>
          <a:xfrm>
            <a:off x="4362425" y="3553400"/>
            <a:ext cx="446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00" name="Google Shape;2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7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7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Expression Lambda : Comment implémenter ?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237125" y="2504000"/>
            <a:ext cx="4125300" cy="20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1300">
              <a:solidFill>
                <a:srgbClr val="9E88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130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 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+ y;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542000" y="563050"/>
            <a:ext cx="806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Maintenant il suffit d’ajouter l’opérateur lambda (-&gt;).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4809125" y="2504000"/>
            <a:ext cx="4125300" cy="20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(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 -&gt; 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+ y;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7" name="Google Shape;207;p27"/>
          <p:cNvCxnSpPr>
            <a:stCxn id="204" idx="3"/>
            <a:endCxn id="206" idx="1"/>
          </p:cNvCxnSpPr>
          <p:nvPr/>
        </p:nvCxnSpPr>
        <p:spPr>
          <a:xfrm>
            <a:off x="4362425" y="3553400"/>
            <a:ext cx="446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28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Expression Lambda : Comment implémenter ?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542000" y="563050"/>
            <a:ext cx="8060100" cy="4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On peut encore simplifier cette expression en appliquant ces 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règles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Si le corps de l'expression se compose d'une seule instruction :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○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Aucun besoin d'accolades.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○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Aucun besoin d'utiliser le mot clé "return".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Les lambdas avec un seul paramètre n'ont pas besoin de parenthèses.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Les lambdas sans paramètres doivent inclure des parenthèses.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Les lambdas avec plus d'un paramètre nécessitent l'utilisation de parenthèses.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La spécification des types de paramètres est optionnelle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21" name="Google Shape;22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9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Expression Lambda : Comment implémenter ?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237125" y="2504000"/>
            <a:ext cx="4125300" cy="20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1300">
              <a:solidFill>
                <a:srgbClr val="9E88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130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 {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+ y;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542000" y="563050"/>
            <a:ext cx="8060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L'utilisation de lambdas au lieu d'objets anonymes permet donc de réduire la quantité de code nécessaire grâce à une syntaxe concise.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Résultat final:</a:t>
            </a:r>
            <a:endParaRPr b="1"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809125" y="2504000"/>
            <a:ext cx="4125300" cy="20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add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(x, y) -&gt; x + y;</a:t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3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8" name="Google Shape;228;p29"/>
          <p:cNvCxnSpPr>
            <a:stCxn id="225" idx="3"/>
            <a:endCxn id="227" idx="1"/>
          </p:cNvCxnSpPr>
          <p:nvPr/>
        </p:nvCxnSpPr>
        <p:spPr>
          <a:xfrm>
            <a:off x="4362425" y="3553400"/>
            <a:ext cx="446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0"/>
          <p:cNvCxnSpPr/>
          <p:nvPr/>
        </p:nvCxnSpPr>
        <p:spPr>
          <a:xfrm rot="10800000">
            <a:off x="1447200" y="2612150"/>
            <a:ext cx="6249600" cy="93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235" name="Google Shape;235;p30"/>
          <p:cNvSpPr txBox="1"/>
          <p:nvPr/>
        </p:nvSpPr>
        <p:spPr>
          <a:xfrm>
            <a:off x="1291500" y="1518900"/>
            <a:ext cx="656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20B0B"/>
                </a:solidFill>
              </a:rPr>
              <a:t>Les interfaces fonctionnelles prédéfinies</a:t>
            </a:r>
            <a:endParaRPr b="1" sz="3000">
              <a:solidFill>
                <a:srgbClr val="E20B0B"/>
              </a:solidFill>
            </a:endParaRPr>
          </a:p>
        </p:txBody>
      </p:sp>
      <p:pic>
        <p:nvPicPr>
          <p:cNvPr descr="D:\esprit 2014\ESPRIT 2014\charte essprit 2014\render\support final\triangle.png"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109380" y="2688350"/>
            <a:ext cx="2371432" cy="16318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633205" y="2694425"/>
            <a:ext cx="2371432" cy="163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42" name="Google Shape;2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1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Les interfaces fonctionnelles prédéfinies</a:t>
            </a:r>
            <a:endParaRPr b="1">
              <a:solidFill>
                <a:srgbClr val="E20B0B"/>
              </a:solidFill>
            </a:endParaRPr>
          </a:p>
        </p:txBody>
      </p:sp>
      <p:graphicFrame>
        <p:nvGraphicFramePr>
          <p:cNvPr id="246" name="Google Shape;246;p31"/>
          <p:cNvGraphicFramePr/>
          <p:nvPr/>
        </p:nvGraphicFramePr>
        <p:xfrm>
          <a:off x="578400" y="605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{CE242D48-463D-4AD6-B1F8-9646B9893D23}</a:tableStyleId>
              </a:tblPr>
              <a:tblGrid>
                <a:gridCol w="1629275"/>
                <a:gridCol w="1629275"/>
                <a:gridCol w="1629275"/>
                <a:gridCol w="1629275"/>
                <a:gridCol w="1629275"/>
              </a:tblGrid>
              <a:tr h="49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Interface fonctionnelle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Argument(s)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de retour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Méthode abstraite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71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Comparator&lt;T&gt;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compare deux objets de type T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T, T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int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compare(T t1, T t2)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Supplier&lt;T&gt;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Fournit une valeur de type T.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Aucun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get()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Predicate&lt;T&gt;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Vérifie si une valeur de type T satisfait une condition.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boolean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test(T t)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Consumer&lt;T&gt;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Consomme une valeur de type T sans retour.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void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accept(T t)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3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Function&lt;T, R&gt;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Transforme une valeur de type T en une valeur de type R.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apply(T t)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66" name="Google Shape;66;p14"/>
          <p:cNvSpPr txBox="1"/>
          <p:nvPr/>
        </p:nvSpPr>
        <p:spPr>
          <a:xfrm>
            <a:off x="487250" y="1094100"/>
            <a:ext cx="7888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Découvrir les Interfaces fonctionnelles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Instancier des interfaces avec un objet anonyme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Instancier des interfaces fonctionnelles avec l’expression lambda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Découvrir les méthodes de référence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57250" y="27050"/>
            <a:ext cx="39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Objectifs du chapitre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2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Les interfaces fonctionnelles prédéfinies</a:t>
            </a:r>
            <a:endParaRPr b="1">
              <a:solidFill>
                <a:srgbClr val="E20B0B"/>
              </a:solidFill>
            </a:endParaRPr>
          </a:p>
        </p:txBody>
      </p:sp>
      <p:graphicFrame>
        <p:nvGraphicFramePr>
          <p:cNvPr id="255" name="Google Shape;255;p32"/>
          <p:cNvGraphicFramePr/>
          <p:nvPr/>
        </p:nvGraphicFramePr>
        <p:xfrm>
          <a:off x="578400" y="605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{CE242D48-463D-4AD6-B1F8-9646B9893D23}</a:tableStyleId>
              </a:tblPr>
              <a:tblGrid>
                <a:gridCol w="1629275"/>
                <a:gridCol w="1629275"/>
                <a:gridCol w="1629275"/>
                <a:gridCol w="1629275"/>
                <a:gridCol w="1629275"/>
              </a:tblGrid>
              <a:tr h="49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Interface fonctionnelle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Argument(s)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de retour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Méthode abstraite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9000" marB="29000" marR="58025" marL="580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8F8"/>
                    </a:solidFill>
                  </a:tcPr>
                </a:tc>
              </a:tr>
              <a:tr h="71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BiFunction&lt;T, U, R&gt;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Transforme deux valeurs de type T et U en une valeur de type R.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T, U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apply(T t, U u)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BiPredicate&lt;T, U&gt;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Vérifie si deux valeurs de type T et U satisfont une condition.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T, U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boolean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test(T t, U u)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BiConsumer&lt;T, U&gt; 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Consomme deux valeurs de type T et U sans retour.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 T, U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void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accept(T t, U u)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12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UnaryOperator&lt;T&gt;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Transforme une valeur de type T en une valeur de type T.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apply(T t)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30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BinaryOperator&lt;T&gt;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Combine deux valeurs de type T en une seule valeur de type T.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T, T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apply(T t1, T t2)</a:t>
                      </a:r>
                      <a:endParaRPr sz="12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24450" marB="24450" marR="48900" marL="48900" anchor="ctr">
                    <a:lnL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DCD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60" name="Google Shape;2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3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3"/>
          <p:cNvSpPr txBox="1"/>
          <p:nvPr/>
        </p:nvSpPr>
        <p:spPr>
          <a:xfrm>
            <a:off x="857250" y="27050"/>
            <a:ext cx="46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Interfaces fonctionnelles &amp; </a:t>
            </a:r>
            <a:r>
              <a:rPr b="1" lang="en">
                <a:solidFill>
                  <a:srgbClr val="E20B0B"/>
                </a:solidFill>
              </a:rPr>
              <a:t>Expression Lambda : Appliquons (1/8)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542000" y="563050"/>
            <a:ext cx="806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Function: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 Une interface fonctionnelle représentant une méthode qui prend un type d'entrée et renvoie un type de sortie.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541925" y="3380850"/>
            <a:ext cx="8060100" cy="129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Définition d'un “Function” qui prend un String et retourne sa longueur</a:t>
            </a:r>
            <a:endParaRPr b="1"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accent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300">
                <a:solidFill>
                  <a:schemeClr val="accent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Integer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 -&gt; s.length();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Application de la fonction à la chaîne "Hello" pour obtenir la longueur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.apply(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//x = 5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542000" y="1918350"/>
            <a:ext cx="80601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71" name="Google Shape;27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4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857250" y="27050"/>
            <a:ext cx="46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Interfaces fonctionnelles &amp; Expression Lambda : Appliquons (2/8)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542000" y="563050"/>
            <a:ext cx="806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Consumer: 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Une interface fonctionnelle représentant une action qui prend un type d'entrée mais ne renvoie rien (void).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541925" y="3380850"/>
            <a:ext cx="8060100" cy="129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Définition d'un “Consumer” qui prend un String et effectue une action (affichage)</a:t>
            </a:r>
            <a:endParaRPr b="1"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97A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FFAB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 -&gt;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 "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s);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Application du “Consumer” à la chaîne "3A" pour effectuer l'action (affichage)</a:t>
            </a:r>
            <a:endParaRPr b="1"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.accept(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"3A"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//Output: Hello 3A</a:t>
            </a:r>
            <a:endParaRPr b="1"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542000" y="1918350"/>
            <a:ext cx="80601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5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857250" y="27050"/>
            <a:ext cx="46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Interfaces fonctionnelles &amp; Expression Lambda : Appliquons (3/8)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86" name="Google Shape;286;p35"/>
          <p:cNvSpPr txBox="1"/>
          <p:nvPr/>
        </p:nvSpPr>
        <p:spPr>
          <a:xfrm>
            <a:off x="542000" y="563050"/>
            <a:ext cx="806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Predicate: 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Une interface fonctionnelle représentant un test, qui prend un type d'entrée et renvoie un booléen.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541925" y="3380850"/>
            <a:ext cx="8060100" cy="129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Définition d'un “Predicate” qui prend un String et vérifie une condition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97A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accent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 -&gt; s.startsWith(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"n"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Application du “Predicate” avec "Hamdi" pour vérifier si elle commence par "n"</a:t>
            </a:r>
            <a:endParaRPr b="1" i="1" sz="1200">
              <a:solidFill>
                <a:srgbClr val="8C8C8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.test(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"Hamdi"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//check = false</a:t>
            </a:r>
            <a:endParaRPr b="1"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542000" y="1918350"/>
            <a:ext cx="80601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Predicate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293" name="Google Shape;2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6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36"/>
          <p:cNvSpPr txBox="1"/>
          <p:nvPr/>
        </p:nvSpPr>
        <p:spPr>
          <a:xfrm>
            <a:off x="857250" y="27050"/>
            <a:ext cx="46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Interfaces fonctionnelles &amp; Expression Lambda : Appliquons (4/8)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297" name="Google Shape;297;p36"/>
          <p:cNvSpPr txBox="1"/>
          <p:nvPr/>
        </p:nvSpPr>
        <p:spPr>
          <a:xfrm>
            <a:off x="542000" y="563050"/>
            <a:ext cx="806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Supplier: 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Une interface fonctionnelle représentant une fourniture qui ne prend aucun argument et renvoie un type spécifié.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6"/>
          <p:cNvSpPr txBox="1"/>
          <p:nvPr/>
        </p:nvSpPr>
        <p:spPr>
          <a:xfrm>
            <a:off x="541925" y="3380850"/>
            <a:ext cx="8060100" cy="135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Définition d'un “Supplier” </a:t>
            </a: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qui renvoie une nouvelle instance de la classe String initialisée avec "Hello"</a:t>
            </a:r>
            <a:endParaRPr b="1" sz="13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97A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Supplier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accent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() -&gt;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String(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Application du “Supplier” pour récupérer la nouvelle chaîne créée</a:t>
            </a:r>
            <a:endParaRPr b="1" i="1" sz="1300">
              <a:solidFill>
                <a:srgbClr val="8C8C8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txt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.get(); </a:t>
            </a: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txt = "Hello"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6"/>
          <p:cNvSpPr txBox="1"/>
          <p:nvPr/>
        </p:nvSpPr>
        <p:spPr>
          <a:xfrm>
            <a:off x="542000" y="1918350"/>
            <a:ext cx="80601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Supplier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04" name="Google Shape;30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7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857250" y="27050"/>
            <a:ext cx="46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Interfaces fonctionnelles &amp; Expression Lambda : Appliquons (5/8)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542000" y="563050"/>
            <a:ext cx="806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Comparator: 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Une interface fonctionnelle représentant un comparateur qui compare deux objets pour déterminer leur ordre.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541925" y="3380850"/>
            <a:ext cx="8060100" cy="135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Définition d'une “Comparator” qui compare deux chaînes</a:t>
            </a:r>
            <a:endParaRPr b="1" i="1" sz="1300">
              <a:solidFill>
                <a:srgbClr val="8C8C8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97A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accent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(a, b) -&gt; a.compareTo(b);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Application du “Comparator” pour comparer les chaînes "Ala" et "Ali"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 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.compare(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"Ala"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"Ali"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result = -8 =&gt; "Ala" &lt; "Ali"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542000" y="1918350"/>
            <a:ext cx="80601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Comparator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compare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1, 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15" name="Google Shape;31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38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8" name="Google Shape;318;p38"/>
          <p:cNvSpPr txBox="1"/>
          <p:nvPr/>
        </p:nvSpPr>
        <p:spPr>
          <a:xfrm>
            <a:off x="857250" y="27050"/>
            <a:ext cx="46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Interfaces fonctionnelles &amp; Expression Lambda : Appliquons (6/8)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542000" y="563050"/>
            <a:ext cx="806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BiFunction: 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Une interface fonctionnelle représentant une opération prenant deux arguments de types différents et renvoyant un résultat.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541925" y="3156900"/>
            <a:ext cx="8060100" cy="179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Définition d'un “BiFunction” qui prend une chaîne (a) et un entier (b), multiplie la longueur de la chaîne par l'entier, puis renvoie le résultat sous forme de Float</a:t>
            </a:r>
            <a:endParaRPr b="1" i="1" sz="1300">
              <a:solidFill>
                <a:srgbClr val="8C8C8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97A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BiFunction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chemeClr val="accent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chemeClr val="accent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chemeClr val="accent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bif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(a, b) -&gt;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valueOf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(a.length() * b);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Application du “BiFunction ” avec la chaîne "Hello" et l’entier 3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bif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.apply(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x = 15.0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97A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542000" y="1918350"/>
            <a:ext cx="80601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BiFunction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 </a:t>
            </a:r>
            <a:r>
              <a:rPr b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26" name="Google Shape;3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39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857250" y="27050"/>
            <a:ext cx="46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Interfaces fonctionnelles &amp; Expression Lambda : Appliquons (7/8)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542000" y="563050"/>
            <a:ext cx="806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BinaryOperator: 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Une interface fonctionnelle similaire à BiFunction, mais opérant sur deux opérandes du même type, et renvoyant un résultat du même type que les opérandes.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541925" y="3156900"/>
            <a:ext cx="8060100" cy="163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Définition d'une opération sur deux opérandes du même type (ici, multiplication)</a:t>
            </a:r>
            <a:endParaRPr b="1" i="1" sz="1300">
              <a:solidFill>
                <a:srgbClr val="8C8C8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97A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BinaryOperator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chemeClr val="accent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 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(a, b) -&gt;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* b</a:t>
            </a:r>
            <a:r>
              <a:rPr b="1" lang="en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Application du “BinaryOperator” avec les entiers 2 et 4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.apply(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2, 4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x = 8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97A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542000" y="1918350"/>
            <a:ext cx="80601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BinaryOperator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BiFunction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t, 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37" name="Google Shape;3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40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0"/>
          <p:cNvSpPr txBox="1"/>
          <p:nvPr/>
        </p:nvSpPr>
        <p:spPr>
          <a:xfrm>
            <a:off x="857250" y="27050"/>
            <a:ext cx="46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Interfaces fonctionnelles &amp; Expression Lambda : Appliquons (8/8)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542000" y="563050"/>
            <a:ext cx="806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UnaryOperator: </a:t>
            </a:r>
            <a:r>
              <a:rPr lang="en" sz="1800">
                <a:latin typeface="Roboto Light"/>
                <a:ea typeface="Roboto Light"/>
                <a:cs typeface="Roboto Light"/>
                <a:sym typeface="Roboto Light"/>
              </a:rPr>
              <a:t>Une interface fonctionnelle représentant une opération sur un seul opérande, prenant et renvoyant le même type.</a:t>
            </a:r>
            <a:endParaRPr sz="1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541925" y="3156900"/>
            <a:ext cx="8060100" cy="163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Définition d'une “UnaryOperator” qui prend un entier et renvoie le carré de cet entier</a:t>
            </a:r>
            <a:endParaRPr b="1" i="1" sz="1300">
              <a:solidFill>
                <a:srgbClr val="8C8C8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97A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lang="en" sz="1300">
                <a:solidFill>
                  <a:srgbClr val="0097A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naryOperator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accent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-&gt; a * a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Application du “UnaryOperator” avec l’entier 2 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.apply(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 x = 4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97A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006F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542000" y="1918350"/>
            <a:ext cx="80601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Unary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Operator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7E8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p41"/>
          <p:cNvCxnSpPr/>
          <p:nvPr/>
        </p:nvCxnSpPr>
        <p:spPr>
          <a:xfrm rot="10800000">
            <a:off x="1447200" y="2612150"/>
            <a:ext cx="6249600" cy="93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350" name="Google Shape;350;p41"/>
          <p:cNvSpPr txBox="1"/>
          <p:nvPr/>
        </p:nvSpPr>
        <p:spPr>
          <a:xfrm>
            <a:off x="1291500" y="1823700"/>
            <a:ext cx="65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20B0B"/>
                </a:solidFill>
              </a:rPr>
              <a:t>Les méthodes de référence</a:t>
            </a:r>
            <a:endParaRPr b="1" sz="3000">
              <a:solidFill>
                <a:srgbClr val="E20B0B"/>
              </a:solidFill>
            </a:endParaRPr>
          </a:p>
        </p:txBody>
      </p:sp>
      <p:pic>
        <p:nvPicPr>
          <p:cNvPr descr="D:\esprit 2014\ESPRIT 2014\charte essprit 2014\render\support final\triangle.png" id="351" name="Google Shape;3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109380" y="2688350"/>
            <a:ext cx="2371432" cy="16318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352" name="Google Shape;35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633205" y="2694425"/>
            <a:ext cx="2371432" cy="163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5"/>
          <p:cNvCxnSpPr/>
          <p:nvPr/>
        </p:nvCxnSpPr>
        <p:spPr>
          <a:xfrm rot="10800000">
            <a:off x="1447200" y="2612150"/>
            <a:ext cx="6249600" cy="93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 b="1" sz="1100"/>
          </a:p>
        </p:txBody>
      </p:sp>
      <p:sp>
        <p:nvSpPr>
          <p:cNvPr id="74" name="Google Shape;74;p15"/>
          <p:cNvSpPr txBox="1"/>
          <p:nvPr/>
        </p:nvSpPr>
        <p:spPr>
          <a:xfrm>
            <a:off x="2418450" y="1823700"/>
            <a:ext cx="43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20B0B"/>
                </a:solidFill>
              </a:rPr>
              <a:t>Interface fonctionnelle</a:t>
            </a:r>
            <a:endParaRPr b="1" sz="3000">
              <a:solidFill>
                <a:srgbClr val="E20B0B"/>
              </a:solidFill>
            </a:endParaRPr>
          </a:p>
        </p:txBody>
      </p:sp>
      <p:pic>
        <p:nvPicPr>
          <p:cNvPr descr="D:\esprit 2014\ESPRIT 2014\charte essprit 2014\render\support final\triangle.pn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2109380" y="2688350"/>
            <a:ext cx="2371432" cy="16318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633205" y="2694425"/>
            <a:ext cx="2371432" cy="163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57" name="Google Shape;35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42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2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Les méthodes de référence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61" name="Google Shape;361;p42"/>
          <p:cNvSpPr txBox="1"/>
          <p:nvPr/>
        </p:nvSpPr>
        <p:spPr>
          <a:xfrm>
            <a:off x="426550" y="593750"/>
            <a:ext cx="8363100" cy="4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Les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méthodes de référence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sont un type particulier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d'expressions lambda. Ils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sont souvent utilisés pour créer des expressions lambda simples en faisant référence à des méthodes existantes. Leur utilisation est généralement associé avec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“Stream”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Il existe quatre types de références de méthodes :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Référence à une méthode statique.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Référence à une méthode d'instance d'un objet particulier.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Référence à une méthode d'instance d'un type particulier.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Référence à un constructeur.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66" name="Google Shape;36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43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43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Référence à une méthode statique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426550" y="593750"/>
            <a:ext cx="83631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Une méthode de référence vers une méthode statique permet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d'appeler une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méthode statique existante en utilisant l’opérateur de référence (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Syntaxe :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NomDeLaClasse::nomDeLaMethodeStatique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Exemple: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 une classe existe déjà pour calculer le carré d'un entier, il n'est pas nécessaire de créer une expression lambda pour ce cas, car la méthode correspondante est déjà disponible.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75" name="Google Shape;37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44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7" name="Google Shape;37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44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Référence à une méthode statique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542000" y="622950"/>
            <a:ext cx="8060100" cy="138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MathUtils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Méthode statique qui calcule le carré d’un entier</a:t>
            </a:r>
            <a:endParaRPr b="1"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b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carre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x) 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* x;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44"/>
          <p:cNvSpPr txBox="1"/>
          <p:nvPr/>
        </p:nvSpPr>
        <p:spPr>
          <a:xfrm>
            <a:off x="542000" y="3747150"/>
            <a:ext cx="8060100" cy="80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Utilisation de la référence à la méthode statique</a:t>
            </a:r>
            <a:endParaRPr b="1"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UnaryOperator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carre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MathUtils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i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carre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carre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.apply(</a:t>
            </a:r>
            <a:r>
              <a:rPr b="1"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542000" y="2109425"/>
            <a:ext cx="80598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On remarque que cette méthode ressemble au comportement d'un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UnaryOperator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car elle prend un entier en entrée et renvoie un entier. Dans ce cas, il est possible d'utiliser l'opérateur de référence (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 pour appeler la méthode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"carre"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plutôt que de fournir une expression lambda.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86" name="Google Shape;38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45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45"/>
          <p:cNvSpPr txBox="1"/>
          <p:nvPr/>
        </p:nvSpPr>
        <p:spPr>
          <a:xfrm>
            <a:off x="857250" y="27050"/>
            <a:ext cx="51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Référence à une méthode d'instance d'un objet particulier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90" name="Google Shape;390;p45"/>
          <p:cNvSpPr txBox="1"/>
          <p:nvPr/>
        </p:nvSpPr>
        <p:spPr>
          <a:xfrm>
            <a:off x="426550" y="593750"/>
            <a:ext cx="8363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Une méthode de référence vers une méthode d’instance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d’un objet permet d'appeler une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méthode existante d’un objet déjà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créé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en utilisant l’opérateur de référence (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Syntaxe :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nomObjet::nomDeLaMethode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Exemple: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 une classe existe déjà pour retourner le nombres de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caractères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dans une chaîne, il n'est pas nécessaire de créer une expression lambda pour ce cas, car la méthode correspondante est déjà disponible.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395" name="Google Shape;39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6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6"/>
          <p:cNvSpPr txBox="1"/>
          <p:nvPr/>
        </p:nvSpPr>
        <p:spPr>
          <a:xfrm>
            <a:off x="857250" y="27050"/>
            <a:ext cx="53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E20B0B"/>
                </a:solidFill>
              </a:rPr>
              <a:t>Référence à une méthode d'instance d'un objet particulier</a:t>
            </a:r>
            <a:endParaRPr b="1">
              <a:solidFill>
                <a:srgbClr val="E20B0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399" name="Google Shape;399;p46"/>
          <p:cNvSpPr txBox="1"/>
          <p:nvPr/>
        </p:nvSpPr>
        <p:spPr>
          <a:xfrm>
            <a:off x="542000" y="622950"/>
            <a:ext cx="8060100" cy="116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StringUtils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getNumberOfLetters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s) 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s.length();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46"/>
          <p:cNvSpPr txBox="1"/>
          <p:nvPr/>
        </p:nvSpPr>
        <p:spPr>
          <a:xfrm>
            <a:off x="542000" y="3747150"/>
            <a:ext cx="8060100" cy="80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Utilisation de la référence à la méthode d'instance d'un objet particulier</a:t>
            </a:r>
            <a:endParaRPr b="1"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StringUtils su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StringUtils();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::getNumberOfLetters;</a:t>
            </a:r>
            <a:endParaRPr b="1"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46"/>
          <p:cNvSpPr txBox="1"/>
          <p:nvPr/>
        </p:nvSpPr>
        <p:spPr>
          <a:xfrm>
            <a:off x="542000" y="1996350"/>
            <a:ext cx="80598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On remarque que cette méthode ressemble au comportement d'un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car elle prend une chaîne en entrée et renvoie un entier. Dans ce cas, il est possible d'utiliser l'opérateur de référence (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 pour appeler la méthode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"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getNumberOfLetters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plutôt que de fournir une expression lambda.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406" name="Google Shape;4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47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47"/>
          <p:cNvSpPr txBox="1"/>
          <p:nvPr/>
        </p:nvSpPr>
        <p:spPr>
          <a:xfrm>
            <a:off x="857250" y="27050"/>
            <a:ext cx="51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Référence à une méthode d'instance d'un type particulier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410" name="Google Shape;410;p47"/>
          <p:cNvSpPr txBox="1"/>
          <p:nvPr/>
        </p:nvSpPr>
        <p:spPr>
          <a:xfrm>
            <a:off x="426550" y="593750"/>
            <a:ext cx="83631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Une méthode de référence vers une méthode d’instance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permet d'appeler une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méthode existante d’une classe en utilisant l’opérateur de référence (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Syntaxe :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NomDeLaClasse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::nomDeLaMethode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415" name="Google Shape;41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48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48"/>
          <p:cNvSpPr txBox="1"/>
          <p:nvPr/>
        </p:nvSpPr>
        <p:spPr>
          <a:xfrm>
            <a:off x="857250" y="27050"/>
            <a:ext cx="53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Référence à une méthode d'instance d'un type particulier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419" name="Google Shape;419;p48"/>
          <p:cNvSpPr txBox="1"/>
          <p:nvPr/>
        </p:nvSpPr>
        <p:spPr>
          <a:xfrm>
            <a:off x="542000" y="3137550"/>
            <a:ext cx="8060100" cy="1399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strings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"Welcome"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1" lang="en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"Goodbye"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::compareTo);</a:t>
            </a:r>
            <a:endParaRPr b="1"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542000" y="853350"/>
            <a:ext cx="80598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Exemple: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Dans cet exemple, nous trions une liste de chaînes de caractères à l'aide de la méthode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“compareTo”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 la classe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 Nous utilisons la référence de méthode pour faire référence à la méthode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“compareTo”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de chaque chaîne de la liste.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425" name="Google Shape;42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Google Shape;426;p49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49"/>
          <p:cNvSpPr txBox="1"/>
          <p:nvPr/>
        </p:nvSpPr>
        <p:spPr>
          <a:xfrm>
            <a:off x="857250" y="27050"/>
            <a:ext cx="51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Référence à un constructeur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429" name="Google Shape;429;p49"/>
          <p:cNvSpPr txBox="1"/>
          <p:nvPr/>
        </p:nvSpPr>
        <p:spPr>
          <a:xfrm>
            <a:off x="426550" y="593750"/>
            <a:ext cx="8363100" cy="4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Une méthode de référence vers un constructeur permet de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Roboto Light"/>
                <a:ea typeface="Roboto Light"/>
                <a:cs typeface="Roboto Light"/>
                <a:sym typeface="Roboto Light"/>
              </a:rPr>
              <a:t>créer de nouveaux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objets en utilisant l’opérateur de référence (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ntaxe :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NomDeLaClasse::new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Exemple: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Imaginons une classe Point qui définit 2 entiers x et y qui représente les coordonnées d’un point dans un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repère orthonormé.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434" name="Google Shape;43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50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50"/>
          <p:cNvSpPr txBox="1"/>
          <p:nvPr/>
        </p:nvSpPr>
        <p:spPr>
          <a:xfrm>
            <a:off x="857250" y="27050"/>
            <a:ext cx="532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Référence à une méthode d'instance d'un objet particulier</a:t>
            </a:r>
            <a:endParaRPr b="1">
              <a:solidFill>
                <a:srgbClr val="E20B0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438" name="Google Shape;438;p50"/>
          <p:cNvSpPr txBox="1"/>
          <p:nvPr/>
        </p:nvSpPr>
        <p:spPr>
          <a:xfrm>
            <a:off x="542000" y="622950"/>
            <a:ext cx="8060100" cy="194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y) {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x;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y;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50"/>
          <p:cNvSpPr txBox="1"/>
          <p:nvPr/>
        </p:nvSpPr>
        <p:spPr>
          <a:xfrm>
            <a:off x="542000" y="3899550"/>
            <a:ext cx="8060100" cy="94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Utilisation de la référence à un constructeur</a:t>
            </a:r>
            <a:endParaRPr b="1"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BiFunction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bif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b="1" lang="en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 p 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bif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.apply(</a:t>
            </a:r>
            <a:r>
              <a:rPr b="1"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1" sz="13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50"/>
          <p:cNvSpPr txBox="1"/>
          <p:nvPr/>
        </p:nvSpPr>
        <p:spPr>
          <a:xfrm>
            <a:off x="542000" y="2618850"/>
            <a:ext cx="80598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On remarque que ce constructeur ressemble au comportement d'un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BiFunction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car il prend 2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entiers en entrée et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renvoie un Point . Dans ce cas, il est possible d'utiliser l'opérateur de référence (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 pour créer un nouveau objet de type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plutôt que de fournir une expression lambda.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100"/>
              <a:t>‹#›</a:t>
            </a:fld>
            <a:endParaRPr/>
          </a:p>
        </p:txBody>
      </p:sp>
      <p:sp>
        <p:nvSpPr>
          <p:cNvPr id="446" name="Google Shape;446;p51"/>
          <p:cNvSpPr txBox="1"/>
          <p:nvPr/>
        </p:nvSpPr>
        <p:spPr>
          <a:xfrm>
            <a:off x="377400" y="1771575"/>
            <a:ext cx="8389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rPr>
              <a:t>Merci pour votre attention </a:t>
            </a:r>
            <a:endParaRPr sz="6000">
              <a:solidFill>
                <a:srgbClr val="434343"/>
              </a:solidFill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cxnSp>
        <p:nvCxnSpPr>
          <p:cNvPr id="447" name="Google Shape;447;p51"/>
          <p:cNvCxnSpPr/>
          <p:nvPr/>
        </p:nvCxnSpPr>
        <p:spPr>
          <a:xfrm>
            <a:off x="2069400" y="2767200"/>
            <a:ext cx="5005200" cy="15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8" name="Google Shape;4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200" y="76200"/>
            <a:ext cx="1702600" cy="8599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esprit 2014\ESPRIT 2014\charte essprit 2014\render\support final\triangle.png" id="449" name="Google Shape;44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4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1"/>
          <p:cNvPicPr preferRelativeResize="0"/>
          <p:nvPr/>
        </p:nvPicPr>
        <p:blipFill rotWithShape="1">
          <a:blip r:embed="rId5">
            <a:alphaModFix/>
          </a:blip>
          <a:srcRect b="0" l="34210" r="39545" t="32046"/>
          <a:stretch/>
        </p:blipFill>
        <p:spPr>
          <a:xfrm>
            <a:off x="3828087" y="3072575"/>
            <a:ext cx="1487813" cy="188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Les interfaces fonctionnelles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26550" y="593750"/>
            <a:ext cx="8363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Une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interface fonctionnelle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est une interface Java qui ne comporte qu'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une seule</a:t>
            </a:r>
            <a:r>
              <a:rPr lang="en" sz="1800">
                <a:solidFill>
                  <a:srgbClr val="FF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méthode abstraite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permettant de représenter un comportement ou une fonction spécifique.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Elle peut également contenir des méthodes par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défaut ou statiques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mais elle doit avoir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 et une seule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méthode abstraite.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Une interface fonctionnelle pourra être annotée avec l’annotation </a:t>
            </a:r>
            <a:r>
              <a:rPr b="1" lang="en" sz="1800">
                <a:solidFill>
                  <a:srgbClr val="6AAC91"/>
                </a:solidFill>
                <a:latin typeface="Roboto"/>
                <a:ea typeface="Roboto"/>
                <a:cs typeface="Roboto"/>
                <a:sym typeface="Roboto"/>
              </a:rPr>
              <a:t>@FunctionalInterface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Les interfaces fonctionnelles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80700" y="2010325"/>
            <a:ext cx="8363100" cy="274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6AAC91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  </a:t>
            </a:r>
            <a:r>
              <a:rPr b="1" lang="en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//optionnel</a:t>
            </a:r>
            <a:endParaRPr b="1"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8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i="0" lang="en" sz="18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Math1</a:t>
            </a:r>
            <a:r>
              <a:rPr b="1" i="0" lang="en" sz="18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7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7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7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x,</a:t>
            </a:r>
            <a:r>
              <a:rPr b="1" lang="en" sz="17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y);</a:t>
            </a:r>
            <a:endParaRPr b="1" sz="1850">
              <a:solidFill>
                <a:srgbClr val="7928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8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8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b="1" lang="en" sz="17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7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divide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7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x,</a:t>
            </a:r>
            <a:r>
              <a:rPr b="1" lang="en" sz="17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y){</a:t>
            </a:r>
            <a:endParaRPr b="1" sz="17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x / y;</a:t>
            </a:r>
            <a:endParaRPr b="1" sz="17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8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90450" y="586525"/>
            <a:ext cx="83631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L'annotation </a:t>
            </a:r>
            <a:r>
              <a:rPr b="1" lang="en" sz="1800">
                <a:solidFill>
                  <a:srgbClr val="6AAC91"/>
                </a:solidFill>
                <a:latin typeface="Roboto"/>
                <a:ea typeface="Roboto"/>
                <a:cs typeface="Roboto"/>
                <a:sym typeface="Roboto"/>
              </a:rPr>
              <a:t>@FunctionalInterface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n’est pas obligatoire, elle a un rôle important permettant au compilateur de forcer l’interface afin qu’elle ne contienne qu’une seule méthode abstraite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Les interfaces fonctionnelles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80700" y="2010325"/>
            <a:ext cx="8363100" cy="299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solidFill>
                  <a:srgbClr val="6AAC91"/>
                </a:solidFill>
                <a:latin typeface="Courier New"/>
                <a:ea typeface="Courier New"/>
                <a:cs typeface="Courier New"/>
                <a:sym typeface="Courier New"/>
              </a:rPr>
              <a:t>@FunctionalInterface  </a:t>
            </a:r>
            <a:r>
              <a:rPr b="1" lang="en" sz="12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//erreur de compilation</a:t>
            </a:r>
            <a:endParaRPr b="1" sz="12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8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b="1" i="0" lang="en" sz="18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Math1</a:t>
            </a:r>
            <a:r>
              <a:rPr b="1" i="0" lang="en" sz="18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sz="18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n" sz="17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7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7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x,</a:t>
            </a:r>
            <a:r>
              <a:rPr b="1" lang="en" sz="17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y);</a:t>
            </a:r>
            <a:endParaRPr b="1" sz="1850">
              <a:solidFill>
                <a:srgbClr val="7928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7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7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7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x,</a:t>
            </a:r>
            <a:r>
              <a:rPr b="1" lang="en" sz="17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y);</a:t>
            </a:r>
            <a:endParaRPr b="1" sz="17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1" sz="17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8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 </a:t>
            </a:r>
            <a:r>
              <a:rPr b="1" lang="en" sz="1750">
                <a:solidFill>
                  <a:srgbClr val="7928A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75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divide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7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x,</a:t>
            </a:r>
            <a:r>
              <a:rPr b="1" lang="en" sz="1750">
                <a:solidFill>
                  <a:srgbClr val="9954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y){</a:t>
            </a:r>
            <a:endParaRPr b="1" sz="17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850">
                <a:solidFill>
                  <a:srgbClr val="0033B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x / y;</a:t>
            </a:r>
            <a:endParaRPr b="1" sz="17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1" lang="en" sz="175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75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" sz="1850" u="none" cap="none" strike="noStrik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50" u="none" cap="none" strike="noStrik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90450" y="586525"/>
            <a:ext cx="836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 nous essayons de définir plus d'une seule méthode abstraite dans une interface annotée avec </a:t>
            </a:r>
            <a:r>
              <a:rPr b="1" lang="en" sz="1800">
                <a:solidFill>
                  <a:srgbClr val="6AAC91"/>
                </a:solidFill>
                <a:latin typeface="Roboto"/>
                <a:ea typeface="Roboto"/>
                <a:cs typeface="Roboto"/>
                <a:sym typeface="Roboto"/>
              </a:rPr>
              <a:t>@FunctionalInterface</a:t>
            </a:r>
            <a:r>
              <a:rPr lang="en" sz="1800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rPr>
              <a:t>, le compilateur affichera une erreur.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Les interfaces fonctionnelles: </a:t>
            </a:r>
            <a:r>
              <a:rPr b="1" lang="en">
                <a:solidFill>
                  <a:srgbClr val="E20B0B"/>
                </a:solidFill>
              </a:rPr>
              <a:t>instanciation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90450" y="586525"/>
            <a:ext cx="8363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Une interface fonctionnelle peut être instanciée à condition que vous fournissiez une implémentation de sa méthode abstraite.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Elles offrent une flexibilité accrue pour personnaliser les comportements en fournissant des implémentations de méthodes,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éliminant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ainsi la nécessité de créer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plusieurs classes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qui implémentent l'interface.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Les interfaces fonctionnelles: </a:t>
            </a:r>
            <a:r>
              <a:rPr b="1" lang="en">
                <a:solidFill>
                  <a:srgbClr val="E20B0B"/>
                </a:solidFill>
              </a:rPr>
              <a:t>instanciation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481050" y="1485575"/>
            <a:ext cx="8060100" cy="345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E9E9E"/>
                </a:solidFill>
                <a:latin typeface="Courier New"/>
                <a:ea typeface="Courier New"/>
                <a:cs typeface="Courier New"/>
                <a:sym typeface="Courier New"/>
              </a:rPr>
              <a:t>//méthode main</a:t>
            </a:r>
            <a:endParaRPr b="1" sz="1200">
              <a:solidFill>
                <a:srgbClr val="9E9E9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1200">
              <a:solidFill>
                <a:srgbClr val="9E88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120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 {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+ y;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b="1"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//sum = 15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multiply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1200">
              <a:solidFill>
                <a:srgbClr val="9E88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120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 {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 * y;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b="1"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//result = 56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557325" y="1762200"/>
            <a:ext cx="4051800" cy="1134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20"/>
          <p:cNvCxnSpPr>
            <a:stCxn id="124" idx="3"/>
          </p:cNvCxnSpPr>
          <p:nvPr/>
        </p:nvCxnSpPr>
        <p:spPr>
          <a:xfrm>
            <a:off x="4609125" y="2329200"/>
            <a:ext cx="10410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0"/>
          <p:cNvSpPr txBox="1"/>
          <p:nvPr/>
        </p:nvSpPr>
        <p:spPr>
          <a:xfrm>
            <a:off x="5677200" y="2081225"/>
            <a:ext cx="240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Objet anonyme</a:t>
            </a:r>
            <a:endParaRPr b="1"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81125" y="589100"/>
            <a:ext cx="8060100" cy="69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" sz="1200">
                <a:solidFill>
                  <a:srgbClr val="006F94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calculate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x, </a:t>
            </a:r>
            <a:r>
              <a:rPr b="1" lang="en" sz="12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y);</a:t>
            </a:r>
            <a:endParaRPr b="1"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esprit 2014\ESPRIT 2014\charte essprit 2014\render\support final\triangle.png"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6772580" y="0"/>
            <a:ext cx="2371432" cy="16318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1"/>
          <p:cNvCxnSpPr/>
          <p:nvPr/>
        </p:nvCxnSpPr>
        <p:spPr>
          <a:xfrm>
            <a:off x="744650" y="2150"/>
            <a:ext cx="9000" cy="450000"/>
          </a:xfrm>
          <a:prstGeom prst="straightConnector1">
            <a:avLst/>
          </a:prstGeom>
          <a:noFill/>
          <a:ln cap="flat" cmpd="sng" w="28575">
            <a:solidFill>
              <a:srgbClr val="F5340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57250" y="27050"/>
            <a:ext cx="461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20B0B"/>
                </a:solidFill>
              </a:rPr>
              <a:t>Les interfaces fonctionnelles: </a:t>
            </a:r>
            <a:r>
              <a:rPr b="1" lang="en">
                <a:solidFill>
                  <a:srgbClr val="E20B0B"/>
                </a:solidFill>
              </a:rPr>
              <a:t>instanciation</a:t>
            </a:r>
            <a:endParaRPr b="1">
              <a:solidFill>
                <a:srgbClr val="E20B0B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90450" y="586525"/>
            <a:ext cx="8363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objet anonyme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est une instance d'une interface/classe abstraite sans nom.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Les objets anonymes sont généralement utilisés dans des endroits où une classe complète n'est pas nécessaire et où la création d'une classe dédiée peut sembler lourde.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L'instanciation d'une interface via un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objet anonyme 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signifie qu’on peut créer plusieurs implémentations de sa méthode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abstraite</a:t>
            </a: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sans avoir à créer une classe dédiée pour chaque scénario spécifique. Cela simplifie considérablement le code en évitant la surcharge de classes.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