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Barlow Condensed Medium"/>
      <p:regular r:id="rId33"/>
      <p:bold r:id="rId34"/>
      <p:italic r:id="rId35"/>
      <p:boldItalic r:id="rId36"/>
    </p:embeddedFont>
    <p:embeddedFont>
      <p:font typeface="Barlow Condense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1" roundtripDataSignature="AMtx7mhxz4JzI9ADaGfcED1Di9Pvj6Cs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3D1A7F-4B51-4072-B0C9-CAC9065E4503}">
  <a:tblStyle styleId="{823D1A7F-4B51-4072-B0C9-CAC9065E450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BarlowCondensedMedium-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BarlowCondensedMedium-italic.fntdata"/><Relationship Id="rId12" Type="http://schemas.openxmlformats.org/officeDocument/2006/relationships/slide" Target="slides/slide6.xml"/><Relationship Id="rId34" Type="http://schemas.openxmlformats.org/officeDocument/2006/relationships/font" Target="fonts/BarlowCondensedMedium-bold.fntdata"/><Relationship Id="rId15" Type="http://schemas.openxmlformats.org/officeDocument/2006/relationships/slide" Target="slides/slide9.xml"/><Relationship Id="rId37" Type="http://schemas.openxmlformats.org/officeDocument/2006/relationships/font" Target="fonts/BarlowCondensed-regular.fntdata"/><Relationship Id="rId14" Type="http://schemas.openxmlformats.org/officeDocument/2006/relationships/slide" Target="slides/slide8.xml"/><Relationship Id="rId36" Type="http://schemas.openxmlformats.org/officeDocument/2006/relationships/font" Target="fonts/BarlowCondensedMedium-boldItalic.fntdata"/><Relationship Id="rId17" Type="http://schemas.openxmlformats.org/officeDocument/2006/relationships/slide" Target="slides/slide11.xml"/><Relationship Id="rId39" Type="http://schemas.openxmlformats.org/officeDocument/2006/relationships/font" Target="fonts/BarlowCondensed-italic.fntdata"/><Relationship Id="rId16" Type="http://schemas.openxmlformats.org/officeDocument/2006/relationships/slide" Target="slides/slide10.xml"/><Relationship Id="rId38" Type="http://schemas.openxmlformats.org/officeDocument/2006/relationships/font" Target="fonts/BarlowCondense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D:\esprit 2014\ESPRIT 2014\charte essprit 2014\render\support final\triangle.png" id="54" name="Google Shape;54;p1"/>
          <p:cNvPicPr preferRelativeResize="0"/>
          <p:nvPr/>
        </p:nvPicPr>
        <p:blipFill rotWithShape="1">
          <a:blip r:embed="rId3">
            <a:alphaModFix/>
          </a:blip>
          <a:srcRect b="0" l="0" r="0" t="0"/>
          <a:stretch/>
        </p:blipFill>
        <p:spPr>
          <a:xfrm flipH="1" rot="10800000">
            <a:off x="4" y="0"/>
            <a:ext cx="2371432" cy="1631872"/>
          </a:xfrm>
          <a:prstGeom prst="rect">
            <a:avLst/>
          </a:prstGeom>
          <a:noFill/>
          <a:ln>
            <a:noFill/>
          </a:ln>
        </p:spPr>
      </p:pic>
      <p:sp>
        <p:nvSpPr>
          <p:cNvPr id="55" name="Google Shape;55;p1"/>
          <p:cNvSpPr txBox="1"/>
          <p:nvPr/>
        </p:nvSpPr>
        <p:spPr>
          <a:xfrm>
            <a:off x="1118850" y="1697500"/>
            <a:ext cx="6906300" cy="974700"/>
          </a:xfrm>
          <a:prstGeom prst="rect">
            <a:avLst/>
          </a:prstGeom>
          <a:noFill/>
          <a:ln>
            <a:noFill/>
          </a:ln>
        </p:spPr>
        <p:txBody>
          <a:bodyPr anchorCtr="0" anchor="ctr" bIns="34275" lIns="68575" spcFirstLastPara="1" rIns="68575" wrap="square" tIns="68575">
            <a:noAutofit/>
          </a:bodyPr>
          <a:lstStyle/>
          <a:p>
            <a:pPr indent="0" lvl="0" marL="0" marR="0" rtl="0" algn="ctr">
              <a:lnSpc>
                <a:spcPct val="90000"/>
              </a:lnSpc>
              <a:spcBef>
                <a:spcPts val="0"/>
              </a:spcBef>
              <a:spcAft>
                <a:spcPts val="0"/>
              </a:spcAft>
              <a:buClr>
                <a:srgbClr val="000000"/>
              </a:buClr>
              <a:buSzPts val="4800"/>
              <a:buFont typeface="Arial"/>
              <a:buNone/>
            </a:pPr>
            <a:r>
              <a:rPr b="0" i="0" lang="fr-FR" sz="4800" u="none" cap="none" strike="noStrike">
                <a:solidFill>
                  <a:srgbClr val="434343"/>
                </a:solidFill>
                <a:latin typeface="Barlow Condensed Medium"/>
                <a:ea typeface="Barlow Condensed Medium"/>
                <a:cs typeface="Barlow Condensed Medium"/>
                <a:sym typeface="Barlow Condensed Medium"/>
              </a:rPr>
              <a:t>Conception Orienté Objet et Programmation Java</a:t>
            </a:r>
            <a:endParaRPr b="0" i="0" sz="4800" u="none" cap="none" strike="noStrike">
              <a:solidFill>
                <a:srgbClr val="434343"/>
              </a:solidFill>
              <a:latin typeface="Barlow Condensed Medium"/>
              <a:ea typeface="Barlow Condensed Medium"/>
              <a:cs typeface="Barlow Condensed Medium"/>
              <a:sym typeface="Barlow Condensed Medium"/>
            </a:endParaRPr>
          </a:p>
        </p:txBody>
      </p:sp>
      <p:cxnSp>
        <p:nvCxnSpPr>
          <p:cNvPr id="56" name="Google Shape;56;p1"/>
          <p:cNvCxnSpPr/>
          <p:nvPr/>
        </p:nvCxnSpPr>
        <p:spPr>
          <a:xfrm>
            <a:off x="2675850" y="3002625"/>
            <a:ext cx="3792300" cy="8100"/>
          </a:xfrm>
          <a:prstGeom prst="straightConnector1">
            <a:avLst/>
          </a:prstGeom>
          <a:noFill/>
          <a:ln cap="flat" cmpd="sng" w="28575">
            <a:solidFill>
              <a:srgbClr val="F5340B"/>
            </a:solidFill>
            <a:prstDash val="solid"/>
            <a:round/>
            <a:headEnd len="sm" w="sm" type="none"/>
            <a:tailEnd len="sm" w="sm" type="none"/>
          </a:ln>
        </p:spPr>
      </p:cxnSp>
      <p:pic>
        <p:nvPicPr>
          <p:cNvPr id="57" name="Google Shape;57;p1"/>
          <p:cNvPicPr preferRelativeResize="0"/>
          <p:nvPr/>
        </p:nvPicPr>
        <p:blipFill rotWithShape="1">
          <a:blip r:embed="rId4">
            <a:alphaModFix/>
          </a:blip>
          <a:srcRect b="0" l="0" r="0" t="0"/>
          <a:stretch/>
        </p:blipFill>
        <p:spPr>
          <a:xfrm>
            <a:off x="7365200" y="76200"/>
            <a:ext cx="1702600" cy="859974"/>
          </a:xfrm>
          <a:prstGeom prst="rect">
            <a:avLst/>
          </a:prstGeom>
          <a:noFill/>
          <a:ln>
            <a:noFill/>
          </a:ln>
        </p:spPr>
      </p:pic>
      <p:sp>
        <p:nvSpPr>
          <p:cNvPr id="58" name="Google Shape;58;p1"/>
          <p:cNvSpPr txBox="1"/>
          <p:nvPr/>
        </p:nvSpPr>
        <p:spPr>
          <a:xfrm>
            <a:off x="2324100" y="3059475"/>
            <a:ext cx="4575300" cy="1029482"/>
          </a:xfrm>
          <a:prstGeom prst="rect">
            <a:avLst/>
          </a:prstGeom>
          <a:noFill/>
          <a:ln>
            <a:noFill/>
          </a:ln>
        </p:spPr>
        <p:txBody>
          <a:bodyPr anchorCtr="0" anchor="t" bIns="91425" lIns="91425" spcFirstLastPara="1" rIns="91425" wrap="square" tIns="91425">
            <a:spAutoFit/>
          </a:bodyPr>
          <a:lstStyle/>
          <a:p>
            <a:pPr indent="-228600" lvl="0" marL="228600" marR="0" rtl="0" algn="ctr">
              <a:lnSpc>
                <a:spcPct val="115000"/>
              </a:lnSpc>
              <a:spcBef>
                <a:spcPts val="2400"/>
              </a:spcBef>
              <a:spcAft>
                <a:spcPts val="600"/>
              </a:spcAft>
              <a:buClr>
                <a:srgbClr val="000000"/>
              </a:buClr>
              <a:buSzPts val="2600"/>
              <a:buFont typeface="Arial"/>
              <a:buNone/>
            </a:pPr>
            <a:r>
              <a:rPr b="1" i="0" lang="fr-FR" sz="2600" u="none" cap="none" strike="noStrike">
                <a:solidFill>
                  <a:srgbClr val="E20B0B"/>
                </a:solidFill>
                <a:latin typeface="Barlow Condensed"/>
                <a:ea typeface="Barlow Condensed"/>
                <a:cs typeface="Barlow Condensed"/>
                <a:sym typeface="Barlow Condensed"/>
              </a:rPr>
              <a:t>Chapitre 13: Stream</a:t>
            </a:r>
            <a:endParaRPr b="1" i="0" sz="2600" u="none" cap="none" strike="noStrike">
              <a:solidFill>
                <a:srgbClr val="E20B0B"/>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D:\esprit 2014\ESPRIT 2014\charte essprit 2014\render\support final\triangle.png" id="144" name="Google Shape;144;p1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45" name="Google Shape;145;p10"/>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46" name="Google Shape;1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147" name="Google Shape;147;p10"/>
          <p:cNvSpPr txBox="1"/>
          <p:nvPr/>
        </p:nvSpPr>
        <p:spPr>
          <a:xfrm>
            <a:off x="380700" y="815125"/>
            <a:ext cx="7888800" cy="3231624"/>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La plupart des opérations d'un Stream attendent en paramètre une interface fonctionnelle pour définir leur comportement. Ces paramètres peuvent ainsi être exprimés en utilisant une expression lambda ou une référence de méthode.</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Les opérations exécutées par le Stream ne modifient pas la source de données utilisée par le Stream.</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Les données de la source de données ne doivent pas être modifiées durant leur traitement par le Stream car cela pourrait avoir un impact sur leur exécution surtout en parallelStream.</a:t>
            </a:r>
            <a:endParaRPr/>
          </a:p>
        </p:txBody>
      </p:sp>
      <p:sp>
        <p:nvSpPr>
          <p:cNvPr id="148" name="Google Shape;148;p10"/>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 mode de fonctionnement d'un Stream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D:\esprit 2014\ESPRIT 2014\charte essprit 2014\render\support final\triangle.png" id="153" name="Google Shape;153;p1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54" name="Google Shape;154;p11"/>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55" name="Google Shape;1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156" name="Google Shape;156;p11"/>
          <p:cNvSpPr txBox="1"/>
          <p:nvPr/>
        </p:nvSpPr>
        <p:spPr>
          <a:xfrm>
            <a:off x="380700" y="2860665"/>
            <a:ext cx="7888800" cy="1292631"/>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Une opération intermédiaire </a:t>
            </a:r>
            <a:r>
              <a:rPr b="0" i="0" lang="fr-FR" sz="1200" u="sng" cap="none" strike="noStrike">
                <a:solidFill>
                  <a:srgbClr val="000000"/>
                </a:solidFill>
                <a:latin typeface="Arial"/>
                <a:ea typeface="Arial"/>
                <a:cs typeface="Arial"/>
                <a:sym typeface="Arial"/>
              </a:rPr>
              <a:t>accepte toujours un Stream</a:t>
            </a:r>
            <a:r>
              <a:rPr b="0" i="0" lang="fr-FR" sz="1200" u="none" cap="none" strike="noStrike">
                <a:solidFill>
                  <a:srgbClr val="000000"/>
                </a:solidFill>
                <a:latin typeface="Arial"/>
                <a:ea typeface="Arial"/>
                <a:cs typeface="Arial"/>
                <a:sym typeface="Arial"/>
              </a:rPr>
              <a:t> comme input.</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Une opération intermédiaire </a:t>
            </a:r>
            <a:r>
              <a:rPr b="0" i="0" lang="fr-FR" sz="1200" u="sng" cap="none" strike="noStrike">
                <a:solidFill>
                  <a:srgbClr val="000000"/>
                </a:solidFill>
                <a:latin typeface="Arial"/>
                <a:ea typeface="Arial"/>
                <a:cs typeface="Arial"/>
                <a:sym typeface="Arial"/>
              </a:rPr>
              <a:t>renvoi toujours un Stream</a:t>
            </a:r>
            <a:r>
              <a:rPr b="0" i="0" lang="fr-FR" sz="1200" u="none" cap="none" strike="noStrike">
                <a:solidFill>
                  <a:srgbClr val="000000"/>
                </a:solidFill>
                <a:latin typeface="Arial"/>
                <a:ea typeface="Arial"/>
                <a:cs typeface="Arial"/>
                <a:sym typeface="Arial"/>
              </a:rPr>
              <a:t> comme output. Cependant, elle peut renvoyer un </a:t>
            </a:r>
            <a:r>
              <a:rPr b="1" i="0" lang="fr-FR" sz="1200" u="none" cap="none" strike="noStrike">
                <a:solidFill>
                  <a:srgbClr val="000000"/>
                </a:solidFill>
                <a:latin typeface="Arial"/>
                <a:ea typeface="Arial"/>
                <a:cs typeface="Arial"/>
                <a:sym typeface="Arial"/>
              </a:rPr>
              <a:t>Stream du même type</a:t>
            </a:r>
            <a:r>
              <a:rPr b="0" i="0" lang="fr-FR" sz="1200" u="none" cap="none" strike="noStrike">
                <a:solidFill>
                  <a:srgbClr val="000000"/>
                </a:solidFill>
                <a:latin typeface="Arial"/>
                <a:ea typeface="Arial"/>
                <a:cs typeface="Arial"/>
                <a:sym typeface="Arial"/>
              </a:rPr>
              <a:t> ou un </a:t>
            </a:r>
            <a:r>
              <a:rPr b="1" i="0" lang="fr-FR" sz="1200" u="none" cap="none" strike="noStrike">
                <a:solidFill>
                  <a:srgbClr val="000000"/>
                </a:solidFill>
                <a:latin typeface="Arial"/>
                <a:ea typeface="Arial"/>
                <a:cs typeface="Arial"/>
                <a:sym typeface="Arial"/>
              </a:rPr>
              <a:t>Stream d’un autre type</a:t>
            </a:r>
            <a:r>
              <a:rPr b="0" i="0" lang="fr-FR" sz="1200" u="none" cap="none" strike="noStrike">
                <a:solidFill>
                  <a:srgbClr val="000000"/>
                </a:solidFill>
                <a:latin typeface="Arial"/>
                <a:ea typeface="Arial"/>
                <a:cs typeface="Arial"/>
                <a:sym typeface="Arial"/>
              </a:rPr>
              <a:t>.</a:t>
            </a:r>
            <a:endParaRPr/>
          </a:p>
        </p:txBody>
      </p:sp>
      <p:sp>
        <p:nvSpPr>
          <p:cNvPr id="157" name="Google Shape;157;p11"/>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Les opérations intermédiaires</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a:off x="3312160" y="1087296"/>
            <a:ext cx="2316480" cy="88730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fr-FR" sz="1800" u="none" cap="none" strike="noStrike">
                <a:solidFill>
                  <a:schemeClr val="lt1"/>
                </a:solidFill>
                <a:latin typeface="Arial"/>
                <a:ea typeface="Arial"/>
                <a:cs typeface="Arial"/>
                <a:sym typeface="Arial"/>
              </a:rPr>
              <a:t>Opération</a:t>
            </a:r>
            <a:endParaRPr/>
          </a:p>
          <a:p>
            <a:pPr indent="0" lvl="0" marL="0" marR="0" rtl="0" algn="ctr">
              <a:lnSpc>
                <a:spcPct val="100000"/>
              </a:lnSpc>
              <a:spcBef>
                <a:spcPts val="0"/>
              </a:spcBef>
              <a:spcAft>
                <a:spcPts val="0"/>
              </a:spcAft>
              <a:buNone/>
            </a:pPr>
            <a:r>
              <a:rPr b="1" i="0" lang="fr-FR" sz="1800" u="none" cap="none" strike="noStrike">
                <a:solidFill>
                  <a:schemeClr val="lt1"/>
                </a:solidFill>
                <a:latin typeface="Arial"/>
                <a:ea typeface="Arial"/>
                <a:cs typeface="Arial"/>
                <a:sym typeface="Arial"/>
              </a:rPr>
              <a:t>intermédiaire</a:t>
            </a:r>
            <a:endParaRPr/>
          </a:p>
        </p:txBody>
      </p:sp>
      <p:sp>
        <p:nvSpPr>
          <p:cNvPr id="159" name="Google Shape;159;p11"/>
          <p:cNvSpPr/>
          <p:nvPr/>
        </p:nvSpPr>
        <p:spPr>
          <a:xfrm>
            <a:off x="1276773" y="1069115"/>
            <a:ext cx="2120053" cy="923665"/>
          </a:xfrm>
          <a:prstGeom prst="rightArrow">
            <a:avLst>
              <a:gd fmla="val 50000" name="adj1"/>
              <a:gd fmla="val 50000" name="adj2"/>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fr-FR" sz="1600" u="none" cap="none" strike="noStrike">
                <a:solidFill>
                  <a:schemeClr val="lt1"/>
                </a:solidFill>
                <a:latin typeface="Arial"/>
                <a:ea typeface="Arial"/>
                <a:cs typeface="Arial"/>
                <a:sym typeface="Arial"/>
              </a:rPr>
              <a:t>Stream&lt;T&gt;</a:t>
            </a:r>
            <a:endParaRPr/>
          </a:p>
        </p:txBody>
      </p:sp>
      <p:sp>
        <p:nvSpPr>
          <p:cNvPr id="160" name="Google Shape;160;p11"/>
          <p:cNvSpPr/>
          <p:nvPr/>
        </p:nvSpPr>
        <p:spPr>
          <a:xfrm>
            <a:off x="5543974" y="1069115"/>
            <a:ext cx="2120053" cy="923665"/>
          </a:xfrm>
          <a:prstGeom prst="rightArrow">
            <a:avLst>
              <a:gd fmla="val 50000" name="adj1"/>
              <a:gd fmla="val 50000" name="adj2"/>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fr-FR" sz="1600" u="none" cap="none" strike="noStrike">
                <a:solidFill>
                  <a:schemeClr val="lt1"/>
                </a:solidFill>
                <a:latin typeface="Arial"/>
                <a:ea typeface="Arial"/>
                <a:cs typeface="Arial"/>
                <a:sym typeface="Arial"/>
              </a:rPr>
              <a:t>Stream&lt;R&gt;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D:\esprit 2014\ESPRIT 2014\charte essprit 2014\render\support final\triangle.png" id="165" name="Google Shape;165;p1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66" name="Google Shape;166;p12"/>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67" name="Google Shape;16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168" name="Google Shape;168;p12"/>
          <p:cNvSpPr txBox="1"/>
          <p:nvPr/>
        </p:nvSpPr>
        <p:spPr>
          <a:xfrm>
            <a:off x="380700" y="2731975"/>
            <a:ext cx="7888800" cy="1846629"/>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Les opérations intermédiaires peuvent être enchaînées car elles renvoient toujours un Stream.</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Le pipeline d'opérations d'un Stream peut avoir zéro, une ou plusieurs opérations intermédiaires.</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L’ordre des opérations intermédiaires est important, puisque en changeant l’ordre, on pourrait s’attendre à un résultat différent pour chaque changement.</a:t>
            </a:r>
            <a:endParaRPr b="0" i="0" sz="1200" u="none" cap="none" strike="noStrike">
              <a:solidFill>
                <a:srgbClr val="000000"/>
              </a:solidFill>
              <a:latin typeface="Arial"/>
              <a:ea typeface="Arial"/>
              <a:cs typeface="Arial"/>
              <a:sym typeface="Arial"/>
            </a:endParaRPr>
          </a:p>
        </p:txBody>
      </p:sp>
      <p:sp>
        <p:nvSpPr>
          <p:cNvPr id="169" name="Google Shape;169;p12"/>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Les opérations intermédiaires</a:t>
            </a:r>
            <a:endParaRPr b="0" i="0" sz="1400" u="none" cap="none" strike="noStrike">
              <a:solidFill>
                <a:srgbClr val="000000"/>
              </a:solidFill>
              <a:latin typeface="Arial"/>
              <a:ea typeface="Arial"/>
              <a:cs typeface="Arial"/>
              <a:sym typeface="Arial"/>
            </a:endParaRPr>
          </a:p>
        </p:txBody>
      </p:sp>
      <p:pic>
        <p:nvPicPr>
          <p:cNvPr descr="Une image contenant texte, capture d’écran, Police, diagramme&#10;&#10;Description générée automatiquement" id="170" name="Google Shape;170;p12"/>
          <p:cNvPicPr preferRelativeResize="0"/>
          <p:nvPr/>
        </p:nvPicPr>
        <p:blipFill rotWithShape="1">
          <a:blip r:embed="rId4">
            <a:alphaModFix/>
          </a:blip>
          <a:srcRect b="0" l="0" r="0" t="0"/>
          <a:stretch/>
        </p:blipFill>
        <p:spPr>
          <a:xfrm>
            <a:off x="1467600" y="807046"/>
            <a:ext cx="5715000" cy="184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D:\esprit 2014\ESPRIT 2014\charte essprit 2014\render\support final\triangle.png" id="175" name="Google Shape;175;p13"/>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76" name="Google Shape;176;p13"/>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77" name="Google Shape;17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178" name="Google Shape;178;p13"/>
          <p:cNvSpPr txBox="1"/>
          <p:nvPr/>
        </p:nvSpPr>
        <p:spPr>
          <a:xfrm>
            <a:off x="380700" y="1031870"/>
            <a:ext cx="7888800" cy="461635"/>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Voici un tableau des principales opérations intermédiaires :</a:t>
            </a:r>
            <a:endParaRPr/>
          </a:p>
        </p:txBody>
      </p:sp>
      <p:sp>
        <p:nvSpPr>
          <p:cNvPr id="179" name="Google Shape;179;p13"/>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Les opérations intermédiaires</a:t>
            </a:r>
            <a:endParaRPr b="0" i="0" sz="1400" u="none" cap="none" strike="noStrike">
              <a:solidFill>
                <a:srgbClr val="000000"/>
              </a:solidFill>
              <a:latin typeface="Arial"/>
              <a:ea typeface="Arial"/>
              <a:cs typeface="Arial"/>
              <a:sym typeface="Arial"/>
            </a:endParaRPr>
          </a:p>
        </p:txBody>
      </p:sp>
      <p:graphicFrame>
        <p:nvGraphicFramePr>
          <p:cNvPr id="180" name="Google Shape;180;p13"/>
          <p:cNvGraphicFramePr/>
          <p:nvPr/>
        </p:nvGraphicFramePr>
        <p:xfrm>
          <a:off x="589280" y="1830070"/>
          <a:ext cx="3000000" cy="3000000"/>
        </p:xfrm>
        <a:graphic>
          <a:graphicData uri="http://schemas.openxmlformats.org/drawingml/2006/table">
            <a:tbl>
              <a:tblPr bandRow="1" firstRow="1">
                <a:noFill/>
                <a:tableStyleId>{823D1A7F-4B51-4072-B0C9-CAC9065E4503}</a:tableStyleId>
              </a:tblPr>
              <a:tblGrid>
                <a:gridCol w="2627725"/>
                <a:gridCol w="1436275"/>
                <a:gridCol w="3819175"/>
              </a:tblGrid>
              <a:tr h="370850">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Opération</a:t>
                      </a:r>
                      <a:endParaRPr/>
                    </a:p>
                  </a:txBody>
                  <a:tcPr marT="45725" marB="45725" marR="91450" marL="91450">
                    <a:solidFill>
                      <a:srgbClr val="DB1A1A"/>
                    </a:solidFill>
                  </a:tcPr>
                </a:tc>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Type de retour</a:t>
                      </a:r>
                      <a:endParaRPr/>
                    </a:p>
                  </a:txBody>
                  <a:tcPr marT="45725" marB="45725" marR="91450" marL="91450">
                    <a:solidFill>
                      <a:srgbClr val="DB1A1A"/>
                    </a:solidFill>
                  </a:tcPr>
                </a:tc>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Description</a:t>
                      </a:r>
                      <a:endParaRPr/>
                    </a:p>
                  </a:txBody>
                  <a:tcPr marT="45725" marB="45725" marR="91450" marL="91450">
                    <a:solidFill>
                      <a:srgbClr val="DB1A1A"/>
                    </a:solidFill>
                  </a:tcPr>
                </a:tc>
              </a:tr>
              <a:tr h="370850">
                <a:tc>
                  <a:txBody>
                    <a:bodyPr/>
                    <a:lstStyle/>
                    <a:p>
                      <a:pPr indent="0" lvl="0" marL="0" marR="0" rtl="0" algn="l">
                        <a:lnSpc>
                          <a:spcPct val="100000"/>
                        </a:lnSpc>
                        <a:spcBef>
                          <a:spcPts val="0"/>
                        </a:spcBef>
                        <a:spcAft>
                          <a:spcPts val="0"/>
                        </a:spcAft>
                        <a:buNone/>
                      </a:pPr>
                      <a:r>
                        <a:rPr lang="fr-FR" sz="1400" u="none" cap="none" strike="noStrike"/>
                        <a:t>filter(Predicate&lt;T&gt;)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Stream&lt;T&gt;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un Stream qui contient uniquement les éléments qui satisfait la condition spécifiée par le prédicat.</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sorted(Comparator&lt;T&gt; comparator)</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Stream&lt;T&gt;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un Stream trié selon l'ordre spécifié par le comparateur.</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distinct()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Stream&lt;T&gt;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un Stream qui contient uniquement les éléments distincts à l’aide de la méthode equals.</a:t>
                      </a:r>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D:\esprit 2014\ESPRIT 2014\charte essprit 2014\render\support final\triangle.png" id="185" name="Google Shape;185;p1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86" name="Google Shape;186;p14"/>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87" name="Google Shape;18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188" name="Google Shape;188;p1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Les opérations intermédiaires</a:t>
            </a:r>
            <a:endParaRPr b="0" i="0" sz="1400" u="none" cap="none" strike="noStrike">
              <a:solidFill>
                <a:srgbClr val="000000"/>
              </a:solidFill>
              <a:latin typeface="Arial"/>
              <a:ea typeface="Arial"/>
              <a:cs typeface="Arial"/>
              <a:sym typeface="Arial"/>
            </a:endParaRPr>
          </a:p>
        </p:txBody>
      </p:sp>
      <p:graphicFrame>
        <p:nvGraphicFramePr>
          <p:cNvPr id="189" name="Google Shape;189;p14"/>
          <p:cNvGraphicFramePr/>
          <p:nvPr/>
        </p:nvGraphicFramePr>
        <p:xfrm>
          <a:off x="589280" y="1118872"/>
          <a:ext cx="3000000" cy="3000000"/>
        </p:xfrm>
        <a:graphic>
          <a:graphicData uri="http://schemas.openxmlformats.org/drawingml/2006/table">
            <a:tbl>
              <a:tblPr bandRow="1" firstRow="1">
                <a:noFill/>
                <a:tableStyleId>{823D1A7F-4B51-4072-B0C9-CAC9065E4503}</a:tableStyleId>
              </a:tblPr>
              <a:tblGrid>
                <a:gridCol w="2627725"/>
                <a:gridCol w="1436275"/>
                <a:gridCol w="3819175"/>
              </a:tblGrid>
              <a:tr h="370850">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Opération</a:t>
                      </a:r>
                      <a:endParaRPr/>
                    </a:p>
                  </a:txBody>
                  <a:tcPr marT="45725" marB="45725" marR="91450" marL="91450">
                    <a:solidFill>
                      <a:srgbClr val="DB1A1A"/>
                    </a:solidFill>
                  </a:tcPr>
                </a:tc>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Type de retour</a:t>
                      </a:r>
                      <a:endParaRPr/>
                    </a:p>
                  </a:txBody>
                  <a:tcPr marT="45725" marB="45725" marR="91450" marL="91450">
                    <a:solidFill>
                      <a:srgbClr val="DB1A1A"/>
                    </a:solidFill>
                  </a:tcPr>
                </a:tc>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Description</a:t>
                      </a:r>
                      <a:endParaRPr/>
                    </a:p>
                  </a:txBody>
                  <a:tcPr marT="45725" marB="45725" marR="91450" marL="91450">
                    <a:solidFill>
                      <a:srgbClr val="DB1A1A"/>
                    </a:solidFill>
                  </a:tcPr>
                </a:tc>
              </a:tr>
              <a:tr h="370850">
                <a:tc>
                  <a:txBody>
                    <a:bodyPr/>
                    <a:lstStyle/>
                    <a:p>
                      <a:pPr indent="0" lvl="0" marL="0" marR="0" rtl="0" algn="l">
                        <a:lnSpc>
                          <a:spcPct val="100000"/>
                        </a:lnSpc>
                        <a:spcBef>
                          <a:spcPts val="0"/>
                        </a:spcBef>
                        <a:spcAft>
                          <a:spcPts val="0"/>
                        </a:spcAft>
                        <a:buNone/>
                      </a:pPr>
                      <a:r>
                        <a:rPr lang="fr-FR" sz="1400" u="none" cap="none" strike="noStrike"/>
                        <a:t>limit(long n)</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Stream&lt;T&gt;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un Stream qui contient les n premiers éléments.</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skip(long n)</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Stream&lt;T&gt;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un Stream qui ignore les n premiers éléments.</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peek(Consumer&lt;T&gt; action)</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Stream&lt;T&gt;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un Stream qui applique l'action spécifiée sur chaque élément du Stream sans modifier le Stream.</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map(Function&lt;T, R&gt; mapper)</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Stream&lt;R&gt;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un Stream qui contient les résultats de l'application de la fonction de mappage à chaque élément du Stream d'origine. La fonction de mappage prend un élément de type T et retourne un élément de type R.</a:t>
                      </a:r>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D:\esprit 2014\ESPRIT 2014\charte essprit 2014\render\support final\triangle.png" id="194" name="Google Shape;194;p1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95" name="Google Shape;195;p15"/>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96" name="Google Shape;19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197" name="Google Shape;197;p15"/>
          <p:cNvSpPr txBox="1"/>
          <p:nvPr/>
        </p:nvSpPr>
        <p:spPr>
          <a:xfrm>
            <a:off x="380700" y="2860665"/>
            <a:ext cx="7888800" cy="1292631"/>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Une opération terminale </a:t>
            </a:r>
            <a:r>
              <a:rPr b="0" i="0" lang="fr-FR" sz="1200" u="sng" cap="none" strike="noStrike">
                <a:solidFill>
                  <a:srgbClr val="000000"/>
                </a:solidFill>
                <a:latin typeface="Arial"/>
                <a:ea typeface="Arial"/>
                <a:cs typeface="Arial"/>
                <a:sym typeface="Arial"/>
              </a:rPr>
              <a:t>accepte toujours un Stream</a:t>
            </a:r>
            <a:r>
              <a:rPr b="0" i="0" lang="fr-FR" sz="1200" u="none" cap="none" strike="noStrike">
                <a:solidFill>
                  <a:srgbClr val="000000"/>
                </a:solidFill>
                <a:latin typeface="Arial"/>
                <a:ea typeface="Arial"/>
                <a:cs typeface="Arial"/>
                <a:sym typeface="Arial"/>
              </a:rPr>
              <a:t> comme input.</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Une opération terminale </a:t>
            </a:r>
            <a:r>
              <a:rPr b="0" i="0" lang="fr-FR" sz="1200" u="sng" cap="none" strike="noStrike">
                <a:solidFill>
                  <a:srgbClr val="000000"/>
                </a:solidFill>
                <a:latin typeface="Arial"/>
                <a:ea typeface="Arial"/>
                <a:cs typeface="Arial"/>
                <a:sym typeface="Arial"/>
              </a:rPr>
              <a:t>renvoi une valeur différente d'un Stream (ou pas de valeur)</a:t>
            </a:r>
            <a:r>
              <a:rPr b="0" i="0" lang="fr-FR" sz="1200" u="none" cap="none" strike="noStrike">
                <a:solidFill>
                  <a:srgbClr val="000000"/>
                </a:solidFill>
                <a:latin typeface="Arial"/>
                <a:ea typeface="Arial"/>
                <a:cs typeface="Arial"/>
                <a:sym typeface="Arial"/>
              </a:rPr>
              <a:t> et ferme le Stream à la fin de leur exécution.</a:t>
            </a:r>
            <a:endParaRPr/>
          </a:p>
        </p:txBody>
      </p:sp>
      <p:sp>
        <p:nvSpPr>
          <p:cNvPr id="198" name="Google Shape;198;p15"/>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Les opérations terminales</a:t>
            </a:r>
            <a:endParaRPr b="0" i="0" sz="1400" u="none" cap="none" strike="noStrike">
              <a:solidFill>
                <a:srgbClr val="000000"/>
              </a:solidFill>
              <a:latin typeface="Arial"/>
              <a:ea typeface="Arial"/>
              <a:cs typeface="Arial"/>
              <a:sym typeface="Arial"/>
            </a:endParaRPr>
          </a:p>
        </p:txBody>
      </p:sp>
      <p:sp>
        <p:nvSpPr>
          <p:cNvPr id="199" name="Google Shape;199;p15"/>
          <p:cNvSpPr/>
          <p:nvPr/>
        </p:nvSpPr>
        <p:spPr>
          <a:xfrm>
            <a:off x="3312160" y="1087296"/>
            <a:ext cx="2316480" cy="88730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fr-FR" sz="1800" u="none" cap="none" strike="noStrike">
                <a:solidFill>
                  <a:schemeClr val="lt1"/>
                </a:solidFill>
                <a:latin typeface="Arial"/>
                <a:ea typeface="Arial"/>
                <a:cs typeface="Arial"/>
                <a:sym typeface="Arial"/>
              </a:rPr>
              <a:t>Opération</a:t>
            </a:r>
            <a:endParaRPr/>
          </a:p>
          <a:p>
            <a:pPr indent="0" lvl="0" marL="0" marR="0" rtl="0" algn="ctr">
              <a:lnSpc>
                <a:spcPct val="100000"/>
              </a:lnSpc>
              <a:spcBef>
                <a:spcPts val="0"/>
              </a:spcBef>
              <a:spcAft>
                <a:spcPts val="0"/>
              </a:spcAft>
              <a:buNone/>
            </a:pPr>
            <a:r>
              <a:rPr b="1" i="0" lang="fr-FR" sz="1800" u="none" cap="none" strike="noStrike">
                <a:solidFill>
                  <a:schemeClr val="lt1"/>
                </a:solidFill>
                <a:latin typeface="Arial"/>
                <a:ea typeface="Arial"/>
                <a:cs typeface="Arial"/>
                <a:sym typeface="Arial"/>
              </a:rPr>
              <a:t>terminale</a:t>
            </a:r>
            <a:endParaRPr/>
          </a:p>
        </p:txBody>
      </p:sp>
      <p:sp>
        <p:nvSpPr>
          <p:cNvPr id="200" name="Google Shape;200;p15"/>
          <p:cNvSpPr/>
          <p:nvPr/>
        </p:nvSpPr>
        <p:spPr>
          <a:xfrm>
            <a:off x="1276773" y="1069115"/>
            <a:ext cx="2120053" cy="923665"/>
          </a:xfrm>
          <a:prstGeom prst="rightArrow">
            <a:avLst>
              <a:gd fmla="val 50000" name="adj1"/>
              <a:gd fmla="val 50000" name="adj2"/>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fr-FR" sz="1600" u="none" cap="none" strike="noStrike">
                <a:solidFill>
                  <a:schemeClr val="lt1"/>
                </a:solidFill>
                <a:latin typeface="Arial"/>
                <a:ea typeface="Arial"/>
                <a:cs typeface="Arial"/>
                <a:sym typeface="Arial"/>
              </a:rPr>
              <a:t>Stream&lt;T&gt;</a:t>
            </a:r>
            <a:endParaRPr/>
          </a:p>
        </p:txBody>
      </p:sp>
      <p:sp>
        <p:nvSpPr>
          <p:cNvPr id="201" name="Google Shape;201;p15"/>
          <p:cNvSpPr/>
          <p:nvPr/>
        </p:nvSpPr>
        <p:spPr>
          <a:xfrm>
            <a:off x="5543974" y="1069115"/>
            <a:ext cx="2120053" cy="923665"/>
          </a:xfrm>
          <a:prstGeom prst="rightArrow">
            <a:avLst>
              <a:gd fmla="val 50000" name="adj1"/>
              <a:gd fmla="val 50000" name="adj2"/>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fr-FR" sz="1600" u="none" cap="none" strike="noStrike">
                <a:solidFill>
                  <a:schemeClr val="lt1"/>
                </a:solidFill>
                <a:latin typeface="Arial"/>
                <a:ea typeface="Arial"/>
                <a:cs typeface="Arial"/>
                <a:sym typeface="Arial"/>
              </a:rPr>
              <a:t>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D:\esprit 2014\ESPRIT 2014\charte essprit 2014\render\support final\triangle.png" id="206" name="Google Shape;206;p1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07" name="Google Shape;207;p16"/>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08" name="Google Shape;20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209" name="Google Shape;209;p16"/>
          <p:cNvSpPr txBox="1"/>
          <p:nvPr/>
        </p:nvSpPr>
        <p:spPr>
          <a:xfrm>
            <a:off x="380700" y="1817581"/>
            <a:ext cx="7888800" cy="1846629"/>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Les traitements d'un Stream sont démarrés à l'invocation de son unique opération terminale.</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Les opérations intermédiaires ne réalisent aucun traitement tant que l'opération terminale n'est invoquée.</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Une seule opération terminale ne peut être invoquée sur un même Stream. Le Stream est alors considéré comme consommé.</a:t>
            </a:r>
            <a:endParaRPr/>
          </a:p>
        </p:txBody>
      </p:sp>
      <p:sp>
        <p:nvSpPr>
          <p:cNvPr id="210" name="Google Shape;210;p16"/>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Les opérations terminales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D:\esprit 2014\ESPRIT 2014\charte essprit 2014\render\support final\triangle.png" id="215" name="Google Shape;215;p1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16" name="Google Shape;216;p17"/>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17" name="Google Shape;21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218" name="Google Shape;218;p17"/>
          <p:cNvSpPr txBox="1"/>
          <p:nvPr/>
        </p:nvSpPr>
        <p:spPr>
          <a:xfrm>
            <a:off x="380700" y="1031870"/>
            <a:ext cx="7888800" cy="461635"/>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Voici un tableau des principales opérations terminales :</a:t>
            </a:r>
            <a:endParaRPr/>
          </a:p>
        </p:txBody>
      </p:sp>
      <p:sp>
        <p:nvSpPr>
          <p:cNvPr id="219" name="Google Shape;219;p17"/>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Les opérations terminales</a:t>
            </a:r>
            <a:endParaRPr b="0" i="0" sz="1400" u="none" cap="none" strike="noStrike">
              <a:solidFill>
                <a:srgbClr val="000000"/>
              </a:solidFill>
              <a:latin typeface="Arial"/>
              <a:ea typeface="Arial"/>
              <a:cs typeface="Arial"/>
              <a:sym typeface="Arial"/>
            </a:endParaRPr>
          </a:p>
        </p:txBody>
      </p:sp>
      <p:graphicFrame>
        <p:nvGraphicFramePr>
          <p:cNvPr id="220" name="Google Shape;220;p17"/>
          <p:cNvGraphicFramePr/>
          <p:nvPr/>
        </p:nvGraphicFramePr>
        <p:xfrm>
          <a:off x="589280" y="1830070"/>
          <a:ext cx="3000000" cy="3000000"/>
        </p:xfrm>
        <a:graphic>
          <a:graphicData uri="http://schemas.openxmlformats.org/drawingml/2006/table">
            <a:tbl>
              <a:tblPr bandRow="1" firstRow="1">
                <a:noFill/>
                <a:tableStyleId>{823D1A7F-4B51-4072-B0C9-CAC9065E4503}</a:tableStyleId>
              </a:tblPr>
              <a:tblGrid>
                <a:gridCol w="2627725"/>
                <a:gridCol w="1436275"/>
                <a:gridCol w="3819175"/>
              </a:tblGrid>
              <a:tr h="370850">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Opération</a:t>
                      </a:r>
                      <a:endParaRPr/>
                    </a:p>
                  </a:txBody>
                  <a:tcPr marT="45725" marB="45725" marR="91450" marL="91450">
                    <a:solidFill>
                      <a:srgbClr val="DB1A1A"/>
                    </a:solidFill>
                  </a:tcPr>
                </a:tc>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Type de retour</a:t>
                      </a:r>
                      <a:endParaRPr/>
                    </a:p>
                  </a:txBody>
                  <a:tcPr marT="45725" marB="45725" marR="91450" marL="91450">
                    <a:solidFill>
                      <a:srgbClr val="DB1A1A"/>
                    </a:solidFill>
                  </a:tcPr>
                </a:tc>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Description</a:t>
                      </a:r>
                      <a:endParaRPr/>
                    </a:p>
                  </a:txBody>
                  <a:tcPr marT="45725" marB="45725" marR="91450" marL="91450">
                    <a:solidFill>
                      <a:srgbClr val="DB1A1A"/>
                    </a:solidFill>
                  </a:tcPr>
                </a:tc>
              </a:tr>
              <a:tr h="370850">
                <a:tc>
                  <a:txBody>
                    <a:bodyPr/>
                    <a:lstStyle/>
                    <a:p>
                      <a:pPr indent="0" lvl="0" marL="0" marR="0" rtl="0" algn="l">
                        <a:lnSpc>
                          <a:spcPct val="100000"/>
                        </a:lnSpc>
                        <a:spcBef>
                          <a:spcPts val="0"/>
                        </a:spcBef>
                        <a:spcAft>
                          <a:spcPts val="0"/>
                        </a:spcAft>
                        <a:buNone/>
                      </a:pPr>
                      <a:r>
                        <a:rPr lang="fr-FR" sz="1400" u="none" cap="none" strike="noStrike"/>
                        <a:t>forEach(Consumer&lt;T&gt; action)</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void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Applique l'action spécifiée sur chaque élément du Stream.</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count()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long</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le nombre d'éléments dans le Stream.</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sum()</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int, double, long</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la somme des éléments du Stream.</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allMatch(Predicate&lt;T&gt; predicate)</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boolean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true si tous les éléments du Stream satisfait la condition spécifiée par le prédicat, sinon retourne false.</a:t>
                      </a:r>
                      <a:endParaRPr/>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D:\esprit 2014\ESPRIT 2014\charte essprit 2014\render\support final\triangle.png" id="225" name="Google Shape;225;p1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26" name="Google Shape;226;p18"/>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27" name="Google Shape;2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228" name="Google Shape;228;p18"/>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Les opérations terminales</a:t>
            </a:r>
            <a:endParaRPr b="0" i="0" sz="1400" u="none" cap="none" strike="noStrike">
              <a:solidFill>
                <a:srgbClr val="000000"/>
              </a:solidFill>
              <a:latin typeface="Arial"/>
              <a:ea typeface="Arial"/>
              <a:cs typeface="Arial"/>
              <a:sym typeface="Arial"/>
            </a:endParaRPr>
          </a:p>
        </p:txBody>
      </p:sp>
      <p:graphicFrame>
        <p:nvGraphicFramePr>
          <p:cNvPr id="229" name="Google Shape;229;p18"/>
          <p:cNvGraphicFramePr/>
          <p:nvPr/>
        </p:nvGraphicFramePr>
        <p:xfrm>
          <a:off x="589280" y="1545590"/>
          <a:ext cx="3000000" cy="3000000"/>
        </p:xfrm>
        <a:graphic>
          <a:graphicData uri="http://schemas.openxmlformats.org/drawingml/2006/table">
            <a:tbl>
              <a:tblPr bandRow="1" firstRow="1">
                <a:noFill/>
                <a:tableStyleId>{823D1A7F-4B51-4072-B0C9-CAC9065E4503}</a:tableStyleId>
              </a:tblPr>
              <a:tblGrid>
                <a:gridCol w="2627725"/>
                <a:gridCol w="1436275"/>
                <a:gridCol w="3819175"/>
              </a:tblGrid>
              <a:tr h="370850">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Opération</a:t>
                      </a:r>
                      <a:endParaRPr/>
                    </a:p>
                  </a:txBody>
                  <a:tcPr marT="45725" marB="45725" marR="91450" marL="91450">
                    <a:solidFill>
                      <a:srgbClr val="DB1A1A"/>
                    </a:solidFill>
                  </a:tcPr>
                </a:tc>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Type de retour</a:t>
                      </a:r>
                      <a:endParaRPr/>
                    </a:p>
                  </a:txBody>
                  <a:tcPr marT="45725" marB="45725" marR="91450" marL="91450">
                    <a:solidFill>
                      <a:srgbClr val="DB1A1A"/>
                    </a:solidFill>
                  </a:tcPr>
                </a:tc>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Description</a:t>
                      </a:r>
                      <a:endParaRPr/>
                    </a:p>
                  </a:txBody>
                  <a:tcPr marT="45725" marB="45725" marR="91450" marL="91450">
                    <a:solidFill>
                      <a:srgbClr val="DB1A1A"/>
                    </a:solidFill>
                  </a:tcPr>
                </a:tc>
              </a:tr>
              <a:tr h="370850">
                <a:tc>
                  <a:txBody>
                    <a:bodyPr/>
                    <a:lstStyle/>
                    <a:p>
                      <a:pPr indent="0" lvl="0" marL="0" marR="0" rtl="0" algn="l">
                        <a:lnSpc>
                          <a:spcPct val="100000"/>
                        </a:lnSpc>
                        <a:spcBef>
                          <a:spcPts val="0"/>
                        </a:spcBef>
                        <a:spcAft>
                          <a:spcPts val="0"/>
                        </a:spcAft>
                        <a:buNone/>
                      </a:pPr>
                      <a:r>
                        <a:rPr lang="fr-FR" sz="1400" u="none" cap="none" strike="noStrike"/>
                        <a:t>anyMatch(Predicate&lt;T&gt; predicate)</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boolean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true si au moins un élément du Stream satisfait la condition spécifiée par le prédicat, sinon retourne false.</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noneMatch(Predicate&lt;T&gt; predicate)</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boolean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true si aucun élément du Stream ne satisfait la condition spécifiée par le prédicat, sinon retourne false.</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collect(Collector&lt;T, A, R&gt; collector)</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Collecte les éléments du Stream en utilisant le collecteur spécifié et retourne le résultat final de la collecte.</a:t>
                      </a:r>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descr="D:\esprit 2014\ESPRIT 2014\charte essprit 2014\render\support final\triangle.png" id="234" name="Google Shape;234;p1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35" name="Google Shape;235;p19"/>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36" name="Google Shape;23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237" name="Google Shape;237;p19"/>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Les opérations terminales</a:t>
            </a:r>
            <a:endParaRPr b="0" i="0" sz="1400" u="none" cap="none" strike="noStrike">
              <a:solidFill>
                <a:srgbClr val="000000"/>
              </a:solidFill>
              <a:latin typeface="Arial"/>
              <a:ea typeface="Arial"/>
              <a:cs typeface="Arial"/>
              <a:sym typeface="Arial"/>
            </a:endParaRPr>
          </a:p>
        </p:txBody>
      </p:sp>
      <p:graphicFrame>
        <p:nvGraphicFramePr>
          <p:cNvPr id="238" name="Google Shape;238;p19"/>
          <p:cNvGraphicFramePr/>
          <p:nvPr/>
        </p:nvGraphicFramePr>
        <p:xfrm>
          <a:off x="589280" y="983412"/>
          <a:ext cx="3000000" cy="3000000"/>
        </p:xfrm>
        <a:graphic>
          <a:graphicData uri="http://schemas.openxmlformats.org/drawingml/2006/table">
            <a:tbl>
              <a:tblPr bandRow="1" firstRow="1">
                <a:noFill/>
                <a:tableStyleId>{823D1A7F-4B51-4072-B0C9-CAC9065E4503}</a:tableStyleId>
              </a:tblPr>
              <a:tblGrid>
                <a:gridCol w="2627725"/>
                <a:gridCol w="1436275"/>
                <a:gridCol w="3819175"/>
              </a:tblGrid>
              <a:tr h="370850">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Opération</a:t>
                      </a:r>
                      <a:endParaRPr/>
                    </a:p>
                  </a:txBody>
                  <a:tcPr marT="45725" marB="45725" marR="91450" marL="91450">
                    <a:solidFill>
                      <a:srgbClr val="DB1A1A"/>
                    </a:solidFill>
                  </a:tcPr>
                </a:tc>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Type de retour</a:t>
                      </a:r>
                      <a:endParaRPr/>
                    </a:p>
                  </a:txBody>
                  <a:tcPr marT="45725" marB="45725" marR="91450" marL="91450">
                    <a:solidFill>
                      <a:srgbClr val="DB1A1A"/>
                    </a:solidFill>
                  </a:tcPr>
                </a:tc>
                <a:tc>
                  <a:txBody>
                    <a:bodyPr/>
                    <a:lstStyle/>
                    <a:p>
                      <a:pPr indent="0" lvl="0" marL="0" marR="0" rtl="0" algn="l">
                        <a:lnSpc>
                          <a:spcPct val="100000"/>
                        </a:lnSpc>
                        <a:spcBef>
                          <a:spcPts val="0"/>
                        </a:spcBef>
                        <a:spcAft>
                          <a:spcPts val="0"/>
                        </a:spcAft>
                        <a:buNone/>
                      </a:pPr>
                      <a:r>
                        <a:rPr b="1" lang="fr-FR" sz="1400" u="none" cap="none" strike="noStrike">
                          <a:solidFill>
                            <a:schemeClr val="lt1"/>
                          </a:solidFill>
                        </a:rPr>
                        <a:t>Description</a:t>
                      </a:r>
                      <a:endParaRPr/>
                    </a:p>
                  </a:txBody>
                  <a:tcPr marT="45725" marB="45725" marR="91450" marL="91450">
                    <a:solidFill>
                      <a:srgbClr val="DB1A1A"/>
                    </a:solidFill>
                  </a:tcPr>
                </a:tc>
              </a:tr>
              <a:tr h="370850">
                <a:tc>
                  <a:txBody>
                    <a:bodyPr/>
                    <a:lstStyle/>
                    <a:p>
                      <a:pPr indent="0" lvl="0" marL="0" marR="0" rtl="0" algn="l">
                        <a:lnSpc>
                          <a:spcPct val="100000"/>
                        </a:lnSpc>
                        <a:spcBef>
                          <a:spcPts val="0"/>
                        </a:spcBef>
                        <a:spcAft>
                          <a:spcPts val="0"/>
                        </a:spcAft>
                        <a:buNone/>
                      </a:pPr>
                      <a:r>
                        <a:rPr lang="fr-FR" sz="1400" u="none" cap="none" strike="noStrike"/>
                        <a:t>findAny()</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Optional&lt;T&gt;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un élément arbitraire du Stream sous forme de Optional&lt;T&gt;.</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findFirst()</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Optional&lt;T&gt;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le premier élément du Stream sous forme de Optional&lt;T&gt;.</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max(Comparator&lt;T&gt; comparator)</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Optional&lt;T&gt;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l'élément maximum du Stream selon l'ordre spécifié par le comparateur, sous forme de Optional&lt;T&gt;.</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min(Comparator&lt;T&gt; comparator)</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Optional&lt;T&gt;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Retourne l'élément minimum du Stream selon l'ordre spécifié par le comparateur, sous forme de Optional&lt;T&gt;.</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fr-FR" sz="1400" u="none" cap="none" strike="noStrike"/>
                        <a:t>reduce(BinaryOperator&lt;T&gt; accumulator)</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Optional&lt;T&gt;</a:t>
                      </a:r>
                      <a:endParaRPr/>
                    </a:p>
                  </a:txBody>
                  <a:tcPr marT="45725" marB="45725" marR="91450" marL="91450"/>
                </a:tc>
                <a:tc>
                  <a:txBody>
                    <a:bodyPr/>
                    <a:lstStyle/>
                    <a:p>
                      <a:pPr indent="0" lvl="0" marL="0" marR="0" rtl="0" algn="l">
                        <a:lnSpc>
                          <a:spcPct val="100000"/>
                        </a:lnSpc>
                        <a:spcBef>
                          <a:spcPts val="0"/>
                        </a:spcBef>
                        <a:spcAft>
                          <a:spcPts val="0"/>
                        </a:spcAft>
                        <a:buNone/>
                      </a:pPr>
                      <a:r>
                        <a:rPr lang="fr-FR" sz="1400" u="none" cap="none" strike="noStrike"/>
                        <a:t>Réduit les éléments du Stream en utilisant l'accumulateur spécifié et retourne le résultat final de la réduction sous forme de Optional&lt;T&gt;.</a:t>
                      </a:r>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descr="D:\esprit 2014\ESPRIT 2014\charte essprit 2014\render\support final\triangle.png" id="63" name="Google Shape;63;p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65" name="Google Shape;6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66" name="Google Shape;66;p2"/>
          <p:cNvSpPr txBox="1"/>
          <p:nvPr/>
        </p:nvSpPr>
        <p:spPr>
          <a:xfrm>
            <a:off x="380700" y="815125"/>
            <a:ext cx="7888800" cy="2400627"/>
          </a:xfrm>
          <a:prstGeom prst="rect">
            <a:avLst/>
          </a:prstGeom>
          <a:noFill/>
          <a:ln>
            <a:noFill/>
          </a:ln>
        </p:spPr>
        <p:txBody>
          <a:bodyPr anchorCtr="0" anchor="t" bIns="91425" lIns="91425" spcFirstLastPara="1" rIns="91425" wrap="square" tIns="91425">
            <a:spAutoFit/>
          </a:bodyPr>
          <a:lstStyle/>
          <a:p>
            <a:pPr indent="-228600" lvl="0" marL="457200" marR="0" rtl="0" algn="l">
              <a:lnSpc>
                <a:spcPct val="200000"/>
              </a:lnSpc>
              <a:spcBef>
                <a:spcPts val="0"/>
              </a:spcBef>
              <a:spcAft>
                <a:spcPts val="0"/>
              </a:spcAft>
              <a:buClr>
                <a:srgbClr val="000000"/>
              </a:buClr>
              <a:buSzPts val="2000"/>
              <a:buFont typeface="Arial"/>
              <a:buNone/>
            </a:pPr>
            <a:r>
              <a:t/>
            </a:r>
            <a:endParaRPr b="0" i="0" sz="1800" u="none" cap="none" strike="noStrike">
              <a:solidFill>
                <a:srgbClr val="000000"/>
              </a:solidFill>
              <a:latin typeface="Arial"/>
              <a:ea typeface="Arial"/>
              <a:cs typeface="Arial"/>
              <a:sym typeface="Arial"/>
            </a:endParaRPr>
          </a:p>
          <a:p>
            <a:pPr indent="-355600" lvl="0" marL="457200" marR="0" rtl="0" algn="l">
              <a:lnSpc>
                <a:spcPct val="200000"/>
              </a:lnSpc>
              <a:spcBef>
                <a:spcPts val="0"/>
              </a:spcBef>
              <a:spcAft>
                <a:spcPts val="0"/>
              </a:spcAft>
              <a:buClr>
                <a:srgbClr val="000000"/>
              </a:buClr>
              <a:buSzPts val="2000"/>
              <a:buFont typeface="Arial"/>
              <a:buChar char="●"/>
            </a:pPr>
            <a:r>
              <a:rPr b="0" i="0" lang="fr-FR" sz="1800" u="none" cap="none" strike="noStrike">
                <a:solidFill>
                  <a:srgbClr val="000000"/>
                </a:solidFill>
                <a:latin typeface="Arial"/>
                <a:ea typeface="Arial"/>
                <a:cs typeface="Arial"/>
                <a:sym typeface="Arial"/>
              </a:rPr>
              <a:t>Découvrir les Stream en Java.</a:t>
            </a:r>
            <a:endParaRPr/>
          </a:p>
          <a:p>
            <a:pPr indent="-355600" lvl="0" marL="457200" marR="0" rtl="0" algn="l">
              <a:lnSpc>
                <a:spcPct val="200000"/>
              </a:lnSpc>
              <a:spcBef>
                <a:spcPts val="0"/>
              </a:spcBef>
              <a:spcAft>
                <a:spcPts val="0"/>
              </a:spcAft>
              <a:buClr>
                <a:srgbClr val="000000"/>
              </a:buClr>
              <a:buSzPts val="2000"/>
              <a:buFont typeface="Arial"/>
              <a:buChar char="●"/>
            </a:pPr>
            <a:r>
              <a:rPr b="0" i="0" lang="fr-FR" sz="1800" u="none" cap="none" strike="noStrike">
                <a:solidFill>
                  <a:srgbClr val="000000"/>
                </a:solidFill>
                <a:latin typeface="Arial"/>
                <a:ea typeface="Arial"/>
                <a:cs typeface="Arial"/>
                <a:sym typeface="Arial"/>
              </a:rPr>
              <a:t>Créer des Stream.</a:t>
            </a:r>
            <a:endParaRPr/>
          </a:p>
          <a:p>
            <a:pPr indent="-355600" lvl="0" marL="457200" marR="0" rtl="0" algn="l">
              <a:lnSpc>
                <a:spcPct val="200000"/>
              </a:lnSpc>
              <a:spcBef>
                <a:spcPts val="0"/>
              </a:spcBef>
              <a:spcAft>
                <a:spcPts val="0"/>
              </a:spcAft>
              <a:buClr>
                <a:srgbClr val="000000"/>
              </a:buClr>
              <a:buSzPts val="2000"/>
              <a:buFont typeface="Arial"/>
              <a:buChar char="●"/>
            </a:pPr>
            <a:r>
              <a:rPr b="0" i="0" lang="fr-FR" sz="1800" u="none" cap="none" strike="noStrike">
                <a:solidFill>
                  <a:srgbClr val="000000"/>
                </a:solidFill>
                <a:latin typeface="Arial"/>
                <a:ea typeface="Arial"/>
                <a:cs typeface="Arial"/>
                <a:sym typeface="Arial"/>
              </a:rPr>
              <a:t>Différencier les opérations intermédiaires des opérations terminales.</a:t>
            </a:r>
            <a:endParaRPr/>
          </a:p>
        </p:txBody>
      </p:sp>
      <p:sp>
        <p:nvSpPr>
          <p:cNvPr id="67" name="Google Shape;67;p2"/>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Objectifs du chapitre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descr="D:\esprit 2014\ESPRIT 2014\charte essprit 2014\render\support final\triangle.png" id="243" name="Google Shape;243;p2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44" name="Google Shape;244;p20"/>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45" name="Google Shape;24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246" name="Google Shape;246;p20"/>
          <p:cNvSpPr txBox="1"/>
          <p:nvPr/>
        </p:nvSpPr>
        <p:spPr>
          <a:xfrm>
            <a:off x="380700" y="2115608"/>
            <a:ext cx="7888800" cy="1015632"/>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Ils sont apparus pour pallier les nombreux problèmes liés au mot-clé null (problèmes de lisibilité et de maintenabilité).</a:t>
            </a:r>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Ils permettent de vérifier facilement la présence d'un élément et de réaliser des traitements sur celui-ci.</a:t>
            </a:r>
            <a:endParaRPr b="0" i="0" sz="1200" u="none" cap="none" strike="noStrike">
              <a:solidFill>
                <a:srgbClr val="000000"/>
              </a:solidFill>
              <a:latin typeface="Arial"/>
              <a:ea typeface="Arial"/>
              <a:cs typeface="Arial"/>
              <a:sym typeface="Arial"/>
            </a:endParaRPr>
          </a:p>
        </p:txBody>
      </p:sp>
      <p:sp>
        <p:nvSpPr>
          <p:cNvPr id="247" name="Google Shape;247;p20"/>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Utilisation des Optional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descr="D:\esprit 2014\ESPRIT 2014\charte essprit 2014\render\support final\triangle.png" id="252" name="Google Shape;252;p2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53" name="Google Shape;253;p21"/>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54" name="Google Shape;25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255" name="Google Shape;255;p21"/>
          <p:cNvSpPr txBox="1"/>
          <p:nvPr/>
        </p:nvSpPr>
        <p:spPr>
          <a:xfrm>
            <a:off x="380700" y="923506"/>
            <a:ext cx="7888800" cy="2954625"/>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Optional vide :</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Optional d'un élément non null :</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Optional d'un élément éventuellement null :</a:t>
            </a:r>
            <a:endParaRPr/>
          </a:p>
        </p:txBody>
      </p:sp>
      <p:sp>
        <p:nvSpPr>
          <p:cNvPr id="256" name="Google Shape;256;p21"/>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Utilisation des Optional</a:t>
            </a:r>
            <a:endParaRPr b="0" i="0" sz="1400" u="none" cap="none" strike="noStrike">
              <a:solidFill>
                <a:srgbClr val="000000"/>
              </a:solidFill>
              <a:latin typeface="Arial"/>
              <a:ea typeface="Arial"/>
              <a:cs typeface="Arial"/>
              <a:sym typeface="Arial"/>
            </a:endParaRPr>
          </a:p>
        </p:txBody>
      </p:sp>
      <p:pic>
        <p:nvPicPr>
          <p:cNvPr descr="Une image contenant texte, capture d’écran, Police, logo&#10;&#10;Description générée automatiquement" id="257" name="Google Shape;257;p21"/>
          <p:cNvPicPr preferRelativeResize="0"/>
          <p:nvPr/>
        </p:nvPicPr>
        <p:blipFill rotWithShape="1">
          <a:blip r:embed="rId4">
            <a:alphaModFix/>
          </a:blip>
          <a:srcRect b="26798" l="9375" r="9564" t="26721"/>
          <a:stretch/>
        </p:blipFill>
        <p:spPr>
          <a:xfrm>
            <a:off x="2338200" y="1259846"/>
            <a:ext cx="3973800" cy="809774"/>
          </a:xfrm>
          <a:prstGeom prst="rect">
            <a:avLst/>
          </a:prstGeom>
          <a:noFill/>
          <a:ln>
            <a:noFill/>
          </a:ln>
        </p:spPr>
      </p:pic>
      <p:pic>
        <p:nvPicPr>
          <p:cNvPr descr="Une image contenant texte, carte de visite, capture d’écran, Police&#10;&#10;Description générée automatiquement" id="258" name="Google Shape;258;p21"/>
          <p:cNvPicPr preferRelativeResize="0"/>
          <p:nvPr/>
        </p:nvPicPr>
        <p:blipFill rotWithShape="1">
          <a:blip r:embed="rId5">
            <a:alphaModFix/>
          </a:blip>
          <a:srcRect b="24428" l="8814" r="8963" t="23746"/>
          <a:stretch/>
        </p:blipFill>
        <p:spPr>
          <a:xfrm>
            <a:off x="2338200" y="2480176"/>
            <a:ext cx="3973800" cy="916480"/>
          </a:xfrm>
          <a:prstGeom prst="rect">
            <a:avLst/>
          </a:prstGeom>
          <a:noFill/>
          <a:ln>
            <a:noFill/>
          </a:ln>
        </p:spPr>
      </p:pic>
      <p:pic>
        <p:nvPicPr>
          <p:cNvPr descr="Une image contenant texte, capture d’écran, Police&#10;&#10;Description générée automatiquement" id="259" name="Google Shape;259;p21"/>
          <p:cNvPicPr preferRelativeResize="0"/>
          <p:nvPr/>
        </p:nvPicPr>
        <p:blipFill rotWithShape="1">
          <a:blip r:embed="rId6">
            <a:alphaModFix/>
          </a:blip>
          <a:srcRect b="22929" l="8144" r="8221" t="23058"/>
          <a:stretch/>
        </p:blipFill>
        <p:spPr>
          <a:xfrm>
            <a:off x="2338200" y="3842344"/>
            <a:ext cx="3979854" cy="9164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descr="D:\esprit 2014\ESPRIT 2014\charte essprit 2014\render\support final\triangle.png" id="264" name="Google Shape;264;p2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65" name="Google Shape;265;p22"/>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66" name="Google Shape;26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267" name="Google Shape;267;p22"/>
          <p:cNvSpPr txBox="1"/>
          <p:nvPr/>
        </p:nvSpPr>
        <p:spPr>
          <a:xfrm>
            <a:off x="380700" y="923506"/>
            <a:ext cx="7888800" cy="461635"/>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Vérifier la présence d'un élément :</a:t>
            </a:r>
            <a:endParaRPr b="0" i="0" sz="1200" u="none" cap="none" strike="noStrike">
              <a:solidFill>
                <a:srgbClr val="000000"/>
              </a:solidFill>
              <a:latin typeface="Arial"/>
              <a:ea typeface="Arial"/>
              <a:cs typeface="Arial"/>
              <a:sym typeface="Arial"/>
            </a:endParaRPr>
          </a:p>
        </p:txBody>
      </p:sp>
      <p:sp>
        <p:nvSpPr>
          <p:cNvPr id="268" name="Google Shape;268;p22"/>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Utilisation des Optional</a:t>
            </a:r>
            <a:endParaRPr b="0" i="0" sz="1400" u="none" cap="none" strike="noStrike">
              <a:solidFill>
                <a:srgbClr val="000000"/>
              </a:solidFill>
              <a:latin typeface="Arial"/>
              <a:ea typeface="Arial"/>
              <a:cs typeface="Arial"/>
              <a:sym typeface="Arial"/>
            </a:endParaRPr>
          </a:p>
        </p:txBody>
      </p:sp>
      <p:pic>
        <p:nvPicPr>
          <p:cNvPr descr="Une image contenant texte, capture d’écran, Police, affichage&#10;&#10;Description générée automatiquement" id="269" name="Google Shape;269;p22"/>
          <p:cNvPicPr preferRelativeResize="0"/>
          <p:nvPr/>
        </p:nvPicPr>
        <p:blipFill rotWithShape="1">
          <a:blip r:embed="rId4">
            <a:alphaModFix/>
          </a:blip>
          <a:srcRect b="0" l="0" r="0" t="0"/>
          <a:stretch/>
        </p:blipFill>
        <p:spPr>
          <a:xfrm>
            <a:off x="972300" y="1336386"/>
            <a:ext cx="6705600" cy="36223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descr="D:\esprit 2014\ESPRIT 2014\charte essprit 2014\render\support final\triangle.png" id="274" name="Google Shape;274;p23"/>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75" name="Google Shape;275;p23"/>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76" name="Google Shape;27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277" name="Google Shape;277;p23"/>
          <p:cNvSpPr txBox="1"/>
          <p:nvPr/>
        </p:nvSpPr>
        <p:spPr>
          <a:xfrm>
            <a:off x="380700" y="923506"/>
            <a:ext cx="7888800" cy="461635"/>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Récupération basique d’un élément :</a:t>
            </a:r>
            <a:endParaRPr b="0" i="0" sz="1200" u="none" cap="none" strike="noStrike">
              <a:solidFill>
                <a:srgbClr val="000000"/>
              </a:solidFill>
              <a:latin typeface="Arial"/>
              <a:ea typeface="Arial"/>
              <a:cs typeface="Arial"/>
              <a:sym typeface="Arial"/>
            </a:endParaRPr>
          </a:p>
        </p:txBody>
      </p:sp>
      <p:sp>
        <p:nvSpPr>
          <p:cNvPr id="278" name="Google Shape;278;p23"/>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Utilisation des Optional</a:t>
            </a:r>
            <a:endParaRPr b="0" i="0" sz="1400" u="none" cap="none" strike="noStrike">
              <a:solidFill>
                <a:srgbClr val="000000"/>
              </a:solidFill>
              <a:latin typeface="Arial"/>
              <a:ea typeface="Arial"/>
              <a:cs typeface="Arial"/>
              <a:sym typeface="Arial"/>
            </a:endParaRPr>
          </a:p>
        </p:txBody>
      </p:sp>
      <p:pic>
        <p:nvPicPr>
          <p:cNvPr id="279" name="Google Shape;279;p23"/>
          <p:cNvPicPr preferRelativeResize="0"/>
          <p:nvPr/>
        </p:nvPicPr>
        <p:blipFill rotWithShape="1">
          <a:blip r:embed="rId4">
            <a:alphaModFix/>
          </a:blip>
          <a:srcRect b="0" l="0" r="0" t="0"/>
          <a:stretch/>
        </p:blipFill>
        <p:spPr>
          <a:xfrm>
            <a:off x="972300" y="1826367"/>
            <a:ext cx="6705600" cy="26423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D:\esprit 2014\ESPRIT 2014\charte essprit 2014\render\support final\triangle.png" id="284" name="Google Shape;284;p2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85" name="Google Shape;285;p24"/>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86" name="Google Shape;28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287" name="Google Shape;287;p24"/>
          <p:cNvSpPr txBox="1"/>
          <p:nvPr/>
        </p:nvSpPr>
        <p:spPr>
          <a:xfrm>
            <a:off x="380700" y="923506"/>
            <a:ext cx="7888800" cy="461635"/>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Récupération d’un élément avec une valeur par défaut :</a:t>
            </a:r>
            <a:endParaRPr b="0" i="0" sz="1200" u="none" cap="none" strike="noStrike">
              <a:solidFill>
                <a:srgbClr val="000000"/>
              </a:solidFill>
              <a:latin typeface="Arial"/>
              <a:ea typeface="Arial"/>
              <a:cs typeface="Arial"/>
              <a:sym typeface="Arial"/>
            </a:endParaRPr>
          </a:p>
        </p:txBody>
      </p:sp>
      <p:sp>
        <p:nvSpPr>
          <p:cNvPr id="288" name="Google Shape;288;p2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Utilisation des Optional</a:t>
            </a:r>
            <a:endParaRPr b="0" i="0" sz="1400" u="none" cap="none" strike="noStrike">
              <a:solidFill>
                <a:srgbClr val="000000"/>
              </a:solidFill>
              <a:latin typeface="Arial"/>
              <a:ea typeface="Arial"/>
              <a:cs typeface="Arial"/>
              <a:sym typeface="Arial"/>
            </a:endParaRPr>
          </a:p>
        </p:txBody>
      </p:sp>
      <p:pic>
        <p:nvPicPr>
          <p:cNvPr id="289" name="Google Shape;289;p24"/>
          <p:cNvPicPr preferRelativeResize="0"/>
          <p:nvPr/>
        </p:nvPicPr>
        <p:blipFill rotWithShape="1">
          <a:blip r:embed="rId4">
            <a:alphaModFix/>
          </a:blip>
          <a:srcRect b="0" l="0" r="0" t="0"/>
          <a:stretch/>
        </p:blipFill>
        <p:spPr>
          <a:xfrm>
            <a:off x="1541348" y="1826367"/>
            <a:ext cx="5567503" cy="264235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D:\esprit 2014\ESPRIT 2014\charte essprit 2014\render\support final\triangle.png" id="294" name="Google Shape;294;p2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95" name="Google Shape;295;p25"/>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296" name="Google Shape;29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297" name="Google Shape;297;p25"/>
          <p:cNvSpPr txBox="1"/>
          <p:nvPr/>
        </p:nvSpPr>
        <p:spPr>
          <a:xfrm>
            <a:off x="380700" y="923506"/>
            <a:ext cx="7888800" cy="461635"/>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Exécuter un traitement sur la valeur si elle existe :</a:t>
            </a:r>
            <a:endParaRPr b="0" i="0" sz="1200" u="none" cap="none" strike="noStrike">
              <a:solidFill>
                <a:srgbClr val="000000"/>
              </a:solidFill>
              <a:latin typeface="Arial"/>
              <a:ea typeface="Arial"/>
              <a:cs typeface="Arial"/>
              <a:sym typeface="Arial"/>
            </a:endParaRPr>
          </a:p>
        </p:txBody>
      </p:sp>
      <p:sp>
        <p:nvSpPr>
          <p:cNvPr id="298" name="Google Shape;298;p25"/>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Utilisation des Optional</a:t>
            </a:r>
            <a:endParaRPr b="0" i="0" sz="1400" u="none" cap="none" strike="noStrike">
              <a:solidFill>
                <a:srgbClr val="000000"/>
              </a:solidFill>
              <a:latin typeface="Arial"/>
              <a:ea typeface="Arial"/>
              <a:cs typeface="Arial"/>
              <a:sym typeface="Arial"/>
            </a:endParaRPr>
          </a:p>
        </p:txBody>
      </p:sp>
      <p:pic>
        <p:nvPicPr>
          <p:cNvPr id="299" name="Google Shape;299;p25"/>
          <p:cNvPicPr preferRelativeResize="0"/>
          <p:nvPr/>
        </p:nvPicPr>
        <p:blipFill rotWithShape="1">
          <a:blip r:embed="rId4">
            <a:alphaModFix/>
          </a:blip>
          <a:srcRect b="0" l="0" r="0" t="0"/>
          <a:stretch/>
        </p:blipFill>
        <p:spPr>
          <a:xfrm>
            <a:off x="1541348" y="1910781"/>
            <a:ext cx="5567503" cy="24735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SzPts val="1100"/>
              <a:buNone/>
            </a:pPr>
            <a:fld id="{00000000-1234-1234-1234-123412341234}" type="slidenum">
              <a:rPr b="1" lang="fr-FR" sz="1100"/>
              <a:t>‹#›</a:t>
            </a:fld>
            <a:endParaRPr/>
          </a:p>
        </p:txBody>
      </p:sp>
      <p:sp>
        <p:nvSpPr>
          <p:cNvPr id="305" name="Google Shape;305;p26"/>
          <p:cNvSpPr txBox="1"/>
          <p:nvPr/>
        </p:nvSpPr>
        <p:spPr>
          <a:xfrm>
            <a:off x="377400" y="1771575"/>
            <a:ext cx="8389200" cy="974700"/>
          </a:xfrm>
          <a:prstGeom prst="rect">
            <a:avLst/>
          </a:prstGeom>
          <a:noFill/>
          <a:ln>
            <a:noFill/>
          </a:ln>
        </p:spPr>
        <p:txBody>
          <a:bodyPr anchorCtr="0" anchor="ctr" bIns="34275" lIns="68575" spcFirstLastPara="1" rIns="68575" wrap="square" tIns="68575">
            <a:noAutofit/>
          </a:bodyPr>
          <a:lstStyle/>
          <a:p>
            <a:pPr indent="0" lvl="0" marL="0" marR="0" rtl="0" algn="ctr">
              <a:lnSpc>
                <a:spcPct val="90000"/>
              </a:lnSpc>
              <a:spcBef>
                <a:spcPts val="0"/>
              </a:spcBef>
              <a:spcAft>
                <a:spcPts val="0"/>
              </a:spcAft>
              <a:buClr>
                <a:srgbClr val="000000"/>
              </a:buClr>
              <a:buSzPts val="6000"/>
              <a:buFont typeface="Arial"/>
              <a:buNone/>
            </a:pPr>
            <a:r>
              <a:rPr b="0" i="0" lang="fr-FR" sz="6000" u="none" cap="none" strike="noStrike">
                <a:solidFill>
                  <a:srgbClr val="434343"/>
                </a:solidFill>
                <a:latin typeface="Barlow Condensed Medium"/>
                <a:ea typeface="Barlow Condensed Medium"/>
                <a:cs typeface="Barlow Condensed Medium"/>
                <a:sym typeface="Barlow Condensed Medium"/>
              </a:rPr>
              <a:t>Merci pour votre attention </a:t>
            </a:r>
            <a:endParaRPr b="0" i="0" sz="6000" u="none" cap="none" strike="noStrike">
              <a:solidFill>
                <a:srgbClr val="434343"/>
              </a:solidFill>
              <a:latin typeface="Barlow Condensed Medium"/>
              <a:ea typeface="Barlow Condensed Medium"/>
              <a:cs typeface="Barlow Condensed Medium"/>
              <a:sym typeface="Barlow Condensed Medium"/>
            </a:endParaRPr>
          </a:p>
        </p:txBody>
      </p:sp>
      <p:cxnSp>
        <p:nvCxnSpPr>
          <p:cNvPr id="306" name="Google Shape;306;p26"/>
          <p:cNvCxnSpPr/>
          <p:nvPr/>
        </p:nvCxnSpPr>
        <p:spPr>
          <a:xfrm>
            <a:off x="2069400" y="2767200"/>
            <a:ext cx="5005200" cy="15000"/>
          </a:xfrm>
          <a:prstGeom prst="straightConnector1">
            <a:avLst/>
          </a:prstGeom>
          <a:noFill/>
          <a:ln cap="flat" cmpd="sng" w="28575">
            <a:solidFill>
              <a:srgbClr val="F5340B"/>
            </a:solidFill>
            <a:prstDash val="solid"/>
            <a:round/>
            <a:headEnd len="sm" w="sm" type="none"/>
            <a:tailEnd len="sm" w="sm" type="none"/>
          </a:ln>
        </p:spPr>
      </p:cxnSp>
      <p:pic>
        <p:nvPicPr>
          <p:cNvPr id="307" name="Google Shape;307;p26"/>
          <p:cNvPicPr preferRelativeResize="0"/>
          <p:nvPr/>
        </p:nvPicPr>
        <p:blipFill rotWithShape="1">
          <a:blip r:embed="rId3">
            <a:alphaModFix/>
          </a:blip>
          <a:srcRect b="0" l="0" r="0" t="0"/>
          <a:stretch/>
        </p:blipFill>
        <p:spPr>
          <a:xfrm>
            <a:off x="7365200" y="76200"/>
            <a:ext cx="1702600" cy="859974"/>
          </a:xfrm>
          <a:prstGeom prst="rect">
            <a:avLst/>
          </a:prstGeom>
          <a:noFill/>
          <a:ln>
            <a:noFill/>
          </a:ln>
        </p:spPr>
      </p:pic>
      <p:pic>
        <p:nvPicPr>
          <p:cNvPr descr="D:\esprit 2014\ESPRIT 2014\charte essprit 2014\render\support final\triangle.png" id="308" name="Google Shape;308;p26"/>
          <p:cNvPicPr preferRelativeResize="0"/>
          <p:nvPr/>
        </p:nvPicPr>
        <p:blipFill rotWithShape="1">
          <a:blip r:embed="rId4">
            <a:alphaModFix/>
          </a:blip>
          <a:srcRect b="0" l="0" r="0" t="0"/>
          <a:stretch/>
        </p:blipFill>
        <p:spPr>
          <a:xfrm flipH="1" rot="10800000">
            <a:off x="4" y="0"/>
            <a:ext cx="2371432" cy="1631872"/>
          </a:xfrm>
          <a:prstGeom prst="rect">
            <a:avLst/>
          </a:prstGeom>
          <a:noFill/>
          <a:ln>
            <a:noFill/>
          </a:ln>
        </p:spPr>
      </p:pic>
      <p:pic>
        <p:nvPicPr>
          <p:cNvPr id="309" name="Google Shape;309;p26"/>
          <p:cNvPicPr preferRelativeResize="0"/>
          <p:nvPr/>
        </p:nvPicPr>
        <p:blipFill rotWithShape="1">
          <a:blip r:embed="rId5">
            <a:alphaModFix/>
          </a:blip>
          <a:srcRect b="0" l="34210" r="39545" t="32046"/>
          <a:stretch/>
        </p:blipFill>
        <p:spPr>
          <a:xfrm>
            <a:off x="3828087" y="3072575"/>
            <a:ext cx="1487813" cy="1884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Une image contenant texte, capture d’écran, logiciel, Police&#10;&#10;Description générée automatiquement" id="72" name="Google Shape;72;p3"/>
          <p:cNvPicPr preferRelativeResize="0"/>
          <p:nvPr/>
        </p:nvPicPr>
        <p:blipFill rotWithShape="1">
          <a:blip r:embed="rId3">
            <a:alphaModFix/>
          </a:blip>
          <a:srcRect b="0" l="0" r="0" t="0"/>
          <a:stretch/>
        </p:blipFill>
        <p:spPr>
          <a:xfrm>
            <a:off x="1098236" y="2265472"/>
            <a:ext cx="6453727" cy="2594545"/>
          </a:xfrm>
          <a:prstGeom prst="rect">
            <a:avLst/>
          </a:prstGeom>
          <a:noFill/>
          <a:ln>
            <a:noFill/>
          </a:ln>
        </p:spPr>
      </p:pic>
      <p:pic>
        <p:nvPicPr>
          <p:cNvPr descr="D:\esprit 2014\ESPRIT 2014\charte essprit 2014\render\support final\triangle.png" id="73" name="Google Shape;73;p3"/>
          <p:cNvPicPr preferRelativeResize="0"/>
          <p:nvPr/>
        </p:nvPicPr>
        <p:blipFill rotWithShape="1">
          <a:blip r:embed="rId4">
            <a:alphaModFix/>
          </a:blip>
          <a:srcRect b="0" l="0" r="0" t="0"/>
          <a:stretch/>
        </p:blipFill>
        <p:spPr>
          <a:xfrm rot="10800000">
            <a:off x="6772580" y="0"/>
            <a:ext cx="2371432" cy="1631872"/>
          </a:xfrm>
          <a:prstGeom prst="rect">
            <a:avLst/>
          </a:prstGeom>
          <a:noFill/>
          <a:ln>
            <a:noFill/>
          </a:ln>
        </p:spPr>
      </p:pic>
      <p:cxnSp>
        <p:nvCxnSpPr>
          <p:cNvPr id="74" name="Google Shape;74;p3"/>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75" name="Google Shape;7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76" name="Google Shape;76;p3"/>
          <p:cNvSpPr txBox="1"/>
          <p:nvPr/>
        </p:nvSpPr>
        <p:spPr>
          <a:xfrm>
            <a:off x="380700" y="815125"/>
            <a:ext cx="7888800" cy="1477297"/>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Il est fréquent que dans des applications, on aura besoin de manipuler un ensemble de données. Pour les stocker, on utilise généralement des tableaux ou des collections.</a:t>
            </a:r>
            <a:endParaRPr/>
          </a:p>
          <a:p>
            <a:pPr indent="0" lvl="0" marL="101600" marR="0" rtl="0" algn="just">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L’exemples ci-dessous nous montre un bout de code qui va calculer la somme des valeurs inférieures à 10 dans une collection contenant les 12 premiers entiers :</a:t>
            </a:r>
            <a:endParaRPr/>
          </a:p>
        </p:txBody>
      </p:sp>
      <p:sp>
        <p:nvSpPr>
          <p:cNvPr id="77" name="Google Shape;77;p3"/>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 besoin de l'API Stream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D:\esprit 2014\ESPRIT 2014\charte essprit 2014\render\support final\triangle.png" id="82" name="Google Shape;82;p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83" name="Google Shape;83;p4"/>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84" name="Google Shape;8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85" name="Google Shape;85;p4"/>
          <p:cNvSpPr txBox="1"/>
          <p:nvPr/>
        </p:nvSpPr>
        <p:spPr>
          <a:xfrm>
            <a:off x="380700" y="815125"/>
            <a:ext cx="7888800" cy="3877954"/>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Dans l’exemple précédent, le code de l'algorithme est exécuté séquentiellement. Il serait beaucoup plus complexe d’arriver à le faire exécuter en parallèle (en imaginant que le volume de données à traiter soit beaucoup plus important).</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L'ajout du support de traitement en parallèle aux Collections aurait été très compliqué : le choix a été fait de définir une nouvelle API permettant de :</a:t>
            </a:r>
            <a:endParaRPr/>
          </a:p>
          <a:p>
            <a:pPr indent="-171450" lvl="0" marL="273050" marR="0" rtl="0" algn="just">
              <a:lnSpc>
                <a:spcPct val="150000"/>
              </a:lnSpc>
              <a:spcBef>
                <a:spcPts val="0"/>
              </a:spcBef>
              <a:spcAft>
                <a:spcPts val="0"/>
              </a:spcAft>
              <a:buClr>
                <a:srgbClr val="000000"/>
              </a:buClr>
              <a:buSzPts val="2000"/>
              <a:buFont typeface="Arial"/>
              <a:buChar char="•"/>
            </a:pPr>
            <a:r>
              <a:rPr b="0" i="0" lang="fr-FR" sz="1200" u="none" cap="none" strike="noStrike">
                <a:solidFill>
                  <a:srgbClr val="000000"/>
                </a:solidFill>
                <a:latin typeface="Arial"/>
                <a:ea typeface="Arial"/>
                <a:cs typeface="Arial"/>
                <a:sym typeface="Arial"/>
              </a:rPr>
              <a:t>Faciliter l'exécution de traitements sur un ensemble de données</a:t>
            </a:r>
            <a:endParaRPr/>
          </a:p>
          <a:p>
            <a:pPr indent="-171450" lvl="0" marL="273050" marR="0" rtl="0" algn="just">
              <a:lnSpc>
                <a:spcPct val="150000"/>
              </a:lnSpc>
              <a:spcBef>
                <a:spcPts val="0"/>
              </a:spcBef>
              <a:spcAft>
                <a:spcPts val="0"/>
              </a:spcAft>
              <a:buClr>
                <a:srgbClr val="000000"/>
              </a:buClr>
              <a:buSzPts val="2000"/>
              <a:buFont typeface="Arial"/>
              <a:buChar char="•"/>
            </a:pPr>
            <a:r>
              <a:rPr b="0" i="0" lang="fr-FR" sz="1200" u="none" cap="none" strike="noStrike">
                <a:solidFill>
                  <a:srgbClr val="000000"/>
                </a:solidFill>
                <a:latin typeface="Arial"/>
                <a:ea typeface="Arial"/>
                <a:cs typeface="Arial"/>
                <a:sym typeface="Arial"/>
              </a:rPr>
              <a:t>Réduire la quantité de code nécessaire pour le faire</a:t>
            </a:r>
            <a:endParaRPr/>
          </a:p>
          <a:p>
            <a:pPr indent="-171450" lvl="0" marL="273050" marR="0" rtl="0" algn="just">
              <a:lnSpc>
                <a:spcPct val="150000"/>
              </a:lnSpc>
              <a:spcBef>
                <a:spcPts val="0"/>
              </a:spcBef>
              <a:spcAft>
                <a:spcPts val="0"/>
              </a:spcAft>
              <a:buClr>
                <a:srgbClr val="000000"/>
              </a:buClr>
              <a:buSzPts val="2000"/>
              <a:buFont typeface="Arial"/>
              <a:buChar char="•"/>
            </a:pPr>
            <a:r>
              <a:rPr b="0" i="0" lang="fr-FR" sz="1200" u="none" cap="none" strike="noStrike">
                <a:solidFill>
                  <a:srgbClr val="000000"/>
                </a:solidFill>
                <a:latin typeface="Arial"/>
                <a:ea typeface="Arial"/>
                <a:cs typeface="Arial"/>
                <a:sym typeface="Arial"/>
              </a:rPr>
              <a:t>Permettre d'exécuter des opérations en parallèle de manière très simple</a:t>
            </a:r>
            <a:endParaRPr/>
          </a:p>
          <a:p>
            <a:pPr indent="-44450" lvl="0" marL="273050" marR="0" rtl="0" algn="just">
              <a:lnSpc>
                <a:spcPct val="150000"/>
              </a:lnSpc>
              <a:spcBef>
                <a:spcPts val="0"/>
              </a:spcBef>
              <a:spcAft>
                <a:spcPts val="0"/>
              </a:spcAft>
              <a:buClr>
                <a:srgbClr val="000000"/>
              </a:buClr>
              <a:buSzPts val="2000"/>
              <a:buFont typeface="Arial"/>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Pour offrir une solution à cette problématique et proposer la possibilité de simplifier la réalisation d'opérations plus ou moins complexes sur des données, Java 8 propose l'API Stream.</a:t>
            </a:r>
            <a:endParaRPr/>
          </a:p>
        </p:txBody>
      </p:sp>
      <p:sp>
        <p:nvSpPr>
          <p:cNvPr id="86" name="Google Shape;86;p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 besoin de l'API Stream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5"/>
          <p:cNvPicPr preferRelativeResize="0"/>
          <p:nvPr/>
        </p:nvPicPr>
        <p:blipFill rotWithShape="1">
          <a:blip r:embed="rId3">
            <a:alphaModFix/>
          </a:blip>
          <a:srcRect b="0" l="0" r="0" t="0"/>
          <a:stretch/>
        </p:blipFill>
        <p:spPr>
          <a:xfrm>
            <a:off x="1098236" y="1211533"/>
            <a:ext cx="6453727" cy="1629249"/>
          </a:xfrm>
          <a:prstGeom prst="rect">
            <a:avLst/>
          </a:prstGeom>
          <a:noFill/>
          <a:ln>
            <a:noFill/>
          </a:ln>
        </p:spPr>
      </p:pic>
      <p:pic>
        <p:nvPicPr>
          <p:cNvPr descr="D:\esprit 2014\ESPRIT 2014\charte essprit 2014\render\support final\triangle.png" id="92" name="Google Shape;92;p5"/>
          <p:cNvPicPr preferRelativeResize="0"/>
          <p:nvPr/>
        </p:nvPicPr>
        <p:blipFill rotWithShape="1">
          <a:blip r:embed="rId4">
            <a:alphaModFix/>
          </a:blip>
          <a:srcRect b="0" l="0" r="0" t="0"/>
          <a:stretch/>
        </p:blipFill>
        <p:spPr>
          <a:xfrm rot="10800000">
            <a:off x="6772580" y="0"/>
            <a:ext cx="2371432" cy="1631872"/>
          </a:xfrm>
          <a:prstGeom prst="rect">
            <a:avLst/>
          </a:prstGeom>
          <a:noFill/>
          <a:ln>
            <a:noFill/>
          </a:ln>
        </p:spPr>
      </p:pic>
      <p:cxnSp>
        <p:nvCxnSpPr>
          <p:cNvPr id="93" name="Google Shape;93;p5"/>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94" name="Google Shape;9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95" name="Google Shape;95;p5"/>
          <p:cNvSpPr txBox="1"/>
          <p:nvPr/>
        </p:nvSpPr>
        <p:spPr>
          <a:xfrm>
            <a:off x="380700" y="815125"/>
            <a:ext cx="7888800" cy="738633"/>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Pour offrir une solution à cette problématique et proposer la possibilité de simplifier la réalisation d'opérations complexes sur des données, Java 8 propose de le faire avec </a:t>
            </a:r>
            <a:r>
              <a:rPr b="1" i="0" lang="fr-FR" sz="1200" u="none" cap="none" strike="noStrike">
                <a:solidFill>
                  <a:srgbClr val="000000"/>
                </a:solidFill>
                <a:latin typeface="Arial"/>
                <a:ea typeface="Arial"/>
                <a:cs typeface="Arial"/>
                <a:sym typeface="Arial"/>
              </a:rPr>
              <a:t>l'API Stream </a:t>
            </a:r>
            <a:r>
              <a:rPr b="0" i="0" lang="fr-FR" sz="1200" u="none" cap="none" strike="noStrike">
                <a:solidFill>
                  <a:srgbClr val="000000"/>
                </a:solidFill>
                <a:latin typeface="Arial"/>
                <a:ea typeface="Arial"/>
                <a:cs typeface="Arial"/>
                <a:sym typeface="Arial"/>
              </a:rPr>
              <a:t>de manière séquentielle :</a:t>
            </a:r>
            <a:endParaRPr/>
          </a:p>
        </p:txBody>
      </p:sp>
      <p:sp>
        <p:nvSpPr>
          <p:cNvPr id="96" name="Google Shape;96;p5"/>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 besoin de l'API Stream</a:t>
            </a:r>
            <a:endParaRPr b="0" i="0" sz="1400" u="none" cap="none" strike="noStrike">
              <a:solidFill>
                <a:srgbClr val="000000"/>
              </a:solidFill>
              <a:latin typeface="Arial"/>
              <a:ea typeface="Arial"/>
              <a:cs typeface="Arial"/>
              <a:sym typeface="Arial"/>
            </a:endParaRPr>
          </a:p>
        </p:txBody>
      </p:sp>
      <p:pic>
        <p:nvPicPr>
          <p:cNvPr id="97" name="Google Shape;97;p5"/>
          <p:cNvPicPr preferRelativeResize="0"/>
          <p:nvPr/>
        </p:nvPicPr>
        <p:blipFill rotWithShape="1">
          <a:blip r:embed="rId5">
            <a:alphaModFix/>
          </a:blip>
          <a:srcRect b="0" l="0" r="0" t="0"/>
          <a:stretch/>
        </p:blipFill>
        <p:spPr>
          <a:xfrm>
            <a:off x="1098236" y="3220643"/>
            <a:ext cx="6453727" cy="1503922"/>
          </a:xfrm>
          <a:prstGeom prst="rect">
            <a:avLst/>
          </a:prstGeom>
          <a:noFill/>
          <a:ln>
            <a:noFill/>
          </a:ln>
        </p:spPr>
      </p:pic>
      <p:sp>
        <p:nvSpPr>
          <p:cNvPr id="98" name="Google Shape;98;p5"/>
          <p:cNvSpPr txBox="1"/>
          <p:nvPr/>
        </p:nvSpPr>
        <p:spPr>
          <a:xfrm>
            <a:off x="380700" y="2930897"/>
            <a:ext cx="7888800" cy="461635"/>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Elle permet notamment de le faire en parallèle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D:\esprit 2014\ESPRIT 2014\charte essprit 2014\render\support final\triangle.png" id="103" name="Google Shape;103;p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04" name="Google Shape;104;p6"/>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05" name="Google Shape;10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106" name="Google Shape;106;p6"/>
          <p:cNvSpPr txBox="1"/>
          <p:nvPr/>
        </p:nvSpPr>
        <p:spPr>
          <a:xfrm>
            <a:off x="380700" y="815125"/>
            <a:ext cx="7888800" cy="2862900"/>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L'API Stream propose donc d'ajouter une manière plus expressive et une approche fonctionnelle au langage Java pour le traitement de données :</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Il n'y a plus de code pour itérer sur chacun des éléments, </a:t>
            </a:r>
            <a:r>
              <a:rPr lang="fr-FR" sz="1200"/>
              <a:t>puisqu'elle</a:t>
            </a:r>
            <a:r>
              <a:rPr b="0" i="0" lang="fr-FR" sz="1200" u="none" cap="none" strike="noStrike">
                <a:solidFill>
                  <a:srgbClr val="000000"/>
                </a:solidFill>
                <a:latin typeface="Arial"/>
                <a:ea typeface="Arial"/>
                <a:cs typeface="Arial"/>
                <a:sym typeface="Arial"/>
              </a:rPr>
              <a:t> le fait de manière implicite.</a:t>
            </a:r>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Permet de se concentrer sur l'essentiel (la logique des traitements) et de l'exprimer sous une forme d’expressions lambdas ou de références de méthode pour indiquer le détail de la tâche à accomplir.</a:t>
            </a:r>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 Permet de produire un code plus concis et plus lisible, ce qui facilite la maintenance et l'extensibilité de l'application.</a:t>
            </a:r>
            <a:endParaRPr/>
          </a:p>
        </p:txBody>
      </p:sp>
      <p:sp>
        <p:nvSpPr>
          <p:cNvPr id="107" name="Google Shape;107;p6"/>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Objectif de l'API Stream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D:\esprit 2014\ESPRIT 2014\charte essprit 2014\render\support final\triangle.png" id="112" name="Google Shape;112;p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13" name="Google Shape;113;p7"/>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14" name="Google Shape;11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115" name="Google Shape;115;p7"/>
          <p:cNvSpPr txBox="1"/>
          <p:nvPr/>
        </p:nvSpPr>
        <p:spPr>
          <a:xfrm>
            <a:off x="380700" y="815125"/>
            <a:ext cx="7888800" cy="3508623"/>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Il existe plusieurs moyens d'obtenir un Stream, Parmi eux :</a:t>
            </a:r>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1. À partir d'une collection</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2. À partir d'un tableau</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3. À partir de valeurs individuelles</a:t>
            </a:r>
            <a:endParaRPr/>
          </a:p>
        </p:txBody>
      </p:sp>
      <p:sp>
        <p:nvSpPr>
          <p:cNvPr id="116" name="Google Shape;116;p7"/>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Création d’un Stream</a:t>
            </a:r>
            <a:endParaRPr b="0" i="0" sz="1400" u="none" cap="none" strike="noStrike">
              <a:solidFill>
                <a:srgbClr val="000000"/>
              </a:solidFill>
              <a:latin typeface="Arial"/>
              <a:ea typeface="Arial"/>
              <a:cs typeface="Arial"/>
              <a:sym typeface="Arial"/>
            </a:endParaRPr>
          </a:p>
        </p:txBody>
      </p:sp>
      <p:pic>
        <p:nvPicPr>
          <p:cNvPr descr="Une image contenant texte, carte de visite, capture d’écran, Police&#10;&#10;Description générée automatiquement" id="117" name="Google Shape;117;p7"/>
          <p:cNvPicPr preferRelativeResize="0"/>
          <p:nvPr/>
        </p:nvPicPr>
        <p:blipFill rotWithShape="1">
          <a:blip r:embed="rId4">
            <a:alphaModFix/>
          </a:blip>
          <a:srcRect b="23494" l="8344" r="8343" t="23792"/>
          <a:stretch/>
        </p:blipFill>
        <p:spPr>
          <a:xfrm>
            <a:off x="2262620" y="1557867"/>
            <a:ext cx="4124960" cy="914400"/>
          </a:xfrm>
          <a:prstGeom prst="rect">
            <a:avLst/>
          </a:prstGeom>
          <a:noFill/>
          <a:ln>
            <a:noFill/>
          </a:ln>
        </p:spPr>
      </p:pic>
      <p:pic>
        <p:nvPicPr>
          <p:cNvPr descr="Une image contenant texte, capture d’écran, Police, conception&#10;&#10;Description générée automatiquement" id="118" name="Google Shape;118;p7"/>
          <p:cNvPicPr preferRelativeResize="0"/>
          <p:nvPr/>
        </p:nvPicPr>
        <p:blipFill rotWithShape="1">
          <a:blip r:embed="rId5">
            <a:alphaModFix/>
          </a:blip>
          <a:srcRect b="24541" l="8144" r="8147" t="24238"/>
          <a:stretch/>
        </p:blipFill>
        <p:spPr>
          <a:xfrm>
            <a:off x="2262620" y="2926081"/>
            <a:ext cx="4124960" cy="846848"/>
          </a:xfrm>
          <a:prstGeom prst="rect">
            <a:avLst/>
          </a:prstGeom>
          <a:noFill/>
          <a:ln>
            <a:noFill/>
          </a:ln>
        </p:spPr>
      </p:pic>
      <p:pic>
        <p:nvPicPr>
          <p:cNvPr descr="Une image contenant texte, capture d’écran, Police&#10;&#10;Description générée automatiquement" id="119" name="Google Shape;119;p7"/>
          <p:cNvPicPr preferRelativeResize="0"/>
          <p:nvPr/>
        </p:nvPicPr>
        <p:blipFill rotWithShape="1">
          <a:blip r:embed="rId6">
            <a:alphaModFix/>
          </a:blip>
          <a:srcRect b="26725" l="8144" r="8221" t="27038"/>
          <a:stretch/>
        </p:blipFill>
        <p:spPr>
          <a:xfrm>
            <a:off x="2262621" y="4296187"/>
            <a:ext cx="4124960" cy="6892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D:\esprit 2014\ESPRIT 2014\charte essprit 2014\render\support final\triangle.png" id="124" name="Google Shape;124;p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25" name="Google Shape;125;p8"/>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26" name="Google Shape;1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127" name="Google Shape;127;p8"/>
          <p:cNvSpPr txBox="1"/>
          <p:nvPr/>
        </p:nvSpPr>
        <p:spPr>
          <a:xfrm>
            <a:off x="418388" y="1089055"/>
            <a:ext cx="3973800" cy="3508623"/>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Par analogie à une usine, avec l’API Stream on a deux éléments clés :</a:t>
            </a:r>
            <a:endParaRPr/>
          </a:p>
          <a:p>
            <a:pPr indent="0" lvl="0" marL="101600" marR="0" rtl="0" algn="just">
              <a:lnSpc>
                <a:spcPct val="2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1- le Stream d’éléments (le flux d’éléments) représente l’ensemble d’éléments à traiter à la chaîne (ex : les animaux marins tels que les poissons, crabes, etc.).</a:t>
            </a:r>
            <a:endParaRPr/>
          </a:p>
          <a:p>
            <a:pPr indent="0" lvl="0" marL="101600" marR="0" rtl="0" algn="just">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2- Les opérations que nous allons appliquer sur ces éléments (ex : séparer les poissons des autres animaux, pécher les poissons, les mettre dans un emballage, les livrer, etc.).</a:t>
            </a:r>
            <a:endParaRPr/>
          </a:p>
        </p:txBody>
      </p:sp>
      <p:sp>
        <p:nvSpPr>
          <p:cNvPr id="128" name="Google Shape;128;p8"/>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 mode de fonctionnement d'un Stream</a:t>
            </a:r>
            <a:endParaRPr b="0" i="0" sz="1400" u="none" cap="none" strike="noStrike">
              <a:solidFill>
                <a:srgbClr val="000000"/>
              </a:solidFill>
              <a:latin typeface="Arial"/>
              <a:ea typeface="Arial"/>
              <a:cs typeface="Arial"/>
              <a:sym typeface="Arial"/>
            </a:endParaRPr>
          </a:p>
        </p:txBody>
      </p:sp>
      <p:pic>
        <p:nvPicPr>
          <p:cNvPr descr="Une image contenant texte, capture d’écran, Police, Graphique&#10;&#10;Description générée automatiquement" id="129" name="Google Shape;129;p8"/>
          <p:cNvPicPr preferRelativeResize="0"/>
          <p:nvPr/>
        </p:nvPicPr>
        <p:blipFill rotWithShape="1">
          <a:blip r:embed="rId4">
            <a:alphaModFix/>
          </a:blip>
          <a:srcRect b="0" l="0" r="0" t="0"/>
          <a:stretch/>
        </p:blipFill>
        <p:spPr>
          <a:xfrm>
            <a:off x="4703466" y="961812"/>
            <a:ext cx="3768992" cy="37631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D:\esprit 2014\ESPRIT 2014\charte essprit 2014\render\support final\triangle.png" id="134" name="Google Shape;134;p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35" name="Google Shape;135;p9"/>
          <p:cNvCxnSpPr/>
          <p:nvPr/>
        </p:nvCxnSpPr>
        <p:spPr>
          <a:xfrm>
            <a:off x="744650" y="2150"/>
            <a:ext cx="9000" cy="450000"/>
          </a:xfrm>
          <a:prstGeom prst="straightConnector1">
            <a:avLst/>
          </a:prstGeom>
          <a:noFill/>
          <a:ln cap="flat" cmpd="sng" w="28575">
            <a:solidFill>
              <a:srgbClr val="F5340B"/>
            </a:solidFill>
            <a:prstDash val="solid"/>
            <a:round/>
            <a:headEnd len="sm" w="sm" type="none"/>
            <a:tailEnd len="sm" w="sm" type="none"/>
          </a:ln>
        </p:spPr>
      </p:cxnSp>
      <p:sp>
        <p:nvSpPr>
          <p:cNvPr id="136" name="Google Shape;1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100"/>
              <a:buNone/>
            </a:pPr>
            <a:fld id="{00000000-1234-1234-1234-123412341234}" type="slidenum">
              <a:rPr b="1" lang="fr-FR" sz="1100"/>
              <a:t>‹#›</a:t>
            </a:fld>
            <a:endParaRPr b="1" sz="1100"/>
          </a:p>
        </p:txBody>
      </p:sp>
      <p:sp>
        <p:nvSpPr>
          <p:cNvPr id="137" name="Google Shape;137;p9"/>
          <p:cNvSpPr txBox="1"/>
          <p:nvPr/>
        </p:nvSpPr>
        <p:spPr>
          <a:xfrm>
            <a:off x="380700" y="815125"/>
            <a:ext cx="7888800" cy="3785621"/>
          </a:xfrm>
          <a:prstGeom prst="rect">
            <a:avLst/>
          </a:prstGeom>
          <a:noFill/>
          <a:ln>
            <a:noFill/>
          </a:ln>
        </p:spPr>
        <p:txBody>
          <a:bodyPr anchorCtr="0" anchor="t" bIns="91425" lIns="91425" spcFirstLastPara="1" rIns="91425" wrap="square" tIns="91425">
            <a:spAutoFit/>
          </a:bodyPr>
          <a:lstStyle/>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Un Stream permet d'exécuter des opérations sur un ensemble de données obtenues à partir d'une source afin de générer un résultat.</a:t>
            </a:r>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101600" marR="0" rtl="0" algn="just">
              <a:lnSpc>
                <a:spcPct val="150000"/>
              </a:lnSpc>
              <a:spcBef>
                <a:spcPts val="0"/>
              </a:spcBef>
              <a:spcAft>
                <a:spcPts val="0"/>
              </a:spcAft>
              <a:buNone/>
            </a:pPr>
            <a:r>
              <a:rPr b="0" i="0" lang="fr-FR" sz="1200" u="none" cap="none" strike="noStrike">
                <a:solidFill>
                  <a:srgbClr val="000000"/>
                </a:solidFill>
                <a:latin typeface="Arial"/>
                <a:ea typeface="Arial"/>
                <a:cs typeface="Arial"/>
                <a:sym typeface="Arial"/>
              </a:rPr>
              <a:t>Il existe deux types d'opérations : les opérations </a:t>
            </a:r>
            <a:r>
              <a:rPr b="1" i="0" lang="fr-FR" sz="1200" u="none" cap="none" strike="noStrike">
                <a:solidFill>
                  <a:srgbClr val="000000"/>
                </a:solidFill>
                <a:latin typeface="Arial"/>
                <a:ea typeface="Arial"/>
                <a:cs typeface="Arial"/>
                <a:sym typeface="Arial"/>
              </a:rPr>
              <a:t>intermédiaires</a:t>
            </a:r>
            <a:r>
              <a:rPr b="0" i="0" lang="fr-FR" sz="1200" u="none" cap="none" strike="noStrike">
                <a:solidFill>
                  <a:srgbClr val="000000"/>
                </a:solidFill>
                <a:latin typeface="Arial"/>
                <a:ea typeface="Arial"/>
                <a:cs typeface="Arial"/>
                <a:sym typeface="Arial"/>
              </a:rPr>
              <a:t> et les opérations </a:t>
            </a:r>
            <a:r>
              <a:rPr b="1" i="0" lang="fr-FR" sz="1200" u="none" cap="none" strike="noStrike">
                <a:solidFill>
                  <a:srgbClr val="000000"/>
                </a:solidFill>
                <a:latin typeface="Arial"/>
                <a:ea typeface="Arial"/>
                <a:cs typeface="Arial"/>
                <a:sym typeface="Arial"/>
              </a:rPr>
              <a:t>terminales</a:t>
            </a:r>
            <a:r>
              <a:rPr b="0" i="0" lang="fr-FR" sz="1200" u="none" cap="none" strike="noStrike">
                <a:solidFill>
                  <a:srgbClr val="000000"/>
                </a:solidFill>
                <a:latin typeface="Arial"/>
                <a:ea typeface="Arial"/>
                <a:cs typeface="Arial"/>
                <a:sym typeface="Arial"/>
              </a:rPr>
              <a:t>. L'ensemble des opérations effectuées par un Stream est appelé pipeline d'opérations.</a:t>
            </a:r>
            <a:endParaRPr/>
          </a:p>
        </p:txBody>
      </p:sp>
      <p:sp>
        <p:nvSpPr>
          <p:cNvPr id="138" name="Google Shape;138;p9"/>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E20B0B"/>
                </a:solidFill>
                <a:latin typeface="Arial"/>
                <a:ea typeface="Arial"/>
                <a:cs typeface="Arial"/>
                <a:sym typeface="Arial"/>
              </a:rPr>
              <a:t>Le mode de fonctionnement d'un Stream</a:t>
            </a:r>
            <a:endParaRPr b="0" i="0" sz="1400" u="none" cap="none" strike="noStrike">
              <a:solidFill>
                <a:srgbClr val="000000"/>
              </a:solidFill>
              <a:latin typeface="Arial"/>
              <a:ea typeface="Arial"/>
              <a:cs typeface="Arial"/>
              <a:sym typeface="Arial"/>
            </a:endParaRPr>
          </a:p>
        </p:txBody>
      </p:sp>
      <p:pic>
        <p:nvPicPr>
          <p:cNvPr descr="Une image contenant texte, carte de visite, capture d’écran, Police&#10;&#10;Description générée automatiquement" id="139" name="Google Shape;139;p9"/>
          <p:cNvPicPr preferRelativeResize="0"/>
          <p:nvPr/>
        </p:nvPicPr>
        <p:blipFill rotWithShape="1">
          <a:blip r:embed="rId4">
            <a:alphaModFix/>
          </a:blip>
          <a:srcRect b="9955" l="3378" r="4490" t="10908"/>
          <a:stretch/>
        </p:blipFill>
        <p:spPr>
          <a:xfrm>
            <a:off x="989603" y="1516732"/>
            <a:ext cx="6670993" cy="23335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