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Source Code Pro"/>
      <p:regular r:id="rId26"/>
      <p:bold r:id="rId27"/>
      <p:italic r:id="rId28"/>
      <p:boldItalic r:id="rId29"/>
    </p:embeddedFont>
    <p:embeddedFont>
      <p:font typeface="Fira Code"/>
      <p:regular r:id="rId30"/>
      <p:bold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Ihg3btmaW2b3Bizt1wj+RSFS8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regular.fntdata"/><Relationship Id="rId25" Type="http://schemas.openxmlformats.org/officeDocument/2006/relationships/slide" Target="slides/slide21.xml"/><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Code-bold.fntdata"/><Relationship Id="rId30" Type="http://schemas.openxmlformats.org/officeDocument/2006/relationships/font" Target="fonts/FiraCode-regular.fntdata"/><Relationship Id="rId11" Type="http://schemas.openxmlformats.org/officeDocument/2006/relationships/slide" Target="slides/slide7.xml"/><Relationship Id="rId33" Type="http://schemas.openxmlformats.org/officeDocument/2006/relationships/font" Target="fonts/Comfortaa-bold.fntdata"/><Relationship Id="rId10" Type="http://schemas.openxmlformats.org/officeDocument/2006/relationships/slide" Target="slides/slide6.xml"/><Relationship Id="rId32" Type="http://schemas.openxmlformats.org/officeDocument/2006/relationships/font" Target="fonts/Comfortaa-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09b6fa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09b6fa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2735500" y="1258850"/>
            <a:ext cx="5797500" cy="20388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2"/>
          <p:cNvSpPr txBox="1"/>
          <p:nvPr>
            <p:ph idx="1" type="subTitle"/>
          </p:nvPr>
        </p:nvSpPr>
        <p:spPr>
          <a:xfrm>
            <a:off x="2735500" y="3297650"/>
            <a:ext cx="5797500" cy="440700"/>
          </a:xfrm>
          <a:prstGeom prst="rect">
            <a:avLst/>
          </a:prstGeom>
          <a:solidFill>
            <a:schemeClr val="accent6"/>
          </a:solid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2"/>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 name="Shape 13"/>
        <p:cNvGrpSpPr/>
        <p:nvPr/>
      </p:nvGrpSpPr>
      <p:grpSpPr>
        <a:xfrm>
          <a:off x="0" y="0"/>
          <a:ext cx="0" cy="0"/>
          <a:chOff x="0" y="0"/>
          <a:chExt cx="0" cy="0"/>
        </a:xfrm>
      </p:grpSpPr>
      <p:sp>
        <p:nvSpPr>
          <p:cNvPr id="14" name="Google Shape;14;p23"/>
          <p:cNvSpPr/>
          <p:nvPr/>
        </p:nvSpPr>
        <p:spPr>
          <a:xfrm>
            <a:off x="1425" y="-2050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 name="Google Shape;16;p23"/>
          <p:cNvSpPr txBox="1"/>
          <p:nvPr>
            <p:ph idx="1" type="subTitle"/>
          </p:nvPr>
        </p:nvSpPr>
        <p:spPr>
          <a:xfrm>
            <a:off x="3465225" y="1529000"/>
            <a:ext cx="4965600" cy="30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17" name="Google Shape;17;p23"/>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4"/>
          <p:cNvSpPr txBox="1"/>
          <p:nvPr>
            <p:ph type="title"/>
          </p:nvPr>
        </p:nvSpPr>
        <p:spPr>
          <a:xfrm>
            <a:off x="1535738" y="2266450"/>
            <a:ext cx="6635700" cy="120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4"/>
          <p:cNvSpPr txBox="1"/>
          <p:nvPr>
            <p:ph idx="2" type="title"/>
          </p:nvPr>
        </p:nvSpPr>
        <p:spPr>
          <a:xfrm>
            <a:off x="988113" y="1350550"/>
            <a:ext cx="16521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 name="Google Shape;21;p24"/>
          <p:cNvSpPr txBox="1"/>
          <p:nvPr>
            <p:ph idx="1" type="subTitle"/>
          </p:nvPr>
        </p:nvSpPr>
        <p:spPr>
          <a:xfrm>
            <a:off x="2080150" y="3468850"/>
            <a:ext cx="6043800" cy="283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4"/>
          <p:cNvSpPr/>
          <p:nvPr/>
        </p:nvSpPr>
        <p:spPr>
          <a:xfrm>
            <a:off x="1425" y="-1034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 name="Shape 24"/>
        <p:cNvGrpSpPr/>
        <p:nvPr/>
      </p:nvGrpSpPr>
      <p:grpSpPr>
        <a:xfrm>
          <a:off x="0" y="0"/>
          <a:ext cx="0" cy="0"/>
          <a:chOff x="0" y="0"/>
          <a:chExt cx="0" cy="0"/>
        </a:xfrm>
      </p:grpSpPr>
      <p:sp>
        <p:nvSpPr>
          <p:cNvPr id="25" name="Google Shape;25;p25"/>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 name="Shape 26"/>
        <p:cNvGrpSpPr/>
        <p:nvPr/>
      </p:nvGrpSpPr>
      <p:grpSpPr>
        <a:xfrm>
          <a:off x="0" y="0"/>
          <a:ext cx="0" cy="0"/>
          <a:chOff x="0" y="0"/>
          <a:chExt cx="0" cy="0"/>
        </a:xfrm>
      </p:grpSpPr>
      <p:sp>
        <p:nvSpPr>
          <p:cNvPr id="27" name="Google Shape;27;p26"/>
          <p:cNvSpPr/>
          <p:nvPr/>
        </p:nvSpPr>
        <p:spPr>
          <a:xfrm>
            <a:off x="1425" y="-1034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 name="Shape 29"/>
        <p:cNvGrpSpPr/>
        <p:nvPr/>
      </p:nvGrpSpPr>
      <p:grpSpPr>
        <a:xfrm>
          <a:off x="0" y="0"/>
          <a:ext cx="0" cy="0"/>
          <a:chOff x="0" y="0"/>
          <a:chExt cx="0" cy="0"/>
        </a:xfrm>
      </p:grpSpPr>
      <p:sp>
        <p:nvSpPr>
          <p:cNvPr id="30" name="Google Shape;30;p27"/>
          <p:cNvSpPr/>
          <p:nvPr/>
        </p:nvSpPr>
        <p:spPr>
          <a:xfrm>
            <a:off x="4424750" y="-1800"/>
            <a:ext cx="4719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1pPr>
            <a:lvl2pPr lvl="1"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2pPr>
            <a:lvl3pPr lvl="2"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3pPr>
            <a:lvl4pPr lvl="3"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4pPr>
            <a:lvl5pPr lvl="4"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5pPr>
            <a:lvl6pPr lvl="5"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6pPr>
            <a:lvl7pPr lvl="6"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7pPr>
            <a:lvl8pPr lvl="7"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8pPr>
            <a:lvl9pPr lvl="8" marR="0" rtl="0" algn="l">
              <a:lnSpc>
                <a:spcPct val="100000"/>
              </a:lnSpc>
              <a:spcBef>
                <a:spcPts val="0"/>
              </a:spcBef>
              <a:spcAft>
                <a:spcPts val="0"/>
              </a:spcAft>
              <a:buClr>
                <a:schemeClr val="dk1"/>
              </a:buClr>
              <a:buSzPts val="3500"/>
              <a:buFont typeface="Source Code Pro"/>
              <a:buNone/>
              <a:defRPr b="0" i="0" sz="3500" u="none" cap="none" strike="noStrike">
                <a:solidFill>
                  <a:schemeClr val="dk1"/>
                </a:solidFill>
                <a:latin typeface="Source Code Pro"/>
                <a:ea typeface="Source Code Pro"/>
                <a:cs typeface="Source Code Pro"/>
                <a:sym typeface="Source Code Pro"/>
              </a:defRPr>
            </a:lvl9pPr>
          </a:lstStyle>
          <a:p/>
        </p:txBody>
      </p:sp>
      <p:sp>
        <p:nvSpPr>
          <p:cNvPr id="7" name="Google Shape;7;p2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1"/>
              </a:buClr>
              <a:buSzPts val="1400"/>
              <a:buFont typeface="Source Code Pro"/>
              <a:buChar char="■"/>
              <a:defRPr b="0" i="0" sz="1400" u="none" cap="none" strike="noStrike">
                <a:solidFill>
                  <a:schemeClr val="dk1"/>
                </a:solidFill>
                <a:latin typeface="Source Code Pro"/>
                <a:ea typeface="Source Code Pro"/>
                <a:cs typeface="Source Code Pro"/>
                <a:sym typeface="Source Code Pro"/>
              </a:defRPr>
            </a:lvl9pPr>
          </a:lstStyle>
          <a:p/>
        </p:txBody>
      </p:sp>
      <p:sp>
        <p:nvSpPr>
          <p:cNvPr id="8" name="Google Shape;8;p21"/>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type="ctrTitle"/>
          </p:nvPr>
        </p:nvSpPr>
        <p:spPr>
          <a:xfrm>
            <a:off x="2735500" y="1258850"/>
            <a:ext cx="5797500" cy="20388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5200"/>
              <a:buNone/>
            </a:pPr>
            <a:r>
              <a:rPr lang="fr-FR"/>
              <a:t>Conception Orientée Objet &amp; Programmation JAVA</a:t>
            </a:r>
            <a:endParaRPr/>
          </a:p>
        </p:txBody>
      </p:sp>
      <p:sp>
        <p:nvSpPr>
          <p:cNvPr id="37" name="Google Shape;37;p1"/>
          <p:cNvSpPr txBox="1"/>
          <p:nvPr/>
        </p:nvSpPr>
        <p:spPr>
          <a:xfrm>
            <a:off x="2097300" y="571000"/>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1"/>
                </a:solidFill>
                <a:latin typeface="Comfortaa"/>
                <a:ea typeface="Comfortaa"/>
                <a:cs typeface="Comfortaa"/>
                <a:sym typeface="Comfortaa"/>
              </a:rPr>
              <a:t>{</a:t>
            </a:r>
            <a:endParaRPr b="0" i="0" sz="5000" u="none" cap="none" strike="noStrike">
              <a:solidFill>
                <a:schemeClr val="accent1"/>
              </a:solidFill>
              <a:latin typeface="Comfortaa"/>
              <a:ea typeface="Comfortaa"/>
              <a:cs typeface="Comfortaa"/>
              <a:sym typeface="Comfortaa"/>
            </a:endParaRPr>
          </a:p>
        </p:txBody>
      </p:sp>
      <p:sp>
        <p:nvSpPr>
          <p:cNvPr id="38" name="Google Shape;38;p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grpSp>
        <p:nvGrpSpPr>
          <p:cNvPr id="39" name="Google Shape;39;p1"/>
          <p:cNvGrpSpPr/>
          <p:nvPr/>
        </p:nvGrpSpPr>
        <p:grpSpPr>
          <a:xfrm>
            <a:off x="255130" y="696438"/>
            <a:ext cx="2377906" cy="3907562"/>
            <a:chOff x="5" y="747463"/>
            <a:chExt cx="2377906" cy="3907562"/>
          </a:xfrm>
        </p:grpSpPr>
        <p:sp>
          <p:nvSpPr>
            <p:cNvPr id="40" name="Google Shape;40;p1"/>
            <p:cNvSpPr/>
            <p:nvPr/>
          </p:nvSpPr>
          <p:spPr>
            <a:xfrm>
              <a:off x="5" y="756038"/>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486329" y="747463"/>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5" y="1068263"/>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5" y="1394975"/>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5" y="1721713"/>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434858" y="1721713"/>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934654" y="1721722"/>
              <a:ext cx="2607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5" y="20322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5" y="2375138"/>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5" y="2684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5" y="2992988"/>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13726" y="37739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434858" y="2032288"/>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395919" y="23751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434858" y="26840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434858" y="300995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434858" y="3335838"/>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838550" y="2032296"/>
              <a:ext cx="465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838550" y="2375145"/>
              <a:ext cx="65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861466" y="2684069"/>
              <a:ext cx="757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861466" y="3028567"/>
              <a:ext cx="7572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861466" y="3335841"/>
              <a:ext cx="7572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1360349" y="2032296"/>
              <a:ext cx="424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1573836" y="2358182"/>
              <a:ext cx="4242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1697856" y="2684094"/>
              <a:ext cx="2607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1697856" y="3335891"/>
              <a:ext cx="2607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13726" y="401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395919" y="42965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875884" y="4296538"/>
              <a:ext cx="385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1360349" y="4296538"/>
              <a:ext cx="486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1912083" y="4296538"/>
              <a:ext cx="17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95919" y="4505063"/>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875884" y="4505063"/>
              <a:ext cx="6135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1570204" y="4505063"/>
              <a:ext cx="26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894657" y="75937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486348" y="10682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1169823" y="1064173"/>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486342" y="1395013"/>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254423" y="1719659"/>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1697859" y="3028567"/>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1840717" y="2032296"/>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037810" y="2684069"/>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1912311" y="450712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434873" y="39876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434873" y="37575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A black and white logo with red text&#10;&#10;Description automatically generated" id="85" name="Google Shape;85;p1"/>
          <p:cNvPicPr preferRelativeResize="0"/>
          <p:nvPr/>
        </p:nvPicPr>
        <p:blipFill rotWithShape="1">
          <a:blip r:embed="rId3">
            <a:alphaModFix/>
          </a:blip>
          <a:srcRect b="0" l="0" r="0" t="0"/>
          <a:stretch/>
        </p:blipFill>
        <p:spPr>
          <a:xfrm>
            <a:off x="6673158" y="61983"/>
            <a:ext cx="2276861" cy="1018034"/>
          </a:xfrm>
          <a:prstGeom prst="rect">
            <a:avLst/>
          </a:prstGeom>
          <a:noFill/>
          <a:ln>
            <a:noFill/>
          </a:ln>
        </p:spPr>
      </p:pic>
      <p:sp>
        <p:nvSpPr>
          <p:cNvPr id="86" name="Google Shape;86;p1"/>
          <p:cNvSpPr txBox="1"/>
          <p:nvPr/>
        </p:nvSpPr>
        <p:spPr>
          <a:xfrm>
            <a:off x="2958682" y="3518815"/>
            <a:ext cx="5574318"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2800" u="none" cap="none" strike="noStrike">
                <a:solidFill>
                  <a:srgbClr val="FD4A4A"/>
                </a:solidFill>
                <a:latin typeface="Source Code Pro"/>
                <a:ea typeface="Source Code Pro"/>
                <a:cs typeface="Source Code Pro"/>
                <a:sym typeface="Source Code Pro"/>
              </a:rPr>
              <a:t>Chapitre 2: Classe &amp; Objet (partie 1)</a:t>
            </a:r>
            <a:endParaRPr/>
          </a:p>
        </p:txBody>
      </p:sp>
      <p:sp>
        <p:nvSpPr>
          <p:cNvPr id="87" name="Google Shape;87;p1"/>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type="title"/>
          </p:nvPr>
        </p:nvSpPr>
        <p:spPr>
          <a:xfrm>
            <a:off x="533487" y="431987"/>
            <a:ext cx="80770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Méthode</a:t>
            </a:r>
            <a:endParaRPr/>
          </a:p>
        </p:txBody>
      </p:sp>
      <p:sp>
        <p:nvSpPr>
          <p:cNvPr id="233" name="Google Shape;233;p10"/>
          <p:cNvSpPr txBox="1"/>
          <p:nvPr>
            <p:ph idx="1" type="subTitle"/>
          </p:nvPr>
        </p:nvSpPr>
        <p:spPr>
          <a:xfrm>
            <a:off x="238713" y="1815442"/>
            <a:ext cx="4965600" cy="2332962"/>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Les méthodes doivent commencer par des </a:t>
            </a:r>
            <a:r>
              <a:rPr b="1" lang="fr-FR"/>
              <a:t>verbes</a:t>
            </a:r>
            <a:r>
              <a:rPr lang="fr-FR"/>
              <a:t>, avec la première lettre en minuscule et la première lettre de chaque mot interne en majuscule.</a:t>
            </a:r>
            <a:endParaRPr/>
          </a:p>
          <a:p>
            <a:pPr indent="-215900" lvl="0" marL="285750" rtl="0" algn="l">
              <a:lnSpc>
                <a:spcPct val="115000"/>
              </a:lnSpc>
              <a:spcBef>
                <a:spcPts val="0"/>
              </a:spcBef>
              <a:spcAft>
                <a:spcPts val="0"/>
              </a:spcAft>
              <a:buSzPts val="1100"/>
              <a:buNone/>
            </a:pPr>
            <a:r>
              <a:t/>
            </a:r>
            <a:endParaRPr/>
          </a:p>
        </p:txBody>
      </p:sp>
      <p:sp>
        <p:nvSpPr>
          <p:cNvPr id="234" name="Google Shape;234;p10"/>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pic>
        <p:nvPicPr>
          <p:cNvPr id="235" name="Google Shape;235;p10"/>
          <p:cNvPicPr preferRelativeResize="0"/>
          <p:nvPr/>
        </p:nvPicPr>
        <p:blipFill rotWithShape="1">
          <a:blip r:embed="rId3">
            <a:alphaModFix/>
          </a:blip>
          <a:srcRect b="0" l="3194" r="0" t="0"/>
          <a:stretch/>
        </p:blipFill>
        <p:spPr>
          <a:xfrm>
            <a:off x="5283925" y="2158423"/>
            <a:ext cx="3621362" cy="1531978"/>
          </a:xfrm>
          <a:prstGeom prst="rect">
            <a:avLst/>
          </a:prstGeom>
          <a:noFill/>
          <a:ln>
            <a:noFill/>
          </a:ln>
        </p:spPr>
      </p:pic>
      <p:sp>
        <p:nvSpPr>
          <p:cNvPr id="236" name="Google Shape;236;p10"/>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1535738" y="2266450"/>
            <a:ext cx="6635700" cy="120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fr-FR" sz="3600">
                <a:solidFill>
                  <a:schemeClr val="dk1"/>
                </a:solidFill>
              </a:rPr>
              <a:t>Déclaration d’une classe et Manipulation des constructeurs</a:t>
            </a:r>
            <a:endParaRPr/>
          </a:p>
        </p:txBody>
      </p:sp>
      <p:sp>
        <p:nvSpPr>
          <p:cNvPr id="242" name="Google Shape;242;p11"/>
          <p:cNvSpPr txBox="1"/>
          <p:nvPr/>
        </p:nvSpPr>
        <p:spPr>
          <a:xfrm>
            <a:off x="793311" y="1245613"/>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Comfortaa"/>
                <a:ea typeface="Comfortaa"/>
                <a:cs typeface="Comfortaa"/>
                <a:sym typeface="Comfortaa"/>
              </a:rPr>
              <a:t>{</a:t>
            </a:r>
            <a:endParaRPr b="0" i="0" sz="5000" u="none" cap="none" strike="noStrike">
              <a:solidFill>
                <a:schemeClr val="accent2"/>
              </a:solidFill>
              <a:latin typeface="Comfortaa"/>
              <a:ea typeface="Comfortaa"/>
              <a:cs typeface="Comfortaa"/>
              <a:sym typeface="Comfortaa"/>
            </a:endParaRPr>
          </a:p>
        </p:txBody>
      </p:sp>
      <p:sp>
        <p:nvSpPr>
          <p:cNvPr id="243" name="Google Shape;243;p11"/>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sp>
        <p:nvSpPr>
          <p:cNvPr id="244" name="Google Shape;244;p11"/>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Fira Code"/>
                <a:ea typeface="Fira Code"/>
                <a:cs typeface="Fira Code"/>
                <a:sym typeface="Fira Code"/>
              </a:rPr>
              <a:t>..</a:t>
            </a:r>
            <a:endParaRPr b="0" i="0" sz="5000" u="none" cap="none" strike="noStrike">
              <a:solidFill>
                <a:schemeClr val="accent2"/>
              </a:solidFill>
              <a:latin typeface="Arial"/>
              <a:ea typeface="Arial"/>
              <a:cs typeface="Arial"/>
              <a:sym typeface="Arial"/>
            </a:endParaRPr>
          </a:p>
        </p:txBody>
      </p:sp>
      <p:sp>
        <p:nvSpPr>
          <p:cNvPr id="245" name="Google Shape;245;p11"/>
          <p:cNvSpPr txBox="1"/>
          <p:nvPr/>
        </p:nvSpPr>
        <p:spPr>
          <a:xfrm>
            <a:off x="1237661" y="1460288"/>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5"/>
                </a:solidFill>
                <a:latin typeface="Fira Code"/>
                <a:ea typeface="Fira Code"/>
                <a:cs typeface="Fira Code"/>
                <a:sym typeface="Fira Code"/>
              </a:rPr>
              <a:t>..</a:t>
            </a:r>
            <a:endParaRPr b="0" i="0" sz="5000" u="none" cap="none" strike="noStrike">
              <a:solidFill>
                <a:schemeClr val="accent5"/>
              </a:solidFill>
              <a:latin typeface="Arial"/>
              <a:ea typeface="Arial"/>
              <a:cs typeface="Arial"/>
              <a:sym typeface="Arial"/>
            </a:endParaRPr>
          </a:p>
        </p:txBody>
      </p:sp>
      <p:grpSp>
        <p:nvGrpSpPr>
          <p:cNvPr id="246" name="Google Shape;246;p11"/>
          <p:cNvGrpSpPr/>
          <p:nvPr/>
        </p:nvGrpSpPr>
        <p:grpSpPr>
          <a:xfrm>
            <a:off x="350039" y="3944000"/>
            <a:ext cx="2536147" cy="887325"/>
            <a:chOff x="880714" y="3731738"/>
            <a:chExt cx="2536147" cy="887325"/>
          </a:xfrm>
        </p:grpSpPr>
        <p:sp>
          <p:nvSpPr>
            <p:cNvPr id="247" name="Google Shape;247;p1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11"/>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d’une classe</a:t>
            </a:r>
            <a:endParaRPr/>
          </a:p>
        </p:txBody>
      </p:sp>
      <p:sp>
        <p:nvSpPr>
          <p:cNvPr id="266" name="Google Shape;266;p12"/>
          <p:cNvSpPr txBox="1"/>
          <p:nvPr>
            <p:ph idx="1" type="subTitle"/>
          </p:nvPr>
        </p:nvSpPr>
        <p:spPr>
          <a:xfrm>
            <a:off x="4108269" y="1337250"/>
            <a:ext cx="4779667" cy="2847400"/>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a:solidFill>
                  <a:srgbClr val="0070C0"/>
                </a:solidFill>
              </a:rPr>
              <a:t>class</a:t>
            </a:r>
            <a:r>
              <a:rPr lang="fr-FR"/>
              <a:t> Candidate{</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fr-FR"/>
              <a:t>	</a:t>
            </a:r>
            <a:r>
              <a:rPr lang="fr-FR">
                <a:solidFill>
                  <a:schemeClr val="dk2"/>
                </a:solidFill>
              </a:rPr>
              <a:t>float</a:t>
            </a:r>
            <a:r>
              <a:rPr lang="fr-FR"/>
              <a:t> id;</a:t>
            </a:r>
            <a:endParaRPr/>
          </a:p>
          <a:p>
            <a:pPr indent="0" lvl="0" marL="0" rtl="0" algn="l">
              <a:lnSpc>
                <a:spcPct val="115000"/>
              </a:lnSpc>
              <a:spcBef>
                <a:spcPts val="0"/>
              </a:spcBef>
              <a:spcAft>
                <a:spcPts val="0"/>
              </a:spcAft>
              <a:buSzPts val="1100"/>
              <a:buNone/>
            </a:pPr>
            <a:r>
              <a:rPr lang="fr-FR"/>
              <a:t>	</a:t>
            </a:r>
            <a:r>
              <a:rPr lang="fr-FR">
                <a:solidFill>
                  <a:schemeClr val="dk2"/>
                </a:solidFill>
              </a:rPr>
              <a:t>String</a:t>
            </a:r>
            <a:r>
              <a:rPr lang="fr-FR"/>
              <a:t> name;</a:t>
            </a:r>
            <a:endParaRPr/>
          </a:p>
          <a:p>
            <a:pPr indent="0" lvl="0" marL="0" rtl="0" algn="l">
              <a:lnSpc>
                <a:spcPct val="115000"/>
              </a:lnSpc>
              <a:spcBef>
                <a:spcPts val="0"/>
              </a:spcBef>
              <a:spcAft>
                <a:spcPts val="0"/>
              </a:spcAft>
              <a:buSzPts val="1100"/>
              <a:buNone/>
            </a:pPr>
            <a:r>
              <a:rPr lang="fr-FR"/>
              <a:t>	</a:t>
            </a:r>
            <a:r>
              <a:rPr lang="fr-FR">
                <a:solidFill>
                  <a:schemeClr val="dk2"/>
                </a:solidFill>
              </a:rPr>
              <a:t>int</a:t>
            </a:r>
            <a:r>
              <a:rPr lang="fr-FR"/>
              <a:t> nbrVotes;</a:t>
            </a:r>
            <a:endParaRPr/>
          </a:p>
          <a:p>
            <a:pPr indent="0" lvl="0" marL="0" rtl="0" algn="l">
              <a:lnSpc>
                <a:spcPct val="115000"/>
              </a:lnSpc>
              <a:spcBef>
                <a:spcPts val="0"/>
              </a:spcBef>
              <a:spcAft>
                <a:spcPts val="0"/>
              </a:spcAft>
              <a:buSzPts val="1100"/>
              <a:buNone/>
            </a:pPr>
            <a:r>
              <a:rPr lang="fr-FR"/>
              <a:t>	</a:t>
            </a:r>
            <a:endParaRPr/>
          </a:p>
          <a:p>
            <a:pPr indent="0" lvl="0" marL="0" rtl="0" algn="l">
              <a:lnSpc>
                <a:spcPct val="115000"/>
              </a:lnSpc>
              <a:spcBef>
                <a:spcPts val="0"/>
              </a:spcBef>
              <a:spcAft>
                <a:spcPts val="0"/>
              </a:spcAft>
              <a:buSzPts val="1100"/>
              <a:buNone/>
            </a:pPr>
            <a:r>
              <a:rPr lang="fr-FR"/>
              <a:t>}</a:t>
            </a:r>
            <a:endParaRPr/>
          </a:p>
        </p:txBody>
      </p:sp>
      <p:sp>
        <p:nvSpPr>
          <p:cNvPr id="267" name="Google Shape;267;p12"/>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268" name="Google Shape;268;p12"/>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12"/>
          <p:cNvSpPr txBox="1"/>
          <p:nvPr/>
        </p:nvSpPr>
        <p:spPr>
          <a:xfrm>
            <a:off x="256064" y="1337250"/>
            <a:ext cx="3597475" cy="284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Pour créer une classe, vous devez utiliser le mot-clé "class" suivi du nom de la classe. </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Une classe contient:</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Des attributs</a:t>
            </a:r>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Des méthodes</a:t>
            </a:r>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Des constructeurs</a:t>
            </a:r>
            <a:endParaRPr/>
          </a:p>
        </p:txBody>
      </p:sp>
      <p:sp>
        <p:nvSpPr>
          <p:cNvPr id="270" name="Google Shape;270;p12"/>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3"/>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d’un constructeur</a:t>
            </a:r>
            <a:endParaRPr/>
          </a:p>
        </p:txBody>
      </p:sp>
      <p:sp>
        <p:nvSpPr>
          <p:cNvPr id="276" name="Google Shape;276;p13"/>
          <p:cNvSpPr txBox="1"/>
          <p:nvPr>
            <p:ph idx="1" type="subTitle"/>
          </p:nvPr>
        </p:nvSpPr>
        <p:spPr>
          <a:xfrm>
            <a:off x="4108269" y="1337250"/>
            <a:ext cx="4779667" cy="2847400"/>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sz="1200">
                <a:solidFill>
                  <a:srgbClr val="0070C0"/>
                </a:solidFill>
              </a:rPr>
              <a:t>class</a:t>
            </a:r>
            <a:r>
              <a:rPr lang="fr-FR" sz="1200"/>
              <a:t> Candidate{</a:t>
            </a:r>
            <a:endParaRPr/>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fr-FR" sz="1200"/>
              <a:t>	</a:t>
            </a:r>
            <a:r>
              <a:rPr lang="fr-FR" sz="1200">
                <a:solidFill>
                  <a:schemeClr val="dk2"/>
                </a:solidFill>
              </a:rPr>
              <a:t>float</a:t>
            </a:r>
            <a:r>
              <a:rPr lang="fr-FR" sz="1200"/>
              <a:t> id;</a:t>
            </a:r>
            <a:endParaRPr/>
          </a:p>
          <a:p>
            <a:pPr indent="0" lvl="0" marL="0" rtl="0" algn="l">
              <a:lnSpc>
                <a:spcPct val="115000"/>
              </a:lnSpc>
              <a:spcBef>
                <a:spcPts val="0"/>
              </a:spcBef>
              <a:spcAft>
                <a:spcPts val="0"/>
              </a:spcAft>
              <a:buSzPts val="1100"/>
              <a:buNone/>
            </a:pPr>
            <a:r>
              <a:rPr lang="fr-FR" sz="1200"/>
              <a:t>	</a:t>
            </a:r>
            <a:r>
              <a:rPr lang="fr-FR" sz="1200">
                <a:solidFill>
                  <a:schemeClr val="dk2"/>
                </a:solidFill>
              </a:rPr>
              <a:t>String</a:t>
            </a:r>
            <a:r>
              <a:rPr lang="fr-FR" sz="1200"/>
              <a:t> name;</a:t>
            </a:r>
            <a:endParaRPr/>
          </a:p>
          <a:p>
            <a:pPr indent="0" lvl="0" marL="0" rtl="0" algn="l">
              <a:lnSpc>
                <a:spcPct val="115000"/>
              </a:lnSpc>
              <a:spcBef>
                <a:spcPts val="0"/>
              </a:spcBef>
              <a:spcAft>
                <a:spcPts val="0"/>
              </a:spcAft>
              <a:buSzPts val="1100"/>
              <a:buNone/>
            </a:pPr>
            <a:r>
              <a:rPr lang="fr-FR" sz="1200"/>
              <a:t>	</a:t>
            </a:r>
            <a:r>
              <a:rPr lang="fr-FR" sz="1200">
                <a:solidFill>
                  <a:schemeClr val="dk2"/>
                </a:solidFill>
              </a:rPr>
              <a:t>int</a:t>
            </a:r>
            <a:r>
              <a:rPr lang="fr-FR" sz="1200"/>
              <a:t> nbrVotes;</a:t>
            </a:r>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rPr lang="fr-FR" sz="1200">
                <a:solidFill>
                  <a:srgbClr val="FF0000"/>
                </a:solidFill>
              </a:rPr>
              <a:t>	//constructeur par défaut</a:t>
            </a:r>
            <a:endParaRPr sz="1200"/>
          </a:p>
          <a:p>
            <a:pPr indent="0" lvl="0" marL="0" rtl="0" algn="l">
              <a:lnSpc>
                <a:spcPct val="115000"/>
              </a:lnSpc>
              <a:spcBef>
                <a:spcPts val="0"/>
              </a:spcBef>
              <a:spcAft>
                <a:spcPts val="0"/>
              </a:spcAft>
              <a:buSzPts val="1100"/>
              <a:buNone/>
            </a:pPr>
            <a:r>
              <a:rPr lang="fr-FR" sz="1200"/>
              <a:t>	Candidate(){</a:t>
            </a:r>
            <a:endParaRPr sz="1200">
              <a:solidFill>
                <a:srgbClr val="FF0000"/>
              </a:solidFill>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rPr lang="fr-FR" sz="1200"/>
              <a:t>}</a:t>
            </a:r>
            <a:endParaRPr/>
          </a:p>
        </p:txBody>
      </p:sp>
      <p:sp>
        <p:nvSpPr>
          <p:cNvPr id="277" name="Google Shape;277;p13"/>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278" name="Google Shape;278;p13"/>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9" name="Google Shape;279;p13"/>
          <p:cNvSpPr txBox="1"/>
          <p:nvPr/>
        </p:nvSpPr>
        <p:spPr>
          <a:xfrm>
            <a:off x="210873" y="1148050"/>
            <a:ext cx="3806485" cy="2847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Le rôle d’un constructeur est d'initialiser les données membres de la classe</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Un constructeur se définit comme une méthode standard, mais ne renvoie aucune valeur (même pas void)</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Un constructeur porte le même nom que la classe</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Un constructeur peut avoir des arguments</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80" name="Google Shape;280;p13"/>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d’un constructeur</a:t>
            </a:r>
            <a:endParaRPr/>
          </a:p>
        </p:txBody>
      </p:sp>
      <p:sp>
        <p:nvSpPr>
          <p:cNvPr id="286" name="Google Shape;286;p14"/>
          <p:cNvSpPr txBox="1"/>
          <p:nvPr>
            <p:ph idx="1" type="subTitle"/>
          </p:nvPr>
        </p:nvSpPr>
        <p:spPr>
          <a:xfrm>
            <a:off x="4108269" y="1121712"/>
            <a:ext cx="4779667" cy="3929515"/>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sz="1200">
                <a:solidFill>
                  <a:srgbClr val="0070C0"/>
                </a:solidFill>
              </a:rPr>
              <a:t>class</a:t>
            </a:r>
            <a:r>
              <a:rPr lang="fr-FR" sz="1200"/>
              <a:t> Candidate{</a:t>
            </a:r>
            <a:endParaRPr/>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fr-FR" sz="1200">
                <a:solidFill>
                  <a:schemeClr val="dk2"/>
                </a:solidFill>
              </a:rPr>
              <a:t>   float</a:t>
            </a:r>
            <a:r>
              <a:rPr lang="fr-FR" sz="1200"/>
              <a:t> id;</a:t>
            </a:r>
            <a:endParaRPr/>
          </a:p>
          <a:p>
            <a:pPr indent="0" lvl="0" marL="0" rtl="0" algn="l">
              <a:lnSpc>
                <a:spcPct val="115000"/>
              </a:lnSpc>
              <a:spcBef>
                <a:spcPts val="0"/>
              </a:spcBef>
              <a:spcAft>
                <a:spcPts val="0"/>
              </a:spcAft>
              <a:buSzPts val="1100"/>
              <a:buNone/>
            </a:pPr>
            <a:r>
              <a:rPr lang="fr-FR" sz="1200">
                <a:solidFill>
                  <a:schemeClr val="dk2"/>
                </a:solidFill>
              </a:rPr>
              <a:t>   String</a:t>
            </a:r>
            <a:r>
              <a:rPr lang="fr-FR" sz="1200"/>
              <a:t> name;</a:t>
            </a:r>
            <a:endParaRPr/>
          </a:p>
          <a:p>
            <a:pPr indent="0" lvl="0" marL="0" rtl="0" algn="l">
              <a:lnSpc>
                <a:spcPct val="115000"/>
              </a:lnSpc>
              <a:spcBef>
                <a:spcPts val="0"/>
              </a:spcBef>
              <a:spcAft>
                <a:spcPts val="0"/>
              </a:spcAft>
              <a:buSzPts val="1100"/>
              <a:buNone/>
            </a:pPr>
            <a:r>
              <a:rPr lang="fr-FR" sz="1200">
                <a:solidFill>
                  <a:schemeClr val="dk2"/>
                </a:solidFill>
              </a:rPr>
              <a:t>   int</a:t>
            </a:r>
            <a:r>
              <a:rPr lang="fr-FR" sz="1200"/>
              <a:t> nbrVotes;</a:t>
            </a:r>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rPr lang="fr-FR" sz="1200">
                <a:solidFill>
                  <a:srgbClr val="FF0000"/>
                </a:solidFill>
              </a:rPr>
              <a:t>   //constructeur surchargé / paramétré</a:t>
            </a:r>
            <a:endParaRPr sz="1200"/>
          </a:p>
          <a:p>
            <a:pPr indent="0" lvl="0" marL="0" rtl="0" algn="l">
              <a:lnSpc>
                <a:spcPct val="115000"/>
              </a:lnSpc>
              <a:spcBef>
                <a:spcPts val="0"/>
              </a:spcBef>
              <a:spcAft>
                <a:spcPts val="0"/>
              </a:spcAft>
              <a:buSzPts val="1100"/>
              <a:buNone/>
            </a:pPr>
            <a:r>
              <a:rPr lang="fr-FR" sz="1200"/>
              <a:t>   Candidate(int id, String name, int nbrVotes){</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.nbrVotes= nbrVotes;</a:t>
            </a:r>
            <a:r>
              <a:rPr lang="fr-FR" sz="1200">
                <a:solidFill>
                  <a:srgbClr val="FF0000"/>
                </a:solidFill>
              </a:rPr>
              <a:t>	</a:t>
            </a:r>
            <a:endParaRPr sz="1200">
              <a:solidFill>
                <a:srgbClr val="FF0000"/>
              </a:solidFill>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rPr lang="fr-FR" sz="1200"/>
              <a:t>   Candidate(int id, String name){</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r>
              <a:rPr lang="fr-FR" sz="1200">
                <a:solidFill>
                  <a:srgbClr val="FF0000"/>
                </a:solidFill>
              </a:rPr>
              <a:t>	</a:t>
            </a:r>
            <a:endParaRPr sz="1200">
              <a:solidFill>
                <a:srgbClr val="FF0000"/>
              </a:solidFill>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fr-FR" sz="1200"/>
              <a:t>}</a:t>
            </a:r>
            <a:endParaRPr/>
          </a:p>
        </p:txBody>
      </p:sp>
      <p:sp>
        <p:nvSpPr>
          <p:cNvPr id="287" name="Google Shape;287;p14"/>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288" name="Google Shape;288;p14"/>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14"/>
          <p:cNvSpPr txBox="1"/>
          <p:nvPr/>
        </p:nvSpPr>
        <p:spPr>
          <a:xfrm>
            <a:off x="210873" y="1258873"/>
            <a:ext cx="3897396" cy="2847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Un constructeur peut avoir des arguments</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Si vous ne créez pas un constructeur dans votre classe, le compilateur automatiquement va vous créer un constructeur par défaut implicitement </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Si le constructeur surchargé est créé, le constructeur par défaut implicite ne sera plus créé par le compilateur</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290" name="Google Shape;290;p14"/>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809b6fa2b5_0_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g2809b6fa2b5_0_0"/>
          <p:cNvSpPr txBox="1"/>
          <p:nvPr>
            <p:ph idx="1" type="subTitle"/>
          </p:nvPr>
        </p:nvSpPr>
        <p:spPr>
          <a:xfrm>
            <a:off x="3465225" y="1529000"/>
            <a:ext cx="4965600" cy="30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809b6fa2b5_0_0"/>
          <p:cNvSpPr txBox="1"/>
          <p:nvPr>
            <p:ph idx="12" type="sldNum"/>
          </p:nvPr>
        </p:nvSpPr>
        <p:spPr>
          <a:xfrm>
            <a:off x="8550875" y="4785798"/>
            <a:ext cx="501900" cy="2745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5"/>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d’un constructeur</a:t>
            </a:r>
            <a:endParaRPr/>
          </a:p>
        </p:txBody>
      </p:sp>
      <p:sp>
        <p:nvSpPr>
          <p:cNvPr id="303" name="Google Shape;303;p15"/>
          <p:cNvSpPr txBox="1"/>
          <p:nvPr>
            <p:ph idx="1" type="subTitle"/>
          </p:nvPr>
        </p:nvSpPr>
        <p:spPr>
          <a:xfrm>
            <a:off x="4108269" y="1337249"/>
            <a:ext cx="4779667" cy="3713977"/>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sz="1200">
                <a:solidFill>
                  <a:srgbClr val="0070C0"/>
                </a:solidFill>
              </a:rPr>
              <a:t>class</a:t>
            </a:r>
            <a:r>
              <a:rPr lang="fr-FR" sz="1200"/>
              <a:t> Candidate{</a:t>
            </a:r>
            <a:endParaRPr/>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fr-FR" sz="1200">
                <a:solidFill>
                  <a:schemeClr val="dk2"/>
                </a:solidFill>
              </a:rPr>
              <a:t>   float</a:t>
            </a:r>
            <a:r>
              <a:rPr lang="fr-FR" sz="1200"/>
              <a:t> id;</a:t>
            </a:r>
            <a:endParaRPr/>
          </a:p>
          <a:p>
            <a:pPr indent="0" lvl="0" marL="0" rtl="0" algn="l">
              <a:lnSpc>
                <a:spcPct val="115000"/>
              </a:lnSpc>
              <a:spcBef>
                <a:spcPts val="0"/>
              </a:spcBef>
              <a:spcAft>
                <a:spcPts val="0"/>
              </a:spcAft>
              <a:buSzPts val="1100"/>
              <a:buNone/>
            </a:pPr>
            <a:r>
              <a:rPr lang="fr-FR" sz="1200">
                <a:solidFill>
                  <a:schemeClr val="dk2"/>
                </a:solidFill>
              </a:rPr>
              <a:t>   String</a:t>
            </a:r>
            <a:r>
              <a:rPr lang="fr-FR" sz="1200"/>
              <a:t> name;</a:t>
            </a:r>
            <a:endParaRPr/>
          </a:p>
          <a:p>
            <a:pPr indent="0" lvl="0" marL="0" rtl="0" algn="l">
              <a:lnSpc>
                <a:spcPct val="115000"/>
              </a:lnSpc>
              <a:spcBef>
                <a:spcPts val="0"/>
              </a:spcBef>
              <a:spcAft>
                <a:spcPts val="0"/>
              </a:spcAft>
              <a:buSzPts val="1100"/>
              <a:buNone/>
            </a:pPr>
            <a:r>
              <a:rPr lang="fr-FR" sz="1200">
                <a:solidFill>
                  <a:schemeClr val="dk2"/>
                </a:solidFill>
              </a:rPr>
              <a:t>   int</a:t>
            </a:r>
            <a:r>
              <a:rPr lang="fr-FR" sz="1200"/>
              <a:t> nbrVotes;</a:t>
            </a:r>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rPr lang="fr-FR" sz="1200">
                <a:solidFill>
                  <a:srgbClr val="FF0000"/>
                </a:solidFill>
              </a:rPr>
              <a:t>   //constructeur surchargé / paramétré</a:t>
            </a:r>
            <a:endParaRPr sz="1200"/>
          </a:p>
          <a:p>
            <a:pPr indent="0" lvl="0" marL="0" rtl="0" algn="l">
              <a:lnSpc>
                <a:spcPct val="115000"/>
              </a:lnSpc>
              <a:spcBef>
                <a:spcPts val="0"/>
              </a:spcBef>
              <a:spcAft>
                <a:spcPts val="0"/>
              </a:spcAft>
              <a:buSzPts val="1100"/>
              <a:buNone/>
            </a:pPr>
            <a:r>
              <a:rPr lang="fr-FR" sz="1200"/>
              <a:t>   Candidate(int id, String name, int nbrVotes){</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endParaRPr/>
          </a:p>
          <a:p>
            <a:pPr indent="0" lvl="0" marL="0" rtl="0" algn="l">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.nbrVotes= nbrVotes;</a:t>
            </a:r>
            <a:r>
              <a:rPr lang="fr-FR" sz="1200">
                <a:solidFill>
                  <a:srgbClr val="FF0000"/>
                </a:solidFill>
              </a:rPr>
              <a:t>	</a:t>
            </a:r>
            <a:endParaRPr sz="1200">
              <a:solidFill>
                <a:srgbClr val="FF0000"/>
              </a:solidFill>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lang="fr-FR" sz="1200"/>
              <a:t>   </a:t>
            </a:r>
            <a:r>
              <a:rPr lang="fr-FR" sz="1200">
                <a:solidFill>
                  <a:srgbClr val="0070C0"/>
                </a:solidFill>
              </a:rPr>
              <a:t>void</a:t>
            </a:r>
            <a:r>
              <a:rPr lang="fr-FR" sz="1200"/>
              <a:t> voter(){</a:t>
            </a:r>
            <a:endParaRPr/>
          </a:p>
          <a:p>
            <a:pPr indent="0" lvl="0" marL="0" rtl="0" algn="l">
              <a:lnSpc>
                <a:spcPct val="115000"/>
              </a:lnSpc>
              <a:spcBef>
                <a:spcPts val="0"/>
              </a:spcBef>
              <a:spcAft>
                <a:spcPts val="0"/>
              </a:spcAft>
              <a:buSzPts val="1100"/>
              <a:buNone/>
            </a:pPr>
            <a:r>
              <a:rPr lang="fr-FR" sz="1200"/>
              <a:t>    nbrVotes = nbrVotes + 1;</a:t>
            </a:r>
            <a:endParaRPr/>
          </a:p>
          <a:p>
            <a:pPr indent="0" lvl="0" marL="0" rtl="0" algn="l">
              <a:lnSpc>
                <a:spcPct val="115000"/>
              </a:lnSpc>
              <a:spcBef>
                <a:spcPts val="0"/>
              </a:spcBef>
              <a:spcAft>
                <a:spcPts val="0"/>
              </a:spcAft>
              <a:buSzPts val="1100"/>
              <a:buNone/>
            </a:pPr>
            <a:r>
              <a:rPr lang="fr-FR" sz="1200"/>
              <a:t>   }	</a:t>
            </a:r>
            <a:endParaRPr/>
          </a:p>
          <a:p>
            <a:pPr indent="0" lvl="0" marL="0" rtl="0" algn="l">
              <a:lnSpc>
                <a:spcPct val="115000"/>
              </a:lnSpc>
              <a:spcBef>
                <a:spcPts val="0"/>
              </a:spcBef>
              <a:spcAft>
                <a:spcPts val="0"/>
              </a:spcAft>
              <a:buSzPts val="1100"/>
              <a:buNone/>
            </a:pPr>
            <a:r>
              <a:rPr lang="fr-FR" sz="1200"/>
              <a:t>}</a:t>
            </a:r>
            <a:endParaRPr/>
          </a:p>
        </p:txBody>
      </p:sp>
      <p:sp>
        <p:nvSpPr>
          <p:cNvPr id="304" name="Google Shape;304;p15"/>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305" name="Google Shape;305;p15"/>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15"/>
          <p:cNvSpPr txBox="1"/>
          <p:nvPr/>
        </p:nvSpPr>
        <p:spPr>
          <a:xfrm>
            <a:off x="210873" y="1258873"/>
            <a:ext cx="3897396" cy="284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Le mot-clé «this» permet de désigner l’objet courant</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Pour manipuler un attribut de l’objet courant:       </a:t>
            </a:r>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this.name</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Pour manipuler une méthode de la classe courante : </a:t>
            </a:r>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this.voter()</a:t>
            </a:r>
            <a:endParaRPr/>
          </a:p>
          <a:p>
            <a:pPr indent="-215900" lvl="0" marL="28575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Pour faire appel au constructeur de l’objet courant:  </a:t>
            </a:r>
            <a:endParaRPr/>
          </a:p>
          <a:p>
            <a:pPr indent="-285750" lvl="0" marL="285750" marR="0" rtl="0" algn="l">
              <a:lnSpc>
                <a:spcPct val="115000"/>
              </a:lnSpc>
              <a:spcBef>
                <a:spcPts val="0"/>
              </a:spcBef>
              <a:spcAft>
                <a:spcPts val="0"/>
              </a:spcAft>
              <a:buClr>
                <a:schemeClr val="dk1"/>
              </a:buClr>
              <a:buSzPts val="1100"/>
              <a:buFont typeface="Nunito Light"/>
              <a:buChar char="●"/>
            </a:pPr>
            <a:r>
              <a:rPr b="0" i="0" lang="fr-FR" sz="1400" u="none" cap="none" strike="noStrike">
                <a:solidFill>
                  <a:schemeClr val="dk1"/>
                </a:solidFill>
                <a:latin typeface="Source Code Pro"/>
                <a:ea typeface="Source Code Pro"/>
                <a:cs typeface="Source Code Pro"/>
                <a:sym typeface="Source Code Pro"/>
              </a:rPr>
              <a:t>this()</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 </a:t>
            </a:r>
            <a:endParaRPr/>
          </a:p>
        </p:txBody>
      </p:sp>
      <p:sp>
        <p:nvSpPr>
          <p:cNvPr id="307" name="Google Shape;307;p15"/>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Instancier un objet</a:t>
            </a:r>
            <a:endParaRPr/>
          </a:p>
        </p:txBody>
      </p:sp>
      <p:sp>
        <p:nvSpPr>
          <p:cNvPr id="313" name="Google Shape;313;p16"/>
          <p:cNvSpPr txBox="1"/>
          <p:nvPr>
            <p:ph idx="1" type="subTitle"/>
          </p:nvPr>
        </p:nvSpPr>
        <p:spPr>
          <a:xfrm>
            <a:off x="4108269" y="1337249"/>
            <a:ext cx="4779667" cy="3713977"/>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rgbClr val="C00000"/>
                </a:solidFill>
              </a:rPr>
              <a:t>//Créer un objet vide </a:t>
            </a:r>
            <a:r>
              <a:rPr lang="fr-FR" sz="1200">
                <a:solidFill>
                  <a:schemeClr val="dk1"/>
                </a:solidFill>
              </a:rPr>
              <a:t>   </a:t>
            </a:r>
            <a:endParaRPr/>
          </a:p>
          <a:p>
            <a:pPr indent="0" lvl="0" marL="0" rtl="0" algn="l">
              <a:lnSpc>
                <a:spcPct val="115000"/>
              </a:lnSpc>
              <a:spcBef>
                <a:spcPts val="0"/>
              </a:spcBef>
              <a:spcAft>
                <a:spcPts val="0"/>
              </a:spcAft>
              <a:buSzPts val="1100"/>
              <a:buNone/>
            </a:pPr>
            <a:r>
              <a:rPr lang="fr-FR" sz="1200">
                <a:solidFill>
                  <a:schemeClr val="dk1"/>
                </a:solidFill>
              </a:rPr>
              <a:t>Candidate c1 = </a:t>
            </a:r>
            <a:r>
              <a:rPr lang="fr-FR" sz="1200">
                <a:solidFill>
                  <a:srgbClr val="0070C0"/>
                </a:solidFill>
              </a:rPr>
              <a:t>new</a:t>
            </a:r>
            <a:r>
              <a:rPr lang="fr-FR" sz="1200">
                <a:solidFill>
                  <a:schemeClr val="dk1"/>
                </a:solidFill>
              </a:rPr>
              <a:t> Candidate();</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rgbClr val="C00000"/>
                </a:solidFill>
              </a:rPr>
              <a:t>//Créer un objet avec paramètres</a:t>
            </a:r>
            <a:endParaRPr/>
          </a:p>
          <a:p>
            <a:pPr indent="0" lvl="0" marL="0" rtl="0" algn="l">
              <a:lnSpc>
                <a:spcPct val="115000"/>
              </a:lnSpc>
              <a:spcBef>
                <a:spcPts val="0"/>
              </a:spcBef>
              <a:spcAft>
                <a:spcPts val="0"/>
              </a:spcAft>
              <a:buSzPts val="1100"/>
              <a:buNone/>
            </a:pPr>
            <a:r>
              <a:rPr lang="fr-FR" sz="1200">
                <a:solidFill>
                  <a:schemeClr val="dk1"/>
                </a:solidFill>
              </a:rPr>
              <a:t>Candidate c2 = </a:t>
            </a:r>
            <a:r>
              <a:rPr lang="fr-FR" sz="1200">
                <a:solidFill>
                  <a:srgbClr val="0070C0"/>
                </a:solidFill>
              </a:rPr>
              <a:t>new</a:t>
            </a:r>
            <a:r>
              <a:rPr lang="fr-FR" sz="1200">
                <a:solidFill>
                  <a:schemeClr val="dk1"/>
                </a:solidFill>
              </a:rPr>
              <a:t> Candidate(</a:t>
            </a:r>
            <a:r>
              <a:rPr lang="fr-FR" sz="1200">
                <a:solidFill>
                  <a:schemeClr val="dk2"/>
                </a:solidFill>
              </a:rPr>
              <a:t>1, "Ali", 0</a:t>
            </a:r>
            <a:r>
              <a:rPr lang="fr-FR" sz="1200">
                <a:solidFill>
                  <a:schemeClr val="dk1"/>
                </a:solidFill>
              </a:rPr>
              <a:t>);</a:t>
            </a:r>
            <a:endParaRPr/>
          </a:p>
          <a:p>
            <a:pPr indent="0" lvl="0" marL="0" rtl="0" algn="l">
              <a:lnSpc>
                <a:spcPct val="115000"/>
              </a:lnSpc>
              <a:spcBef>
                <a:spcPts val="0"/>
              </a:spcBef>
              <a:spcAft>
                <a:spcPts val="0"/>
              </a:spcAft>
              <a:buSzPts val="1100"/>
              <a:buNone/>
            </a:pPr>
            <a:r>
              <a:rPr lang="fr-FR" sz="1200">
                <a:solidFill>
                  <a:schemeClr val="dk1"/>
                </a:solidFill>
              </a:rPr>
              <a:t>Candidate c3 = </a:t>
            </a:r>
            <a:r>
              <a:rPr lang="fr-FR" sz="1200">
                <a:solidFill>
                  <a:srgbClr val="0070C0"/>
                </a:solidFill>
              </a:rPr>
              <a:t>new</a:t>
            </a:r>
            <a:r>
              <a:rPr lang="fr-FR" sz="1200">
                <a:solidFill>
                  <a:schemeClr val="dk1"/>
                </a:solidFill>
              </a:rPr>
              <a:t> Candidate(</a:t>
            </a:r>
            <a:r>
              <a:rPr lang="fr-FR" sz="1200">
                <a:solidFill>
                  <a:schemeClr val="dk2"/>
                </a:solidFill>
              </a:rPr>
              <a:t>2, "Marwen"</a:t>
            </a:r>
            <a:r>
              <a:rPr lang="fr-FR" sz="1200">
                <a:solidFill>
                  <a:schemeClr val="dk1"/>
                </a:solidFill>
              </a:rPr>
              <a:t>);</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chemeClr val="dk1"/>
                </a:solidFill>
              </a:rPr>
              <a:t>c2.name = "Foulen";</a:t>
            </a:r>
            <a:endParaRPr/>
          </a:p>
          <a:p>
            <a:pPr indent="0" lvl="0" marL="0" rtl="0" algn="l">
              <a:lnSpc>
                <a:spcPct val="115000"/>
              </a:lnSpc>
              <a:spcBef>
                <a:spcPts val="0"/>
              </a:spcBef>
              <a:spcAft>
                <a:spcPts val="0"/>
              </a:spcAft>
              <a:buSzPts val="1100"/>
              <a:buNone/>
            </a:pPr>
            <a:r>
              <a:rPr lang="fr-FR" sz="1200"/>
              <a:t>c2.voter();</a:t>
            </a:r>
            <a:endParaRPr/>
          </a:p>
        </p:txBody>
      </p:sp>
      <p:sp>
        <p:nvSpPr>
          <p:cNvPr id="314" name="Google Shape;314;p16"/>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315" name="Google Shape;315;p16"/>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16"/>
          <p:cNvSpPr txBox="1"/>
          <p:nvPr/>
        </p:nvSpPr>
        <p:spPr>
          <a:xfrm>
            <a:off x="210873" y="1258873"/>
            <a:ext cx="3897396" cy="284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Pour utiliser une classe, vous devez créer un objet à partir de cette classe (CAD instancier la classe, ou créer une instance de la classe) en utilisant le mot-clé </a:t>
            </a:r>
            <a:r>
              <a:rPr b="1" i="0" lang="fr-FR" sz="1400" u="none" cap="none" strike="noStrike">
                <a:solidFill>
                  <a:srgbClr val="0070C0"/>
                </a:solidFill>
                <a:latin typeface="Source Code Pro"/>
                <a:ea typeface="Source Code Pro"/>
                <a:cs typeface="Source Code Pro"/>
                <a:sym typeface="Source Code Pro"/>
              </a:rPr>
              <a:t>"new" </a:t>
            </a:r>
            <a:r>
              <a:rPr b="0" i="0" lang="fr-FR" sz="1400" u="none" cap="none" strike="noStrike">
                <a:solidFill>
                  <a:schemeClr val="dk1"/>
                </a:solidFill>
                <a:latin typeface="Source Code Pro"/>
                <a:ea typeface="Source Code Pro"/>
                <a:cs typeface="Source Code Pro"/>
                <a:sym typeface="Source Code Pro"/>
              </a:rPr>
              <a:t>suivi du nom de la classe et des parenthèses. </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Vous pouvez ensuite accéder aux propriétés et aux méthodes de cet objet en utilisant le point (.) pour séparer le nom de l'objet et le nom de la propriété ou de la méthode.</a:t>
            </a:r>
            <a:endParaRPr/>
          </a:p>
        </p:txBody>
      </p:sp>
      <p:sp>
        <p:nvSpPr>
          <p:cNvPr id="317" name="Google Shape;317;p16"/>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1535738" y="2266450"/>
            <a:ext cx="6635700" cy="120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fr-FR" sz="3600">
                <a:solidFill>
                  <a:schemeClr val="dk1"/>
                </a:solidFill>
              </a:rPr>
              <a:t>Déclaration des méthodes</a:t>
            </a:r>
            <a:endParaRPr/>
          </a:p>
        </p:txBody>
      </p:sp>
      <p:sp>
        <p:nvSpPr>
          <p:cNvPr id="323" name="Google Shape;323;p17"/>
          <p:cNvSpPr txBox="1"/>
          <p:nvPr/>
        </p:nvSpPr>
        <p:spPr>
          <a:xfrm>
            <a:off x="793311" y="1245613"/>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Comfortaa"/>
                <a:ea typeface="Comfortaa"/>
                <a:cs typeface="Comfortaa"/>
                <a:sym typeface="Comfortaa"/>
              </a:rPr>
              <a:t>{</a:t>
            </a:r>
            <a:endParaRPr b="0" i="0" sz="5000" u="none" cap="none" strike="noStrike">
              <a:solidFill>
                <a:schemeClr val="accent2"/>
              </a:solidFill>
              <a:latin typeface="Comfortaa"/>
              <a:ea typeface="Comfortaa"/>
              <a:cs typeface="Comfortaa"/>
              <a:sym typeface="Comfortaa"/>
            </a:endParaRPr>
          </a:p>
        </p:txBody>
      </p:sp>
      <p:sp>
        <p:nvSpPr>
          <p:cNvPr id="324" name="Google Shape;324;p17"/>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sp>
        <p:nvSpPr>
          <p:cNvPr id="325" name="Google Shape;325;p17"/>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Fira Code"/>
                <a:ea typeface="Fira Code"/>
                <a:cs typeface="Fira Code"/>
                <a:sym typeface="Fira Code"/>
              </a:rPr>
              <a:t>..</a:t>
            </a:r>
            <a:endParaRPr b="0" i="0" sz="5000" u="none" cap="none" strike="noStrike">
              <a:solidFill>
                <a:schemeClr val="accent2"/>
              </a:solidFill>
              <a:latin typeface="Arial"/>
              <a:ea typeface="Arial"/>
              <a:cs typeface="Arial"/>
              <a:sym typeface="Arial"/>
            </a:endParaRPr>
          </a:p>
        </p:txBody>
      </p:sp>
      <p:sp>
        <p:nvSpPr>
          <p:cNvPr id="326" name="Google Shape;326;p17"/>
          <p:cNvSpPr txBox="1"/>
          <p:nvPr/>
        </p:nvSpPr>
        <p:spPr>
          <a:xfrm>
            <a:off x="1237661" y="1460288"/>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5"/>
                </a:solidFill>
                <a:latin typeface="Fira Code"/>
                <a:ea typeface="Fira Code"/>
                <a:cs typeface="Fira Code"/>
                <a:sym typeface="Fira Code"/>
              </a:rPr>
              <a:t>..</a:t>
            </a:r>
            <a:endParaRPr b="0" i="0" sz="5000" u="none" cap="none" strike="noStrike">
              <a:solidFill>
                <a:schemeClr val="accent5"/>
              </a:solidFill>
              <a:latin typeface="Arial"/>
              <a:ea typeface="Arial"/>
              <a:cs typeface="Arial"/>
              <a:sym typeface="Arial"/>
            </a:endParaRPr>
          </a:p>
        </p:txBody>
      </p:sp>
      <p:grpSp>
        <p:nvGrpSpPr>
          <p:cNvPr id="327" name="Google Shape;327;p17"/>
          <p:cNvGrpSpPr/>
          <p:nvPr/>
        </p:nvGrpSpPr>
        <p:grpSpPr>
          <a:xfrm>
            <a:off x="350039" y="3944000"/>
            <a:ext cx="2536147" cy="887325"/>
            <a:chOff x="880714" y="3731738"/>
            <a:chExt cx="2536147" cy="887325"/>
          </a:xfrm>
        </p:grpSpPr>
        <p:sp>
          <p:nvSpPr>
            <p:cNvPr id="328" name="Google Shape;328;p1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1" name="Google Shape;341;p17"/>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8"/>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des méthodes</a:t>
            </a:r>
            <a:br>
              <a:rPr lang="fr-FR" sz="2800">
                <a:solidFill>
                  <a:schemeClr val="lt1"/>
                </a:solidFill>
              </a:rPr>
            </a:br>
            <a:endParaRPr sz="2800">
              <a:solidFill>
                <a:schemeClr val="lt1"/>
              </a:solidFill>
            </a:endParaRPr>
          </a:p>
        </p:txBody>
      </p:sp>
      <p:sp>
        <p:nvSpPr>
          <p:cNvPr id="347" name="Google Shape;347;p18"/>
          <p:cNvSpPr txBox="1"/>
          <p:nvPr>
            <p:ph idx="1" type="subTitle"/>
          </p:nvPr>
        </p:nvSpPr>
        <p:spPr>
          <a:xfrm>
            <a:off x="3971109" y="1337249"/>
            <a:ext cx="4916827" cy="3713977"/>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sz="1200">
                <a:solidFill>
                  <a:schemeClr val="dk1"/>
                </a:solidFill>
              </a:rPr>
              <a:t>Syntaxe:</a:t>
            </a:r>
            <a:endParaRPr/>
          </a:p>
          <a:p>
            <a:pPr indent="0" lvl="0" marL="0" rtl="0" algn="l">
              <a:lnSpc>
                <a:spcPct val="115000"/>
              </a:lnSpc>
              <a:spcBef>
                <a:spcPts val="0"/>
              </a:spcBef>
              <a:spcAft>
                <a:spcPts val="0"/>
              </a:spcAft>
              <a:buSzPts val="1100"/>
              <a:buNone/>
            </a:pPr>
            <a:r>
              <a:rPr lang="fr-FR" sz="1200">
                <a:solidFill>
                  <a:srgbClr val="0070C0"/>
                </a:solidFill>
              </a:rPr>
              <a:t>Niveau_d’accès </a:t>
            </a:r>
            <a:r>
              <a:rPr lang="fr-FR" sz="1200">
                <a:solidFill>
                  <a:srgbClr val="FF0000"/>
                </a:solidFill>
              </a:rPr>
              <a:t>Type_retour </a:t>
            </a:r>
            <a:r>
              <a:rPr lang="fr-FR" sz="1200">
                <a:solidFill>
                  <a:schemeClr val="dk1"/>
                </a:solidFill>
              </a:rPr>
              <a:t>nom_method([arguments])</a:t>
            </a:r>
            <a:endParaRPr/>
          </a:p>
          <a:p>
            <a:pPr indent="0" lvl="0" marL="0" rtl="0" algn="l">
              <a:lnSpc>
                <a:spcPct val="115000"/>
              </a:lnSpc>
              <a:spcBef>
                <a:spcPts val="0"/>
              </a:spcBef>
              <a:spcAft>
                <a:spcPts val="0"/>
              </a:spcAft>
              <a:buSzPts val="1100"/>
              <a:buNone/>
            </a:pPr>
            <a:r>
              <a:rPr lang="fr-FR" sz="1200">
                <a:solidFill>
                  <a:schemeClr val="dk1"/>
                </a:solidFill>
              </a:rPr>
              <a:t>    {</a:t>
            </a:r>
            <a:endParaRPr/>
          </a:p>
          <a:p>
            <a:pPr indent="0" lvl="0" marL="0" rtl="0" algn="l">
              <a:lnSpc>
                <a:spcPct val="115000"/>
              </a:lnSpc>
              <a:spcBef>
                <a:spcPts val="0"/>
              </a:spcBef>
              <a:spcAft>
                <a:spcPts val="0"/>
              </a:spcAft>
              <a:buSzPts val="1100"/>
              <a:buNone/>
            </a:pPr>
            <a:r>
              <a:rPr lang="fr-FR" sz="1200">
                <a:solidFill>
                  <a:schemeClr val="dk1"/>
                </a:solidFill>
              </a:rPr>
              <a:t> </a:t>
            </a:r>
            <a:endParaRPr/>
          </a:p>
          <a:p>
            <a:pPr indent="0" lvl="0" marL="0" rtl="0" algn="l">
              <a:lnSpc>
                <a:spcPct val="115000"/>
              </a:lnSpc>
              <a:spcBef>
                <a:spcPts val="0"/>
              </a:spcBef>
              <a:spcAft>
                <a:spcPts val="0"/>
              </a:spcAft>
              <a:buSzPts val="1100"/>
              <a:buNone/>
            </a:pPr>
            <a:r>
              <a:rPr lang="fr-FR" sz="1200">
                <a:solidFill>
                  <a:schemeClr val="dk1"/>
                </a:solidFill>
              </a:rPr>
              <a:t>    }</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chemeClr val="dk1"/>
                </a:solidFill>
              </a:rPr>
              <a:t>Ex:</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t> </a:t>
            </a:r>
            <a:r>
              <a:rPr lang="fr-FR" sz="1200">
                <a:solidFill>
                  <a:srgbClr val="0070C0"/>
                </a:solidFill>
              </a:rPr>
              <a:t>public</a:t>
            </a:r>
            <a:r>
              <a:rPr lang="fr-FR" sz="1200"/>
              <a:t> </a:t>
            </a:r>
            <a:r>
              <a:rPr lang="fr-FR" sz="1200">
                <a:solidFill>
                  <a:srgbClr val="FF0000"/>
                </a:solidFill>
              </a:rPr>
              <a:t>void</a:t>
            </a:r>
            <a:r>
              <a:rPr lang="fr-FR" sz="1200"/>
              <a:t> voter(){</a:t>
            </a:r>
            <a:endParaRPr/>
          </a:p>
          <a:p>
            <a:pPr indent="0" lvl="0" marL="0" rtl="0" algn="l">
              <a:lnSpc>
                <a:spcPct val="115000"/>
              </a:lnSpc>
              <a:spcBef>
                <a:spcPts val="0"/>
              </a:spcBef>
              <a:spcAft>
                <a:spcPts val="0"/>
              </a:spcAft>
              <a:buSzPts val="1100"/>
              <a:buNone/>
            </a:pPr>
            <a:r>
              <a:rPr lang="fr-FR" sz="1200"/>
              <a:t>    nbrVotes = nbrVotes + 1;</a:t>
            </a:r>
            <a:endParaRPr/>
          </a:p>
          <a:p>
            <a:pPr indent="0" lvl="0" marL="0" rtl="0" algn="l">
              <a:lnSpc>
                <a:spcPct val="115000"/>
              </a:lnSpc>
              <a:spcBef>
                <a:spcPts val="0"/>
              </a:spcBef>
              <a:spcAft>
                <a:spcPts val="0"/>
              </a:spcAft>
              <a:buSzPts val="1100"/>
              <a:buNone/>
            </a:pPr>
            <a:r>
              <a:rPr lang="fr-FR" sz="1200"/>
              <a:t> }</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rgbClr val="0070C0"/>
                </a:solidFill>
              </a:rPr>
              <a:t> public</a:t>
            </a:r>
            <a:r>
              <a:rPr lang="fr-FR" sz="1200"/>
              <a:t> </a:t>
            </a:r>
            <a:r>
              <a:rPr lang="fr-FR" sz="1200">
                <a:solidFill>
                  <a:srgbClr val="FF0000"/>
                </a:solidFill>
              </a:rPr>
              <a:t>int</a:t>
            </a:r>
            <a:r>
              <a:rPr lang="fr-FR" sz="1200"/>
              <a:t> CalculerVotes(int id){</a:t>
            </a:r>
            <a:endParaRPr/>
          </a:p>
          <a:p>
            <a:pPr indent="0" lvl="0" marL="0" rtl="0" algn="l">
              <a:lnSpc>
                <a:spcPct val="115000"/>
              </a:lnSpc>
              <a:spcBef>
                <a:spcPts val="0"/>
              </a:spcBef>
              <a:spcAft>
                <a:spcPts val="0"/>
              </a:spcAft>
              <a:buSzPts val="1100"/>
              <a:buNone/>
            </a:pPr>
            <a:r>
              <a:rPr lang="fr-FR" sz="1200"/>
              <a:t>    </a:t>
            </a:r>
            <a:r>
              <a:rPr lang="fr-FR" sz="1200">
                <a:solidFill>
                  <a:srgbClr val="4CAE97"/>
                </a:solidFill>
              </a:rPr>
              <a:t>return</a:t>
            </a:r>
            <a:r>
              <a:rPr lang="fr-FR" sz="1200"/>
              <a:t> nbrVotes;</a:t>
            </a:r>
            <a:endParaRPr/>
          </a:p>
          <a:p>
            <a:pPr indent="0" lvl="0" marL="0" rtl="0" algn="l">
              <a:lnSpc>
                <a:spcPct val="115000"/>
              </a:lnSpc>
              <a:spcBef>
                <a:spcPts val="0"/>
              </a:spcBef>
              <a:spcAft>
                <a:spcPts val="0"/>
              </a:spcAft>
              <a:buSzPts val="1100"/>
              <a:buNone/>
            </a:pPr>
            <a:r>
              <a:rPr lang="fr-FR" sz="1200"/>
              <a:t> }</a:t>
            </a:r>
            <a:endParaRPr sz="12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t/>
            </a:r>
            <a:endParaRPr sz="1200"/>
          </a:p>
        </p:txBody>
      </p:sp>
      <p:sp>
        <p:nvSpPr>
          <p:cNvPr id="348" name="Google Shape;348;p18"/>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349" name="Google Shape;349;p18"/>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0" name="Google Shape;350;p18"/>
          <p:cNvSpPr txBox="1"/>
          <p:nvPr/>
        </p:nvSpPr>
        <p:spPr>
          <a:xfrm>
            <a:off x="158622" y="1605039"/>
            <a:ext cx="3897396" cy="284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Le nom de la méthode doit commencer par un verbe</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Une méthode est une fonction faisant partie d'une classe.</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Elle permet d'effectuer des traitements sur (ou avec) les données membres des objets.</a:t>
            </a:r>
            <a:endParaRPr/>
          </a:p>
        </p:txBody>
      </p:sp>
      <p:sp>
        <p:nvSpPr>
          <p:cNvPr id="351" name="Google Shape;351;p18"/>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0000" y="31440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a:solidFill>
                  <a:schemeClr val="lt1"/>
                </a:solidFill>
              </a:rPr>
              <a:t>Objectifs du chapitre</a:t>
            </a:r>
            <a:endParaRPr/>
          </a:p>
        </p:txBody>
      </p:sp>
      <p:grpSp>
        <p:nvGrpSpPr>
          <p:cNvPr id="93" name="Google Shape;93;p2"/>
          <p:cNvGrpSpPr/>
          <p:nvPr/>
        </p:nvGrpSpPr>
        <p:grpSpPr>
          <a:xfrm>
            <a:off x="321967" y="1337250"/>
            <a:ext cx="2415354" cy="3413475"/>
            <a:chOff x="719992" y="1135488"/>
            <a:chExt cx="2415354" cy="3413475"/>
          </a:xfrm>
        </p:grpSpPr>
        <p:sp>
          <p:nvSpPr>
            <p:cNvPr id="94" name="Google Shape;94;p2"/>
            <p:cNvSpPr/>
            <p:nvPr/>
          </p:nvSpPr>
          <p:spPr>
            <a:xfrm>
              <a:off x="719992" y="1144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1206317" y="113548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719992" y="14562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719992" y="178300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719992" y="210973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1154846" y="210973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1689227" y="21097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19992" y="242031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719992" y="276316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19992" y="30720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19992" y="338101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733714" y="41619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154846" y="242031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115907" y="276316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1154846" y="30720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1154846" y="339797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1154846" y="372386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1558536" y="242031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1558536" y="276316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1589699" y="307208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1589699" y="341658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1589699" y="372386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2268127" y="242031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2558446" y="274620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2727100" y="30721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2727100" y="372391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733714" y="4401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1634836" y="11473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1206336" y="145631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939636" y="14521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206329" y="17830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2124079" y="210767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2727104" y="34165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154861" y="43756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154861" y="41455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
          <p:cNvSpPr txBox="1"/>
          <p:nvPr>
            <p:ph idx="1" type="subTitle"/>
          </p:nvPr>
        </p:nvSpPr>
        <p:spPr>
          <a:xfrm>
            <a:off x="3465225" y="1529000"/>
            <a:ext cx="4965600" cy="3075000"/>
          </a:xfrm>
          <a:prstGeom prst="rect">
            <a:avLst/>
          </a:prstGeom>
          <a:noFill/>
          <a:ln>
            <a:noFill/>
          </a:ln>
        </p:spPr>
        <p:txBody>
          <a:bodyPr anchorCtr="0" anchor="t" bIns="91425" lIns="91425" spcFirstLastPara="1" rIns="91425" wrap="square" tIns="91425">
            <a:noAutofit/>
          </a:bodyPr>
          <a:lstStyle/>
          <a:p>
            <a:pPr indent="-171450" lvl="0" marL="628650" rtl="0" algn="l">
              <a:lnSpc>
                <a:spcPct val="115000"/>
              </a:lnSpc>
              <a:spcBef>
                <a:spcPts val="1200"/>
              </a:spcBef>
              <a:spcAft>
                <a:spcPts val="0"/>
              </a:spcAft>
              <a:buSzPts val="1600"/>
              <a:buChar char="●"/>
            </a:pPr>
            <a:r>
              <a:rPr lang="fr-FR" sz="1800"/>
              <a:t>Comprendre la notion de classe et d’objet</a:t>
            </a:r>
            <a:endParaRPr/>
          </a:p>
          <a:p>
            <a:pPr indent="-171450" lvl="0" marL="628650" rtl="0" algn="l">
              <a:lnSpc>
                <a:spcPct val="115000"/>
              </a:lnSpc>
              <a:spcBef>
                <a:spcPts val="1200"/>
              </a:spcBef>
              <a:spcAft>
                <a:spcPts val="0"/>
              </a:spcAft>
              <a:buSzPts val="1600"/>
              <a:buChar char="●"/>
            </a:pPr>
            <a:r>
              <a:rPr lang="fr-FR" sz="1800"/>
              <a:t>Déclarer une classe</a:t>
            </a:r>
            <a:endParaRPr/>
          </a:p>
          <a:p>
            <a:pPr indent="-171450" lvl="0" marL="628650" rtl="0" algn="l">
              <a:lnSpc>
                <a:spcPct val="115000"/>
              </a:lnSpc>
              <a:spcBef>
                <a:spcPts val="1200"/>
              </a:spcBef>
              <a:spcAft>
                <a:spcPts val="0"/>
              </a:spcAft>
              <a:buSzPts val="1600"/>
              <a:buChar char="●"/>
            </a:pPr>
            <a:r>
              <a:rPr lang="fr-FR" sz="1800"/>
              <a:t>Déclarer des attributs et des méthodes</a:t>
            </a:r>
            <a:endParaRPr/>
          </a:p>
          <a:p>
            <a:pPr indent="-171450" lvl="0" marL="628650" rtl="0" algn="l">
              <a:lnSpc>
                <a:spcPct val="115000"/>
              </a:lnSpc>
              <a:spcBef>
                <a:spcPts val="1200"/>
              </a:spcBef>
              <a:spcAft>
                <a:spcPts val="0"/>
              </a:spcAft>
              <a:buSzPts val="1600"/>
              <a:buChar char="●"/>
            </a:pPr>
            <a:r>
              <a:rPr lang="fr-FR" sz="1800"/>
              <a:t>Déclarer des constructeurs</a:t>
            </a:r>
            <a:endParaRPr/>
          </a:p>
        </p:txBody>
      </p:sp>
      <p:sp>
        <p:nvSpPr>
          <p:cNvPr id="130" name="Google Shape;130;p2"/>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Déclaration des méthodes</a:t>
            </a:r>
            <a:br>
              <a:rPr lang="fr-FR" sz="2800">
                <a:solidFill>
                  <a:schemeClr val="lt1"/>
                </a:solidFill>
              </a:rPr>
            </a:br>
            <a:endParaRPr sz="2800">
              <a:solidFill>
                <a:schemeClr val="lt1"/>
              </a:solidFill>
            </a:endParaRPr>
          </a:p>
        </p:txBody>
      </p:sp>
      <p:sp>
        <p:nvSpPr>
          <p:cNvPr id="357" name="Google Shape;357;p19"/>
          <p:cNvSpPr txBox="1"/>
          <p:nvPr>
            <p:ph idx="1" type="subTitle"/>
          </p:nvPr>
        </p:nvSpPr>
        <p:spPr>
          <a:xfrm>
            <a:off x="3971109" y="1337249"/>
            <a:ext cx="4916827" cy="3713977"/>
          </a:xfrm>
          <a:prstGeom prst="rect">
            <a:avLst/>
          </a:prstGeom>
          <a:solidFill>
            <a:srgbClr val="E7E7E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FR" sz="1200">
                <a:solidFill>
                  <a:schemeClr val="dk1"/>
                </a:solidFill>
              </a:rPr>
              <a:t>Syntaxe:</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chemeClr val="dk1"/>
                </a:solidFill>
              </a:rPr>
              <a:t>objet.nomDeLaMethode(argument1,argument2);</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solidFill>
                  <a:schemeClr val="dk1"/>
                </a:solidFill>
              </a:rPr>
              <a:t>Ex:</a:t>
            </a:r>
            <a:endParaRPr/>
          </a:p>
          <a:p>
            <a:pPr indent="0" lvl="0" marL="0" rtl="0" algn="l">
              <a:lnSpc>
                <a:spcPct val="115000"/>
              </a:lnSpc>
              <a:spcBef>
                <a:spcPts val="0"/>
              </a:spcBef>
              <a:spcAft>
                <a:spcPts val="0"/>
              </a:spcAft>
              <a:buSzPts val="1100"/>
              <a:buNone/>
            </a:pPr>
            <a:r>
              <a:rPr lang="fr-FR" sz="1200">
                <a:solidFill>
                  <a:schemeClr val="dk1"/>
                </a:solidFill>
              </a:rPr>
              <a:t>Candidate c2 = </a:t>
            </a:r>
            <a:r>
              <a:rPr lang="fr-FR" sz="1200">
                <a:solidFill>
                  <a:srgbClr val="0070C0"/>
                </a:solidFill>
              </a:rPr>
              <a:t>new</a:t>
            </a:r>
            <a:r>
              <a:rPr lang="fr-FR" sz="1200">
                <a:solidFill>
                  <a:schemeClr val="dk1"/>
                </a:solidFill>
              </a:rPr>
              <a:t> Candidate(</a:t>
            </a:r>
            <a:r>
              <a:rPr lang="fr-FR" sz="1200">
                <a:solidFill>
                  <a:schemeClr val="dk2"/>
                </a:solidFill>
              </a:rPr>
              <a:t>1, "Ali", 0</a:t>
            </a:r>
            <a:r>
              <a:rPr lang="fr-FR" sz="1200">
                <a:solidFill>
                  <a:schemeClr val="dk1"/>
                </a:solidFill>
              </a:rPr>
              <a:t>);</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rPr lang="fr-FR" sz="1200"/>
              <a:t>c2.voter();</a:t>
            </a:r>
            <a:endParaRPr/>
          </a:p>
          <a:p>
            <a:pPr indent="0" lvl="0" marL="0" rtl="0" algn="l">
              <a:lnSpc>
                <a:spcPct val="115000"/>
              </a:lnSpc>
              <a:spcBef>
                <a:spcPts val="0"/>
              </a:spcBef>
              <a:spcAft>
                <a:spcPts val="0"/>
              </a:spcAft>
              <a:buSzPts val="1100"/>
              <a:buNone/>
            </a:pPr>
            <a:r>
              <a:rPr lang="fr-FR" sz="1200"/>
              <a:t>c2.calculerVotes(1);</a:t>
            </a:r>
            <a:endParaRPr/>
          </a:p>
          <a:p>
            <a:pPr indent="0" lvl="0" marL="0" rtl="0" algn="l">
              <a:lnSpc>
                <a:spcPct val="115000"/>
              </a:lnSpc>
              <a:spcBef>
                <a:spcPts val="0"/>
              </a:spcBef>
              <a:spcAft>
                <a:spcPts val="0"/>
              </a:spcAft>
              <a:buSzPts val="1100"/>
              <a:buNone/>
            </a:pPr>
            <a:r>
              <a:t/>
            </a:r>
            <a:endParaRPr sz="1200">
              <a:solidFill>
                <a:schemeClr val="dk1"/>
              </a:solidFill>
            </a:endParaRPr>
          </a:p>
          <a:p>
            <a:pPr indent="0" lvl="0" marL="0" rtl="0" algn="l">
              <a:lnSpc>
                <a:spcPct val="115000"/>
              </a:lnSpc>
              <a:spcBef>
                <a:spcPts val="0"/>
              </a:spcBef>
              <a:spcAft>
                <a:spcPts val="0"/>
              </a:spcAft>
              <a:buSzPts val="1100"/>
              <a:buNone/>
            </a:pPr>
            <a:r>
              <a:t/>
            </a:r>
            <a:endParaRPr sz="1200"/>
          </a:p>
        </p:txBody>
      </p:sp>
      <p:sp>
        <p:nvSpPr>
          <p:cNvPr id="358" name="Google Shape;358;p19"/>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sp>
        <p:nvSpPr>
          <p:cNvPr id="359" name="Google Shape;359;p19"/>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19"/>
          <p:cNvSpPr txBox="1"/>
          <p:nvPr/>
        </p:nvSpPr>
        <p:spPr>
          <a:xfrm>
            <a:off x="158622" y="1605039"/>
            <a:ext cx="3897396" cy="284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Le passage d'arguments à une méthode se fait au moyen d'une liste d'arguments (séparés par des virgules) entre parenthèses suivant immédiatement le nom de la méthode.</a:t>
            </a:r>
            <a:endParaRPr/>
          </a:p>
          <a:p>
            <a:pPr indent="0" lvl="0" marL="0" marR="0" rtl="0" algn="l">
              <a:lnSpc>
                <a:spcPct val="115000"/>
              </a:lnSpc>
              <a:spcBef>
                <a:spcPts val="0"/>
              </a:spcBef>
              <a:spcAft>
                <a:spcPts val="0"/>
              </a:spcAft>
              <a:buClr>
                <a:schemeClr val="dk1"/>
              </a:buClr>
              <a:buSzPts val="1100"/>
              <a:buFont typeface="Nunito Light"/>
              <a:buNone/>
            </a:pPr>
            <a:r>
              <a:t/>
            </a:r>
            <a:endParaRPr b="0" i="0" sz="1400" u="none" cap="none" strike="noStrike">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1"/>
              </a:buClr>
              <a:buSzPts val="1100"/>
              <a:buFont typeface="Nunito Light"/>
              <a:buNone/>
            </a:pPr>
            <a:r>
              <a:rPr b="0" i="0" lang="fr-FR" sz="1400" u="none" cap="none" strike="noStrike">
                <a:solidFill>
                  <a:schemeClr val="dk1"/>
                </a:solidFill>
                <a:latin typeface="Source Code Pro"/>
                <a:ea typeface="Source Code Pro"/>
                <a:cs typeface="Source Code Pro"/>
                <a:sym typeface="Source Code Pro"/>
              </a:rPr>
              <a:t>Le nombre et le type d'arguments dans la déclaration, le prototype et dans l'appel doit correspondre, sinon, on risque de générer une erreur lors de la compilation.</a:t>
            </a:r>
            <a:endParaRPr/>
          </a:p>
        </p:txBody>
      </p:sp>
      <p:sp>
        <p:nvSpPr>
          <p:cNvPr id="361" name="Google Shape;361;p19"/>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0"/>
          <p:cNvPicPr preferRelativeResize="0"/>
          <p:nvPr/>
        </p:nvPicPr>
        <p:blipFill rotWithShape="1">
          <a:blip r:embed="rId3">
            <a:alphaModFix/>
          </a:blip>
          <a:srcRect b="0" l="0" r="0" t="0"/>
          <a:stretch/>
        </p:blipFill>
        <p:spPr>
          <a:xfrm>
            <a:off x="1367856" y="1233655"/>
            <a:ext cx="6492240" cy="3176494"/>
          </a:xfrm>
          <a:prstGeom prst="rect">
            <a:avLst/>
          </a:prstGeom>
          <a:noFill/>
          <a:ln>
            <a:noFill/>
          </a:ln>
        </p:spPr>
      </p:pic>
      <p:sp>
        <p:nvSpPr>
          <p:cNvPr id="367" name="Google Shape;367;p20"/>
          <p:cNvSpPr txBox="1"/>
          <p:nvPr/>
        </p:nvSpPr>
        <p:spPr>
          <a:xfrm>
            <a:off x="326836" y="1168778"/>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Comfortaa"/>
                <a:ea typeface="Comfortaa"/>
                <a:cs typeface="Comfortaa"/>
                <a:sym typeface="Comfortaa"/>
              </a:rPr>
              <a:t>{</a:t>
            </a:r>
            <a:endParaRPr b="0" i="0" sz="5000" u="none" cap="none" strike="noStrike">
              <a:solidFill>
                <a:schemeClr val="accent2"/>
              </a:solidFill>
              <a:latin typeface="Comfortaa"/>
              <a:ea typeface="Comfortaa"/>
              <a:cs typeface="Comfortaa"/>
              <a:sym typeface="Comfortaa"/>
            </a:endParaRPr>
          </a:p>
        </p:txBody>
      </p:sp>
      <p:sp>
        <p:nvSpPr>
          <p:cNvPr id="368" name="Google Shape;368;p20"/>
          <p:cNvSpPr txBox="1"/>
          <p:nvPr/>
        </p:nvSpPr>
        <p:spPr>
          <a:xfrm>
            <a:off x="6952098" y="4050640"/>
            <a:ext cx="519300" cy="7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sp>
        <p:nvSpPr>
          <p:cNvPr id="369" name="Google Shape;369;p20"/>
          <p:cNvSpPr txBox="1"/>
          <p:nvPr/>
        </p:nvSpPr>
        <p:spPr>
          <a:xfrm>
            <a:off x="7641723" y="4263640"/>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Fira Code"/>
                <a:ea typeface="Fira Code"/>
                <a:cs typeface="Fira Code"/>
                <a:sym typeface="Fira Code"/>
              </a:rPr>
              <a:t>..</a:t>
            </a:r>
            <a:endParaRPr b="0" i="0" sz="5000" u="none" cap="none" strike="noStrike">
              <a:solidFill>
                <a:schemeClr val="accent2"/>
              </a:solidFill>
              <a:latin typeface="Arial"/>
              <a:ea typeface="Arial"/>
              <a:cs typeface="Arial"/>
              <a:sym typeface="Arial"/>
            </a:endParaRPr>
          </a:p>
        </p:txBody>
      </p:sp>
      <p:sp>
        <p:nvSpPr>
          <p:cNvPr id="370" name="Google Shape;370;p20"/>
          <p:cNvSpPr txBox="1"/>
          <p:nvPr/>
        </p:nvSpPr>
        <p:spPr>
          <a:xfrm>
            <a:off x="771186" y="1383453"/>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5"/>
                </a:solidFill>
                <a:latin typeface="Fira Code"/>
                <a:ea typeface="Fira Code"/>
                <a:cs typeface="Fira Code"/>
                <a:sym typeface="Fira Code"/>
              </a:rPr>
              <a:t>..</a:t>
            </a:r>
            <a:endParaRPr b="0" i="0" sz="5000" u="none" cap="none" strike="noStrike">
              <a:solidFill>
                <a:schemeClr val="accent5"/>
              </a:solidFill>
              <a:latin typeface="Arial"/>
              <a:ea typeface="Arial"/>
              <a:cs typeface="Arial"/>
              <a:sym typeface="Arial"/>
            </a:endParaRPr>
          </a:p>
        </p:txBody>
      </p:sp>
      <p:grpSp>
        <p:nvGrpSpPr>
          <p:cNvPr id="371" name="Google Shape;371;p20"/>
          <p:cNvGrpSpPr/>
          <p:nvPr/>
        </p:nvGrpSpPr>
        <p:grpSpPr>
          <a:xfrm>
            <a:off x="350039" y="3944000"/>
            <a:ext cx="2536147" cy="887325"/>
            <a:chOff x="880714" y="3731738"/>
            <a:chExt cx="2536147" cy="887325"/>
          </a:xfrm>
        </p:grpSpPr>
        <p:sp>
          <p:nvSpPr>
            <p:cNvPr id="372" name="Google Shape;372;p2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 name="Google Shape;385;p20"/>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1535738" y="2266450"/>
            <a:ext cx="6635700" cy="120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fr-FR">
                <a:solidFill>
                  <a:schemeClr val="dk1"/>
                </a:solidFill>
              </a:rPr>
              <a:t>Classe vs Objet</a:t>
            </a:r>
            <a:endParaRPr/>
          </a:p>
        </p:txBody>
      </p:sp>
      <p:sp>
        <p:nvSpPr>
          <p:cNvPr id="136" name="Google Shape;136;p3"/>
          <p:cNvSpPr txBox="1"/>
          <p:nvPr/>
        </p:nvSpPr>
        <p:spPr>
          <a:xfrm>
            <a:off x="843456" y="1245613"/>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Comfortaa"/>
                <a:ea typeface="Comfortaa"/>
                <a:cs typeface="Comfortaa"/>
                <a:sym typeface="Comfortaa"/>
              </a:rPr>
              <a:t>{</a:t>
            </a:r>
            <a:endParaRPr b="0" i="0" sz="5000" u="none" cap="none" strike="noStrike">
              <a:solidFill>
                <a:schemeClr val="accent2"/>
              </a:solidFill>
              <a:latin typeface="Comfortaa"/>
              <a:ea typeface="Comfortaa"/>
              <a:cs typeface="Comfortaa"/>
              <a:sym typeface="Comfortaa"/>
            </a:endParaRPr>
          </a:p>
        </p:txBody>
      </p:sp>
      <p:sp>
        <p:nvSpPr>
          <p:cNvPr id="137" name="Google Shape;137;p3"/>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sp>
        <p:nvSpPr>
          <p:cNvPr id="138" name="Google Shape;138;p3"/>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Fira Code"/>
                <a:ea typeface="Fira Code"/>
                <a:cs typeface="Fira Code"/>
                <a:sym typeface="Fira Code"/>
              </a:rPr>
              <a:t>..</a:t>
            </a:r>
            <a:endParaRPr b="0" i="0" sz="5000" u="none" cap="none" strike="noStrike">
              <a:solidFill>
                <a:schemeClr val="accent2"/>
              </a:solidFill>
              <a:latin typeface="Arial"/>
              <a:ea typeface="Arial"/>
              <a:cs typeface="Arial"/>
              <a:sym typeface="Arial"/>
            </a:endParaRPr>
          </a:p>
        </p:txBody>
      </p:sp>
      <p:sp>
        <p:nvSpPr>
          <p:cNvPr id="139" name="Google Shape;139;p3"/>
          <p:cNvSpPr txBox="1"/>
          <p:nvPr/>
        </p:nvSpPr>
        <p:spPr>
          <a:xfrm>
            <a:off x="1287806" y="1460288"/>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5"/>
                </a:solidFill>
                <a:latin typeface="Fira Code"/>
                <a:ea typeface="Fira Code"/>
                <a:cs typeface="Fira Code"/>
                <a:sym typeface="Fira Code"/>
              </a:rPr>
              <a:t>..</a:t>
            </a:r>
            <a:endParaRPr b="0" i="0" sz="5000" u="none" cap="none" strike="noStrike">
              <a:solidFill>
                <a:schemeClr val="accent5"/>
              </a:solidFill>
              <a:latin typeface="Arial"/>
              <a:ea typeface="Arial"/>
              <a:cs typeface="Arial"/>
              <a:sym typeface="Arial"/>
            </a:endParaRPr>
          </a:p>
        </p:txBody>
      </p:sp>
      <p:grpSp>
        <p:nvGrpSpPr>
          <p:cNvPr id="140" name="Google Shape;140;p3"/>
          <p:cNvGrpSpPr/>
          <p:nvPr/>
        </p:nvGrpSpPr>
        <p:grpSpPr>
          <a:xfrm>
            <a:off x="350039" y="3944000"/>
            <a:ext cx="2536147" cy="887325"/>
            <a:chOff x="880714" y="3731738"/>
            <a:chExt cx="2536147" cy="887325"/>
          </a:xfrm>
        </p:grpSpPr>
        <p:sp>
          <p:nvSpPr>
            <p:cNvPr id="141" name="Google Shape;141;p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3"/>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Classe</a:t>
            </a:r>
            <a:endParaRPr sz="2800">
              <a:solidFill>
                <a:schemeClr val="lt1"/>
              </a:solidFill>
            </a:endParaRPr>
          </a:p>
        </p:txBody>
      </p:sp>
      <p:sp>
        <p:nvSpPr>
          <p:cNvPr id="160" name="Google Shape;160;p4"/>
          <p:cNvSpPr txBox="1"/>
          <p:nvPr>
            <p:ph idx="1" type="subTitle"/>
          </p:nvPr>
        </p:nvSpPr>
        <p:spPr>
          <a:xfrm>
            <a:off x="251776" y="1529000"/>
            <a:ext cx="4965600" cy="30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FR"/>
              <a:t>C’est une unité de base de la</a:t>
            </a:r>
            <a:endParaRPr/>
          </a:p>
          <a:p>
            <a:pPr indent="0" lvl="0" marL="0" rtl="0" algn="l">
              <a:lnSpc>
                <a:spcPct val="115000"/>
              </a:lnSpc>
              <a:spcBef>
                <a:spcPts val="0"/>
              </a:spcBef>
              <a:spcAft>
                <a:spcPts val="0"/>
              </a:spcAft>
              <a:buClr>
                <a:schemeClr val="dk1"/>
              </a:buClr>
              <a:buSzPts val="1100"/>
              <a:buFont typeface="Arial"/>
              <a:buNone/>
            </a:pPr>
            <a:r>
              <a:rPr lang="fr-FR"/>
              <a:t>programmation orientée objet et</a:t>
            </a:r>
            <a:endParaRPr/>
          </a:p>
          <a:p>
            <a:pPr indent="0" lvl="0" marL="0" rtl="0" algn="l">
              <a:lnSpc>
                <a:spcPct val="115000"/>
              </a:lnSpc>
              <a:spcBef>
                <a:spcPts val="0"/>
              </a:spcBef>
              <a:spcAft>
                <a:spcPts val="0"/>
              </a:spcAft>
              <a:buClr>
                <a:schemeClr val="dk1"/>
              </a:buClr>
              <a:buSzPts val="1100"/>
              <a:buFont typeface="Arial"/>
              <a:buNone/>
            </a:pPr>
            <a:r>
              <a:rPr lang="fr-FR"/>
              <a:t>représente les entités de la vie réelle.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fr-FR"/>
              <a:t>Le concept d’utilisation de classes consiste à encapsuler l’état et le comportement dans une seule unité de programmation.</a:t>
            </a:r>
            <a:endParaRPr/>
          </a:p>
          <a:p>
            <a:pPr indent="0" lvl="0" marL="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Font typeface="Noto Sans Symbols"/>
              <a:buChar char="⮚"/>
            </a:pPr>
            <a:r>
              <a:rPr lang="fr-FR"/>
              <a:t>Une </a:t>
            </a:r>
            <a:r>
              <a:rPr b="1" lang="fr-FR"/>
              <a:t>classe</a:t>
            </a:r>
            <a:r>
              <a:rPr lang="fr-FR"/>
              <a:t> définit les attributs et les méthodes que les </a:t>
            </a:r>
            <a:r>
              <a:rPr b="1" lang="fr-FR"/>
              <a:t>objets</a:t>
            </a:r>
            <a:r>
              <a:rPr lang="fr-FR"/>
              <a:t> créés à partir de cette classe auront. </a:t>
            </a:r>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161" name="Google Shape;161;p4"/>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pic>
        <p:nvPicPr>
          <p:cNvPr id="162" name="Google Shape;162;p4"/>
          <p:cNvPicPr preferRelativeResize="0"/>
          <p:nvPr/>
        </p:nvPicPr>
        <p:blipFill rotWithShape="1">
          <a:blip r:embed="rId3">
            <a:alphaModFix/>
          </a:blip>
          <a:srcRect b="0" l="0" r="0" t="0"/>
          <a:stretch/>
        </p:blipFill>
        <p:spPr>
          <a:xfrm>
            <a:off x="5177474" y="2004459"/>
            <a:ext cx="3714750" cy="1839907"/>
          </a:xfrm>
          <a:prstGeom prst="rect">
            <a:avLst/>
          </a:prstGeom>
          <a:noFill/>
          <a:ln>
            <a:noFill/>
          </a:ln>
        </p:spPr>
      </p:pic>
      <p:sp>
        <p:nvSpPr>
          <p:cNvPr id="163" name="Google Shape;163;p4"/>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Objet</a:t>
            </a:r>
            <a:endParaRPr sz="2800">
              <a:solidFill>
                <a:schemeClr val="lt1"/>
              </a:solidFill>
            </a:endParaRPr>
          </a:p>
        </p:txBody>
      </p:sp>
      <p:sp>
        <p:nvSpPr>
          <p:cNvPr id="169" name="Google Shape;169;p5"/>
          <p:cNvSpPr txBox="1"/>
          <p:nvPr>
            <p:ph idx="1" type="subTitle"/>
          </p:nvPr>
        </p:nvSpPr>
        <p:spPr>
          <a:xfrm>
            <a:off x="251776" y="1528999"/>
            <a:ext cx="4965600" cy="3323851"/>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100"/>
              <a:buChar char="●"/>
            </a:pPr>
            <a:r>
              <a:rPr lang="fr-FR"/>
              <a:t>Un objet est « issu » d'une classe, c'est le produit qui sort d'un moule.</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En réalité on dit qu'un objet est une instanciation d'une classe</a:t>
            </a:r>
            <a:endParaRPr/>
          </a:p>
          <a:p>
            <a:pPr indent="-215900" lvl="0" marL="285750" rtl="0" algn="l">
              <a:lnSpc>
                <a:spcPct val="115000"/>
              </a:lnSpc>
              <a:spcBef>
                <a:spcPts val="0"/>
              </a:spcBef>
              <a:spcAft>
                <a:spcPts val="0"/>
              </a:spcAft>
              <a:buSzPts val="1100"/>
              <a:buNone/>
            </a:pPr>
            <a:r>
              <a:t/>
            </a:r>
            <a:endParaRPr/>
          </a:p>
        </p:txBody>
      </p:sp>
      <p:sp>
        <p:nvSpPr>
          <p:cNvPr id="170" name="Google Shape;170;p5"/>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pic>
        <p:nvPicPr>
          <p:cNvPr id="171" name="Google Shape;171;p5"/>
          <p:cNvPicPr preferRelativeResize="0"/>
          <p:nvPr/>
        </p:nvPicPr>
        <p:blipFill rotWithShape="1">
          <a:blip r:embed="rId3">
            <a:alphaModFix/>
          </a:blip>
          <a:srcRect b="0" l="0" r="0" t="0"/>
          <a:stretch/>
        </p:blipFill>
        <p:spPr>
          <a:xfrm>
            <a:off x="5177474" y="2006679"/>
            <a:ext cx="3714750" cy="1835466"/>
          </a:xfrm>
          <a:prstGeom prst="rect">
            <a:avLst/>
          </a:prstGeom>
          <a:noFill/>
          <a:ln>
            <a:noFill/>
          </a:ln>
        </p:spPr>
      </p:pic>
      <p:sp>
        <p:nvSpPr>
          <p:cNvPr id="172" name="Google Shape;172;p5"/>
          <p:cNvSpPr txBox="1"/>
          <p:nvPr/>
        </p:nvSpPr>
        <p:spPr>
          <a:xfrm>
            <a:off x="6565900" y="4743450"/>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5"/>
          <p:cNvSpPr txBox="1"/>
          <p:nvPr/>
        </p:nvSpPr>
        <p:spPr>
          <a:xfrm>
            <a:off x="1770016" y="3207138"/>
            <a:ext cx="1436915" cy="307777"/>
          </a:xfrm>
          <a:prstGeom prst="rect">
            <a:avLst/>
          </a:prstGeom>
          <a:noFill/>
          <a:ln cap="flat" cmpd="sng" w="12700">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400" u="none" cap="none" strike="noStrike">
                <a:solidFill>
                  <a:srgbClr val="000000"/>
                </a:solidFill>
                <a:latin typeface="Arial"/>
                <a:ea typeface="Arial"/>
                <a:cs typeface="Arial"/>
                <a:sym typeface="Arial"/>
              </a:rPr>
              <a:t>objet = instance</a:t>
            </a:r>
            <a:endParaRPr b="0" i="0" sz="1400" u="none" cap="none" strike="noStrike">
              <a:solidFill>
                <a:srgbClr val="000000"/>
              </a:solidFill>
              <a:latin typeface="Arial"/>
              <a:ea typeface="Arial"/>
              <a:cs typeface="Arial"/>
              <a:sym typeface="Arial"/>
            </a:endParaRPr>
          </a:p>
        </p:txBody>
      </p:sp>
      <p:sp>
        <p:nvSpPr>
          <p:cNvPr id="174" name="Google Shape;174;p5"/>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1535738" y="2266450"/>
            <a:ext cx="6635700" cy="1202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fr-FR">
                <a:solidFill>
                  <a:schemeClr val="dk1"/>
                </a:solidFill>
              </a:rPr>
              <a:t>Règles de nommage</a:t>
            </a:r>
            <a:endParaRPr/>
          </a:p>
        </p:txBody>
      </p:sp>
      <p:sp>
        <p:nvSpPr>
          <p:cNvPr id="180" name="Google Shape;180;p6"/>
          <p:cNvSpPr txBox="1"/>
          <p:nvPr/>
        </p:nvSpPr>
        <p:spPr>
          <a:xfrm>
            <a:off x="843456" y="1245613"/>
            <a:ext cx="7047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Comfortaa"/>
                <a:ea typeface="Comfortaa"/>
                <a:cs typeface="Comfortaa"/>
                <a:sym typeface="Comfortaa"/>
              </a:rPr>
              <a:t>{</a:t>
            </a:r>
            <a:endParaRPr b="0" i="0" sz="5000" u="none" cap="none" strike="noStrike">
              <a:solidFill>
                <a:schemeClr val="accent2"/>
              </a:solidFill>
              <a:latin typeface="Comfortaa"/>
              <a:ea typeface="Comfortaa"/>
              <a:cs typeface="Comfortaa"/>
              <a:sym typeface="Comfortaa"/>
            </a:endParaRPr>
          </a:p>
        </p:txBody>
      </p:sp>
      <p:sp>
        <p:nvSpPr>
          <p:cNvPr id="181" name="Google Shape;181;p6"/>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fr-FR" sz="5000" u="none" cap="none" strike="noStrike">
                <a:solidFill>
                  <a:schemeClr val="accent3"/>
                </a:solidFill>
                <a:latin typeface="Comfortaa"/>
                <a:ea typeface="Comfortaa"/>
                <a:cs typeface="Comfortaa"/>
                <a:sym typeface="Comfortaa"/>
              </a:rPr>
              <a:t>}</a:t>
            </a:r>
            <a:endParaRPr b="0" i="0" sz="5000" u="none" cap="none" strike="noStrike">
              <a:solidFill>
                <a:schemeClr val="accent3"/>
              </a:solidFill>
              <a:latin typeface="Comfortaa"/>
              <a:ea typeface="Comfortaa"/>
              <a:cs typeface="Comfortaa"/>
              <a:sym typeface="Comfortaa"/>
            </a:endParaRPr>
          </a:p>
        </p:txBody>
      </p:sp>
      <p:sp>
        <p:nvSpPr>
          <p:cNvPr id="182" name="Google Shape;182;p6"/>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2"/>
                </a:solidFill>
                <a:latin typeface="Fira Code"/>
                <a:ea typeface="Fira Code"/>
                <a:cs typeface="Fira Code"/>
                <a:sym typeface="Fira Code"/>
              </a:rPr>
              <a:t>..</a:t>
            </a:r>
            <a:endParaRPr b="0" i="0" sz="5000" u="none" cap="none" strike="noStrike">
              <a:solidFill>
                <a:schemeClr val="accent2"/>
              </a:solidFill>
              <a:latin typeface="Arial"/>
              <a:ea typeface="Arial"/>
              <a:cs typeface="Arial"/>
              <a:sym typeface="Arial"/>
            </a:endParaRPr>
          </a:p>
        </p:txBody>
      </p:sp>
      <p:sp>
        <p:nvSpPr>
          <p:cNvPr id="183" name="Google Shape;183;p6"/>
          <p:cNvSpPr txBox="1"/>
          <p:nvPr/>
        </p:nvSpPr>
        <p:spPr>
          <a:xfrm>
            <a:off x="1287806" y="1460288"/>
            <a:ext cx="976200" cy="546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5000"/>
              <a:buFont typeface="Arial"/>
              <a:buNone/>
            </a:pPr>
            <a:r>
              <a:rPr b="0" i="0" lang="fr-FR" sz="5000" u="none" cap="none" strike="noStrike">
                <a:solidFill>
                  <a:schemeClr val="accent5"/>
                </a:solidFill>
                <a:latin typeface="Fira Code"/>
                <a:ea typeface="Fira Code"/>
                <a:cs typeface="Fira Code"/>
                <a:sym typeface="Fira Code"/>
              </a:rPr>
              <a:t>..</a:t>
            </a:r>
            <a:endParaRPr b="0" i="0" sz="5000" u="none" cap="none" strike="noStrike">
              <a:solidFill>
                <a:schemeClr val="accent5"/>
              </a:solidFill>
              <a:latin typeface="Arial"/>
              <a:ea typeface="Arial"/>
              <a:cs typeface="Arial"/>
              <a:sym typeface="Arial"/>
            </a:endParaRPr>
          </a:p>
        </p:txBody>
      </p:sp>
      <p:grpSp>
        <p:nvGrpSpPr>
          <p:cNvPr id="184" name="Google Shape;184;p6"/>
          <p:cNvGrpSpPr/>
          <p:nvPr/>
        </p:nvGrpSpPr>
        <p:grpSpPr>
          <a:xfrm>
            <a:off x="350039" y="3944000"/>
            <a:ext cx="2536147" cy="887325"/>
            <a:chOff x="880714" y="3731738"/>
            <a:chExt cx="2536147" cy="887325"/>
          </a:xfrm>
        </p:grpSpPr>
        <p:sp>
          <p:nvSpPr>
            <p:cNvPr id="185" name="Google Shape;185;p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6"/>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533487" y="445025"/>
            <a:ext cx="80770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Classe</a:t>
            </a:r>
            <a:endParaRPr/>
          </a:p>
        </p:txBody>
      </p:sp>
      <p:sp>
        <p:nvSpPr>
          <p:cNvPr id="204" name="Google Shape;204;p7"/>
          <p:cNvSpPr txBox="1"/>
          <p:nvPr>
            <p:ph idx="1" type="subTitle"/>
          </p:nvPr>
        </p:nvSpPr>
        <p:spPr>
          <a:xfrm>
            <a:off x="251776" y="1529000"/>
            <a:ext cx="4965600" cy="30750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100"/>
              <a:buChar char="●"/>
            </a:pPr>
            <a:r>
              <a:rPr lang="fr-FR"/>
              <a:t>1ère lettre en majuscule</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Le nom de la classe doit</a:t>
            </a:r>
            <a:endParaRPr/>
          </a:p>
          <a:p>
            <a:pPr indent="0" lvl="0" marL="0" rtl="0" algn="l">
              <a:lnSpc>
                <a:spcPct val="115000"/>
              </a:lnSpc>
              <a:spcBef>
                <a:spcPts val="0"/>
              </a:spcBef>
              <a:spcAft>
                <a:spcPts val="0"/>
              </a:spcAft>
              <a:buSzPts val="1100"/>
              <a:buNone/>
            </a:pPr>
            <a:r>
              <a:rPr lang="fr-FR"/>
              <a:t>correspondre au nom du fichier</a:t>
            </a:r>
            <a:endParaRPr/>
          </a:p>
          <a:p>
            <a:pPr indent="0" lvl="0" marL="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Donner des noms simples et </a:t>
            </a:r>
            <a:endParaRPr/>
          </a:p>
          <a:p>
            <a:pPr indent="0" lvl="0" marL="0" rtl="0" algn="l">
              <a:lnSpc>
                <a:spcPct val="115000"/>
              </a:lnSpc>
              <a:spcBef>
                <a:spcPts val="0"/>
              </a:spcBef>
              <a:spcAft>
                <a:spcPts val="0"/>
              </a:spcAft>
              <a:buSzPts val="1100"/>
              <a:buNone/>
            </a:pPr>
            <a:r>
              <a:rPr lang="fr-FR"/>
              <a:t>descriptifs</a:t>
            </a:r>
            <a:endParaRPr/>
          </a:p>
          <a:p>
            <a:pPr indent="0" lvl="0" marL="0" rtl="0" algn="l">
              <a:lnSpc>
                <a:spcPct val="115000"/>
              </a:lnSpc>
              <a:spcBef>
                <a:spcPts val="0"/>
              </a:spcBef>
              <a:spcAft>
                <a:spcPts val="0"/>
              </a:spcAft>
              <a:buSzPts val="1100"/>
              <a:buNone/>
            </a:pPr>
            <a:r>
              <a:t/>
            </a:r>
            <a:endParaRPr/>
          </a:p>
        </p:txBody>
      </p:sp>
      <p:sp>
        <p:nvSpPr>
          <p:cNvPr id="205" name="Google Shape;205;p7"/>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grpSp>
        <p:nvGrpSpPr>
          <p:cNvPr id="206" name="Google Shape;206;p7"/>
          <p:cNvGrpSpPr/>
          <p:nvPr/>
        </p:nvGrpSpPr>
        <p:grpSpPr>
          <a:xfrm>
            <a:off x="4572000" y="1529000"/>
            <a:ext cx="4267444" cy="3169475"/>
            <a:chOff x="4572000" y="1529000"/>
            <a:chExt cx="4267444" cy="3169475"/>
          </a:xfrm>
        </p:grpSpPr>
        <p:pic>
          <p:nvPicPr>
            <p:cNvPr id="207" name="Google Shape;207;p7"/>
            <p:cNvPicPr preferRelativeResize="0"/>
            <p:nvPr/>
          </p:nvPicPr>
          <p:blipFill rotWithShape="1">
            <a:blip r:embed="rId3">
              <a:alphaModFix/>
            </a:blip>
            <a:srcRect b="0" l="0" r="0" t="0"/>
            <a:stretch/>
          </p:blipFill>
          <p:spPr>
            <a:xfrm>
              <a:off x="4572000" y="1529000"/>
              <a:ext cx="4267444" cy="2645550"/>
            </a:xfrm>
            <a:prstGeom prst="rect">
              <a:avLst/>
            </a:prstGeom>
            <a:noFill/>
            <a:ln>
              <a:noFill/>
            </a:ln>
          </p:spPr>
        </p:pic>
        <p:sp>
          <p:nvSpPr>
            <p:cNvPr id="208" name="Google Shape;208;p7"/>
            <p:cNvSpPr txBox="1"/>
            <p:nvPr/>
          </p:nvSpPr>
          <p:spPr>
            <a:xfrm>
              <a:off x="6134222" y="4390698"/>
              <a:ext cx="1143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Voiture.java</a:t>
              </a:r>
              <a:endParaRPr/>
            </a:p>
          </p:txBody>
        </p:sp>
      </p:grpSp>
      <p:sp>
        <p:nvSpPr>
          <p:cNvPr id="209" name="Google Shape;209;p7"/>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533487" y="431987"/>
            <a:ext cx="80770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Variable</a:t>
            </a:r>
            <a:endParaRPr/>
          </a:p>
        </p:txBody>
      </p:sp>
      <p:sp>
        <p:nvSpPr>
          <p:cNvPr id="215" name="Google Shape;215;p8"/>
          <p:cNvSpPr txBox="1"/>
          <p:nvPr>
            <p:ph idx="1" type="subTitle"/>
          </p:nvPr>
        </p:nvSpPr>
        <p:spPr>
          <a:xfrm>
            <a:off x="238713" y="1386912"/>
            <a:ext cx="4965600" cy="30750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100"/>
              <a:buChar char="●"/>
            </a:pPr>
            <a:r>
              <a:rPr lang="fr-FR"/>
              <a:t>Commence par une lettre minuscule</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Est de longueur quelconque</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Peut contenir des lettres ou des chiffres ou le caractère souligné «_»</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Ne doit pas être un mot réservé du langage(if, for, true, … )</a:t>
            </a:r>
            <a:endParaRPr/>
          </a:p>
          <a:p>
            <a:pPr indent="-215900" lvl="0" marL="285750" rtl="0" algn="l">
              <a:lnSpc>
                <a:spcPct val="115000"/>
              </a:lnSpc>
              <a:spcBef>
                <a:spcPts val="0"/>
              </a:spcBef>
              <a:spcAft>
                <a:spcPts val="0"/>
              </a:spcAft>
              <a:buSzPts val="1100"/>
              <a:buNone/>
            </a:pPr>
            <a:r>
              <a:t/>
            </a:r>
            <a:endParaRPr/>
          </a:p>
          <a:p>
            <a:pPr indent="-285750" lvl="0" marL="285750" rtl="0" algn="l">
              <a:lnSpc>
                <a:spcPct val="115000"/>
              </a:lnSpc>
              <a:spcBef>
                <a:spcPts val="0"/>
              </a:spcBef>
              <a:spcAft>
                <a:spcPts val="0"/>
              </a:spcAft>
              <a:buSzPts val="1100"/>
              <a:buChar char="●"/>
            </a:pPr>
            <a:r>
              <a:rPr lang="fr-FR"/>
              <a:t>Les espaces ne sont pas permis</a:t>
            </a:r>
            <a:endParaRPr/>
          </a:p>
          <a:p>
            <a:pPr indent="-215900" lvl="0" marL="285750" rtl="0" algn="l">
              <a:lnSpc>
                <a:spcPct val="115000"/>
              </a:lnSpc>
              <a:spcBef>
                <a:spcPts val="0"/>
              </a:spcBef>
              <a:spcAft>
                <a:spcPts val="0"/>
              </a:spcAft>
              <a:buSzPts val="1100"/>
              <a:buNone/>
            </a:pPr>
            <a:r>
              <a:t/>
            </a:r>
            <a:endParaRPr/>
          </a:p>
        </p:txBody>
      </p:sp>
      <p:sp>
        <p:nvSpPr>
          <p:cNvPr id="216" name="Google Shape;216;p8"/>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pic>
        <p:nvPicPr>
          <p:cNvPr id="217" name="Google Shape;217;p8"/>
          <p:cNvPicPr preferRelativeResize="0"/>
          <p:nvPr/>
        </p:nvPicPr>
        <p:blipFill rotWithShape="1">
          <a:blip r:embed="rId3">
            <a:alphaModFix/>
          </a:blip>
          <a:srcRect b="0" l="0" r="0" t="0"/>
          <a:stretch/>
        </p:blipFill>
        <p:spPr>
          <a:xfrm>
            <a:off x="5164409" y="2083296"/>
            <a:ext cx="3740878" cy="1682231"/>
          </a:xfrm>
          <a:prstGeom prst="rect">
            <a:avLst/>
          </a:prstGeom>
          <a:noFill/>
          <a:ln>
            <a:noFill/>
          </a:ln>
        </p:spPr>
      </p:pic>
      <p:sp>
        <p:nvSpPr>
          <p:cNvPr id="218" name="Google Shape;218;p8"/>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533487" y="431987"/>
            <a:ext cx="8077025"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fr-FR" sz="2800">
                <a:solidFill>
                  <a:schemeClr val="lt1"/>
                </a:solidFill>
              </a:rPr>
              <a:t>Constante</a:t>
            </a:r>
            <a:endParaRPr/>
          </a:p>
        </p:txBody>
      </p:sp>
      <p:sp>
        <p:nvSpPr>
          <p:cNvPr id="224" name="Google Shape;224;p9"/>
          <p:cNvSpPr txBox="1"/>
          <p:nvPr>
            <p:ph idx="1" type="subTitle"/>
          </p:nvPr>
        </p:nvSpPr>
        <p:spPr>
          <a:xfrm>
            <a:off x="238712" y="1813599"/>
            <a:ext cx="4965600" cy="30750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100"/>
              <a:buChar char="●"/>
            </a:pPr>
            <a:r>
              <a:rPr lang="fr-FR"/>
              <a:t>Les constantes sont en majuscules et les mots sont séparés par le caractère souligné «_»</a:t>
            </a:r>
            <a:endParaRPr/>
          </a:p>
        </p:txBody>
      </p:sp>
      <p:sp>
        <p:nvSpPr>
          <p:cNvPr id="225" name="Google Shape;225;p9"/>
          <p:cNvSpPr txBox="1"/>
          <p:nvPr/>
        </p:nvSpPr>
        <p:spPr>
          <a:xfrm>
            <a:off x="8277725" y="1337250"/>
            <a:ext cx="519300" cy="7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t/>
            </a:r>
            <a:endParaRPr b="0" i="0" sz="9600" u="none" cap="none" strike="noStrike">
              <a:solidFill>
                <a:schemeClr val="accent1"/>
              </a:solidFill>
              <a:latin typeface="Comfortaa"/>
              <a:ea typeface="Comfortaa"/>
              <a:cs typeface="Comfortaa"/>
              <a:sym typeface="Comfortaa"/>
            </a:endParaRPr>
          </a:p>
        </p:txBody>
      </p:sp>
      <p:pic>
        <p:nvPicPr>
          <p:cNvPr id="226" name="Google Shape;226;p9"/>
          <p:cNvPicPr preferRelativeResize="0"/>
          <p:nvPr/>
        </p:nvPicPr>
        <p:blipFill rotWithShape="1">
          <a:blip r:embed="rId3">
            <a:alphaModFix/>
          </a:blip>
          <a:srcRect b="0" l="0" r="0" t="0"/>
          <a:stretch/>
        </p:blipFill>
        <p:spPr>
          <a:xfrm>
            <a:off x="5164410" y="1792400"/>
            <a:ext cx="3740878" cy="1558699"/>
          </a:xfrm>
          <a:prstGeom prst="rect">
            <a:avLst/>
          </a:prstGeom>
          <a:noFill/>
          <a:ln>
            <a:noFill/>
          </a:ln>
        </p:spPr>
      </p:pic>
      <p:sp>
        <p:nvSpPr>
          <p:cNvPr id="227" name="Google Shape;227;p9"/>
          <p:cNvSpPr txBox="1"/>
          <p:nvPr>
            <p:ph idx="12" type="sldNum"/>
          </p:nvPr>
        </p:nvSpPr>
        <p:spPr>
          <a:xfrm>
            <a:off x="8550875" y="4785798"/>
            <a:ext cx="501993" cy="274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Java Programming for High School by Slidesgo">
  <a:themeElements>
    <a:clrScheme name="Custom 2">
      <a:dk1>
        <a:srgbClr val="171717"/>
      </a:dk1>
      <a:lt1>
        <a:srgbClr val="F8F8F8"/>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