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Barlow Condensed Medium"/>
      <p:regular r:id="rId33"/>
      <p:bold r:id="rId34"/>
      <p:italic r:id="rId35"/>
      <p:boldItalic r:id="rId36"/>
    </p:embeddedFont>
    <p:embeddedFont>
      <p:font typeface="Barlow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339668-3CC4-42CD-9373-9D471F07589F}">
  <a:tblStyle styleId="{B5339668-3CC4-42CD-9373-9D471F07589F}" styleName="Table_0">
    <a:wholeTbl>
      <a:tcTxStyle b="off" i="off">
        <a:font>
          <a:latin typeface="Calibri"/>
          <a:ea typeface="Calibri"/>
          <a:cs typeface="Calibri"/>
        </a:font>
        <a:srgbClr val="000000"/>
      </a:tcTxStyle>
      <a:tcStyle>
        <a:tcBdr>
          <a:left>
            <a:ln cap="flat" cmpd="sng" w="12700">
              <a:solidFill>
                <a:srgbClr val="5B9BD5"/>
              </a:solidFill>
              <a:prstDash val="solid"/>
              <a:round/>
              <a:headEnd len="sm" w="sm" type="none"/>
              <a:tailEnd len="sm" w="sm" type="none"/>
            </a:ln>
          </a:left>
          <a:right>
            <a:ln cap="flat" cmpd="sng" w="12700">
              <a:solidFill>
                <a:srgbClr val="5B9BD5"/>
              </a:solidFill>
              <a:prstDash val="solid"/>
              <a:round/>
              <a:headEnd len="sm" w="sm" type="none"/>
              <a:tailEnd len="sm" w="sm" type="none"/>
            </a:ln>
          </a:right>
          <a:top>
            <a:ln cap="flat" cmpd="sng" w="12700">
              <a:solidFill>
                <a:srgbClr val="5B9BD5"/>
              </a:solidFill>
              <a:prstDash val="solid"/>
              <a:round/>
              <a:headEnd len="sm" w="sm" type="none"/>
              <a:tailEnd len="sm" w="sm" type="none"/>
            </a:ln>
          </a:top>
          <a:bottom>
            <a:ln cap="flat" cmpd="sng" w="12700">
              <a:solidFill>
                <a:srgbClr val="5B9BD5"/>
              </a:solidFill>
              <a:prstDash val="solid"/>
              <a:round/>
              <a:headEnd len="sm" w="sm" type="none"/>
              <a:tailEnd len="sm" w="sm" type="none"/>
            </a:ln>
          </a:bottom>
          <a:insideH>
            <a:ln cap="flat" cmpd="sng" w="12700">
              <a:solidFill>
                <a:srgbClr val="5B9BD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b="off" i="off"/>
      <a:tcStyle>
        <a:fill>
          <a:solidFill>
            <a:srgbClr val="E9EFF7"/>
          </a:solidFill>
        </a:fill>
      </a:tcStyle>
    </a:band1H>
    <a:band2H>
      <a:tcTxStyle b="off" i="off"/>
    </a:band2H>
    <a:band1V>
      <a:tcTxStyle b="off" i="off"/>
      <a:tcStyle>
        <a:fill>
          <a:solidFill>
            <a:srgbClr val="E9EFF7"/>
          </a:solidFill>
        </a:fill>
      </a:tcStyle>
    </a:band1V>
    <a:band2V>
      <a:tcTxStyle b="off" i="off"/>
    </a:band2V>
    <a:lastCol>
      <a:tcTxStyle b="on" i="off"/>
    </a:lastCol>
    <a:firstCol>
      <a:tcTxStyle b="on" i="off"/>
    </a:firstCol>
    <a:lastRow>
      <a:tcTxStyle b="on" i="off"/>
      <a:tcStyle>
        <a:tcBdr>
          <a:top>
            <a:ln cap="flat" cmpd="sng" w="50800">
              <a:solidFill>
                <a:srgbClr val="5B9BD5"/>
              </a:solidFill>
              <a:prstDash val="solid"/>
              <a:round/>
              <a:headEnd len="sm" w="sm" type="none"/>
              <a:tailEnd len="sm" w="sm" type="none"/>
            </a:ln>
          </a:top>
        </a:tcBdr>
        <a:fill>
          <a:solidFill>
            <a:srgbClr val="FFFFFF"/>
          </a:solidFill>
        </a:fill>
      </a:tcStyle>
    </a:lastRow>
    <a:seCell>
      <a:tcTxStyle b="off" i="off"/>
    </a:seCell>
    <a:swCell>
      <a:tcTxStyle b="off" i="off"/>
    </a:swCell>
    <a:firstRow>
      <a:tcTxStyle b="on" i="off">
        <a:font>
          <a:latin typeface="Calibri"/>
          <a:ea typeface="Calibri"/>
          <a:cs typeface="Calibri"/>
        </a:font>
        <a:srgbClr val="FFFFFF"/>
      </a:tcTxStyle>
      <a:tcStyle>
        <a:fill>
          <a:solidFill>
            <a:srgbClr val="5B9BD5"/>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BarlowCondensedMedium-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BarlowCondensedMedium-italic.fntdata"/><Relationship Id="rId12" Type="http://schemas.openxmlformats.org/officeDocument/2006/relationships/slide" Target="slides/slide6.xml"/><Relationship Id="rId34" Type="http://schemas.openxmlformats.org/officeDocument/2006/relationships/font" Target="fonts/BarlowCondensedMedium-bold.fntdata"/><Relationship Id="rId15" Type="http://schemas.openxmlformats.org/officeDocument/2006/relationships/slide" Target="slides/slide9.xml"/><Relationship Id="rId37" Type="http://schemas.openxmlformats.org/officeDocument/2006/relationships/font" Target="fonts/BarlowCondensed-regular.fntdata"/><Relationship Id="rId14" Type="http://schemas.openxmlformats.org/officeDocument/2006/relationships/slide" Target="slides/slide8.xml"/><Relationship Id="rId36" Type="http://schemas.openxmlformats.org/officeDocument/2006/relationships/font" Target="fonts/BarlowCondensedMedium-boldItalic.fntdata"/><Relationship Id="rId17" Type="http://schemas.openxmlformats.org/officeDocument/2006/relationships/slide" Target="slides/slide11.xml"/><Relationship Id="rId39" Type="http://schemas.openxmlformats.org/officeDocument/2006/relationships/font" Target="fonts/BarlowCondensed-italic.fntdata"/><Relationship Id="rId16" Type="http://schemas.openxmlformats.org/officeDocument/2006/relationships/slide" Target="slides/slide10.xml"/><Relationship Id="rId38" Type="http://schemas.openxmlformats.org/officeDocument/2006/relationships/font" Target="fonts/BarlowCondense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5df47954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5df47954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5df47954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5df47954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5df47954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5df47954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5df47954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5df47954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5df47954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85df47954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85df47954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85df47954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5df47954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5df47954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5df47954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85df47954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5df47954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5df47954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5df47954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5df47954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c088f8ff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c088f8ff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5df479540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85df47954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85df47954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85df47954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8611636e1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8611636e1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8611636e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8611636e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8611636e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8611636e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8611636e1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8611636e1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7c334f1f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7c334f1f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5df4795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5df4795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5df47954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5df4795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5df47954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5df47954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5df47954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5df47954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204f809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8204f809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5df47954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5df47954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5df47954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5df47954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descr="D:\esprit 2014\ESPRIT 2014\charte essprit 2014\render\support final\triangle.png" id="54" name="Google Shape;54;p13"/>
          <p:cNvPicPr preferRelativeResize="0"/>
          <p:nvPr/>
        </p:nvPicPr>
        <p:blipFill rotWithShape="1">
          <a:blip r:embed="rId3">
            <a:alphaModFix/>
          </a:blip>
          <a:srcRect b="0" l="0" r="0" t="0"/>
          <a:stretch/>
        </p:blipFill>
        <p:spPr>
          <a:xfrm flipH="1" rot="10800000">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cap="flat" cmpd="sng" w="28575">
            <a:solidFill>
              <a:srgbClr val="F5340B"/>
            </a:solidFill>
            <a:prstDash val="solid"/>
            <a:round/>
            <a:headEnd len="med" w="med" type="none"/>
            <a:tailEnd len="med" w="med" type="none"/>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anchorCtr="0" anchor="t" bIns="91425" lIns="91425" spcFirstLastPara="1" rIns="91425" wrap="square" tIns="91425">
            <a:spAutoFit/>
          </a:bodyPr>
          <a:lstStyle/>
          <a:p>
            <a:pPr indent="-228600" lvl="0" marL="228600" rtl="0" algn="ctr">
              <a:lnSpc>
                <a:spcPct val="115000"/>
              </a:lnSpc>
              <a:spcBef>
                <a:spcPts val="2400"/>
              </a:spcBef>
              <a:spcAft>
                <a:spcPts val="600"/>
              </a:spcAft>
              <a:buNone/>
            </a:pPr>
            <a:r>
              <a:rPr b="1" lang="en" sz="2600">
                <a:solidFill>
                  <a:srgbClr val="E20B0B"/>
                </a:solidFill>
                <a:latin typeface="Barlow Condensed"/>
                <a:ea typeface="Barlow Condensed"/>
                <a:cs typeface="Barlow Condensed"/>
                <a:sym typeface="Barlow Condensed"/>
              </a:rPr>
              <a:t>Chapitre 4: Encapsulation</a:t>
            </a:r>
            <a:endParaRPr b="1" sz="2600">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D:\esprit 2014\ESPRIT 2014\charte essprit 2014\render\support final\triangle.png" id="166" name="Google Shape;166;p2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67" name="Google Shape;167;p2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68" name="Google Shape;16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69" name="Google Shape;169;p2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classes (1/3</a:t>
            </a:r>
            <a:r>
              <a:rPr b="1" lang="en">
                <a:solidFill>
                  <a:srgbClr val="E20B0B"/>
                </a:solidFill>
              </a:rPr>
              <a:t>) </a:t>
            </a:r>
            <a:endParaRPr b="1">
              <a:solidFill>
                <a:srgbClr val="E20B0B"/>
              </a:solidFill>
            </a:endParaRPr>
          </a:p>
        </p:txBody>
      </p:sp>
      <p:pic>
        <p:nvPicPr>
          <p:cNvPr id="170" name="Google Shape;170;p22"/>
          <p:cNvPicPr preferRelativeResize="0"/>
          <p:nvPr/>
        </p:nvPicPr>
        <p:blipFill rotWithShape="1">
          <a:blip r:embed="rId4">
            <a:alphaModFix/>
          </a:blip>
          <a:srcRect b="0" l="0" r="0" t="0"/>
          <a:stretch/>
        </p:blipFill>
        <p:spPr>
          <a:xfrm>
            <a:off x="939124" y="1075112"/>
            <a:ext cx="6856675" cy="3340075"/>
          </a:xfrm>
          <a:prstGeom prst="rect">
            <a:avLst/>
          </a:prstGeom>
          <a:noFill/>
          <a:ln cap="flat" cmpd="sng" w="12700">
            <a:solidFill>
              <a:srgbClr val="000000"/>
            </a:solidFill>
            <a:prstDash val="solid"/>
            <a:round/>
            <a:headEnd len="sm" w="sm" type="none"/>
            <a:tailEnd len="sm" w="sm" type="none"/>
          </a:ln>
        </p:spPr>
      </p:pic>
      <p:sp>
        <p:nvSpPr>
          <p:cNvPr id="171" name="Google Shape;171;p22"/>
          <p:cNvSpPr/>
          <p:nvPr/>
        </p:nvSpPr>
        <p:spPr>
          <a:xfrm>
            <a:off x="1302250" y="4695950"/>
            <a:ext cx="66225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500"/>
              <a:t> Les classes peuvent uniquement être publiques ou par </a:t>
            </a:r>
            <a:r>
              <a:rPr lang="en" sz="1500"/>
              <a:t>défaut</a:t>
            </a:r>
            <a:r>
              <a:rPr lang="en" sz="1500"/>
              <a:t>.</a:t>
            </a:r>
            <a:endParaRPr i="0" sz="1500" u="none" cap="none" strike="noStrike">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D:\esprit 2014\ESPRIT 2014\charte essprit 2014\render\support final\triangle.png" id="176" name="Google Shape;176;p2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77" name="Google Shape;177;p2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78" name="Google Shape;17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79" name="Google Shape;179;p23"/>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classes (2/3)</a:t>
            </a:r>
            <a:endParaRPr/>
          </a:p>
        </p:txBody>
      </p:sp>
      <p:sp>
        <p:nvSpPr>
          <p:cNvPr id="180" name="Google Shape;180;p23"/>
          <p:cNvSpPr txBox="1"/>
          <p:nvPr/>
        </p:nvSpPr>
        <p:spPr>
          <a:xfrm>
            <a:off x="744653" y="1581150"/>
            <a:ext cx="2187600" cy="9906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rPr>
              <a:t>public</a:t>
            </a:r>
            <a:r>
              <a:rPr i="0" lang="en" sz="1800" u="none" cap="none" strike="noStrike">
                <a:solidFill>
                  <a:srgbClr val="000000"/>
                </a:solidFill>
              </a:rPr>
              <a:t> class A {</a:t>
            </a:r>
            <a:endParaRPr i="0" sz="18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000000"/>
                </a:solidFill>
              </a:rPr>
              <a:t>…</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000000"/>
                </a:solidFill>
              </a:rPr>
              <a:t>}</a:t>
            </a:r>
            <a:endParaRPr i="0" sz="1400" u="none" cap="none" strike="noStrike">
              <a:solidFill>
                <a:srgbClr val="000000"/>
              </a:solidFill>
            </a:endParaRPr>
          </a:p>
        </p:txBody>
      </p:sp>
      <p:sp>
        <p:nvSpPr>
          <p:cNvPr id="181" name="Google Shape;181;p23"/>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class B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800"/>
              <a:buFont typeface="Arial"/>
              <a:buNone/>
            </a:pPr>
            <a:r>
              <a:rPr i="0" lang="en" sz="2000" u="none" cap="none" strike="noStrike">
                <a:solidFill>
                  <a:srgbClr val="000000"/>
                </a:solidFill>
              </a:rPr>
              <a:t>	A a;  </a:t>
            </a:r>
            <a:r>
              <a:rPr i="0" lang="en" sz="2000" u="none" cap="none" strike="noStrike">
                <a:solidFill>
                  <a:srgbClr val="000000"/>
                </a:solidFill>
              </a:rPr>
              <a:t>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p:txBody>
      </p:sp>
      <p:sp>
        <p:nvSpPr>
          <p:cNvPr id="182" name="Google Shape;182;p23"/>
          <p:cNvSpPr/>
          <p:nvPr/>
        </p:nvSpPr>
        <p:spPr>
          <a:xfrm>
            <a:off x="1302250" y="4695950"/>
            <a:ext cx="66225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600"/>
              <a:t>Une </a:t>
            </a:r>
            <a:r>
              <a:rPr i="0" lang="en" sz="1600" u="none" cap="none" strike="noStrike">
                <a:solidFill>
                  <a:srgbClr val="000000"/>
                </a:solidFill>
              </a:rPr>
              <a:t>classe </a:t>
            </a:r>
            <a:r>
              <a:rPr b="1" i="0" lang="en" sz="1600" u="none" cap="none" strike="noStrike">
                <a:solidFill>
                  <a:srgbClr val="000000"/>
                </a:solidFill>
              </a:rPr>
              <a:t>public </a:t>
            </a:r>
            <a:r>
              <a:rPr i="0" lang="en" sz="1600" u="none" cap="none" strike="noStrike">
                <a:solidFill>
                  <a:srgbClr val="000000"/>
                </a:solidFill>
              </a:rPr>
              <a:t>est visible depuis n’importe quelle classe du projet.</a:t>
            </a:r>
            <a:endParaRPr i="0" sz="1600" u="none" cap="none" strike="noStrike">
              <a:solidFill>
                <a:srgbClr val="000000"/>
              </a:solidFill>
            </a:endParaRPr>
          </a:p>
        </p:txBody>
      </p:sp>
      <p:sp>
        <p:nvSpPr>
          <p:cNvPr id="183" name="Google Shape;183;p23"/>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class C  extends A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800"/>
              <a:buFont typeface="Arial"/>
              <a:buNone/>
            </a:pPr>
            <a:r>
              <a:rPr i="0" lang="en" sz="2000" u="none" cap="none" strike="noStrike">
                <a:solidFill>
                  <a:srgbClr val="000000"/>
                </a:solidFill>
              </a:rPr>
              <a:t>	A a;   </a:t>
            </a:r>
            <a:endParaRPr sz="2000"/>
          </a:p>
          <a:p>
            <a:pPr indent="0" lvl="0" marL="0" marR="0" rtl="0" algn="l">
              <a:lnSpc>
                <a:spcPct val="100000"/>
              </a:lnSpc>
              <a:spcBef>
                <a:spcPts val="0"/>
              </a:spcBef>
              <a:spcAft>
                <a:spcPts val="0"/>
              </a:spcAft>
              <a:buClr>
                <a:srgbClr val="000000"/>
              </a:buClr>
              <a:buSzPts val="2800"/>
              <a:buFont typeface="Arial"/>
              <a:buNone/>
            </a:pPr>
            <a:r>
              <a:rPr i="0" lang="en" sz="2000" u="none" cap="none" strike="noStrike">
                <a:solidFill>
                  <a:srgbClr val="000000"/>
                </a:solidFill>
              </a:rPr>
              <a:t>…</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p:txBody>
      </p:sp>
      <p:sp>
        <p:nvSpPr>
          <p:cNvPr id="184" name="Google Shape;184;p23"/>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class D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800"/>
              <a:buFont typeface="Arial"/>
              <a:buNone/>
            </a:pPr>
            <a:r>
              <a:rPr i="0" lang="en" sz="2000" u="none" cap="none" strike="noStrike">
                <a:solidFill>
                  <a:srgbClr val="000000"/>
                </a:solidFill>
              </a:rPr>
              <a:t>	A a;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p:txBody>
      </p:sp>
      <p:pic>
        <p:nvPicPr>
          <p:cNvPr id="185" name="Google Shape;185;p23"/>
          <p:cNvPicPr preferRelativeResize="0"/>
          <p:nvPr/>
        </p:nvPicPr>
        <p:blipFill rotWithShape="1">
          <a:blip r:embed="rId4">
            <a:alphaModFix/>
          </a:blip>
          <a:srcRect b="0" l="0" r="0" t="0"/>
          <a:stretch/>
        </p:blipFill>
        <p:spPr>
          <a:xfrm>
            <a:off x="3541631" y="671824"/>
            <a:ext cx="4655497" cy="2151371"/>
          </a:xfrm>
          <a:prstGeom prst="rect">
            <a:avLst/>
          </a:prstGeom>
          <a:noFill/>
          <a:ln>
            <a:noFill/>
          </a:ln>
        </p:spPr>
      </p:pic>
      <p:sp>
        <p:nvSpPr>
          <p:cNvPr id="186" name="Google Shape;186;p23"/>
          <p:cNvSpPr/>
          <p:nvPr/>
        </p:nvSpPr>
        <p:spPr>
          <a:xfrm>
            <a:off x="1225550" y="1072550"/>
            <a:ext cx="12258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000" u="none" cap="none" strike="noStrike">
                <a:solidFill>
                  <a:srgbClr val="000000"/>
                </a:solidFill>
              </a:rPr>
              <a:t>public</a:t>
            </a:r>
            <a:endParaRPr b="1" i="0" sz="20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D:\esprit 2014\ESPRIT 2014\charte essprit 2014\render\support final\triangle.png" id="191" name="Google Shape;191;p2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92" name="Google Shape;192;p2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93" name="Google Shape;19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94" name="Google Shape;194;p2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classes (3/3)</a:t>
            </a:r>
            <a:endParaRPr b="1">
              <a:solidFill>
                <a:srgbClr val="E20B0B"/>
              </a:solidFill>
            </a:endParaRPr>
          </a:p>
        </p:txBody>
      </p:sp>
      <p:sp>
        <p:nvSpPr>
          <p:cNvPr id="195" name="Google Shape;195;p24"/>
          <p:cNvSpPr txBox="1"/>
          <p:nvPr/>
        </p:nvSpPr>
        <p:spPr>
          <a:xfrm>
            <a:off x="744653" y="1581150"/>
            <a:ext cx="2187600" cy="9906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000000"/>
                </a:solidFill>
              </a:rPr>
              <a:t>class A {</a:t>
            </a:r>
            <a:endParaRPr i="0" sz="18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000000"/>
                </a:solidFill>
              </a:rPr>
              <a:t>…</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800" u="none" cap="none" strike="noStrike">
                <a:solidFill>
                  <a:srgbClr val="000000"/>
                </a:solidFill>
              </a:rPr>
              <a:t>}</a:t>
            </a:r>
            <a:endParaRPr i="0" sz="1400" u="none" cap="none" strike="noStrike">
              <a:solidFill>
                <a:srgbClr val="000000"/>
              </a:solidFill>
            </a:endParaRPr>
          </a:p>
        </p:txBody>
      </p:sp>
      <p:sp>
        <p:nvSpPr>
          <p:cNvPr id="196" name="Google Shape;196;p24"/>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class B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800"/>
              <a:buFont typeface="Arial"/>
              <a:buNone/>
            </a:pPr>
            <a:r>
              <a:rPr i="0" lang="en" sz="2000" u="none" cap="none" strike="noStrike">
                <a:solidFill>
                  <a:srgbClr val="000000"/>
                </a:solidFill>
              </a:rPr>
              <a:t>	A a;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p:txBody>
      </p:sp>
      <p:sp>
        <p:nvSpPr>
          <p:cNvPr id="197" name="Google Shape;197;p24"/>
          <p:cNvSpPr/>
          <p:nvPr/>
        </p:nvSpPr>
        <p:spPr>
          <a:xfrm>
            <a:off x="1302250" y="4695950"/>
            <a:ext cx="66225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500"/>
              <a:t>Une classe </a:t>
            </a:r>
            <a:r>
              <a:rPr b="1" lang="en" sz="1500"/>
              <a:t>default </a:t>
            </a:r>
            <a:r>
              <a:rPr lang="en" sz="1500"/>
              <a:t>est visible seulement par les classes de son package.</a:t>
            </a:r>
            <a:endParaRPr i="0" sz="1500" u="none" cap="none" strike="noStrike">
              <a:solidFill>
                <a:srgbClr val="000000"/>
              </a:solidFill>
            </a:endParaRPr>
          </a:p>
        </p:txBody>
      </p:sp>
      <p:sp>
        <p:nvSpPr>
          <p:cNvPr id="198" name="Google Shape;198;p24"/>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class C  extends A {</a:t>
            </a:r>
            <a:endParaRPr i="0" sz="2000" u="none" cap="none" strike="noStrike">
              <a:solidFill>
                <a:srgbClr val="000000"/>
              </a:solidFill>
            </a:endParaRPr>
          </a:p>
          <a:p>
            <a:pPr indent="0" lvl="0" marL="0" rtl="0" algn="l">
              <a:spcBef>
                <a:spcPts val="0"/>
              </a:spcBef>
              <a:spcAft>
                <a:spcPts val="0"/>
              </a:spcAft>
              <a:buClr>
                <a:schemeClr val="dk1"/>
              </a:buClr>
              <a:buSzPts val="2800"/>
              <a:buFont typeface="Arial"/>
              <a:buNone/>
            </a:pPr>
            <a:r>
              <a:rPr lang="en" sz="2000">
                <a:solidFill>
                  <a:schemeClr val="dk1"/>
                </a:solidFill>
              </a:rPr>
              <a:t>	</a:t>
            </a:r>
            <a:r>
              <a:rPr lang="en" sz="2000" strike="sngStrike">
                <a:solidFill>
                  <a:schemeClr val="dk1"/>
                </a:solidFill>
              </a:rPr>
              <a:t>A a;</a:t>
            </a:r>
            <a:endParaRPr sz="2000"/>
          </a:p>
          <a:p>
            <a:pPr indent="0" lvl="0" marL="0" marR="0" rtl="0" algn="l">
              <a:lnSpc>
                <a:spcPct val="100000"/>
              </a:lnSpc>
              <a:spcBef>
                <a:spcPts val="0"/>
              </a:spcBef>
              <a:spcAft>
                <a:spcPts val="0"/>
              </a:spcAft>
              <a:buClr>
                <a:srgbClr val="000000"/>
              </a:buClr>
              <a:buSzPts val="2800"/>
              <a:buFont typeface="Arial"/>
              <a:buNone/>
            </a:pPr>
            <a:r>
              <a:rPr i="0" lang="en" sz="2000" u="none" cap="none" strike="noStrike">
                <a:solidFill>
                  <a:srgbClr val="000000"/>
                </a:solidFill>
              </a:rPr>
              <a:t>…</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p:txBody>
      </p:sp>
      <p:sp>
        <p:nvSpPr>
          <p:cNvPr id="199" name="Google Shape;199;p24"/>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class D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800"/>
              <a:buFont typeface="Arial"/>
              <a:buNone/>
            </a:pPr>
            <a:r>
              <a:rPr lang="en" sz="2000">
                <a:solidFill>
                  <a:schemeClr val="dk1"/>
                </a:solidFill>
              </a:rPr>
              <a:t>	</a:t>
            </a:r>
            <a:r>
              <a:rPr lang="en" sz="2000" strike="sngStrike">
                <a:solidFill>
                  <a:schemeClr val="dk1"/>
                </a:solidFill>
              </a:rPr>
              <a:t>A a;</a:t>
            </a:r>
            <a:r>
              <a:rPr i="0" lang="en" sz="2000" u="none" cap="none" strike="noStrike">
                <a:solidFill>
                  <a:srgbClr val="000000"/>
                </a:solidFill>
              </a:rPr>
              <a:t>   </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rgbClr val="000000"/>
                </a:solidFill>
              </a:rPr>
              <a:t>}</a:t>
            </a:r>
            <a:endParaRPr i="0" sz="2000" u="none" cap="none" strike="noStrike">
              <a:solidFill>
                <a:srgbClr val="000000"/>
              </a:solidFill>
            </a:endParaRPr>
          </a:p>
        </p:txBody>
      </p:sp>
      <p:pic>
        <p:nvPicPr>
          <p:cNvPr id="200" name="Google Shape;200;p24"/>
          <p:cNvPicPr preferRelativeResize="0"/>
          <p:nvPr/>
        </p:nvPicPr>
        <p:blipFill rotWithShape="1">
          <a:blip r:embed="rId4">
            <a:alphaModFix/>
          </a:blip>
          <a:srcRect b="0" l="0" r="0" t="0"/>
          <a:stretch/>
        </p:blipFill>
        <p:spPr>
          <a:xfrm>
            <a:off x="3541631" y="671824"/>
            <a:ext cx="4655497" cy="2151371"/>
          </a:xfrm>
          <a:prstGeom prst="rect">
            <a:avLst/>
          </a:prstGeom>
          <a:noFill/>
          <a:ln>
            <a:noFill/>
          </a:ln>
        </p:spPr>
      </p:pic>
      <p:sp>
        <p:nvSpPr>
          <p:cNvPr id="201" name="Google Shape;201;p24"/>
          <p:cNvSpPr/>
          <p:nvPr/>
        </p:nvSpPr>
        <p:spPr>
          <a:xfrm>
            <a:off x="1225550" y="1072550"/>
            <a:ext cx="12258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default</a:t>
            </a:r>
            <a:endParaRPr b="1" i="0" sz="20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D:\esprit 2014\ESPRIT 2014\charte essprit 2014\render\support final\triangle.png" id="206" name="Google Shape;206;p2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07" name="Google Shape;207;p2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08" name="Google Shape;20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09" name="Google Shape;209;p2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a:t>
            </a:r>
            <a:r>
              <a:rPr b="1" lang="en">
                <a:solidFill>
                  <a:srgbClr val="E20B0B"/>
                </a:solidFill>
              </a:rPr>
              <a:t>attributs </a:t>
            </a:r>
            <a:r>
              <a:rPr b="1" lang="en">
                <a:solidFill>
                  <a:srgbClr val="E20B0B"/>
                </a:solidFill>
              </a:rPr>
              <a:t>(1/4)</a:t>
            </a:r>
            <a:endParaRPr b="1">
              <a:solidFill>
                <a:srgbClr val="E20B0B"/>
              </a:solidFill>
            </a:endParaRPr>
          </a:p>
        </p:txBody>
      </p:sp>
      <p:sp>
        <p:nvSpPr>
          <p:cNvPr id="210" name="Google Shape;210;p25"/>
          <p:cNvSpPr txBox="1"/>
          <p:nvPr/>
        </p:nvSpPr>
        <p:spPr>
          <a:xfrm>
            <a:off x="758400" y="1452025"/>
            <a:ext cx="2160000" cy="12489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class A {</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b="1" lang="en" sz="1700"/>
              <a:t>public </a:t>
            </a:r>
            <a:r>
              <a:rPr lang="en" sz="1700"/>
              <a:t>int x;</a:t>
            </a:r>
            <a:endParaRPr sz="1700"/>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p:txBody>
      </p:sp>
      <p:sp>
        <p:nvSpPr>
          <p:cNvPr id="211" name="Google Shape;211;p25"/>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B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a.x = t ;</a:t>
            </a:r>
            <a:endParaRPr sz="1700"/>
          </a:p>
          <a:p>
            <a:pPr indent="0" lvl="0" marL="0" marR="0" rtl="0" algn="l">
              <a:lnSpc>
                <a:spcPct val="100000"/>
              </a:lnSpc>
              <a:spcBef>
                <a:spcPts val="0"/>
              </a:spcBef>
              <a:spcAft>
                <a:spcPts val="0"/>
              </a:spcAft>
              <a:buClr>
                <a:schemeClr val="dk1"/>
              </a:buClr>
              <a:buSzPts val="1100"/>
              <a:buFont typeface="Arial"/>
              <a:buNone/>
            </a:pPr>
            <a:r>
              <a:rPr lang="en" sz="1700"/>
              <a:t>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12" name="Google Shape;212;p25"/>
          <p:cNvSpPr/>
          <p:nvPr/>
        </p:nvSpPr>
        <p:spPr>
          <a:xfrm>
            <a:off x="1302250" y="4695950"/>
            <a:ext cx="66225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lang="en" sz="1500"/>
              <a:t>Un attribut </a:t>
            </a:r>
            <a:r>
              <a:rPr b="1" lang="en" sz="1500"/>
              <a:t>public </a:t>
            </a:r>
            <a:r>
              <a:rPr lang="en" sz="1500"/>
              <a:t>est visible par toutes les classes</a:t>
            </a:r>
            <a:endParaRPr sz="1500"/>
          </a:p>
        </p:txBody>
      </p:sp>
      <p:sp>
        <p:nvSpPr>
          <p:cNvPr id="213" name="Google Shape;213;p25"/>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C  extends A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a.x = t ;</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a:solidFill>
                  <a:srgbClr val="E20B0B"/>
                </a:solidFill>
              </a:rPr>
              <a:t>this.x = t ;</a:t>
            </a:r>
            <a:endParaRPr sz="1700">
              <a:solidFill>
                <a:srgbClr val="E20B0B"/>
              </a:solidFill>
            </a:endParaRPr>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14" name="Google Shape;214;p25"/>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D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a.x = t ; </a:t>
            </a:r>
            <a:endParaRPr sz="1700"/>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15" name="Google Shape;215;p25"/>
          <p:cNvSpPr/>
          <p:nvPr/>
        </p:nvSpPr>
        <p:spPr>
          <a:xfrm>
            <a:off x="1225550" y="996350"/>
            <a:ext cx="12258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public</a:t>
            </a:r>
            <a:endParaRPr b="1" i="0" sz="2000" u="none" cap="none" strike="noStrike">
              <a:solidFill>
                <a:srgbClr val="000000"/>
              </a:solidFill>
            </a:endParaRPr>
          </a:p>
        </p:txBody>
      </p:sp>
      <p:pic>
        <p:nvPicPr>
          <p:cNvPr id="216" name="Google Shape;216;p25"/>
          <p:cNvPicPr preferRelativeResize="0"/>
          <p:nvPr/>
        </p:nvPicPr>
        <p:blipFill rotWithShape="1">
          <a:blip r:embed="rId4">
            <a:alphaModFix/>
          </a:blip>
          <a:srcRect b="0" l="0" r="0" t="0"/>
          <a:stretch/>
        </p:blipFill>
        <p:spPr>
          <a:xfrm>
            <a:off x="3538728" y="667512"/>
            <a:ext cx="4654296" cy="2148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D:\esprit 2014\ESPRIT 2014\charte essprit 2014\render\support final\triangle.png" id="221" name="Google Shape;221;p2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22" name="Google Shape;222;p2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23" name="Google Shape;22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24" name="Google Shape;224;p2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attributs (2/4)</a:t>
            </a:r>
            <a:endParaRPr b="1">
              <a:solidFill>
                <a:srgbClr val="E20B0B"/>
              </a:solidFill>
            </a:endParaRPr>
          </a:p>
        </p:txBody>
      </p:sp>
      <p:sp>
        <p:nvSpPr>
          <p:cNvPr id="225" name="Google Shape;225;p26"/>
          <p:cNvSpPr txBox="1"/>
          <p:nvPr/>
        </p:nvSpPr>
        <p:spPr>
          <a:xfrm>
            <a:off x="758400" y="1452025"/>
            <a:ext cx="2160000" cy="12489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class A {</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b="1" lang="en" sz="1700"/>
              <a:t>private </a:t>
            </a:r>
            <a:r>
              <a:rPr lang="en" sz="1700"/>
              <a:t>int y;</a:t>
            </a:r>
            <a:endParaRPr sz="1700"/>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p:txBody>
      </p:sp>
      <p:sp>
        <p:nvSpPr>
          <p:cNvPr id="226" name="Google Shape;226;p26"/>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B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 y = t; </a:t>
            </a:r>
            <a:endParaRPr sz="1700" strike="sngStrike"/>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a:p>
            <a:pPr indent="0" lvl="0" marL="0" marR="0" rtl="0" algn="l">
              <a:lnSpc>
                <a:spcPct val="100000"/>
              </a:lnSpc>
              <a:spcBef>
                <a:spcPts val="0"/>
              </a:spcBef>
              <a:spcAft>
                <a:spcPts val="0"/>
              </a:spcAft>
              <a:buClr>
                <a:schemeClr val="dk1"/>
              </a:buClr>
              <a:buSzPts val="1100"/>
              <a:buFont typeface="Arial"/>
              <a:buNone/>
            </a:pPr>
            <a:r>
              <a:t/>
            </a:r>
            <a:endParaRPr sz="1700"/>
          </a:p>
        </p:txBody>
      </p:sp>
      <p:sp>
        <p:nvSpPr>
          <p:cNvPr id="227" name="Google Shape;227;p26"/>
          <p:cNvSpPr/>
          <p:nvPr/>
        </p:nvSpPr>
        <p:spPr>
          <a:xfrm>
            <a:off x="1186675" y="4695950"/>
            <a:ext cx="68538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500"/>
              <a:t>Un attribut </a:t>
            </a:r>
            <a:r>
              <a:rPr b="1" lang="en" sz="1500"/>
              <a:t>private </a:t>
            </a:r>
            <a:r>
              <a:rPr lang="en" sz="1500"/>
              <a:t>n'est accessible que depuis l'intérieur même de la classe.</a:t>
            </a:r>
            <a:endParaRPr i="0" sz="1500" u="none" cap="none" strike="noStrike">
              <a:solidFill>
                <a:srgbClr val="000000"/>
              </a:solidFill>
            </a:endParaRPr>
          </a:p>
        </p:txBody>
      </p:sp>
      <p:sp>
        <p:nvSpPr>
          <p:cNvPr id="228" name="Google Shape;228;p26"/>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C  extends A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 y = t;</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y= t;</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29" name="Google Shape;229;p26"/>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D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 y = t;</a:t>
            </a:r>
            <a:endParaRPr sz="1700" strike="sngStrike"/>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30" name="Google Shape;230;p26"/>
          <p:cNvSpPr/>
          <p:nvPr/>
        </p:nvSpPr>
        <p:spPr>
          <a:xfrm>
            <a:off x="1225550" y="996350"/>
            <a:ext cx="12258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private</a:t>
            </a:r>
            <a:endParaRPr b="1" i="0" sz="2000" u="none" cap="none" strike="noStrike">
              <a:solidFill>
                <a:srgbClr val="000000"/>
              </a:solidFill>
            </a:endParaRPr>
          </a:p>
        </p:txBody>
      </p:sp>
      <p:pic>
        <p:nvPicPr>
          <p:cNvPr id="231" name="Google Shape;231;p26"/>
          <p:cNvPicPr preferRelativeResize="0"/>
          <p:nvPr/>
        </p:nvPicPr>
        <p:blipFill rotWithShape="1">
          <a:blip r:embed="rId4">
            <a:alphaModFix/>
          </a:blip>
          <a:srcRect b="0" l="0" r="0" t="0"/>
          <a:stretch/>
        </p:blipFill>
        <p:spPr>
          <a:xfrm>
            <a:off x="3538728" y="667512"/>
            <a:ext cx="4654296" cy="2148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D:\esprit 2014\ESPRIT 2014\charte essprit 2014\render\support final\triangle.png" id="236" name="Google Shape;236;p2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237" name="Google Shape;237;p2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238" name="Google Shape;23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39" name="Google Shape;239;p2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attributs (3/4)</a:t>
            </a:r>
            <a:endParaRPr b="1">
              <a:solidFill>
                <a:srgbClr val="E20B0B"/>
              </a:solidFill>
            </a:endParaRPr>
          </a:p>
        </p:txBody>
      </p:sp>
      <p:sp>
        <p:nvSpPr>
          <p:cNvPr id="240" name="Google Shape;240;p27"/>
          <p:cNvSpPr txBox="1"/>
          <p:nvPr/>
        </p:nvSpPr>
        <p:spPr>
          <a:xfrm>
            <a:off x="758400" y="1452025"/>
            <a:ext cx="2160000" cy="12489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class A {</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lang="en" sz="1700"/>
              <a:t>int z;</a:t>
            </a:r>
            <a:endParaRPr sz="1700"/>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p:txBody>
      </p:sp>
      <p:sp>
        <p:nvSpPr>
          <p:cNvPr id="241" name="Google Shape;241;p27"/>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B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a.z = t; </a:t>
            </a:r>
            <a:endParaRPr sz="1700"/>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a:p>
            <a:pPr indent="0" lvl="0" marL="0" marR="0" rtl="0" algn="l">
              <a:lnSpc>
                <a:spcPct val="100000"/>
              </a:lnSpc>
              <a:spcBef>
                <a:spcPts val="0"/>
              </a:spcBef>
              <a:spcAft>
                <a:spcPts val="0"/>
              </a:spcAft>
              <a:buClr>
                <a:schemeClr val="dk1"/>
              </a:buClr>
              <a:buSzPts val="1100"/>
              <a:buFont typeface="Arial"/>
              <a:buNone/>
            </a:pPr>
            <a:r>
              <a:t/>
            </a:r>
            <a:endParaRPr sz="1700"/>
          </a:p>
        </p:txBody>
      </p:sp>
      <p:sp>
        <p:nvSpPr>
          <p:cNvPr id="242" name="Google Shape;242;p27"/>
          <p:cNvSpPr/>
          <p:nvPr/>
        </p:nvSpPr>
        <p:spPr>
          <a:xfrm>
            <a:off x="1186675" y="4695950"/>
            <a:ext cx="68538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500"/>
              <a:t>La variable </a:t>
            </a:r>
            <a:r>
              <a:rPr b="1" lang="en" sz="1500"/>
              <a:t>default </a:t>
            </a:r>
            <a:r>
              <a:rPr lang="en" sz="1500"/>
              <a:t>n'est accessible que depuis les classes du même package.</a:t>
            </a:r>
            <a:endParaRPr i="0" sz="1500" u="none" cap="none" strike="noStrike">
              <a:solidFill>
                <a:srgbClr val="000000"/>
              </a:solidFill>
            </a:endParaRPr>
          </a:p>
        </p:txBody>
      </p:sp>
      <p:sp>
        <p:nvSpPr>
          <p:cNvPr id="243" name="Google Shape;243;p27"/>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C  extends A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a.z = t;</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z</a:t>
            </a:r>
            <a:r>
              <a:rPr lang="en" sz="1700" strike="sngStrike"/>
              <a:t>= t;</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44" name="Google Shape;244;p27"/>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D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a.z = t;</a:t>
            </a:r>
            <a:endParaRPr sz="1700" strike="sngStrike"/>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45" name="Google Shape;245;p27"/>
          <p:cNvSpPr/>
          <p:nvPr/>
        </p:nvSpPr>
        <p:spPr>
          <a:xfrm>
            <a:off x="1225550" y="996350"/>
            <a:ext cx="12258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default</a:t>
            </a:r>
            <a:endParaRPr b="1" i="0" sz="2000" u="none" cap="none" strike="noStrike">
              <a:solidFill>
                <a:srgbClr val="000000"/>
              </a:solidFill>
            </a:endParaRPr>
          </a:p>
        </p:txBody>
      </p:sp>
      <p:pic>
        <p:nvPicPr>
          <p:cNvPr id="246" name="Google Shape;246;p27"/>
          <p:cNvPicPr preferRelativeResize="0"/>
          <p:nvPr/>
        </p:nvPicPr>
        <p:blipFill rotWithShape="1">
          <a:blip r:embed="rId4">
            <a:alphaModFix/>
          </a:blip>
          <a:srcRect b="0" l="0" r="0" t="0"/>
          <a:stretch/>
        </p:blipFill>
        <p:spPr>
          <a:xfrm>
            <a:off x="3538728" y="667512"/>
            <a:ext cx="4654296" cy="2148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cxnSp>
        <p:nvCxnSpPr>
          <p:cNvPr id="251" name="Google Shape;251;p2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pic>
        <p:nvPicPr>
          <p:cNvPr descr="D:\esprit 2014\ESPRIT 2014\charte essprit 2014\render\support final\triangle.png" id="252" name="Google Shape;252;p2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sp>
        <p:nvSpPr>
          <p:cNvPr id="253" name="Google Shape;25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54" name="Google Shape;254;p2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attributs (4/4)</a:t>
            </a:r>
            <a:endParaRPr b="1">
              <a:solidFill>
                <a:srgbClr val="E20B0B"/>
              </a:solidFill>
            </a:endParaRPr>
          </a:p>
        </p:txBody>
      </p:sp>
      <p:sp>
        <p:nvSpPr>
          <p:cNvPr id="255" name="Google Shape;255;p28"/>
          <p:cNvSpPr txBox="1"/>
          <p:nvPr/>
        </p:nvSpPr>
        <p:spPr>
          <a:xfrm>
            <a:off x="758400" y="1452025"/>
            <a:ext cx="2160000" cy="12489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class A {</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b="1" lang="en" sz="1700"/>
              <a:t>protected </a:t>
            </a:r>
            <a:r>
              <a:rPr lang="en" sz="1700"/>
              <a:t>int w;</a:t>
            </a:r>
            <a:endParaRPr sz="1700"/>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p:txBody>
      </p:sp>
      <p:sp>
        <p:nvSpPr>
          <p:cNvPr id="256" name="Google Shape;256;p28"/>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B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a.w = t; </a:t>
            </a:r>
            <a:endParaRPr sz="1700"/>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a:p>
            <a:pPr indent="0" lvl="0" marL="0" marR="0" rtl="0" algn="l">
              <a:lnSpc>
                <a:spcPct val="100000"/>
              </a:lnSpc>
              <a:spcBef>
                <a:spcPts val="0"/>
              </a:spcBef>
              <a:spcAft>
                <a:spcPts val="0"/>
              </a:spcAft>
              <a:buClr>
                <a:schemeClr val="dk1"/>
              </a:buClr>
              <a:buSzPts val="1100"/>
              <a:buFont typeface="Arial"/>
              <a:buNone/>
            </a:pPr>
            <a:r>
              <a:t/>
            </a:r>
            <a:endParaRPr sz="1700"/>
          </a:p>
        </p:txBody>
      </p:sp>
      <p:sp>
        <p:nvSpPr>
          <p:cNvPr id="257" name="Google Shape;257;p28"/>
          <p:cNvSpPr/>
          <p:nvPr/>
        </p:nvSpPr>
        <p:spPr>
          <a:xfrm>
            <a:off x="1100075" y="4489375"/>
            <a:ext cx="7026900" cy="5910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500"/>
              <a:t>Un attribut </a:t>
            </a:r>
            <a:r>
              <a:rPr b="1" lang="en" sz="1500"/>
              <a:t>protected </a:t>
            </a:r>
            <a:r>
              <a:rPr lang="en" sz="1500"/>
              <a:t>est accessible uniquement aux classes du même package et à ses sous-classes (même si elles sont définies dans un package différent.)</a:t>
            </a:r>
            <a:endParaRPr i="0" sz="1500" u="none" cap="none" strike="noStrike">
              <a:solidFill>
                <a:srgbClr val="000000"/>
              </a:solidFill>
            </a:endParaRPr>
          </a:p>
        </p:txBody>
      </p:sp>
      <p:sp>
        <p:nvSpPr>
          <p:cNvPr id="258" name="Google Shape;258;p28"/>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C  extends A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a.w = t;</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     </a:t>
            </a:r>
            <a:r>
              <a:rPr lang="en" sz="1700">
                <a:solidFill>
                  <a:srgbClr val="E20B0B"/>
                </a:solidFill>
              </a:rPr>
              <a:t>this.</a:t>
            </a:r>
            <a:r>
              <a:rPr lang="en" sz="1700">
                <a:solidFill>
                  <a:srgbClr val="E20B0B"/>
                </a:solidFill>
              </a:rPr>
              <a:t>w</a:t>
            </a:r>
            <a:r>
              <a:rPr lang="en" sz="1700">
                <a:solidFill>
                  <a:srgbClr val="E20B0B"/>
                </a:solidFill>
              </a:rPr>
              <a:t>= t;</a:t>
            </a:r>
            <a:endParaRPr sz="1700">
              <a:solidFill>
                <a:srgbClr val="E20B0B"/>
              </a:solidFill>
            </a:endParaRPr>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59" name="Google Shape;259;p28"/>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D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a.w = t;</a:t>
            </a:r>
            <a:endParaRPr sz="1700" strike="sngStrike"/>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pic>
        <p:nvPicPr>
          <p:cNvPr id="260" name="Google Shape;260;p28"/>
          <p:cNvPicPr preferRelativeResize="0"/>
          <p:nvPr/>
        </p:nvPicPr>
        <p:blipFill rotWithShape="1">
          <a:blip r:embed="rId4">
            <a:alphaModFix/>
          </a:blip>
          <a:srcRect b="0" l="0" r="0" t="0"/>
          <a:stretch/>
        </p:blipFill>
        <p:spPr>
          <a:xfrm>
            <a:off x="3538728" y="667512"/>
            <a:ext cx="4654296" cy="2148840"/>
          </a:xfrm>
          <a:prstGeom prst="rect">
            <a:avLst/>
          </a:prstGeom>
          <a:noFill/>
          <a:ln>
            <a:noFill/>
          </a:ln>
        </p:spPr>
      </p:pic>
      <p:sp>
        <p:nvSpPr>
          <p:cNvPr id="261" name="Google Shape;261;p28"/>
          <p:cNvSpPr/>
          <p:nvPr/>
        </p:nvSpPr>
        <p:spPr>
          <a:xfrm>
            <a:off x="1105150" y="996350"/>
            <a:ext cx="14667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protected</a:t>
            </a:r>
            <a:endParaRPr b="1" i="0" sz="20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cxnSp>
        <p:nvCxnSpPr>
          <p:cNvPr id="266" name="Google Shape;266;p2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pic>
        <p:nvPicPr>
          <p:cNvPr descr="D:\esprit 2014\ESPRIT 2014\charte essprit 2014\render\support final\triangle.png" id="267" name="Google Shape;267;p2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sp>
        <p:nvSpPr>
          <p:cNvPr id="268" name="Google Shape;26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69" name="Google Shape;269;p2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méthodes(1/4)</a:t>
            </a:r>
            <a:endParaRPr b="1">
              <a:solidFill>
                <a:srgbClr val="E20B0B"/>
              </a:solidFill>
            </a:endParaRPr>
          </a:p>
        </p:txBody>
      </p:sp>
      <p:sp>
        <p:nvSpPr>
          <p:cNvPr id="270" name="Google Shape;270;p29"/>
          <p:cNvSpPr txBox="1"/>
          <p:nvPr/>
        </p:nvSpPr>
        <p:spPr>
          <a:xfrm>
            <a:off x="476575" y="1452025"/>
            <a:ext cx="2897100" cy="12489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class A {</a:t>
            </a:r>
            <a:endParaRPr i="0" sz="1700" u="none" cap="none" strike="noStrike">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b="1" lang="en" sz="1700"/>
              <a:t>public </a:t>
            </a:r>
            <a:r>
              <a:rPr lang="en" sz="1700"/>
              <a:t>void meth1(){   }</a:t>
            </a:r>
            <a:endParaRPr sz="1700"/>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p:txBody>
      </p:sp>
      <p:sp>
        <p:nvSpPr>
          <p:cNvPr id="271" name="Google Shape;271;p29"/>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B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a.meth1() ;</a:t>
            </a:r>
            <a:endParaRPr sz="1700"/>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72" name="Google Shape;272;p29"/>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C  extends A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a.meth1() ;</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a:solidFill>
                  <a:srgbClr val="E20B0B"/>
                </a:solidFill>
              </a:rPr>
              <a:t>this.meth1();</a:t>
            </a:r>
            <a:endParaRPr sz="1700">
              <a:solidFill>
                <a:srgbClr val="E20B0B"/>
              </a:solidFill>
            </a:endParaRPr>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73" name="Google Shape;273;p29"/>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D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a.meth1() ;</a:t>
            </a:r>
            <a:endParaRPr sz="1700"/>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a:p>
            <a:pPr indent="0" lvl="0" marL="0" marR="0" rtl="0" algn="l">
              <a:lnSpc>
                <a:spcPct val="100000"/>
              </a:lnSpc>
              <a:spcBef>
                <a:spcPts val="0"/>
              </a:spcBef>
              <a:spcAft>
                <a:spcPts val="0"/>
              </a:spcAft>
              <a:buClr>
                <a:schemeClr val="dk1"/>
              </a:buClr>
              <a:buSzPts val="1100"/>
              <a:buFont typeface="Arial"/>
              <a:buNone/>
            </a:pPr>
            <a:r>
              <a:t/>
            </a:r>
            <a:endParaRPr sz="1700"/>
          </a:p>
        </p:txBody>
      </p:sp>
      <p:sp>
        <p:nvSpPr>
          <p:cNvPr id="274" name="Google Shape;274;p29"/>
          <p:cNvSpPr/>
          <p:nvPr/>
        </p:nvSpPr>
        <p:spPr>
          <a:xfrm>
            <a:off x="1105150" y="996350"/>
            <a:ext cx="14667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public</a:t>
            </a:r>
            <a:endParaRPr b="1" i="0" sz="2000" u="none" cap="none" strike="noStrike">
              <a:solidFill>
                <a:srgbClr val="000000"/>
              </a:solidFill>
            </a:endParaRPr>
          </a:p>
        </p:txBody>
      </p:sp>
      <p:pic>
        <p:nvPicPr>
          <p:cNvPr id="275" name="Google Shape;275;p29"/>
          <p:cNvPicPr preferRelativeResize="0"/>
          <p:nvPr/>
        </p:nvPicPr>
        <p:blipFill rotWithShape="1">
          <a:blip r:embed="rId4">
            <a:alphaModFix/>
          </a:blip>
          <a:srcRect b="0" l="0" r="0" t="0"/>
          <a:stretch/>
        </p:blipFill>
        <p:spPr>
          <a:xfrm>
            <a:off x="3538728" y="667512"/>
            <a:ext cx="4654296" cy="2148840"/>
          </a:xfrm>
          <a:prstGeom prst="rect">
            <a:avLst/>
          </a:prstGeom>
          <a:noFill/>
          <a:ln>
            <a:noFill/>
          </a:ln>
        </p:spPr>
      </p:pic>
      <p:sp>
        <p:nvSpPr>
          <p:cNvPr id="276" name="Google Shape;276;p29"/>
          <p:cNvSpPr/>
          <p:nvPr/>
        </p:nvSpPr>
        <p:spPr>
          <a:xfrm>
            <a:off x="1186675" y="4695950"/>
            <a:ext cx="68538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800">
                <a:solidFill>
                  <a:schemeClr val="dk1"/>
                </a:solidFill>
              </a:rPr>
              <a:t>Une méthode </a:t>
            </a:r>
            <a:r>
              <a:rPr b="1" lang="en" sz="1800">
                <a:solidFill>
                  <a:schemeClr val="dk1"/>
                </a:solidFill>
              </a:rPr>
              <a:t>public </a:t>
            </a:r>
            <a:r>
              <a:rPr lang="en" sz="1800">
                <a:solidFill>
                  <a:schemeClr val="dk1"/>
                </a:solidFill>
              </a:rPr>
              <a:t>est visible par toutes les classes</a:t>
            </a:r>
            <a:endParaRPr i="0" sz="15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cxnSp>
        <p:nvCxnSpPr>
          <p:cNvPr id="281" name="Google Shape;281;p3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pic>
        <p:nvPicPr>
          <p:cNvPr descr="D:\esprit 2014\ESPRIT 2014\charte essprit 2014\render\support final\triangle.png" id="282" name="Google Shape;282;p3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sp>
        <p:nvSpPr>
          <p:cNvPr id="283" name="Google Shape;28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84" name="Google Shape;284;p3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méthodes(2/4)</a:t>
            </a:r>
            <a:endParaRPr b="1">
              <a:solidFill>
                <a:srgbClr val="E20B0B"/>
              </a:solidFill>
            </a:endParaRPr>
          </a:p>
        </p:txBody>
      </p:sp>
      <p:sp>
        <p:nvSpPr>
          <p:cNvPr id="285" name="Google Shape;285;p30"/>
          <p:cNvSpPr txBox="1"/>
          <p:nvPr/>
        </p:nvSpPr>
        <p:spPr>
          <a:xfrm>
            <a:off x="476575" y="1452025"/>
            <a:ext cx="2897100" cy="12489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class A {</a:t>
            </a:r>
            <a:endParaRPr i="0" sz="1700" u="none" cap="none" strike="noStrike">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b="1" lang="en" sz="1700"/>
              <a:t>private </a:t>
            </a:r>
            <a:r>
              <a:rPr lang="en" sz="1700"/>
              <a:t>void meth2(){   }</a:t>
            </a:r>
            <a:endParaRPr sz="1700"/>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p:txBody>
      </p:sp>
      <p:sp>
        <p:nvSpPr>
          <p:cNvPr id="286" name="Google Shape;286;p30"/>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B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a.meth2() ;</a:t>
            </a:r>
            <a:endParaRPr sz="1700" strike="sngStrike"/>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a:p>
            <a:pPr indent="0" lvl="0" marL="0" marR="0" rtl="0" algn="l">
              <a:lnSpc>
                <a:spcPct val="100000"/>
              </a:lnSpc>
              <a:spcBef>
                <a:spcPts val="0"/>
              </a:spcBef>
              <a:spcAft>
                <a:spcPts val="0"/>
              </a:spcAft>
              <a:buClr>
                <a:schemeClr val="dk1"/>
              </a:buClr>
              <a:buSzPts val="1100"/>
              <a:buFont typeface="Arial"/>
              <a:buNone/>
            </a:pPr>
            <a:r>
              <a:t/>
            </a:r>
            <a:endParaRPr sz="1700"/>
          </a:p>
        </p:txBody>
      </p:sp>
      <p:sp>
        <p:nvSpPr>
          <p:cNvPr id="287" name="Google Shape;287;p30"/>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C  extends A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a.meth2();</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meth2();</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288" name="Google Shape;288;p30"/>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700">
                <a:solidFill>
                  <a:schemeClr val="dk1"/>
                </a:solidFill>
              </a:rPr>
              <a:t>class D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 a=new A();</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t>
            </a:r>
            <a:r>
              <a:rPr lang="en" sz="1700" strike="sngStrike">
                <a:solidFill>
                  <a:schemeClr val="dk1"/>
                </a:solidFill>
              </a:rPr>
              <a:t>a.meth2() ;</a:t>
            </a:r>
            <a:endParaRPr sz="1700" strike="sngStrike">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a:t>
            </a:r>
            <a:endParaRPr sz="1700"/>
          </a:p>
        </p:txBody>
      </p:sp>
      <p:sp>
        <p:nvSpPr>
          <p:cNvPr id="289" name="Google Shape;289;p30"/>
          <p:cNvSpPr/>
          <p:nvPr/>
        </p:nvSpPr>
        <p:spPr>
          <a:xfrm>
            <a:off x="1105150" y="996350"/>
            <a:ext cx="14667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private</a:t>
            </a:r>
            <a:endParaRPr b="1" i="0" sz="2000" u="none" cap="none" strike="noStrike">
              <a:solidFill>
                <a:srgbClr val="000000"/>
              </a:solidFill>
            </a:endParaRPr>
          </a:p>
        </p:txBody>
      </p:sp>
      <p:pic>
        <p:nvPicPr>
          <p:cNvPr id="290" name="Google Shape;290;p30"/>
          <p:cNvPicPr preferRelativeResize="0"/>
          <p:nvPr/>
        </p:nvPicPr>
        <p:blipFill rotWithShape="1">
          <a:blip r:embed="rId4">
            <a:alphaModFix/>
          </a:blip>
          <a:srcRect b="0" l="2355" r="3429" t="1883"/>
          <a:stretch/>
        </p:blipFill>
        <p:spPr>
          <a:xfrm>
            <a:off x="3648125" y="707950"/>
            <a:ext cx="4543899" cy="2108400"/>
          </a:xfrm>
          <a:prstGeom prst="rect">
            <a:avLst/>
          </a:prstGeom>
          <a:noFill/>
          <a:ln>
            <a:noFill/>
          </a:ln>
        </p:spPr>
      </p:pic>
      <p:sp>
        <p:nvSpPr>
          <p:cNvPr id="291" name="Google Shape;291;p30"/>
          <p:cNvSpPr/>
          <p:nvPr/>
        </p:nvSpPr>
        <p:spPr>
          <a:xfrm>
            <a:off x="1100075" y="4489375"/>
            <a:ext cx="7026900" cy="591000"/>
          </a:xfrm>
          <a:prstGeom prst="rect">
            <a:avLst/>
          </a:prstGeom>
          <a:solidFill>
            <a:srgbClr val="FEE59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800">
                <a:solidFill>
                  <a:schemeClr val="dk1"/>
                </a:solidFill>
              </a:rPr>
              <a:t>Une méthode </a:t>
            </a:r>
            <a:r>
              <a:rPr b="1" lang="en" sz="1800">
                <a:solidFill>
                  <a:schemeClr val="dk1"/>
                </a:solidFill>
              </a:rPr>
              <a:t>private</a:t>
            </a:r>
            <a:r>
              <a:rPr lang="en" sz="1800">
                <a:solidFill>
                  <a:schemeClr val="dk1"/>
                </a:solidFill>
              </a:rPr>
              <a:t> n'est accessible que depuis l'intérieur de sa classe.</a:t>
            </a:r>
            <a:endParaRPr i="0" sz="15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cxnSp>
        <p:nvCxnSpPr>
          <p:cNvPr id="296" name="Google Shape;296;p3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pic>
        <p:nvPicPr>
          <p:cNvPr descr="D:\esprit 2014\ESPRIT 2014\charte essprit 2014\render\support final\triangle.png" id="297" name="Google Shape;297;p3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sp>
        <p:nvSpPr>
          <p:cNvPr id="298" name="Google Shape;2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299" name="Google Shape;299;p3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méthodes(3/4)</a:t>
            </a:r>
            <a:endParaRPr b="1">
              <a:solidFill>
                <a:srgbClr val="E20B0B"/>
              </a:solidFill>
            </a:endParaRPr>
          </a:p>
        </p:txBody>
      </p:sp>
      <p:sp>
        <p:nvSpPr>
          <p:cNvPr id="300" name="Google Shape;300;p31"/>
          <p:cNvSpPr txBox="1"/>
          <p:nvPr/>
        </p:nvSpPr>
        <p:spPr>
          <a:xfrm>
            <a:off x="476575" y="1452025"/>
            <a:ext cx="2897100" cy="12489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class A {</a:t>
            </a:r>
            <a:endParaRPr i="0" sz="1700" u="none" cap="none" strike="noStrike">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lang="en" sz="1700"/>
              <a:t>void meth3(){   }</a:t>
            </a:r>
            <a:endParaRPr sz="1700"/>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p:txBody>
      </p:sp>
      <p:sp>
        <p:nvSpPr>
          <p:cNvPr id="301" name="Google Shape;301;p31"/>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B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a.meth3() ;</a:t>
            </a:r>
            <a:endParaRPr sz="1700"/>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a:p>
            <a:pPr indent="0" lvl="0" marL="0" marR="0" rtl="0" algn="l">
              <a:lnSpc>
                <a:spcPct val="100000"/>
              </a:lnSpc>
              <a:spcBef>
                <a:spcPts val="0"/>
              </a:spcBef>
              <a:spcAft>
                <a:spcPts val="0"/>
              </a:spcAft>
              <a:buClr>
                <a:schemeClr val="dk1"/>
              </a:buClr>
              <a:buSzPts val="1100"/>
              <a:buFont typeface="Arial"/>
              <a:buNone/>
            </a:pPr>
            <a:r>
              <a:t/>
            </a:r>
            <a:endParaRPr sz="1700"/>
          </a:p>
        </p:txBody>
      </p:sp>
      <p:sp>
        <p:nvSpPr>
          <p:cNvPr id="302" name="Google Shape;302;p31"/>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C  extends A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a.meth3();</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meth3();</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303" name="Google Shape;303;p31"/>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700">
                <a:solidFill>
                  <a:schemeClr val="dk1"/>
                </a:solidFill>
              </a:rPr>
              <a:t>class D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 a=new A();</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t>
            </a:r>
            <a:r>
              <a:rPr lang="en" sz="1700" strike="sngStrike">
                <a:solidFill>
                  <a:schemeClr val="dk1"/>
                </a:solidFill>
              </a:rPr>
              <a:t>a.meth3() ;</a:t>
            </a:r>
            <a:endParaRPr sz="1700" strike="sngStrike">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a:t>
            </a:r>
            <a:endParaRPr sz="1700"/>
          </a:p>
        </p:txBody>
      </p:sp>
      <p:sp>
        <p:nvSpPr>
          <p:cNvPr id="304" name="Google Shape;304;p31"/>
          <p:cNvSpPr/>
          <p:nvPr/>
        </p:nvSpPr>
        <p:spPr>
          <a:xfrm>
            <a:off x="1105150" y="996350"/>
            <a:ext cx="14667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default</a:t>
            </a:r>
            <a:endParaRPr b="1" i="0" sz="2000" u="none" cap="none" strike="noStrike">
              <a:solidFill>
                <a:srgbClr val="000000"/>
              </a:solidFill>
            </a:endParaRPr>
          </a:p>
        </p:txBody>
      </p:sp>
      <p:pic>
        <p:nvPicPr>
          <p:cNvPr id="305" name="Google Shape;305;p31"/>
          <p:cNvPicPr preferRelativeResize="0"/>
          <p:nvPr/>
        </p:nvPicPr>
        <p:blipFill rotWithShape="1">
          <a:blip r:embed="rId4">
            <a:alphaModFix/>
          </a:blip>
          <a:srcRect b="0" l="0" r="0" t="0"/>
          <a:stretch/>
        </p:blipFill>
        <p:spPr>
          <a:xfrm>
            <a:off x="3538728" y="667512"/>
            <a:ext cx="4654296" cy="2148840"/>
          </a:xfrm>
          <a:prstGeom prst="rect">
            <a:avLst/>
          </a:prstGeom>
          <a:noFill/>
          <a:ln>
            <a:noFill/>
          </a:ln>
        </p:spPr>
      </p:pic>
      <p:sp>
        <p:nvSpPr>
          <p:cNvPr id="306" name="Google Shape;306;p31"/>
          <p:cNvSpPr/>
          <p:nvPr/>
        </p:nvSpPr>
        <p:spPr>
          <a:xfrm>
            <a:off x="1100075" y="4489375"/>
            <a:ext cx="7026900" cy="591000"/>
          </a:xfrm>
          <a:prstGeom prst="rect">
            <a:avLst/>
          </a:prstGeom>
          <a:solidFill>
            <a:srgbClr val="FEE59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800">
                <a:solidFill>
                  <a:schemeClr val="dk1"/>
                </a:solidFill>
              </a:rPr>
              <a:t>Une méthode </a:t>
            </a:r>
            <a:r>
              <a:rPr b="1" lang="en" sz="1800">
                <a:solidFill>
                  <a:schemeClr val="dk1"/>
                </a:solidFill>
              </a:rPr>
              <a:t>default </a:t>
            </a:r>
            <a:r>
              <a:rPr lang="en" sz="1800">
                <a:solidFill>
                  <a:schemeClr val="dk1"/>
                </a:solidFill>
              </a:rPr>
              <a:t>n'est accessible que depuis les classes du même package.</a:t>
            </a:r>
            <a:endParaRPr i="0" sz="1500" u="none" cap="none" strike="noStrike">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D:\esprit 2014\ESPRIT 2014\charte essprit 2014\render\support final\triangle.png" id="63" name="Google Shape;63;p1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66" name="Google Shape;66;p14"/>
          <p:cNvSpPr txBox="1"/>
          <p:nvPr/>
        </p:nvSpPr>
        <p:spPr>
          <a:xfrm>
            <a:off x="380700" y="815125"/>
            <a:ext cx="7888800" cy="22164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chemeClr val="dk1"/>
              </a:buClr>
              <a:buSzPts val="2400"/>
              <a:buChar char="●"/>
            </a:pPr>
            <a:r>
              <a:rPr lang="en" sz="2400">
                <a:solidFill>
                  <a:schemeClr val="dk1"/>
                </a:solidFill>
              </a:rPr>
              <a:t>Notion de package</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rPr>
              <a:t>Encapsulation des classes</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rPr>
              <a:t>Encapsulation des attributs</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lang="en" sz="2400">
                <a:solidFill>
                  <a:schemeClr val="dk1"/>
                </a:solidFill>
              </a:rPr>
              <a:t>Encapsulation des </a:t>
            </a:r>
            <a:r>
              <a:rPr lang="en" sz="2400">
                <a:solidFill>
                  <a:schemeClr val="dk1"/>
                </a:solidFill>
              </a:rPr>
              <a:t>méthodes</a:t>
            </a:r>
            <a:endParaRPr sz="2400"/>
          </a:p>
        </p:txBody>
      </p:sp>
      <p:sp>
        <p:nvSpPr>
          <p:cNvPr id="67" name="Google Shape;67;p1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cxnSp>
        <p:nvCxnSpPr>
          <p:cNvPr id="311" name="Google Shape;311;p32"/>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pic>
        <p:nvPicPr>
          <p:cNvPr descr="D:\esprit 2014\ESPRIT 2014\charte essprit 2014\render\support final\triangle.png" id="312" name="Google Shape;312;p32"/>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sp>
        <p:nvSpPr>
          <p:cNvPr id="313" name="Google Shape;31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314" name="Google Shape;314;p32"/>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méthodes(4/4)</a:t>
            </a:r>
            <a:endParaRPr b="1">
              <a:solidFill>
                <a:srgbClr val="E20B0B"/>
              </a:solidFill>
            </a:endParaRPr>
          </a:p>
        </p:txBody>
      </p:sp>
      <p:sp>
        <p:nvSpPr>
          <p:cNvPr id="315" name="Google Shape;315;p32"/>
          <p:cNvSpPr txBox="1"/>
          <p:nvPr/>
        </p:nvSpPr>
        <p:spPr>
          <a:xfrm>
            <a:off x="476575" y="1452025"/>
            <a:ext cx="2897100" cy="12489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class A {</a:t>
            </a:r>
            <a:endParaRPr i="0" sz="1700" u="none" cap="none" strike="noStrike">
              <a:solidFill>
                <a:srgbClr val="000000"/>
              </a:solidFill>
            </a:endParaRPr>
          </a:p>
          <a:p>
            <a:pPr indent="0" lvl="0" marL="0" marR="0" rtl="0" algn="l">
              <a:lnSpc>
                <a:spcPct val="100000"/>
              </a:lnSpc>
              <a:spcBef>
                <a:spcPts val="0"/>
              </a:spcBef>
              <a:spcAft>
                <a:spcPts val="0"/>
              </a:spcAft>
              <a:buClr>
                <a:schemeClr val="dk1"/>
              </a:buClr>
              <a:buSzPts val="1100"/>
              <a:buFont typeface="Arial"/>
              <a:buNone/>
            </a:pPr>
            <a:r>
              <a:rPr b="1" lang="en" sz="1700"/>
              <a:t>protected </a:t>
            </a:r>
            <a:r>
              <a:rPr lang="en" sz="1700"/>
              <a:t>void meth3(){   }</a:t>
            </a:r>
            <a:endParaRPr sz="1700"/>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a:p>
            <a:pPr indent="0" lvl="0" marL="0" marR="0" rtl="0" algn="l">
              <a:lnSpc>
                <a:spcPct val="100000"/>
              </a:lnSpc>
              <a:spcBef>
                <a:spcPts val="0"/>
              </a:spcBef>
              <a:spcAft>
                <a:spcPts val="0"/>
              </a:spcAft>
              <a:buClr>
                <a:srgbClr val="000000"/>
              </a:buClr>
              <a:buSzPts val="1800"/>
              <a:buFont typeface="Arial"/>
              <a:buNone/>
            </a:pPr>
            <a:r>
              <a:rPr i="0" lang="en" sz="1700" u="none" cap="none" strike="noStrike">
                <a:solidFill>
                  <a:srgbClr val="000000"/>
                </a:solidFill>
              </a:rPr>
              <a:t>}</a:t>
            </a:r>
            <a:endParaRPr i="0" sz="1700" u="none" cap="none" strike="noStrike">
              <a:solidFill>
                <a:srgbClr val="000000"/>
              </a:solidFill>
            </a:endParaRPr>
          </a:p>
        </p:txBody>
      </p:sp>
      <p:sp>
        <p:nvSpPr>
          <p:cNvPr id="316" name="Google Shape;316;p32"/>
          <p:cNvSpPr txBox="1"/>
          <p:nvPr/>
        </p:nvSpPr>
        <p:spPr>
          <a:xfrm>
            <a:off x="82340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B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a.meth4() ;</a:t>
            </a:r>
            <a:endParaRPr sz="1700"/>
          </a:p>
          <a:p>
            <a:pPr indent="0" lvl="0" marL="0" marR="0" rtl="0" algn="l">
              <a:lnSpc>
                <a:spcPct val="100000"/>
              </a:lnSpc>
              <a:spcBef>
                <a:spcPts val="0"/>
              </a:spcBef>
              <a:spcAft>
                <a:spcPts val="0"/>
              </a:spcAft>
              <a:buClr>
                <a:schemeClr val="dk1"/>
              </a:buClr>
              <a:buSzPts val="1100"/>
              <a:buFont typeface="Arial"/>
              <a:buNone/>
            </a:pPr>
            <a:r>
              <a:t/>
            </a:r>
            <a:endParaRPr sz="1700"/>
          </a:p>
          <a:p>
            <a:pPr indent="0" lvl="0" marL="0" marR="0" rtl="0" algn="l">
              <a:lnSpc>
                <a:spcPct val="100000"/>
              </a:lnSpc>
              <a:spcBef>
                <a:spcPts val="0"/>
              </a:spcBef>
              <a:spcAft>
                <a:spcPts val="0"/>
              </a:spcAft>
              <a:buClr>
                <a:schemeClr val="dk1"/>
              </a:buClr>
              <a:buSzPts val="1100"/>
              <a:buFont typeface="Arial"/>
              <a:buNone/>
            </a:pPr>
            <a:r>
              <a:rPr lang="en" sz="1700"/>
              <a:t>}</a:t>
            </a:r>
            <a:endParaRPr sz="1700"/>
          </a:p>
          <a:p>
            <a:pPr indent="0" lvl="0" marL="0" marR="0" rtl="0" algn="l">
              <a:lnSpc>
                <a:spcPct val="100000"/>
              </a:lnSpc>
              <a:spcBef>
                <a:spcPts val="0"/>
              </a:spcBef>
              <a:spcAft>
                <a:spcPts val="0"/>
              </a:spcAft>
              <a:buClr>
                <a:schemeClr val="dk1"/>
              </a:buClr>
              <a:buSzPts val="1100"/>
              <a:buFont typeface="Arial"/>
              <a:buNone/>
            </a:pPr>
            <a:r>
              <a:t/>
            </a:r>
            <a:endParaRPr sz="1700"/>
          </a:p>
        </p:txBody>
      </p:sp>
      <p:sp>
        <p:nvSpPr>
          <p:cNvPr id="317" name="Google Shape;317;p32"/>
          <p:cNvSpPr txBox="1"/>
          <p:nvPr/>
        </p:nvSpPr>
        <p:spPr>
          <a:xfrm>
            <a:off x="2995575" y="3017450"/>
            <a:ext cx="31449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700"/>
              <a:t>class C  extends A {</a:t>
            </a:r>
            <a:endParaRPr sz="1700"/>
          </a:p>
          <a:p>
            <a:pPr indent="0" lvl="0" marL="0" marR="0" rtl="0" algn="l">
              <a:lnSpc>
                <a:spcPct val="100000"/>
              </a:lnSpc>
              <a:spcBef>
                <a:spcPts val="0"/>
              </a:spcBef>
              <a:spcAft>
                <a:spcPts val="0"/>
              </a:spcAft>
              <a:buClr>
                <a:schemeClr val="dk1"/>
              </a:buClr>
              <a:buSzPts val="1100"/>
              <a:buFont typeface="Arial"/>
              <a:buNone/>
            </a:pPr>
            <a:r>
              <a:rPr lang="en" sz="1700"/>
              <a:t>   A a=new A();</a:t>
            </a:r>
            <a:endParaRPr sz="1700"/>
          </a:p>
          <a:p>
            <a:pPr indent="0" lvl="0" marL="0" marR="0" rtl="0" algn="l">
              <a:lnSpc>
                <a:spcPct val="100000"/>
              </a:lnSpc>
              <a:spcBef>
                <a:spcPts val="0"/>
              </a:spcBef>
              <a:spcAft>
                <a:spcPts val="0"/>
              </a:spcAft>
              <a:buClr>
                <a:schemeClr val="dk1"/>
              </a:buClr>
              <a:buSzPts val="1100"/>
              <a:buFont typeface="Arial"/>
              <a:buNone/>
            </a:pPr>
            <a:r>
              <a:rPr lang="en" sz="1700"/>
              <a:t>   </a:t>
            </a:r>
            <a:r>
              <a:rPr lang="en" sz="1700" strike="sngStrike"/>
              <a:t>a.meth4();</a:t>
            </a:r>
            <a:endParaRPr sz="1700" strike="sngStrike"/>
          </a:p>
          <a:p>
            <a:pPr indent="0" lvl="0" marL="0" marR="0" rtl="0" algn="l">
              <a:lnSpc>
                <a:spcPct val="100000"/>
              </a:lnSpc>
              <a:spcBef>
                <a:spcPts val="0"/>
              </a:spcBef>
              <a:spcAft>
                <a:spcPts val="0"/>
              </a:spcAft>
              <a:buClr>
                <a:schemeClr val="dk1"/>
              </a:buClr>
              <a:buSzPts val="1100"/>
              <a:buFont typeface="Arial"/>
              <a:buNone/>
            </a:pPr>
            <a:r>
              <a:rPr lang="en" sz="1700"/>
              <a:t>   </a:t>
            </a:r>
            <a:r>
              <a:rPr lang="en" sz="1700">
                <a:solidFill>
                  <a:srgbClr val="E20B0B"/>
                </a:solidFill>
              </a:rPr>
              <a:t>this.meth4();</a:t>
            </a:r>
            <a:endParaRPr sz="1700">
              <a:solidFill>
                <a:srgbClr val="E20B0B"/>
              </a:solidFill>
            </a:endParaRPr>
          </a:p>
          <a:p>
            <a:pPr indent="0" lvl="0" marL="0" marR="0" rtl="0" algn="l">
              <a:lnSpc>
                <a:spcPct val="100000"/>
              </a:lnSpc>
              <a:spcBef>
                <a:spcPts val="0"/>
              </a:spcBef>
              <a:spcAft>
                <a:spcPts val="0"/>
              </a:spcAft>
              <a:buClr>
                <a:schemeClr val="dk1"/>
              </a:buClr>
              <a:buSzPts val="1100"/>
              <a:buFont typeface="Arial"/>
              <a:buNone/>
            </a:pPr>
            <a:r>
              <a:rPr lang="en" sz="1700"/>
              <a:t>}</a:t>
            </a:r>
            <a:endParaRPr sz="1700"/>
          </a:p>
        </p:txBody>
      </p:sp>
      <p:sp>
        <p:nvSpPr>
          <p:cNvPr id="318" name="Google Shape;318;p32"/>
          <p:cNvSpPr txBox="1"/>
          <p:nvPr/>
        </p:nvSpPr>
        <p:spPr>
          <a:xfrm>
            <a:off x="6294450" y="3017438"/>
            <a:ext cx="2030100" cy="1374600"/>
          </a:xfrm>
          <a:prstGeom prst="rect">
            <a:avLst/>
          </a:prstGeom>
          <a:noFill/>
          <a:ln cap="flat" cmpd="sng" w="28575">
            <a:solidFill>
              <a:srgbClr val="9CC2E5"/>
            </a:solidFill>
            <a:prstDash val="dash"/>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700">
                <a:solidFill>
                  <a:schemeClr val="dk1"/>
                </a:solidFill>
              </a:rPr>
              <a:t>class D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 a=new A();</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 </a:t>
            </a:r>
            <a:r>
              <a:rPr lang="en" sz="1700" strike="sngStrike">
                <a:solidFill>
                  <a:schemeClr val="dk1"/>
                </a:solidFill>
              </a:rPr>
              <a:t>a.meth4();</a:t>
            </a:r>
            <a:endParaRPr sz="1700" strike="sngStrike">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a:t>
            </a:r>
            <a:endParaRPr sz="1700"/>
          </a:p>
        </p:txBody>
      </p:sp>
      <p:sp>
        <p:nvSpPr>
          <p:cNvPr id="319" name="Google Shape;319;p32"/>
          <p:cNvSpPr/>
          <p:nvPr/>
        </p:nvSpPr>
        <p:spPr>
          <a:xfrm>
            <a:off x="1105150" y="996350"/>
            <a:ext cx="1466700" cy="3303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 sz="2000"/>
              <a:t>protected</a:t>
            </a:r>
            <a:endParaRPr b="1" i="0" sz="2000" u="none" cap="none" strike="noStrike">
              <a:solidFill>
                <a:srgbClr val="000000"/>
              </a:solidFill>
            </a:endParaRPr>
          </a:p>
        </p:txBody>
      </p:sp>
      <p:pic>
        <p:nvPicPr>
          <p:cNvPr id="320" name="Google Shape;320;p32"/>
          <p:cNvPicPr preferRelativeResize="0"/>
          <p:nvPr/>
        </p:nvPicPr>
        <p:blipFill rotWithShape="1">
          <a:blip r:embed="rId4">
            <a:alphaModFix/>
          </a:blip>
          <a:srcRect b="0" l="0" r="0" t="0"/>
          <a:stretch/>
        </p:blipFill>
        <p:spPr>
          <a:xfrm>
            <a:off x="3538728" y="667512"/>
            <a:ext cx="4654296" cy="2148840"/>
          </a:xfrm>
          <a:prstGeom prst="rect">
            <a:avLst/>
          </a:prstGeom>
          <a:noFill/>
          <a:ln>
            <a:noFill/>
          </a:ln>
        </p:spPr>
      </p:pic>
      <p:sp>
        <p:nvSpPr>
          <p:cNvPr id="321" name="Google Shape;321;p32"/>
          <p:cNvSpPr/>
          <p:nvPr/>
        </p:nvSpPr>
        <p:spPr>
          <a:xfrm>
            <a:off x="1100075" y="4489375"/>
            <a:ext cx="7026900" cy="591000"/>
          </a:xfrm>
          <a:prstGeom prst="rect">
            <a:avLst/>
          </a:prstGeom>
          <a:solidFill>
            <a:srgbClr val="FEE599"/>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000"/>
              <a:buFont typeface="Arial"/>
              <a:buNone/>
            </a:pPr>
            <a:r>
              <a:rPr lang="en" sz="1500">
                <a:solidFill>
                  <a:schemeClr val="dk1"/>
                </a:solidFill>
              </a:rPr>
              <a:t>Une méthode </a:t>
            </a:r>
            <a:r>
              <a:rPr b="1" lang="en" sz="1500">
                <a:solidFill>
                  <a:schemeClr val="dk1"/>
                </a:solidFill>
              </a:rPr>
              <a:t>protected </a:t>
            </a:r>
            <a:r>
              <a:rPr lang="en" sz="1500">
                <a:solidFill>
                  <a:schemeClr val="dk1"/>
                </a:solidFill>
              </a:rPr>
              <a:t>est accessible aux classes du même package et à ses sous-classes (même si elles sont définies dans un package différent.)</a:t>
            </a:r>
            <a:endParaRPr sz="1500">
              <a:solidFill>
                <a:schemeClr val="dk1"/>
              </a:solidFill>
            </a:endParaRPr>
          </a:p>
          <a:p>
            <a:pPr indent="0" lvl="0" marL="0" marR="0" rtl="0" algn="ctr">
              <a:lnSpc>
                <a:spcPct val="100000"/>
              </a:lnSpc>
              <a:spcBef>
                <a:spcPts val="0"/>
              </a:spcBef>
              <a:spcAft>
                <a:spcPts val="0"/>
              </a:spcAft>
              <a:buClr>
                <a:srgbClr val="000000"/>
              </a:buClr>
              <a:buSzPts val="2000"/>
              <a:buFont typeface="Arial"/>
              <a:buNone/>
            </a:pPr>
            <a:r>
              <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cxnSp>
        <p:nvCxnSpPr>
          <p:cNvPr id="326" name="Google Shape;326;p33"/>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pic>
        <p:nvPicPr>
          <p:cNvPr descr="D:\esprit 2014\ESPRIT 2014\charte essprit 2014\render\support final\triangle.png" id="327" name="Google Shape;327;p33"/>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sp>
        <p:nvSpPr>
          <p:cNvPr id="328" name="Google Shape;32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329" name="Google Shape;329;p33"/>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 des méthodes/attributs</a:t>
            </a:r>
            <a:endParaRPr b="1">
              <a:solidFill>
                <a:srgbClr val="E20B0B"/>
              </a:solidFill>
            </a:endParaRPr>
          </a:p>
        </p:txBody>
      </p:sp>
      <p:graphicFrame>
        <p:nvGraphicFramePr>
          <p:cNvPr id="330" name="Google Shape;330;p33"/>
          <p:cNvGraphicFramePr/>
          <p:nvPr/>
        </p:nvGraphicFramePr>
        <p:xfrm>
          <a:off x="471809" y="949259"/>
          <a:ext cx="3000000" cy="3000000"/>
        </p:xfrm>
        <a:graphic>
          <a:graphicData uri="http://schemas.openxmlformats.org/drawingml/2006/table">
            <a:tbl>
              <a:tblPr bandRow="1" firstRow="1">
                <a:noFill/>
                <a:tableStyleId>{B5339668-3CC4-42CD-9373-9D471F07589F}</a:tableStyleId>
              </a:tblPr>
              <a:tblGrid>
                <a:gridCol w="1640075"/>
                <a:gridCol w="1640075"/>
                <a:gridCol w="1640075"/>
                <a:gridCol w="1640075"/>
                <a:gridCol w="1640075"/>
              </a:tblGrid>
              <a:tr h="562950">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Modificateur</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20B0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Classe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20B0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Paquetage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20B0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Classe fille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20B0B"/>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Autre classe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E20B0B"/>
                    </a:solidFill>
                  </a:tcPr>
                </a:tc>
              </a:tr>
              <a:tr h="562950">
                <a:tc>
                  <a:txBody>
                    <a:bodyPr/>
                    <a:lstStyle/>
                    <a:p>
                      <a:pPr indent="0" lvl="0" marL="0" marR="0" rtl="0" algn="ctr">
                        <a:lnSpc>
                          <a:spcPct val="100000"/>
                        </a:lnSpc>
                        <a:spcBef>
                          <a:spcPts val="0"/>
                        </a:spcBef>
                        <a:spcAft>
                          <a:spcPts val="0"/>
                        </a:spcAft>
                        <a:buClr>
                          <a:srgbClr val="000000"/>
                        </a:buClr>
                        <a:buSzPts val="1800"/>
                        <a:buFont typeface="Arial"/>
                        <a:buNone/>
                      </a:pPr>
                      <a:r>
                        <a:rPr b="1" lang="en" sz="1500" u="none" cap="none" strike="noStrike">
                          <a:latin typeface="Arial"/>
                          <a:ea typeface="Arial"/>
                          <a:cs typeface="Arial"/>
                          <a:sym typeface="Arial"/>
                        </a:rPr>
                        <a:t>private</a:t>
                      </a:r>
                      <a:endParaRPr b="1"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993175">
                <a:tc>
                  <a:txBody>
                    <a:bodyPr/>
                    <a:lstStyle/>
                    <a:p>
                      <a:pPr indent="0" lvl="0" marL="0" marR="0" rtl="0" algn="ctr">
                        <a:lnSpc>
                          <a:spcPct val="100000"/>
                        </a:lnSpc>
                        <a:spcBef>
                          <a:spcPts val="0"/>
                        </a:spcBef>
                        <a:spcAft>
                          <a:spcPts val="0"/>
                        </a:spcAft>
                        <a:buClr>
                          <a:srgbClr val="000000"/>
                        </a:buClr>
                        <a:buSzPts val="1800"/>
                        <a:buFont typeface="Arial"/>
                        <a:buNone/>
                      </a:pPr>
                      <a:r>
                        <a:rPr b="1" lang="en" sz="1500" u="none" cap="none" strike="noStrike">
                          <a:latin typeface="Arial"/>
                          <a:ea typeface="Arial"/>
                          <a:cs typeface="Arial"/>
                          <a:sym typeface="Arial"/>
                        </a:rPr>
                        <a:t>default</a:t>
                      </a:r>
                      <a:endParaRPr b="1"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br>
                        <a:rPr lang="en" sz="1500" u="none" cap="none" strike="noStrike">
                          <a:latin typeface="Arial"/>
                          <a:ea typeface="Arial"/>
                          <a:cs typeface="Arial"/>
                          <a:sym typeface="Arial"/>
                        </a:rPr>
                      </a:br>
                      <a:r>
                        <a:rPr lang="en" sz="1500" u="none" cap="none" strike="noStrike">
                          <a:latin typeface="Arial"/>
                          <a:ea typeface="Arial"/>
                          <a:cs typeface="Arial"/>
                          <a:sym typeface="Arial"/>
                        </a:rPr>
                        <a:t>(même</a:t>
                      </a:r>
                      <a:r>
                        <a:rPr lang="en" sz="1500">
                          <a:latin typeface="Arial"/>
                          <a:ea typeface="Arial"/>
                          <a:cs typeface="Arial"/>
                          <a:sym typeface="Arial"/>
                        </a:rPr>
                        <a:t> </a:t>
                      </a:r>
                      <a:r>
                        <a:rPr lang="en" sz="1500" u="none" cap="none" strike="noStrike">
                          <a:latin typeface="Arial"/>
                          <a:ea typeface="Arial"/>
                          <a:cs typeface="Arial"/>
                          <a:sym typeface="Arial"/>
                        </a:rPr>
                        <a:t>package)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Calibri"/>
                        <a:buNone/>
                      </a:pPr>
                      <a:r>
                        <a:rPr lang="en" sz="1500" u="none" cap="none" strike="noStrike">
                          <a:latin typeface="Arial"/>
                          <a:ea typeface="Arial"/>
                          <a:cs typeface="Arial"/>
                          <a:sym typeface="Arial"/>
                        </a:rPr>
                        <a:t>visible*</a:t>
                      </a:r>
                      <a:br>
                        <a:rPr lang="en" sz="1500" u="none" cap="none" strike="noStrike">
                          <a:latin typeface="Arial"/>
                          <a:ea typeface="Arial"/>
                          <a:cs typeface="Arial"/>
                          <a:sym typeface="Arial"/>
                        </a:rPr>
                      </a:br>
                      <a:r>
                        <a:rPr lang="en" sz="1500" u="none" cap="none" strike="noStrike">
                          <a:latin typeface="Arial"/>
                          <a:ea typeface="Arial"/>
                          <a:cs typeface="Arial"/>
                          <a:sym typeface="Arial"/>
                        </a:rPr>
                        <a:t>(même package)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62950">
                <a:tc>
                  <a:txBody>
                    <a:bodyPr/>
                    <a:lstStyle/>
                    <a:p>
                      <a:pPr indent="0" lvl="0" marL="0" marR="0" rtl="0" algn="ctr">
                        <a:lnSpc>
                          <a:spcPct val="100000"/>
                        </a:lnSpc>
                        <a:spcBef>
                          <a:spcPts val="0"/>
                        </a:spcBef>
                        <a:spcAft>
                          <a:spcPts val="0"/>
                        </a:spcAft>
                        <a:buClr>
                          <a:srgbClr val="000000"/>
                        </a:buClr>
                        <a:buSzPts val="1800"/>
                        <a:buFont typeface="Arial"/>
                        <a:buNone/>
                      </a:pPr>
                      <a:r>
                        <a:rPr b="1" lang="en" sz="1500" u="none" cap="none" strike="noStrike">
                          <a:latin typeface="Arial"/>
                          <a:ea typeface="Arial"/>
                          <a:cs typeface="Arial"/>
                          <a:sym typeface="Arial"/>
                        </a:rPr>
                        <a:t>protected</a:t>
                      </a:r>
                      <a:endParaRPr b="1"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62950">
                <a:tc>
                  <a:txBody>
                    <a:bodyPr/>
                    <a:lstStyle/>
                    <a:p>
                      <a:pPr indent="0" lvl="0" marL="0" marR="0" rtl="0" algn="ctr">
                        <a:lnSpc>
                          <a:spcPct val="100000"/>
                        </a:lnSpc>
                        <a:spcBef>
                          <a:spcPts val="0"/>
                        </a:spcBef>
                        <a:spcAft>
                          <a:spcPts val="0"/>
                        </a:spcAft>
                        <a:buClr>
                          <a:srgbClr val="000000"/>
                        </a:buClr>
                        <a:buSzPts val="1800"/>
                        <a:buFont typeface="Arial"/>
                        <a:buNone/>
                      </a:pPr>
                      <a:r>
                        <a:rPr b="1" lang="en" sz="1500" u="none" cap="none" strike="noStrike">
                          <a:latin typeface="Arial"/>
                          <a:ea typeface="Arial"/>
                          <a:cs typeface="Arial"/>
                          <a:sym typeface="Arial"/>
                        </a:rPr>
                        <a:t>public</a:t>
                      </a:r>
                      <a:endParaRPr b="1"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Arial"/>
                          <a:ea typeface="Arial"/>
                          <a:cs typeface="Arial"/>
                          <a:sym typeface="Arial"/>
                        </a:rPr>
                        <a:t>visible</a:t>
                      </a:r>
                      <a:endParaRPr sz="1500" u="none" cap="none" strike="noStrike">
                        <a:latin typeface="Arial"/>
                        <a:ea typeface="Arial"/>
                        <a:cs typeface="Arial"/>
                        <a:sym typeface="Arial"/>
                      </a:endParaRPr>
                    </a:p>
                  </a:txBody>
                  <a:tcPr marT="45725" marB="45725" marR="91450" marL="914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331" name="Google Shape;331;p33"/>
          <p:cNvSpPr/>
          <p:nvPr/>
        </p:nvSpPr>
        <p:spPr>
          <a:xfrm>
            <a:off x="1100075" y="4489375"/>
            <a:ext cx="7026900" cy="5910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 sz="1700">
                <a:solidFill>
                  <a:schemeClr val="dk1"/>
                </a:solidFill>
              </a:rPr>
              <a:t>*Les sous-classes peuvent accéder aux attributs et aux méthodes de la classe </a:t>
            </a:r>
            <a:r>
              <a:rPr lang="en" sz="1700">
                <a:solidFill>
                  <a:schemeClr val="dk1"/>
                </a:solidFill>
              </a:rPr>
              <a:t>mère</a:t>
            </a:r>
            <a:r>
              <a:rPr lang="en" sz="1700">
                <a:solidFill>
                  <a:schemeClr val="dk1"/>
                </a:solidFill>
              </a:rPr>
              <a:t> si elles se trouvent dans le même package</a:t>
            </a:r>
            <a:endParaRPr i="0" sz="1700" u="none" cap="none" strike="noStrike">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D:\esprit 2014\ESPRIT 2014\charte essprit 2014\render\support final\triangle.png" id="336" name="Google Shape;336;p34"/>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337" name="Google Shape;337;p34"/>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38" name="Google Shape;33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339" name="Google Shape;339;p34"/>
          <p:cNvSpPr txBox="1"/>
          <p:nvPr/>
        </p:nvSpPr>
        <p:spPr>
          <a:xfrm>
            <a:off x="380700" y="586525"/>
            <a:ext cx="8363100" cy="423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2000">
                <a:solidFill>
                  <a:srgbClr val="262626"/>
                </a:solidFill>
                <a:highlight>
                  <a:srgbClr val="FFFFFF"/>
                </a:highlight>
              </a:rPr>
              <a:t>Les accesseurs ("getters") et les mutateurs ("setters") sont des méthodes spéciales qui permettent d'accéder et de modifier les attributs d'un objet. </a:t>
            </a:r>
            <a:endParaRPr sz="2000">
              <a:solidFill>
                <a:srgbClr val="262626"/>
              </a:solidFill>
              <a:highlight>
                <a:srgbClr val="FFFFFF"/>
              </a:highlight>
            </a:endParaRPr>
          </a:p>
          <a:p>
            <a:pPr indent="0" lvl="0" marL="0" rtl="0" algn="l">
              <a:lnSpc>
                <a:spcPct val="150000"/>
              </a:lnSpc>
              <a:spcBef>
                <a:spcPts val="1000"/>
              </a:spcBef>
              <a:spcAft>
                <a:spcPts val="0"/>
              </a:spcAft>
              <a:buNone/>
            </a:pPr>
            <a:r>
              <a:t/>
            </a:r>
            <a:endParaRPr sz="2000">
              <a:solidFill>
                <a:srgbClr val="262626"/>
              </a:solidFill>
              <a:highlight>
                <a:srgbClr val="FFFFFF"/>
              </a:highlight>
            </a:endParaRPr>
          </a:p>
          <a:p>
            <a:pPr indent="0" lvl="0" marL="0" rtl="0" algn="l">
              <a:lnSpc>
                <a:spcPct val="150000"/>
              </a:lnSpc>
              <a:spcBef>
                <a:spcPts val="1000"/>
              </a:spcBef>
              <a:spcAft>
                <a:spcPts val="0"/>
              </a:spcAft>
              <a:buNone/>
            </a:pPr>
            <a:r>
              <a:rPr lang="en" sz="2000">
                <a:solidFill>
                  <a:srgbClr val="262626"/>
                </a:solidFill>
                <a:highlight>
                  <a:srgbClr val="FFFFFF"/>
                </a:highlight>
              </a:rPr>
              <a:t>Les accesseurs sont utilisés pour lire la valeur d'une propriété, tandis que les mutateurs sont utilisés pour en changer la valeur.</a:t>
            </a:r>
            <a:endParaRPr sz="2000">
              <a:solidFill>
                <a:srgbClr val="262626"/>
              </a:solidFill>
              <a:highlight>
                <a:srgbClr val="FFFFFF"/>
              </a:highlight>
            </a:endParaRPr>
          </a:p>
          <a:p>
            <a:pPr indent="0" lvl="0" marL="0" rtl="0" algn="l">
              <a:lnSpc>
                <a:spcPct val="150000"/>
              </a:lnSpc>
              <a:spcBef>
                <a:spcPts val="1000"/>
              </a:spcBef>
              <a:spcAft>
                <a:spcPts val="0"/>
              </a:spcAft>
              <a:buNone/>
            </a:pPr>
            <a:r>
              <a:t/>
            </a:r>
            <a:endParaRPr sz="2000">
              <a:solidFill>
                <a:srgbClr val="262626"/>
              </a:solidFill>
              <a:highlight>
                <a:srgbClr val="FFFFFF"/>
              </a:highlight>
            </a:endParaRPr>
          </a:p>
          <a:p>
            <a:pPr indent="0" lvl="0" marL="0" rtl="0" algn="l">
              <a:lnSpc>
                <a:spcPct val="150000"/>
              </a:lnSpc>
              <a:spcBef>
                <a:spcPts val="1000"/>
              </a:spcBef>
              <a:spcAft>
                <a:spcPts val="0"/>
              </a:spcAft>
              <a:buNone/>
            </a:pPr>
            <a:r>
              <a:rPr lang="en" sz="2000">
                <a:solidFill>
                  <a:srgbClr val="E20B0B"/>
                </a:solidFill>
                <a:highlight>
                  <a:srgbClr val="FFFFFF"/>
                </a:highlight>
              </a:rPr>
              <a:t>Attention : </a:t>
            </a:r>
            <a:r>
              <a:rPr lang="en" sz="2000">
                <a:solidFill>
                  <a:srgbClr val="E20B0B"/>
                </a:solidFill>
                <a:highlight>
                  <a:srgbClr val="FFFFFF"/>
                </a:highlight>
              </a:rPr>
              <a:t>Les setter et les getter doivent être déclarés </a:t>
            </a:r>
            <a:r>
              <a:rPr b="1" lang="en" sz="2000">
                <a:solidFill>
                  <a:srgbClr val="E20B0B"/>
                </a:solidFill>
                <a:highlight>
                  <a:srgbClr val="FFFFFF"/>
                </a:highlight>
              </a:rPr>
              <a:t>public</a:t>
            </a:r>
            <a:endParaRPr b="1" sz="2000">
              <a:solidFill>
                <a:srgbClr val="E20B0B"/>
              </a:solidFill>
              <a:highlight>
                <a:srgbClr val="FFFFFF"/>
              </a:highlight>
            </a:endParaRPr>
          </a:p>
        </p:txBody>
      </p:sp>
      <p:sp>
        <p:nvSpPr>
          <p:cNvPr id="340" name="Google Shape;340;p34"/>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accesseurs (GET) et les mutateurs (SET)</a:t>
            </a:r>
            <a:endParaRPr b="1">
              <a:solidFill>
                <a:srgbClr val="E20B0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descr="D:\esprit 2014\ESPRIT 2014\charte essprit 2014\render\support final\triangle.png" id="345" name="Google Shape;345;p3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346" name="Google Shape;346;p3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47" name="Google Shape;34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348" name="Google Shape;348;p35"/>
          <p:cNvSpPr txBox="1"/>
          <p:nvPr/>
        </p:nvSpPr>
        <p:spPr>
          <a:xfrm>
            <a:off x="380700" y="586525"/>
            <a:ext cx="4191300" cy="187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2000">
                <a:solidFill>
                  <a:srgbClr val="262626"/>
                </a:solidFill>
                <a:highlight>
                  <a:srgbClr val="FFFFFF"/>
                </a:highlight>
              </a:rPr>
              <a:t>Les accesseurs sont généralement définis avec le mot-clé "</a:t>
            </a:r>
            <a:r>
              <a:rPr lang="en" sz="2000">
                <a:solidFill>
                  <a:schemeClr val="accent1"/>
                </a:solidFill>
                <a:highlight>
                  <a:srgbClr val="FFFFFF"/>
                </a:highlight>
              </a:rPr>
              <a:t>get</a:t>
            </a:r>
            <a:r>
              <a:rPr lang="en" sz="2000">
                <a:solidFill>
                  <a:srgbClr val="262626"/>
                </a:solidFill>
                <a:highlight>
                  <a:srgbClr val="FFFFFF"/>
                </a:highlight>
              </a:rPr>
              <a:t>" suivi du nom de la propriété, par exemple :</a:t>
            </a:r>
            <a:endParaRPr sz="2000">
              <a:solidFill>
                <a:srgbClr val="262626"/>
              </a:solidFill>
              <a:highlight>
                <a:srgbClr val="FFFFFF"/>
              </a:highlight>
            </a:endParaRPr>
          </a:p>
        </p:txBody>
      </p:sp>
      <p:sp>
        <p:nvSpPr>
          <p:cNvPr id="349" name="Google Shape;349;p3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a:t>
            </a:r>
            <a:r>
              <a:rPr b="1" lang="en">
                <a:solidFill>
                  <a:srgbClr val="E20B0B"/>
                </a:solidFill>
              </a:rPr>
              <a:t>accesseurs</a:t>
            </a:r>
            <a:r>
              <a:rPr b="1" lang="en">
                <a:solidFill>
                  <a:srgbClr val="E20B0B"/>
                </a:solidFill>
              </a:rPr>
              <a:t> (GET) et les mutateurs (SET)</a:t>
            </a:r>
            <a:endParaRPr b="1">
              <a:solidFill>
                <a:srgbClr val="E20B0B"/>
              </a:solidFill>
            </a:endParaRPr>
          </a:p>
        </p:txBody>
      </p:sp>
      <p:sp>
        <p:nvSpPr>
          <p:cNvPr id="350" name="Google Shape;350;p35"/>
          <p:cNvSpPr txBox="1"/>
          <p:nvPr/>
        </p:nvSpPr>
        <p:spPr>
          <a:xfrm>
            <a:off x="4571700" y="586525"/>
            <a:ext cx="4191300" cy="1877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2000">
                <a:solidFill>
                  <a:srgbClr val="262626"/>
                </a:solidFill>
                <a:highlight>
                  <a:srgbClr val="FFFFFF"/>
                </a:highlight>
              </a:rPr>
              <a:t>Les mutateurs sont généralement définis avec le mot-clé "</a:t>
            </a:r>
            <a:r>
              <a:rPr lang="en" sz="2000">
                <a:solidFill>
                  <a:schemeClr val="accent1"/>
                </a:solidFill>
                <a:highlight>
                  <a:srgbClr val="FFFFFF"/>
                </a:highlight>
              </a:rPr>
              <a:t>set</a:t>
            </a:r>
            <a:r>
              <a:rPr lang="en" sz="2000">
                <a:solidFill>
                  <a:srgbClr val="262626"/>
                </a:solidFill>
                <a:highlight>
                  <a:srgbClr val="FFFFFF"/>
                </a:highlight>
              </a:rPr>
              <a:t>" suivi du nom de la propriété, par exemple :</a:t>
            </a:r>
            <a:endParaRPr sz="2000">
              <a:solidFill>
                <a:srgbClr val="262626"/>
              </a:solidFill>
              <a:highlight>
                <a:srgbClr val="FFFFFF"/>
              </a:highlight>
            </a:endParaRPr>
          </a:p>
        </p:txBody>
      </p:sp>
      <p:sp>
        <p:nvSpPr>
          <p:cNvPr id="351" name="Google Shape;351;p35"/>
          <p:cNvSpPr txBox="1"/>
          <p:nvPr/>
        </p:nvSpPr>
        <p:spPr>
          <a:xfrm>
            <a:off x="4738425" y="2615775"/>
            <a:ext cx="4191300" cy="22170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700">
                <a:solidFill>
                  <a:srgbClr val="0033B3"/>
                </a:solidFill>
                <a:highlight>
                  <a:srgbClr val="FFFFFF"/>
                </a:highlight>
              </a:rPr>
              <a:t>public class </a:t>
            </a:r>
            <a:r>
              <a:rPr lang="en" sz="1700">
                <a:solidFill>
                  <a:schemeClr val="dk1"/>
                </a:solidFill>
                <a:highlight>
                  <a:srgbClr val="FFFFFF"/>
                </a:highlight>
              </a:rPr>
              <a:t>Product </a:t>
            </a:r>
            <a:r>
              <a:rPr lang="en" sz="1700">
                <a:solidFill>
                  <a:srgbClr val="080808"/>
                </a:solidFill>
                <a:highlight>
                  <a:srgbClr val="FFFFFF"/>
                </a:highlight>
              </a:rPr>
              <a:t>{</a:t>
            </a:r>
            <a:endParaRPr sz="1700">
              <a:solidFill>
                <a:srgbClr val="0033B3"/>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rPr lang="en" sz="1700">
                <a:solidFill>
                  <a:srgbClr val="0033B3"/>
                </a:solidFill>
                <a:highlight>
                  <a:srgbClr val="FFFFFF"/>
                </a:highlight>
              </a:rPr>
              <a:t>private int </a:t>
            </a:r>
            <a:r>
              <a:rPr lang="en" sz="1700">
                <a:solidFill>
                  <a:srgbClr val="871094"/>
                </a:solidFill>
                <a:highlight>
                  <a:srgbClr val="FFFFFF"/>
                </a:highlight>
              </a:rPr>
              <a:t>quantity</a:t>
            </a:r>
            <a:r>
              <a:rPr lang="en" sz="1700">
                <a:solidFill>
                  <a:srgbClr val="080808"/>
                </a:solidFill>
                <a:highlight>
                  <a:srgbClr val="FFFFFF"/>
                </a:highlight>
              </a:rPr>
              <a:t>;</a:t>
            </a:r>
            <a:endParaRPr sz="1700">
              <a:solidFill>
                <a:srgbClr val="080808"/>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t/>
            </a:r>
            <a:endParaRPr sz="1700">
              <a:solidFill>
                <a:srgbClr val="080808"/>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rPr lang="en" sz="1700">
                <a:solidFill>
                  <a:srgbClr val="0033B3"/>
                </a:solidFill>
                <a:highlight>
                  <a:srgbClr val="FFFFFF"/>
                </a:highlight>
              </a:rPr>
              <a:t>public void </a:t>
            </a:r>
            <a:r>
              <a:rPr lang="en" sz="1700">
                <a:solidFill>
                  <a:srgbClr val="00627A"/>
                </a:solidFill>
                <a:highlight>
                  <a:srgbClr val="FFFFFF"/>
                </a:highlight>
              </a:rPr>
              <a:t>setQuantity</a:t>
            </a:r>
            <a:r>
              <a:rPr lang="en" sz="1700">
                <a:solidFill>
                  <a:srgbClr val="080808"/>
                </a:solidFill>
                <a:highlight>
                  <a:srgbClr val="FFFFFF"/>
                </a:highlight>
              </a:rPr>
              <a:t>(</a:t>
            </a:r>
            <a:r>
              <a:rPr lang="en" sz="1700">
                <a:solidFill>
                  <a:srgbClr val="0033B3"/>
                </a:solidFill>
                <a:highlight>
                  <a:srgbClr val="FFFFFF"/>
                </a:highlight>
              </a:rPr>
              <a:t>int </a:t>
            </a:r>
            <a:r>
              <a:rPr lang="en" sz="1700">
                <a:solidFill>
                  <a:srgbClr val="080808"/>
                </a:solidFill>
                <a:highlight>
                  <a:srgbClr val="FFFFFF"/>
                </a:highlight>
              </a:rPr>
              <a:t>quantity) {</a:t>
            </a:r>
            <a:endParaRPr sz="1700">
              <a:solidFill>
                <a:srgbClr val="080808"/>
              </a:solidFill>
              <a:highlight>
                <a:srgbClr val="FFFFFF"/>
              </a:highlight>
            </a:endParaRPr>
          </a:p>
          <a:p>
            <a:pPr indent="457200" lvl="0" marL="457200" marR="0" rtl="0" algn="l">
              <a:lnSpc>
                <a:spcPct val="100000"/>
              </a:lnSpc>
              <a:spcBef>
                <a:spcPts val="0"/>
              </a:spcBef>
              <a:spcAft>
                <a:spcPts val="0"/>
              </a:spcAft>
              <a:buClr>
                <a:schemeClr val="dk1"/>
              </a:buClr>
              <a:buSzPts val="1100"/>
              <a:buFont typeface="Arial"/>
              <a:buNone/>
            </a:pPr>
            <a:r>
              <a:rPr lang="en" sz="1700">
                <a:solidFill>
                  <a:srgbClr val="0033B3"/>
                </a:solidFill>
                <a:highlight>
                  <a:srgbClr val="FFFFFF"/>
                </a:highlight>
              </a:rPr>
              <a:t>this</a:t>
            </a:r>
            <a:r>
              <a:rPr lang="en" sz="1700">
                <a:solidFill>
                  <a:srgbClr val="080808"/>
                </a:solidFill>
                <a:highlight>
                  <a:srgbClr val="FFFFFF"/>
                </a:highlight>
              </a:rPr>
              <a:t>.</a:t>
            </a:r>
            <a:r>
              <a:rPr lang="en" sz="1700">
                <a:solidFill>
                  <a:srgbClr val="871094"/>
                </a:solidFill>
                <a:highlight>
                  <a:srgbClr val="FFFFFF"/>
                </a:highlight>
              </a:rPr>
              <a:t>quantity </a:t>
            </a:r>
            <a:r>
              <a:rPr lang="en" sz="1700">
                <a:solidFill>
                  <a:srgbClr val="080808"/>
                </a:solidFill>
                <a:highlight>
                  <a:srgbClr val="FFFFFF"/>
                </a:highlight>
              </a:rPr>
              <a:t>= quantity;</a:t>
            </a:r>
            <a:endParaRPr sz="1700">
              <a:solidFill>
                <a:srgbClr val="080808"/>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rPr lang="en" sz="1700">
                <a:solidFill>
                  <a:srgbClr val="080808"/>
                </a:solidFill>
                <a:highlight>
                  <a:srgbClr val="FFFFFF"/>
                </a:highlight>
              </a:rPr>
              <a:t>}</a:t>
            </a:r>
            <a:endParaRPr sz="1700">
              <a:solidFill>
                <a:srgbClr val="080808"/>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 sz="1700">
                <a:solidFill>
                  <a:srgbClr val="080808"/>
                </a:solidFill>
                <a:highlight>
                  <a:srgbClr val="FFFFFF"/>
                </a:highlight>
              </a:rPr>
              <a:t>}</a:t>
            </a:r>
            <a:endParaRPr sz="1700">
              <a:solidFill>
                <a:srgbClr val="080808"/>
              </a:solidFill>
              <a:highlight>
                <a:srgbClr val="FFFFFF"/>
              </a:highlight>
            </a:endParaRPr>
          </a:p>
        </p:txBody>
      </p:sp>
      <p:sp>
        <p:nvSpPr>
          <p:cNvPr id="352" name="Google Shape;352;p35"/>
          <p:cNvSpPr txBox="1"/>
          <p:nvPr/>
        </p:nvSpPr>
        <p:spPr>
          <a:xfrm>
            <a:off x="304500" y="2615775"/>
            <a:ext cx="4191300" cy="22170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900">
                <a:solidFill>
                  <a:srgbClr val="0033B3"/>
                </a:solidFill>
                <a:highlight>
                  <a:srgbClr val="FFFFFF"/>
                </a:highlight>
              </a:rPr>
              <a:t>public class </a:t>
            </a:r>
            <a:r>
              <a:rPr lang="en" sz="1900">
                <a:solidFill>
                  <a:schemeClr val="dk1"/>
                </a:solidFill>
                <a:highlight>
                  <a:srgbClr val="FFFFFF"/>
                </a:highlight>
              </a:rPr>
              <a:t>Product </a:t>
            </a:r>
            <a:r>
              <a:rPr lang="en" sz="1900">
                <a:solidFill>
                  <a:srgbClr val="080808"/>
                </a:solidFill>
                <a:highlight>
                  <a:srgbClr val="FFFFFF"/>
                </a:highlight>
              </a:rPr>
              <a:t>{</a:t>
            </a:r>
            <a:endParaRPr sz="2700">
              <a:solidFill>
                <a:srgbClr val="0033B3"/>
              </a:solidFill>
              <a:highlight>
                <a:srgbClr val="FFFFFF"/>
              </a:highlight>
            </a:endParaRPr>
          </a:p>
          <a:p>
            <a:pPr indent="457200" lvl="0" marL="0" marR="0" rtl="0" algn="l">
              <a:lnSpc>
                <a:spcPct val="100000"/>
              </a:lnSpc>
              <a:spcBef>
                <a:spcPts val="0"/>
              </a:spcBef>
              <a:spcAft>
                <a:spcPts val="0"/>
              </a:spcAft>
              <a:buClr>
                <a:schemeClr val="dk1"/>
              </a:buClr>
              <a:buSzPts val="1100"/>
              <a:buFont typeface="Arial"/>
              <a:buNone/>
            </a:pPr>
            <a:r>
              <a:rPr lang="en" sz="1900">
                <a:solidFill>
                  <a:srgbClr val="0033B3"/>
                </a:solidFill>
                <a:highlight>
                  <a:srgbClr val="FFFFFF"/>
                </a:highlight>
              </a:rPr>
              <a:t>private int </a:t>
            </a:r>
            <a:r>
              <a:rPr lang="en" sz="1900">
                <a:solidFill>
                  <a:srgbClr val="871094"/>
                </a:solidFill>
                <a:highlight>
                  <a:srgbClr val="FFFFFF"/>
                </a:highlight>
              </a:rPr>
              <a:t>quantity</a:t>
            </a:r>
            <a:r>
              <a:rPr lang="en" sz="1900">
                <a:solidFill>
                  <a:srgbClr val="080808"/>
                </a:solidFill>
                <a:highlight>
                  <a:srgbClr val="FFFFFF"/>
                </a:highlight>
              </a:rPr>
              <a:t>;</a:t>
            </a:r>
            <a:endParaRPr sz="1900">
              <a:solidFill>
                <a:srgbClr val="080808"/>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900">
              <a:solidFill>
                <a:srgbClr val="080808"/>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rPr lang="en" sz="1900">
                <a:solidFill>
                  <a:srgbClr val="0033B3"/>
                </a:solidFill>
                <a:highlight>
                  <a:srgbClr val="FFFFFF"/>
                </a:highlight>
              </a:rPr>
              <a:t>public int </a:t>
            </a:r>
            <a:r>
              <a:rPr lang="en" sz="1900">
                <a:solidFill>
                  <a:srgbClr val="00627A"/>
                </a:solidFill>
                <a:highlight>
                  <a:srgbClr val="FFFFFF"/>
                </a:highlight>
              </a:rPr>
              <a:t>getQuantity</a:t>
            </a:r>
            <a:r>
              <a:rPr lang="en" sz="1900">
                <a:solidFill>
                  <a:srgbClr val="080808"/>
                </a:solidFill>
                <a:highlight>
                  <a:srgbClr val="FFFFFF"/>
                </a:highlight>
              </a:rPr>
              <a:t>() {</a:t>
            </a:r>
            <a:endParaRPr sz="1900">
              <a:solidFill>
                <a:srgbClr val="080808"/>
              </a:solidFill>
              <a:highlight>
                <a:srgbClr val="FFFFFF"/>
              </a:highlight>
            </a:endParaRPr>
          </a:p>
          <a:p>
            <a:pPr indent="457200" lvl="0" marL="457200" marR="0" rtl="0" algn="l">
              <a:lnSpc>
                <a:spcPct val="100000"/>
              </a:lnSpc>
              <a:spcBef>
                <a:spcPts val="0"/>
              </a:spcBef>
              <a:spcAft>
                <a:spcPts val="0"/>
              </a:spcAft>
              <a:buClr>
                <a:schemeClr val="dk1"/>
              </a:buClr>
              <a:buSzPts val="1100"/>
              <a:buFont typeface="Arial"/>
              <a:buNone/>
            </a:pPr>
            <a:r>
              <a:rPr lang="en" sz="1900">
                <a:solidFill>
                  <a:srgbClr val="0033B3"/>
                </a:solidFill>
                <a:highlight>
                  <a:srgbClr val="FFFFFF"/>
                </a:highlight>
              </a:rPr>
              <a:t>return </a:t>
            </a:r>
            <a:r>
              <a:rPr lang="en" sz="1900">
                <a:solidFill>
                  <a:srgbClr val="871094"/>
                </a:solidFill>
                <a:highlight>
                  <a:srgbClr val="FFFFFF"/>
                </a:highlight>
              </a:rPr>
              <a:t>quantity</a:t>
            </a:r>
            <a:r>
              <a:rPr lang="en" sz="1900">
                <a:solidFill>
                  <a:srgbClr val="080808"/>
                </a:solidFill>
                <a:highlight>
                  <a:srgbClr val="FFFFFF"/>
                </a:highlight>
              </a:rPr>
              <a:t>;</a:t>
            </a:r>
            <a:endParaRPr sz="1900">
              <a:solidFill>
                <a:srgbClr val="080808"/>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rPr lang="en" sz="1900">
                <a:solidFill>
                  <a:srgbClr val="080808"/>
                </a:solidFill>
                <a:highlight>
                  <a:srgbClr val="FFFFFF"/>
                </a:highlight>
              </a:rPr>
              <a:t>}</a:t>
            </a:r>
            <a:endParaRPr sz="1900">
              <a:solidFill>
                <a:srgbClr val="080808"/>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 sz="1900">
                <a:solidFill>
                  <a:srgbClr val="080808"/>
                </a:solidFill>
                <a:highlight>
                  <a:srgbClr val="FFFFFF"/>
                </a:highlight>
              </a:rPr>
              <a:t>}</a:t>
            </a:r>
            <a:endParaRPr sz="1900">
              <a:solidFill>
                <a:srgbClr val="080808"/>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D:\esprit 2014\ESPRIT 2014\charte essprit 2014\render\support final\triangle.png" id="357" name="Google Shape;357;p3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358" name="Google Shape;358;p3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59" name="Google Shape;35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360" name="Google Shape;360;p36"/>
          <p:cNvSpPr txBox="1"/>
          <p:nvPr/>
        </p:nvSpPr>
        <p:spPr>
          <a:xfrm>
            <a:off x="380700" y="586525"/>
            <a:ext cx="8363100" cy="103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2200">
                <a:solidFill>
                  <a:srgbClr val="262626"/>
                </a:solidFill>
                <a:highlight>
                  <a:srgbClr val="FFFFFF"/>
                </a:highlight>
              </a:rPr>
              <a:t>L’accesseur d'un attribut </a:t>
            </a:r>
            <a:r>
              <a:rPr lang="en" sz="2200">
                <a:solidFill>
                  <a:srgbClr val="262626"/>
                </a:solidFill>
                <a:highlight>
                  <a:srgbClr val="FFFFFF"/>
                </a:highlight>
              </a:rPr>
              <a:t>booléen (boolean)</a:t>
            </a:r>
            <a:r>
              <a:rPr lang="en" sz="2200">
                <a:solidFill>
                  <a:srgbClr val="262626"/>
                </a:solidFill>
                <a:highlight>
                  <a:srgbClr val="FFFFFF"/>
                </a:highlight>
              </a:rPr>
              <a:t> s'écrit avec le "</a:t>
            </a:r>
            <a:r>
              <a:rPr lang="en" sz="2200">
                <a:solidFill>
                  <a:srgbClr val="E20B0B"/>
                </a:solidFill>
                <a:highlight>
                  <a:srgbClr val="FFFFFF"/>
                </a:highlight>
              </a:rPr>
              <a:t>is</a:t>
            </a:r>
            <a:r>
              <a:rPr lang="en" sz="2200">
                <a:solidFill>
                  <a:srgbClr val="262626"/>
                </a:solidFill>
                <a:highlight>
                  <a:srgbClr val="FFFFFF"/>
                </a:highlight>
              </a:rPr>
              <a:t>", exemple :</a:t>
            </a:r>
            <a:endParaRPr sz="2200">
              <a:solidFill>
                <a:srgbClr val="262626"/>
              </a:solidFill>
              <a:highlight>
                <a:srgbClr val="FFFFFF"/>
              </a:highlight>
            </a:endParaRPr>
          </a:p>
        </p:txBody>
      </p:sp>
      <p:sp>
        <p:nvSpPr>
          <p:cNvPr id="361" name="Google Shape;361;p3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accesseurs (GET) et les mutateurs (SET)</a:t>
            </a:r>
            <a:endParaRPr b="1">
              <a:solidFill>
                <a:srgbClr val="E20B0B"/>
              </a:solidFill>
            </a:endParaRPr>
          </a:p>
        </p:txBody>
      </p:sp>
      <p:sp>
        <p:nvSpPr>
          <p:cNvPr id="362" name="Google Shape;362;p36"/>
          <p:cNvSpPr txBox="1"/>
          <p:nvPr/>
        </p:nvSpPr>
        <p:spPr>
          <a:xfrm>
            <a:off x="496275" y="1746900"/>
            <a:ext cx="4191300" cy="22170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sz="1900">
                <a:solidFill>
                  <a:srgbClr val="0033B3"/>
                </a:solidFill>
                <a:highlight>
                  <a:srgbClr val="FFFFFF"/>
                </a:highlight>
              </a:rPr>
              <a:t>public class </a:t>
            </a:r>
            <a:r>
              <a:rPr lang="en" sz="1900">
                <a:solidFill>
                  <a:schemeClr val="dk1"/>
                </a:solidFill>
                <a:highlight>
                  <a:srgbClr val="FFFFFF"/>
                </a:highlight>
              </a:rPr>
              <a:t>Product </a:t>
            </a:r>
            <a:r>
              <a:rPr lang="en" sz="1900">
                <a:solidFill>
                  <a:srgbClr val="080808"/>
                </a:solidFill>
                <a:highlight>
                  <a:srgbClr val="FFFFFF"/>
                </a:highlight>
              </a:rPr>
              <a:t>{</a:t>
            </a:r>
            <a:endParaRPr sz="2700">
              <a:solidFill>
                <a:srgbClr val="0033B3"/>
              </a:solidFill>
              <a:highlight>
                <a:srgbClr val="FFFFFF"/>
              </a:highlight>
            </a:endParaRPr>
          </a:p>
          <a:p>
            <a:pPr indent="457200" lvl="0" marL="0" marR="0" rtl="0" algn="l">
              <a:lnSpc>
                <a:spcPct val="100000"/>
              </a:lnSpc>
              <a:spcBef>
                <a:spcPts val="0"/>
              </a:spcBef>
              <a:spcAft>
                <a:spcPts val="0"/>
              </a:spcAft>
              <a:buClr>
                <a:schemeClr val="dk1"/>
              </a:buClr>
              <a:buSzPts val="1100"/>
              <a:buFont typeface="Arial"/>
              <a:buNone/>
            </a:pPr>
            <a:r>
              <a:rPr lang="en" sz="1900">
                <a:solidFill>
                  <a:srgbClr val="0033B3"/>
                </a:solidFill>
                <a:highlight>
                  <a:srgbClr val="FFFFFF"/>
                </a:highlight>
              </a:rPr>
              <a:t>private boolean</a:t>
            </a:r>
            <a:r>
              <a:rPr lang="en" sz="1900">
                <a:solidFill>
                  <a:srgbClr val="0033B3"/>
                </a:solidFill>
                <a:highlight>
                  <a:srgbClr val="FFFFFF"/>
                </a:highlight>
              </a:rPr>
              <a:t> </a:t>
            </a:r>
            <a:r>
              <a:rPr lang="en" sz="1900">
                <a:solidFill>
                  <a:srgbClr val="871094"/>
                </a:solidFill>
                <a:highlight>
                  <a:srgbClr val="FFFFFF"/>
                </a:highlight>
              </a:rPr>
              <a:t>onSale</a:t>
            </a:r>
            <a:r>
              <a:rPr lang="en" sz="1900">
                <a:solidFill>
                  <a:srgbClr val="080808"/>
                </a:solidFill>
                <a:highlight>
                  <a:srgbClr val="FFFFFF"/>
                </a:highlight>
              </a:rPr>
              <a:t>;</a:t>
            </a:r>
            <a:endParaRPr sz="1900">
              <a:solidFill>
                <a:srgbClr val="080808"/>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1900">
              <a:solidFill>
                <a:srgbClr val="080808"/>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rPr lang="en" sz="1900">
                <a:solidFill>
                  <a:srgbClr val="0033B3"/>
                </a:solidFill>
                <a:highlight>
                  <a:srgbClr val="FFFFFF"/>
                </a:highlight>
              </a:rPr>
              <a:t>public int </a:t>
            </a:r>
            <a:r>
              <a:rPr lang="en" sz="1900">
                <a:solidFill>
                  <a:srgbClr val="00627A"/>
                </a:solidFill>
                <a:highlight>
                  <a:srgbClr val="FFFFFF"/>
                </a:highlight>
              </a:rPr>
              <a:t>isOnSale</a:t>
            </a:r>
            <a:r>
              <a:rPr lang="en" sz="1900">
                <a:solidFill>
                  <a:srgbClr val="080808"/>
                </a:solidFill>
                <a:highlight>
                  <a:srgbClr val="FFFFFF"/>
                </a:highlight>
              </a:rPr>
              <a:t>() {</a:t>
            </a:r>
            <a:endParaRPr sz="1900">
              <a:solidFill>
                <a:srgbClr val="080808"/>
              </a:solidFill>
              <a:highlight>
                <a:srgbClr val="FFFFFF"/>
              </a:highlight>
            </a:endParaRPr>
          </a:p>
          <a:p>
            <a:pPr indent="457200" lvl="0" marL="457200" marR="0" rtl="0" algn="l">
              <a:lnSpc>
                <a:spcPct val="100000"/>
              </a:lnSpc>
              <a:spcBef>
                <a:spcPts val="0"/>
              </a:spcBef>
              <a:spcAft>
                <a:spcPts val="0"/>
              </a:spcAft>
              <a:buClr>
                <a:schemeClr val="dk1"/>
              </a:buClr>
              <a:buSzPts val="1100"/>
              <a:buFont typeface="Arial"/>
              <a:buNone/>
            </a:pPr>
            <a:r>
              <a:rPr lang="en" sz="1900">
                <a:solidFill>
                  <a:srgbClr val="0033B3"/>
                </a:solidFill>
                <a:highlight>
                  <a:srgbClr val="FFFFFF"/>
                </a:highlight>
              </a:rPr>
              <a:t>return </a:t>
            </a:r>
            <a:r>
              <a:rPr lang="en" sz="1900">
                <a:solidFill>
                  <a:srgbClr val="871094"/>
                </a:solidFill>
                <a:highlight>
                  <a:srgbClr val="FFFFFF"/>
                </a:highlight>
              </a:rPr>
              <a:t>onSale</a:t>
            </a:r>
            <a:r>
              <a:rPr lang="en" sz="1900">
                <a:solidFill>
                  <a:srgbClr val="080808"/>
                </a:solidFill>
                <a:highlight>
                  <a:srgbClr val="FFFFFF"/>
                </a:highlight>
              </a:rPr>
              <a:t>;</a:t>
            </a:r>
            <a:endParaRPr sz="1900">
              <a:solidFill>
                <a:srgbClr val="080808"/>
              </a:solidFill>
              <a:highlight>
                <a:srgbClr val="FFFFFF"/>
              </a:highlight>
            </a:endParaRPr>
          </a:p>
          <a:p>
            <a:pPr indent="0" lvl="0" marL="457200" marR="0" rtl="0" algn="l">
              <a:lnSpc>
                <a:spcPct val="100000"/>
              </a:lnSpc>
              <a:spcBef>
                <a:spcPts val="0"/>
              </a:spcBef>
              <a:spcAft>
                <a:spcPts val="0"/>
              </a:spcAft>
              <a:buClr>
                <a:schemeClr val="dk1"/>
              </a:buClr>
              <a:buSzPts val="1100"/>
              <a:buFont typeface="Arial"/>
              <a:buNone/>
            </a:pPr>
            <a:r>
              <a:rPr lang="en" sz="1900">
                <a:solidFill>
                  <a:srgbClr val="080808"/>
                </a:solidFill>
                <a:highlight>
                  <a:srgbClr val="FFFFFF"/>
                </a:highlight>
              </a:rPr>
              <a:t>}</a:t>
            </a:r>
            <a:endParaRPr sz="1900">
              <a:solidFill>
                <a:srgbClr val="080808"/>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 sz="1900">
                <a:solidFill>
                  <a:srgbClr val="080808"/>
                </a:solidFill>
                <a:highlight>
                  <a:srgbClr val="FFFFFF"/>
                </a:highlight>
              </a:rPr>
              <a:t>}</a:t>
            </a:r>
            <a:endParaRPr sz="1900">
              <a:solidFill>
                <a:srgbClr val="080808"/>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descr="D:\esprit 2014\ESPRIT 2014\charte essprit 2014\render\support final\triangle.png" id="367" name="Google Shape;367;p3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368" name="Google Shape;368;p3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369" name="Google Shape;36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370" name="Google Shape;370;p37"/>
          <p:cNvSpPr txBox="1"/>
          <p:nvPr/>
        </p:nvSpPr>
        <p:spPr>
          <a:xfrm>
            <a:off x="380700" y="586525"/>
            <a:ext cx="8363100" cy="153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2200">
                <a:solidFill>
                  <a:srgbClr val="262626"/>
                </a:solidFill>
                <a:highlight>
                  <a:srgbClr val="FFFFFF"/>
                </a:highlight>
              </a:rPr>
              <a:t>L’utilisation des getter et setter permet de gérer les modifications de manière centralisée et de valider les entrées avant de les enregistrer.</a:t>
            </a:r>
            <a:endParaRPr sz="2200">
              <a:solidFill>
                <a:srgbClr val="262626"/>
              </a:solidFill>
              <a:highlight>
                <a:srgbClr val="FFFFFF"/>
              </a:highlight>
            </a:endParaRPr>
          </a:p>
        </p:txBody>
      </p:sp>
      <p:sp>
        <p:nvSpPr>
          <p:cNvPr id="371" name="Google Shape;371;p3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Les accesseurs (GET) et les mutateurs (SET)</a:t>
            </a:r>
            <a:endParaRPr b="1">
              <a:solidFill>
                <a:srgbClr val="E20B0B"/>
              </a:solidFill>
            </a:endParaRPr>
          </a:p>
        </p:txBody>
      </p:sp>
      <p:sp>
        <p:nvSpPr>
          <p:cNvPr id="372" name="Google Shape;372;p37"/>
          <p:cNvSpPr txBox="1"/>
          <p:nvPr/>
        </p:nvSpPr>
        <p:spPr>
          <a:xfrm>
            <a:off x="496275" y="2163950"/>
            <a:ext cx="7703100" cy="2730600"/>
          </a:xfrm>
          <a:prstGeom prst="rect">
            <a:avLst/>
          </a:prstGeom>
          <a:noFill/>
          <a:ln cap="flat" cmpd="sng" w="9525">
            <a:solidFill>
              <a:srgbClr val="025198"/>
            </a:solidFill>
            <a:prstDash val="dash"/>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sz="1700">
                <a:solidFill>
                  <a:srgbClr val="0033B3"/>
                </a:solidFill>
                <a:highlight>
                  <a:srgbClr val="FFFFFF"/>
                </a:highlight>
              </a:rPr>
              <a:t>public class </a:t>
            </a:r>
            <a:r>
              <a:rPr lang="en" sz="1700">
                <a:solidFill>
                  <a:schemeClr val="dk1"/>
                </a:solidFill>
                <a:highlight>
                  <a:srgbClr val="FFFFFF"/>
                </a:highlight>
              </a:rPr>
              <a:t>Product </a:t>
            </a:r>
            <a:r>
              <a:rPr lang="en" sz="1700">
                <a:solidFill>
                  <a:srgbClr val="080808"/>
                </a:solidFill>
                <a:highlight>
                  <a:srgbClr val="FFFFFF"/>
                </a:highlight>
              </a:rPr>
              <a:t>{</a:t>
            </a:r>
            <a:endParaRPr sz="1700">
              <a:solidFill>
                <a:srgbClr val="0033B3"/>
              </a:solidFill>
              <a:highlight>
                <a:srgbClr val="FFFFFF"/>
              </a:highlight>
            </a:endParaRPr>
          </a:p>
          <a:p>
            <a:pPr indent="0" lvl="0" marL="457200" rtl="0" algn="l">
              <a:spcBef>
                <a:spcPts val="0"/>
              </a:spcBef>
              <a:spcAft>
                <a:spcPts val="0"/>
              </a:spcAft>
              <a:buClr>
                <a:schemeClr val="dk1"/>
              </a:buClr>
              <a:buSzPts val="1100"/>
              <a:buFont typeface="Arial"/>
              <a:buNone/>
            </a:pPr>
            <a:r>
              <a:rPr lang="en" sz="1700">
                <a:solidFill>
                  <a:srgbClr val="0033B3"/>
                </a:solidFill>
                <a:highlight>
                  <a:srgbClr val="FFFFFF"/>
                </a:highlight>
              </a:rPr>
              <a:t>private int </a:t>
            </a:r>
            <a:r>
              <a:rPr lang="en" sz="1700">
                <a:solidFill>
                  <a:srgbClr val="871094"/>
                </a:solidFill>
                <a:highlight>
                  <a:srgbClr val="FFFFFF"/>
                </a:highlight>
              </a:rPr>
              <a:t>quantity</a:t>
            </a:r>
            <a:r>
              <a:rPr lang="en" sz="1700">
                <a:solidFill>
                  <a:srgbClr val="080808"/>
                </a:solidFill>
                <a:highlight>
                  <a:srgbClr val="FFFFFF"/>
                </a:highlight>
              </a:rPr>
              <a:t>;</a:t>
            </a:r>
            <a:endParaRPr sz="17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t/>
            </a:r>
            <a:endParaRPr sz="17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 sz="1700">
                <a:solidFill>
                  <a:srgbClr val="0033B3"/>
                </a:solidFill>
                <a:highlight>
                  <a:srgbClr val="FFFFFF"/>
                </a:highlight>
              </a:rPr>
              <a:t>public void </a:t>
            </a:r>
            <a:r>
              <a:rPr lang="en" sz="1700">
                <a:solidFill>
                  <a:srgbClr val="00627A"/>
                </a:solidFill>
                <a:highlight>
                  <a:srgbClr val="FFFFFF"/>
                </a:highlight>
              </a:rPr>
              <a:t>setQuantity</a:t>
            </a:r>
            <a:r>
              <a:rPr lang="en" sz="1700">
                <a:solidFill>
                  <a:srgbClr val="080808"/>
                </a:solidFill>
                <a:highlight>
                  <a:srgbClr val="FFFFFF"/>
                </a:highlight>
              </a:rPr>
              <a:t>(</a:t>
            </a:r>
            <a:r>
              <a:rPr lang="en" sz="1700">
                <a:solidFill>
                  <a:srgbClr val="0033B3"/>
                </a:solidFill>
                <a:highlight>
                  <a:srgbClr val="FFFFFF"/>
                </a:highlight>
              </a:rPr>
              <a:t>int </a:t>
            </a:r>
            <a:r>
              <a:rPr lang="en" sz="1700">
                <a:solidFill>
                  <a:srgbClr val="080808"/>
                </a:solidFill>
                <a:highlight>
                  <a:srgbClr val="FFFFFF"/>
                </a:highlight>
              </a:rPr>
              <a:t>quantity) {</a:t>
            </a:r>
            <a:endParaRPr sz="1700">
              <a:solidFill>
                <a:srgbClr val="080808"/>
              </a:solidFill>
              <a:highlight>
                <a:srgbClr val="FFFFFF"/>
              </a:highlight>
            </a:endParaRPr>
          </a:p>
          <a:p>
            <a:pPr indent="0" lvl="0" marL="914400" rtl="0" algn="l">
              <a:spcBef>
                <a:spcPts val="0"/>
              </a:spcBef>
              <a:spcAft>
                <a:spcPts val="0"/>
              </a:spcAft>
              <a:buClr>
                <a:schemeClr val="dk1"/>
              </a:buClr>
              <a:buSzPts val="1100"/>
              <a:buFont typeface="Arial"/>
              <a:buNone/>
            </a:pPr>
            <a:r>
              <a:rPr lang="en" sz="1700">
                <a:solidFill>
                  <a:srgbClr val="0033B3"/>
                </a:solidFill>
                <a:highlight>
                  <a:srgbClr val="FFFFFF"/>
                </a:highlight>
              </a:rPr>
              <a:t>if </a:t>
            </a:r>
            <a:r>
              <a:rPr lang="en" sz="1700">
                <a:solidFill>
                  <a:srgbClr val="080808"/>
                </a:solidFill>
                <a:highlight>
                  <a:srgbClr val="FFFFFF"/>
                </a:highlight>
              </a:rPr>
              <a:t>(quantity &lt; </a:t>
            </a:r>
            <a:r>
              <a:rPr lang="en" sz="1700">
                <a:solidFill>
                  <a:srgbClr val="1750EB"/>
                </a:solidFill>
                <a:highlight>
                  <a:srgbClr val="FFFFFF"/>
                </a:highlight>
              </a:rPr>
              <a:t>0</a:t>
            </a:r>
            <a:r>
              <a:rPr lang="en" sz="1700">
                <a:solidFill>
                  <a:srgbClr val="080808"/>
                </a:solidFill>
                <a:highlight>
                  <a:srgbClr val="FFFFFF"/>
                </a:highlight>
              </a:rPr>
              <a:t>)</a:t>
            </a:r>
            <a:endParaRPr sz="1700">
              <a:solidFill>
                <a:srgbClr val="080808"/>
              </a:solidFill>
              <a:highlight>
                <a:srgbClr val="FFFFFF"/>
              </a:highlight>
            </a:endParaRPr>
          </a:p>
          <a:p>
            <a:pPr indent="457200" lvl="0" marL="914400" rtl="0" algn="l">
              <a:spcBef>
                <a:spcPts val="0"/>
              </a:spcBef>
              <a:spcAft>
                <a:spcPts val="0"/>
              </a:spcAft>
              <a:buClr>
                <a:schemeClr val="dk1"/>
              </a:buClr>
              <a:buSzPts val="1100"/>
              <a:buFont typeface="Arial"/>
              <a:buNone/>
            </a:pPr>
            <a:r>
              <a:rPr lang="en" sz="1700">
                <a:solidFill>
                  <a:schemeClr val="dk1"/>
                </a:solidFill>
                <a:highlight>
                  <a:srgbClr val="FFFFFF"/>
                </a:highlight>
              </a:rPr>
              <a:t>System</a:t>
            </a:r>
            <a:r>
              <a:rPr lang="en" sz="1700">
                <a:solidFill>
                  <a:srgbClr val="080808"/>
                </a:solidFill>
                <a:highlight>
                  <a:srgbClr val="FFFFFF"/>
                </a:highlight>
              </a:rPr>
              <a:t>.</a:t>
            </a:r>
            <a:r>
              <a:rPr i="1" lang="en" sz="1700">
                <a:solidFill>
                  <a:srgbClr val="871094"/>
                </a:solidFill>
                <a:highlight>
                  <a:srgbClr val="FFFFFF"/>
                </a:highlight>
              </a:rPr>
              <a:t>out</a:t>
            </a:r>
            <a:r>
              <a:rPr lang="en" sz="1700">
                <a:solidFill>
                  <a:srgbClr val="080808"/>
                </a:solidFill>
                <a:highlight>
                  <a:srgbClr val="FFFFFF"/>
                </a:highlight>
              </a:rPr>
              <a:t>.println(</a:t>
            </a:r>
            <a:r>
              <a:rPr lang="en" sz="1700">
                <a:solidFill>
                  <a:srgbClr val="067D17"/>
                </a:solidFill>
                <a:highlight>
                  <a:srgbClr val="FFFFFF"/>
                </a:highlight>
              </a:rPr>
              <a:t>"The quantity must be a positive number"</a:t>
            </a:r>
            <a:r>
              <a:rPr lang="en" sz="1700">
                <a:solidFill>
                  <a:srgbClr val="080808"/>
                </a:solidFill>
                <a:highlight>
                  <a:srgbClr val="FFFFFF"/>
                </a:highlight>
              </a:rPr>
              <a:t>);</a:t>
            </a:r>
            <a:endParaRPr sz="1700">
              <a:solidFill>
                <a:srgbClr val="080808"/>
              </a:solidFill>
              <a:highlight>
                <a:srgbClr val="FFFFFF"/>
              </a:highlight>
            </a:endParaRPr>
          </a:p>
          <a:p>
            <a:pPr indent="0" lvl="0" marL="914400" rtl="0" algn="l">
              <a:spcBef>
                <a:spcPts val="0"/>
              </a:spcBef>
              <a:spcAft>
                <a:spcPts val="0"/>
              </a:spcAft>
              <a:buClr>
                <a:schemeClr val="dk1"/>
              </a:buClr>
              <a:buSzPts val="1100"/>
              <a:buFont typeface="Arial"/>
              <a:buNone/>
            </a:pPr>
            <a:r>
              <a:rPr lang="en" sz="1700">
                <a:solidFill>
                  <a:srgbClr val="0033B3"/>
                </a:solidFill>
                <a:highlight>
                  <a:srgbClr val="FFFFFF"/>
                </a:highlight>
              </a:rPr>
              <a:t>else</a:t>
            </a:r>
            <a:endParaRPr sz="1700">
              <a:solidFill>
                <a:srgbClr val="0033B3"/>
              </a:solidFill>
              <a:highlight>
                <a:srgbClr val="FFFFFF"/>
              </a:highlight>
            </a:endParaRPr>
          </a:p>
          <a:p>
            <a:pPr indent="457200" lvl="0" marL="914400" rtl="0" algn="l">
              <a:spcBef>
                <a:spcPts val="0"/>
              </a:spcBef>
              <a:spcAft>
                <a:spcPts val="0"/>
              </a:spcAft>
              <a:buClr>
                <a:schemeClr val="dk1"/>
              </a:buClr>
              <a:buSzPts val="1100"/>
              <a:buFont typeface="Arial"/>
              <a:buNone/>
            </a:pPr>
            <a:r>
              <a:rPr lang="en" sz="1700">
                <a:solidFill>
                  <a:srgbClr val="0033B3"/>
                </a:solidFill>
                <a:highlight>
                  <a:srgbClr val="FFFFFF"/>
                </a:highlight>
              </a:rPr>
              <a:t>this</a:t>
            </a:r>
            <a:r>
              <a:rPr lang="en" sz="1700">
                <a:solidFill>
                  <a:srgbClr val="080808"/>
                </a:solidFill>
                <a:highlight>
                  <a:srgbClr val="FFFFFF"/>
                </a:highlight>
              </a:rPr>
              <a:t>.</a:t>
            </a:r>
            <a:r>
              <a:rPr lang="en" sz="1700">
                <a:solidFill>
                  <a:srgbClr val="871094"/>
                </a:solidFill>
                <a:highlight>
                  <a:srgbClr val="FFFFFF"/>
                </a:highlight>
              </a:rPr>
              <a:t>quantity </a:t>
            </a:r>
            <a:r>
              <a:rPr lang="en" sz="1700">
                <a:solidFill>
                  <a:srgbClr val="080808"/>
                </a:solidFill>
                <a:highlight>
                  <a:srgbClr val="FFFFFF"/>
                </a:highlight>
              </a:rPr>
              <a:t>= quantity;</a:t>
            </a:r>
            <a:endParaRPr sz="1700">
              <a:solidFill>
                <a:srgbClr val="080808"/>
              </a:solidFill>
              <a:highlight>
                <a:srgbClr val="FFFFFF"/>
              </a:highlight>
            </a:endParaRPr>
          </a:p>
          <a:p>
            <a:pPr indent="0" lvl="0" marL="457200" rtl="0" algn="l">
              <a:spcBef>
                <a:spcPts val="0"/>
              </a:spcBef>
              <a:spcAft>
                <a:spcPts val="0"/>
              </a:spcAft>
              <a:buClr>
                <a:schemeClr val="dk1"/>
              </a:buClr>
              <a:buSzPts val="1100"/>
              <a:buFont typeface="Arial"/>
              <a:buNone/>
            </a:pPr>
            <a:r>
              <a:rPr lang="en" sz="1700">
                <a:solidFill>
                  <a:srgbClr val="080808"/>
                </a:solidFill>
                <a:highlight>
                  <a:srgbClr val="FFFFFF"/>
                </a:highlight>
              </a:rPr>
              <a:t>}</a:t>
            </a:r>
            <a:endParaRPr sz="2300">
              <a:solidFill>
                <a:srgbClr val="0033B3"/>
              </a:solidFill>
              <a:highlight>
                <a:srgbClr val="FFFFFF"/>
              </a:highlight>
            </a:endParaRPr>
          </a:p>
          <a:p>
            <a:pPr indent="0" lvl="0" marL="0" rtl="0" algn="l">
              <a:spcBef>
                <a:spcPts val="0"/>
              </a:spcBef>
              <a:spcAft>
                <a:spcPts val="0"/>
              </a:spcAft>
              <a:buClr>
                <a:schemeClr val="dk1"/>
              </a:buClr>
              <a:buSzPts val="1100"/>
              <a:buFont typeface="Arial"/>
              <a:buNone/>
            </a:pPr>
            <a:r>
              <a:rPr lang="en" sz="1700">
                <a:solidFill>
                  <a:srgbClr val="080808"/>
                </a:solidFill>
                <a:highlight>
                  <a:srgbClr val="FFFFFF"/>
                </a:highlight>
              </a:rPr>
              <a:t>}</a:t>
            </a:r>
            <a:endParaRPr sz="1900">
              <a:solidFill>
                <a:srgbClr val="0033B3"/>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None/>
            </a:pPr>
            <a:fld id="{00000000-1234-1234-1234-123412341234}" type="slidenum">
              <a:rPr b="1" lang="en" sz="1100"/>
              <a:t>‹#›</a:t>
            </a:fld>
            <a:endParaRPr/>
          </a:p>
        </p:txBody>
      </p:sp>
      <p:sp>
        <p:nvSpPr>
          <p:cNvPr id="378" name="Google Shape;378;p38"/>
          <p:cNvSpPr txBox="1"/>
          <p:nvPr/>
        </p:nvSpPr>
        <p:spPr>
          <a:xfrm>
            <a:off x="377400" y="1771575"/>
            <a:ext cx="8389200" cy="974700"/>
          </a:xfrm>
          <a:prstGeom prst="rect">
            <a:avLst/>
          </a:prstGeom>
          <a:noFill/>
          <a:ln>
            <a:noFill/>
          </a:ln>
        </p:spPr>
        <p:txBody>
          <a:bodyPr anchorCtr="0" anchor="ctr" bIns="34275" lIns="68575" spcFirstLastPara="1" rIns="68575" wrap="square" tIns="68575">
            <a:noAutofit/>
          </a:bodyPr>
          <a:lstStyle/>
          <a:p>
            <a:pPr indent="0" lvl="0" marL="0" rtl="0" algn="ctr">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379" name="Google Shape;379;p38"/>
          <p:cNvCxnSpPr/>
          <p:nvPr/>
        </p:nvCxnSpPr>
        <p:spPr>
          <a:xfrm>
            <a:off x="2069400" y="2767200"/>
            <a:ext cx="5005200" cy="15000"/>
          </a:xfrm>
          <a:prstGeom prst="straightConnector1">
            <a:avLst/>
          </a:prstGeom>
          <a:noFill/>
          <a:ln cap="flat" cmpd="sng" w="28575">
            <a:solidFill>
              <a:srgbClr val="F5340B"/>
            </a:solidFill>
            <a:prstDash val="solid"/>
            <a:round/>
            <a:headEnd len="med" w="med" type="none"/>
            <a:tailEnd len="med" w="med" type="none"/>
          </a:ln>
        </p:spPr>
      </p:cxnSp>
      <p:pic>
        <p:nvPicPr>
          <p:cNvPr id="380" name="Google Shape;380;p38"/>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descr="D:\esprit 2014\ESPRIT 2014\charte essprit 2014\render\support final\triangle.png" id="381" name="Google Shape;381;p38"/>
          <p:cNvPicPr preferRelativeResize="0"/>
          <p:nvPr/>
        </p:nvPicPr>
        <p:blipFill rotWithShape="1">
          <a:blip r:embed="rId4">
            <a:alphaModFix/>
          </a:blip>
          <a:srcRect b="0" l="0" r="0" t="0"/>
          <a:stretch/>
        </p:blipFill>
        <p:spPr>
          <a:xfrm flipH="1" rot="10800000">
            <a:off x="4" y="0"/>
            <a:ext cx="2371432" cy="1631872"/>
          </a:xfrm>
          <a:prstGeom prst="rect">
            <a:avLst/>
          </a:prstGeom>
          <a:noFill/>
          <a:ln>
            <a:noFill/>
          </a:ln>
        </p:spPr>
      </p:pic>
      <p:pic>
        <p:nvPicPr>
          <p:cNvPr id="382" name="Google Shape;382;p38"/>
          <p:cNvPicPr preferRelativeResize="0"/>
          <p:nvPr/>
        </p:nvPicPr>
        <p:blipFill rotWithShape="1">
          <a:blip r:embed="rId5">
            <a:alphaModFix/>
          </a:blip>
          <a:srcRect b="0" l="34210" r="39545" t="32046"/>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D:\esprit 2014\ESPRIT 2014\charte essprit 2014\render\support final\triangle.png" id="72" name="Google Shape;72;p15"/>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73" name="Google Shape;73;p15"/>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75" name="Google Shape;75;p15"/>
          <p:cNvSpPr txBox="1"/>
          <p:nvPr/>
        </p:nvSpPr>
        <p:spPr>
          <a:xfrm>
            <a:off x="380700" y="586525"/>
            <a:ext cx="8363100" cy="423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t/>
            </a:r>
            <a:endParaRPr b="1" sz="2000">
              <a:solidFill>
                <a:srgbClr val="262626"/>
              </a:solidFill>
              <a:highlight>
                <a:srgbClr val="FFFFFF"/>
              </a:highlight>
            </a:endParaRPr>
          </a:p>
          <a:p>
            <a:pPr indent="0" lvl="0" marL="0" rtl="0" algn="l">
              <a:lnSpc>
                <a:spcPct val="150000"/>
              </a:lnSpc>
              <a:spcBef>
                <a:spcPts val="1000"/>
              </a:spcBef>
              <a:spcAft>
                <a:spcPts val="0"/>
              </a:spcAft>
              <a:buNone/>
            </a:pPr>
            <a:r>
              <a:rPr b="1" lang="en" sz="2000">
                <a:solidFill>
                  <a:srgbClr val="262626"/>
                </a:solidFill>
                <a:highlight>
                  <a:srgbClr val="FFFFFF"/>
                </a:highlight>
              </a:rPr>
              <a:t>Les packages</a:t>
            </a:r>
            <a:r>
              <a:rPr lang="en" sz="2000">
                <a:solidFill>
                  <a:srgbClr val="262626"/>
                </a:solidFill>
                <a:highlight>
                  <a:srgbClr val="FFFFFF"/>
                </a:highlight>
              </a:rPr>
              <a:t> en Java sont </a:t>
            </a:r>
            <a:r>
              <a:rPr lang="en" sz="2000" u="sng">
                <a:solidFill>
                  <a:srgbClr val="262626"/>
                </a:solidFill>
                <a:highlight>
                  <a:srgbClr val="FFFFFF"/>
                </a:highlight>
              </a:rPr>
              <a:t>un mécanisme de regroupement de</a:t>
            </a:r>
            <a:endParaRPr sz="2000" u="sng">
              <a:solidFill>
                <a:srgbClr val="262626"/>
              </a:solidFill>
              <a:highlight>
                <a:srgbClr val="FFFFFF"/>
              </a:highlight>
            </a:endParaRPr>
          </a:p>
          <a:p>
            <a:pPr indent="0" lvl="0" marL="0" rtl="0" algn="l">
              <a:lnSpc>
                <a:spcPct val="150000"/>
              </a:lnSpc>
              <a:spcBef>
                <a:spcPts val="1000"/>
              </a:spcBef>
              <a:spcAft>
                <a:spcPts val="0"/>
              </a:spcAft>
              <a:buNone/>
            </a:pPr>
            <a:r>
              <a:rPr lang="en" sz="2000" u="sng">
                <a:solidFill>
                  <a:srgbClr val="262626"/>
                </a:solidFill>
                <a:highlight>
                  <a:srgbClr val="FFFFFF"/>
                </a:highlight>
              </a:rPr>
              <a:t>classes </a:t>
            </a:r>
            <a:r>
              <a:rPr lang="en" sz="2000">
                <a:solidFill>
                  <a:srgbClr val="262626"/>
                </a:solidFill>
                <a:highlight>
                  <a:srgbClr val="FFFFFF"/>
                </a:highlight>
              </a:rPr>
              <a:t>qui permet de structurer les fichiers de votre projet en catégories logiques.</a:t>
            </a:r>
            <a:endParaRPr sz="2000">
              <a:solidFill>
                <a:srgbClr val="262626"/>
              </a:solidFill>
              <a:highlight>
                <a:srgbClr val="FFFFFF"/>
              </a:highlight>
            </a:endParaRPr>
          </a:p>
          <a:p>
            <a:pPr indent="0" lvl="0" marL="0" rtl="0" algn="l">
              <a:lnSpc>
                <a:spcPct val="150000"/>
              </a:lnSpc>
              <a:spcBef>
                <a:spcPts val="1000"/>
              </a:spcBef>
              <a:spcAft>
                <a:spcPts val="0"/>
              </a:spcAft>
              <a:buNone/>
            </a:pPr>
            <a:r>
              <a:rPr lang="en" sz="2000">
                <a:solidFill>
                  <a:srgbClr val="262626"/>
                </a:solidFill>
                <a:highlight>
                  <a:srgbClr val="FFFFFF"/>
                </a:highlight>
              </a:rPr>
              <a:t>Les paquetages (packages) sont organisés hiérarchiquement comme des répertoires de classes.</a:t>
            </a:r>
            <a:endParaRPr sz="2000">
              <a:solidFill>
                <a:srgbClr val="262626"/>
              </a:solidFill>
              <a:highlight>
                <a:srgbClr val="FFFFFF"/>
              </a:highlight>
            </a:endParaRPr>
          </a:p>
          <a:p>
            <a:pPr indent="0" lvl="0" marL="0" rtl="0" algn="l">
              <a:lnSpc>
                <a:spcPct val="150000"/>
              </a:lnSpc>
              <a:spcBef>
                <a:spcPts val="1000"/>
              </a:spcBef>
              <a:spcAft>
                <a:spcPts val="0"/>
              </a:spcAft>
              <a:buNone/>
            </a:pPr>
            <a:r>
              <a:t/>
            </a:r>
            <a:endParaRPr sz="2000">
              <a:solidFill>
                <a:srgbClr val="262626"/>
              </a:solidFill>
              <a:highlight>
                <a:srgbClr val="FFFFFF"/>
              </a:highlight>
            </a:endParaRPr>
          </a:p>
          <a:p>
            <a:pPr indent="0" lvl="0" marL="0" rtl="0" algn="l">
              <a:spcBef>
                <a:spcPts val="0"/>
              </a:spcBef>
              <a:spcAft>
                <a:spcPts val="0"/>
              </a:spcAft>
              <a:buNone/>
            </a:pPr>
            <a:r>
              <a:rPr lang="en" sz="2000">
                <a:solidFill>
                  <a:schemeClr val="dk1"/>
                </a:solidFill>
                <a:highlight>
                  <a:schemeClr val="lt1"/>
                </a:highlight>
              </a:rPr>
              <a:t>⇒ </a:t>
            </a:r>
            <a:r>
              <a:rPr lang="en" sz="2000">
                <a:solidFill>
                  <a:schemeClr val="dk1"/>
                </a:solidFill>
              </a:rPr>
              <a:t>Package = répertoire.</a:t>
            </a:r>
            <a:endParaRPr sz="2000">
              <a:solidFill>
                <a:srgbClr val="262626"/>
              </a:solidFill>
              <a:highlight>
                <a:srgbClr val="FFFFFF"/>
              </a:highlight>
            </a:endParaRPr>
          </a:p>
        </p:txBody>
      </p:sp>
      <p:sp>
        <p:nvSpPr>
          <p:cNvPr id="76" name="Google Shape;76;p15"/>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Package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D:\esprit 2014\ESPRIT 2014\charte essprit 2014\render\support final\triangle.png" id="81" name="Google Shape;81;p16"/>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82" name="Google Shape;82;p16"/>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84" name="Google Shape;84;p16"/>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Package</a:t>
            </a:r>
            <a:endParaRPr/>
          </a:p>
        </p:txBody>
      </p:sp>
      <p:sp>
        <p:nvSpPr>
          <p:cNvPr id="85" name="Google Shape;85;p16"/>
          <p:cNvSpPr/>
          <p:nvPr/>
        </p:nvSpPr>
        <p:spPr>
          <a:xfrm>
            <a:off x="644496" y="645868"/>
            <a:ext cx="1428900" cy="4287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Project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1358871" y="1288805"/>
            <a:ext cx="1428900" cy="4287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package1</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1358871" y="2788993"/>
            <a:ext cx="1428900" cy="4287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 sz="1800">
                <a:latin typeface="Calibri"/>
                <a:ea typeface="Calibri"/>
                <a:cs typeface="Calibri"/>
                <a:sym typeface="Calibri"/>
              </a:rPr>
              <a:t>p</a:t>
            </a:r>
            <a:r>
              <a:rPr b="0" i="0" lang="en" sz="1800" u="none" cap="none" strike="noStrike">
                <a:solidFill>
                  <a:srgbClr val="000000"/>
                </a:solidFill>
                <a:latin typeface="Calibri"/>
                <a:ea typeface="Calibri"/>
                <a:cs typeface="Calibri"/>
                <a:sym typeface="Calibri"/>
              </a:rPr>
              <a:t>ackage2</a:t>
            </a:r>
            <a:endParaRPr b="0" i="0" sz="1400" u="none" cap="none" strike="noStrike">
              <a:solidFill>
                <a:srgbClr val="000000"/>
              </a:solidFill>
              <a:latin typeface="Arial"/>
              <a:ea typeface="Arial"/>
              <a:cs typeface="Arial"/>
              <a:sym typeface="Arial"/>
            </a:endParaRPr>
          </a:p>
        </p:txBody>
      </p:sp>
      <p:sp>
        <p:nvSpPr>
          <p:cNvPr id="88" name="Google Shape;88;p16"/>
          <p:cNvSpPr txBox="1"/>
          <p:nvPr/>
        </p:nvSpPr>
        <p:spPr>
          <a:xfrm>
            <a:off x="1930371" y="1860305"/>
            <a:ext cx="9159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ClassA</a:t>
            </a:r>
            <a:endParaRPr b="0" i="0" sz="1800" u="none" cap="none" strike="noStrike">
              <a:solidFill>
                <a:srgbClr val="000000"/>
              </a:solidFill>
              <a:latin typeface="Arial"/>
              <a:ea typeface="Arial"/>
              <a:cs typeface="Arial"/>
              <a:sym typeface="Arial"/>
            </a:endParaRPr>
          </a:p>
        </p:txBody>
      </p:sp>
      <p:sp>
        <p:nvSpPr>
          <p:cNvPr id="89" name="Google Shape;89;p16"/>
          <p:cNvSpPr txBox="1"/>
          <p:nvPr/>
        </p:nvSpPr>
        <p:spPr>
          <a:xfrm>
            <a:off x="1930371" y="2217493"/>
            <a:ext cx="9159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ClassB</a:t>
            </a:r>
            <a:endParaRPr b="0" i="0" sz="1800" u="none" cap="none" strike="noStrike">
              <a:solidFill>
                <a:srgbClr val="000000"/>
              </a:solidFill>
              <a:latin typeface="Arial"/>
              <a:ea typeface="Arial"/>
              <a:cs typeface="Arial"/>
              <a:sym typeface="Arial"/>
            </a:endParaRPr>
          </a:p>
        </p:txBody>
      </p:sp>
      <p:sp>
        <p:nvSpPr>
          <p:cNvPr id="90" name="Google Shape;90;p16"/>
          <p:cNvSpPr txBox="1"/>
          <p:nvPr/>
        </p:nvSpPr>
        <p:spPr>
          <a:xfrm>
            <a:off x="1930371" y="3276355"/>
            <a:ext cx="9288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ClassC</a:t>
            </a:r>
            <a:endParaRPr b="0" i="0" sz="1800" u="none" cap="none" strike="noStrike">
              <a:solidFill>
                <a:srgbClr val="000000"/>
              </a:solidFill>
              <a:latin typeface="Arial"/>
              <a:ea typeface="Arial"/>
              <a:cs typeface="Arial"/>
              <a:sym typeface="Arial"/>
            </a:endParaRPr>
          </a:p>
        </p:txBody>
      </p:sp>
      <p:sp>
        <p:nvSpPr>
          <p:cNvPr id="91" name="Google Shape;91;p16"/>
          <p:cNvSpPr txBox="1"/>
          <p:nvPr/>
        </p:nvSpPr>
        <p:spPr>
          <a:xfrm>
            <a:off x="2001808" y="3633543"/>
            <a:ext cx="9288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ClassD</a:t>
            </a:r>
            <a:endParaRPr b="0" i="0" sz="1800" u="none" cap="none" strike="noStrike">
              <a:solidFill>
                <a:srgbClr val="000000"/>
              </a:solidFill>
              <a:latin typeface="Arial"/>
              <a:ea typeface="Arial"/>
              <a:cs typeface="Arial"/>
              <a:sym typeface="Arial"/>
            </a:endParaRPr>
          </a:p>
        </p:txBody>
      </p:sp>
      <p:cxnSp>
        <p:nvCxnSpPr>
          <p:cNvPr id="92" name="Google Shape;92;p16"/>
          <p:cNvCxnSpPr/>
          <p:nvPr/>
        </p:nvCxnSpPr>
        <p:spPr>
          <a:xfrm rot="5400000">
            <a:off x="37333" y="2038843"/>
            <a:ext cx="1928700" cy="0"/>
          </a:xfrm>
          <a:prstGeom prst="straightConnector1">
            <a:avLst/>
          </a:prstGeom>
          <a:noFill/>
          <a:ln cap="flat" cmpd="sng" w="9525">
            <a:solidFill>
              <a:srgbClr val="000000"/>
            </a:solidFill>
            <a:prstDash val="solid"/>
            <a:miter lim="800000"/>
            <a:headEnd len="sm" w="sm" type="none"/>
            <a:tailEnd len="sm" w="sm" type="none"/>
          </a:ln>
        </p:spPr>
      </p:cxnSp>
      <p:cxnSp>
        <p:nvCxnSpPr>
          <p:cNvPr id="93" name="Google Shape;93;p16"/>
          <p:cNvCxnSpPr/>
          <p:nvPr/>
        </p:nvCxnSpPr>
        <p:spPr>
          <a:xfrm rot="5400000">
            <a:off x="1257371" y="2033331"/>
            <a:ext cx="633300" cy="1500"/>
          </a:xfrm>
          <a:prstGeom prst="straightConnector1">
            <a:avLst/>
          </a:prstGeom>
          <a:noFill/>
          <a:ln cap="flat" cmpd="sng" w="9525">
            <a:solidFill>
              <a:srgbClr val="000000"/>
            </a:solidFill>
            <a:prstDash val="solid"/>
            <a:miter lim="800000"/>
            <a:headEnd len="sm" w="sm" type="none"/>
            <a:tailEnd len="sm" w="sm" type="none"/>
          </a:ln>
        </p:spPr>
      </p:cxnSp>
      <p:cxnSp>
        <p:nvCxnSpPr>
          <p:cNvPr id="94" name="Google Shape;94;p16"/>
          <p:cNvCxnSpPr/>
          <p:nvPr/>
        </p:nvCxnSpPr>
        <p:spPr>
          <a:xfrm>
            <a:off x="1001683" y="3003305"/>
            <a:ext cx="357300" cy="1500"/>
          </a:xfrm>
          <a:prstGeom prst="straightConnector1">
            <a:avLst/>
          </a:prstGeom>
          <a:noFill/>
          <a:ln cap="flat" cmpd="sng" w="9525">
            <a:solidFill>
              <a:srgbClr val="000000"/>
            </a:solidFill>
            <a:prstDash val="solid"/>
            <a:miter lim="800000"/>
            <a:headEnd len="sm" w="sm" type="none"/>
            <a:tailEnd len="sm" w="sm" type="none"/>
          </a:ln>
        </p:spPr>
      </p:cxnSp>
      <p:cxnSp>
        <p:nvCxnSpPr>
          <p:cNvPr id="95" name="Google Shape;95;p16"/>
          <p:cNvCxnSpPr/>
          <p:nvPr/>
        </p:nvCxnSpPr>
        <p:spPr>
          <a:xfrm>
            <a:off x="1001683" y="1503118"/>
            <a:ext cx="357300" cy="1500"/>
          </a:xfrm>
          <a:prstGeom prst="straightConnector1">
            <a:avLst/>
          </a:prstGeom>
          <a:noFill/>
          <a:ln cap="flat" cmpd="sng" w="9525">
            <a:solidFill>
              <a:srgbClr val="000000"/>
            </a:solidFill>
            <a:prstDash val="solid"/>
            <a:miter lim="800000"/>
            <a:headEnd len="sm" w="sm" type="none"/>
            <a:tailEnd len="sm" w="sm" type="none"/>
          </a:ln>
        </p:spPr>
      </p:cxnSp>
      <p:cxnSp>
        <p:nvCxnSpPr>
          <p:cNvPr id="96" name="Google Shape;96;p16"/>
          <p:cNvCxnSpPr/>
          <p:nvPr/>
        </p:nvCxnSpPr>
        <p:spPr>
          <a:xfrm>
            <a:off x="1573183" y="2003180"/>
            <a:ext cx="357300" cy="1500"/>
          </a:xfrm>
          <a:prstGeom prst="straightConnector1">
            <a:avLst/>
          </a:prstGeom>
          <a:noFill/>
          <a:ln cap="flat" cmpd="sng" w="9525">
            <a:solidFill>
              <a:srgbClr val="000000"/>
            </a:solidFill>
            <a:prstDash val="solid"/>
            <a:miter lim="800000"/>
            <a:headEnd len="sm" w="sm" type="none"/>
            <a:tailEnd len="sm" w="sm" type="none"/>
          </a:ln>
        </p:spPr>
      </p:cxnSp>
      <p:cxnSp>
        <p:nvCxnSpPr>
          <p:cNvPr id="97" name="Google Shape;97;p16"/>
          <p:cNvCxnSpPr/>
          <p:nvPr/>
        </p:nvCxnSpPr>
        <p:spPr>
          <a:xfrm>
            <a:off x="1573183" y="2360368"/>
            <a:ext cx="357300" cy="1500"/>
          </a:xfrm>
          <a:prstGeom prst="straightConnector1">
            <a:avLst/>
          </a:prstGeom>
          <a:noFill/>
          <a:ln cap="flat" cmpd="sng" w="9525">
            <a:solidFill>
              <a:srgbClr val="000000"/>
            </a:solidFill>
            <a:prstDash val="solid"/>
            <a:miter lim="800000"/>
            <a:headEnd len="sm" w="sm" type="none"/>
            <a:tailEnd len="sm" w="sm" type="none"/>
          </a:ln>
        </p:spPr>
      </p:cxnSp>
      <p:cxnSp>
        <p:nvCxnSpPr>
          <p:cNvPr id="98" name="Google Shape;98;p16"/>
          <p:cNvCxnSpPr/>
          <p:nvPr/>
        </p:nvCxnSpPr>
        <p:spPr>
          <a:xfrm rot="5400000">
            <a:off x="1038221" y="3752668"/>
            <a:ext cx="1071600" cy="1500"/>
          </a:xfrm>
          <a:prstGeom prst="straightConnector1">
            <a:avLst/>
          </a:prstGeom>
          <a:noFill/>
          <a:ln cap="flat" cmpd="sng" w="9525">
            <a:solidFill>
              <a:srgbClr val="000000"/>
            </a:solidFill>
            <a:prstDash val="solid"/>
            <a:miter lim="800000"/>
            <a:headEnd len="sm" w="sm" type="none"/>
            <a:tailEnd len="sm" w="sm" type="none"/>
          </a:ln>
        </p:spPr>
      </p:cxnSp>
      <p:cxnSp>
        <p:nvCxnSpPr>
          <p:cNvPr id="99" name="Google Shape;99;p16"/>
          <p:cNvCxnSpPr/>
          <p:nvPr/>
        </p:nvCxnSpPr>
        <p:spPr>
          <a:xfrm>
            <a:off x="1573183" y="3503368"/>
            <a:ext cx="357300" cy="1500"/>
          </a:xfrm>
          <a:prstGeom prst="straightConnector1">
            <a:avLst/>
          </a:prstGeom>
          <a:noFill/>
          <a:ln cap="flat" cmpd="sng" w="9525">
            <a:solidFill>
              <a:srgbClr val="000000"/>
            </a:solidFill>
            <a:prstDash val="solid"/>
            <a:miter lim="800000"/>
            <a:headEnd len="sm" w="sm" type="none"/>
            <a:tailEnd len="sm" w="sm" type="none"/>
          </a:ln>
        </p:spPr>
      </p:cxnSp>
      <p:cxnSp>
        <p:nvCxnSpPr>
          <p:cNvPr id="100" name="Google Shape;100;p16"/>
          <p:cNvCxnSpPr/>
          <p:nvPr/>
        </p:nvCxnSpPr>
        <p:spPr>
          <a:xfrm>
            <a:off x="1573183" y="3860555"/>
            <a:ext cx="357300" cy="1500"/>
          </a:xfrm>
          <a:prstGeom prst="straightConnector1">
            <a:avLst/>
          </a:prstGeom>
          <a:noFill/>
          <a:ln cap="flat" cmpd="sng" w="9525">
            <a:solidFill>
              <a:srgbClr val="000000"/>
            </a:solidFill>
            <a:prstDash val="solid"/>
            <a:miter lim="800000"/>
            <a:headEnd len="sm" w="sm" type="none"/>
            <a:tailEnd len="sm" w="sm" type="none"/>
          </a:ln>
        </p:spPr>
      </p:cxnSp>
      <p:sp>
        <p:nvSpPr>
          <p:cNvPr id="101" name="Google Shape;101;p16"/>
          <p:cNvSpPr/>
          <p:nvPr/>
        </p:nvSpPr>
        <p:spPr>
          <a:xfrm>
            <a:off x="1930371" y="4074868"/>
            <a:ext cx="1663500" cy="428700"/>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Package21</a:t>
            </a:r>
            <a:endParaRPr b="0" i="0" sz="1400" u="none" cap="none" strike="noStrike">
              <a:solidFill>
                <a:srgbClr val="000000"/>
              </a:solidFill>
              <a:latin typeface="Arial"/>
              <a:ea typeface="Arial"/>
              <a:cs typeface="Arial"/>
              <a:sym typeface="Arial"/>
            </a:endParaRPr>
          </a:p>
        </p:txBody>
      </p:sp>
      <p:sp>
        <p:nvSpPr>
          <p:cNvPr id="102" name="Google Shape;102;p16"/>
          <p:cNvSpPr txBox="1"/>
          <p:nvPr/>
        </p:nvSpPr>
        <p:spPr>
          <a:xfrm>
            <a:off x="2787621" y="4562230"/>
            <a:ext cx="9159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ClassE</a:t>
            </a:r>
            <a:endParaRPr b="0" i="0" sz="1800" u="none" cap="none" strike="noStrike">
              <a:solidFill>
                <a:srgbClr val="000000"/>
              </a:solidFill>
              <a:latin typeface="Arial"/>
              <a:ea typeface="Arial"/>
              <a:cs typeface="Arial"/>
              <a:sym typeface="Arial"/>
            </a:endParaRPr>
          </a:p>
        </p:txBody>
      </p:sp>
      <p:cxnSp>
        <p:nvCxnSpPr>
          <p:cNvPr id="103" name="Google Shape;103;p16"/>
          <p:cNvCxnSpPr/>
          <p:nvPr/>
        </p:nvCxnSpPr>
        <p:spPr>
          <a:xfrm rot="5400000">
            <a:off x="2288321" y="4645693"/>
            <a:ext cx="285900" cy="1500"/>
          </a:xfrm>
          <a:prstGeom prst="straightConnector1">
            <a:avLst/>
          </a:prstGeom>
          <a:noFill/>
          <a:ln cap="flat" cmpd="sng" w="9525">
            <a:solidFill>
              <a:srgbClr val="000000"/>
            </a:solidFill>
            <a:prstDash val="solid"/>
            <a:miter lim="800000"/>
            <a:headEnd len="sm" w="sm" type="none"/>
            <a:tailEnd len="sm" w="sm" type="none"/>
          </a:ln>
        </p:spPr>
      </p:cxnSp>
      <p:cxnSp>
        <p:nvCxnSpPr>
          <p:cNvPr id="104" name="Google Shape;104;p16"/>
          <p:cNvCxnSpPr/>
          <p:nvPr/>
        </p:nvCxnSpPr>
        <p:spPr>
          <a:xfrm>
            <a:off x="2430433" y="4789243"/>
            <a:ext cx="357300" cy="1500"/>
          </a:xfrm>
          <a:prstGeom prst="straightConnector1">
            <a:avLst/>
          </a:prstGeom>
          <a:noFill/>
          <a:ln cap="flat" cmpd="sng" w="9525">
            <a:solidFill>
              <a:srgbClr val="000000"/>
            </a:solidFill>
            <a:prstDash val="solid"/>
            <a:miter lim="800000"/>
            <a:headEnd len="sm" w="sm" type="none"/>
            <a:tailEnd len="sm" w="sm" type="none"/>
          </a:ln>
        </p:spPr>
      </p:cxnSp>
      <p:cxnSp>
        <p:nvCxnSpPr>
          <p:cNvPr id="105" name="Google Shape;105;p16"/>
          <p:cNvCxnSpPr/>
          <p:nvPr/>
        </p:nvCxnSpPr>
        <p:spPr>
          <a:xfrm>
            <a:off x="1573183" y="4289180"/>
            <a:ext cx="357300" cy="1500"/>
          </a:xfrm>
          <a:prstGeom prst="straightConnector1">
            <a:avLst/>
          </a:prstGeom>
          <a:noFill/>
          <a:ln cap="flat" cmpd="sng" w="9525">
            <a:solidFill>
              <a:srgbClr val="000000"/>
            </a:solidFill>
            <a:prstDash val="solid"/>
            <a:miter lim="800000"/>
            <a:headEnd len="sm" w="sm" type="none"/>
            <a:tailEnd len="sm" w="sm" type="none"/>
          </a:ln>
        </p:spPr>
      </p:cxnSp>
      <p:sp>
        <p:nvSpPr>
          <p:cNvPr id="106" name="Google Shape;106;p16"/>
          <p:cNvSpPr/>
          <p:nvPr/>
        </p:nvSpPr>
        <p:spPr>
          <a:xfrm>
            <a:off x="3860356" y="946211"/>
            <a:ext cx="3434100" cy="369300"/>
          </a:xfrm>
          <a:prstGeom prst="rect">
            <a:avLst/>
          </a:prstGeom>
          <a:solidFill>
            <a:srgbClr val="FFF2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1800" u="none" cap="none" strike="noStrike">
                <a:solidFill>
                  <a:srgbClr val="000000"/>
                </a:solidFill>
                <a:latin typeface="Calibri"/>
                <a:ea typeface="Calibri"/>
                <a:cs typeface="Calibri"/>
                <a:sym typeface="Calibri"/>
              </a:rPr>
              <a:t>Déclaration d’un package</a:t>
            </a:r>
            <a:endParaRPr b="0" i="0" sz="1400" u="none" cap="none" strike="noStrike">
              <a:solidFill>
                <a:srgbClr val="000000"/>
              </a:solidFill>
              <a:latin typeface="Arial"/>
              <a:ea typeface="Arial"/>
              <a:cs typeface="Arial"/>
              <a:sym typeface="Arial"/>
            </a:endParaRPr>
          </a:p>
        </p:txBody>
      </p:sp>
      <p:sp>
        <p:nvSpPr>
          <p:cNvPr id="107" name="Google Shape;107;p16"/>
          <p:cNvSpPr/>
          <p:nvPr/>
        </p:nvSpPr>
        <p:spPr>
          <a:xfrm>
            <a:off x="3860349" y="1893200"/>
            <a:ext cx="3434100" cy="369300"/>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800" u="none" cap="none" strike="noStrike">
                <a:solidFill>
                  <a:srgbClr val="000000"/>
                </a:solidFill>
                <a:latin typeface="Calibri"/>
                <a:ea typeface="Calibri"/>
                <a:cs typeface="Calibri"/>
                <a:sym typeface="Calibri"/>
              </a:rPr>
              <a:t>Import d’un package</a:t>
            </a:r>
            <a:endParaRPr b="0" i="0" sz="1400" u="none" cap="none" strike="noStrike">
              <a:solidFill>
                <a:srgbClr val="000000"/>
              </a:solidFill>
              <a:latin typeface="Arial"/>
              <a:ea typeface="Arial"/>
              <a:cs typeface="Arial"/>
              <a:sym typeface="Arial"/>
            </a:endParaRPr>
          </a:p>
        </p:txBody>
      </p:sp>
      <p:sp>
        <p:nvSpPr>
          <p:cNvPr id="108" name="Google Shape;108;p16"/>
          <p:cNvSpPr txBox="1"/>
          <p:nvPr/>
        </p:nvSpPr>
        <p:spPr>
          <a:xfrm>
            <a:off x="3860350" y="2346275"/>
            <a:ext cx="49701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import package2.ClassC; </a:t>
            </a:r>
            <a:r>
              <a:rPr b="0" i="0" lang="en" u="none" cap="none" strike="noStrike">
                <a:solidFill>
                  <a:srgbClr val="E20B0B"/>
                </a:solidFill>
                <a:latin typeface="Arial"/>
                <a:ea typeface="Arial"/>
                <a:cs typeface="Arial"/>
                <a:sym typeface="Arial"/>
              </a:rPr>
              <a:t>//importer une seule Clas</a:t>
            </a:r>
            <a:r>
              <a:rPr lang="en">
                <a:solidFill>
                  <a:srgbClr val="E20B0B"/>
                </a:solidFill>
              </a:rPr>
              <a:t>se</a:t>
            </a:r>
            <a:endParaRPr b="0" i="0" u="none" cap="none" strike="noStrike">
              <a:solidFill>
                <a:srgbClr val="E20B0B"/>
              </a:solidFill>
              <a:latin typeface="Arial"/>
              <a:ea typeface="Arial"/>
              <a:cs typeface="Arial"/>
              <a:sym typeface="Arial"/>
            </a:endParaRPr>
          </a:p>
        </p:txBody>
      </p:sp>
      <p:sp>
        <p:nvSpPr>
          <p:cNvPr id="109" name="Google Shape;109;p16"/>
          <p:cNvSpPr txBox="1"/>
          <p:nvPr/>
        </p:nvSpPr>
        <p:spPr>
          <a:xfrm>
            <a:off x="3860347" y="1419400"/>
            <a:ext cx="2769900" cy="3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package package1;</a:t>
            </a:r>
            <a:endParaRPr b="0" i="0" sz="1400" u="none" cap="none" strike="noStrike">
              <a:solidFill>
                <a:srgbClr val="000000"/>
              </a:solidFill>
              <a:latin typeface="Arial"/>
              <a:ea typeface="Arial"/>
              <a:cs typeface="Arial"/>
              <a:sym typeface="Arial"/>
            </a:endParaRPr>
          </a:p>
        </p:txBody>
      </p:sp>
      <p:sp>
        <p:nvSpPr>
          <p:cNvPr id="110" name="Google Shape;110;p16"/>
          <p:cNvSpPr txBox="1"/>
          <p:nvPr/>
        </p:nvSpPr>
        <p:spPr>
          <a:xfrm>
            <a:off x="3860350" y="2892200"/>
            <a:ext cx="5160900" cy="9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import package2.*; </a:t>
            </a:r>
            <a:r>
              <a:rPr lang="en">
                <a:solidFill>
                  <a:srgbClr val="E20B0B"/>
                </a:solidFill>
              </a:rPr>
              <a:t>//importer toutes les Classes sous </a:t>
            </a:r>
            <a:endParaRPr>
              <a:solidFill>
                <a:srgbClr val="E20B0B"/>
              </a:solidFill>
            </a:endParaRPr>
          </a:p>
          <a:p>
            <a:pPr indent="0" lvl="0" marL="0" marR="0" rtl="0" algn="l">
              <a:lnSpc>
                <a:spcPct val="100000"/>
              </a:lnSpc>
              <a:spcBef>
                <a:spcPts val="0"/>
              </a:spcBef>
              <a:spcAft>
                <a:spcPts val="0"/>
              </a:spcAft>
              <a:buClr>
                <a:srgbClr val="000000"/>
              </a:buClr>
              <a:buSzPts val="1800"/>
              <a:buFont typeface="Arial"/>
              <a:buNone/>
            </a:pPr>
            <a:r>
              <a:rPr lang="en">
                <a:solidFill>
                  <a:srgbClr val="E20B0B"/>
                </a:solidFill>
              </a:rPr>
              <a:t>le package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D:\esprit 2014\ESPRIT 2014\charte essprit 2014\render\support final\triangle.png" id="115" name="Google Shape;115;p17"/>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16" name="Google Shape;116;p17"/>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17" name="Google Shape;11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18" name="Google Shape;118;p17"/>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Package</a:t>
            </a:r>
            <a:endParaRPr/>
          </a:p>
        </p:txBody>
      </p:sp>
      <p:pic>
        <p:nvPicPr>
          <p:cNvPr id="119" name="Google Shape;119;p17"/>
          <p:cNvPicPr preferRelativeResize="0"/>
          <p:nvPr/>
        </p:nvPicPr>
        <p:blipFill rotWithShape="1">
          <a:blip r:embed="rId4">
            <a:alphaModFix/>
          </a:blip>
          <a:srcRect b="0" l="3267" r="53393" t="0"/>
          <a:stretch/>
        </p:blipFill>
        <p:spPr>
          <a:xfrm>
            <a:off x="879050" y="1628775"/>
            <a:ext cx="1907150" cy="1885950"/>
          </a:xfrm>
          <a:prstGeom prst="rect">
            <a:avLst/>
          </a:prstGeom>
          <a:noFill/>
          <a:ln cap="flat" cmpd="sng" w="9525">
            <a:solidFill>
              <a:schemeClr val="dk2"/>
            </a:solidFill>
            <a:prstDash val="solid"/>
            <a:round/>
            <a:headEnd len="sm" w="sm" type="none"/>
            <a:tailEnd len="sm" w="sm" type="none"/>
          </a:ln>
        </p:spPr>
      </p:pic>
      <p:pic>
        <p:nvPicPr>
          <p:cNvPr id="120" name="Google Shape;120;p17"/>
          <p:cNvPicPr preferRelativeResize="0"/>
          <p:nvPr/>
        </p:nvPicPr>
        <p:blipFill>
          <a:blip r:embed="rId5">
            <a:alphaModFix/>
          </a:blip>
          <a:stretch>
            <a:fillRect/>
          </a:stretch>
        </p:blipFill>
        <p:spPr>
          <a:xfrm>
            <a:off x="5429812" y="1034997"/>
            <a:ext cx="2447925" cy="1314450"/>
          </a:xfrm>
          <a:prstGeom prst="rect">
            <a:avLst/>
          </a:prstGeom>
          <a:noFill/>
          <a:ln cap="flat" cmpd="sng" w="9525">
            <a:solidFill>
              <a:schemeClr val="dk2"/>
            </a:solidFill>
            <a:prstDash val="solid"/>
            <a:round/>
            <a:headEnd len="sm" w="sm" type="none"/>
            <a:tailEnd len="sm" w="sm" type="none"/>
          </a:ln>
        </p:spPr>
      </p:pic>
      <p:sp>
        <p:nvSpPr>
          <p:cNvPr id="121" name="Google Shape;121;p17"/>
          <p:cNvSpPr/>
          <p:nvPr/>
        </p:nvSpPr>
        <p:spPr>
          <a:xfrm>
            <a:off x="4734456" y="542336"/>
            <a:ext cx="3434100" cy="369300"/>
          </a:xfrm>
          <a:prstGeom prst="rect">
            <a:avLst/>
          </a:prstGeom>
          <a:solidFill>
            <a:srgbClr val="FFF2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1800" u="none" cap="none" strike="noStrike">
                <a:solidFill>
                  <a:srgbClr val="000000"/>
                </a:solidFill>
                <a:latin typeface="Calibri"/>
                <a:ea typeface="Calibri"/>
                <a:cs typeface="Calibri"/>
                <a:sym typeface="Calibri"/>
              </a:rPr>
              <a:t>Déclaration d’un package</a:t>
            </a:r>
            <a:endParaRPr b="0" i="0" sz="1400" u="none" cap="none" strike="noStrike">
              <a:solidFill>
                <a:srgbClr val="000000"/>
              </a:solidFill>
              <a:latin typeface="Arial"/>
              <a:ea typeface="Arial"/>
              <a:cs typeface="Arial"/>
              <a:sym typeface="Arial"/>
            </a:endParaRPr>
          </a:p>
        </p:txBody>
      </p:sp>
      <p:pic>
        <p:nvPicPr>
          <p:cNvPr id="122" name="Google Shape;122;p17"/>
          <p:cNvPicPr preferRelativeResize="0"/>
          <p:nvPr/>
        </p:nvPicPr>
        <p:blipFill>
          <a:blip r:embed="rId6">
            <a:alphaModFix/>
          </a:blip>
          <a:stretch>
            <a:fillRect/>
          </a:stretch>
        </p:blipFill>
        <p:spPr>
          <a:xfrm>
            <a:off x="5634588" y="2825600"/>
            <a:ext cx="2038350" cy="1952625"/>
          </a:xfrm>
          <a:prstGeom prst="rect">
            <a:avLst/>
          </a:prstGeom>
          <a:noFill/>
          <a:ln cap="flat" cmpd="sng" w="9525">
            <a:solidFill>
              <a:schemeClr val="dk2"/>
            </a:solidFill>
            <a:prstDash val="solid"/>
            <a:round/>
            <a:headEnd len="sm" w="sm" type="none"/>
            <a:tailEnd len="sm" w="sm" type="none"/>
          </a:ln>
        </p:spPr>
      </p:pic>
      <p:sp>
        <p:nvSpPr>
          <p:cNvPr id="123" name="Google Shape;123;p17"/>
          <p:cNvSpPr/>
          <p:nvPr/>
        </p:nvSpPr>
        <p:spPr>
          <a:xfrm>
            <a:off x="115569" y="1034999"/>
            <a:ext cx="3434100" cy="369300"/>
          </a:xfrm>
          <a:prstGeom prst="rect">
            <a:avLst/>
          </a:prstGeom>
          <a:solidFill>
            <a:srgbClr val="FFF2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 sz="1800">
                <a:latin typeface="Calibri"/>
                <a:ea typeface="Calibri"/>
                <a:cs typeface="Calibri"/>
                <a:sym typeface="Calibri"/>
              </a:rPr>
              <a:t>Structure de projet</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a:off x="4831056" y="2402886"/>
            <a:ext cx="3434100" cy="369300"/>
          </a:xfrm>
          <a:prstGeom prst="rect">
            <a:avLst/>
          </a:prstGeom>
          <a:solidFill>
            <a:srgbClr val="FFF2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 sz="1800">
                <a:latin typeface="Calibri"/>
                <a:ea typeface="Calibri"/>
                <a:cs typeface="Calibri"/>
                <a:sym typeface="Calibri"/>
              </a:rPr>
              <a:t>Import d’un package</a:t>
            </a:r>
            <a:endParaRPr b="0" i="0" sz="1400" u="none" cap="none" strike="noStrike">
              <a:solidFill>
                <a:srgbClr val="000000"/>
              </a:solidFill>
              <a:latin typeface="Arial"/>
              <a:ea typeface="Arial"/>
              <a:cs typeface="Arial"/>
              <a:sym typeface="Arial"/>
            </a:endParaRPr>
          </a:p>
        </p:txBody>
      </p:sp>
      <p:pic>
        <p:nvPicPr>
          <p:cNvPr id="125" name="Google Shape;125;p17"/>
          <p:cNvPicPr preferRelativeResize="0"/>
          <p:nvPr/>
        </p:nvPicPr>
        <p:blipFill>
          <a:blip r:embed="rId7">
            <a:alphaModFix/>
          </a:blip>
          <a:stretch>
            <a:fillRect/>
          </a:stretch>
        </p:blipFill>
        <p:spPr>
          <a:xfrm>
            <a:off x="3012833" y="1923969"/>
            <a:ext cx="1555350" cy="1408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D:\esprit 2014\ESPRIT 2014\charte essprit 2014\render\support final\triangle.png" id="130" name="Google Shape;130;p18"/>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31" name="Google Shape;131;p18"/>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32" name="Google Shape;13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33" name="Google Shape;133;p18"/>
          <p:cNvSpPr txBox="1"/>
          <p:nvPr/>
        </p:nvSpPr>
        <p:spPr>
          <a:xfrm>
            <a:off x="380700" y="586525"/>
            <a:ext cx="8363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262626"/>
                </a:solidFill>
                <a:highlight>
                  <a:srgbClr val="FFFFFF"/>
                </a:highlight>
              </a:rPr>
              <a:t>ll existe également des packages qui sont automatiquement importés pour chaque classe Java d'une </a:t>
            </a:r>
            <a:r>
              <a:rPr lang="en" sz="2000">
                <a:solidFill>
                  <a:srgbClr val="E20B0B"/>
                </a:solidFill>
                <a:highlight>
                  <a:srgbClr val="FFFFFF"/>
                </a:highlight>
              </a:rPr>
              <a:t>façon implicite</a:t>
            </a:r>
            <a:r>
              <a:rPr lang="en" sz="2000">
                <a:solidFill>
                  <a:srgbClr val="262626"/>
                </a:solidFill>
                <a:highlight>
                  <a:srgbClr val="FFFFFF"/>
                </a:highlight>
              </a:rPr>
              <a:t>.</a:t>
            </a:r>
            <a:endParaRPr sz="2000">
              <a:solidFill>
                <a:srgbClr val="262626"/>
              </a:solidFill>
              <a:highlight>
                <a:srgbClr val="FFFFFF"/>
              </a:highlight>
            </a:endParaRPr>
          </a:p>
          <a:p>
            <a:pPr indent="0" lvl="0" marL="0" rtl="0" algn="l">
              <a:spcBef>
                <a:spcPts val="0"/>
              </a:spcBef>
              <a:spcAft>
                <a:spcPts val="0"/>
              </a:spcAft>
              <a:buNone/>
            </a:pPr>
            <a:r>
              <a:t/>
            </a:r>
            <a:endParaRPr sz="2000">
              <a:solidFill>
                <a:srgbClr val="262626"/>
              </a:solidFill>
              <a:highlight>
                <a:srgbClr val="FFFFFF"/>
              </a:highlight>
            </a:endParaRPr>
          </a:p>
          <a:p>
            <a:pPr indent="0" lvl="0" marL="0" rtl="0" algn="l">
              <a:spcBef>
                <a:spcPts val="0"/>
              </a:spcBef>
              <a:spcAft>
                <a:spcPts val="0"/>
              </a:spcAft>
              <a:buNone/>
            </a:pPr>
            <a:r>
              <a:rPr lang="en" sz="2000">
                <a:solidFill>
                  <a:srgbClr val="262626"/>
                </a:solidFill>
                <a:highlight>
                  <a:srgbClr val="FFFFFF"/>
                </a:highlight>
              </a:rPr>
              <a:t>Ex:</a:t>
            </a:r>
            <a:endParaRPr sz="2000">
              <a:solidFill>
                <a:srgbClr val="262626"/>
              </a:solidFill>
              <a:highlight>
                <a:srgbClr val="FFFFFF"/>
              </a:highlight>
            </a:endParaRPr>
          </a:p>
          <a:p>
            <a:pPr indent="0" lvl="0" marL="0" rtl="0" algn="l">
              <a:spcBef>
                <a:spcPts val="0"/>
              </a:spcBef>
              <a:spcAft>
                <a:spcPts val="0"/>
              </a:spcAft>
              <a:buNone/>
            </a:pPr>
            <a:r>
              <a:rPr lang="en" sz="2000">
                <a:solidFill>
                  <a:srgbClr val="262626"/>
                </a:solidFill>
                <a:highlight>
                  <a:srgbClr val="FFFFFF"/>
                </a:highlight>
              </a:rPr>
              <a:t>Les classes du package “java.lang” (String, Integer, Boolean,Object ….).</a:t>
            </a:r>
            <a:endParaRPr sz="2000">
              <a:solidFill>
                <a:srgbClr val="262626"/>
              </a:solidFill>
              <a:highlight>
                <a:srgbClr val="FFFFFF"/>
              </a:highlight>
            </a:endParaRPr>
          </a:p>
          <a:p>
            <a:pPr indent="0" lvl="0" marL="0" rtl="0" algn="l">
              <a:spcBef>
                <a:spcPts val="0"/>
              </a:spcBef>
              <a:spcAft>
                <a:spcPts val="0"/>
              </a:spcAft>
              <a:buNone/>
            </a:pPr>
            <a:r>
              <a:t/>
            </a:r>
            <a:endParaRPr sz="2000">
              <a:solidFill>
                <a:srgbClr val="262626"/>
              </a:solidFill>
              <a:highlight>
                <a:srgbClr val="FFFFFF"/>
              </a:highlight>
            </a:endParaRPr>
          </a:p>
          <a:p>
            <a:pPr indent="0" lvl="0" marL="0" rtl="0" algn="l">
              <a:spcBef>
                <a:spcPts val="0"/>
              </a:spcBef>
              <a:spcAft>
                <a:spcPts val="0"/>
              </a:spcAft>
              <a:buNone/>
            </a:pPr>
            <a:r>
              <a:rPr lang="en" sz="2000">
                <a:solidFill>
                  <a:srgbClr val="262626"/>
                </a:solidFill>
                <a:highlight>
                  <a:srgbClr val="FFFFFF"/>
                </a:highlight>
              </a:rPr>
              <a:t>Il existe un package par défaut en Java, appelé "</a:t>
            </a:r>
            <a:r>
              <a:rPr lang="en" sz="2000">
                <a:solidFill>
                  <a:srgbClr val="E20B0B"/>
                </a:solidFill>
                <a:highlight>
                  <a:srgbClr val="FFFFFF"/>
                </a:highlight>
              </a:rPr>
              <a:t>default </a:t>
            </a:r>
            <a:r>
              <a:rPr lang="en" sz="2000">
                <a:solidFill>
                  <a:srgbClr val="E20B0B"/>
                </a:solidFill>
                <a:highlight>
                  <a:srgbClr val="FFFFFF"/>
                </a:highlight>
              </a:rPr>
              <a:t>package</a:t>
            </a:r>
            <a:r>
              <a:rPr lang="en" sz="2000">
                <a:solidFill>
                  <a:srgbClr val="262626"/>
                </a:solidFill>
                <a:highlight>
                  <a:srgbClr val="FFFFFF"/>
                </a:highlight>
              </a:rPr>
              <a:t>", qui est utilisé pour les classes qui ne sont pas explicitement déclarées dans un package. Ces classes ne sont accessibles que par celles qui se trouvent dans le même package par défaut.</a:t>
            </a:r>
            <a:endParaRPr sz="2000">
              <a:solidFill>
                <a:srgbClr val="262626"/>
              </a:solidFill>
              <a:highlight>
                <a:srgbClr val="FFFFFF"/>
              </a:highlight>
            </a:endParaRPr>
          </a:p>
          <a:p>
            <a:pPr indent="0" lvl="0" marL="0" rtl="0" algn="l">
              <a:spcBef>
                <a:spcPts val="0"/>
              </a:spcBef>
              <a:spcAft>
                <a:spcPts val="0"/>
              </a:spcAft>
              <a:buNone/>
            </a:pPr>
            <a:r>
              <a:t/>
            </a:r>
            <a:endParaRPr sz="2000">
              <a:solidFill>
                <a:srgbClr val="262626"/>
              </a:solidFill>
              <a:highlight>
                <a:srgbClr val="FFFFFF"/>
              </a:highlight>
            </a:endParaRPr>
          </a:p>
        </p:txBody>
      </p:sp>
      <p:sp>
        <p:nvSpPr>
          <p:cNvPr id="134" name="Google Shape;134;p18"/>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D:\esprit 2014\ESPRIT 2014\charte essprit 2014\render\support final\triangle.png" id="139" name="Google Shape;139;p19"/>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40" name="Google Shape;140;p19"/>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41" name="Google Shape;14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42" name="Google Shape;142;p19"/>
          <p:cNvSpPr txBox="1"/>
          <p:nvPr/>
        </p:nvSpPr>
        <p:spPr>
          <a:xfrm>
            <a:off x="380700" y="586525"/>
            <a:ext cx="8363100" cy="385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000">
                <a:solidFill>
                  <a:srgbClr val="262626"/>
                </a:solidFill>
                <a:highlight>
                  <a:srgbClr val="FFFFFF"/>
                </a:highlight>
              </a:rPr>
              <a:t>L'encapsulation</a:t>
            </a:r>
            <a:r>
              <a:rPr lang="en" sz="2000">
                <a:solidFill>
                  <a:srgbClr val="262626"/>
                </a:solidFill>
                <a:highlight>
                  <a:srgbClr val="FFFFFF"/>
                </a:highlight>
              </a:rPr>
              <a:t> est un concept qui consiste </a:t>
            </a:r>
            <a:r>
              <a:rPr lang="en" sz="2000">
                <a:solidFill>
                  <a:schemeClr val="dk1"/>
                </a:solidFill>
              </a:rPr>
              <a:t>à rendre </a:t>
            </a:r>
            <a:endParaRPr sz="2000">
              <a:solidFill>
                <a:schemeClr val="dk1"/>
              </a:solidFill>
            </a:endParaRPr>
          </a:p>
          <a:p>
            <a:pPr indent="0" lvl="0" marL="0" rtl="0" algn="l">
              <a:lnSpc>
                <a:spcPct val="150000"/>
              </a:lnSpc>
              <a:spcBef>
                <a:spcPts val="1200"/>
              </a:spcBef>
              <a:spcAft>
                <a:spcPts val="0"/>
              </a:spcAft>
              <a:buNone/>
            </a:pPr>
            <a:r>
              <a:rPr lang="en" sz="2000">
                <a:solidFill>
                  <a:schemeClr val="dk1"/>
                </a:solidFill>
              </a:rPr>
              <a:t>les membres d'un objet </a:t>
            </a:r>
            <a:r>
              <a:rPr b="1" lang="en" sz="2000">
                <a:solidFill>
                  <a:schemeClr val="dk1"/>
                </a:solidFill>
              </a:rPr>
              <a:t>plus ou moins visibles </a:t>
            </a:r>
            <a:r>
              <a:rPr lang="en" sz="2000">
                <a:solidFill>
                  <a:schemeClr val="dk1"/>
                </a:solidFill>
              </a:rPr>
              <a:t>pour les autres objets.</a:t>
            </a:r>
            <a:endParaRPr sz="2000">
              <a:solidFill>
                <a:schemeClr val="dk1"/>
              </a:solidFill>
            </a:endParaRPr>
          </a:p>
          <a:p>
            <a:pPr indent="0" lvl="0" marL="0" rtl="0" algn="l">
              <a:lnSpc>
                <a:spcPct val="150000"/>
              </a:lnSpc>
              <a:spcBef>
                <a:spcPts val="1200"/>
              </a:spcBef>
              <a:spcAft>
                <a:spcPts val="0"/>
              </a:spcAft>
              <a:buNone/>
            </a:pPr>
            <a:r>
              <a:t/>
            </a:r>
            <a:endParaRPr sz="2100">
              <a:solidFill>
                <a:schemeClr val="dk1"/>
              </a:solidFill>
            </a:endParaRPr>
          </a:p>
          <a:p>
            <a:pPr indent="0" lvl="0" marL="0" rtl="0" algn="l">
              <a:lnSpc>
                <a:spcPct val="150000"/>
              </a:lnSpc>
              <a:spcBef>
                <a:spcPts val="1000"/>
              </a:spcBef>
              <a:spcAft>
                <a:spcPts val="0"/>
              </a:spcAft>
              <a:buNone/>
            </a:pPr>
            <a:r>
              <a:rPr lang="en" sz="2100">
                <a:solidFill>
                  <a:schemeClr val="dk1"/>
                </a:solidFill>
              </a:rPr>
              <a:t>L'encapsulation est une manière de définir une classe de telle sorte que ses attributs ne puissent pas </a:t>
            </a:r>
            <a:r>
              <a:rPr b="1" lang="en" sz="2100">
                <a:solidFill>
                  <a:schemeClr val="dk1"/>
                </a:solidFill>
              </a:rPr>
              <a:t>être directement manipulés de l'extérieur </a:t>
            </a:r>
            <a:r>
              <a:rPr lang="en" sz="2100">
                <a:solidFill>
                  <a:schemeClr val="dk1"/>
                </a:solidFill>
              </a:rPr>
              <a:t>de la classe, mais seulement indirectement par </a:t>
            </a:r>
            <a:r>
              <a:rPr b="1" lang="en" sz="2100">
                <a:solidFill>
                  <a:schemeClr val="dk1"/>
                </a:solidFill>
              </a:rPr>
              <a:t>l'intermédiaire des méthodes.</a:t>
            </a:r>
            <a:r>
              <a:rPr b="1" lang="en" sz="2400">
                <a:solidFill>
                  <a:schemeClr val="dk1"/>
                </a:solidFill>
                <a:latin typeface="Times New Roman"/>
                <a:ea typeface="Times New Roman"/>
                <a:cs typeface="Times New Roman"/>
                <a:sym typeface="Times New Roman"/>
              </a:rPr>
              <a:t> </a:t>
            </a:r>
            <a:endParaRPr sz="2000">
              <a:solidFill>
                <a:srgbClr val="262626"/>
              </a:solidFill>
              <a:highlight>
                <a:srgbClr val="FFFFFF"/>
              </a:highlight>
            </a:endParaRPr>
          </a:p>
        </p:txBody>
      </p:sp>
      <p:sp>
        <p:nvSpPr>
          <p:cNvPr id="143" name="Google Shape;143;p19"/>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D:\esprit 2014\ESPRIT 2014\charte essprit 2014\render\support final\triangle.png" id="148" name="Google Shape;148;p20"/>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49" name="Google Shape;149;p20"/>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50" name="Google Shape;15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51" name="Google Shape;151;p20"/>
          <p:cNvSpPr txBox="1"/>
          <p:nvPr/>
        </p:nvSpPr>
        <p:spPr>
          <a:xfrm>
            <a:off x="380700" y="586525"/>
            <a:ext cx="8363100" cy="371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2000">
                <a:solidFill>
                  <a:srgbClr val="262626"/>
                </a:solidFill>
                <a:highlight>
                  <a:srgbClr val="FFFFFF"/>
                </a:highlight>
              </a:rPr>
              <a:t>L'encapsulation peut être appliquée à différents éléments, notamment :</a:t>
            </a:r>
            <a:endParaRPr sz="2000">
              <a:solidFill>
                <a:srgbClr val="262626"/>
              </a:solidFill>
              <a:highlight>
                <a:srgbClr val="FFFFFF"/>
              </a:highlight>
            </a:endParaRPr>
          </a:p>
          <a:p>
            <a:pPr indent="0" lvl="0" marL="0" rtl="0" algn="l">
              <a:lnSpc>
                <a:spcPct val="150000"/>
              </a:lnSpc>
              <a:spcBef>
                <a:spcPts val="1000"/>
              </a:spcBef>
              <a:spcAft>
                <a:spcPts val="0"/>
              </a:spcAft>
              <a:buNone/>
            </a:pPr>
            <a:r>
              <a:t/>
            </a:r>
            <a:endParaRPr sz="2000">
              <a:solidFill>
                <a:srgbClr val="262626"/>
              </a:solidFill>
              <a:highlight>
                <a:srgbClr val="FFFFFF"/>
              </a:highlight>
            </a:endParaRPr>
          </a:p>
          <a:p>
            <a:pPr indent="-342900" lvl="0" marL="457200" rtl="0" algn="l">
              <a:lnSpc>
                <a:spcPct val="150000"/>
              </a:lnSpc>
              <a:spcBef>
                <a:spcPts val="1000"/>
              </a:spcBef>
              <a:spcAft>
                <a:spcPts val="0"/>
              </a:spcAft>
              <a:buClr>
                <a:srgbClr val="262626"/>
              </a:buClr>
              <a:buSzPts val="1800"/>
              <a:buChar char="●"/>
            </a:pPr>
            <a:r>
              <a:rPr lang="en" sz="1800">
                <a:solidFill>
                  <a:srgbClr val="262626"/>
                </a:solidFill>
                <a:highlight>
                  <a:srgbClr val="FFFFFF"/>
                </a:highlight>
              </a:rPr>
              <a:t>Les classes : vous pouvez contrôler qui peut accéder aux classes.</a:t>
            </a:r>
            <a:endParaRPr sz="1800">
              <a:solidFill>
                <a:srgbClr val="262626"/>
              </a:solidFill>
              <a:highlight>
                <a:srgbClr val="FFFFFF"/>
              </a:highlight>
            </a:endParaRPr>
          </a:p>
          <a:p>
            <a:pPr indent="-342900" lvl="0" marL="457200" rtl="0" algn="l">
              <a:lnSpc>
                <a:spcPct val="150000"/>
              </a:lnSpc>
              <a:spcBef>
                <a:spcPts val="0"/>
              </a:spcBef>
              <a:spcAft>
                <a:spcPts val="0"/>
              </a:spcAft>
              <a:buClr>
                <a:srgbClr val="262626"/>
              </a:buClr>
              <a:buSzPts val="1800"/>
              <a:buChar char="●"/>
            </a:pPr>
            <a:r>
              <a:rPr lang="en" sz="1800">
                <a:solidFill>
                  <a:srgbClr val="262626"/>
                </a:solidFill>
                <a:highlight>
                  <a:srgbClr val="FFFFFF"/>
                </a:highlight>
              </a:rPr>
              <a:t>Les constructeurs : vous pouvez contrôler qui peut instancier les classes.</a:t>
            </a:r>
            <a:endParaRPr sz="1800">
              <a:solidFill>
                <a:srgbClr val="262626"/>
              </a:solidFill>
              <a:highlight>
                <a:srgbClr val="FFFFFF"/>
              </a:highlight>
            </a:endParaRPr>
          </a:p>
          <a:p>
            <a:pPr indent="-342900" lvl="0" marL="457200" rtl="0" algn="l">
              <a:lnSpc>
                <a:spcPct val="150000"/>
              </a:lnSpc>
              <a:spcBef>
                <a:spcPts val="0"/>
              </a:spcBef>
              <a:spcAft>
                <a:spcPts val="0"/>
              </a:spcAft>
              <a:buClr>
                <a:srgbClr val="262626"/>
              </a:buClr>
              <a:buSzPts val="1800"/>
              <a:buChar char="●"/>
            </a:pPr>
            <a:r>
              <a:rPr lang="en" sz="1800">
                <a:solidFill>
                  <a:srgbClr val="262626"/>
                </a:solidFill>
                <a:highlight>
                  <a:srgbClr val="FFFFFF"/>
                </a:highlight>
              </a:rPr>
              <a:t>Les variables d'instance : vous pouvez contrôler qui peut accéder aux variables d'instance de votre classe.</a:t>
            </a:r>
            <a:endParaRPr sz="1800">
              <a:solidFill>
                <a:srgbClr val="262626"/>
              </a:solidFill>
              <a:highlight>
                <a:srgbClr val="FFFFFF"/>
              </a:highlight>
            </a:endParaRPr>
          </a:p>
          <a:p>
            <a:pPr indent="-342900" lvl="0" marL="457200" rtl="0" algn="l">
              <a:lnSpc>
                <a:spcPct val="150000"/>
              </a:lnSpc>
              <a:spcBef>
                <a:spcPts val="0"/>
              </a:spcBef>
              <a:spcAft>
                <a:spcPts val="0"/>
              </a:spcAft>
              <a:buClr>
                <a:srgbClr val="262626"/>
              </a:buClr>
              <a:buSzPts val="1800"/>
              <a:buChar char="●"/>
            </a:pPr>
            <a:r>
              <a:rPr lang="en" sz="1800">
                <a:solidFill>
                  <a:srgbClr val="262626"/>
                </a:solidFill>
                <a:highlight>
                  <a:srgbClr val="FFFFFF"/>
                </a:highlight>
              </a:rPr>
              <a:t>Les méthodes : vous pouvez contrôler qui peut appeler les méthodes de votre classe</a:t>
            </a:r>
            <a:r>
              <a:rPr lang="en" sz="1800">
                <a:solidFill>
                  <a:srgbClr val="262626"/>
                </a:solidFill>
                <a:highlight>
                  <a:srgbClr val="FFFFFF"/>
                </a:highlight>
              </a:rPr>
              <a:t>.</a:t>
            </a:r>
            <a:endParaRPr sz="2000">
              <a:solidFill>
                <a:srgbClr val="262626"/>
              </a:solidFill>
              <a:highlight>
                <a:srgbClr val="FFFFFF"/>
              </a:highlight>
            </a:endParaRPr>
          </a:p>
        </p:txBody>
      </p:sp>
      <p:sp>
        <p:nvSpPr>
          <p:cNvPr id="152" name="Google Shape;152;p20"/>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D:\esprit 2014\ESPRIT 2014\charte essprit 2014\render\support final\triangle.png" id="157" name="Google Shape;157;p21"/>
          <p:cNvPicPr preferRelativeResize="0"/>
          <p:nvPr/>
        </p:nvPicPr>
        <p:blipFill rotWithShape="1">
          <a:blip r:embed="rId3">
            <a:alphaModFix/>
          </a:blip>
          <a:srcRect b="0" l="0" r="0" t="0"/>
          <a:stretch/>
        </p:blipFill>
        <p:spPr>
          <a:xfrm rot="10800000">
            <a:off x="6772580" y="0"/>
            <a:ext cx="2371432" cy="1631872"/>
          </a:xfrm>
          <a:prstGeom prst="rect">
            <a:avLst/>
          </a:prstGeom>
          <a:noFill/>
          <a:ln>
            <a:noFill/>
          </a:ln>
        </p:spPr>
      </p:pic>
      <p:cxnSp>
        <p:nvCxnSpPr>
          <p:cNvPr id="158" name="Google Shape;158;p21"/>
          <p:cNvCxnSpPr/>
          <p:nvPr/>
        </p:nvCxnSpPr>
        <p:spPr>
          <a:xfrm>
            <a:off x="744650" y="2150"/>
            <a:ext cx="9000" cy="450000"/>
          </a:xfrm>
          <a:prstGeom prst="straightConnector1">
            <a:avLst/>
          </a:prstGeom>
          <a:noFill/>
          <a:ln cap="flat" cmpd="sng" w="28575">
            <a:solidFill>
              <a:srgbClr val="F5340B"/>
            </a:solidFill>
            <a:prstDash val="solid"/>
            <a:round/>
            <a:headEnd len="med" w="med" type="none"/>
            <a:tailEnd len="med" w="med" type="none"/>
          </a:ln>
        </p:spPr>
      </p:cxnSp>
      <p:sp>
        <p:nvSpPr>
          <p:cNvPr id="159" name="Google Shape;15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sz="1100"/>
              <a:t>‹#›</a:t>
            </a:fld>
            <a:endParaRPr b="1" sz="1100"/>
          </a:p>
        </p:txBody>
      </p:sp>
      <p:sp>
        <p:nvSpPr>
          <p:cNvPr id="160" name="Google Shape;160;p21"/>
          <p:cNvSpPr txBox="1"/>
          <p:nvPr/>
        </p:nvSpPr>
        <p:spPr>
          <a:xfrm>
            <a:off x="380700" y="586525"/>
            <a:ext cx="8363100" cy="431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lang="en" sz="2000">
                <a:solidFill>
                  <a:srgbClr val="262626"/>
                </a:solidFill>
                <a:highlight>
                  <a:srgbClr val="FFFFFF"/>
                </a:highlight>
              </a:rPr>
              <a:t>Java offre 4 modificateurs d’accès:</a:t>
            </a:r>
            <a:endParaRPr sz="2000">
              <a:solidFill>
                <a:srgbClr val="262626"/>
              </a:solidFill>
              <a:highlight>
                <a:srgbClr val="FFFFFF"/>
              </a:highlight>
            </a:endParaRPr>
          </a:p>
          <a:p>
            <a:pPr indent="-355600" lvl="0" marL="457200" rtl="0" algn="l">
              <a:lnSpc>
                <a:spcPct val="150000"/>
              </a:lnSpc>
              <a:spcBef>
                <a:spcPts val="1000"/>
              </a:spcBef>
              <a:spcAft>
                <a:spcPts val="0"/>
              </a:spcAft>
              <a:buClr>
                <a:srgbClr val="262626"/>
              </a:buClr>
              <a:buSzPts val="2000"/>
              <a:buChar char="●"/>
            </a:pPr>
            <a:r>
              <a:rPr lang="en" sz="2000">
                <a:solidFill>
                  <a:schemeClr val="accent1"/>
                </a:solidFill>
                <a:highlight>
                  <a:srgbClr val="FFFFFF"/>
                </a:highlight>
              </a:rPr>
              <a:t>public </a:t>
            </a:r>
            <a:r>
              <a:rPr lang="en" sz="2000">
                <a:solidFill>
                  <a:srgbClr val="262626"/>
                </a:solidFill>
                <a:highlight>
                  <a:srgbClr val="FFFFFF"/>
                </a:highlight>
              </a:rPr>
              <a:t>: accès non contrôlé</a:t>
            </a:r>
            <a:endParaRPr sz="2000">
              <a:solidFill>
                <a:srgbClr val="262626"/>
              </a:solidFill>
              <a:highlight>
                <a:srgbClr val="FFFFFF"/>
              </a:highlight>
            </a:endParaRPr>
          </a:p>
          <a:p>
            <a:pPr indent="-355600" lvl="0" marL="457200" rtl="0" algn="l">
              <a:lnSpc>
                <a:spcPct val="150000"/>
              </a:lnSpc>
              <a:spcBef>
                <a:spcPts val="0"/>
              </a:spcBef>
              <a:spcAft>
                <a:spcPts val="0"/>
              </a:spcAft>
              <a:buClr>
                <a:srgbClr val="262626"/>
              </a:buClr>
              <a:buSzPts val="2000"/>
              <a:buChar char="●"/>
            </a:pPr>
            <a:r>
              <a:rPr lang="en" sz="2000">
                <a:solidFill>
                  <a:schemeClr val="accent1"/>
                </a:solidFill>
                <a:highlight>
                  <a:srgbClr val="FFFFFF"/>
                </a:highlight>
              </a:rPr>
              <a:t>private </a:t>
            </a:r>
            <a:r>
              <a:rPr lang="en" sz="2000">
                <a:solidFill>
                  <a:srgbClr val="262626"/>
                </a:solidFill>
                <a:highlight>
                  <a:srgbClr val="FFFFFF"/>
                </a:highlight>
              </a:rPr>
              <a:t>: accès limité à la classes courante</a:t>
            </a:r>
            <a:endParaRPr sz="2000">
              <a:solidFill>
                <a:srgbClr val="262626"/>
              </a:solidFill>
              <a:highlight>
                <a:srgbClr val="FFFFFF"/>
              </a:highlight>
            </a:endParaRPr>
          </a:p>
          <a:p>
            <a:pPr indent="-355600" lvl="0" marL="457200" rtl="0" algn="l">
              <a:lnSpc>
                <a:spcPct val="150000"/>
              </a:lnSpc>
              <a:spcBef>
                <a:spcPts val="0"/>
              </a:spcBef>
              <a:spcAft>
                <a:spcPts val="0"/>
              </a:spcAft>
              <a:buClr>
                <a:srgbClr val="262626"/>
              </a:buClr>
              <a:buSzPts val="2000"/>
              <a:buChar char="●"/>
            </a:pPr>
            <a:r>
              <a:rPr lang="en" sz="2000">
                <a:solidFill>
                  <a:schemeClr val="accent1"/>
                </a:solidFill>
                <a:highlight>
                  <a:srgbClr val="FFFFFF"/>
                </a:highlight>
              </a:rPr>
              <a:t>protected </a:t>
            </a:r>
            <a:r>
              <a:rPr lang="en" sz="2000">
                <a:solidFill>
                  <a:srgbClr val="262626"/>
                </a:solidFill>
                <a:highlight>
                  <a:srgbClr val="FFFFFF"/>
                </a:highlight>
              </a:rPr>
              <a:t>: accès limité au membre du package et à ses descendants (classes filles)</a:t>
            </a:r>
            <a:endParaRPr sz="2000">
              <a:solidFill>
                <a:srgbClr val="262626"/>
              </a:solidFill>
              <a:highlight>
                <a:srgbClr val="FFFFFF"/>
              </a:highlight>
            </a:endParaRPr>
          </a:p>
          <a:p>
            <a:pPr indent="-355600" lvl="0" marL="457200" rtl="0" algn="l">
              <a:lnSpc>
                <a:spcPct val="150000"/>
              </a:lnSpc>
              <a:spcBef>
                <a:spcPts val="0"/>
              </a:spcBef>
              <a:spcAft>
                <a:spcPts val="0"/>
              </a:spcAft>
              <a:buClr>
                <a:srgbClr val="262626"/>
              </a:buClr>
              <a:buSzPts val="2000"/>
              <a:buChar char="●"/>
            </a:pPr>
            <a:r>
              <a:rPr lang="en" sz="2000">
                <a:solidFill>
                  <a:schemeClr val="accent1"/>
                </a:solidFill>
                <a:highlight>
                  <a:srgbClr val="FFFFFF"/>
                </a:highlight>
              </a:rPr>
              <a:t>default </a:t>
            </a:r>
            <a:r>
              <a:rPr lang="en" sz="2000">
                <a:solidFill>
                  <a:srgbClr val="262626"/>
                </a:solidFill>
                <a:highlight>
                  <a:srgbClr val="FFFFFF"/>
                </a:highlight>
              </a:rPr>
              <a:t>: accès limité au membre du package. Il n'existe pas de mot clef pour ce type de modificateur, de ce fait si aucun mot </a:t>
            </a:r>
            <a:r>
              <a:rPr lang="en" sz="2000">
                <a:solidFill>
                  <a:srgbClr val="262626"/>
                </a:solidFill>
                <a:highlight>
                  <a:srgbClr val="FFFFFF"/>
                </a:highlight>
              </a:rPr>
              <a:t>clé</a:t>
            </a:r>
            <a:r>
              <a:rPr lang="en" sz="2000">
                <a:solidFill>
                  <a:srgbClr val="262626"/>
                </a:solidFill>
                <a:highlight>
                  <a:srgbClr val="FFFFFF"/>
                </a:highlight>
              </a:rPr>
              <a:t> parmi public, private ou protected n'est utilisé alors l'élément est considéré comme étant par </a:t>
            </a:r>
            <a:r>
              <a:rPr lang="en" sz="2000">
                <a:solidFill>
                  <a:srgbClr val="262626"/>
                </a:solidFill>
                <a:highlight>
                  <a:srgbClr val="FFFFFF"/>
                </a:highlight>
              </a:rPr>
              <a:t>défaut</a:t>
            </a:r>
            <a:r>
              <a:rPr lang="en" sz="2000">
                <a:solidFill>
                  <a:srgbClr val="262626"/>
                </a:solidFill>
                <a:highlight>
                  <a:srgbClr val="FFFFFF"/>
                </a:highlight>
              </a:rPr>
              <a:t>.</a:t>
            </a:r>
            <a:endParaRPr sz="2000">
              <a:solidFill>
                <a:srgbClr val="262626"/>
              </a:solidFill>
              <a:highlight>
                <a:srgbClr val="FFFFFF"/>
              </a:highlight>
            </a:endParaRPr>
          </a:p>
        </p:txBody>
      </p:sp>
      <p:sp>
        <p:nvSpPr>
          <p:cNvPr id="161" name="Google Shape;161;p21"/>
          <p:cNvSpPr txBox="1"/>
          <p:nvPr/>
        </p:nvSpPr>
        <p:spPr>
          <a:xfrm>
            <a:off x="857250" y="27050"/>
            <a:ext cx="39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E20B0B"/>
                </a:solidFill>
              </a:rPr>
              <a:t>Encapsulation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