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Barlow Condensed Medium"/>
      <p:regular r:id="rId40"/>
      <p:bold r:id="rId41"/>
      <p:italic r:id="rId42"/>
      <p:boldItalic r:id="rId43"/>
    </p:embeddedFont>
    <p:embeddedFont>
      <p:font typeface="Barlow Condensed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CondensedMedium-regular.fntdata"/><Relationship Id="rId20" Type="http://schemas.openxmlformats.org/officeDocument/2006/relationships/slide" Target="slides/slide15.xml"/><Relationship Id="rId42" Type="http://schemas.openxmlformats.org/officeDocument/2006/relationships/font" Target="fonts/BarlowCondensedMedium-italic.fntdata"/><Relationship Id="rId41" Type="http://schemas.openxmlformats.org/officeDocument/2006/relationships/font" Target="fonts/BarlowCondensedMedium-bold.fntdata"/><Relationship Id="rId22" Type="http://schemas.openxmlformats.org/officeDocument/2006/relationships/slide" Target="slides/slide17.xml"/><Relationship Id="rId44" Type="http://schemas.openxmlformats.org/officeDocument/2006/relationships/font" Target="fonts/BarlowCondensed-regular.fntdata"/><Relationship Id="rId21" Type="http://schemas.openxmlformats.org/officeDocument/2006/relationships/slide" Target="slides/slide16.xml"/><Relationship Id="rId43" Type="http://schemas.openxmlformats.org/officeDocument/2006/relationships/font" Target="fonts/BarlowCondensedMedium-boldItalic.fntdata"/><Relationship Id="rId24" Type="http://schemas.openxmlformats.org/officeDocument/2006/relationships/slide" Target="slides/slide19.xml"/><Relationship Id="rId46" Type="http://schemas.openxmlformats.org/officeDocument/2006/relationships/font" Target="fonts/BarlowCondensed-italic.fntdata"/><Relationship Id="rId23" Type="http://schemas.openxmlformats.org/officeDocument/2006/relationships/slide" Target="slides/slide18.xml"/><Relationship Id="rId45" Type="http://schemas.openxmlformats.org/officeDocument/2006/relationships/font" Target="fonts/BarlowCondense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BarlowCondensed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7c12db17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87c12db17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87c12db17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87c12db17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87c12db174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87c12db174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87c12db17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87c12db17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87c12db174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87c12db17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87c12db174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87c12db174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87c12db174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87c12db174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87c12db174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87c12db174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87c12db174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87c12db174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87c12db174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87c12db174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7c088f8ff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7c088f8ff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87c12db174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87c12db174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87c12db174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87c12db174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87c12db174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87c12db174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87c12db174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87c12db174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87c12db174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87c12db174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87c12db174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87c12db174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87c12db174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87c12db174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4b191adc7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4b191adc7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4b191adc7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4b191adc7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4b191adc7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4b191adc7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7c12db174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7c12db174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7c334f1f5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7c334f1f5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87c12db1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87c12db1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7c12db17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7c12db17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7c12db17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7c12db17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7c12db17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7c12db17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7c12db17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87c12db17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7c12db17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87c12db17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4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118850" y="1697500"/>
            <a:ext cx="69063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Conception Orienté Objet et Programmation Java</a:t>
            </a:r>
            <a:endParaRPr sz="4800">
              <a:solidFill>
                <a:srgbClr val="434343"/>
              </a:solidFill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2675850" y="3002625"/>
            <a:ext cx="3792300" cy="81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5200" y="76200"/>
            <a:ext cx="1702600" cy="8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324100" y="3059475"/>
            <a:ext cx="4575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600">
                <a:solidFill>
                  <a:srgbClr val="E20B0B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Chapitre 5: </a:t>
            </a:r>
            <a:r>
              <a:rPr b="1" lang="en" sz="2600">
                <a:solidFill>
                  <a:srgbClr val="E20B0B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Héritage</a:t>
            </a:r>
            <a:endParaRPr b="1" sz="2600">
              <a:solidFill>
                <a:srgbClr val="E20B0B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145" name="Google Shape;1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22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148" name="Google Shape;148;p22"/>
          <p:cNvSpPr txBox="1"/>
          <p:nvPr/>
        </p:nvSpPr>
        <p:spPr>
          <a:xfrm>
            <a:off x="189500" y="928275"/>
            <a:ext cx="86898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❖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Toutes les classes hérite de la super classe « </a:t>
            </a:r>
            <a:r>
              <a:rPr b="1" lang="en" sz="1800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Object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»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						cela signifie :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❖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Une classe ne peut étendre qu'une seule classe : </a:t>
            </a:r>
            <a:r>
              <a:rPr b="1" lang="en" sz="1800" u="sng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Pas d'héritage multiple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❖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Une classe déclarée </a:t>
            </a:r>
            <a:r>
              <a:rPr b="1" lang="en" sz="1800">
                <a:solidFill>
                  <a:srgbClr val="E20B0B"/>
                </a:solidFill>
                <a:latin typeface="Roboto"/>
                <a:ea typeface="Roboto"/>
                <a:cs typeface="Roboto"/>
                <a:sym typeface="Roboto"/>
              </a:rPr>
              <a:t>final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ne peut pas être étendue.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857250" y="27050"/>
            <a:ext cx="39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Héritage: Notons que…</a:t>
            </a: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857250" y="1502525"/>
            <a:ext cx="1927500" cy="9282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rgbClr val="E2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public </a:t>
            </a:r>
            <a:r>
              <a:rPr lang="en">
                <a:solidFill>
                  <a:schemeClr val="dk1"/>
                </a:solidFill>
              </a:rPr>
              <a:t>class Person {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...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}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4572000" y="1502525"/>
            <a:ext cx="3081600" cy="9282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rgbClr val="E2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public </a:t>
            </a:r>
            <a:r>
              <a:rPr lang="en">
                <a:solidFill>
                  <a:schemeClr val="dk1"/>
                </a:solidFill>
              </a:rPr>
              <a:t>class </a:t>
            </a:r>
            <a:r>
              <a:rPr lang="en">
                <a:solidFill>
                  <a:schemeClr val="dk1"/>
                </a:solidFill>
              </a:rPr>
              <a:t>Person </a:t>
            </a:r>
            <a:r>
              <a:rPr lang="en">
                <a:solidFill>
                  <a:srgbClr val="0000FF"/>
                </a:solidFill>
              </a:rPr>
              <a:t>extends</a:t>
            </a:r>
            <a:r>
              <a:rPr lang="en">
                <a:solidFill>
                  <a:schemeClr val="dk1"/>
                </a:solidFill>
              </a:rPr>
              <a:t> Object {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...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}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789000" y="3884275"/>
            <a:ext cx="1782900" cy="9282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rgbClr val="E2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</a:t>
            </a:r>
            <a:r>
              <a:rPr lang="en">
                <a:solidFill>
                  <a:schemeClr val="dk1"/>
                </a:solidFill>
              </a:rPr>
              <a:t>ublic </a:t>
            </a:r>
            <a:r>
              <a:rPr lang="en">
                <a:solidFill>
                  <a:srgbClr val="FF0000"/>
                </a:solidFill>
              </a:rPr>
              <a:t>final</a:t>
            </a:r>
            <a:r>
              <a:rPr lang="en">
                <a:solidFill>
                  <a:schemeClr val="dk1"/>
                </a:solidFill>
              </a:rPr>
              <a:t> class A {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...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}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2822850" y="4151575"/>
            <a:ext cx="7872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9050">
            <a:solidFill>
              <a:srgbClr val="E2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3705450" y="4102075"/>
            <a:ext cx="4595700" cy="492600"/>
          </a:xfrm>
          <a:prstGeom prst="rect">
            <a:avLst/>
          </a:prstGeom>
          <a:noFill/>
          <a:ln cap="flat" cmpd="sng" w="19050">
            <a:solidFill>
              <a:srgbClr val="E2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L</a:t>
            </a:r>
            <a:r>
              <a:rPr lang="en" sz="2000">
                <a:solidFill>
                  <a:srgbClr val="FF0000"/>
                </a:solidFill>
              </a:rPr>
              <a:t>a classe A ne peut pas être étendue.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325" y="631375"/>
            <a:ext cx="7967352" cy="4425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160" name="Google Shape;16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3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163" name="Google Shape;163;p23"/>
          <p:cNvSpPr txBox="1"/>
          <p:nvPr/>
        </p:nvSpPr>
        <p:spPr>
          <a:xfrm>
            <a:off x="857250" y="27050"/>
            <a:ext cx="58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   Héritage: Héritage à plusieurs niveaux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168" name="Google Shape;16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pic>
        <p:nvPicPr>
          <p:cNvPr descr="D:\esprit 2014\ESPRIT 2014\charte essprit 2014\render\support final\triangle.png" id="170" name="Google Shape;17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5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 txBox="1"/>
          <p:nvPr/>
        </p:nvSpPr>
        <p:spPr>
          <a:xfrm>
            <a:off x="377400" y="1771575"/>
            <a:ext cx="83892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E20B0B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Chaînage des constructeurs</a:t>
            </a:r>
            <a:endParaRPr sz="6000">
              <a:solidFill>
                <a:srgbClr val="E20B0B"/>
              </a:solidFill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</p:txBody>
      </p:sp>
      <p:cxnSp>
        <p:nvCxnSpPr>
          <p:cNvPr id="172" name="Google Shape;172;p24"/>
          <p:cNvCxnSpPr/>
          <p:nvPr/>
        </p:nvCxnSpPr>
        <p:spPr>
          <a:xfrm>
            <a:off x="2069400" y="2767200"/>
            <a:ext cx="5005200" cy="15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177" name="Google Shape;17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25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180" name="Google Shape;180;p25"/>
          <p:cNvSpPr txBox="1"/>
          <p:nvPr/>
        </p:nvSpPr>
        <p:spPr>
          <a:xfrm>
            <a:off x="857250" y="27050"/>
            <a:ext cx="58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 Héritage: Chaînage des constructeurs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189500" y="966325"/>
            <a:ext cx="82830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❖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Tout constructeur, sauf celui de la classe java.lang.Object, fait appel à un autre constructeur qui est : 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➢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 constructeur de sa superclasse (appelé par </a:t>
            </a: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super(...)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; 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➢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 autre constructeur de la même classe (appelé par </a:t>
            </a: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this(...)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). 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❖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Cet appel est mis nécessairement </a:t>
            </a:r>
            <a:r>
              <a:rPr b="1" lang="en" sz="1700" u="sng">
                <a:solidFill>
                  <a:srgbClr val="E20B0B"/>
                </a:solidFill>
                <a:latin typeface="Roboto"/>
                <a:ea typeface="Roboto"/>
                <a:cs typeface="Roboto"/>
                <a:sym typeface="Roboto"/>
              </a:rPr>
              <a:t>en première ligne du constructeur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❖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 cas d'absence de cet appel, le compilateur </a:t>
            </a:r>
            <a:r>
              <a:rPr b="1" lang="en" sz="1700" u="sng">
                <a:solidFill>
                  <a:srgbClr val="E20B0B"/>
                </a:solidFill>
                <a:latin typeface="Roboto"/>
                <a:ea typeface="Roboto"/>
                <a:cs typeface="Roboto"/>
                <a:sym typeface="Roboto"/>
              </a:rPr>
              <a:t>ajoute super(); en première ligne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du constructeur. 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186" name="Google Shape;18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26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189" name="Google Shape;189;p26"/>
          <p:cNvSpPr txBox="1"/>
          <p:nvPr/>
        </p:nvSpPr>
        <p:spPr>
          <a:xfrm>
            <a:off x="227100" y="1268650"/>
            <a:ext cx="868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					     cela signifie :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6"/>
          <p:cNvSpPr txBox="1"/>
          <p:nvPr/>
        </p:nvSpPr>
        <p:spPr>
          <a:xfrm>
            <a:off x="857250" y="27050"/>
            <a:ext cx="58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 Héritage: Chaînage des constructeurs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753650" y="982150"/>
            <a:ext cx="1773000" cy="9201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rgbClr val="E2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public class A {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public A () { }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3273225" y="2705875"/>
            <a:ext cx="7872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9050">
            <a:solidFill>
              <a:srgbClr val="E2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6"/>
          <p:cNvSpPr txBox="1"/>
          <p:nvPr/>
        </p:nvSpPr>
        <p:spPr>
          <a:xfrm>
            <a:off x="4334525" y="2564125"/>
            <a:ext cx="2214000" cy="677100"/>
          </a:xfrm>
          <a:prstGeom prst="rect">
            <a:avLst/>
          </a:prstGeom>
          <a:noFill/>
          <a:ln cap="flat" cmpd="sng" w="19050">
            <a:solidFill>
              <a:srgbClr val="E2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INTERDIT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829225" y="2195950"/>
            <a:ext cx="2169900" cy="16725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rgbClr val="E2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public class A {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(int x) {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super();</a:t>
            </a:r>
            <a:endParaRPr sz="15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this() ;</a:t>
            </a:r>
            <a:endParaRPr sz="15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3307325" y="3448975"/>
            <a:ext cx="42684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 n’est pas possible d’utiliser à la fois un autre constructeur de la même classe et un constructeur de sa classe mère dans la définition d’un de ses constructeurs.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4572000" y="803050"/>
            <a:ext cx="1932000" cy="13929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rgbClr val="E2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public class A {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public A () { 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>
                <a:solidFill>
                  <a:srgbClr val="0000FF"/>
                </a:solidFill>
              </a:rPr>
              <a:t>super();</a:t>
            </a:r>
            <a:endParaRPr b="1">
              <a:solidFill>
                <a:srgbClr val="0000F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}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197" name="Google Shape;197;p26"/>
          <p:cNvSpPr txBox="1"/>
          <p:nvPr/>
        </p:nvSpPr>
        <p:spPr>
          <a:xfrm>
            <a:off x="265375" y="2671825"/>
            <a:ext cx="44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/>
        </p:nvSpPr>
        <p:spPr>
          <a:xfrm>
            <a:off x="4762550" y="1182938"/>
            <a:ext cx="4131900" cy="1536600"/>
          </a:xfrm>
          <a:prstGeom prst="rect">
            <a:avLst/>
          </a:prstGeom>
          <a:noFill/>
          <a:ln cap="flat" cmpd="sng" w="9525">
            <a:solidFill>
              <a:srgbClr val="E2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public class C </a:t>
            </a:r>
            <a:r>
              <a:rPr lang="en" sz="1500">
                <a:solidFill>
                  <a:srgbClr val="0000FF"/>
                </a:solidFill>
              </a:rPr>
              <a:t>extends</a:t>
            </a:r>
            <a:r>
              <a:rPr lang="en" sz="1500">
                <a:solidFill>
                  <a:schemeClr val="dk1"/>
                </a:solidFill>
              </a:rPr>
              <a:t> B</a:t>
            </a:r>
            <a:r>
              <a:rPr lang="en" sz="1500">
                <a:solidFill>
                  <a:schemeClr val="dk1"/>
                </a:solidFill>
              </a:rPr>
              <a:t> {</a:t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public C() {</a:t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	super(1);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  		System.out.println("Constructor C");</a:t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}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}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03" name="Google Shape;203;p27"/>
          <p:cNvSpPr txBox="1"/>
          <p:nvPr/>
        </p:nvSpPr>
        <p:spPr>
          <a:xfrm>
            <a:off x="4762550" y="2832225"/>
            <a:ext cx="4131900" cy="133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2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public class Test {</a:t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public static void main(String[] args) {</a:t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	</a:t>
            </a:r>
            <a:r>
              <a:rPr lang="en" sz="1500">
                <a:solidFill>
                  <a:srgbClr val="0000FF"/>
                </a:solidFill>
              </a:rPr>
              <a:t>new</a:t>
            </a:r>
            <a:r>
              <a:rPr lang="en" sz="1500">
                <a:solidFill>
                  <a:schemeClr val="dk1"/>
                </a:solidFill>
              </a:rPr>
              <a:t> C();</a:t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}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}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descr="D:\esprit 2014\ESPRIT 2014\charte essprit 2014\render\support final\triangle.png" id="204" name="Google Shape;20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27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207" name="Google Shape;207;p27"/>
          <p:cNvSpPr txBox="1"/>
          <p:nvPr/>
        </p:nvSpPr>
        <p:spPr>
          <a:xfrm>
            <a:off x="857250" y="27050"/>
            <a:ext cx="58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 Héritage: Chaînage des constructeurs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208" name="Google Shape;208;p27"/>
          <p:cNvSpPr txBox="1"/>
          <p:nvPr/>
        </p:nvSpPr>
        <p:spPr>
          <a:xfrm>
            <a:off x="174275" y="844850"/>
            <a:ext cx="4489800" cy="13311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rgbClr val="E2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public class A {</a:t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public A() {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  		System.out.println("Constructor A");</a:t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}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}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09" name="Google Shape;209;p27"/>
          <p:cNvSpPr txBox="1"/>
          <p:nvPr/>
        </p:nvSpPr>
        <p:spPr>
          <a:xfrm>
            <a:off x="174275" y="2259850"/>
            <a:ext cx="4489800" cy="24651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rgbClr val="E2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public class B </a:t>
            </a:r>
            <a:r>
              <a:rPr lang="en" sz="1500">
                <a:solidFill>
                  <a:srgbClr val="0000FF"/>
                </a:solidFill>
              </a:rPr>
              <a:t>extends</a:t>
            </a:r>
            <a:r>
              <a:rPr lang="en" sz="1500">
                <a:solidFill>
                  <a:schemeClr val="dk1"/>
                </a:solidFill>
              </a:rPr>
              <a:t> A {</a:t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public B() {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  		System.out.println("Constructor B");</a:t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}</a:t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public B(int n) {</a:t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	this();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  		System.out.println("2nd Constructor B");</a:t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}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}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10" name="Google Shape;210;p27"/>
          <p:cNvSpPr txBox="1"/>
          <p:nvPr/>
        </p:nvSpPr>
        <p:spPr>
          <a:xfrm>
            <a:off x="4283675" y="844850"/>
            <a:ext cx="380400" cy="461700"/>
          </a:xfrm>
          <a:prstGeom prst="rect">
            <a:avLst/>
          </a:prstGeom>
          <a:noFill/>
          <a:ln cap="flat" cmpd="sng" w="9525">
            <a:solidFill>
              <a:srgbClr val="E2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211" name="Google Shape;211;p27"/>
          <p:cNvSpPr txBox="1"/>
          <p:nvPr/>
        </p:nvSpPr>
        <p:spPr>
          <a:xfrm>
            <a:off x="4283675" y="2259850"/>
            <a:ext cx="380400" cy="461700"/>
          </a:xfrm>
          <a:prstGeom prst="rect">
            <a:avLst/>
          </a:prstGeom>
          <a:noFill/>
          <a:ln cap="flat" cmpd="sng" w="9525">
            <a:solidFill>
              <a:srgbClr val="E2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212" name="Google Shape;212;p27"/>
          <p:cNvSpPr txBox="1"/>
          <p:nvPr/>
        </p:nvSpPr>
        <p:spPr>
          <a:xfrm>
            <a:off x="8514050" y="1182950"/>
            <a:ext cx="380400" cy="46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2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213" name="Google Shape;213;p27"/>
          <p:cNvSpPr txBox="1"/>
          <p:nvPr/>
        </p:nvSpPr>
        <p:spPr>
          <a:xfrm>
            <a:off x="8514050" y="2832225"/>
            <a:ext cx="380400" cy="461700"/>
          </a:xfrm>
          <a:prstGeom prst="rect">
            <a:avLst/>
          </a:prstGeom>
          <a:noFill/>
          <a:ln cap="flat" cmpd="sng" w="9525">
            <a:solidFill>
              <a:srgbClr val="E2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218" name="Google Shape;21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28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221" name="Google Shape;221;p28"/>
          <p:cNvSpPr txBox="1"/>
          <p:nvPr/>
        </p:nvSpPr>
        <p:spPr>
          <a:xfrm>
            <a:off x="857250" y="27050"/>
            <a:ext cx="58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 Héritage: Chaînage des constructeurs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222" name="Google Shape;222;p28"/>
          <p:cNvSpPr txBox="1"/>
          <p:nvPr/>
        </p:nvSpPr>
        <p:spPr>
          <a:xfrm>
            <a:off x="531850" y="1701450"/>
            <a:ext cx="2291100" cy="17406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rgbClr val="E2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chemeClr val="dk1"/>
                </a:solidFill>
              </a:rPr>
              <a:t>Output:</a:t>
            </a:r>
            <a:endParaRPr b="1" sz="17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Constructor A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Constructor B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2nd Constructor B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Constructor C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23" name="Google Shape;223;p28"/>
          <p:cNvSpPr txBox="1"/>
          <p:nvPr/>
        </p:nvSpPr>
        <p:spPr>
          <a:xfrm>
            <a:off x="3180600" y="1130725"/>
            <a:ext cx="54402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Explication: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Peut-être avez-vous oublié constructeur de A, si vous n'avez plus pensé que l'instruction super(); est ajoutée en première ligne du constructeur sans paramètre de la classe B.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L'instruction super(); est aussi ajoutée en première ligne du constructeur de la classe A, faisant ainsi appel au constructeur sans paramètre de la classe Object, mais ce constructeur ne fait rien. </a:t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228" name="Google Shape;22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29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Google Shape;23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231" name="Google Shape;231;p29"/>
          <p:cNvSpPr txBox="1"/>
          <p:nvPr/>
        </p:nvSpPr>
        <p:spPr>
          <a:xfrm>
            <a:off x="857250" y="27050"/>
            <a:ext cx="58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 Héritage: Chaînage des constructeurs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189500" y="966325"/>
            <a:ext cx="8283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❖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Pour initialiser les attributs hérités, le constructeur d’une classe peut invoquer un des constructeurs de la classe mère à l’aide du mot-clé </a:t>
            </a:r>
            <a:r>
              <a:rPr b="1" lang="en" sz="17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super()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3" name="Google Shape;23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900" y="2090824"/>
            <a:ext cx="7218189" cy="892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4" name="Google Shape;23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7274" y="3044525"/>
            <a:ext cx="5932646" cy="116146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5" name="Google Shape;235;p29"/>
          <p:cNvSpPr txBox="1"/>
          <p:nvPr/>
        </p:nvSpPr>
        <p:spPr>
          <a:xfrm>
            <a:off x="5151100" y="2475000"/>
            <a:ext cx="2854800" cy="384900"/>
          </a:xfrm>
          <a:prstGeom prst="rect">
            <a:avLst/>
          </a:prstGeom>
          <a:noFill/>
          <a:ln cap="flat" cmpd="sng" w="9525">
            <a:solidFill>
              <a:srgbClr val="E2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E20B0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300">
                <a:solidFill>
                  <a:srgbClr val="E20B0B"/>
                </a:solidFill>
                <a:latin typeface="Calibri"/>
                <a:ea typeface="Calibri"/>
                <a:cs typeface="Calibri"/>
                <a:sym typeface="Calibri"/>
              </a:rPr>
              <a:t>super doit être la première instruction</a:t>
            </a:r>
            <a:endParaRPr b="1" i="1" sz="1300">
              <a:solidFill>
                <a:srgbClr val="E20B0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266325" y="4314500"/>
            <a:ext cx="82479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429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on ne fait pas d’appel explicite au constructeur de la superclasse, c’est le </a:t>
            </a:r>
            <a:r>
              <a:rPr lang="en" sz="15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constructeur par défaut 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la superclasse qui est appelé </a:t>
            </a:r>
            <a:r>
              <a:rPr lang="en" sz="15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implicitement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241" name="Google Shape;24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30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244" name="Google Shape;244;p30"/>
          <p:cNvSpPr txBox="1"/>
          <p:nvPr/>
        </p:nvSpPr>
        <p:spPr>
          <a:xfrm>
            <a:off x="857250" y="27050"/>
            <a:ext cx="58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 Héritage: Chaînage des constructeurs</a:t>
            </a:r>
            <a:endParaRPr b="1">
              <a:solidFill>
                <a:srgbClr val="E20B0B"/>
              </a:solidFill>
            </a:endParaRPr>
          </a:p>
        </p:txBody>
      </p:sp>
      <p:grpSp>
        <p:nvGrpSpPr>
          <p:cNvPr id="245" name="Google Shape;245;p30"/>
          <p:cNvGrpSpPr/>
          <p:nvPr/>
        </p:nvGrpSpPr>
        <p:grpSpPr>
          <a:xfrm>
            <a:off x="1326325" y="1323950"/>
            <a:ext cx="2816100" cy="3416400"/>
            <a:chOff x="174275" y="1308700"/>
            <a:chExt cx="2816100" cy="3416400"/>
          </a:xfrm>
        </p:grpSpPr>
        <p:sp>
          <p:nvSpPr>
            <p:cNvPr id="246" name="Google Shape;246;p30"/>
            <p:cNvSpPr txBox="1"/>
            <p:nvPr/>
          </p:nvSpPr>
          <p:spPr>
            <a:xfrm>
              <a:off x="174275" y="1308700"/>
              <a:ext cx="2816100" cy="34164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cap="flat" cmpd="sng" w="9525">
              <a:solidFill>
                <a:srgbClr val="E20B0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</a:rPr>
                <a:t>public class A {</a:t>
              </a:r>
              <a:endParaRPr b="1" sz="1500">
                <a:solidFill>
                  <a:schemeClr val="dk1"/>
                </a:solidFill>
              </a:endParaRPr>
            </a:p>
            <a:p>
              <a:pPr indent="45720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</a:rPr>
                <a:t>public int x;</a:t>
              </a:r>
              <a:endParaRPr b="1" sz="15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</a:rPr>
                <a:t>} </a:t>
              </a:r>
              <a:endParaRPr b="1" sz="15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/>
            </a:p>
            <a:p>
              <a:pPr indent="0" lvl="0" marL="0" rtl="0" algn="l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500">
                  <a:solidFill>
                    <a:schemeClr val="dk1"/>
                  </a:solidFill>
                </a:rPr>
                <a:t>public class B extends A {</a:t>
              </a:r>
              <a:endParaRPr b="1" sz="1500">
                <a:solidFill>
                  <a:schemeClr val="dk1"/>
                </a:solidFill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</a:rPr>
                <a:t>public int y;</a:t>
              </a:r>
              <a:endParaRPr b="1" sz="1500">
                <a:solidFill>
                  <a:schemeClr val="dk1"/>
                </a:solidFill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dk1"/>
                </a:solidFill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</a:rPr>
                <a:t>public B (int x, int y) {</a:t>
              </a:r>
              <a:endParaRPr b="1" sz="1500">
                <a:solidFill>
                  <a:schemeClr val="dk1"/>
                </a:solidFill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</a:rPr>
                <a:t>	this.x = x;</a:t>
              </a:r>
              <a:endParaRPr b="1" sz="1500">
                <a:solidFill>
                  <a:schemeClr val="dk1"/>
                </a:solidFill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</a:rPr>
                <a:t>	this.y = y;</a:t>
              </a:r>
              <a:endParaRPr b="1" sz="1500">
                <a:solidFill>
                  <a:schemeClr val="dk1"/>
                </a:solidFill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500">
                  <a:solidFill>
                    <a:schemeClr val="dk1"/>
                  </a:solidFill>
                </a:rPr>
                <a:t>}</a:t>
              </a:r>
              <a:endParaRPr b="1" sz="15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500">
                  <a:solidFill>
                    <a:schemeClr val="dk1"/>
                  </a:solidFill>
                </a:rPr>
                <a:t>} </a:t>
              </a:r>
              <a:endParaRPr b="1" sz="1500"/>
            </a:p>
          </p:txBody>
        </p:sp>
        <p:sp>
          <p:nvSpPr>
            <p:cNvPr id="247" name="Google Shape;247;p30"/>
            <p:cNvSpPr txBox="1"/>
            <p:nvPr/>
          </p:nvSpPr>
          <p:spPr>
            <a:xfrm>
              <a:off x="2609975" y="1308700"/>
              <a:ext cx="380400" cy="461700"/>
            </a:xfrm>
            <a:prstGeom prst="rect">
              <a:avLst/>
            </a:prstGeom>
            <a:noFill/>
            <a:ln cap="flat" cmpd="sng" w="9525">
              <a:solidFill>
                <a:srgbClr val="E20B0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</a:rPr>
                <a:t>1</a:t>
              </a:r>
              <a:endParaRPr/>
            </a:p>
          </p:txBody>
        </p:sp>
      </p:grpSp>
      <p:sp>
        <p:nvSpPr>
          <p:cNvPr id="248" name="Google Shape;248;p30"/>
          <p:cNvSpPr txBox="1"/>
          <p:nvPr/>
        </p:nvSpPr>
        <p:spPr>
          <a:xfrm>
            <a:off x="2890500" y="518550"/>
            <a:ext cx="3363000" cy="400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E2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Constructeur implicite:  erreur fréquente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9" name="Google Shape;249;p30"/>
          <p:cNvGrpSpPr/>
          <p:nvPr/>
        </p:nvGrpSpPr>
        <p:grpSpPr>
          <a:xfrm>
            <a:off x="5001575" y="1072850"/>
            <a:ext cx="2816100" cy="3918600"/>
            <a:chOff x="174275" y="1308700"/>
            <a:chExt cx="2816100" cy="3918600"/>
          </a:xfrm>
        </p:grpSpPr>
        <p:sp>
          <p:nvSpPr>
            <p:cNvPr id="250" name="Google Shape;250;p30"/>
            <p:cNvSpPr txBox="1"/>
            <p:nvPr/>
          </p:nvSpPr>
          <p:spPr>
            <a:xfrm>
              <a:off x="174275" y="1308700"/>
              <a:ext cx="2816100" cy="39186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cap="flat" cmpd="sng" w="9525">
              <a:solidFill>
                <a:srgbClr val="E20B0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</a:rPr>
                <a:t>public class A {</a:t>
              </a:r>
              <a:endParaRPr b="1" sz="1500">
                <a:solidFill>
                  <a:schemeClr val="dk1"/>
                </a:solidFill>
              </a:endParaRPr>
            </a:p>
            <a:p>
              <a:pPr indent="45720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</a:rPr>
                <a:t>public int x;</a:t>
              </a:r>
              <a:endParaRPr b="1" sz="1500">
                <a:solidFill>
                  <a:schemeClr val="dk1"/>
                </a:solidFill>
              </a:endParaRPr>
            </a:p>
            <a:p>
              <a:pPr indent="45720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dk1"/>
                </a:solidFill>
              </a:endParaRPr>
            </a:p>
            <a:p>
              <a:pPr indent="45720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0000FF"/>
                  </a:solidFill>
                </a:rPr>
                <a:t>public A (int x) {</a:t>
              </a:r>
              <a:endParaRPr b="1" sz="1500">
                <a:solidFill>
                  <a:srgbClr val="0000FF"/>
                </a:solidFill>
              </a:endParaRPr>
            </a:p>
            <a:p>
              <a:pPr indent="45720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0000FF"/>
                  </a:solidFill>
                </a:rPr>
                <a:t>	this.x = x;</a:t>
              </a:r>
              <a:endParaRPr b="1" sz="1500">
                <a:solidFill>
                  <a:srgbClr val="0000FF"/>
                </a:solidFill>
              </a:endParaRPr>
            </a:p>
            <a:p>
              <a:pPr indent="45720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0000FF"/>
                  </a:solidFill>
                </a:rPr>
                <a:t>}</a:t>
              </a:r>
              <a:endParaRPr b="1" sz="1500">
                <a:solidFill>
                  <a:srgbClr val="0000FF"/>
                </a:solidFill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</a:rPr>
                <a:t>} </a:t>
              </a:r>
              <a:endParaRPr b="1" sz="15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/>
            </a:p>
            <a:p>
              <a:pPr indent="0" lvl="0" marL="0" rtl="0" algn="l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</a:rPr>
                <a:t>public class B extends A {</a:t>
              </a:r>
              <a:endParaRPr b="1" sz="1500">
                <a:solidFill>
                  <a:schemeClr val="dk1"/>
                </a:solidFill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</a:rPr>
                <a:t>public int y;</a:t>
              </a:r>
              <a:endParaRPr b="1" sz="1500">
                <a:solidFill>
                  <a:schemeClr val="dk1"/>
                </a:solidFill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dk1"/>
                </a:solidFill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</a:rPr>
                <a:t>public (int x, int y) {</a:t>
              </a:r>
              <a:endParaRPr b="1" sz="1500">
                <a:solidFill>
                  <a:schemeClr val="dk1"/>
                </a:solidFill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</a:rPr>
                <a:t>	</a:t>
              </a:r>
              <a:r>
                <a:rPr b="1" lang="en" sz="1500">
                  <a:solidFill>
                    <a:schemeClr val="dk1"/>
                  </a:solidFill>
                </a:rPr>
                <a:t>this</a:t>
              </a:r>
              <a:r>
                <a:rPr b="1" lang="en" sz="1500">
                  <a:solidFill>
                    <a:schemeClr val="dk1"/>
                  </a:solidFill>
                </a:rPr>
                <a:t>.x = x;</a:t>
              </a:r>
              <a:endParaRPr b="1" sz="1500">
                <a:solidFill>
                  <a:schemeClr val="dk1"/>
                </a:solidFill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</a:rPr>
                <a:t>	</a:t>
              </a:r>
              <a:r>
                <a:rPr b="1" lang="en" sz="1500">
                  <a:solidFill>
                    <a:schemeClr val="dk1"/>
                  </a:solidFill>
                </a:rPr>
                <a:t>this</a:t>
              </a:r>
              <a:r>
                <a:rPr b="1" lang="en" sz="1500">
                  <a:solidFill>
                    <a:schemeClr val="dk1"/>
                  </a:solidFill>
                </a:rPr>
                <a:t>.y = y;</a:t>
              </a:r>
              <a:endParaRPr b="1" sz="1500">
                <a:solidFill>
                  <a:schemeClr val="dk1"/>
                </a:solidFill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</a:rPr>
                <a:t>}</a:t>
              </a:r>
              <a:endParaRPr b="1" sz="15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</a:rPr>
                <a:t>} </a:t>
              </a:r>
              <a:endParaRPr b="1" sz="1500"/>
            </a:p>
          </p:txBody>
        </p:sp>
        <p:sp>
          <p:nvSpPr>
            <p:cNvPr id="251" name="Google Shape;251;p30"/>
            <p:cNvSpPr txBox="1"/>
            <p:nvPr/>
          </p:nvSpPr>
          <p:spPr>
            <a:xfrm>
              <a:off x="2609975" y="1308700"/>
              <a:ext cx="380400" cy="461700"/>
            </a:xfrm>
            <a:prstGeom prst="rect">
              <a:avLst/>
            </a:prstGeom>
            <a:noFill/>
            <a:ln cap="flat" cmpd="sng" w="9525">
              <a:solidFill>
                <a:srgbClr val="E20B0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</a:rPr>
                <a:t>2</a:t>
              </a:r>
              <a:endParaRPr/>
            </a:p>
          </p:txBody>
        </p:sp>
      </p:grpSp>
      <p:sp>
        <p:nvSpPr>
          <p:cNvPr id="252" name="Google Shape;252;p30"/>
          <p:cNvSpPr txBox="1"/>
          <p:nvPr/>
        </p:nvSpPr>
        <p:spPr>
          <a:xfrm rot="-2406878">
            <a:off x="7007100" y="4313704"/>
            <a:ext cx="1210581" cy="40025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257" name="Google Shape;25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31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260" name="Google Shape;260;p31"/>
          <p:cNvSpPr txBox="1"/>
          <p:nvPr/>
        </p:nvSpPr>
        <p:spPr>
          <a:xfrm>
            <a:off x="857250" y="27050"/>
            <a:ext cx="58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 Héritage: Chaînage des constructeurs</a:t>
            </a:r>
            <a:endParaRPr b="1">
              <a:solidFill>
                <a:srgbClr val="E20B0B"/>
              </a:solidFill>
            </a:endParaRPr>
          </a:p>
        </p:txBody>
      </p:sp>
      <p:grpSp>
        <p:nvGrpSpPr>
          <p:cNvPr id="261" name="Google Shape;261;p31"/>
          <p:cNvGrpSpPr/>
          <p:nvPr/>
        </p:nvGrpSpPr>
        <p:grpSpPr>
          <a:xfrm>
            <a:off x="857238" y="1089450"/>
            <a:ext cx="2816350" cy="3967200"/>
            <a:chOff x="857250" y="760875"/>
            <a:chExt cx="2816350" cy="3967200"/>
          </a:xfrm>
        </p:grpSpPr>
        <p:sp>
          <p:nvSpPr>
            <p:cNvPr id="262" name="Google Shape;262;p31"/>
            <p:cNvSpPr txBox="1"/>
            <p:nvPr/>
          </p:nvSpPr>
          <p:spPr>
            <a:xfrm>
              <a:off x="857250" y="760875"/>
              <a:ext cx="2816100" cy="39672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cap="flat" cmpd="sng" w="9525">
              <a:solidFill>
                <a:srgbClr val="E20B0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</a:rPr>
                <a:t>public class A {</a:t>
              </a:r>
              <a:endParaRPr sz="1500">
                <a:solidFill>
                  <a:schemeClr val="dk1"/>
                </a:solidFill>
              </a:endParaRPr>
            </a:p>
            <a:p>
              <a:pPr indent="45720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</a:rPr>
                <a:t>public int x;</a:t>
              </a:r>
              <a:endParaRPr sz="1500">
                <a:solidFill>
                  <a:schemeClr val="dk1"/>
                </a:solidFill>
              </a:endParaRPr>
            </a:p>
            <a:p>
              <a:pPr indent="45720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00D955"/>
                  </a:solidFill>
                </a:rPr>
                <a:t>public A(){}</a:t>
              </a:r>
              <a:endParaRPr b="1" sz="1500">
                <a:solidFill>
                  <a:srgbClr val="00D955"/>
                </a:solidFill>
              </a:endParaRPr>
            </a:p>
            <a:p>
              <a:pPr indent="45720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</a:rPr>
                <a:t>public A (int x) {</a:t>
              </a:r>
              <a:endParaRPr sz="1500">
                <a:solidFill>
                  <a:schemeClr val="dk1"/>
                </a:solidFill>
              </a:endParaRPr>
            </a:p>
            <a:p>
              <a:pPr indent="45720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</a:rPr>
                <a:t>	this.x = x;</a:t>
              </a:r>
              <a:endParaRPr sz="1500">
                <a:solidFill>
                  <a:schemeClr val="dk1"/>
                </a:solidFill>
              </a:endParaRPr>
            </a:p>
            <a:p>
              <a:pPr indent="45720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</a:rPr>
                <a:t>}</a:t>
              </a:r>
              <a:endParaRPr sz="15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</a:rPr>
                <a:t>} </a:t>
              </a:r>
              <a:endParaRPr sz="15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  <a:p>
              <a:pPr indent="0" lvl="0" marL="0" rtl="0" algn="l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</a:rPr>
                <a:t>public class B extends A {</a:t>
              </a:r>
              <a:endParaRPr sz="1500">
                <a:solidFill>
                  <a:schemeClr val="dk1"/>
                </a:solidFill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</a:rPr>
                <a:t>public int y;</a:t>
              </a:r>
              <a:endParaRPr sz="1500">
                <a:solidFill>
                  <a:schemeClr val="dk1"/>
                </a:solidFill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</a:rPr>
                <a:t>public B (int x, int y) {</a:t>
              </a:r>
              <a:endParaRPr sz="1500">
                <a:solidFill>
                  <a:schemeClr val="dk1"/>
                </a:solidFill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</a:rPr>
                <a:t>	this.x = x;</a:t>
              </a:r>
              <a:endParaRPr sz="1500">
                <a:solidFill>
                  <a:schemeClr val="dk1"/>
                </a:solidFill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</a:rPr>
                <a:t>	this.y = y;</a:t>
              </a:r>
              <a:endParaRPr sz="1500">
                <a:solidFill>
                  <a:schemeClr val="dk1"/>
                </a:solidFill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</a:rPr>
                <a:t>}</a:t>
              </a:r>
              <a:endParaRPr sz="15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</a:rPr>
                <a:t>} </a:t>
              </a:r>
              <a:endParaRPr sz="1500"/>
            </a:p>
          </p:txBody>
        </p:sp>
        <p:sp>
          <p:nvSpPr>
            <p:cNvPr id="263" name="Google Shape;263;p31"/>
            <p:cNvSpPr txBox="1"/>
            <p:nvPr/>
          </p:nvSpPr>
          <p:spPr>
            <a:xfrm>
              <a:off x="3293200" y="760875"/>
              <a:ext cx="380400" cy="461700"/>
            </a:xfrm>
            <a:prstGeom prst="rect">
              <a:avLst/>
            </a:prstGeom>
            <a:noFill/>
            <a:ln cap="flat" cmpd="sng" w="9525">
              <a:solidFill>
                <a:srgbClr val="E20B0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</a:rPr>
                <a:t>1</a:t>
              </a:r>
              <a:endParaRPr/>
            </a:p>
          </p:txBody>
        </p:sp>
      </p:grpSp>
      <p:grpSp>
        <p:nvGrpSpPr>
          <p:cNvPr id="264" name="Google Shape;264;p31"/>
          <p:cNvGrpSpPr/>
          <p:nvPr/>
        </p:nvGrpSpPr>
        <p:grpSpPr>
          <a:xfrm>
            <a:off x="4425963" y="1089476"/>
            <a:ext cx="2816350" cy="3967339"/>
            <a:chOff x="857250" y="760875"/>
            <a:chExt cx="2816350" cy="4146900"/>
          </a:xfrm>
        </p:grpSpPr>
        <p:sp>
          <p:nvSpPr>
            <p:cNvPr id="265" name="Google Shape;265;p31"/>
            <p:cNvSpPr txBox="1"/>
            <p:nvPr/>
          </p:nvSpPr>
          <p:spPr>
            <a:xfrm>
              <a:off x="857250" y="760875"/>
              <a:ext cx="2816100" cy="41469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cap="flat" cmpd="sng" w="9525">
              <a:solidFill>
                <a:srgbClr val="E20B0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</a:rPr>
                <a:t>public class A {</a:t>
              </a:r>
              <a:endParaRPr sz="1500">
                <a:solidFill>
                  <a:schemeClr val="dk1"/>
                </a:solidFill>
              </a:endParaRPr>
            </a:p>
            <a:p>
              <a:pPr indent="45720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</a:rPr>
                <a:t>public int x;</a:t>
              </a:r>
              <a:endParaRPr sz="1500">
                <a:solidFill>
                  <a:schemeClr val="dk1"/>
                </a:solidFill>
              </a:endParaRPr>
            </a:p>
            <a:p>
              <a:pPr indent="45720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</a:endParaRPr>
            </a:p>
            <a:p>
              <a:pPr indent="45720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</a:rPr>
                <a:t>public A (int x) {</a:t>
              </a:r>
              <a:endParaRPr sz="1500">
                <a:solidFill>
                  <a:schemeClr val="dk1"/>
                </a:solidFill>
              </a:endParaRPr>
            </a:p>
            <a:p>
              <a:pPr indent="45720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</a:rPr>
                <a:t>	this.x = x;</a:t>
              </a:r>
              <a:endParaRPr sz="1500">
                <a:solidFill>
                  <a:schemeClr val="dk1"/>
                </a:solidFill>
              </a:endParaRPr>
            </a:p>
            <a:p>
              <a:pPr indent="45720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</a:rPr>
                <a:t>}</a:t>
              </a:r>
              <a:endParaRPr sz="15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</a:rPr>
                <a:t>} </a:t>
              </a:r>
              <a:endParaRPr sz="15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  <a:p>
              <a:pPr indent="0" lvl="0" marL="0" rtl="0" algn="l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</a:rPr>
                <a:t>public class B extends A {</a:t>
              </a:r>
              <a:endParaRPr sz="1500">
                <a:solidFill>
                  <a:schemeClr val="dk1"/>
                </a:solidFill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</a:rPr>
                <a:t>public int y;</a:t>
              </a:r>
              <a:endParaRPr sz="1500">
                <a:solidFill>
                  <a:schemeClr val="dk1"/>
                </a:solidFill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</a:rPr>
                <a:t>public B (int x, int y) {</a:t>
              </a:r>
              <a:endParaRPr sz="1500">
                <a:solidFill>
                  <a:schemeClr val="dk1"/>
                </a:solidFill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</a:rPr>
                <a:t>	</a:t>
              </a:r>
              <a:r>
                <a:rPr b="1" lang="en" sz="1500">
                  <a:solidFill>
                    <a:srgbClr val="00D955"/>
                  </a:solidFill>
                </a:rPr>
                <a:t>super(x);</a:t>
              </a:r>
              <a:endParaRPr b="1" sz="1500">
                <a:solidFill>
                  <a:srgbClr val="00D955"/>
                </a:solidFill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</a:rPr>
                <a:t>	this.y = y;</a:t>
              </a:r>
              <a:endParaRPr sz="1500">
                <a:solidFill>
                  <a:schemeClr val="dk1"/>
                </a:solidFill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</a:rPr>
                <a:t>}</a:t>
              </a:r>
              <a:endParaRPr sz="15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</a:rPr>
                <a:t>} </a:t>
              </a:r>
              <a:endParaRPr sz="1500"/>
            </a:p>
          </p:txBody>
        </p:sp>
        <p:sp>
          <p:nvSpPr>
            <p:cNvPr id="266" name="Google Shape;266;p31"/>
            <p:cNvSpPr txBox="1"/>
            <p:nvPr/>
          </p:nvSpPr>
          <p:spPr>
            <a:xfrm>
              <a:off x="3293200" y="760875"/>
              <a:ext cx="380400" cy="461700"/>
            </a:xfrm>
            <a:prstGeom prst="rect">
              <a:avLst/>
            </a:prstGeom>
            <a:noFill/>
            <a:ln cap="flat" cmpd="sng" w="9525">
              <a:solidFill>
                <a:srgbClr val="E20B0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</a:rPr>
                <a:t>2</a:t>
              </a:r>
              <a:endParaRPr/>
            </a:p>
          </p:txBody>
        </p:sp>
      </p:grpSp>
      <p:sp>
        <p:nvSpPr>
          <p:cNvPr id="267" name="Google Shape;267;p31"/>
          <p:cNvSpPr txBox="1"/>
          <p:nvPr/>
        </p:nvSpPr>
        <p:spPr>
          <a:xfrm>
            <a:off x="1575725" y="600388"/>
            <a:ext cx="137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D955"/>
                </a:solidFill>
                <a:latin typeface="Calibri"/>
                <a:ea typeface="Calibri"/>
                <a:cs typeface="Calibri"/>
                <a:sym typeface="Calibri"/>
              </a:rPr>
              <a:t>Solution 1</a:t>
            </a:r>
            <a:endParaRPr>
              <a:solidFill>
                <a:srgbClr val="00D955"/>
              </a:solidFill>
            </a:endParaRPr>
          </a:p>
        </p:txBody>
      </p:sp>
      <p:sp>
        <p:nvSpPr>
          <p:cNvPr id="268" name="Google Shape;268;p31"/>
          <p:cNvSpPr txBox="1"/>
          <p:nvPr/>
        </p:nvSpPr>
        <p:spPr>
          <a:xfrm>
            <a:off x="5144450" y="600400"/>
            <a:ext cx="13794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D955"/>
                </a:solidFill>
                <a:latin typeface="Calibri"/>
                <a:ea typeface="Calibri"/>
                <a:cs typeface="Calibri"/>
                <a:sym typeface="Calibri"/>
              </a:rPr>
              <a:t>Solution 2</a:t>
            </a:r>
            <a:endParaRPr>
              <a:solidFill>
                <a:srgbClr val="00D95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66" name="Google Shape;66;p14"/>
          <p:cNvSpPr txBox="1"/>
          <p:nvPr/>
        </p:nvSpPr>
        <p:spPr>
          <a:xfrm>
            <a:off x="487250" y="1094100"/>
            <a:ext cx="78888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Savoir identifier le lien entre les classes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Introduire la technique d’héritage : intérêt et  notation 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Introduire les droits d’accès d’une classe dérivée aux membres de la classe de base.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Comprendre la construction d’un objet dérivé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Maîtriser la notion de redéfinition.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Comprendre la notion des classes abstraites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857250" y="27050"/>
            <a:ext cx="39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Objectifs du chapitre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273" name="Google Shape;27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pic>
        <p:nvPicPr>
          <p:cNvPr descr="D:\esprit 2014\ESPRIT 2014\charte essprit 2014\render\support final\triangle.png" id="275" name="Google Shape;27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5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2"/>
          <p:cNvSpPr txBox="1"/>
          <p:nvPr/>
        </p:nvSpPr>
        <p:spPr>
          <a:xfrm>
            <a:off x="377400" y="1771575"/>
            <a:ext cx="83892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E20B0B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Surcharge &amp; Redéfinition</a:t>
            </a:r>
            <a:endParaRPr sz="6000">
              <a:solidFill>
                <a:srgbClr val="E20B0B"/>
              </a:solidFill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</p:txBody>
      </p:sp>
      <p:cxnSp>
        <p:nvCxnSpPr>
          <p:cNvPr id="277" name="Google Shape;277;p32"/>
          <p:cNvCxnSpPr/>
          <p:nvPr/>
        </p:nvCxnSpPr>
        <p:spPr>
          <a:xfrm>
            <a:off x="2069400" y="2767200"/>
            <a:ext cx="5005200" cy="15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282" name="Google Shape;28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3" name="Google Shape;283;p33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285" name="Google Shape;285;p33"/>
          <p:cNvSpPr txBox="1"/>
          <p:nvPr/>
        </p:nvSpPr>
        <p:spPr>
          <a:xfrm>
            <a:off x="857250" y="27050"/>
            <a:ext cx="58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Surcharge (overloading)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286" name="Google Shape;286;p33"/>
          <p:cNvSpPr txBox="1"/>
          <p:nvPr/>
        </p:nvSpPr>
        <p:spPr>
          <a:xfrm>
            <a:off x="189500" y="966325"/>
            <a:ext cx="8283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 1: Un même nom de fonction pour plusieurs fonctions qui sont distinguées par leur signature (</a:t>
            </a:r>
            <a:r>
              <a:rPr b="1" lang="en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Nom de la </a:t>
            </a:r>
            <a:r>
              <a:rPr b="1" lang="en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méthode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et </a:t>
            </a:r>
            <a:r>
              <a:rPr b="1" lang="en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la liste des </a:t>
            </a:r>
            <a:r>
              <a:rPr b="1" lang="en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paramètres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 2: Avoir une même méthode qui possède des paramètres de nature différentes...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33"/>
          <p:cNvSpPr txBox="1"/>
          <p:nvPr/>
        </p:nvSpPr>
        <p:spPr>
          <a:xfrm>
            <a:off x="817650" y="2800350"/>
            <a:ext cx="5383200" cy="13302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public void</a:t>
            </a:r>
            <a:r>
              <a:rPr lang="en" sz="1800">
                <a:solidFill>
                  <a:schemeClr val="dk1"/>
                </a:solidFill>
              </a:rPr>
              <a:t> showMessage(</a:t>
            </a:r>
            <a:r>
              <a:rPr lang="en" sz="1800">
                <a:solidFill>
                  <a:srgbClr val="0000FF"/>
                </a:solidFill>
              </a:rPr>
              <a:t>String</a:t>
            </a:r>
            <a:r>
              <a:rPr lang="en" sz="1800">
                <a:solidFill>
                  <a:schemeClr val="dk1"/>
                </a:solidFill>
              </a:rPr>
              <a:t> a)                { }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public void </a:t>
            </a:r>
            <a:r>
              <a:rPr lang="en" sz="1800">
                <a:solidFill>
                  <a:schemeClr val="dk1"/>
                </a:solidFill>
              </a:rPr>
              <a:t>showMessage</a:t>
            </a:r>
            <a:r>
              <a:rPr lang="en" sz="1800">
                <a:solidFill>
                  <a:schemeClr val="dk1"/>
                </a:solidFill>
              </a:rPr>
              <a:t>(</a:t>
            </a:r>
            <a:r>
              <a:rPr lang="en" sz="1800">
                <a:solidFill>
                  <a:srgbClr val="0000FF"/>
                </a:solidFill>
              </a:rPr>
              <a:t>int</a:t>
            </a:r>
            <a:r>
              <a:rPr lang="en" sz="1800">
                <a:solidFill>
                  <a:schemeClr val="dk1"/>
                </a:solidFill>
              </a:rPr>
              <a:t> a)                      </a:t>
            </a:r>
            <a:r>
              <a:rPr lang="en" sz="1800">
                <a:solidFill>
                  <a:schemeClr val="dk1"/>
                </a:solidFill>
              </a:rPr>
              <a:t>{ }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public void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showMessage</a:t>
            </a:r>
            <a:r>
              <a:rPr lang="en" sz="1800">
                <a:solidFill>
                  <a:schemeClr val="dk1"/>
                </a:solidFill>
              </a:rPr>
              <a:t>(</a:t>
            </a:r>
            <a:r>
              <a:rPr lang="en" sz="1800">
                <a:solidFill>
                  <a:srgbClr val="0000FF"/>
                </a:solidFill>
              </a:rPr>
              <a:t>String</a:t>
            </a:r>
            <a:r>
              <a:rPr lang="en" sz="1800">
                <a:solidFill>
                  <a:schemeClr val="dk1"/>
                </a:solidFill>
              </a:rPr>
              <a:t> a, </a:t>
            </a:r>
            <a:r>
              <a:rPr lang="en" sz="1800">
                <a:solidFill>
                  <a:srgbClr val="0000FF"/>
                </a:solidFill>
              </a:rPr>
              <a:t>String</a:t>
            </a:r>
            <a:r>
              <a:rPr lang="en" sz="1800">
                <a:solidFill>
                  <a:schemeClr val="dk1"/>
                </a:solidFill>
              </a:rPr>
              <a:t> b)  </a:t>
            </a:r>
            <a:r>
              <a:rPr lang="en" sz="1800">
                <a:solidFill>
                  <a:schemeClr val="dk1"/>
                </a:solidFill>
              </a:rPr>
              <a:t>{ }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88" name="Google Shape;288;p33"/>
          <p:cNvSpPr/>
          <p:nvPr/>
        </p:nvSpPr>
        <p:spPr>
          <a:xfrm>
            <a:off x="2016325" y="2879550"/>
            <a:ext cx="3406200" cy="11718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28575">
            <a:solidFill>
              <a:srgbClr val="E2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3"/>
          <p:cNvSpPr txBox="1"/>
          <p:nvPr/>
        </p:nvSpPr>
        <p:spPr>
          <a:xfrm>
            <a:off x="2219425" y="44607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="1" lang="en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ignature de la méthode </a:t>
            </a:r>
            <a:endParaRPr/>
          </a:p>
        </p:txBody>
      </p:sp>
      <p:cxnSp>
        <p:nvCxnSpPr>
          <p:cNvPr id="290" name="Google Shape;290;p33"/>
          <p:cNvCxnSpPr>
            <a:stCxn id="289" idx="0"/>
            <a:endCxn id="288" idx="2"/>
          </p:cNvCxnSpPr>
          <p:nvPr/>
        </p:nvCxnSpPr>
        <p:spPr>
          <a:xfrm rot="10800000">
            <a:off x="3719425" y="4051225"/>
            <a:ext cx="0" cy="409500"/>
          </a:xfrm>
          <a:prstGeom prst="straightConnector1">
            <a:avLst/>
          </a:prstGeom>
          <a:noFill/>
          <a:ln cap="flat" cmpd="sng" w="19050">
            <a:solidFill>
              <a:srgbClr val="E20B0B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295" name="Google Shape;29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6" name="Google Shape;296;p34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298" name="Google Shape;298;p34"/>
          <p:cNvSpPr txBox="1"/>
          <p:nvPr/>
        </p:nvSpPr>
        <p:spPr>
          <a:xfrm>
            <a:off x="857250" y="27050"/>
            <a:ext cx="58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Redéfinition (override)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299" name="Google Shape;299;p34"/>
          <p:cNvSpPr txBox="1"/>
          <p:nvPr/>
        </p:nvSpPr>
        <p:spPr>
          <a:xfrm>
            <a:off x="60150" y="973950"/>
            <a:ext cx="86289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❖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Permet à une sous-classe de fournir une définition spécifique d'une méthode déjà définie dans l'une de ses superclasses.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❖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version de la méthode de la super classe peut être invoquée à partir du code de la sous-classe en 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utilisant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le mot clé super (exemple : super.doCallOverridenMethod()).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❖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Redéfinition est un concept qui s'applique uniquement aux méthodes et non pas aux variables.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❖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redéfinition est la possibilité d’utiliser exactement la même signature pour définir un service dans un type et dans un sous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type. Le type de retour du service doit être le même, mais la visibilité peut changer.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304" name="Google Shape;30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5" name="Google Shape;305;p35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307" name="Google Shape;307;p35"/>
          <p:cNvSpPr txBox="1"/>
          <p:nvPr/>
        </p:nvSpPr>
        <p:spPr>
          <a:xfrm>
            <a:off x="857250" y="27050"/>
            <a:ext cx="58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Redéfinition (override)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308" name="Google Shape;308;p35"/>
          <p:cNvSpPr txBox="1"/>
          <p:nvPr/>
        </p:nvSpPr>
        <p:spPr>
          <a:xfrm>
            <a:off x="60150" y="973950"/>
            <a:ext cx="8705100" cy="31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❖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redéfinition des méthodes est possible uniquement pour les méthodes qui sont héritables.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⚠"/>
            </a:pPr>
            <a:r>
              <a:rPr b="1" lang="en" sz="15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Une méthode marquée </a:t>
            </a:r>
            <a:r>
              <a:rPr b="1" lang="en" sz="1500" u="sng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private</a:t>
            </a:r>
            <a:r>
              <a:rPr b="1" lang="en" sz="15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n'est pas héritable. </a:t>
            </a:r>
            <a:endParaRPr b="1" sz="15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 peut fournir une implémentation de la même méthode avec le même nom, la même signature, et le même type de retour dans la sous-classe, c’est comme si on a créé une nouvelle méthode qui n'a absolument rien avoir avec la méthode de superclasse.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❖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Une sous-classe dans un package différent de celui de la super classe peut redéfinir toutes les méthodes de cette classe qui sont marquées </a:t>
            </a:r>
            <a:r>
              <a:rPr b="1" lang="en" sz="15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public 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 </a:t>
            </a:r>
            <a:r>
              <a:rPr b="1" lang="en" sz="15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protected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❖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 ne peut pas redéfinir une méthode marquée </a:t>
            </a:r>
            <a:r>
              <a:rPr b="1" lang="en" sz="1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final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313" name="Google Shape;31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36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316" name="Google Shape;316;p36"/>
          <p:cNvSpPr txBox="1"/>
          <p:nvPr/>
        </p:nvSpPr>
        <p:spPr>
          <a:xfrm>
            <a:off x="857250" y="27050"/>
            <a:ext cx="58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Surcharge &amp; Redéfinition : Exemple</a:t>
            </a:r>
            <a:endParaRPr b="1">
              <a:solidFill>
                <a:srgbClr val="E20B0B"/>
              </a:solidFill>
            </a:endParaRPr>
          </a:p>
        </p:txBody>
      </p:sp>
      <p:pic>
        <p:nvPicPr>
          <p:cNvPr id="317" name="Google Shape;31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5250" y="1039450"/>
            <a:ext cx="6452175" cy="3509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322" name="Google Shape;32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pic>
        <p:nvPicPr>
          <p:cNvPr descr="D:\esprit 2014\ESPRIT 2014\charte essprit 2014\render\support final\triangle.png" id="324" name="Google Shape;32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5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7"/>
          <p:cNvSpPr txBox="1"/>
          <p:nvPr/>
        </p:nvSpPr>
        <p:spPr>
          <a:xfrm>
            <a:off x="377400" y="1724663"/>
            <a:ext cx="8389200" cy="16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E20B0B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Classe abstraite &amp; Classe scellées</a:t>
            </a:r>
            <a:endParaRPr sz="5500">
              <a:solidFill>
                <a:srgbClr val="E20B0B"/>
              </a:solidFill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</p:txBody>
      </p:sp>
      <p:cxnSp>
        <p:nvCxnSpPr>
          <p:cNvPr id="326" name="Google Shape;326;p37"/>
          <p:cNvCxnSpPr/>
          <p:nvPr/>
        </p:nvCxnSpPr>
        <p:spPr>
          <a:xfrm>
            <a:off x="2069400" y="3000588"/>
            <a:ext cx="5005200" cy="15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331" name="Google Shape;33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2" name="Google Shape;332;p38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334" name="Google Shape;334;p38"/>
          <p:cNvSpPr txBox="1"/>
          <p:nvPr/>
        </p:nvSpPr>
        <p:spPr>
          <a:xfrm>
            <a:off x="857250" y="27050"/>
            <a:ext cx="58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Classes et méthodes abstraites</a:t>
            </a:r>
            <a:r>
              <a:rPr b="1" lang="en">
                <a:solidFill>
                  <a:srgbClr val="E20B0B"/>
                </a:solidFill>
              </a:rPr>
              <a:t>: Définition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335" name="Google Shape;335;p38"/>
          <p:cNvSpPr txBox="1"/>
          <p:nvPr/>
        </p:nvSpPr>
        <p:spPr>
          <a:xfrm>
            <a:off x="60150" y="973950"/>
            <a:ext cx="82104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❖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Une classe abstraite (</a:t>
            </a:r>
            <a:r>
              <a:rPr b="1" lang="en" sz="15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abstract class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en anglais) est une classe qui </a:t>
            </a:r>
            <a:r>
              <a:rPr b="1" lang="en" sz="1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ne peut pas être instanciée directement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Elle sert de modèle pour les sous-classes.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❖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Les classes abstraites sont déclarées à l'aide du mot-clé </a:t>
            </a:r>
            <a:r>
              <a:rPr b="1" lang="en" sz="15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abstract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❖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Les classes abstraites </a:t>
            </a:r>
            <a:r>
              <a:rPr b="1" lang="en" sz="15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peuvent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contenir des </a:t>
            </a:r>
            <a:r>
              <a:rPr b="1" lang="en" sz="15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méthodes abstraites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(0 ou plusieurs).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ℹ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Une méthode abstraite est une méthode déclarée sans implémentation dans la classe abstraite. Toutes les sous-classes de la classe abstraite doivent fournir une implémentation concrète de toutes les méthodes abstraites héritées.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38"/>
          <p:cNvSpPr txBox="1"/>
          <p:nvPr/>
        </p:nvSpPr>
        <p:spPr>
          <a:xfrm>
            <a:off x="570500" y="4530575"/>
            <a:ext cx="3024900" cy="3936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rgbClr val="E2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public </a:t>
            </a:r>
            <a:r>
              <a:rPr b="1" lang="en">
                <a:solidFill>
                  <a:srgbClr val="0000FF"/>
                </a:solidFill>
              </a:rPr>
              <a:t>abstract </a:t>
            </a:r>
            <a:r>
              <a:rPr b="1" lang="en">
                <a:solidFill>
                  <a:schemeClr val="dk1"/>
                </a:solidFill>
              </a:rPr>
              <a:t>void sayHello() ;</a:t>
            </a:r>
            <a:endParaRPr b="1"/>
          </a:p>
        </p:txBody>
      </p:sp>
      <p:sp>
        <p:nvSpPr>
          <p:cNvPr id="337" name="Google Shape;337;p38"/>
          <p:cNvSpPr/>
          <p:nvPr/>
        </p:nvSpPr>
        <p:spPr>
          <a:xfrm>
            <a:off x="3817400" y="4576675"/>
            <a:ext cx="441300" cy="22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9050">
            <a:solidFill>
              <a:srgbClr val="E2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8"/>
          <p:cNvSpPr txBox="1"/>
          <p:nvPr/>
        </p:nvSpPr>
        <p:spPr>
          <a:xfrm>
            <a:off x="4480700" y="4160250"/>
            <a:ext cx="3024900" cy="8967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rgbClr val="E2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public void sayHello() {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System.out.println(</a:t>
            </a:r>
            <a:r>
              <a:rPr lang="en">
                <a:solidFill>
                  <a:schemeClr val="dk1"/>
                </a:solidFill>
              </a:rPr>
              <a:t>"Hello"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}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39" name="Google Shape;339;p38"/>
          <p:cNvSpPr txBox="1"/>
          <p:nvPr/>
        </p:nvSpPr>
        <p:spPr>
          <a:xfrm>
            <a:off x="1567250" y="4161275"/>
            <a:ext cx="1031400" cy="369300"/>
          </a:xfrm>
          <a:prstGeom prst="rect">
            <a:avLst/>
          </a:prstGeom>
          <a:noFill/>
          <a:ln cap="flat" cmpd="sng" w="9525">
            <a:solidFill>
              <a:srgbClr val="E2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Classe Mére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38"/>
          <p:cNvSpPr txBox="1"/>
          <p:nvPr/>
        </p:nvSpPr>
        <p:spPr>
          <a:xfrm>
            <a:off x="7505600" y="4358075"/>
            <a:ext cx="1031400" cy="369300"/>
          </a:xfrm>
          <a:prstGeom prst="rect">
            <a:avLst/>
          </a:prstGeom>
          <a:noFill/>
          <a:ln cap="flat" cmpd="sng" w="9525">
            <a:solidFill>
              <a:srgbClr val="E2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lasse Fille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"/>
          <p:cNvSpPr txBox="1"/>
          <p:nvPr/>
        </p:nvSpPr>
        <p:spPr>
          <a:xfrm>
            <a:off x="744650" y="4070675"/>
            <a:ext cx="3044400" cy="2739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rgbClr val="E2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descr="D:\esprit 2014\ESPRIT 2014\charte essprit 2014\render\support final\triangle.png" id="346" name="Google Shape;34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7" name="Google Shape;347;p39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" name="Google Shape;34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349" name="Google Shape;349;p39"/>
          <p:cNvSpPr txBox="1"/>
          <p:nvPr/>
        </p:nvSpPr>
        <p:spPr>
          <a:xfrm>
            <a:off x="857250" y="27050"/>
            <a:ext cx="58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Classes et méthodes abstraites</a:t>
            </a:r>
            <a:r>
              <a:rPr b="1" lang="en">
                <a:solidFill>
                  <a:srgbClr val="E20B0B"/>
                </a:solidFill>
              </a:rPr>
              <a:t>: Utilisation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350" name="Google Shape;350;p39"/>
          <p:cNvSpPr txBox="1"/>
          <p:nvPr/>
        </p:nvSpPr>
        <p:spPr>
          <a:xfrm>
            <a:off x="60150" y="973950"/>
            <a:ext cx="8412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❖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L'utilisation de classes abstraites est courante lorsque vous souhaitez définir une structure de base commune pour un groupe de classes apparentées tout en forçant les sous-classes à implémenter certaines méthodes spécifiques à leur contexte.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39"/>
          <p:cNvSpPr txBox="1"/>
          <p:nvPr/>
        </p:nvSpPr>
        <p:spPr>
          <a:xfrm>
            <a:off x="676250" y="2380175"/>
            <a:ext cx="7715400" cy="20787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rgbClr val="E2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public </a:t>
            </a:r>
            <a:r>
              <a:rPr lang="en" sz="1300">
                <a:solidFill>
                  <a:srgbClr val="0000FF"/>
                </a:solidFill>
              </a:rPr>
              <a:t>abstract </a:t>
            </a:r>
            <a:r>
              <a:rPr lang="en" sz="1300">
                <a:solidFill>
                  <a:schemeClr val="dk1"/>
                </a:solidFill>
              </a:rPr>
              <a:t>class Person {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	public </a:t>
            </a:r>
            <a:r>
              <a:rPr lang="en" sz="1300">
                <a:solidFill>
                  <a:srgbClr val="0000FF"/>
                </a:solidFill>
              </a:rPr>
              <a:t>abstract </a:t>
            </a:r>
            <a:r>
              <a:rPr lang="en" sz="1300">
                <a:solidFill>
                  <a:schemeClr val="dk1"/>
                </a:solidFill>
              </a:rPr>
              <a:t>void calculateSalary();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}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public class Developer </a:t>
            </a:r>
            <a:r>
              <a:rPr lang="en" sz="1300">
                <a:solidFill>
                  <a:srgbClr val="0000FF"/>
                </a:solidFill>
              </a:rPr>
              <a:t>extends </a:t>
            </a:r>
            <a:r>
              <a:rPr lang="en" sz="1300">
                <a:solidFill>
                  <a:schemeClr val="dk1"/>
                </a:solidFill>
              </a:rPr>
              <a:t>Person {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	</a:t>
            </a:r>
            <a:r>
              <a:rPr b="1" lang="en" sz="1300">
                <a:solidFill>
                  <a:schemeClr val="dk1"/>
                </a:solidFill>
              </a:rPr>
              <a:t>public void calculateSalary () { … }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}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public class Manager </a:t>
            </a:r>
            <a:r>
              <a:rPr lang="en" sz="1300">
                <a:solidFill>
                  <a:srgbClr val="0000FF"/>
                </a:solidFill>
              </a:rPr>
              <a:t>extends </a:t>
            </a:r>
            <a:r>
              <a:rPr lang="en" sz="1300">
                <a:solidFill>
                  <a:schemeClr val="dk1"/>
                </a:solidFill>
              </a:rPr>
              <a:t>Person { }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52" name="Google Shape;352;p39"/>
          <p:cNvSpPr txBox="1"/>
          <p:nvPr/>
        </p:nvSpPr>
        <p:spPr>
          <a:xfrm>
            <a:off x="5151075" y="2996975"/>
            <a:ext cx="3000000" cy="845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Cette classe générera une </a:t>
            </a:r>
            <a:r>
              <a:rPr b="1" lang="en" sz="1300">
                <a:solidFill>
                  <a:srgbClr val="E20B0B"/>
                </a:solidFill>
              </a:rPr>
              <a:t>erreur de compilation</a:t>
            </a:r>
            <a:r>
              <a:rPr lang="en" sz="1300">
                <a:solidFill>
                  <a:schemeClr val="dk1"/>
                </a:solidFill>
              </a:rPr>
              <a:t> car elle n'a pas redéfinie la méthode calculateSalary()</a:t>
            </a:r>
            <a:endParaRPr/>
          </a:p>
        </p:txBody>
      </p:sp>
      <p:cxnSp>
        <p:nvCxnSpPr>
          <p:cNvPr id="353" name="Google Shape;353;p39"/>
          <p:cNvCxnSpPr>
            <a:stCxn id="352" idx="1"/>
            <a:endCxn id="345" idx="3"/>
          </p:cNvCxnSpPr>
          <p:nvPr/>
        </p:nvCxnSpPr>
        <p:spPr>
          <a:xfrm flipH="1">
            <a:off x="3789075" y="3419525"/>
            <a:ext cx="1362000" cy="7881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0"/>
          <p:cNvSpPr/>
          <p:nvPr/>
        </p:nvSpPr>
        <p:spPr>
          <a:xfrm>
            <a:off x="776100" y="4464250"/>
            <a:ext cx="2724000" cy="2604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:\esprit 2014\ESPRIT 2014\charte essprit 2014\render\support final\triangle.png" id="359" name="Google Shape;35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0" name="Google Shape;360;p40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362" name="Google Shape;362;p40"/>
          <p:cNvSpPr txBox="1"/>
          <p:nvPr/>
        </p:nvSpPr>
        <p:spPr>
          <a:xfrm>
            <a:off x="854313" y="27050"/>
            <a:ext cx="58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Classes scellées: Définition et Utilisation 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363" name="Google Shape;363;p40"/>
          <p:cNvSpPr txBox="1"/>
          <p:nvPr/>
        </p:nvSpPr>
        <p:spPr>
          <a:xfrm>
            <a:off x="60150" y="973950"/>
            <a:ext cx="83322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❖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Une classe scellée (ou "</a:t>
            </a:r>
            <a:r>
              <a:rPr b="1" lang="en" sz="15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sealed class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 en anglais) est une classe qui autorise l'héritage à certaines classes en utilisant le mot clé </a:t>
            </a:r>
            <a:r>
              <a:rPr b="1" lang="en" sz="15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permits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❖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Cependant, toutes les sous-classes doivent être déclarés avec le mot clé </a:t>
            </a:r>
            <a:r>
              <a:rPr b="1" lang="en" sz="15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final</a:t>
            </a: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pour </a:t>
            </a:r>
            <a:r>
              <a:rPr b="1" lang="en" sz="1500">
                <a:solidFill>
                  <a:srgbClr val="E20B0B"/>
                </a:solidFill>
                <a:latin typeface="Roboto"/>
                <a:ea typeface="Roboto"/>
                <a:cs typeface="Roboto"/>
                <a:sym typeface="Roboto"/>
              </a:rPr>
              <a:t>interdire 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l'héritage davantage ou </a:t>
            </a:r>
            <a:r>
              <a:rPr b="1" lang="en" sz="15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non-sealed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pour </a:t>
            </a:r>
            <a:r>
              <a:rPr b="1" lang="en" sz="1500">
                <a:solidFill>
                  <a:srgbClr val="00B547"/>
                </a:solidFill>
                <a:latin typeface="Roboto"/>
                <a:ea typeface="Roboto"/>
                <a:cs typeface="Roboto"/>
                <a:sym typeface="Roboto"/>
              </a:rPr>
              <a:t>permettre</a:t>
            </a:r>
            <a:r>
              <a:rPr b="1" lang="en" sz="1500">
                <a:solidFill>
                  <a:srgbClr val="00D95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l'héritage d'autres classes.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40"/>
          <p:cNvSpPr txBox="1"/>
          <p:nvPr/>
        </p:nvSpPr>
        <p:spPr>
          <a:xfrm>
            <a:off x="714300" y="2973675"/>
            <a:ext cx="4589100" cy="18654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rgbClr val="E2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FF"/>
                </a:solidFill>
              </a:rPr>
              <a:t>sealed </a:t>
            </a:r>
            <a:r>
              <a:rPr lang="en" sz="1300">
                <a:solidFill>
                  <a:schemeClr val="dk1"/>
                </a:solidFill>
              </a:rPr>
              <a:t>class Shape </a:t>
            </a:r>
            <a:r>
              <a:rPr b="1" lang="en" sz="1300">
                <a:solidFill>
                  <a:srgbClr val="0000FF"/>
                </a:solidFill>
              </a:rPr>
              <a:t>permits </a:t>
            </a:r>
            <a:r>
              <a:rPr lang="en" sz="1300">
                <a:solidFill>
                  <a:schemeClr val="dk1"/>
                </a:solidFill>
              </a:rPr>
              <a:t>Circle, Rectangle, Triangle { }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FF"/>
                </a:solidFill>
              </a:rPr>
              <a:t>non-sealed</a:t>
            </a:r>
            <a:r>
              <a:rPr lang="en" sz="1300">
                <a:solidFill>
                  <a:schemeClr val="dk1"/>
                </a:solidFill>
              </a:rPr>
              <a:t> class Circle </a:t>
            </a:r>
            <a:r>
              <a:rPr lang="en" sz="1300">
                <a:solidFill>
                  <a:srgbClr val="0000FF"/>
                </a:solidFill>
              </a:rPr>
              <a:t>extends </a:t>
            </a:r>
            <a:r>
              <a:rPr lang="en" sz="1300">
                <a:solidFill>
                  <a:schemeClr val="dk1"/>
                </a:solidFill>
              </a:rPr>
              <a:t>Shape {}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FF"/>
                </a:solidFill>
              </a:rPr>
              <a:t>final </a:t>
            </a:r>
            <a:r>
              <a:rPr lang="en" sz="1300">
                <a:solidFill>
                  <a:schemeClr val="dk1"/>
                </a:solidFill>
              </a:rPr>
              <a:t>class Rectangle </a:t>
            </a:r>
            <a:r>
              <a:rPr lang="en" sz="1300">
                <a:solidFill>
                  <a:srgbClr val="0000FF"/>
                </a:solidFill>
              </a:rPr>
              <a:t>extends </a:t>
            </a:r>
            <a:r>
              <a:rPr lang="en" sz="1300">
                <a:solidFill>
                  <a:schemeClr val="dk1"/>
                </a:solidFill>
              </a:rPr>
              <a:t>Shape {}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class Triangle </a:t>
            </a:r>
            <a:r>
              <a:rPr lang="en" sz="1300">
                <a:solidFill>
                  <a:srgbClr val="0000FF"/>
                </a:solidFill>
              </a:rPr>
              <a:t>extends </a:t>
            </a:r>
            <a:r>
              <a:rPr lang="en" sz="1300">
                <a:solidFill>
                  <a:schemeClr val="dk1"/>
                </a:solidFill>
              </a:rPr>
              <a:t>Shape {}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class OtherShape </a:t>
            </a:r>
            <a:r>
              <a:rPr lang="en" sz="1300">
                <a:solidFill>
                  <a:srgbClr val="0000FF"/>
                </a:solidFill>
              </a:rPr>
              <a:t>extends </a:t>
            </a:r>
            <a:r>
              <a:rPr lang="en" sz="1300">
                <a:solidFill>
                  <a:schemeClr val="dk1"/>
                </a:solidFill>
              </a:rPr>
              <a:t>Shape {}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65" name="Google Shape;365;p40"/>
          <p:cNvSpPr txBox="1"/>
          <p:nvPr/>
        </p:nvSpPr>
        <p:spPr>
          <a:xfrm>
            <a:off x="5523925" y="4171900"/>
            <a:ext cx="3000000" cy="845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Cette classe générera une </a:t>
            </a:r>
            <a:r>
              <a:rPr b="1" lang="en" sz="1300">
                <a:solidFill>
                  <a:srgbClr val="E20B0B"/>
                </a:solidFill>
              </a:rPr>
              <a:t>erreur de compilation</a:t>
            </a:r>
            <a:r>
              <a:rPr lang="en" sz="1300">
                <a:solidFill>
                  <a:schemeClr val="dk1"/>
                </a:solidFill>
              </a:rPr>
              <a:t> car elle n'est pas autorisée à étendre Shape.</a:t>
            </a:r>
            <a:endParaRPr/>
          </a:p>
        </p:txBody>
      </p:sp>
      <p:cxnSp>
        <p:nvCxnSpPr>
          <p:cNvPr id="366" name="Google Shape;366;p40"/>
          <p:cNvCxnSpPr>
            <a:stCxn id="365" idx="1"/>
            <a:endCxn id="358" idx="3"/>
          </p:cNvCxnSpPr>
          <p:nvPr/>
        </p:nvCxnSpPr>
        <p:spPr>
          <a:xfrm flipH="1">
            <a:off x="3500125" y="4594450"/>
            <a:ext cx="2023800" cy="6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67" name="Google Shape;367;p40"/>
          <p:cNvSpPr txBox="1"/>
          <p:nvPr/>
        </p:nvSpPr>
        <p:spPr>
          <a:xfrm>
            <a:off x="5523925" y="3197400"/>
            <a:ext cx="3000000" cy="845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Cette classe générera une </a:t>
            </a:r>
            <a:r>
              <a:rPr b="1" lang="en" sz="1300">
                <a:solidFill>
                  <a:srgbClr val="E20B0B"/>
                </a:solidFill>
              </a:rPr>
              <a:t>erreur de compilation</a:t>
            </a:r>
            <a:r>
              <a:rPr lang="en" sz="1300">
                <a:solidFill>
                  <a:schemeClr val="dk1"/>
                </a:solidFill>
              </a:rPr>
              <a:t> car elle doit être une classe </a:t>
            </a:r>
            <a:r>
              <a:rPr b="1" lang="en" sz="1300">
                <a:solidFill>
                  <a:srgbClr val="0000FF"/>
                </a:solidFill>
              </a:rPr>
              <a:t>final </a:t>
            </a:r>
            <a:r>
              <a:rPr lang="en" sz="1300">
                <a:solidFill>
                  <a:schemeClr val="dk1"/>
                </a:solidFill>
              </a:rPr>
              <a:t>ou </a:t>
            </a:r>
            <a:r>
              <a:rPr b="1" lang="en" sz="1300">
                <a:solidFill>
                  <a:srgbClr val="0000FF"/>
                </a:solidFill>
              </a:rPr>
              <a:t>non-sealed</a:t>
            </a:r>
            <a:r>
              <a:rPr lang="en" sz="1300">
                <a:solidFill>
                  <a:schemeClr val="dk1"/>
                </a:solidFill>
              </a:rPr>
              <a:t>.</a:t>
            </a:r>
            <a:endParaRPr/>
          </a:p>
        </p:txBody>
      </p:sp>
      <p:cxnSp>
        <p:nvCxnSpPr>
          <p:cNvPr id="368" name="Google Shape;368;p40"/>
          <p:cNvCxnSpPr>
            <a:stCxn id="367" idx="1"/>
            <a:endCxn id="369" idx="3"/>
          </p:cNvCxnSpPr>
          <p:nvPr/>
        </p:nvCxnSpPr>
        <p:spPr>
          <a:xfrm flipH="1">
            <a:off x="3438025" y="3619950"/>
            <a:ext cx="2085900" cy="6246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69" name="Google Shape;369;p40"/>
          <p:cNvSpPr/>
          <p:nvPr/>
        </p:nvSpPr>
        <p:spPr>
          <a:xfrm>
            <a:off x="776100" y="4114475"/>
            <a:ext cx="2661900" cy="2604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374" name="Google Shape;37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Google Shape;375;p41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" name="Google Shape;37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377" name="Google Shape;377;p41"/>
          <p:cNvSpPr txBox="1"/>
          <p:nvPr/>
        </p:nvSpPr>
        <p:spPr>
          <a:xfrm>
            <a:off x="857250" y="27050"/>
            <a:ext cx="58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Classes scellées : R</a:t>
            </a:r>
            <a:r>
              <a:rPr b="1" lang="en">
                <a:solidFill>
                  <a:srgbClr val="E20B0B"/>
                </a:solidFill>
              </a:rPr>
              <a:t>ésumé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378" name="Google Shape;378;p41"/>
          <p:cNvSpPr txBox="1"/>
          <p:nvPr/>
        </p:nvSpPr>
        <p:spPr>
          <a:xfrm>
            <a:off x="60150" y="973950"/>
            <a:ext cx="83322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❖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déclaration de la classe mère comme scellée principalement </a:t>
            </a:r>
            <a:r>
              <a:rPr b="1" lang="en" sz="1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limite </a:t>
            </a:r>
            <a:r>
              <a:rPr b="1" lang="en" sz="1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l'héritage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pour les sous-classes </a:t>
            </a:r>
            <a:r>
              <a:rPr b="1" lang="en" sz="1500">
                <a:solidFill>
                  <a:srgbClr val="00B547"/>
                </a:solidFill>
                <a:latin typeface="Roboto"/>
                <a:ea typeface="Roboto"/>
                <a:cs typeface="Roboto"/>
                <a:sym typeface="Roboto"/>
              </a:rPr>
              <a:t>autorisées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❖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 choix entre final et non scellée dépend de votre intention quant à la possibilité d'extension de la </a:t>
            </a:r>
            <a:r>
              <a:rPr b="1" lang="en" sz="15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sous-classe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⚠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Utilisez </a:t>
            </a:r>
            <a:r>
              <a:rPr b="1" lang="en" sz="15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final</a:t>
            </a: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lorsque vous voulez </a:t>
            </a:r>
            <a:r>
              <a:rPr b="1" lang="en" sz="1500">
                <a:solidFill>
                  <a:srgbClr val="E20B0B"/>
                </a:solidFill>
                <a:latin typeface="Roboto"/>
                <a:ea typeface="Roboto"/>
                <a:cs typeface="Roboto"/>
                <a:sym typeface="Roboto"/>
              </a:rPr>
              <a:t>interdire 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toute extension supplémentaire.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⚠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Utilisez </a:t>
            </a:r>
            <a:r>
              <a:rPr b="1" lang="en" sz="15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non-sealed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lorsque vous voulez </a:t>
            </a:r>
            <a:r>
              <a:rPr b="1" lang="en" sz="1500">
                <a:solidFill>
                  <a:srgbClr val="00B547"/>
                </a:solidFill>
                <a:latin typeface="Roboto"/>
                <a:ea typeface="Roboto"/>
                <a:cs typeface="Roboto"/>
                <a:sym typeface="Roboto"/>
              </a:rPr>
              <a:t>permettre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l’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extension 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à d'autres classes.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pic>
        <p:nvPicPr>
          <p:cNvPr descr="D:\esprit 2014\ESPRIT 2014\charte essprit 2014\render\support final\triangle.png"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5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377400" y="1771575"/>
            <a:ext cx="83892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E20B0B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Héritage</a:t>
            </a:r>
            <a:endParaRPr sz="6000">
              <a:solidFill>
                <a:srgbClr val="E20B0B"/>
              </a:solidFill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</p:txBody>
      </p:sp>
      <p:cxnSp>
        <p:nvCxnSpPr>
          <p:cNvPr id="76" name="Google Shape;76;p15"/>
          <p:cNvCxnSpPr/>
          <p:nvPr/>
        </p:nvCxnSpPr>
        <p:spPr>
          <a:xfrm>
            <a:off x="2069400" y="2767200"/>
            <a:ext cx="5005200" cy="15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/>
          </a:p>
        </p:txBody>
      </p:sp>
      <p:sp>
        <p:nvSpPr>
          <p:cNvPr id="384" name="Google Shape;384;p42"/>
          <p:cNvSpPr txBox="1"/>
          <p:nvPr/>
        </p:nvSpPr>
        <p:spPr>
          <a:xfrm>
            <a:off x="377400" y="1771575"/>
            <a:ext cx="83892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434343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Merci pour votre attention </a:t>
            </a:r>
            <a:endParaRPr sz="6000">
              <a:solidFill>
                <a:srgbClr val="434343"/>
              </a:solidFill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</p:txBody>
      </p:sp>
      <p:cxnSp>
        <p:nvCxnSpPr>
          <p:cNvPr id="385" name="Google Shape;385;p42"/>
          <p:cNvCxnSpPr/>
          <p:nvPr/>
        </p:nvCxnSpPr>
        <p:spPr>
          <a:xfrm>
            <a:off x="2069400" y="2767200"/>
            <a:ext cx="5005200" cy="15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86" name="Google Shape;38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5200" y="76200"/>
            <a:ext cx="1702600" cy="859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387" name="Google Shape;387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4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2"/>
          <p:cNvPicPr preferRelativeResize="0"/>
          <p:nvPr/>
        </p:nvPicPr>
        <p:blipFill rotWithShape="1">
          <a:blip r:embed="rId5">
            <a:alphaModFix/>
          </a:blip>
          <a:srcRect b="0" l="34210" r="39545" t="32046"/>
          <a:stretch/>
        </p:blipFill>
        <p:spPr>
          <a:xfrm>
            <a:off x="3828087" y="3072575"/>
            <a:ext cx="1487813" cy="188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81" name="Google Shape;8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84" name="Google Shape;84;p16"/>
          <p:cNvSpPr txBox="1"/>
          <p:nvPr/>
        </p:nvSpPr>
        <p:spPr>
          <a:xfrm>
            <a:off x="485650" y="1015850"/>
            <a:ext cx="76632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❖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L’héritage est l'un des mécanismes les plus puissants de programmation orientée objet qui permet à une classe </a:t>
            </a:r>
            <a:r>
              <a:rPr lang="en" sz="16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d'hériter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les </a:t>
            </a:r>
            <a:r>
              <a:rPr b="1" lang="en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propriétés</a:t>
            </a:r>
            <a:r>
              <a:rPr lang="en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et les </a:t>
            </a:r>
            <a:r>
              <a:rPr b="1" lang="en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comportements</a:t>
            </a:r>
            <a:r>
              <a:rPr lang="en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d'une autre classe.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❖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classe qui hérite est appelée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sous-classe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ou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classe dérivée 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classe fille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tandis que la classe dont elle hérite est appelée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classe de base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ou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classe parent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ou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super classe 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 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même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classe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mère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57250" y="27050"/>
            <a:ext cx="39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   Héritage: Définition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90" name="Google Shape;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7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93" name="Google Shape;93;p17"/>
          <p:cNvSpPr txBox="1"/>
          <p:nvPr/>
        </p:nvSpPr>
        <p:spPr>
          <a:xfrm>
            <a:off x="554700" y="1057625"/>
            <a:ext cx="80346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❖"/>
            </a:pPr>
            <a:r>
              <a:rPr b="1" lang="en" sz="1600">
                <a:solidFill>
                  <a:srgbClr val="E20B0B"/>
                </a:solidFill>
                <a:latin typeface="Roboto"/>
                <a:ea typeface="Roboto"/>
                <a:cs typeface="Roboto"/>
                <a:sym typeface="Roboto"/>
              </a:rPr>
              <a:t>Spécialisation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une nouvelle classe réutilise les attributs et les opérations d ’une classe en y ajoutant et/ou des opérations particulières à la nouvelle classe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❖"/>
            </a:pPr>
            <a:r>
              <a:rPr b="1" lang="en" sz="1600">
                <a:solidFill>
                  <a:srgbClr val="E20B0B"/>
                </a:solidFill>
                <a:latin typeface="Roboto"/>
                <a:ea typeface="Roboto"/>
                <a:cs typeface="Roboto"/>
                <a:sym typeface="Roboto"/>
              </a:rPr>
              <a:t>Redéfinition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une nouvelle classe redéfinit les attributs et opérations d’une classe de manière à en changer le sens et/ou le comportement pour le cas particulier défini par la nouvelle classe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❖"/>
            </a:pPr>
            <a:r>
              <a:rPr b="1" lang="en" sz="1600">
                <a:solidFill>
                  <a:srgbClr val="E20B0B"/>
                </a:solidFill>
                <a:latin typeface="Roboto"/>
                <a:ea typeface="Roboto"/>
                <a:cs typeface="Roboto"/>
                <a:sym typeface="Roboto"/>
              </a:rPr>
              <a:t>Réutilisation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évite de réécrire du code existant et parfois on ne possède pas les sources de la classe à hériter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857250" y="27050"/>
            <a:ext cx="39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   Héritage: Intérêts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99" name="Google Shape;9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8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102" name="Google Shape;102;p18"/>
          <p:cNvSpPr txBox="1"/>
          <p:nvPr/>
        </p:nvSpPr>
        <p:spPr>
          <a:xfrm>
            <a:off x="189500" y="1057625"/>
            <a:ext cx="8689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❖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 une application a 2 types d’utilisateurs : Student et Teacher.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➢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 arrive donc au design suivant: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857250" y="27050"/>
            <a:ext cx="39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   Héritage: Exemple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6021150" y="3148488"/>
            <a:ext cx="3000000" cy="946500"/>
          </a:xfrm>
          <a:prstGeom prst="rect">
            <a:avLst/>
          </a:prstGeom>
          <a:noFill/>
          <a:ln cap="flat" cmpd="sng" w="19050">
            <a:solidFill>
              <a:srgbClr val="E2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20B0B"/>
                </a:solidFill>
                <a:latin typeface="Calibri"/>
                <a:ea typeface="Calibri"/>
                <a:cs typeface="Calibri"/>
                <a:sym typeface="Calibri"/>
              </a:rPr>
              <a:t>On peut remarquer qu’il y a la </a:t>
            </a:r>
            <a:r>
              <a:rPr b="1" lang="en" sz="1500">
                <a:solidFill>
                  <a:srgbClr val="E20B0B"/>
                </a:solidFill>
                <a:latin typeface="Calibri"/>
                <a:ea typeface="Calibri"/>
                <a:cs typeface="Calibri"/>
                <a:sym typeface="Calibri"/>
              </a:rPr>
              <a:t>méthode </a:t>
            </a:r>
            <a:r>
              <a:rPr lang="en" sz="1500">
                <a:solidFill>
                  <a:srgbClr val="E20B0B"/>
                </a:solidFill>
                <a:latin typeface="Calibri"/>
                <a:ea typeface="Calibri"/>
                <a:cs typeface="Calibri"/>
                <a:sym typeface="Calibri"/>
              </a:rPr>
              <a:t>et beaucoup </a:t>
            </a:r>
            <a:r>
              <a:rPr b="1" lang="en" sz="1500">
                <a:solidFill>
                  <a:srgbClr val="E20B0B"/>
                </a:solidFill>
                <a:latin typeface="Calibri"/>
                <a:ea typeface="Calibri"/>
                <a:cs typeface="Calibri"/>
                <a:sym typeface="Calibri"/>
              </a:rPr>
              <a:t>d'attributs </a:t>
            </a:r>
            <a:r>
              <a:rPr lang="en" sz="1500">
                <a:solidFill>
                  <a:srgbClr val="E20B0B"/>
                </a:solidFill>
                <a:latin typeface="Calibri"/>
                <a:ea typeface="Calibri"/>
                <a:cs typeface="Calibri"/>
                <a:sym typeface="Calibri"/>
              </a:rPr>
              <a:t>qui sont en commun.</a:t>
            </a:r>
            <a:endParaRPr b="1" sz="1500" u="sng">
              <a:solidFill>
                <a:srgbClr val="E20B0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18"/>
          <p:cNvCxnSpPr>
            <a:stCxn id="106" idx="0"/>
            <a:endCxn id="104" idx="0"/>
          </p:cNvCxnSpPr>
          <p:nvPr/>
        </p:nvCxnSpPr>
        <p:spPr>
          <a:xfrm flipH="1" rot="-5400000">
            <a:off x="5005312" y="632525"/>
            <a:ext cx="702600" cy="4329300"/>
          </a:xfrm>
          <a:prstGeom prst="bentConnector3">
            <a:avLst>
              <a:gd fmla="val -27569" name="adj1"/>
            </a:avLst>
          </a:prstGeom>
          <a:noFill/>
          <a:ln cap="flat" cmpd="sng" w="19050">
            <a:solidFill>
              <a:srgbClr val="E20B0B"/>
            </a:solidFill>
            <a:prstDash val="solid"/>
            <a:round/>
            <a:headEnd len="med" w="med" type="none"/>
            <a:tailEnd len="med" w="med" type="oval"/>
          </a:ln>
        </p:spPr>
      </p:cxn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50" y="2445875"/>
            <a:ext cx="5440024" cy="2138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9"/>
          <p:cNvGrpSpPr/>
          <p:nvPr/>
        </p:nvGrpSpPr>
        <p:grpSpPr>
          <a:xfrm>
            <a:off x="4869100" y="916996"/>
            <a:ext cx="3973800" cy="3624954"/>
            <a:chOff x="4626325" y="810471"/>
            <a:chExt cx="3973800" cy="3624954"/>
          </a:xfrm>
        </p:grpSpPr>
        <p:pic>
          <p:nvPicPr>
            <p:cNvPr id="112" name="Google Shape;112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26325" y="810471"/>
              <a:ext cx="3973800" cy="36249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19"/>
            <p:cNvSpPr/>
            <p:nvPr/>
          </p:nvSpPr>
          <p:spPr>
            <a:xfrm>
              <a:off x="4626325" y="810475"/>
              <a:ext cx="867300" cy="2400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7776550" y="897825"/>
              <a:ext cx="823500" cy="2267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D:\esprit 2014\ESPRIT 2014\charte essprit 2014\render\support final\triangle.png" id="115" name="Google Shape;11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9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118" name="Google Shape;118;p19"/>
          <p:cNvSpPr txBox="1"/>
          <p:nvPr/>
        </p:nvSpPr>
        <p:spPr>
          <a:xfrm>
            <a:off x="326450" y="1313950"/>
            <a:ext cx="5129100" cy="18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❖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Une sous-classe hérite d'une super-classe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❖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" sz="1800" u="sng">
                <a:solidFill>
                  <a:srgbClr val="F5340B"/>
                </a:solidFill>
                <a:latin typeface="Roboto"/>
                <a:ea typeface="Roboto"/>
                <a:cs typeface="Roboto"/>
                <a:sym typeface="Roboto"/>
              </a:rPr>
              <a:t>super-classe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est la classe dont on hérite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oboto"/>
              <a:buChar char="❖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</a:t>
            </a:r>
            <a:r>
              <a:rPr lang="en" sz="1800" u="sng">
                <a:solidFill>
                  <a:srgbClr val="F5340B"/>
                </a:solidFill>
                <a:latin typeface="Roboto"/>
                <a:ea typeface="Roboto"/>
                <a:cs typeface="Roboto"/>
                <a:sym typeface="Roboto"/>
              </a:rPr>
              <a:t>sous-classe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est la classe qui hérite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857250" y="27050"/>
            <a:ext cx="39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   Héritage: Exemple</a:t>
            </a:r>
            <a:endParaRPr/>
          </a:p>
        </p:txBody>
      </p:sp>
      <p:cxnSp>
        <p:nvCxnSpPr>
          <p:cNvPr id="120" name="Google Shape;120;p19"/>
          <p:cNvCxnSpPr/>
          <p:nvPr/>
        </p:nvCxnSpPr>
        <p:spPr>
          <a:xfrm flipH="1">
            <a:off x="1765100" y="1917400"/>
            <a:ext cx="3979500" cy="144600"/>
          </a:xfrm>
          <a:prstGeom prst="bentConnector3">
            <a:avLst>
              <a:gd fmla="val 99806" name="adj1"/>
            </a:avLst>
          </a:prstGeom>
          <a:noFill/>
          <a:ln cap="flat" cmpd="sng" w="19050">
            <a:solidFill>
              <a:srgbClr val="E20B0B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21" name="Google Shape;121;p19"/>
          <p:cNvCxnSpPr/>
          <p:nvPr/>
        </p:nvCxnSpPr>
        <p:spPr>
          <a:xfrm rot="10800000">
            <a:off x="1658250" y="3140350"/>
            <a:ext cx="3172800" cy="808200"/>
          </a:xfrm>
          <a:prstGeom prst="bentConnector3">
            <a:avLst>
              <a:gd fmla="val 99761" name="adj1"/>
            </a:avLst>
          </a:prstGeom>
          <a:noFill/>
          <a:ln cap="flat" cmpd="sng" w="19050">
            <a:solidFill>
              <a:srgbClr val="E20B0B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126" name="Google Shape;12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20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129" name="Google Shape;129;p20"/>
          <p:cNvSpPr txBox="1"/>
          <p:nvPr/>
        </p:nvSpPr>
        <p:spPr>
          <a:xfrm>
            <a:off x="554700" y="1057625"/>
            <a:ext cx="8034600" cy="3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1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◈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classe </a:t>
            </a: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Student </a:t>
            </a:r>
            <a:r>
              <a:rPr lang="en" sz="18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hérite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 la classe </a:t>
            </a: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Person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◈"/>
            </a:pP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Person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 la classe </a:t>
            </a:r>
            <a:r>
              <a:rPr lang="en" sz="18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mère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et </a:t>
            </a: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Student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classe </a:t>
            </a:r>
            <a:r>
              <a:rPr lang="en" sz="18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fille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◈"/>
            </a:pP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Person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 la </a:t>
            </a:r>
            <a:r>
              <a:rPr lang="en" sz="18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super-classe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 la classe </a:t>
            </a: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Student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◈"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Student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 une </a:t>
            </a:r>
            <a:r>
              <a:rPr lang="en" sz="18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sous-classe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Person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➔"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 objet de la classe </a:t>
            </a:r>
            <a:r>
              <a:rPr b="1"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Student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 </a:t>
            </a:r>
            <a:r>
              <a:rPr b="1"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Teacher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 forcément un objet de la classe </a:t>
            </a:r>
            <a:r>
              <a:rPr b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Person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➔"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 objet de la classe </a:t>
            </a:r>
            <a:r>
              <a:rPr b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Person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n’est pas forcément un objet de la classe </a:t>
            </a:r>
            <a:r>
              <a:rPr b="1"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Student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 </a:t>
            </a:r>
            <a:r>
              <a:rPr b="1"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Teacher </a:t>
            </a:r>
            <a:endParaRPr b="1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857250" y="27050"/>
            <a:ext cx="39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   Héritage: terminologie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135" name="Google Shape;13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21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138" name="Google Shape;138;p21"/>
          <p:cNvSpPr txBox="1"/>
          <p:nvPr/>
        </p:nvSpPr>
        <p:spPr>
          <a:xfrm>
            <a:off x="189500" y="966325"/>
            <a:ext cx="7913700" cy="3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❖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 mot clef </a:t>
            </a: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extends</a:t>
            </a: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indique que la classe Student et la classe Teacher 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hérite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 la classe Person.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857250" y="27050"/>
            <a:ext cx="39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   Héritage: Exemple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4738" y="2037325"/>
            <a:ext cx="5834532" cy="2871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