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Barlow Condensed Medium"/>
      <p:regular r:id="rId39"/>
      <p:bold r:id="rId40"/>
      <p:italic r:id="rId41"/>
      <p:boldItalic r:id="rId42"/>
    </p:embeddedFont>
    <p:embeddedFont>
      <p:font typeface="Barlow Condensed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Medium-bold.fntdata"/><Relationship Id="rId42" Type="http://schemas.openxmlformats.org/officeDocument/2006/relationships/font" Target="fonts/BarlowCondensedMedium-boldItalic.fntdata"/><Relationship Id="rId41" Type="http://schemas.openxmlformats.org/officeDocument/2006/relationships/font" Target="fonts/BarlowCondensedMedium-italic.fntdata"/><Relationship Id="rId44" Type="http://schemas.openxmlformats.org/officeDocument/2006/relationships/font" Target="fonts/BarlowCondensed-bold.fntdata"/><Relationship Id="rId43" Type="http://schemas.openxmlformats.org/officeDocument/2006/relationships/font" Target="fonts/BarlowCondensed-regular.fntdata"/><Relationship Id="rId46" Type="http://schemas.openxmlformats.org/officeDocument/2006/relationships/font" Target="fonts/BarlowCondensed-boldItalic.fntdata"/><Relationship Id="rId45" Type="http://schemas.openxmlformats.org/officeDocument/2006/relationships/font" Target="fonts/Barlow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regular.fntdata"/><Relationship Id="rId34" Type="http://schemas.openxmlformats.org/officeDocument/2006/relationships/slide" Target="slides/slide30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BarlowCondensedMediu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c7fe6943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c7fe6943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cc3acf2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cc3acf2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cc3acf2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cc3acf2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cc3acf2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cc3acf2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cc3acf2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cc3acf2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c6c6bd8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c6c6bd8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c7fe6943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c7fe6943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c7fe69434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c7fe69434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c7fe69434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c7fe69434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c7fe69434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c7fe69434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c088f8f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c088f8f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c7fe69434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c7fe69434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c7fe6943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c7fe6943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c7fe69434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c7fe69434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cc3acf2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cc3acf2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cc3acf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cc3acf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c3acf2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cc3acf2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cc3acf2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cc3acf2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cc3acf2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cc3acf2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cc3acf2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cc3acf2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cc3acf2a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cc3acf2a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204f809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204f809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c334f1f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c334f1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c6c6bd8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c6c6bd8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6c6bd8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6c6bd8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c6c6bd8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c6c6bd8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c6c6bd8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c6c6bd8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c7fe6943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c7fe6943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c6c6bd8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c6c6bd8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18850" y="1697500"/>
            <a:ext cx="6906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Conception Orienté Objet et Programmation Java</a:t>
            </a:r>
            <a:endParaRPr sz="48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675850" y="3002625"/>
            <a:ext cx="3792300" cy="81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24100" y="3059475"/>
            <a:ext cx="457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600">
                <a:solidFill>
                  <a:srgbClr val="E20B0B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Chapitre 6: Polymorphisme </a:t>
            </a:r>
            <a:endParaRPr b="1" sz="2600">
              <a:solidFill>
                <a:srgbClr val="E20B0B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2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59" name="Google Shape;159;p22"/>
          <p:cNvSpPr txBox="1"/>
          <p:nvPr/>
        </p:nvSpPr>
        <p:spPr>
          <a:xfrm>
            <a:off x="380700" y="586525"/>
            <a:ext cx="83631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l’objet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monAnimal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 dit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surclassé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puisqu'il  est déclaré avec la référence de la 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Animal,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qui ne possède pas la méthode attack().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Il faut donc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substituer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monAnimal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 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  ((Dog) monAnimal).attack();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solution est de “convertir” le type de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l’objet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monAnimal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à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pour pouvoir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utiliser la méthode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attack()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857250" y="27050"/>
            <a:ext cx="51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Polymorphisme : exemple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160625" y="2189700"/>
            <a:ext cx="4638300" cy="20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050" u="none" cap="none" strike="noStrike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((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monAnimal).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350" u="none" cap="none" strike="noStrike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69" name="Google Shape;169;p23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Cacher une méthode static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80700" y="586525"/>
            <a:ext cx="836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 java, on </a:t>
            </a:r>
            <a:r>
              <a:rPr b="1" lang="en" sz="2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 peut pas</a:t>
            </a: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redéfinir une méthode statique mais on peut la cacher si une sous-classe définit une méthode statique avec la même signature qu'une méthode statique de la superclasse. 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Ce mécanisme se produit parce que le compilateur choisit quel méthode statique à exécuter au  </a:t>
            </a:r>
            <a:r>
              <a:rPr b="1" lang="en" sz="2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moment de la compilation.</a:t>
            </a:r>
            <a:endParaRPr b="1" sz="2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78" name="Google Shape;178;p24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Cacher une méthode static : exemple(1/3)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28300" y="874500"/>
            <a:ext cx="8716800" cy="28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“An animal runs”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de compilation (interdit de redéfinir une méthode statique)</a:t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“A cat runs”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87" name="Google Shape;187;p25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Cacher une méthode static : exemple(2/3)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28300" y="874500"/>
            <a:ext cx="8716800" cy="30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“An animal runs”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.run(); 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de compilation (interdit d'appeler une méthode statique avec super)</a:t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“A cat runs”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96" name="Google Shape;196;p26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Cacher une méthode static : exemple(3/3)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505675" y="1636500"/>
            <a:ext cx="8505900" cy="304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monAnimal =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monChat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monAnimal.run();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//An animal runs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monChat.run();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//An animal runs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monChat).run();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//A cat runs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.run()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; //A cat runs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33400" y="838200"/>
            <a:ext cx="802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peut appeler la méthode caché en convertissant l’objet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monChat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 un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ou en appelant la méthode directement par le nom de la classe.</a:t>
            </a:r>
            <a:endParaRPr sz="15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06" name="Google Shape;206;p27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Polymorphisme : Tableaux polymorphiques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80700" y="586525"/>
            <a:ext cx="836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020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Les tableaux polymorphiques</a:t>
            </a:r>
            <a:r>
              <a:rPr lang="en" sz="1600">
                <a:solidFill>
                  <a:srgbClr val="F20202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 Java sont des tableaux qui peuvent contenir des objets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</a:t>
            </a:r>
            <a:r>
              <a:rPr lang="en" sz="1600">
                <a:solidFill>
                  <a:srgbClr val="F20202"/>
                </a:solidFill>
                <a:latin typeface="Roboto Light"/>
                <a:ea typeface="Roboto Light"/>
                <a:cs typeface="Roboto Light"/>
                <a:sym typeface="Roboto Light"/>
              </a:rPr>
              <a:t> différentes classes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qui héritent d'une même classe parente.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Cela permet de créer </a:t>
            </a:r>
            <a:r>
              <a:rPr lang="en" sz="1600">
                <a:solidFill>
                  <a:srgbClr val="F20202"/>
                </a:solidFill>
                <a:latin typeface="Roboto Light"/>
                <a:ea typeface="Roboto Light"/>
                <a:cs typeface="Roboto Light"/>
                <a:sym typeface="Roboto Light"/>
              </a:rPr>
              <a:t>des tableaux génériques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qui peuvent contenir des objets de différentes classes, mais qui ont des comportements communs définis par leur classe parente.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80700" y="2383200"/>
            <a:ext cx="8091900" cy="220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Animal[] animaux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Animal[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animaux[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animaux[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Cat();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(Animal animal : animaux)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animal.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appelle la méthode talk() de chaque type d’objet, soit talk() de    la classe Dog ou talk() de la classe Cat.</a:t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16" name="Google Shape;216;p28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Upcast &amp; Downcast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80700" y="586525"/>
            <a:ext cx="8363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 Java, il existe deux types de </a:t>
            </a:r>
            <a:r>
              <a:rPr b="1" lang="en" sz="17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cast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b="1" lang="en" sz="17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l'upcast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 le </a:t>
            </a:r>
            <a:r>
              <a:rPr b="1" lang="en" sz="17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qui peuvent être </a:t>
            </a:r>
            <a:r>
              <a:rPr b="1" lang="en" sz="17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implicites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 </a:t>
            </a:r>
            <a:r>
              <a:rPr b="1" lang="en" sz="17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explicites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se produit lorsqu'un objet d'une sous-classe </a:t>
            </a:r>
            <a:r>
              <a:rPr lang="en" sz="16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assigné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à une variable de sa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super-classe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se produit lorsqu'un objet d'une superclasse </a:t>
            </a:r>
            <a:r>
              <a:rPr lang="en" sz="16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assigné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à une variable de sa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sous-classe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020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25" name="Google Shape;225;p29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Upcast &amp; Downcast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21400" y="1048800"/>
            <a:ext cx="8095500" cy="34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 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Upcast implicite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monAnimal2 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//Upcast explicite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monChat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//Downcast implicite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monChien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//Downcast explicite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34" name="Google Shape;234;p30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Upcast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80700" y="586525"/>
            <a:ext cx="836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conversion vers un type parent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(Upcast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implicite et explicite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toujours acceptée par le compilateur et elle ne posera aucun problème à l'exécution du programme.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21400" y="1760000"/>
            <a:ext cx="8415600" cy="22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 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monAnimal2 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Animal) est optionnel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44" name="Google Shape;244;p31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Down</a:t>
            </a:r>
            <a:r>
              <a:rPr b="1" lang="en">
                <a:solidFill>
                  <a:srgbClr val="E20B0B"/>
                </a:solidFill>
              </a:rPr>
              <a:t>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380700" y="586525"/>
            <a:ext cx="836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Downcast implicite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interdit en Java. Le downcast doit être explicite pour éviter les erreurs de compilation.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21400" y="1760000"/>
            <a:ext cx="8415600" cy="22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 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monChien 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monAnimal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//génére une erreur de compilation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7" name="Google Shape;247;p31"/>
          <p:cNvCxnSpPr/>
          <p:nvPr/>
        </p:nvCxnSpPr>
        <p:spPr>
          <a:xfrm>
            <a:off x="1243550" y="3351400"/>
            <a:ext cx="312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380700" y="815125"/>
            <a:ext cx="7888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Redéfinition de méthodes dans les sous-classes à travers le polymorphisme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Comprendre le sur-classement et substitution.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Découvrir le transtypage (conversion de type ou cast en anglais)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Objectifs du chapitre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2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55" name="Google Shape;255;p32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Downcast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380700" y="586525"/>
            <a:ext cx="836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Downcast explicite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toujours acceptée par le compilateur. Cependant,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 downcast explicite peut échouer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à l'exécution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s'il est effectué sur un objet qui n'est pas une instance de la sous-classe cible.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421400" y="2217200"/>
            <a:ext cx="8415600" cy="27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6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rgbClr val="CA1C16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 Dog </a:t>
            </a:r>
            <a:r>
              <a:rPr b="1" lang="en" sz="1650">
                <a:solidFill>
                  <a:srgbClr val="CA1C16"/>
                </a:solidFill>
                <a:latin typeface="Courier New"/>
                <a:ea typeface="Courier New"/>
                <a:cs typeface="Courier New"/>
                <a:sym typeface="Courier New"/>
              </a:rPr>
              <a:t>chien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(Dog) animal;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 Wolf </a:t>
            </a:r>
            <a:r>
              <a:rPr b="1" lang="en" sz="1650">
                <a:solidFill>
                  <a:srgbClr val="CA1C16"/>
                </a:solidFill>
                <a:latin typeface="Courier New"/>
                <a:ea typeface="Courier New"/>
                <a:cs typeface="Courier New"/>
                <a:sym typeface="Courier New"/>
              </a:rPr>
              <a:t>loup </a:t>
            </a: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(Wolf) animal; </a:t>
            </a:r>
            <a:r>
              <a:rPr b="1" lang="en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//génère une exception à l'exécution</a:t>
            </a:r>
            <a:endParaRPr b="1"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6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6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6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6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65" name="Google Shape;265;p33"/>
          <p:cNvSpPr txBox="1"/>
          <p:nvPr/>
        </p:nvSpPr>
        <p:spPr>
          <a:xfrm>
            <a:off x="857250" y="27050"/>
            <a:ext cx="4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Downcast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80700" y="586525"/>
            <a:ext cx="83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Ici l'objet "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monChien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" peut faire appel à la méthode "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attack()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" car après le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Downcast,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il est vu comme un objet de 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 non plus comme un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Animal.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21400" y="1899950"/>
            <a:ext cx="8095500" cy="28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 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monAnim	al.talk();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"Ouaf !"</a:t>
            </a:r>
            <a:endParaRPr b="1"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monChien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Erreur d’exécution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monChien.talk(); 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monChien.attack(); 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75" name="Google Shape;275;p34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Downcast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80700" y="586525"/>
            <a:ext cx="83631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Il est important de noter que le </a:t>
            </a:r>
            <a:r>
              <a:rPr b="1" lang="en" sz="16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b="1" lang="en" sz="16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peut échouer s'il est tenté avec une superclasse qui n'est pas une sous-classe de la classe cible. </a:t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Dans ce cas, une exception </a:t>
            </a:r>
            <a:r>
              <a:rPr b="1" lang="en" sz="16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ClassCastException</a:t>
            </a:r>
            <a:r>
              <a:rPr b="1" lang="en" sz="16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sera levée à l'exécution, mais le compilateur ne présente aucune erreur de compilation.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21400" y="2433350"/>
            <a:ext cx="85215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d’éxecution (ClassCastException)</a:t>
            </a:r>
            <a:endParaRPr b="1" sz="1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85" name="Google Shape;285;p35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Transtypage des types primitifs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380700" y="586525"/>
            <a:ext cx="836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La conversion entre types primitifs permet de convertir la valeur d'un type en un autre type primitif. Cela se produit le plus souvent avec les types numériques.</a:t>
            </a:r>
            <a:endParaRPr sz="1600">
              <a:solidFill>
                <a:srgbClr val="171717"/>
              </a:solidFill>
              <a:highlight>
                <a:schemeClr val="lt1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269000" y="1278725"/>
            <a:ext cx="8752200" cy="38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floatValue =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123.45f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intValue = 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 floatValue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AF11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.println(intValue);</a:t>
            </a:r>
            <a:r>
              <a:rPr b="1" lang="en" sz="1050">
                <a:solidFill>
                  <a:srgbClr val="AF11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123 ⇒ Perte de données</a:t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 stringValue = (String) intValue; 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de compilation (types incompatibles)</a:t>
            </a:r>
            <a:endParaRPr b="1"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 integerValue =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intValue = (Integer) integerValue;</a:t>
            </a:r>
            <a:endParaRPr b="1" sz="1350">
              <a:solidFill>
                <a:srgbClr val="AF11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.println(integerValue); </a:t>
            </a:r>
            <a:r>
              <a:rPr b="1"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à l'exécution (NullPointerException)</a:t>
            </a:r>
            <a:endParaRPr b="1" sz="1350">
              <a:solidFill>
                <a:srgbClr val="AF11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AF11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6021200" y="1278725"/>
            <a:ext cx="3000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Lorsqu’on fait l’affectation d’un entier long (64 bits) à un entier int (32 bits), ou d’un réel double vers un réel float, on risque de perdre une partie de données.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96" name="Google Shape;296;p36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L’opérateur instanceof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380700" y="586525"/>
            <a:ext cx="836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instanceof</a:t>
            </a: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, est un opérateur qui permet de vérifier si un objet est une instance d'une classe spécifique ou d'une de ses sous-classes. </a:t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L'opérateur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instanceof</a:t>
            </a:r>
            <a:r>
              <a:rPr lang="en" sz="16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 est utile pour effectuer des opérations différentes en fonction du type d'un objet. </a:t>
            </a:r>
            <a:endParaRPr sz="1600">
              <a:solidFill>
                <a:srgbClr val="17171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21400" y="2280950"/>
            <a:ext cx="4888200" cy="26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(Animal animal : animaux)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((Dog) animal).attack();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 </a:t>
            </a:r>
            <a:r>
              <a:rPr b="1" lang="en" sz="1350">
                <a:solidFill>
                  <a:srgbClr val="F5340B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((Cat) animal).scratch();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504700" y="31899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Nb: </a:t>
            </a: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l'opérateur instanceof ne fonctionne qu'avec des objets et des classes, pas avec des types primitifs tels que int ou double.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07" name="Google Shape;307;p37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L’opérateur instanceof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380700" y="586525"/>
            <a:ext cx="83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Vous pouvez simplifier davantage ce code en créant une variable locale après l'opérateur instanceof,  et le compilateur gère automatiquement le downcast.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421400" y="1747550"/>
            <a:ext cx="8196900" cy="26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(Animal animal : animaux)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.attack();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 </a:t>
            </a:r>
            <a:r>
              <a:rPr b="1" lang="en" sz="1350">
                <a:solidFill>
                  <a:srgbClr val="F5340B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.scratch();</a:t>
            </a:r>
            <a:endParaRPr b="1" sz="1350">
              <a:solidFill>
                <a:srgbClr val="7928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17" name="Google Shape;317;p38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La méthode getClass()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80700" y="586525"/>
            <a:ext cx="836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méthode </a:t>
            </a:r>
            <a:r>
              <a:rPr b="1" lang="en" sz="1600">
                <a:solidFill>
                  <a:srgbClr val="FD4A4A"/>
                </a:solidFill>
                <a:latin typeface="Roboto"/>
                <a:ea typeface="Roboto"/>
                <a:cs typeface="Roboto"/>
                <a:sym typeface="Roboto"/>
              </a:rPr>
              <a:t>getClass()</a:t>
            </a:r>
            <a:r>
              <a:rPr lang="en" sz="1600">
                <a:solidFill>
                  <a:srgbClr val="FD4A4A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renvoie la classe d’un objet au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moment de l’exécution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5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63800" y="1343425"/>
            <a:ext cx="8196900" cy="3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250">
              <a:solidFill>
                <a:srgbClr val="9954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chien 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.getClass()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Animal.</a:t>
            </a:r>
            <a:r>
              <a:rPr b="1" lang="en" sz="135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(chien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.getClass()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Animal.</a:t>
            </a:r>
            <a:r>
              <a:rPr b="1" lang="en" sz="135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//false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(chien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(chien 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27" name="Google Shape;327;p39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La méthode equals()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80700" y="586525"/>
            <a:ext cx="836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méthode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equals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,de la 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permet de comparer deux objets et de déterminer l’égalité entre ces deux objets.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 défaut, la méthode retourne vrai s’il s’agit du même objet en mémoire, il faut donc la redéfinir pour comparer les objets en fonction de leur contenu.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421400" y="2204750"/>
            <a:ext cx="8196900" cy="28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9954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animal1 = 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"Snoopy"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, 2);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animal2 = 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"Snoopy"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, 2);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//Avant la redéfinition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(animal1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animal2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//false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//Après la redéfinition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(animal1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animal2</a:t>
            </a:r>
            <a:r>
              <a:rPr b="1" lang="en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5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 b="1" sz="135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5618300" y="2204750"/>
            <a:ext cx="3000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On suppose qu’un animal est caractérisé par un nom et un </a:t>
            </a: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âge.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35" name="Google Shape;3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38" name="Google Shape;338;p40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La méthode equals(): exemple 1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454950" y="1240925"/>
            <a:ext cx="8290800" cy="26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@Override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obj) 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 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animal){</a:t>
            </a:r>
            <a:endParaRPr b="1" sz="13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animal.</a:t>
            </a:r>
            <a:r>
              <a:rPr b="1" lang="en" sz="13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name.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equals(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animal.name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380700" y="586525"/>
            <a:ext cx="83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Il existe plusieurs implémentations possible pour la méthode equals.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390450" y="3975450"/>
            <a:ext cx="836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Nb: La méthode equals est redéfinie dans la classe String. Elle permet de comparer 2 chaînes de caractères.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4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49" name="Google Shape;349;p41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La méthode equals(): exemple 2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454950" y="1240925"/>
            <a:ext cx="8290800" cy="30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@Override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obj) 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obj) </a:t>
            </a: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(obj.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getClass()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3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.class){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Animal animal=(Animal) obj;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animal.</a:t>
            </a:r>
            <a:r>
              <a:rPr b="1" lang="en" sz="13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name.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equals(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animal.name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380700" y="586525"/>
            <a:ext cx="83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Il existe plusieurs implémentations possible pour la méthode equals.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380700" y="586525"/>
            <a:ext cx="83631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20B0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polymorphisme</a:t>
            </a:r>
            <a:r>
              <a:rPr lang="en" sz="2200">
                <a:solidFill>
                  <a:srgbClr val="262626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consiste à utiliser une méthode 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 un attribut selon plusieurs manières, en fonction du besoin. 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 mot polymorphisme est apparu dans la Grèce antique, Il signifie quelque chose qui peut prendre </a:t>
            </a:r>
            <a:r>
              <a:rPr lang="en" sz="22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plusieurs formes.</a:t>
            </a:r>
            <a:endParaRPr sz="22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71717"/>
                </a:solidFill>
                <a:latin typeface="Roboto Light"/>
                <a:ea typeface="Roboto Light"/>
                <a:cs typeface="Roboto Light"/>
                <a:sym typeface="Roboto Light"/>
              </a:rPr>
              <a:t>En Java, </a:t>
            </a:r>
            <a:r>
              <a:rPr lang="en" sz="2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le polymorphisme </a:t>
            </a: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principalement réalisé grâce à deux mécanismes : </a:t>
            </a:r>
            <a:r>
              <a:rPr lang="en" sz="2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l'héritage</a:t>
            </a: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et </a:t>
            </a:r>
            <a:r>
              <a:rPr lang="en" sz="2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l'interface</a:t>
            </a:r>
            <a:r>
              <a:rPr lang="en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22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Polymorphisme : Définition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/>
          </a:p>
        </p:txBody>
      </p:sp>
      <p:sp>
        <p:nvSpPr>
          <p:cNvPr id="357" name="Google Shape;357;p42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Merci pour votre attention </a:t>
            </a:r>
            <a:endParaRPr sz="60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358" name="Google Shape;358;p42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60" name="Google Shape;3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2"/>
          <p:cNvPicPr preferRelativeResize="0"/>
          <p:nvPr/>
        </p:nvPicPr>
        <p:blipFill rotWithShape="1">
          <a:blip r:embed="rId5">
            <a:alphaModFix/>
          </a:blip>
          <a:srcRect b="0" l="34210" r="39545" t="32046"/>
          <a:stretch/>
        </p:blipFill>
        <p:spPr>
          <a:xfrm>
            <a:off x="3828087" y="3072575"/>
            <a:ext cx="1487813" cy="18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380700" y="586525"/>
            <a:ext cx="8363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Comme vu dans les chapitres précédents, </a:t>
            </a:r>
            <a:r>
              <a:rPr lang="en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l'héritage</a:t>
            </a: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permet à une classe d'hériter les attributs et les méthodes d'une autre classe. 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Cette </a:t>
            </a:r>
            <a:r>
              <a:rPr lang="en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sous-classe</a:t>
            </a: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peut alors redéfinir les méthodes héritées pour leur donner </a:t>
            </a:r>
            <a:r>
              <a:rPr lang="en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une nouvelle implémentation</a:t>
            </a: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Le polymorphisme </a:t>
            </a: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 héritage permet à un objet de la sous-classe d'être utilisé comme un objet de la classe parent, ce qui permet une plus grande flexibilité dans l'utilisation des objets.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</a:t>
            </a:r>
            <a:r>
              <a:rPr b="1" lang="en">
                <a:solidFill>
                  <a:srgbClr val="E20B0B"/>
                </a:solidFill>
              </a:rPr>
              <a:t>olymorphisme : Définition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93" name="Google Shape;93;p17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</a:t>
            </a:r>
            <a:r>
              <a:rPr b="1" lang="en">
                <a:solidFill>
                  <a:srgbClr val="E20B0B"/>
                </a:solidFill>
              </a:rPr>
              <a:t>olymorphisme : exemple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">
            <a:off x="4761075" y="543200"/>
            <a:ext cx="3565899" cy="19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01525" y="904600"/>
            <a:ext cx="4434300" cy="16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"Je suis un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animal !"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624049" y="2622225"/>
            <a:ext cx="4397100" cy="24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@Override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"Ouaf !"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"j'attaque !"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01400" y="2622225"/>
            <a:ext cx="4434300" cy="24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@Override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" sz="1350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eo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w !"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scratch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" sz="135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"je griffe !"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05" name="Google Shape;105;p18"/>
          <p:cNvSpPr txBox="1"/>
          <p:nvPr/>
        </p:nvSpPr>
        <p:spPr>
          <a:xfrm>
            <a:off x="380700" y="586525"/>
            <a:ext cx="836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</a:t>
            </a:r>
            <a:r>
              <a:rPr b="1" lang="en">
                <a:solidFill>
                  <a:srgbClr val="E20B0B"/>
                </a:solidFill>
              </a:rPr>
              <a:t>olymorphisme : exemple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21400" y="528350"/>
            <a:ext cx="8095500" cy="441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2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Tester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2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monChien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monChien.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monChien.attack();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2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monChat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monChat.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monChat.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scratch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2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 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950" u="none" cap="none" strike="noStrike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//Instance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950" u="none" cap="none" strike="noStrike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950" u="none" cap="none" strike="noStrike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déclarée</a:t>
            </a:r>
            <a:r>
              <a:rPr b="1" i="0" lang="en" sz="950" u="none" cap="none" strike="noStrike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 avec référence Animal</a:t>
            </a:r>
            <a:endParaRPr b="1" i="0" sz="950" u="none" cap="none" strike="noStrike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monAnimal.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2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monAnimal2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//Instance de Cat déclarée avec référence Animal</a:t>
            </a:r>
            <a:endParaRPr b="1" i="0" sz="1250" u="none" cap="none" strike="noStrike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monAnimal2</a:t>
            </a: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.talk();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monAnimal.attack(); 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//cause une erreur de compilation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monAnimal2.scratch(); </a:t>
            </a:r>
            <a:r>
              <a:rPr b="1" lang="en" sz="950">
                <a:solidFill>
                  <a:srgbClr val="E20B0B"/>
                </a:solidFill>
                <a:latin typeface="Courier New"/>
                <a:ea typeface="Courier New"/>
                <a:cs typeface="Courier New"/>
                <a:sym typeface="Courier New"/>
              </a:rPr>
              <a:t>//cause une erreur de compilation</a:t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2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2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2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15" name="Google Shape;115;p19"/>
          <p:cNvSpPr txBox="1"/>
          <p:nvPr/>
        </p:nvSpPr>
        <p:spPr>
          <a:xfrm>
            <a:off x="380700" y="586525"/>
            <a:ext cx="8363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Dans ce cas pour le compilateur considère que la méthode talk() de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monChien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la méthode de la 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puisque la référence de l'objet est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aussi la JVM va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exécuter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la méthode de la classe Chien puisqu'elle a été redéfinie.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Dans la même logique le compilateur considère que la méthode talk() de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monAnimal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 la méthode de la 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puisque la référence de l'objet est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mais ici la JVM va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exécuter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la méthode de la classe Chien quand même puisqu'elle a été redéfinie.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Nb: le choix de la méthode à exécuter (pour les méthodes redéfinies)  ne se fait pas statiquement à la compilation mais dynamiquement à l'exécution.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</a:t>
            </a:r>
            <a:r>
              <a:rPr b="1" lang="en">
                <a:solidFill>
                  <a:srgbClr val="E20B0B"/>
                </a:solidFill>
              </a:rPr>
              <a:t>olymorphisme : </a:t>
            </a:r>
            <a:r>
              <a:rPr b="1" lang="en">
                <a:solidFill>
                  <a:srgbClr val="E20B0B"/>
                </a:solidFill>
              </a:rPr>
              <a:t>exemple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24" name="Google Shape;124;p20"/>
          <p:cNvSpPr txBox="1"/>
          <p:nvPr/>
        </p:nvSpPr>
        <p:spPr>
          <a:xfrm>
            <a:off x="306525" y="4232125"/>
            <a:ext cx="83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==&gt; Au moment de l'exécution, c'est le niveau le plus bas qui gagne.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Polymorphisme : exemple</a:t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 flipH="1" rot="10800000">
            <a:off x="7478900" y="2628875"/>
            <a:ext cx="9300" cy="71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7" name="Google Shape;127;p20"/>
          <p:cNvGrpSpPr/>
          <p:nvPr/>
        </p:nvGrpSpPr>
        <p:grpSpPr>
          <a:xfrm>
            <a:off x="6772576" y="1149905"/>
            <a:ext cx="1457482" cy="1478878"/>
            <a:chOff x="9004119" y="1788010"/>
            <a:chExt cx="1582500" cy="1655893"/>
          </a:xfrm>
        </p:grpSpPr>
        <p:sp>
          <p:nvSpPr>
            <p:cNvPr id="128" name="Google Shape;128;p20"/>
            <p:cNvSpPr/>
            <p:nvPr/>
          </p:nvSpPr>
          <p:spPr>
            <a:xfrm>
              <a:off x="9004119" y="1788010"/>
              <a:ext cx="1582500" cy="2976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Animal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9004119" y="2085655"/>
              <a:ext cx="1582500" cy="2451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9004119" y="2330903"/>
              <a:ext cx="1582500" cy="11130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 void </a:t>
              </a:r>
              <a:r>
                <a:rPr b="1"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talk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/>
                <a:t>…….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b="0" i="0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6771876" y="3359830"/>
            <a:ext cx="1457482" cy="1478878"/>
            <a:chOff x="9004119" y="1788010"/>
            <a:chExt cx="1582500" cy="1655893"/>
          </a:xfrm>
        </p:grpSpPr>
        <p:sp>
          <p:nvSpPr>
            <p:cNvPr id="132" name="Google Shape;132;p20"/>
            <p:cNvSpPr/>
            <p:nvPr/>
          </p:nvSpPr>
          <p:spPr>
            <a:xfrm>
              <a:off x="9004119" y="1788010"/>
              <a:ext cx="1582500" cy="2976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en" sz="1350">
                  <a:latin typeface="Times New Roman"/>
                  <a:ea typeface="Times New Roman"/>
                  <a:cs typeface="Times New Roman"/>
                  <a:sym typeface="Times New Roman"/>
                </a:rPr>
                <a:t>Dog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9004119" y="2085655"/>
              <a:ext cx="1582500" cy="2451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9004119" y="2330903"/>
              <a:ext cx="1582500" cy="1113000"/>
            </a:xfrm>
            <a:prstGeom prst="rect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 void </a:t>
              </a:r>
              <a:r>
                <a:rPr b="1"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talk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/>
                <a:t>…….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b="0" i="0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5" name="Google Shape;135;p20"/>
          <p:cNvSpPr txBox="1"/>
          <p:nvPr/>
        </p:nvSpPr>
        <p:spPr>
          <a:xfrm>
            <a:off x="306525" y="1796350"/>
            <a:ext cx="4638300" cy="20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050" u="none" cap="none" strike="noStrike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monAnimal.</a:t>
            </a: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350" u="none" cap="none" strike="noStrike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0"/>
          <p:cNvCxnSpPr>
            <a:endCxn id="134" idx="1"/>
          </p:cNvCxnSpPr>
          <p:nvPr/>
        </p:nvCxnSpPr>
        <p:spPr>
          <a:xfrm>
            <a:off x="2786976" y="3254498"/>
            <a:ext cx="3984900" cy="1087200"/>
          </a:xfrm>
          <a:prstGeom prst="straightConnector1">
            <a:avLst/>
          </a:prstGeom>
          <a:noFill/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2786950" y="2167175"/>
            <a:ext cx="3984900" cy="1087200"/>
          </a:xfrm>
          <a:prstGeom prst="straightConnector1">
            <a:avLst/>
          </a:prstGeom>
          <a:noFill/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525" y="20101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525" y="35249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525" y="23188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48" name="Google Shape;148;p21"/>
          <p:cNvSpPr txBox="1"/>
          <p:nvPr/>
        </p:nvSpPr>
        <p:spPr>
          <a:xfrm>
            <a:off x="380700" y="586525"/>
            <a:ext cx="83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P</a:t>
            </a:r>
            <a:r>
              <a:rPr b="1" lang="en">
                <a:solidFill>
                  <a:srgbClr val="E20B0B"/>
                </a:solidFill>
              </a:rPr>
              <a:t>olymorphisme : exemple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06525" y="1796350"/>
            <a:ext cx="4638300" cy="20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AnimalTester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50" u="none" cap="none" strike="no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5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monAnimal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350" u="none" cap="none" strike="noStrike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050" u="none" cap="none" strike="noStrike">
              <a:solidFill>
                <a:srgbClr val="E20B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monAnimal.</a:t>
            </a:r>
            <a:r>
              <a:rPr b="1" lang="en" sz="13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50" u="none" cap="none" strike="noStrike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106825" y="1500100"/>
            <a:ext cx="363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L’appel de la méthode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monAnimal.attack()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 cause une erreur car le compilateur considère que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monAnimal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est un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Animal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et </a:t>
            </a:r>
            <a:r>
              <a:rPr b="1" lang="en" sz="160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 pas un Dog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, et donc ne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possède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 pas de méthode nommée attack(), bien qu'il contient une instance de Chien.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