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Barlow Condensed Medium"/>
      <p:regular r:id="rId34"/>
      <p:bold r:id="rId35"/>
      <p:italic r:id="rId36"/>
      <p:boldItalic r:id="rId37"/>
    </p:embeddedFont>
    <p:embeddedFont>
      <p:font typeface="Barlow Condensed"/>
      <p:regular r:id="rId38"/>
      <p:bold r:id="rId39"/>
      <p:italic r:id="rId40"/>
      <p:boldItalic r:id="rId41"/>
    </p:embeddedFont>
    <p:embeddedFont>
      <p:font typeface="Roboto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094C33-7743-473A-ADB9-DA72278DDD93}">
  <a:tblStyle styleId="{FC094C33-7743-473A-ADB9-DA72278DDD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Condensed-italic.fntdata"/><Relationship Id="rId20" Type="http://schemas.openxmlformats.org/officeDocument/2006/relationships/slide" Target="slides/slide15.xml"/><Relationship Id="rId42" Type="http://schemas.openxmlformats.org/officeDocument/2006/relationships/font" Target="fonts/RobotoLight-regular.fntdata"/><Relationship Id="rId41" Type="http://schemas.openxmlformats.org/officeDocument/2006/relationships/font" Target="fonts/BarlowCondensed-boldItalic.fntdata"/><Relationship Id="rId22" Type="http://schemas.openxmlformats.org/officeDocument/2006/relationships/slide" Target="slides/slide17.xml"/><Relationship Id="rId44" Type="http://schemas.openxmlformats.org/officeDocument/2006/relationships/font" Target="fonts/RobotoLight-italic.fntdata"/><Relationship Id="rId21" Type="http://schemas.openxmlformats.org/officeDocument/2006/relationships/slide" Target="slides/slide16.xml"/><Relationship Id="rId43" Type="http://schemas.openxmlformats.org/officeDocument/2006/relationships/font" Target="fonts/Roboto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BarlowCondensedMedium-bold.fntdata"/><Relationship Id="rId12" Type="http://schemas.openxmlformats.org/officeDocument/2006/relationships/slide" Target="slides/slide7.xml"/><Relationship Id="rId34" Type="http://schemas.openxmlformats.org/officeDocument/2006/relationships/font" Target="fonts/BarlowCondensedMedium-regular.fntdata"/><Relationship Id="rId15" Type="http://schemas.openxmlformats.org/officeDocument/2006/relationships/slide" Target="slides/slide10.xml"/><Relationship Id="rId37" Type="http://schemas.openxmlformats.org/officeDocument/2006/relationships/font" Target="fonts/BarlowCondensedMedium-boldItalic.fntdata"/><Relationship Id="rId14" Type="http://schemas.openxmlformats.org/officeDocument/2006/relationships/slide" Target="slides/slide9.xml"/><Relationship Id="rId36" Type="http://schemas.openxmlformats.org/officeDocument/2006/relationships/font" Target="fonts/BarlowCondensedMedium-italic.fntdata"/><Relationship Id="rId17" Type="http://schemas.openxmlformats.org/officeDocument/2006/relationships/slide" Target="slides/slide12.xml"/><Relationship Id="rId39" Type="http://schemas.openxmlformats.org/officeDocument/2006/relationships/font" Target="fonts/BarlowCondensed-bold.fntdata"/><Relationship Id="rId16" Type="http://schemas.openxmlformats.org/officeDocument/2006/relationships/slide" Target="slides/slide11.xml"/><Relationship Id="rId38" Type="http://schemas.openxmlformats.org/officeDocument/2006/relationships/font" Target="fonts/BarlowCondense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476e48cd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476e48cd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476e48cd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476e48cd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476e48cd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476e48cd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476e48cd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476e48cd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476e48cd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476e48cd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476e48cd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476e48cd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476e48cd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476e48cd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476e48cd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476e48cd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476e48cd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476e48cd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476e48cd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476e48cd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476e48cd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476e48cd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476e48cd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476e48cd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948fe8a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948fe8a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48fe8ab3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48fe8ab3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204f809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204f809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c6c6bd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c6c6bd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476e48cd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476e48cd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76e48cd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76e48cd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476e48cd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476e48cd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476e48cd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476e48cd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4a599e8f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4a599e8f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8: </a:t>
            </a:r>
            <a:r>
              <a:rPr b="1" lang="en" sz="2600">
                <a:solidFill>
                  <a:srgbClr val="E20B0B"/>
                </a:solidFill>
                <a:latin typeface="Barlow Condensed"/>
                <a:ea typeface="Barlow Condensed"/>
                <a:cs typeface="Barlow Condensed"/>
                <a:sym typeface="Barlow Condensed"/>
              </a:rPr>
              <a:t>Les interfaces</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D:\esprit 2014\ESPRIT 2014\charte essprit 2014\render\support final\triangle.png" id="148" name="Google Shape;148;p2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9" name="Google Shape;149;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0" name="Google Shape;15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51" name="Google Shape;151;p22"/>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52" name="Google Shape;152;p2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 Héritage</a:t>
            </a:r>
            <a:endParaRPr/>
          </a:p>
        </p:txBody>
      </p:sp>
      <p:sp>
        <p:nvSpPr>
          <p:cNvPr id="153" name="Google Shape;153;p22"/>
          <p:cNvSpPr txBox="1"/>
          <p:nvPr/>
        </p:nvSpPr>
        <p:spPr>
          <a:xfrm>
            <a:off x="380700" y="586525"/>
            <a:ext cx="83631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Une classe peut implémenter </a:t>
            </a:r>
            <a:r>
              <a:rPr b="1" lang="en" sz="1900">
                <a:solidFill>
                  <a:srgbClr val="FF0000"/>
                </a:solidFill>
                <a:latin typeface="Roboto"/>
                <a:ea typeface="Roboto"/>
                <a:cs typeface="Roboto"/>
                <a:sym typeface="Roboto"/>
              </a:rPr>
              <a:t>plusieurs</a:t>
            </a:r>
            <a:r>
              <a:rPr lang="en" sz="1900">
                <a:solidFill>
                  <a:srgbClr val="FF0000"/>
                </a:solidFill>
                <a:latin typeface="Roboto Light"/>
                <a:ea typeface="Roboto Light"/>
                <a:cs typeface="Roboto Light"/>
                <a:sym typeface="Roboto Light"/>
              </a:rPr>
              <a:t> </a:t>
            </a:r>
            <a:r>
              <a:rPr lang="en" sz="1900">
                <a:solidFill>
                  <a:schemeClr val="dk1"/>
                </a:solidFill>
                <a:latin typeface="Roboto Light"/>
                <a:ea typeface="Roboto Light"/>
                <a:cs typeface="Roboto Light"/>
                <a:sym typeface="Roboto Light"/>
              </a:rPr>
              <a:t>interfaces à la fois, et une interface peut hériter de </a:t>
            </a:r>
            <a:r>
              <a:rPr b="1" lang="en" sz="1900">
                <a:solidFill>
                  <a:srgbClr val="FF0000"/>
                </a:solidFill>
                <a:latin typeface="Roboto"/>
                <a:ea typeface="Roboto"/>
                <a:cs typeface="Roboto"/>
                <a:sym typeface="Roboto"/>
              </a:rPr>
              <a:t>plusieurs </a:t>
            </a:r>
            <a:r>
              <a:rPr lang="en" sz="1900">
                <a:solidFill>
                  <a:schemeClr val="dk1"/>
                </a:solidFill>
                <a:latin typeface="Roboto Light"/>
                <a:ea typeface="Roboto Light"/>
                <a:cs typeface="Roboto Light"/>
                <a:sym typeface="Roboto Light"/>
              </a:rPr>
              <a:t>autres interfaces à la fois.</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b="1" lang="en" sz="1900">
                <a:solidFill>
                  <a:srgbClr val="FF0000"/>
                </a:solidFill>
                <a:latin typeface="Roboto"/>
                <a:ea typeface="Roboto"/>
                <a:cs typeface="Roboto"/>
                <a:sym typeface="Roboto"/>
              </a:rPr>
              <a:t>Attention : En JAVA l'héritage multiple pour une classe n'est pas permis, donc les interfaces répondent à cette problématique.</a:t>
            </a:r>
            <a:endParaRPr b="1" sz="1900">
              <a:solidFill>
                <a:srgbClr val="FF0000"/>
              </a:solidFill>
              <a:latin typeface="Roboto"/>
              <a:ea typeface="Roboto"/>
              <a:cs typeface="Roboto"/>
              <a:sym typeface="Roboto"/>
            </a:endParaRPr>
          </a:p>
        </p:txBody>
      </p:sp>
      <p:pic>
        <p:nvPicPr>
          <p:cNvPr id="154" name="Google Shape;154;p22"/>
          <p:cNvPicPr preferRelativeResize="0"/>
          <p:nvPr/>
        </p:nvPicPr>
        <p:blipFill rotWithShape="1">
          <a:blip r:embed="rId4">
            <a:alphaModFix/>
          </a:blip>
          <a:srcRect b="26262" l="0" r="0" t="8344"/>
          <a:stretch/>
        </p:blipFill>
        <p:spPr>
          <a:xfrm>
            <a:off x="1008100" y="2721575"/>
            <a:ext cx="7464349" cy="1941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D:\esprit 2014\ESPRIT 2014\charte essprit 2014\render\support final\triangle.png" id="159" name="Google Shape;159;p2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60" name="Google Shape;160;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62" name="Google Shape;162;p23"/>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63" name="Google Shape;163;p2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 Héritage (exemple 1)</a:t>
            </a:r>
            <a:endParaRPr/>
          </a:p>
        </p:txBody>
      </p:sp>
      <p:sp>
        <p:nvSpPr>
          <p:cNvPr id="164" name="Google Shape;164;p23"/>
          <p:cNvSpPr txBox="1"/>
          <p:nvPr/>
        </p:nvSpPr>
        <p:spPr>
          <a:xfrm>
            <a:off x="164375" y="668775"/>
            <a:ext cx="4335600" cy="153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a:t>
            </a:r>
            <a:r>
              <a:rPr b="1" lang="en" sz="1750">
                <a:solidFill>
                  <a:srgbClr val="7928A1"/>
                </a:solidFill>
                <a:latin typeface="Courier New"/>
                <a:ea typeface="Courier New"/>
                <a:cs typeface="Courier New"/>
                <a:sym typeface="Courier New"/>
              </a:rPr>
              <a:t>nterface</a:t>
            </a:r>
            <a:r>
              <a:rPr b="1" i="0" lang="en" sz="17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a:t>
            </a: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a:t>
            </a:r>
            <a:r>
              <a:rPr b="1" lang="en" sz="1750">
                <a:solidFill>
                  <a:srgbClr val="7928A1"/>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r>
              <a:rPr b="1" lang="en" sz="1750">
                <a:solidFill>
                  <a:srgbClr val="262626"/>
                </a:solidFill>
                <a:latin typeface="Courier New"/>
                <a:ea typeface="Courier New"/>
                <a:cs typeface="Courier New"/>
                <a:sym typeface="Courier New"/>
              </a:rPr>
              <a:t>);</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p:txBody>
      </p:sp>
      <p:sp>
        <p:nvSpPr>
          <p:cNvPr id="165" name="Google Shape;165;p23"/>
          <p:cNvSpPr txBox="1"/>
          <p:nvPr/>
        </p:nvSpPr>
        <p:spPr>
          <a:xfrm>
            <a:off x="4499975" y="668775"/>
            <a:ext cx="4335600" cy="153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interface</a:t>
            </a:r>
            <a:r>
              <a:rPr b="1" i="0" lang="en" sz="17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Math2</a:t>
            </a: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divide</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a:t>
            </a:r>
            <a:r>
              <a:rPr b="1" lang="en" sz="1750">
                <a:solidFill>
                  <a:srgbClr val="7928A1"/>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subtract</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p:txBody>
      </p:sp>
      <p:sp>
        <p:nvSpPr>
          <p:cNvPr id="166" name="Google Shape;166;p23"/>
          <p:cNvSpPr txBox="1"/>
          <p:nvPr/>
        </p:nvSpPr>
        <p:spPr>
          <a:xfrm>
            <a:off x="164375" y="2345175"/>
            <a:ext cx="8671200" cy="217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class</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MyClass</a:t>
            </a:r>
            <a:r>
              <a:rPr b="1" i="0" lang="en" sz="1850" u="none" cap="none" strike="noStrike">
                <a:solidFill>
                  <a:srgbClr val="262626"/>
                </a:solidFill>
                <a:latin typeface="Courier New"/>
                <a:ea typeface="Courier New"/>
                <a:cs typeface="Courier New"/>
                <a:sym typeface="Courier New"/>
              </a:rPr>
              <a:t> </a:t>
            </a:r>
            <a:r>
              <a:rPr b="1" i="0" lang="en" sz="1850" u="none" cap="none" strike="noStrike">
                <a:solidFill>
                  <a:srgbClr val="FF0000"/>
                </a:solidFill>
                <a:latin typeface="Courier New"/>
                <a:ea typeface="Courier New"/>
                <a:cs typeface="Courier New"/>
                <a:sym typeface="Courier New"/>
              </a:rPr>
              <a:t>implements </a:t>
            </a:r>
            <a:r>
              <a:rPr b="1" lang="en" sz="1850">
                <a:solidFill>
                  <a:srgbClr val="006F94"/>
                </a:solidFill>
                <a:latin typeface="Courier New"/>
                <a:ea typeface="Courier New"/>
                <a:cs typeface="Courier New"/>
                <a:sym typeface="Courier New"/>
              </a:rPr>
              <a:t>Math1, Math2</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850">
                <a:solidFill>
                  <a:srgbClr val="006F94"/>
                </a:solidFill>
                <a:latin typeface="Courier New"/>
                <a:ea typeface="Courier New"/>
                <a:cs typeface="Courier New"/>
                <a:sym typeface="Courier New"/>
              </a:rPr>
              <a:t>add</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850">
                <a:solidFill>
                  <a:srgbClr val="006F94"/>
                </a:solidFill>
                <a:latin typeface="Courier New"/>
                <a:ea typeface="Courier New"/>
                <a:cs typeface="Courier New"/>
                <a:sym typeface="Courier New"/>
              </a:rPr>
              <a:t>multiply</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750">
                <a:solidFill>
                  <a:srgbClr val="006F94"/>
                </a:solidFill>
                <a:latin typeface="Courier New"/>
                <a:ea typeface="Courier New"/>
                <a:cs typeface="Courier New"/>
                <a:sym typeface="Courier New"/>
              </a:rPr>
              <a:t>divide</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850">
                <a:solidFill>
                  <a:srgbClr val="7928A1"/>
                </a:solidFill>
                <a:latin typeface="Courier New"/>
                <a:ea typeface="Courier New"/>
                <a:cs typeface="Courier New"/>
                <a:sym typeface="Courier New"/>
              </a:rPr>
              <a:t>public int </a:t>
            </a:r>
            <a:r>
              <a:rPr b="1" lang="en" sz="1750">
                <a:solidFill>
                  <a:srgbClr val="006F94"/>
                </a:solidFill>
                <a:latin typeface="Courier New"/>
                <a:ea typeface="Courier New"/>
                <a:cs typeface="Courier New"/>
                <a:sym typeface="Courier New"/>
              </a:rPr>
              <a:t>subtract</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7928A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D:\esprit 2014\ESPRIT 2014\charte essprit 2014\render\support final\triangle.png" id="171" name="Google Shape;171;p2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72" name="Google Shape;172;p2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4" name="Google Shape;174;p24"/>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75" name="Google Shape;175;p2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 Héritage (exemple 2)</a:t>
            </a:r>
            <a:endParaRPr/>
          </a:p>
        </p:txBody>
      </p:sp>
      <p:sp>
        <p:nvSpPr>
          <p:cNvPr id="176" name="Google Shape;176;p24"/>
          <p:cNvSpPr txBox="1"/>
          <p:nvPr/>
        </p:nvSpPr>
        <p:spPr>
          <a:xfrm>
            <a:off x="164375" y="668775"/>
            <a:ext cx="4335600" cy="153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interface</a:t>
            </a:r>
            <a:r>
              <a:rPr b="1" i="0" lang="en" sz="17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 </a:t>
            </a:r>
            <a:r>
              <a:rPr b="1" lang="en" sz="1750">
                <a:solidFill>
                  <a:srgbClr val="FF0000"/>
                </a:solidFill>
                <a:latin typeface="Courier New"/>
                <a:ea typeface="Courier New"/>
                <a:cs typeface="Courier New"/>
                <a:sym typeface="Courier New"/>
              </a:rPr>
              <a:t>extends </a:t>
            </a:r>
            <a:r>
              <a:rPr b="1" lang="en" sz="1750">
                <a:solidFill>
                  <a:srgbClr val="006F94"/>
                </a:solidFill>
                <a:latin typeface="Courier New"/>
                <a:ea typeface="Courier New"/>
                <a:cs typeface="Courier New"/>
                <a:sym typeface="Courier New"/>
              </a:rPr>
              <a:t>M</a:t>
            </a:r>
            <a:r>
              <a:rPr b="1" lang="en" sz="1750">
                <a:solidFill>
                  <a:srgbClr val="006F94"/>
                </a:solidFill>
                <a:latin typeface="Courier New"/>
                <a:ea typeface="Courier New"/>
                <a:cs typeface="Courier New"/>
                <a:sym typeface="Courier New"/>
              </a:rPr>
              <a:t>ath2</a:t>
            </a: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p:txBody>
      </p:sp>
      <p:sp>
        <p:nvSpPr>
          <p:cNvPr id="177" name="Google Shape;177;p24"/>
          <p:cNvSpPr txBox="1"/>
          <p:nvPr/>
        </p:nvSpPr>
        <p:spPr>
          <a:xfrm>
            <a:off x="4499975" y="668775"/>
            <a:ext cx="4335600" cy="153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interface</a:t>
            </a:r>
            <a:r>
              <a:rPr b="1" i="0" lang="en" sz="17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Math2</a:t>
            </a: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divide</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subtract</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750" u="none" cap="none" strike="noStrike">
                <a:solidFill>
                  <a:srgbClr val="262626"/>
                </a:solidFill>
                <a:latin typeface="Courier New"/>
                <a:ea typeface="Courier New"/>
                <a:cs typeface="Courier New"/>
                <a:sym typeface="Courier New"/>
              </a:rPr>
              <a:t>}</a:t>
            </a:r>
            <a:endParaRPr b="1" i="0" sz="1750" u="none" cap="none" strike="noStrike">
              <a:solidFill>
                <a:srgbClr val="262626"/>
              </a:solidFill>
              <a:latin typeface="Courier New"/>
              <a:ea typeface="Courier New"/>
              <a:cs typeface="Courier New"/>
              <a:sym typeface="Courier New"/>
            </a:endParaRPr>
          </a:p>
        </p:txBody>
      </p:sp>
      <p:sp>
        <p:nvSpPr>
          <p:cNvPr id="178" name="Google Shape;178;p24"/>
          <p:cNvSpPr txBox="1"/>
          <p:nvPr/>
        </p:nvSpPr>
        <p:spPr>
          <a:xfrm>
            <a:off x="164375" y="2345175"/>
            <a:ext cx="8671200" cy="217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class</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MyClass</a:t>
            </a:r>
            <a:r>
              <a:rPr b="1" i="0" lang="en" sz="1850" u="none" cap="none" strike="noStrike">
                <a:solidFill>
                  <a:srgbClr val="262626"/>
                </a:solidFill>
                <a:latin typeface="Courier New"/>
                <a:ea typeface="Courier New"/>
                <a:cs typeface="Courier New"/>
                <a:sym typeface="Courier New"/>
              </a:rPr>
              <a:t> </a:t>
            </a:r>
            <a:r>
              <a:rPr b="1" i="0" lang="en" sz="1850" u="none" cap="none" strike="noStrike">
                <a:solidFill>
                  <a:srgbClr val="FF0000"/>
                </a:solidFill>
                <a:latin typeface="Courier New"/>
                <a:ea typeface="Courier New"/>
                <a:cs typeface="Courier New"/>
                <a:sym typeface="Courier New"/>
              </a:rPr>
              <a:t>implements </a:t>
            </a:r>
            <a:r>
              <a:rPr b="1" lang="en" sz="1850">
                <a:solidFill>
                  <a:srgbClr val="006F94"/>
                </a:solidFill>
                <a:latin typeface="Courier New"/>
                <a:ea typeface="Courier New"/>
                <a:cs typeface="Courier New"/>
                <a:sym typeface="Courier New"/>
              </a:rPr>
              <a:t>Math1</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850">
                <a:solidFill>
                  <a:srgbClr val="006F94"/>
                </a:solidFill>
                <a:latin typeface="Courier New"/>
                <a:ea typeface="Courier New"/>
                <a:cs typeface="Courier New"/>
                <a:sym typeface="Courier New"/>
              </a:rPr>
              <a:t>add</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850">
                <a:solidFill>
                  <a:srgbClr val="006F94"/>
                </a:solidFill>
                <a:latin typeface="Courier New"/>
                <a:ea typeface="Courier New"/>
                <a:cs typeface="Courier New"/>
                <a:sym typeface="Courier New"/>
              </a:rPr>
              <a:t>multiply</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750">
                <a:solidFill>
                  <a:srgbClr val="006F94"/>
                </a:solidFill>
                <a:latin typeface="Courier New"/>
                <a:ea typeface="Courier New"/>
                <a:cs typeface="Courier New"/>
                <a:sym typeface="Courier New"/>
              </a:rPr>
              <a:t>divide</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850">
                <a:solidFill>
                  <a:srgbClr val="7928A1"/>
                </a:solidFill>
                <a:latin typeface="Courier New"/>
                <a:ea typeface="Courier New"/>
                <a:cs typeface="Courier New"/>
                <a:sym typeface="Courier New"/>
              </a:rPr>
              <a:t>public int </a:t>
            </a:r>
            <a:r>
              <a:rPr b="1" lang="en" sz="1750">
                <a:solidFill>
                  <a:srgbClr val="006F94"/>
                </a:solidFill>
                <a:latin typeface="Courier New"/>
                <a:ea typeface="Courier New"/>
                <a:cs typeface="Courier New"/>
                <a:sym typeface="Courier New"/>
              </a:rPr>
              <a:t>subtract</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7928A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D:\esprit 2014\ESPRIT 2014\charte essprit 2014\render\support final\triangle.png" id="183" name="Google Shape;183;p2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84" name="Google Shape;184;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85" name="Google Shape;18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86" name="Google Shape;186;p25"/>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87" name="Google Shape;187;p2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par défaut</a:t>
            </a:r>
            <a:endParaRPr b="1">
              <a:solidFill>
                <a:srgbClr val="E20B0B"/>
              </a:solidFill>
            </a:endParaRPr>
          </a:p>
        </p:txBody>
      </p:sp>
      <p:sp>
        <p:nvSpPr>
          <p:cNvPr id="188" name="Google Shape;188;p25"/>
          <p:cNvSpPr txBox="1"/>
          <p:nvPr/>
        </p:nvSpPr>
        <p:spPr>
          <a:xfrm>
            <a:off x="380700" y="586525"/>
            <a:ext cx="836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Avec les méthodes par défaut (</a:t>
            </a:r>
            <a:r>
              <a:rPr b="1" lang="en" sz="1900">
                <a:solidFill>
                  <a:srgbClr val="FF0000"/>
                </a:solidFill>
                <a:latin typeface="Roboto"/>
                <a:ea typeface="Roboto"/>
                <a:cs typeface="Roboto"/>
                <a:sym typeface="Roboto"/>
              </a:rPr>
              <a:t>"default methods"</a:t>
            </a:r>
            <a:r>
              <a:rPr lang="en" sz="1900">
                <a:solidFill>
                  <a:schemeClr val="dk1"/>
                </a:solidFill>
                <a:latin typeface="Roboto Light"/>
                <a:ea typeface="Roboto Light"/>
                <a:cs typeface="Roboto Light"/>
                <a:sym typeface="Roboto Light"/>
              </a:rPr>
              <a:t>), il est possible de fournir une implémentation commune pour une méthode dans une interface, ce qui évite la duplication de code dans chaque classe qui l’</a:t>
            </a:r>
            <a:r>
              <a:rPr lang="en" sz="1900">
                <a:solidFill>
                  <a:schemeClr val="dk1"/>
                </a:solidFill>
                <a:latin typeface="Roboto Light"/>
                <a:ea typeface="Roboto Light"/>
                <a:cs typeface="Roboto Light"/>
                <a:sym typeface="Roboto Light"/>
              </a:rPr>
              <a:t>implémente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189" name="Google Shape;189;p25"/>
          <p:cNvSpPr txBox="1"/>
          <p:nvPr/>
        </p:nvSpPr>
        <p:spPr>
          <a:xfrm>
            <a:off x="380700" y="2010325"/>
            <a:ext cx="8363100" cy="270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8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FF0000"/>
                </a:solidFill>
                <a:latin typeface="Courier New"/>
                <a:ea typeface="Courier New"/>
                <a:cs typeface="Courier New"/>
                <a:sym typeface="Courier New"/>
              </a:rPr>
              <a:t>d</a:t>
            </a:r>
            <a:r>
              <a:rPr b="1" lang="en" sz="1850">
                <a:solidFill>
                  <a:srgbClr val="FF0000"/>
                </a:solidFill>
                <a:latin typeface="Courier New"/>
                <a:ea typeface="Courier New"/>
                <a:cs typeface="Courier New"/>
                <a:sym typeface="Courier New"/>
              </a:rPr>
              <a:t>efault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divide</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850">
                <a:solidFill>
                  <a:srgbClr val="0033B3"/>
                </a:solidFill>
                <a:highlight>
                  <a:schemeClr val="lt1"/>
                </a:highlight>
                <a:latin typeface="Courier New"/>
                <a:ea typeface="Courier New"/>
                <a:cs typeface="Courier New"/>
                <a:sym typeface="Courier New"/>
              </a:rPr>
              <a:t>return </a:t>
            </a:r>
            <a:r>
              <a:rPr b="1" lang="en" sz="1750">
                <a:solidFill>
                  <a:srgbClr val="262626"/>
                </a:solidFill>
                <a:latin typeface="Courier New"/>
                <a:ea typeface="Courier New"/>
                <a:cs typeface="Courier New"/>
                <a:sym typeface="Courier New"/>
              </a:rPr>
              <a:t>x / y;</a:t>
            </a:r>
            <a:endParaRPr b="1" sz="17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D:\esprit 2014\ESPRIT 2014\charte essprit 2014\render\support final\triangle.png" id="194" name="Google Shape;194;p2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95" name="Google Shape;195;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6" name="Google Shape;19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7" name="Google Shape;197;p26"/>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98" name="Google Shape;198;p2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par défaut</a:t>
            </a:r>
            <a:endParaRPr b="1">
              <a:solidFill>
                <a:srgbClr val="E20B0B"/>
              </a:solidFill>
            </a:endParaRPr>
          </a:p>
        </p:txBody>
      </p:sp>
      <p:sp>
        <p:nvSpPr>
          <p:cNvPr id="199" name="Google Shape;199;p26"/>
          <p:cNvSpPr txBox="1"/>
          <p:nvPr/>
        </p:nvSpPr>
        <p:spPr>
          <a:xfrm>
            <a:off x="390450" y="586525"/>
            <a:ext cx="83631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Une méthode par défaut </a:t>
            </a:r>
            <a:r>
              <a:rPr b="1" lang="en" sz="1900">
                <a:solidFill>
                  <a:srgbClr val="FF0000"/>
                </a:solidFill>
                <a:latin typeface="Roboto"/>
                <a:ea typeface="Roboto"/>
                <a:cs typeface="Roboto"/>
                <a:sym typeface="Roboto"/>
              </a:rPr>
              <a:t>peut être</a:t>
            </a:r>
            <a:r>
              <a:rPr lang="en" sz="1900">
                <a:solidFill>
                  <a:schemeClr val="dk1"/>
                </a:solidFill>
                <a:latin typeface="Roboto Light"/>
                <a:ea typeface="Roboto Light"/>
                <a:cs typeface="Roboto Light"/>
                <a:sym typeface="Roboto Light"/>
              </a:rPr>
              <a:t> </a:t>
            </a:r>
            <a:r>
              <a:rPr b="1" lang="en" sz="1900">
                <a:solidFill>
                  <a:srgbClr val="FF0000"/>
                </a:solidFill>
                <a:latin typeface="Roboto"/>
                <a:ea typeface="Roboto"/>
                <a:cs typeface="Roboto"/>
                <a:sym typeface="Roboto"/>
              </a:rPr>
              <a:t>redéfinie</a:t>
            </a:r>
            <a:r>
              <a:rPr lang="en" sz="1900">
                <a:solidFill>
                  <a:schemeClr val="dk1"/>
                </a:solidFill>
                <a:latin typeface="Roboto Light"/>
                <a:ea typeface="Roboto Light"/>
                <a:cs typeface="Roboto Light"/>
                <a:sym typeface="Roboto Light"/>
              </a:rPr>
              <a:t>, mais ce n’est </a:t>
            </a:r>
            <a:r>
              <a:rPr b="1" lang="en" sz="1900">
                <a:solidFill>
                  <a:schemeClr val="dk1"/>
                </a:solidFill>
                <a:latin typeface="Roboto"/>
                <a:ea typeface="Roboto"/>
                <a:cs typeface="Roboto"/>
                <a:sym typeface="Roboto"/>
              </a:rPr>
              <a:t>pas obligatoire </a:t>
            </a:r>
            <a:r>
              <a:rPr lang="en" sz="1900">
                <a:solidFill>
                  <a:schemeClr val="dk1"/>
                </a:solidFill>
                <a:latin typeface="Roboto Light"/>
                <a:ea typeface="Roboto Light"/>
                <a:cs typeface="Roboto Light"/>
                <a:sym typeface="Roboto Light"/>
              </a:rPr>
              <a:t>puisqu’elle n’est </a:t>
            </a:r>
            <a:r>
              <a:rPr b="1" lang="en" sz="1900">
                <a:solidFill>
                  <a:srgbClr val="FF0000"/>
                </a:solidFill>
                <a:latin typeface="Roboto"/>
                <a:ea typeface="Roboto"/>
                <a:cs typeface="Roboto"/>
                <a:sym typeface="Roboto"/>
              </a:rPr>
              <a:t>pas abstraite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200" name="Google Shape;200;p26"/>
          <p:cNvSpPr txBox="1"/>
          <p:nvPr/>
        </p:nvSpPr>
        <p:spPr>
          <a:xfrm>
            <a:off x="380700" y="2010325"/>
            <a:ext cx="8363100" cy="303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n" sz="1850">
                <a:solidFill>
                  <a:srgbClr val="7928A1"/>
                </a:solidFill>
                <a:latin typeface="Courier New"/>
                <a:ea typeface="Courier New"/>
                <a:cs typeface="Courier New"/>
                <a:sym typeface="Courier New"/>
              </a:rPr>
              <a:t>class</a:t>
            </a:r>
            <a:r>
              <a:rPr b="1" lang="en" sz="1850">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MyClass</a:t>
            </a:r>
            <a:r>
              <a:rPr b="1" lang="en" sz="1850">
                <a:solidFill>
                  <a:srgbClr val="262626"/>
                </a:solidFill>
                <a:latin typeface="Courier New"/>
                <a:ea typeface="Courier New"/>
                <a:cs typeface="Courier New"/>
                <a:sym typeface="Courier New"/>
              </a:rPr>
              <a:t> </a:t>
            </a:r>
            <a:r>
              <a:rPr b="1" lang="en" sz="1850">
                <a:solidFill>
                  <a:srgbClr val="FF0000"/>
                </a:solidFill>
                <a:latin typeface="Courier New"/>
                <a:ea typeface="Courier New"/>
                <a:cs typeface="Courier New"/>
                <a:sym typeface="Courier New"/>
              </a:rPr>
              <a:t>implements </a:t>
            </a:r>
            <a:r>
              <a:rPr b="1" lang="en" sz="1850">
                <a:solidFill>
                  <a:srgbClr val="006F94"/>
                </a:solidFill>
                <a:latin typeface="Courier New"/>
                <a:ea typeface="Courier New"/>
                <a:cs typeface="Courier New"/>
                <a:sym typeface="Courier New"/>
              </a:rPr>
              <a:t>Math1</a:t>
            </a: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850">
                <a:solidFill>
                  <a:srgbClr val="006F94"/>
                </a:solidFill>
                <a:latin typeface="Courier New"/>
                <a:ea typeface="Courier New"/>
                <a:cs typeface="Courier New"/>
                <a:sym typeface="Courier New"/>
              </a:rPr>
              <a:t>add</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public int </a:t>
            </a:r>
            <a:r>
              <a:rPr b="1" lang="en" sz="1850">
                <a:solidFill>
                  <a:srgbClr val="006F94"/>
                </a:solidFill>
                <a:latin typeface="Courier New"/>
                <a:ea typeface="Courier New"/>
                <a:cs typeface="Courier New"/>
                <a:sym typeface="Courier New"/>
              </a:rPr>
              <a:t>multiply</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x * y;}</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endParaRPr b="1" sz="18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850">
                <a:solidFill>
                  <a:srgbClr val="7928A1"/>
                </a:solidFill>
                <a:latin typeface="Courier New"/>
                <a:ea typeface="Courier New"/>
                <a:cs typeface="Courier New"/>
                <a:sym typeface="Courier New"/>
              </a:rPr>
              <a:t>public int </a:t>
            </a:r>
            <a:r>
              <a:rPr b="1" lang="en" sz="1750">
                <a:solidFill>
                  <a:srgbClr val="006F94"/>
                </a:solidFill>
                <a:latin typeface="Courier New"/>
                <a:ea typeface="Courier New"/>
                <a:cs typeface="Courier New"/>
                <a:sym typeface="Courier New"/>
              </a:rPr>
              <a:t>divide</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y){</a:t>
            </a:r>
            <a:endParaRPr b="1" sz="1850">
              <a:solidFill>
                <a:srgbClr val="262626"/>
              </a:solidFill>
              <a:latin typeface="Courier New"/>
              <a:ea typeface="Courier New"/>
              <a:cs typeface="Courier New"/>
              <a:sym typeface="Courier New"/>
            </a:endParaRPr>
          </a:p>
          <a:p>
            <a:pPr indent="0" lvl="0" marL="914400" rtl="0" algn="l">
              <a:spcBef>
                <a:spcPts val="0"/>
              </a:spcBef>
              <a:spcAft>
                <a:spcPts val="0"/>
              </a:spcAft>
              <a:buClr>
                <a:schemeClr val="dk1"/>
              </a:buClr>
              <a:buSzPts val="1350"/>
              <a:buFont typeface="Arial"/>
              <a:buNone/>
            </a:pPr>
            <a:r>
              <a:rPr b="1" lang="en" sz="1850">
                <a:solidFill>
                  <a:srgbClr val="995400"/>
                </a:solidFill>
                <a:latin typeface="Courier New"/>
                <a:ea typeface="Courier New"/>
                <a:cs typeface="Courier New"/>
                <a:sym typeface="Courier New"/>
              </a:rPr>
              <a:t>int </a:t>
            </a:r>
            <a:r>
              <a:rPr b="1" lang="en" sz="1850">
                <a:solidFill>
                  <a:srgbClr val="262626"/>
                </a:solidFill>
                <a:latin typeface="Courier New"/>
                <a:ea typeface="Courier New"/>
                <a:cs typeface="Courier New"/>
                <a:sym typeface="Courier New"/>
              </a:rPr>
              <a:t>z = </a:t>
            </a:r>
            <a:r>
              <a:rPr b="1" lang="en" sz="1850">
                <a:solidFill>
                  <a:srgbClr val="006F94"/>
                </a:solidFill>
                <a:latin typeface="Courier New"/>
                <a:ea typeface="Courier New"/>
                <a:cs typeface="Courier New"/>
                <a:sym typeface="Courier New"/>
              </a:rPr>
              <a:t>Math1</a:t>
            </a:r>
            <a:r>
              <a:rPr b="1" lang="en" sz="1850">
                <a:solidFill>
                  <a:srgbClr val="0033B3"/>
                </a:solidFill>
                <a:highlight>
                  <a:schemeClr val="lt1"/>
                </a:highlight>
                <a:latin typeface="Courier New"/>
                <a:ea typeface="Courier New"/>
                <a:cs typeface="Courier New"/>
                <a:sym typeface="Courier New"/>
              </a:rPr>
              <a:t>.super</a:t>
            </a:r>
            <a:r>
              <a:rPr b="1" lang="en" sz="1850">
                <a:solidFill>
                  <a:srgbClr val="262626"/>
                </a:solidFill>
                <a:latin typeface="Courier New"/>
                <a:ea typeface="Courier New"/>
                <a:cs typeface="Courier New"/>
                <a:sym typeface="Courier New"/>
              </a:rPr>
              <a:t>.divide(x,y);</a:t>
            </a:r>
            <a:endParaRPr b="1" sz="1850">
              <a:solidFill>
                <a:srgbClr val="0033B3"/>
              </a:solidFill>
              <a:highlight>
                <a:schemeClr val="lt1"/>
              </a:highlight>
              <a:latin typeface="Courier New"/>
              <a:ea typeface="Courier New"/>
              <a:cs typeface="Courier New"/>
              <a:sym typeface="Courier New"/>
            </a:endParaRPr>
          </a:p>
          <a:p>
            <a:pPr indent="457200" lvl="0" marL="457200" rtl="0" algn="l">
              <a:spcBef>
                <a:spcPts val="0"/>
              </a:spcBef>
              <a:spcAft>
                <a:spcPts val="0"/>
              </a:spcAft>
              <a:buClr>
                <a:schemeClr val="dk1"/>
              </a:buClr>
              <a:buSzPts val="1350"/>
              <a:buFont typeface="Arial"/>
              <a:buNone/>
            </a:pPr>
            <a:r>
              <a:rPr b="1" lang="en" sz="1850">
                <a:solidFill>
                  <a:srgbClr val="0033B3"/>
                </a:solidFill>
                <a:highlight>
                  <a:schemeClr val="lt1"/>
                </a:highlight>
                <a:latin typeface="Courier New"/>
                <a:ea typeface="Courier New"/>
                <a:cs typeface="Courier New"/>
                <a:sym typeface="Courier New"/>
              </a:rPr>
              <a:t>return</a:t>
            </a:r>
            <a:r>
              <a:rPr b="1" lang="en" sz="1850">
                <a:solidFill>
                  <a:srgbClr val="262626"/>
                </a:solidFill>
                <a:latin typeface="Courier New"/>
                <a:ea typeface="Courier New"/>
                <a:cs typeface="Courier New"/>
                <a:sym typeface="Courier New"/>
              </a:rPr>
              <a:t> z / 2;</a:t>
            </a:r>
            <a:endParaRPr b="1" sz="18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a:t>
            </a:r>
            <a:endParaRPr b="1" sz="18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a:t>
            </a:r>
            <a:endParaRPr b="1" sz="1850">
              <a:solidFill>
                <a:srgbClr val="7928A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D:\esprit 2014\ESPRIT 2014\charte essprit 2014\render\support final\triangle.png" id="205" name="Google Shape;205;p2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06" name="Google Shape;206;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07" name="Google Shape;20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8" name="Google Shape;208;p27"/>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209" name="Google Shape;209;p2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par défaut : Avantages</a:t>
            </a:r>
            <a:endParaRPr b="1">
              <a:solidFill>
                <a:srgbClr val="E20B0B"/>
              </a:solidFill>
            </a:endParaRPr>
          </a:p>
        </p:txBody>
      </p:sp>
      <p:sp>
        <p:nvSpPr>
          <p:cNvPr id="210" name="Google Shape;210;p27"/>
          <p:cNvSpPr txBox="1"/>
          <p:nvPr/>
        </p:nvSpPr>
        <p:spPr>
          <a:xfrm>
            <a:off x="390450" y="586525"/>
            <a:ext cx="83631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L'utilisation des méthodes par défaut peut :</a:t>
            </a:r>
            <a:endParaRPr sz="19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Simplifier le code en réduisant la duplication de code dans les classes qui implémentent une interface. </a:t>
            </a:r>
            <a:endParaRPr sz="19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Mettre à jour plus facilement une interface existante sans avoir à modifier toutes les classes qui l'implémentent.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D:\esprit 2014\ESPRIT 2014\charte essprit 2014\render\support final\triangle.png" id="215" name="Google Shape;215;p2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6" name="Google Shape;216;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17" name="Google Shape;2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18" name="Google Shape;218;p28"/>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219" name="Google Shape;219;p2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statiques</a:t>
            </a:r>
            <a:endParaRPr b="1">
              <a:solidFill>
                <a:srgbClr val="E20B0B"/>
              </a:solidFill>
            </a:endParaRPr>
          </a:p>
        </p:txBody>
      </p:sp>
      <p:sp>
        <p:nvSpPr>
          <p:cNvPr id="220" name="Google Shape;220;p28"/>
          <p:cNvSpPr txBox="1"/>
          <p:nvPr/>
        </p:nvSpPr>
        <p:spPr>
          <a:xfrm>
            <a:off x="390450" y="586525"/>
            <a:ext cx="836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Il est possible aussi déclarer une méthode statique dans une interface, ces méthodes fonctionnent exactement de la même façon que celles portées par les classes.</a:t>
            </a:r>
            <a:endParaRPr sz="1900">
              <a:solidFill>
                <a:schemeClr val="dk1"/>
              </a:solidFill>
              <a:latin typeface="Roboto Light"/>
              <a:ea typeface="Roboto Light"/>
              <a:cs typeface="Roboto Light"/>
              <a:sym typeface="Roboto Light"/>
            </a:endParaRPr>
          </a:p>
        </p:txBody>
      </p:sp>
      <p:sp>
        <p:nvSpPr>
          <p:cNvPr id="221" name="Google Shape;221;p28"/>
          <p:cNvSpPr txBox="1"/>
          <p:nvPr/>
        </p:nvSpPr>
        <p:spPr>
          <a:xfrm>
            <a:off x="380700" y="2010325"/>
            <a:ext cx="5188200" cy="270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y);</a:t>
            </a:r>
            <a:endParaRPr b="1" sz="18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FF0000"/>
                </a:solidFill>
                <a:latin typeface="Courier New"/>
                <a:ea typeface="Courier New"/>
                <a:cs typeface="Courier New"/>
                <a:sym typeface="Courier New"/>
              </a:rPr>
              <a:t>static </a:t>
            </a:r>
            <a:r>
              <a:rPr b="1" lang="en" sz="1750">
                <a:solidFill>
                  <a:srgbClr val="7928A1"/>
                </a:solidFill>
                <a:latin typeface="Courier New"/>
                <a:ea typeface="Courier New"/>
                <a:cs typeface="Courier New"/>
                <a:sym typeface="Courier New"/>
              </a:rPr>
              <a:t>int </a:t>
            </a:r>
            <a:r>
              <a:rPr b="1" lang="en" sz="1750">
                <a:solidFill>
                  <a:srgbClr val="006F94"/>
                </a:solidFill>
                <a:latin typeface="Courier New"/>
                <a:ea typeface="Courier New"/>
                <a:cs typeface="Courier New"/>
                <a:sym typeface="Courier New"/>
              </a:rPr>
              <a:t>subtract</a:t>
            </a:r>
            <a:r>
              <a:rPr b="1" lang="en" sz="1750">
                <a:solidFill>
                  <a:srgbClr val="262626"/>
                </a:solidFill>
                <a:latin typeface="Courier New"/>
                <a:ea typeface="Courier New"/>
                <a:cs typeface="Courier New"/>
                <a:sym typeface="Courier New"/>
              </a:rPr>
              <a:t>(</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a:t>
            </a:r>
            <a:r>
              <a:rPr b="1" lang="en" sz="1750">
                <a:solidFill>
                  <a:srgbClr val="262626"/>
                </a:solidFill>
                <a:latin typeface="Courier New"/>
                <a:ea typeface="Courier New"/>
                <a:cs typeface="Courier New"/>
                <a:sym typeface="Courier New"/>
              </a:rPr>
              <a:t>x,</a:t>
            </a:r>
            <a:r>
              <a:rPr b="1" lang="en" sz="1750">
                <a:solidFill>
                  <a:srgbClr val="995400"/>
                </a:solidFill>
                <a:latin typeface="Courier New"/>
                <a:ea typeface="Courier New"/>
                <a:cs typeface="Courier New"/>
                <a:sym typeface="Courier New"/>
              </a:rPr>
              <a:t>int</a:t>
            </a:r>
            <a:r>
              <a:rPr b="1" lang="en" sz="1750">
                <a:solidFill>
                  <a:srgbClr val="262626"/>
                </a:solidFill>
                <a:latin typeface="Courier New"/>
                <a:ea typeface="Courier New"/>
                <a:cs typeface="Courier New"/>
                <a:sym typeface="Courier New"/>
              </a:rPr>
              <a:t> </a:t>
            </a:r>
            <a:r>
              <a:rPr b="1" lang="en" sz="1750">
                <a:solidFill>
                  <a:srgbClr val="262626"/>
                </a:solidFill>
                <a:latin typeface="Courier New"/>
                <a:ea typeface="Courier New"/>
                <a:cs typeface="Courier New"/>
                <a:sym typeface="Courier New"/>
              </a:rPr>
              <a:t>y){</a:t>
            </a:r>
            <a:endParaRPr b="1" sz="17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		</a:t>
            </a:r>
            <a:r>
              <a:rPr b="1" lang="en" sz="1850">
                <a:solidFill>
                  <a:srgbClr val="0033B3"/>
                </a:solidFill>
                <a:highlight>
                  <a:schemeClr val="lt1"/>
                </a:highlight>
                <a:latin typeface="Courier New"/>
                <a:ea typeface="Courier New"/>
                <a:cs typeface="Courier New"/>
                <a:sym typeface="Courier New"/>
              </a:rPr>
              <a:t>return </a:t>
            </a:r>
            <a:r>
              <a:rPr b="1" lang="en" sz="1750">
                <a:solidFill>
                  <a:srgbClr val="262626"/>
                </a:solidFill>
                <a:latin typeface="Courier New"/>
                <a:ea typeface="Courier New"/>
                <a:cs typeface="Courier New"/>
                <a:sym typeface="Courier New"/>
              </a:rPr>
              <a:t>x - y;</a:t>
            </a:r>
            <a:endParaRPr b="1" sz="17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750">
                <a:solidFill>
                  <a:srgbClr val="262626"/>
                </a:solidFill>
                <a:latin typeface="Courier New"/>
                <a:ea typeface="Courier New"/>
                <a:cs typeface="Courier New"/>
                <a:sym typeface="Courier New"/>
              </a:rPr>
              <a:t>}</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
        <p:nvSpPr>
          <p:cNvPr id="222" name="Google Shape;222;p28"/>
          <p:cNvSpPr txBox="1"/>
          <p:nvPr/>
        </p:nvSpPr>
        <p:spPr>
          <a:xfrm>
            <a:off x="5710500" y="3253500"/>
            <a:ext cx="3186000" cy="13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0000"/>
                </a:solidFill>
                <a:latin typeface="Roboto"/>
                <a:ea typeface="Roboto"/>
                <a:cs typeface="Roboto"/>
                <a:sym typeface="Roboto"/>
              </a:rPr>
              <a:t>Attention </a:t>
            </a:r>
            <a:r>
              <a:rPr b="1" lang="en" sz="1900">
                <a:solidFill>
                  <a:srgbClr val="FF0000"/>
                </a:solidFill>
                <a:latin typeface="Roboto"/>
                <a:ea typeface="Roboto"/>
                <a:cs typeface="Roboto"/>
                <a:sym typeface="Roboto"/>
              </a:rPr>
              <a:t>: </a:t>
            </a:r>
            <a:r>
              <a:rPr b="1" lang="en" sz="1900">
                <a:solidFill>
                  <a:srgbClr val="FF0000"/>
                </a:solidFill>
                <a:latin typeface="Roboto"/>
                <a:ea typeface="Roboto"/>
                <a:cs typeface="Roboto"/>
                <a:sym typeface="Roboto"/>
              </a:rPr>
              <a:t>Une méthode dans une interface ne peut pas être statique et par défaut à la fois.</a:t>
            </a:r>
            <a:endParaRPr b="1" sz="1900">
              <a:solidFill>
                <a:srgbClr val="FF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D:\esprit 2014\ESPRIT 2014\charte essprit 2014\render\support final\triangle.png" id="227" name="Google Shape;227;p2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28" name="Google Shape;228;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9" name="Google Shape;22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30" name="Google Shape;230;p29"/>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statiques vs les méthodes par défaut</a:t>
            </a:r>
            <a:endParaRPr b="1">
              <a:solidFill>
                <a:srgbClr val="E20B0B"/>
              </a:solidFill>
            </a:endParaRPr>
          </a:p>
        </p:txBody>
      </p:sp>
      <p:sp>
        <p:nvSpPr>
          <p:cNvPr id="231" name="Google Shape;231;p29"/>
          <p:cNvSpPr txBox="1"/>
          <p:nvPr/>
        </p:nvSpPr>
        <p:spPr>
          <a:xfrm>
            <a:off x="390450" y="586525"/>
            <a:ext cx="3551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b="1" lang="en" sz="1900">
                <a:solidFill>
                  <a:schemeClr val="dk1"/>
                </a:solidFill>
                <a:latin typeface="Roboto"/>
                <a:ea typeface="Roboto"/>
                <a:cs typeface="Roboto"/>
                <a:sym typeface="Roboto"/>
              </a:rPr>
              <a:t>Les méthodes par défaut :</a:t>
            </a:r>
            <a:endParaRPr b="1" sz="19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Peut être appelé qu’à partir d’une instance d’une classe qui implémente l’interface.</a:t>
            </a:r>
            <a:endParaRPr sz="19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Peut être redéfinie</a:t>
            </a:r>
            <a:endParaRPr sz="1900">
              <a:solidFill>
                <a:schemeClr val="dk1"/>
              </a:solidFill>
              <a:latin typeface="Roboto Light"/>
              <a:ea typeface="Roboto Light"/>
              <a:cs typeface="Roboto Light"/>
              <a:sym typeface="Roboto Light"/>
            </a:endParaRPr>
          </a:p>
        </p:txBody>
      </p:sp>
      <p:sp>
        <p:nvSpPr>
          <p:cNvPr id="232" name="Google Shape;232;p29"/>
          <p:cNvSpPr txBox="1"/>
          <p:nvPr/>
        </p:nvSpPr>
        <p:spPr>
          <a:xfrm>
            <a:off x="4886250" y="586525"/>
            <a:ext cx="3551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b="1" lang="en" sz="1900">
                <a:solidFill>
                  <a:schemeClr val="dk1"/>
                </a:solidFill>
                <a:latin typeface="Roboto"/>
                <a:ea typeface="Roboto"/>
                <a:cs typeface="Roboto"/>
                <a:sym typeface="Roboto"/>
              </a:rPr>
              <a:t>Les méthodes statiques :</a:t>
            </a:r>
            <a:endParaRPr b="1" sz="19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L’ appel à une méthode statique se fait via le nom de l'interface.</a:t>
            </a:r>
            <a:endParaRPr sz="19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Ne Peut pas être redéfinie</a:t>
            </a:r>
            <a:endParaRPr sz="1900">
              <a:solidFill>
                <a:schemeClr val="dk1"/>
              </a:solidFill>
              <a:latin typeface="Roboto Light"/>
              <a:ea typeface="Roboto Light"/>
              <a:cs typeface="Roboto Light"/>
              <a:sym typeface="Roboto Light"/>
            </a:endParaRPr>
          </a:p>
        </p:txBody>
      </p:sp>
      <p:sp>
        <p:nvSpPr>
          <p:cNvPr id="233" name="Google Shape;233;p29"/>
          <p:cNvSpPr txBox="1"/>
          <p:nvPr/>
        </p:nvSpPr>
        <p:spPr>
          <a:xfrm>
            <a:off x="706050" y="3270000"/>
            <a:ext cx="7731900" cy="16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7928A1"/>
                </a:solidFill>
                <a:latin typeface="Courier New"/>
                <a:ea typeface="Courier New"/>
                <a:cs typeface="Courier New"/>
                <a:sym typeface="Courier New"/>
              </a:rPr>
              <a:t>public</a:t>
            </a:r>
            <a:r>
              <a:rPr b="1" lang="en" sz="1350">
                <a:solidFill>
                  <a:srgbClr val="262626"/>
                </a:solidFill>
                <a:latin typeface="Courier New"/>
                <a:ea typeface="Courier New"/>
                <a:cs typeface="Courier New"/>
                <a:sym typeface="Courier New"/>
              </a:rPr>
              <a:t> </a:t>
            </a:r>
            <a:r>
              <a:rPr b="1" lang="en" sz="1350">
                <a:solidFill>
                  <a:srgbClr val="7928A1"/>
                </a:solidFill>
                <a:latin typeface="Courier New"/>
                <a:ea typeface="Courier New"/>
                <a:cs typeface="Courier New"/>
                <a:sym typeface="Courier New"/>
              </a:rPr>
              <a:t>static</a:t>
            </a:r>
            <a:r>
              <a:rPr b="1" lang="en" sz="1350">
                <a:solidFill>
                  <a:srgbClr val="262626"/>
                </a:solidFill>
                <a:latin typeface="Courier New"/>
                <a:ea typeface="Courier New"/>
                <a:cs typeface="Courier New"/>
                <a:sym typeface="Courier New"/>
              </a:rPr>
              <a:t> </a:t>
            </a:r>
            <a:r>
              <a:rPr b="1" lang="en" sz="1350">
                <a:solidFill>
                  <a:srgbClr val="7928A1"/>
                </a:solidFill>
                <a:latin typeface="Courier New"/>
                <a:ea typeface="Courier New"/>
                <a:cs typeface="Courier New"/>
                <a:sym typeface="Courier New"/>
              </a:rPr>
              <a:t>void</a:t>
            </a:r>
            <a:r>
              <a:rPr b="1" lang="en" sz="1350">
                <a:solidFill>
                  <a:srgbClr val="262626"/>
                </a:solidFill>
                <a:latin typeface="Courier New"/>
                <a:ea typeface="Courier New"/>
                <a:cs typeface="Courier New"/>
                <a:sym typeface="Courier New"/>
              </a:rPr>
              <a:t> </a:t>
            </a:r>
            <a:r>
              <a:rPr b="1" lang="en" sz="1350">
                <a:solidFill>
                  <a:srgbClr val="006F94"/>
                </a:solidFill>
                <a:latin typeface="Courier New"/>
                <a:ea typeface="Courier New"/>
                <a:cs typeface="Courier New"/>
                <a:sym typeface="Courier New"/>
              </a:rPr>
              <a:t>main</a:t>
            </a:r>
            <a:r>
              <a:rPr b="1" lang="en" sz="1350">
                <a:solidFill>
                  <a:srgbClr val="995400"/>
                </a:solidFill>
                <a:latin typeface="Courier New"/>
                <a:ea typeface="Courier New"/>
                <a:cs typeface="Courier New"/>
                <a:sym typeface="Courier New"/>
              </a:rPr>
              <a:t>(String[] args)</a:t>
            </a:r>
            <a:r>
              <a:rPr b="1" lang="en" sz="1350">
                <a:solidFill>
                  <a:srgbClr val="262626"/>
                </a:solidFill>
                <a:latin typeface="Courier New"/>
                <a:ea typeface="Courier New"/>
                <a:cs typeface="Courier New"/>
                <a:sym typeface="Courier New"/>
              </a:rPr>
              <a:t> {</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50">
                <a:solidFill>
                  <a:srgbClr val="262626"/>
                </a:solidFill>
                <a:latin typeface="Courier New"/>
                <a:ea typeface="Courier New"/>
                <a:cs typeface="Courier New"/>
                <a:sym typeface="Courier New"/>
              </a:rPr>
              <a:t>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None/>
            </a:pPr>
            <a:r>
              <a:rPr b="1" lang="en" sz="1350">
                <a:solidFill>
                  <a:srgbClr val="995400"/>
                </a:solidFill>
                <a:latin typeface="Courier New"/>
                <a:ea typeface="Courier New"/>
                <a:cs typeface="Courier New"/>
                <a:sym typeface="Courier New"/>
              </a:rPr>
              <a:t>MyClass </a:t>
            </a:r>
            <a:r>
              <a:rPr b="1" lang="en" sz="1350">
                <a:solidFill>
                  <a:schemeClr val="dk1"/>
                </a:solidFill>
                <a:latin typeface="Courier New"/>
                <a:ea typeface="Courier New"/>
                <a:cs typeface="Courier New"/>
                <a:sym typeface="Courier New"/>
              </a:rPr>
              <a:t>c</a:t>
            </a:r>
            <a:r>
              <a:rPr b="1" lang="en" sz="1350">
                <a:solidFill>
                  <a:schemeClr val="dk1"/>
                </a:solidFill>
                <a:latin typeface="Courier New"/>
                <a:ea typeface="Courier New"/>
                <a:cs typeface="Courier New"/>
                <a:sym typeface="Courier New"/>
              </a:rPr>
              <a:t> </a:t>
            </a:r>
            <a:r>
              <a:rPr b="1" lang="en" sz="1350">
                <a:solidFill>
                  <a:srgbClr val="262626"/>
                </a:solidFill>
                <a:latin typeface="Courier New"/>
                <a:ea typeface="Courier New"/>
                <a:cs typeface="Courier New"/>
                <a:sym typeface="Courier New"/>
              </a:rPr>
              <a:t>= </a:t>
            </a:r>
            <a:r>
              <a:rPr b="1" lang="en" sz="1350">
                <a:solidFill>
                  <a:srgbClr val="7928A1"/>
                </a:solidFill>
                <a:latin typeface="Courier New"/>
                <a:ea typeface="Courier New"/>
                <a:cs typeface="Courier New"/>
                <a:sym typeface="Courier New"/>
              </a:rPr>
              <a:t>new </a:t>
            </a:r>
            <a:r>
              <a:rPr b="1" lang="en" sz="1350">
                <a:solidFill>
                  <a:srgbClr val="006F94"/>
                </a:solidFill>
                <a:latin typeface="Courier New"/>
                <a:ea typeface="Courier New"/>
                <a:cs typeface="Courier New"/>
                <a:sym typeface="Courier New"/>
              </a:rPr>
              <a:t>MyClass</a:t>
            </a: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None/>
            </a:pPr>
            <a:r>
              <a:rPr b="1" lang="en" sz="1350">
                <a:solidFill>
                  <a:srgbClr val="262626"/>
                </a:solidFill>
                <a:latin typeface="Courier New"/>
                <a:ea typeface="Courier New"/>
                <a:cs typeface="Courier New"/>
                <a:sym typeface="Courier New"/>
              </a:rPr>
              <a:t>c.divide();</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None/>
            </a:pPr>
            <a:r>
              <a:rPr b="1" lang="en" sz="1350">
                <a:solidFill>
                  <a:srgbClr val="995400"/>
                </a:solidFill>
                <a:latin typeface="Courier New"/>
                <a:ea typeface="Courier New"/>
                <a:cs typeface="Courier New"/>
                <a:sym typeface="Courier New"/>
              </a:rPr>
              <a:t>MyInterface</a:t>
            </a:r>
            <a:r>
              <a:rPr b="1" lang="en" sz="1350">
                <a:solidFill>
                  <a:srgbClr val="262626"/>
                </a:solidFill>
                <a:latin typeface="Courier New"/>
                <a:ea typeface="Courier New"/>
                <a:cs typeface="Courier New"/>
                <a:sym typeface="Courier New"/>
              </a:rPr>
              <a:t>.subtract();</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None/>
            </a:pPr>
            <a:r>
              <a:rPr b="1" lang="en" sz="1350">
                <a:solidFill>
                  <a:srgbClr val="262626"/>
                </a:solidFill>
                <a:latin typeface="Courier New"/>
                <a:ea typeface="Courier New"/>
                <a:cs typeface="Courier New"/>
                <a:sym typeface="Courier New"/>
              </a:rPr>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D:\esprit 2014\ESPRIT 2014\charte essprit 2014\render\support final\triangle.png" id="238" name="Google Shape;238;p3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9" name="Google Shape;239;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40" name="Google Shape;24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41" name="Google Shape;241;p30"/>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abstract class vs </a:t>
            </a:r>
            <a:r>
              <a:rPr b="1" lang="en">
                <a:solidFill>
                  <a:srgbClr val="E20B0B"/>
                </a:solidFill>
              </a:rPr>
              <a:t>interface</a:t>
            </a:r>
            <a:endParaRPr b="1">
              <a:solidFill>
                <a:srgbClr val="E20B0B"/>
              </a:solidFill>
            </a:endParaRPr>
          </a:p>
        </p:txBody>
      </p:sp>
      <p:graphicFrame>
        <p:nvGraphicFramePr>
          <p:cNvPr id="242" name="Google Shape;242;p30"/>
          <p:cNvGraphicFramePr/>
          <p:nvPr/>
        </p:nvGraphicFramePr>
        <p:xfrm>
          <a:off x="499300" y="917901"/>
          <a:ext cx="3000000" cy="3000000"/>
        </p:xfrm>
        <a:graphic>
          <a:graphicData uri="http://schemas.openxmlformats.org/drawingml/2006/table">
            <a:tbl>
              <a:tblPr>
                <a:noFill/>
                <a:tableStyleId>{FC094C33-7743-473A-ADB9-DA72278DDD93}</a:tableStyleId>
              </a:tblPr>
              <a:tblGrid>
                <a:gridCol w="4072700"/>
                <a:gridCol w="4072700"/>
              </a:tblGrid>
              <a:tr h="460600">
                <a:tc>
                  <a:txBody>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Abstract class</a:t>
                      </a:r>
                      <a:endParaRPr b="1" sz="1800">
                        <a:solidFill>
                          <a:schemeClr val="lt1"/>
                        </a:solidFill>
                        <a:latin typeface="Roboto"/>
                        <a:ea typeface="Roboto"/>
                        <a:cs typeface="Roboto"/>
                        <a:sym typeface="Roboto"/>
                      </a:endParaRPr>
                    </a:p>
                  </a:txBody>
                  <a:tcPr marT="29000" marB="29000" marR="58025" marL="58025" anchor="ctr">
                    <a:lnL cap="flat" cmpd="sng" w="19050">
                      <a:solidFill>
                        <a:srgbClr val="3D3C3E"/>
                      </a:solidFill>
                      <a:prstDash val="solid"/>
                      <a:round/>
                      <a:headEnd len="sm" w="sm" type="none"/>
                      <a:tailEnd len="sm" w="sm" type="none"/>
                    </a:lnL>
                    <a:lnR cap="flat" cmpd="sng" w="19050">
                      <a:solidFill>
                        <a:srgbClr val="3D3C3E"/>
                      </a:solidFill>
                      <a:prstDash val="solid"/>
                      <a:round/>
                      <a:headEnd len="sm" w="sm" type="none"/>
                      <a:tailEnd len="sm" w="sm" type="none"/>
                    </a:lnR>
                    <a:lnT cap="flat" cmpd="sng" w="19050">
                      <a:solidFill>
                        <a:srgbClr val="3D3C3E"/>
                      </a:solidFill>
                      <a:prstDash val="solid"/>
                      <a:round/>
                      <a:headEnd len="sm" w="sm" type="none"/>
                      <a:tailEnd len="sm" w="sm" type="none"/>
                    </a:lnT>
                    <a:lnB cap="flat" cmpd="sng" w="19050">
                      <a:solidFill>
                        <a:srgbClr val="3D3C3E"/>
                      </a:solidFill>
                      <a:prstDash val="solid"/>
                      <a:round/>
                      <a:headEnd len="sm" w="sm" type="none"/>
                      <a:tailEnd len="sm" w="sm" type="none"/>
                    </a:lnB>
                    <a:solidFill>
                      <a:srgbClr val="3D3C3E"/>
                    </a:solidFill>
                  </a:tcPr>
                </a:tc>
                <a:tc>
                  <a:txBody>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Interface</a:t>
                      </a:r>
                      <a:endParaRPr b="1" sz="1800">
                        <a:solidFill>
                          <a:schemeClr val="lt1"/>
                        </a:solidFill>
                        <a:latin typeface="Roboto"/>
                        <a:ea typeface="Roboto"/>
                        <a:cs typeface="Roboto"/>
                        <a:sym typeface="Roboto"/>
                      </a:endParaRPr>
                    </a:p>
                  </a:txBody>
                  <a:tcPr marT="29000" marB="29000" marR="58025" marL="58025" anchor="ctr">
                    <a:lnL cap="flat" cmpd="sng" w="19050">
                      <a:solidFill>
                        <a:srgbClr val="3D3C3E"/>
                      </a:solidFill>
                      <a:prstDash val="solid"/>
                      <a:round/>
                      <a:headEnd len="sm" w="sm" type="none"/>
                      <a:tailEnd len="sm" w="sm" type="none"/>
                    </a:lnL>
                    <a:lnR cap="flat" cmpd="sng" w="19050">
                      <a:solidFill>
                        <a:srgbClr val="3D3C3E"/>
                      </a:solidFill>
                      <a:prstDash val="solid"/>
                      <a:round/>
                      <a:headEnd len="sm" w="sm" type="none"/>
                      <a:tailEnd len="sm" w="sm" type="none"/>
                    </a:lnR>
                    <a:lnT cap="flat" cmpd="sng" w="19050">
                      <a:solidFill>
                        <a:srgbClr val="3D3C3E"/>
                      </a:solidFill>
                      <a:prstDash val="solid"/>
                      <a:round/>
                      <a:headEnd len="sm" w="sm" type="none"/>
                      <a:tailEnd len="sm" w="sm" type="none"/>
                    </a:lnT>
                    <a:lnB cap="flat" cmpd="sng" w="19050">
                      <a:solidFill>
                        <a:srgbClr val="3D3C3E"/>
                      </a:solidFill>
                      <a:prstDash val="solid"/>
                      <a:round/>
                      <a:headEnd len="sm" w="sm" type="none"/>
                      <a:tailEnd len="sm" w="sm" type="none"/>
                    </a:lnB>
                    <a:solidFill>
                      <a:srgbClr val="3D3C3E"/>
                    </a:solidFill>
                  </a:tcPr>
                </a:tc>
              </a:tr>
              <a:tr h="663250">
                <a:tc>
                  <a:txBody>
                    <a:bodyPr/>
                    <a:lstStyle/>
                    <a:p>
                      <a:pPr indent="0" lvl="0" marL="0" marR="0" rtl="0" algn="l">
                        <a:spcBef>
                          <a:spcPts val="0"/>
                        </a:spcBef>
                        <a:spcAft>
                          <a:spcPts val="0"/>
                        </a:spcAft>
                        <a:buNone/>
                      </a:pPr>
                      <a:r>
                        <a:rPr lang="en" sz="1700">
                          <a:latin typeface="Roboto Light"/>
                          <a:ea typeface="Roboto Light"/>
                          <a:cs typeface="Roboto Light"/>
                          <a:sym typeface="Roboto Light"/>
                        </a:rPr>
                        <a:t>N'ont pas de restrictions sur la visibilité des attributs et des méthodes</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3D3C3E"/>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marR="0" rtl="0" algn="l">
                        <a:spcBef>
                          <a:spcPts val="0"/>
                        </a:spcBef>
                        <a:spcAft>
                          <a:spcPts val="0"/>
                        </a:spcAft>
                        <a:buNone/>
                      </a:pPr>
                      <a:r>
                        <a:rPr lang="en" sz="1700">
                          <a:latin typeface="Roboto Light"/>
                          <a:ea typeface="Roboto Light"/>
                          <a:cs typeface="Roboto Light"/>
                          <a:sym typeface="Roboto Light"/>
                        </a:rPr>
                        <a:t>Tous les constantes et les méthodes sont publiques</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3D3C3E"/>
                      </a:solidFill>
                      <a:prstDash val="solid"/>
                      <a:round/>
                      <a:headEnd len="sm" w="sm" type="none"/>
                      <a:tailEnd len="sm" w="sm" type="none"/>
                    </a:lnT>
                    <a:lnB cap="flat" cmpd="sng" w="19050">
                      <a:solidFill>
                        <a:srgbClr val="999999"/>
                      </a:solidFill>
                      <a:prstDash val="solid"/>
                      <a:round/>
                      <a:headEnd len="sm" w="sm" type="none"/>
                      <a:tailEnd len="sm" w="sm" type="none"/>
                    </a:lnB>
                  </a:tcPr>
                </a:tc>
              </a:tr>
              <a:tr h="961475">
                <a:tc>
                  <a:txBody>
                    <a:bodyPr/>
                    <a:lstStyle/>
                    <a:p>
                      <a:pPr indent="0" lvl="0" marL="0" marR="0" rtl="0" algn="l">
                        <a:spcBef>
                          <a:spcPts val="0"/>
                        </a:spcBef>
                        <a:spcAft>
                          <a:spcPts val="0"/>
                        </a:spcAft>
                        <a:buNone/>
                      </a:pPr>
                      <a:r>
                        <a:rPr lang="en" sz="1700">
                          <a:latin typeface="Roboto Light"/>
                          <a:ea typeface="Roboto Light"/>
                          <a:cs typeface="Roboto Light"/>
                          <a:sym typeface="Roboto Light"/>
                        </a:rPr>
                        <a:t>Peut avoir des constructeurs qui peuvent être exécutés lors de l'instanciation d’une classe fille</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rowSpan="2">
                  <a:txBody>
                    <a:bodyPr/>
                    <a:lstStyle/>
                    <a:p>
                      <a:pPr indent="0" lvl="0" marL="0" rtl="0" algn="l">
                        <a:spcBef>
                          <a:spcPts val="0"/>
                        </a:spcBef>
                        <a:spcAft>
                          <a:spcPts val="0"/>
                        </a:spcAft>
                        <a:buNone/>
                      </a:pPr>
                      <a:r>
                        <a:rPr lang="en" sz="1700">
                          <a:latin typeface="Roboto Light"/>
                          <a:ea typeface="Roboto Light"/>
                          <a:cs typeface="Roboto Light"/>
                          <a:sym typeface="Roboto Light"/>
                        </a:rPr>
                        <a:t>Peut contenir des méthodes par défaut (avec implémentation)</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663250">
                <a:tc>
                  <a:txBody>
                    <a:bodyPr/>
                    <a:lstStyle/>
                    <a:p>
                      <a:pPr indent="0" lvl="0" marL="0" marR="0" rtl="0" algn="l">
                        <a:spcBef>
                          <a:spcPts val="0"/>
                        </a:spcBef>
                        <a:spcAft>
                          <a:spcPts val="0"/>
                        </a:spcAft>
                        <a:buNone/>
                      </a:pPr>
                      <a:r>
                        <a:rPr lang="en" sz="1700">
                          <a:latin typeface="Roboto Light"/>
                          <a:ea typeface="Roboto Light"/>
                          <a:cs typeface="Roboto Light"/>
                          <a:sym typeface="Roboto Light"/>
                        </a:rPr>
                        <a:t>Peut contenir des méthodes concrètes (avec implémentation)</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vMerge="1"/>
              </a:tr>
              <a:tr h="772525">
                <a:tc>
                  <a:txBody>
                    <a:bodyPr/>
                    <a:lstStyle/>
                    <a:p>
                      <a:pPr indent="0" lvl="0" marL="0" marR="0" rtl="0" algn="l">
                        <a:spcBef>
                          <a:spcPts val="0"/>
                        </a:spcBef>
                        <a:spcAft>
                          <a:spcPts val="0"/>
                        </a:spcAft>
                        <a:buNone/>
                      </a:pPr>
                      <a:r>
                        <a:rPr lang="en" sz="1700">
                          <a:latin typeface="Roboto Light"/>
                          <a:ea typeface="Roboto Light"/>
                          <a:cs typeface="Roboto Light"/>
                          <a:sym typeface="Roboto Light"/>
                        </a:rPr>
                        <a:t>Une classe peut étendre une seule classe abstraite.</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 sz="1700">
                          <a:solidFill>
                            <a:schemeClr val="dk1"/>
                          </a:solidFill>
                          <a:latin typeface="Roboto Light"/>
                          <a:ea typeface="Roboto Light"/>
                          <a:cs typeface="Roboto Light"/>
                          <a:sym typeface="Roboto Light"/>
                        </a:rPr>
                        <a:t>Une classe peut implémenter plusieurs interfaces.</a:t>
                      </a:r>
                      <a:endParaRPr sz="1700">
                        <a:latin typeface="Roboto Light"/>
                        <a:ea typeface="Roboto Light"/>
                        <a:cs typeface="Roboto Light"/>
                        <a:sym typeface="Roboto Light"/>
                      </a:endParaRPr>
                    </a:p>
                  </a:txBody>
                  <a:tcPr marT="29000" marB="29000" marR="58025" marL="580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D:\esprit 2014\ESPRIT 2014\charte essprit 2014\render\support final\triangle.png" id="247" name="Google Shape;247;p3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48" name="Google Shape;248;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49" name="Google Shape;24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0" name="Google Shape;250;p31"/>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génériques</a:t>
            </a:r>
            <a:endParaRPr b="1">
              <a:solidFill>
                <a:srgbClr val="E20B0B"/>
              </a:solidFill>
            </a:endParaRPr>
          </a:p>
        </p:txBody>
      </p:sp>
      <p:sp>
        <p:nvSpPr>
          <p:cNvPr id="251" name="Google Shape;251;p31"/>
          <p:cNvSpPr txBox="1"/>
          <p:nvPr/>
        </p:nvSpPr>
        <p:spPr>
          <a:xfrm>
            <a:off x="390450" y="586525"/>
            <a:ext cx="8363100" cy="223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solidFill>
                  <a:schemeClr val="dk1"/>
                </a:solidFill>
                <a:latin typeface="Roboto Light"/>
                <a:ea typeface="Roboto Light"/>
                <a:cs typeface="Roboto Light"/>
                <a:sym typeface="Roboto Light"/>
              </a:rPr>
              <a:t>Une </a:t>
            </a:r>
            <a:r>
              <a:rPr b="1" lang="en" sz="1900">
                <a:solidFill>
                  <a:srgbClr val="FF0000"/>
                </a:solidFill>
                <a:latin typeface="Roboto"/>
                <a:ea typeface="Roboto"/>
                <a:cs typeface="Roboto"/>
                <a:sym typeface="Roboto"/>
              </a:rPr>
              <a:t>interface générique</a:t>
            </a:r>
            <a:r>
              <a:rPr lang="en" sz="1900">
                <a:solidFill>
                  <a:schemeClr val="dk1"/>
                </a:solidFill>
                <a:latin typeface="Roboto Light"/>
                <a:ea typeface="Roboto Light"/>
                <a:cs typeface="Roboto Light"/>
                <a:sym typeface="Roboto Light"/>
              </a:rPr>
              <a:t> est une interface </a:t>
            </a:r>
            <a:r>
              <a:rPr b="1" lang="en" sz="1900">
                <a:solidFill>
                  <a:srgbClr val="FF0000"/>
                </a:solidFill>
                <a:highlight>
                  <a:schemeClr val="lt1"/>
                </a:highlight>
                <a:latin typeface="Roboto"/>
                <a:ea typeface="Roboto"/>
                <a:cs typeface="Roboto"/>
                <a:sym typeface="Roboto"/>
              </a:rPr>
              <a:t>paramétrée </a:t>
            </a:r>
            <a:r>
              <a:rPr lang="en" sz="1900">
                <a:solidFill>
                  <a:schemeClr val="dk1"/>
                </a:solidFill>
                <a:highlight>
                  <a:schemeClr val="lt1"/>
                </a:highlight>
                <a:latin typeface="Roboto Light"/>
                <a:ea typeface="Roboto Light"/>
                <a:cs typeface="Roboto Light"/>
                <a:sym typeface="Roboto Light"/>
              </a:rPr>
              <a:t>par </a:t>
            </a:r>
            <a:r>
              <a:rPr b="1" lang="en" sz="1900">
                <a:solidFill>
                  <a:srgbClr val="FF0000"/>
                </a:solidFill>
                <a:highlight>
                  <a:schemeClr val="lt1"/>
                </a:highlight>
                <a:latin typeface="Roboto"/>
                <a:ea typeface="Roboto"/>
                <a:cs typeface="Roboto"/>
                <a:sym typeface="Roboto"/>
              </a:rPr>
              <a:t>un ou plusieurs </a:t>
            </a:r>
            <a:r>
              <a:rPr b="1" lang="en" sz="1900">
                <a:solidFill>
                  <a:srgbClr val="FF0000"/>
                </a:solidFill>
                <a:latin typeface="Roboto"/>
                <a:ea typeface="Roboto"/>
                <a:cs typeface="Roboto"/>
                <a:sym typeface="Roboto"/>
              </a:rPr>
              <a:t>types</a:t>
            </a:r>
            <a:r>
              <a:rPr lang="en" sz="1900">
                <a:solidFill>
                  <a:schemeClr val="dk1"/>
                </a:solidFill>
                <a:latin typeface="Roboto Light"/>
                <a:ea typeface="Roboto Light"/>
                <a:cs typeface="Roboto Light"/>
                <a:sym typeface="Roboto Light"/>
              </a:rPr>
              <a:t>, ce qui permet de créer des classes et des méthodes flexibles et réutilisables avec différents types de données.</a:t>
            </a:r>
            <a:endParaRPr sz="1900">
              <a:solidFill>
                <a:schemeClr val="dk1"/>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900">
                <a:solidFill>
                  <a:schemeClr val="dk1"/>
                </a:solidFill>
                <a:latin typeface="Roboto Light"/>
                <a:ea typeface="Roboto Light"/>
                <a:cs typeface="Roboto Light"/>
                <a:sym typeface="Roboto Light"/>
              </a:rPr>
              <a:t>Pour passer un paramètre à une interface, nous spécifions un seul caractère majuscule pour le nom du paramètre de type générique ("E", "T", "K", etc.).</a:t>
            </a:r>
            <a:endParaRPr sz="1900">
              <a:solidFill>
                <a:schemeClr val="dk1"/>
              </a:solidFill>
              <a:latin typeface="Roboto Light"/>
              <a:ea typeface="Roboto Light"/>
              <a:cs typeface="Roboto Light"/>
              <a:sym typeface="Roboto Light"/>
            </a:endParaRPr>
          </a:p>
        </p:txBody>
      </p:sp>
      <p:sp>
        <p:nvSpPr>
          <p:cNvPr id="252" name="Google Shape;252;p31"/>
          <p:cNvSpPr txBox="1"/>
          <p:nvPr/>
        </p:nvSpPr>
        <p:spPr>
          <a:xfrm>
            <a:off x="380700" y="2924725"/>
            <a:ext cx="4182300" cy="157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Math1</a:t>
            </a:r>
            <a:r>
              <a:rPr b="1" lang="en" sz="1750">
                <a:solidFill>
                  <a:srgbClr val="FF0000"/>
                </a:solidFill>
                <a:latin typeface="Courier New"/>
                <a:ea typeface="Courier New"/>
                <a:cs typeface="Courier New"/>
                <a:sym typeface="Courier New"/>
              </a:rPr>
              <a:t>&lt;T&gt;</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FF0000"/>
                </a:solidFill>
                <a:latin typeface="Courier New"/>
                <a:ea typeface="Courier New"/>
                <a:cs typeface="Courier New"/>
                <a:sym typeface="Courier New"/>
              </a:rPr>
              <a:t>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x,</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FF0000"/>
                </a:solidFill>
                <a:latin typeface="Courier New"/>
                <a:ea typeface="Courier New"/>
                <a:cs typeface="Courier New"/>
                <a:sym typeface="Courier New"/>
              </a:rPr>
              <a:t>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x,</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
        <p:nvSpPr>
          <p:cNvPr id="253" name="Google Shape;253;p31"/>
          <p:cNvSpPr txBox="1"/>
          <p:nvPr/>
        </p:nvSpPr>
        <p:spPr>
          <a:xfrm>
            <a:off x="4647900" y="2924725"/>
            <a:ext cx="4182300" cy="157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Math2</a:t>
            </a:r>
            <a:r>
              <a:rPr b="1" lang="en" sz="1750">
                <a:solidFill>
                  <a:srgbClr val="FF0000"/>
                </a:solidFill>
                <a:latin typeface="Courier New"/>
                <a:ea typeface="Courier New"/>
                <a:cs typeface="Courier New"/>
                <a:sym typeface="Courier New"/>
              </a:rPr>
              <a:t>&lt;T,K&gt;</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FF0000"/>
                </a:solidFill>
                <a:latin typeface="Courier New"/>
                <a:ea typeface="Courier New"/>
                <a:cs typeface="Courier New"/>
                <a:sym typeface="Courier New"/>
              </a:rPr>
              <a:t>K</a:t>
            </a:r>
            <a:r>
              <a:rPr b="1" lang="en" sz="1750">
                <a:solidFill>
                  <a:srgbClr val="FF0000"/>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add</a:t>
            </a:r>
            <a:r>
              <a:rPr b="1" lang="en" sz="1750">
                <a:solidFill>
                  <a:srgbClr val="262626"/>
                </a:solidFill>
                <a:latin typeface="Courier New"/>
                <a:ea typeface="Courier New"/>
                <a:cs typeface="Courier New"/>
                <a:sym typeface="Courier New"/>
              </a:rPr>
              <a:t>(</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x,</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750">
                <a:solidFill>
                  <a:srgbClr val="FF0000"/>
                </a:solidFill>
                <a:latin typeface="Courier New"/>
                <a:ea typeface="Courier New"/>
                <a:cs typeface="Courier New"/>
                <a:sym typeface="Courier New"/>
              </a:rPr>
              <a:t>K</a:t>
            </a:r>
            <a:r>
              <a:rPr b="1" lang="en" sz="1750">
                <a:solidFill>
                  <a:srgbClr val="FF0000"/>
                </a:solidFill>
                <a:latin typeface="Courier New"/>
                <a:ea typeface="Courier New"/>
                <a:cs typeface="Courier New"/>
                <a:sym typeface="Courier New"/>
              </a:rPr>
              <a:t> </a:t>
            </a:r>
            <a:r>
              <a:rPr b="1" lang="en" sz="1750">
                <a:solidFill>
                  <a:srgbClr val="006F94"/>
                </a:solidFill>
                <a:latin typeface="Courier New"/>
                <a:ea typeface="Courier New"/>
                <a:cs typeface="Courier New"/>
                <a:sym typeface="Courier New"/>
              </a:rPr>
              <a:t>multiply</a:t>
            </a:r>
            <a:r>
              <a:rPr b="1" lang="en" sz="1750">
                <a:solidFill>
                  <a:srgbClr val="262626"/>
                </a:solidFill>
                <a:latin typeface="Courier New"/>
                <a:ea typeface="Courier New"/>
                <a:cs typeface="Courier New"/>
                <a:sym typeface="Courier New"/>
              </a:rPr>
              <a:t>(</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x,</a:t>
            </a:r>
            <a:r>
              <a:rPr b="1" lang="en" sz="1750">
                <a:solidFill>
                  <a:srgbClr val="FF0000"/>
                </a:solidFill>
                <a:latin typeface="Courier New"/>
                <a:ea typeface="Courier New"/>
                <a:cs typeface="Courier New"/>
                <a:sym typeface="Courier New"/>
              </a:rPr>
              <a:t>T</a:t>
            </a:r>
            <a:r>
              <a:rPr b="1" lang="en" sz="1750">
                <a:solidFill>
                  <a:srgbClr val="262626"/>
                </a:solidFill>
                <a:latin typeface="Courier New"/>
                <a:ea typeface="Courier New"/>
                <a:cs typeface="Courier New"/>
                <a:sym typeface="Courier New"/>
              </a:rPr>
              <a:t> y);</a:t>
            </a:r>
            <a:endParaRPr b="1" sz="17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380700" y="815125"/>
            <a:ext cx="7888800" cy="3386400"/>
          </a:xfrm>
          <a:prstGeom prst="rect">
            <a:avLst/>
          </a:prstGeom>
          <a:noFill/>
          <a:ln>
            <a:noFill/>
          </a:ln>
        </p:spPr>
        <p:txBody>
          <a:bodyPr anchorCtr="0" anchor="t" bIns="91425" lIns="91425" spcFirstLastPara="1" rIns="91425" wrap="square" tIns="91425">
            <a:spAutoFit/>
          </a:bodyPr>
          <a:lstStyle/>
          <a:p>
            <a:pPr indent="-330200" lvl="0" marL="914400" rtl="0" algn="l">
              <a:lnSpc>
                <a:spcPct val="200000"/>
              </a:lnSpc>
              <a:spcBef>
                <a:spcPts val="0"/>
              </a:spcBef>
              <a:spcAft>
                <a:spcPts val="0"/>
              </a:spcAft>
              <a:buSzPts val="1600"/>
              <a:buFont typeface="Roboto Light"/>
              <a:buChar char="●"/>
            </a:pPr>
            <a:r>
              <a:rPr lang="en" sz="1600">
                <a:latin typeface="Roboto Light"/>
                <a:ea typeface="Roboto Light"/>
                <a:cs typeface="Roboto Light"/>
                <a:sym typeface="Roboto Light"/>
              </a:rPr>
              <a:t>Se familiariser avec le concept d’interfaces</a:t>
            </a:r>
            <a:endParaRPr sz="1600">
              <a:latin typeface="Roboto Light"/>
              <a:ea typeface="Roboto Light"/>
              <a:cs typeface="Roboto Light"/>
              <a:sym typeface="Roboto Light"/>
            </a:endParaRPr>
          </a:p>
          <a:p>
            <a:pPr indent="0" lvl="0" marL="914400" rtl="0" algn="l">
              <a:lnSpc>
                <a:spcPct val="200000"/>
              </a:lnSpc>
              <a:spcBef>
                <a:spcPts val="0"/>
              </a:spcBef>
              <a:spcAft>
                <a:spcPts val="0"/>
              </a:spcAft>
              <a:buNone/>
            </a:pPr>
            <a:r>
              <a:t/>
            </a:r>
            <a:endParaRPr sz="1600">
              <a:latin typeface="Roboto Light"/>
              <a:ea typeface="Roboto Light"/>
              <a:cs typeface="Roboto Light"/>
              <a:sym typeface="Roboto Light"/>
            </a:endParaRPr>
          </a:p>
          <a:p>
            <a:pPr indent="-330200" lvl="0" marL="914400" rtl="0" algn="l">
              <a:lnSpc>
                <a:spcPct val="200000"/>
              </a:lnSpc>
              <a:spcBef>
                <a:spcPts val="0"/>
              </a:spcBef>
              <a:spcAft>
                <a:spcPts val="0"/>
              </a:spcAft>
              <a:buSzPts val="1600"/>
              <a:buFont typeface="Roboto Light"/>
              <a:buChar char="●"/>
            </a:pPr>
            <a:r>
              <a:rPr lang="en" sz="1600">
                <a:latin typeface="Roboto Light"/>
                <a:ea typeface="Roboto Light"/>
                <a:cs typeface="Roboto Light"/>
                <a:sym typeface="Roboto Light"/>
              </a:rPr>
              <a:t>Appliquer</a:t>
            </a:r>
            <a:r>
              <a:rPr lang="en" sz="1600">
                <a:latin typeface="Roboto Light"/>
                <a:ea typeface="Roboto Light"/>
                <a:cs typeface="Roboto Light"/>
                <a:sym typeface="Roboto Light"/>
              </a:rPr>
              <a:t> le concept d’héritage en utilisant des interfaces</a:t>
            </a:r>
            <a:endParaRPr sz="1600">
              <a:latin typeface="Roboto Light"/>
              <a:ea typeface="Roboto Light"/>
              <a:cs typeface="Roboto Light"/>
              <a:sym typeface="Roboto Light"/>
            </a:endParaRPr>
          </a:p>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330200" lvl="0" marL="914400" rtl="0" algn="l">
              <a:lnSpc>
                <a:spcPct val="200000"/>
              </a:lnSpc>
              <a:spcBef>
                <a:spcPts val="0"/>
              </a:spcBef>
              <a:spcAft>
                <a:spcPts val="0"/>
              </a:spcAft>
              <a:buSzPts val="1600"/>
              <a:buFont typeface="Roboto Light"/>
              <a:buChar char="●"/>
            </a:pPr>
            <a:r>
              <a:rPr lang="en" sz="1600">
                <a:latin typeface="Roboto Light"/>
                <a:ea typeface="Roboto Light"/>
                <a:cs typeface="Roboto Light"/>
                <a:sym typeface="Roboto Light"/>
              </a:rPr>
              <a:t>M</a:t>
            </a:r>
            <a:r>
              <a:rPr lang="en" sz="1600">
                <a:latin typeface="Roboto Light"/>
                <a:ea typeface="Roboto Light"/>
                <a:cs typeface="Roboto Light"/>
                <a:sym typeface="Roboto Light"/>
              </a:rPr>
              <a:t>anipuler une interface</a:t>
            </a:r>
            <a:endParaRPr sz="1600">
              <a:latin typeface="Roboto Light"/>
              <a:ea typeface="Roboto Light"/>
              <a:cs typeface="Roboto Light"/>
              <a:sym typeface="Roboto Light"/>
            </a:endParaRPr>
          </a:p>
          <a:p>
            <a:pPr indent="0" lvl="0" marL="91440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457200" rtl="0" algn="l">
              <a:lnSpc>
                <a:spcPct val="200000"/>
              </a:lnSpc>
              <a:spcBef>
                <a:spcPts val="0"/>
              </a:spcBef>
              <a:spcAft>
                <a:spcPts val="0"/>
              </a:spcAft>
              <a:buNone/>
            </a:pPr>
            <a:r>
              <a:t/>
            </a:r>
            <a:endParaRPr sz="1600">
              <a:latin typeface="Roboto Light"/>
              <a:ea typeface="Roboto Light"/>
              <a:cs typeface="Roboto Light"/>
              <a:sym typeface="Roboto Light"/>
            </a:endParaRPr>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D:\esprit 2014\ESPRIT 2014\charte essprit 2014\render\support final\triangle.png" id="258" name="Google Shape;258;p3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59" name="Google Shape;259;p3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60" name="Google Shape;26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61" name="Google Shape;261;p32"/>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génériques</a:t>
            </a:r>
            <a:endParaRPr b="1">
              <a:solidFill>
                <a:srgbClr val="E20B0B"/>
              </a:solidFill>
            </a:endParaRPr>
          </a:p>
        </p:txBody>
      </p:sp>
      <p:sp>
        <p:nvSpPr>
          <p:cNvPr id="262" name="Google Shape;262;p32"/>
          <p:cNvSpPr txBox="1"/>
          <p:nvPr/>
        </p:nvSpPr>
        <p:spPr>
          <a:xfrm>
            <a:off x="390450" y="586525"/>
            <a:ext cx="8363100" cy="91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solidFill>
                  <a:schemeClr val="dk1"/>
                </a:solidFill>
                <a:latin typeface="Roboto Light"/>
                <a:ea typeface="Roboto Light"/>
                <a:cs typeface="Roboto Light"/>
                <a:sym typeface="Roboto Light"/>
              </a:rPr>
              <a:t>Cela permet d'avoir différentes implémentations </a:t>
            </a:r>
            <a:r>
              <a:rPr lang="en" sz="1900">
                <a:solidFill>
                  <a:schemeClr val="dk1"/>
                </a:solidFill>
                <a:highlight>
                  <a:schemeClr val="lt1"/>
                </a:highlight>
                <a:latin typeface="Roboto Light"/>
                <a:ea typeface="Roboto Light"/>
                <a:cs typeface="Roboto Light"/>
                <a:sym typeface="Roboto Light"/>
              </a:rPr>
              <a:t>des mêmes méthodes avec </a:t>
            </a:r>
            <a:r>
              <a:rPr lang="en" sz="1900">
                <a:solidFill>
                  <a:schemeClr val="dk1"/>
                </a:solidFill>
                <a:latin typeface="Roboto Light"/>
                <a:ea typeface="Roboto Light"/>
                <a:cs typeface="Roboto Light"/>
                <a:sym typeface="Roboto Light"/>
              </a:rPr>
              <a:t>un type de données différent pour chaque classe.</a:t>
            </a:r>
            <a:endParaRPr sz="1900">
              <a:solidFill>
                <a:schemeClr val="dk1"/>
              </a:solidFill>
              <a:latin typeface="Roboto Light"/>
              <a:ea typeface="Roboto Light"/>
              <a:cs typeface="Roboto Light"/>
              <a:sym typeface="Roboto Light"/>
            </a:endParaRPr>
          </a:p>
        </p:txBody>
      </p:sp>
      <p:sp>
        <p:nvSpPr>
          <p:cNvPr id="263" name="Google Shape;263;p32"/>
          <p:cNvSpPr txBox="1"/>
          <p:nvPr/>
        </p:nvSpPr>
        <p:spPr>
          <a:xfrm>
            <a:off x="380700" y="1553125"/>
            <a:ext cx="8363100" cy="145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n" sz="1650">
                <a:solidFill>
                  <a:srgbClr val="7928A1"/>
                </a:solidFill>
                <a:latin typeface="Courier New"/>
                <a:ea typeface="Courier New"/>
                <a:cs typeface="Courier New"/>
                <a:sym typeface="Courier New"/>
              </a:rPr>
              <a:t>class</a:t>
            </a:r>
            <a:r>
              <a:rPr b="1" lang="en" sz="1650">
                <a:solidFill>
                  <a:srgbClr val="262626"/>
                </a:solidFill>
                <a:latin typeface="Courier New"/>
                <a:ea typeface="Courier New"/>
                <a:cs typeface="Courier New"/>
                <a:sym typeface="Courier New"/>
              </a:rPr>
              <a:t> </a:t>
            </a:r>
            <a:r>
              <a:rPr b="1" lang="en" sz="1650">
                <a:solidFill>
                  <a:srgbClr val="006F94"/>
                </a:solidFill>
                <a:latin typeface="Courier New"/>
                <a:ea typeface="Courier New"/>
                <a:cs typeface="Courier New"/>
                <a:sym typeface="Courier New"/>
              </a:rPr>
              <a:t>IntegerMath</a:t>
            </a:r>
            <a:r>
              <a:rPr b="1" lang="en" sz="1650">
                <a:solidFill>
                  <a:srgbClr val="262626"/>
                </a:solidFill>
                <a:latin typeface="Courier New"/>
                <a:ea typeface="Courier New"/>
                <a:cs typeface="Courier New"/>
                <a:sym typeface="Courier New"/>
              </a:rPr>
              <a:t> </a:t>
            </a:r>
            <a:r>
              <a:rPr b="1" lang="en" sz="1650">
                <a:solidFill>
                  <a:srgbClr val="FF0000"/>
                </a:solidFill>
                <a:latin typeface="Courier New"/>
                <a:ea typeface="Courier New"/>
                <a:cs typeface="Courier New"/>
                <a:sym typeface="Courier New"/>
              </a:rPr>
              <a:t>implements </a:t>
            </a:r>
            <a:r>
              <a:rPr b="1" lang="en" sz="1650">
                <a:solidFill>
                  <a:srgbClr val="006F94"/>
                </a:solidFill>
                <a:latin typeface="Courier New"/>
                <a:ea typeface="Courier New"/>
                <a:cs typeface="Courier New"/>
                <a:sym typeface="Courier New"/>
              </a:rPr>
              <a:t>Math1</a:t>
            </a:r>
            <a:r>
              <a:rPr b="1" lang="en" sz="1650">
                <a:solidFill>
                  <a:srgbClr val="995400"/>
                </a:solidFill>
                <a:latin typeface="Courier New"/>
                <a:ea typeface="Courier New"/>
                <a:cs typeface="Courier New"/>
                <a:sym typeface="Courier New"/>
              </a:rPr>
              <a:t>&lt;Integer&gt;</a:t>
            </a:r>
            <a:r>
              <a:rPr b="1" lang="en" sz="1650">
                <a:solidFill>
                  <a:srgbClr val="262626"/>
                </a:solidFill>
                <a:latin typeface="Courier New"/>
                <a:ea typeface="Courier New"/>
                <a:cs typeface="Courier New"/>
                <a:sym typeface="Courier New"/>
              </a:rPr>
              <a:t>{</a:t>
            </a:r>
            <a:endParaRPr b="1" sz="16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6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   </a:t>
            </a:r>
            <a:r>
              <a:rPr b="1" lang="en" sz="1650">
                <a:solidFill>
                  <a:srgbClr val="7928A1"/>
                </a:solidFill>
                <a:latin typeface="Courier New"/>
                <a:ea typeface="Courier New"/>
                <a:cs typeface="Courier New"/>
                <a:sym typeface="Courier New"/>
              </a:rPr>
              <a:t>public Integer </a:t>
            </a:r>
            <a:r>
              <a:rPr b="1" lang="en" sz="1650">
                <a:solidFill>
                  <a:srgbClr val="006F94"/>
                </a:solidFill>
                <a:latin typeface="Courier New"/>
                <a:ea typeface="Courier New"/>
                <a:cs typeface="Courier New"/>
                <a:sym typeface="Courier New"/>
              </a:rPr>
              <a:t>add</a:t>
            </a:r>
            <a:r>
              <a:rPr b="1" lang="en" sz="1650">
                <a:solidFill>
                  <a:srgbClr val="262626"/>
                </a:solidFill>
                <a:latin typeface="Courier New"/>
                <a:ea typeface="Courier New"/>
                <a:cs typeface="Courier New"/>
                <a:sym typeface="Courier New"/>
              </a:rPr>
              <a:t>(</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x,</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y){</a:t>
            </a:r>
            <a:r>
              <a:rPr b="1" lang="en" sz="1650">
                <a:solidFill>
                  <a:srgbClr val="0033B3"/>
                </a:solidFill>
                <a:highlight>
                  <a:schemeClr val="lt1"/>
                </a:highlight>
                <a:latin typeface="Courier New"/>
                <a:ea typeface="Courier New"/>
                <a:cs typeface="Courier New"/>
                <a:sym typeface="Courier New"/>
              </a:rPr>
              <a:t>return</a:t>
            </a:r>
            <a:r>
              <a:rPr b="1" lang="en" sz="1650">
                <a:solidFill>
                  <a:srgbClr val="262626"/>
                </a:solidFill>
                <a:latin typeface="Courier New"/>
                <a:ea typeface="Courier New"/>
                <a:cs typeface="Courier New"/>
                <a:sym typeface="Courier New"/>
              </a:rPr>
              <a:t> x + y;}</a:t>
            </a:r>
            <a:endParaRPr b="1" sz="16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	</a:t>
            </a:r>
            <a:r>
              <a:rPr b="1" lang="en" sz="1650">
                <a:solidFill>
                  <a:srgbClr val="7928A1"/>
                </a:solidFill>
                <a:latin typeface="Courier New"/>
                <a:ea typeface="Courier New"/>
                <a:cs typeface="Courier New"/>
                <a:sym typeface="Courier New"/>
              </a:rPr>
              <a:t>p</a:t>
            </a:r>
            <a:r>
              <a:rPr b="1" lang="en" sz="1650">
                <a:solidFill>
                  <a:srgbClr val="7928A1"/>
                </a:solidFill>
                <a:latin typeface="Courier New"/>
                <a:ea typeface="Courier New"/>
                <a:cs typeface="Courier New"/>
                <a:sym typeface="Courier New"/>
              </a:rPr>
              <a:t>ublic Integer </a:t>
            </a:r>
            <a:r>
              <a:rPr b="1" lang="en" sz="1650">
                <a:solidFill>
                  <a:srgbClr val="006F94"/>
                </a:solidFill>
                <a:latin typeface="Courier New"/>
                <a:ea typeface="Courier New"/>
                <a:cs typeface="Courier New"/>
                <a:sym typeface="Courier New"/>
              </a:rPr>
              <a:t>multiply</a:t>
            </a:r>
            <a:r>
              <a:rPr b="1" lang="en" sz="1650">
                <a:solidFill>
                  <a:srgbClr val="262626"/>
                </a:solidFill>
                <a:latin typeface="Courier New"/>
                <a:ea typeface="Courier New"/>
                <a:cs typeface="Courier New"/>
                <a:sym typeface="Courier New"/>
              </a:rPr>
              <a:t>(</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x,</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y){</a:t>
            </a:r>
            <a:r>
              <a:rPr b="1" lang="en" sz="1650">
                <a:solidFill>
                  <a:srgbClr val="0033B3"/>
                </a:solidFill>
                <a:highlight>
                  <a:schemeClr val="lt1"/>
                </a:highlight>
                <a:latin typeface="Courier New"/>
                <a:ea typeface="Courier New"/>
                <a:cs typeface="Courier New"/>
                <a:sym typeface="Courier New"/>
              </a:rPr>
              <a:t>return</a:t>
            </a:r>
            <a:r>
              <a:rPr b="1" lang="en" sz="1650">
                <a:solidFill>
                  <a:srgbClr val="262626"/>
                </a:solidFill>
                <a:latin typeface="Courier New"/>
                <a:ea typeface="Courier New"/>
                <a:cs typeface="Courier New"/>
                <a:sym typeface="Courier New"/>
              </a:rPr>
              <a:t> x * y;}</a:t>
            </a:r>
            <a:endParaRPr b="1" sz="16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a:t>
            </a:r>
            <a:endParaRPr b="1" sz="1650">
              <a:solidFill>
                <a:srgbClr val="7928A1"/>
              </a:solidFill>
              <a:latin typeface="Courier New"/>
              <a:ea typeface="Courier New"/>
              <a:cs typeface="Courier New"/>
              <a:sym typeface="Courier New"/>
            </a:endParaRPr>
          </a:p>
        </p:txBody>
      </p:sp>
      <p:sp>
        <p:nvSpPr>
          <p:cNvPr id="264" name="Google Shape;264;p32"/>
          <p:cNvSpPr txBox="1"/>
          <p:nvPr/>
        </p:nvSpPr>
        <p:spPr>
          <a:xfrm>
            <a:off x="380700" y="3229525"/>
            <a:ext cx="8363100" cy="145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n" sz="1650">
                <a:solidFill>
                  <a:srgbClr val="7928A1"/>
                </a:solidFill>
                <a:latin typeface="Courier New"/>
                <a:ea typeface="Courier New"/>
                <a:cs typeface="Courier New"/>
                <a:sym typeface="Courier New"/>
              </a:rPr>
              <a:t>class</a:t>
            </a:r>
            <a:r>
              <a:rPr b="1" lang="en" sz="1650">
                <a:solidFill>
                  <a:srgbClr val="262626"/>
                </a:solidFill>
                <a:latin typeface="Courier New"/>
                <a:ea typeface="Courier New"/>
                <a:cs typeface="Courier New"/>
                <a:sym typeface="Courier New"/>
              </a:rPr>
              <a:t> </a:t>
            </a:r>
            <a:r>
              <a:rPr b="1" lang="en" sz="1650">
                <a:solidFill>
                  <a:srgbClr val="006F94"/>
                </a:solidFill>
                <a:latin typeface="Courier New"/>
                <a:ea typeface="Courier New"/>
                <a:cs typeface="Courier New"/>
                <a:sym typeface="Courier New"/>
              </a:rPr>
              <a:t>FloatMath </a:t>
            </a:r>
            <a:r>
              <a:rPr b="1" lang="en" sz="1650">
                <a:solidFill>
                  <a:srgbClr val="FF0000"/>
                </a:solidFill>
                <a:latin typeface="Courier New"/>
                <a:ea typeface="Courier New"/>
                <a:cs typeface="Courier New"/>
                <a:sym typeface="Courier New"/>
              </a:rPr>
              <a:t>implements </a:t>
            </a:r>
            <a:r>
              <a:rPr b="1" lang="en" sz="1650">
                <a:solidFill>
                  <a:srgbClr val="006F94"/>
                </a:solidFill>
                <a:latin typeface="Courier New"/>
                <a:ea typeface="Courier New"/>
                <a:cs typeface="Courier New"/>
                <a:sym typeface="Courier New"/>
              </a:rPr>
              <a:t>Math1</a:t>
            </a:r>
            <a:r>
              <a:rPr b="1" lang="en" sz="1650">
                <a:solidFill>
                  <a:srgbClr val="995400"/>
                </a:solidFill>
                <a:latin typeface="Courier New"/>
                <a:ea typeface="Courier New"/>
                <a:cs typeface="Courier New"/>
                <a:sym typeface="Courier New"/>
              </a:rPr>
              <a:t>&lt;Float&gt;</a:t>
            </a:r>
            <a:r>
              <a:rPr b="1" lang="en" sz="1650">
                <a:solidFill>
                  <a:srgbClr val="262626"/>
                </a:solidFill>
                <a:latin typeface="Courier New"/>
                <a:ea typeface="Courier New"/>
                <a:cs typeface="Courier New"/>
                <a:sym typeface="Courier New"/>
              </a:rPr>
              <a:t>{</a:t>
            </a:r>
            <a:endParaRPr b="1" sz="16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6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   </a:t>
            </a:r>
            <a:r>
              <a:rPr b="1" lang="en" sz="1650">
                <a:solidFill>
                  <a:srgbClr val="7928A1"/>
                </a:solidFill>
                <a:latin typeface="Courier New"/>
                <a:ea typeface="Courier New"/>
                <a:cs typeface="Courier New"/>
                <a:sym typeface="Courier New"/>
              </a:rPr>
              <a:t>public Float </a:t>
            </a:r>
            <a:r>
              <a:rPr b="1" lang="en" sz="1650">
                <a:solidFill>
                  <a:srgbClr val="006F94"/>
                </a:solidFill>
                <a:latin typeface="Courier New"/>
                <a:ea typeface="Courier New"/>
                <a:cs typeface="Courier New"/>
                <a:sym typeface="Courier New"/>
              </a:rPr>
              <a:t>add</a:t>
            </a:r>
            <a:r>
              <a:rPr b="1" lang="en" sz="1650">
                <a:solidFill>
                  <a:srgbClr val="262626"/>
                </a:solidFill>
                <a:latin typeface="Courier New"/>
                <a:ea typeface="Courier New"/>
                <a:cs typeface="Courier New"/>
                <a:sym typeface="Courier New"/>
              </a:rPr>
              <a:t>(</a:t>
            </a:r>
            <a:r>
              <a:rPr b="1" lang="en" sz="1650">
                <a:solidFill>
                  <a:srgbClr val="995400"/>
                </a:solidFill>
                <a:latin typeface="Courier New"/>
                <a:ea typeface="Courier New"/>
                <a:cs typeface="Courier New"/>
                <a:sym typeface="Courier New"/>
              </a:rPr>
              <a:t>Float</a:t>
            </a:r>
            <a:r>
              <a:rPr b="1" lang="en" sz="1650">
                <a:solidFill>
                  <a:srgbClr val="262626"/>
                </a:solidFill>
                <a:latin typeface="Courier New"/>
                <a:ea typeface="Courier New"/>
                <a:cs typeface="Courier New"/>
                <a:sym typeface="Courier New"/>
              </a:rPr>
              <a:t> x,</a:t>
            </a:r>
            <a:r>
              <a:rPr b="1" lang="en" sz="1650">
                <a:solidFill>
                  <a:srgbClr val="995400"/>
                </a:solidFill>
                <a:latin typeface="Courier New"/>
                <a:ea typeface="Courier New"/>
                <a:cs typeface="Courier New"/>
                <a:sym typeface="Courier New"/>
              </a:rPr>
              <a:t>Float</a:t>
            </a:r>
            <a:r>
              <a:rPr b="1" lang="en" sz="1650">
                <a:solidFill>
                  <a:srgbClr val="262626"/>
                </a:solidFill>
                <a:latin typeface="Courier New"/>
                <a:ea typeface="Courier New"/>
                <a:cs typeface="Courier New"/>
                <a:sym typeface="Courier New"/>
              </a:rPr>
              <a:t> y){</a:t>
            </a:r>
            <a:r>
              <a:rPr b="1" lang="en" sz="1650">
                <a:solidFill>
                  <a:srgbClr val="0033B3"/>
                </a:solidFill>
                <a:highlight>
                  <a:schemeClr val="lt1"/>
                </a:highlight>
                <a:latin typeface="Courier New"/>
                <a:ea typeface="Courier New"/>
                <a:cs typeface="Courier New"/>
                <a:sym typeface="Courier New"/>
              </a:rPr>
              <a:t>return</a:t>
            </a:r>
            <a:r>
              <a:rPr b="1" lang="en" sz="1650">
                <a:solidFill>
                  <a:srgbClr val="262626"/>
                </a:solidFill>
                <a:latin typeface="Courier New"/>
                <a:ea typeface="Courier New"/>
                <a:cs typeface="Courier New"/>
                <a:sym typeface="Courier New"/>
              </a:rPr>
              <a:t> x + y;}</a:t>
            </a:r>
            <a:endParaRPr b="1" sz="16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	</a:t>
            </a:r>
            <a:r>
              <a:rPr b="1" lang="en" sz="1650">
                <a:solidFill>
                  <a:srgbClr val="7928A1"/>
                </a:solidFill>
                <a:latin typeface="Courier New"/>
                <a:ea typeface="Courier New"/>
                <a:cs typeface="Courier New"/>
                <a:sym typeface="Courier New"/>
              </a:rPr>
              <a:t>public Float </a:t>
            </a:r>
            <a:r>
              <a:rPr b="1" lang="en" sz="1650">
                <a:solidFill>
                  <a:srgbClr val="006F94"/>
                </a:solidFill>
                <a:latin typeface="Courier New"/>
                <a:ea typeface="Courier New"/>
                <a:cs typeface="Courier New"/>
                <a:sym typeface="Courier New"/>
              </a:rPr>
              <a:t>multiply</a:t>
            </a:r>
            <a:r>
              <a:rPr b="1" lang="en" sz="1650">
                <a:solidFill>
                  <a:srgbClr val="262626"/>
                </a:solidFill>
                <a:latin typeface="Courier New"/>
                <a:ea typeface="Courier New"/>
                <a:cs typeface="Courier New"/>
                <a:sym typeface="Courier New"/>
              </a:rPr>
              <a:t>(</a:t>
            </a:r>
            <a:r>
              <a:rPr b="1" lang="en" sz="1650">
                <a:solidFill>
                  <a:srgbClr val="995400"/>
                </a:solidFill>
                <a:latin typeface="Courier New"/>
                <a:ea typeface="Courier New"/>
                <a:cs typeface="Courier New"/>
                <a:sym typeface="Courier New"/>
              </a:rPr>
              <a:t>Float</a:t>
            </a:r>
            <a:r>
              <a:rPr b="1" lang="en" sz="1650">
                <a:solidFill>
                  <a:srgbClr val="262626"/>
                </a:solidFill>
                <a:latin typeface="Courier New"/>
                <a:ea typeface="Courier New"/>
                <a:cs typeface="Courier New"/>
                <a:sym typeface="Courier New"/>
              </a:rPr>
              <a:t> x,</a:t>
            </a:r>
            <a:r>
              <a:rPr b="1" lang="en" sz="1650">
                <a:solidFill>
                  <a:srgbClr val="995400"/>
                </a:solidFill>
                <a:latin typeface="Courier New"/>
                <a:ea typeface="Courier New"/>
                <a:cs typeface="Courier New"/>
                <a:sym typeface="Courier New"/>
              </a:rPr>
              <a:t>Float</a:t>
            </a:r>
            <a:r>
              <a:rPr b="1" lang="en" sz="1650">
                <a:solidFill>
                  <a:srgbClr val="262626"/>
                </a:solidFill>
                <a:latin typeface="Courier New"/>
                <a:ea typeface="Courier New"/>
                <a:cs typeface="Courier New"/>
                <a:sym typeface="Courier New"/>
              </a:rPr>
              <a:t> y){</a:t>
            </a:r>
            <a:r>
              <a:rPr b="1" lang="en" sz="1650">
                <a:solidFill>
                  <a:srgbClr val="0033B3"/>
                </a:solidFill>
                <a:highlight>
                  <a:schemeClr val="lt1"/>
                </a:highlight>
                <a:latin typeface="Courier New"/>
                <a:ea typeface="Courier New"/>
                <a:cs typeface="Courier New"/>
                <a:sym typeface="Courier New"/>
              </a:rPr>
              <a:t>return</a:t>
            </a:r>
            <a:r>
              <a:rPr b="1" lang="en" sz="1650">
                <a:solidFill>
                  <a:srgbClr val="262626"/>
                </a:solidFill>
                <a:latin typeface="Courier New"/>
                <a:ea typeface="Courier New"/>
                <a:cs typeface="Courier New"/>
                <a:sym typeface="Courier New"/>
              </a:rPr>
              <a:t> x * y;}</a:t>
            </a:r>
            <a:endParaRPr b="1" sz="16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a:t>
            </a:r>
            <a:endParaRPr b="1" sz="1650">
              <a:solidFill>
                <a:srgbClr val="7928A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D:\esprit 2014\ESPRIT 2014\charte essprit 2014\render\support final\triangle.png" id="269" name="Google Shape;269;p3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70" name="Google Shape;270;p3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71" name="Google Shape;27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72" name="Google Shape;272;p33"/>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 génériques</a:t>
            </a:r>
            <a:endParaRPr b="1">
              <a:solidFill>
                <a:srgbClr val="E20B0B"/>
              </a:solidFill>
            </a:endParaRPr>
          </a:p>
        </p:txBody>
      </p:sp>
      <p:sp>
        <p:nvSpPr>
          <p:cNvPr id="273" name="Google Shape;273;p33"/>
          <p:cNvSpPr txBox="1"/>
          <p:nvPr/>
        </p:nvSpPr>
        <p:spPr>
          <a:xfrm>
            <a:off x="390450" y="586525"/>
            <a:ext cx="83631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9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rPr b="1" lang="en" sz="1900">
                <a:solidFill>
                  <a:srgbClr val="FF0000"/>
                </a:solidFill>
                <a:latin typeface="Roboto"/>
                <a:ea typeface="Roboto"/>
                <a:cs typeface="Roboto"/>
                <a:sym typeface="Roboto"/>
              </a:rPr>
              <a:t>Attention : Seuls les types de Référence peuvent être transmis à une interface. </a:t>
            </a:r>
            <a:endParaRPr b="1" sz="1900">
              <a:solidFill>
                <a:srgbClr val="FF0000"/>
              </a:solidFill>
              <a:latin typeface="Roboto"/>
              <a:ea typeface="Roboto"/>
              <a:cs typeface="Roboto"/>
              <a:sym typeface="Roboto"/>
            </a:endParaRPr>
          </a:p>
        </p:txBody>
      </p:sp>
      <p:sp>
        <p:nvSpPr>
          <p:cNvPr id="274" name="Google Shape;274;p33"/>
          <p:cNvSpPr txBox="1"/>
          <p:nvPr/>
        </p:nvSpPr>
        <p:spPr>
          <a:xfrm>
            <a:off x="380700" y="2162725"/>
            <a:ext cx="8363100" cy="145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n" sz="1650">
                <a:solidFill>
                  <a:srgbClr val="7928A1"/>
                </a:solidFill>
                <a:latin typeface="Courier New"/>
                <a:ea typeface="Courier New"/>
                <a:cs typeface="Courier New"/>
                <a:sym typeface="Courier New"/>
              </a:rPr>
              <a:t>class</a:t>
            </a:r>
            <a:r>
              <a:rPr b="1" lang="en" sz="1650">
                <a:solidFill>
                  <a:srgbClr val="262626"/>
                </a:solidFill>
                <a:latin typeface="Courier New"/>
                <a:ea typeface="Courier New"/>
                <a:cs typeface="Courier New"/>
                <a:sym typeface="Courier New"/>
              </a:rPr>
              <a:t> </a:t>
            </a:r>
            <a:r>
              <a:rPr b="1" lang="en" sz="1650">
                <a:solidFill>
                  <a:srgbClr val="006F94"/>
                </a:solidFill>
                <a:latin typeface="Courier New"/>
                <a:ea typeface="Courier New"/>
                <a:cs typeface="Courier New"/>
                <a:sym typeface="Courier New"/>
              </a:rPr>
              <a:t>IntegerMath</a:t>
            </a:r>
            <a:r>
              <a:rPr b="1" lang="en" sz="1650">
                <a:solidFill>
                  <a:srgbClr val="262626"/>
                </a:solidFill>
                <a:latin typeface="Courier New"/>
                <a:ea typeface="Courier New"/>
                <a:cs typeface="Courier New"/>
                <a:sym typeface="Courier New"/>
              </a:rPr>
              <a:t> </a:t>
            </a:r>
            <a:r>
              <a:rPr b="1" lang="en" sz="1650">
                <a:solidFill>
                  <a:srgbClr val="FF0000"/>
                </a:solidFill>
                <a:latin typeface="Courier New"/>
                <a:ea typeface="Courier New"/>
                <a:cs typeface="Courier New"/>
                <a:sym typeface="Courier New"/>
              </a:rPr>
              <a:t>implements </a:t>
            </a:r>
            <a:r>
              <a:rPr b="1" lang="en" sz="1650">
                <a:solidFill>
                  <a:srgbClr val="006F94"/>
                </a:solidFill>
                <a:latin typeface="Courier New"/>
                <a:ea typeface="Courier New"/>
                <a:cs typeface="Courier New"/>
                <a:sym typeface="Courier New"/>
              </a:rPr>
              <a:t>Math2</a:t>
            </a:r>
            <a:r>
              <a:rPr b="1" lang="en" sz="1650">
                <a:solidFill>
                  <a:srgbClr val="995400"/>
                </a:solidFill>
                <a:latin typeface="Courier New"/>
                <a:ea typeface="Courier New"/>
                <a:cs typeface="Courier New"/>
                <a:sym typeface="Courier New"/>
              </a:rPr>
              <a:t>&lt;Integer,Float&gt;</a:t>
            </a:r>
            <a:r>
              <a:rPr b="1" lang="en" sz="1650">
                <a:solidFill>
                  <a:srgbClr val="262626"/>
                </a:solidFill>
                <a:latin typeface="Courier New"/>
                <a:ea typeface="Courier New"/>
                <a:cs typeface="Courier New"/>
                <a:sym typeface="Courier New"/>
              </a:rPr>
              <a:t>{</a:t>
            </a:r>
            <a:endParaRPr b="1" sz="16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6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   </a:t>
            </a:r>
            <a:r>
              <a:rPr b="1" lang="en" sz="1650">
                <a:solidFill>
                  <a:srgbClr val="7928A1"/>
                </a:solidFill>
                <a:latin typeface="Courier New"/>
                <a:ea typeface="Courier New"/>
                <a:cs typeface="Courier New"/>
                <a:sym typeface="Courier New"/>
              </a:rPr>
              <a:t>public Float </a:t>
            </a:r>
            <a:r>
              <a:rPr b="1" lang="en" sz="1650">
                <a:solidFill>
                  <a:srgbClr val="006F94"/>
                </a:solidFill>
                <a:latin typeface="Courier New"/>
                <a:ea typeface="Courier New"/>
                <a:cs typeface="Courier New"/>
                <a:sym typeface="Courier New"/>
              </a:rPr>
              <a:t>add</a:t>
            </a:r>
            <a:r>
              <a:rPr b="1" lang="en" sz="1650">
                <a:solidFill>
                  <a:srgbClr val="262626"/>
                </a:solidFill>
                <a:latin typeface="Courier New"/>
                <a:ea typeface="Courier New"/>
                <a:cs typeface="Courier New"/>
                <a:sym typeface="Courier New"/>
              </a:rPr>
              <a:t>(</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x,</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y){</a:t>
            </a:r>
            <a:r>
              <a:rPr b="1" lang="en" sz="1650">
                <a:solidFill>
                  <a:srgbClr val="0033B3"/>
                </a:solidFill>
                <a:highlight>
                  <a:schemeClr val="lt1"/>
                </a:highlight>
                <a:latin typeface="Courier New"/>
                <a:ea typeface="Courier New"/>
                <a:cs typeface="Courier New"/>
                <a:sym typeface="Courier New"/>
              </a:rPr>
              <a:t>return</a:t>
            </a:r>
            <a:r>
              <a:rPr b="1" lang="en" sz="1650">
                <a:solidFill>
                  <a:srgbClr val="262626"/>
                </a:solidFill>
                <a:latin typeface="Courier New"/>
                <a:ea typeface="Courier New"/>
                <a:cs typeface="Courier New"/>
                <a:sym typeface="Courier New"/>
              </a:rPr>
              <a:t> x + y;}</a:t>
            </a:r>
            <a:endParaRPr b="1" sz="16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	</a:t>
            </a:r>
            <a:r>
              <a:rPr b="1" lang="en" sz="1650">
                <a:solidFill>
                  <a:srgbClr val="7928A1"/>
                </a:solidFill>
                <a:latin typeface="Courier New"/>
                <a:ea typeface="Courier New"/>
                <a:cs typeface="Courier New"/>
                <a:sym typeface="Courier New"/>
              </a:rPr>
              <a:t>public Float </a:t>
            </a:r>
            <a:r>
              <a:rPr b="1" lang="en" sz="1650">
                <a:solidFill>
                  <a:srgbClr val="006F94"/>
                </a:solidFill>
                <a:latin typeface="Courier New"/>
                <a:ea typeface="Courier New"/>
                <a:cs typeface="Courier New"/>
                <a:sym typeface="Courier New"/>
              </a:rPr>
              <a:t>multiply</a:t>
            </a:r>
            <a:r>
              <a:rPr b="1" lang="en" sz="1650">
                <a:solidFill>
                  <a:srgbClr val="262626"/>
                </a:solidFill>
                <a:latin typeface="Courier New"/>
                <a:ea typeface="Courier New"/>
                <a:cs typeface="Courier New"/>
                <a:sym typeface="Courier New"/>
              </a:rPr>
              <a:t>(</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x,</a:t>
            </a:r>
            <a:r>
              <a:rPr b="1" lang="en" sz="1650">
                <a:solidFill>
                  <a:srgbClr val="995400"/>
                </a:solidFill>
                <a:latin typeface="Courier New"/>
                <a:ea typeface="Courier New"/>
                <a:cs typeface="Courier New"/>
                <a:sym typeface="Courier New"/>
              </a:rPr>
              <a:t>Integer</a:t>
            </a:r>
            <a:r>
              <a:rPr b="1" lang="en" sz="1650">
                <a:solidFill>
                  <a:srgbClr val="262626"/>
                </a:solidFill>
                <a:latin typeface="Courier New"/>
                <a:ea typeface="Courier New"/>
                <a:cs typeface="Courier New"/>
                <a:sym typeface="Courier New"/>
              </a:rPr>
              <a:t> y){</a:t>
            </a:r>
            <a:r>
              <a:rPr b="1" lang="en" sz="1650">
                <a:solidFill>
                  <a:srgbClr val="0033B3"/>
                </a:solidFill>
                <a:highlight>
                  <a:schemeClr val="lt1"/>
                </a:highlight>
                <a:latin typeface="Courier New"/>
                <a:ea typeface="Courier New"/>
                <a:cs typeface="Courier New"/>
                <a:sym typeface="Courier New"/>
              </a:rPr>
              <a:t>return</a:t>
            </a:r>
            <a:r>
              <a:rPr b="1" lang="en" sz="1650">
                <a:solidFill>
                  <a:srgbClr val="262626"/>
                </a:solidFill>
                <a:latin typeface="Courier New"/>
                <a:ea typeface="Courier New"/>
                <a:cs typeface="Courier New"/>
                <a:sym typeface="Courier New"/>
              </a:rPr>
              <a:t> x * y;}</a:t>
            </a:r>
            <a:endParaRPr b="1" sz="16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650">
                <a:solidFill>
                  <a:srgbClr val="262626"/>
                </a:solidFill>
                <a:latin typeface="Courier New"/>
                <a:ea typeface="Courier New"/>
                <a:cs typeface="Courier New"/>
                <a:sym typeface="Courier New"/>
              </a:rPr>
              <a:t>}</a:t>
            </a:r>
            <a:endParaRPr b="1" sz="1650">
              <a:solidFill>
                <a:srgbClr val="7928A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D:\esprit 2014\ESPRIT 2014\charte essprit 2014\render\support final\triangle.png" id="279" name="Google Shape;279;p3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80" name="Google Shape;280;p3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81" name="Google Shape;28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82" name="Google Shape;282;p34"/>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Enum</a:t>
            </a:r>
            <a:endParaRPr b="1">
              <a:solidFill>
                <a:srgbClr val="E20B0B"/>
              </a:solidFill>
            </a:endParaRPr>
          </a:p>
        </p:txBody>
      </p:sp>
      <p:sp>
        <p:nvSpPr>
          <p:cNvPr id="283" name="Google Shape;283;p34"/>
          <p:cNvSpPr txBox="1"/>
          <p:nvPr/>
        </p:nvSpPr>
        <p:spPr>
          <a:xfrm>
            <a:off x="390450" y="586525"/>
            <a:ext cx="8363100" cy="310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solidFill>
                  <a:schemeClr val="dk1"/>
                </a:solidFill>
                <a:latin typeface="Roboto Light"/>
                <a:ea typeface="Roboto Light"/>
                <a:cs typeface="Roboto Light"/>
                <a:sym typeface="Roboto Light"/>
              </a:rPr>
              <a:t>En Java, les </a:t>
            </a:r>
            <a:r>
              <a:rPr b="1" lang="en" sz="1900">
                <a:solidFill>
                  <a:srgbClr val="FF0000"/>
                </a:solidFill>
                <a:latin typeface="Roboto"/>
                <a:ea typeface="Roboto"/>
                <a:cs typeface="Roboto"/>
                <a:sym typeface="Roboto"/>
              </a:rPr>
              <a:t>énumérations (</a:t>
            </a:r>
            <a:r>
              <a:rPr b="1" lang="en" sz="1900">
                <a:solidFill>
                  <a:srgbClr val="FF0000"/>
                </a:solidFill>
                <a:latin typeface="Roboto"/>
                <a:ea typeface="Roboto"/>
                <a:cs typeface="Roboto"/>
                <a:sym typeface="Roboto"/>
              </a:rPr>
              <a:t>enum</a:t>
            </a:r>
            <a:r>
              <a:rPr b="1" lang="en" sz="1900">
                <a:solidFill>
                  <a:srgbClr val="FF0000"/>
                </a:solidFill>
                <a:latin typeface="Roboto"/>
                <a:ea typeface="Roboto"/>
                <a:cs typeface="Roboto"/>
                <a:sym typeface="Roboto"/>
              </a:rPr>
              <a:t>)</a:t>
            </a:r>
            <a:r>
              <a:rPr lang="en" sz="1900">
                <a:solidFill>
                  <a:schemeClr val="dk1"/>
                </a:solidFill>
                <a:latin typeface="Roboto Light"/>
                <a:ea typeface="Roboto Light"/>
                <a:cs typeface="Roboto Light"/>
                <a:sym typeface="Roboto Light"/>
              </a:rPr>
              <a:t> sont des types de</a:t>
            </a:r>
            <a:r>
              <a:rPr lang="en" sz="1900">
                <a:solidFill>
                  <a:schemeClr val="dk1"/>
                </a:solidFill>
                <a:highlight>
                  <a:schemeClr val="lt1"/>
                </a:highlight>
                <a:latin typeface="Roboto Light"/>
                <a:ea typeface="Roboto Light"/>
                <a:cs typeface="Roboto Light"/>
                <a:sym typeface="Roboto Light"/>
              </a:rPr>
              <a:t> “classes” spéciales qui </a:t>
            </a:r>
            <a:r>
              <a:rPr lang="en" sz="1900">
                <a:solidFill>
                  <a:schemeClr val="dk1"/>
                </a:solidFill>
                <a:latin typeface="Roboto Light"/>
                <a:ea typeface="Roboto Light"/>
                <a:cs typeface="Roboto Light"/>
                <a:sym typeface="Roboto Light"/>
              </a:rPr>
              <a:t>permettent de définir un ensemble fixe de constantes ou de valeurs énumérées. </a:t>
            </a:r>
            <a:endParaRPr sz="1900">
              <a:solidFill>
                <a:schemeClr val="dk1"/>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900">
                <a:solidFill>
                  <a:schemeClr val="dk1"/>
                </a:solidFill>
                <a:latin typeface="Roboto Light"/>
                <a:ea typeface="Roboto Light"/>
                <a:cs typeface="Roboto Light"/>
                <a:sym typeface="Roboto Light"/>
              </a:rPr>
              <a:t>Les enums sont souvent utilisés pour définir des types de données avec un nombre limité de choix, comme les jours de la semaine, les mois de l'année, les types de véhicules, etc.</a:t>
            </a:r>
            <a:endParaRPr sz="1900">
              <a:solidFill>
                <a:schemeClr val="dk1"/>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D:\esprit 2014\ESPRIT 2014\charte essprit 2014\render\support final\triangle.png" id="288" name="Google Shape;288;p3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89" name="Google Shape;289;p3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90" name="Google Shape;29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91" name="Google Shape;291;p35"/>
          <p:cNvSpPr txBox="1"/>
          <p:nvPr/>
        </p:nvSpPr>
        <p:spPr>
          <a:xfrm>
            <a:off x="857250" y="27050"/>
            <a:ext cx="46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Enum</a:t>
            </a:r>
            <a:endParaRPr b="1">
              <a:solidFill>
                <a:srgbClr val="E20B0B"/>
              </a:solidFill>
            </a:endParaRPr>
          </a:p>
        </p:txBody>
      </p:sp>
      <p:sp>
        <p:nvSpPr>
          <p:cNvPr id="292" name="Google Shape;292;p35"/>
          <p:cNvSpPr txBox="1"/>
          <p:nvPr/>
        </p:nvSpPr>
        <p:spPr>
          <a:xfrm>
            <a:off x="380700" y="1629325"/>
            <a:ext cx="8363100" cy="325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n" sz="1050">
                <a:solidFill>
                  <a:schemeClr val="dk1"/>
                </a:solidFill>
                <a:latin typeface="Courier New"/>
                <a:ea typeface="Courier New"/>
                <a:cs typeface="Courier New"/>
                <a:sym typeface="Courier New"/>
              </a:rPr>
              <a:t>//déclaration d’un enum de String</a:t>
            </a:r>
            <a:endParaRPr b="1"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7928A1"/>
                </a:solidFill>
                <a:latin typeface="Courier New"/>
                <a:ea typeface="Courier New"/>
                <a:cs typeface="Courier New"/>
                <a:sym typeface="Courier New"/>
              </a:rPr>
              <a:t>public </a:t>
            </a:r>
            <a:r>
              <a:rPr b="1" lang="en" sz="1350">
                <a:solidFill>
                  <a:srgbClr val="FF0000"/>
                </a:solidFill>
                <a:latin typeface="Courier New"/>
                <a:ea typeface="Courier New"/>
                <a:cs typeface="Courier New"/>
                <a:sym typeface="Courier New"/>
              </a:rPr>
              <a:t>enum </a:t>
            </a:r>
            <a:r>
              <a:rPr b="1" lang="en" sz="1350">
                <a:solidFill>
                  <a:srgbClr val="006F94"/>
                </a:solidFill>
                <a:latin typeface="Courier New"/>
                <a:ea typeface="Courier New"/>
                <a:cs typeface="Courier New"/>
                <a:sym typeface="Courier New"/>
              </a:rPr>
              <a:t>MathOperator</a:t>
            </a:r>
            <a:r>
              <a:rPr b="1" lang="en" sz="1350">
                <a:solidFill>
                  <a:srgbClr val="262626"/>
                </a:solidFill>
                <a:latin typeface="Courier New"/>
                <a:ea typeface="Courier New"/>
                <a:cs typeface="Courier New"/>
                <a:sym typeface="Courier New"/>
              </a:rPr>
              <a:t>{ </a:t>
            </a:r>
            <a:r>
              <a:rPr b="1" lang="en" sz="1350">
                <a:solidFill>
                  <a:srgbClr val="FF0000"/>
                </a:solidFill>
                <a:latin typeface="Courier New"/>
                <a:ea typeface="Courier New"/>
                <a:cs typeface="Courier New"/>
                <a:sym typeface="Courier New"/>
              </a:rPr>
              <a:t>ADD, SUBSTRACT, DIVIDE, MULTIPLY</a:t>
            </a:r>
            <a:r>
              <a:rPr b="1" lang="en" sz="1350">
                <a:solidFill>
                  <a:schemeClr val="dk2"/>
                </a:solidFill>
                <a:latin typeface="Courier New"/>
                <a:ea typeface="Courier New"/>
                <a:cs typeface="Courier New"/>
                <a:sym typeface="Courier New"/>
              </a:rPr>
              <a:t> </a:t>
            </a: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7928A1"/>
                </a:solidFill>
                <a:latin typeface="Courier New"/>
                <a:ea typeface="Courier New"/>
                <a:cs typeface="Courier New"/>
                <a:sym typeface="Courier New"/>
              </a:rPr>
              <a:t>class</a:t>
            </a:r>
            <a:r>
              <a:rPr b="1" lang="en" sz="1350">
                <a:solidFill>
                  <a:srgbClr val="262626"/>
                </a:solidFill>
                <a:latin typeface="Courier New"/>
                <a:ea typeface="Courier New"/>
                <a:cs typeface="Courier New"/>
                <a:sym typeface="Courier New"/>
              </a:rPr>
              <a:t> </a:t>
            </a:r>
            <a:r>
              <a:rPr b="1" lang="en" sz="1350">
                <a:solidFill>
                  <a:srgbClr val="006F94"/>
                </a:solidFill>
                <a:latin typeface="Courier New"/>
                <a:ea typeface="Courier New"/>
                <a:cs typeface="Courier New"/>
                <a:sym typeface="Courier New"/>
              </a:rPr>
              <a:t>Maths</a:t>
            </a: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350">
              <a:solidFill>
                <a:srgbClr val="080808"/>
              </a:solidFill>
              <a:highlight>
                <a:schemeClr val="lt1"/>
              </a:highlight>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350">
                <a:solidFill>
                  <a:srgbClr val="7928A1"/>
                </a:solidFill>
                <a:latin typeface="Courier New"/>
                <a:ea typeface="Courier New"/>
                <a:cs typeface="Courier New"/>
                <a:sym typeface="Courier New"/>
              </a:rPr>
              <a:t>public Float </a:t>
            </a:r>
            <a:r>
              <a:rPr b="1" lang="en" sz="1350">
                <a:solidFill>
                  <a:srgbClr val="006F94"/>
                </a:solidFill>
                <a:latin typeface="Courier New"/>
                <a:ea typeface="Courier New"/>
                <a:cs typeface="Courier New"/>
                <a:sym typeface="Courier New"/>
              </a:rPr>
              <a:t>calculate</a:t>
            </a:r>
            <a:r>
              <a:rPr b="1" lang="en" sz="1350">
                <a:solidFill>
                  <a:srgbClr val="262626"/>
                </a:solidFill>
                <a:latin typeface="Courier New"/>
                <a:ea typeface="Courier New"/>
                <a:cs typeface="Courier New"/>
                <a:sym typeface="Courier New"/>
              </a:rPr>
              <a:t>(</a:t>
            </a:r>
            <a:r>
              <a:rPr b="1" lang="en" sz="1350">
                <a:solidFill>
                  <a:srgbClr val="995400"/>
                </a:solidFill>
                <a:latin typeface="Courier New"/>
                <a:ea typeface="Courier New"/>
                <a:cs typeface="Courier New"/>
                <a:sym typeface="Courier New"/>
              </a:rPr>
              <a:t>Float</a:t>
            </a:r>
            <a:r>
              <a:rPr b="1" lang="en" sz="1350">
                <a:solidFill>
                  <a:srgbClr val="262626"/>
                </a:solidFill>
                <a:latin typeface="Courier New"/>
                <a:ea typeface="Courier New"/>
                <a:cs typeface="Courier New"/>
                <a:sym typeface="Courier New"/>
              </a:rPr>
              <a:t> x,</a:t>
            </a:r>
            <a:r>
              <a:rPr b="1" lang="en" sz="1350">
                <a:solidFill>
                  <a:srgbClr val="995400"/>
                </a:solidFill>
                <a:latin typeface="Courier New"/>
                <a:ea typeface="Courier New"/>
                <a:cs typeface="Courier New"/>
                <a:sym typeface="Courier New"/>
              </a:rPr>
              <a:t>Float</a:t>
            </a:r>
            <a:r>
              <a:rPr b="1" lang="en" sz="1350">
                <a:solidFill>
                  <a:srgbClr val="262626"/>
                </a:solidFill>
                <a:latin typeface="Courier New"/>
                <a:ea typeface="Courier New"/>
                <a:cs typeface="Courier New"/>
                <a:sym typeface="Courier New"/>
              </a:rPr>
              <a:t> y, </a:t>
            </a:r>
            <a:r>
              <a:rPr b="1" lang="en" sz="1350">
                <a:solidFill>
                  <a:srgbClr val="995400"/>
                </a:solidFill>
                <a:latin typeface="Courier New"/>
                <a:ea typeface="Courier New"/>
                <a:cs typeface="Courier New"/>
                <a:sym typeface="Courier New"/>
              </a:rPr>
              <a:t>MathOperator </a:t>
            </a:r>
            <a:r>
              <a:rPr b="1" lang="en" sz="1350">
                <a:solidFill>
                  <a:srgbClr val="262626"/>
                </a:solidFill>
                <a:latin typeface="Courier New"/>
                <a:ea typeface="Courier New"/>
                <a:cs typeface="Courier New"/>
                <a:sym typeface="Courier New"/>
              </a:rPr>
              <a:t>operator){</a:t>
            </a:r>
            <a:endParaRPr b="1" sz="1350">
              <a:solidFill>
                <a:srgbClr val="0033B3"/>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0033B3"/>
                </a:solidFill>
                <a:highlight>
                  <a:schemeClr val="lt1"/>
                </a:highlight>
                <a:latin typeface="Courier New"/>
                <a:ea typeface="Courier New"/>
                <a:cs typeface="Courier New"/>
                <a:sym typeface="Courier New"/>
              </a:rPr>
              <a:t>		if</a:t>
            </a:r>
            <a:r>
              <a:rPr b="1" lang="en" sz="1350">
                <a:solidFill>
                  <a:schemeClr val="dk1"/>
                </a:solidFill>
                <a:highlight>
                  <a:schemeClr val="lt1"/>
                </a:highlight>
                <a:latin typeface="Courier New"/>
                <a:ea typeface="Courier New"/>
                <a:cs typeface="Courier New"/>
                <a:sym typeface="Courier New"/>
              </a:rPr>
              <a:t>(operator.equals(</a:t>
            </a:r>
            <a:r>
              <a:rPr b="1" lang="en" sz="1350">
                <a:solidFill>
                  <a:srgbClr val="006F94"/>
                </a:solidFill>
                <a:latin typeface="Courier New"/>
                <a:ea typeface="Courier New"/>
                <a:cs typeface="Courier New"/>
                <a:sym typeface="Courier New"/>
              </a:rPr>
              <a:t>MathOperator.</a:t>
            </a:r>
            <a:r>
              <a:rPr b="1" lang="en" sz="1350">
                <a:solidFill>
                  <a:srgbClr val="FF0000"/>
                </a:solidFill>
                <a:latin typeface="Courier New"/>
                <a:ea typeface="Courier New"/>
                <a:cs typeface="Courier New"/>
                <a:sym typeface="Courier New"/>
              </a:rPr>
              <a:t>ADD</a:t>
            </a:r>
            <a:r>
              <a:rPr b="1" lang="en" sz="1350">
                <a:solidFill>
                  <a:schemeClr val="dk1"/>
                </a:solidFill>
                <a:highlight>
                  <a:schemeClr val="lt1"/>
                </a:highlight>
                <a:latin typeface="Courier New"/>
                <a:ea typeface="Courier New"/>
                <a:cs typeface="Courier New"/>
                <a:sym typeface="Courier New"/>
              </a:rPr>
              <a:t>))</a:t>
            </a:r>
            <a:endParaRPr b="1"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0033B3"/>
                </a:solidFill>
                <a:highlight>
                  <a:schemeClr val="lt1"/>
                </a:highlight>
                <a:latin typeface="Courier New"/>
                <a:ea typeface="Courier New"/>
                <a:cs typeface="Courier New"/>
                <a:sym typeface="Courier New"/>
              </a:rPr>
              <a:t>			return</a:t>
            </a:r>
            <a:r>
              <a:rPr b="1" lang="en" sz="1350">
                <a:solidFill>
                  <a:srgbClr val="262626"/>
                </a:solidFill>
                <a:latin typeface="Courier New"/>
                <a:ea typeface="Courier New"/>
                <a:cs typeface="Courier New"/>
                <a:sym typeface="Courier New"/>
              </a:rPr>
              <a:t> x + y;</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3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350"/>
              <a:buFont typeface="Arial"/>
              <a:buNone/>
            </a:pPr>
            <a:r>
              <a:rPr b="1" lang="en" sz="1350">
                <a:solidFill>
                  <a:srgbClr val="0033B3"/>
                </a:solidFill>
                <a:highlight>
                  <a:schemeClr val="lt1"/>
                </a:highlight>
                <a:latin typeface="Courier New"/>
                <a:ea typeface="Courier New"/>
                <a:cs typeface="Courier New"/>
                <a:sym typeface="Courier New"/>
              </a:rPr>
              <a:t>if</a:t>
            </a:r>
            <a:r>
              <a:rPr b="1" lang="en" sz="1350">
                <a:solidFill>
                  <a:schemeClr val="dk1"/>
                </a:solidFill>
                <a:highlight>
                  <a:schemeClr val="lt1"/>
                </a:highlight>
                <a:latin typeface="Courier New"/>
                <a:ea typeface="Courier New"/>
                <a:cs typeface="Courier New"/>
                <a:sym typeface="Courier New"/>
              </a:rPr>
              <a:t>(operator.equals(</a:t>
            </a:r>
            <a:r>
              <a:rPr b="1" lang="en" sz="1350">
                <a:solidFill>
                  <a:srgbClr val="006F94"/>
                </a:solidFill>
                <a:latin typeface="Courier New"/>
                <a:ea typeface="Courier New"/>
                <a:cs typeface="Courier New"/>
                <a:sym typeface="Courier New"/>
              </a:rPr>
              <a:t>MathOperator.</a:t>
            </a:r>
            <a:r>
              <a:rPr b="1" lang="en" sz="1350">
                <a:solidFill>
                  <a:srgbClr val="FF0000"/>
                </a:solidFill>
                <a:latin typeface="Courier New"/>
                <a:ea typeface="Courier New"/>
                <a:cs typeface="Courier New"/>
                <a:sym typeface="Courier New"/>
              </a:rPr>
              <a:t>MULTIPLY</a:t>
            </a:r>
            <a:r>
              <a:rPr b="1" lang="en" sz="1350">
                <a:solidFill>
                  <a:schemeClr val="dk1"/>
                </a:solidFill>
                <a:highlight>
                  <a:schemeClr val="lt1"/>
                </a:highlight>
                <a:latin typeface="Courier New"/>
                <a:ea typeface="Courier New"/>
                <a:cs typeface="Courier New"/>
                <a:sym typeface="Courier New"/>
              </a:rPr>
              <a:t>))</a:t>
            </a:r>
            <a:endParaRPr b="1"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0033B3"/>
                </a:solidFill>
                <a:highlight>
                  <a:schemeClr val="lt1"/>
                </a:highlight>
                <a:latin typeface="Courier New"/>
                <a:ea typeface="Courier New"/>
                <a:cs typeface="Courier New"/>
                <a:sym typeface="Courier New"/>
              </a:rPr>
              <a:t>			return</a:t>
            </a:r>
            <a:r>
              <a:rPr b="1" lang="en" sz="1350">
                <a:solidFill>
                  <a:srgbClr val="262626"/>
                </a:solidFill>
                <a:latin typeface="Courier New"/>
                <a:ea typeface="Courier New"/>
                <a:cs typeface="Courier New"/>
                <a:sym typeface="Courier New"/>
              </a:rPr>
              <a:t> x * y;</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3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262626"/>
                </a:solidFill>
                <a:latin typeface="Courier New"/>
                <a:ea typeface="Courier New"/>
                <a:cs typeface="Courier New"/>
                <a:sym typeface="Courier New"/>
              </a:rPr>
              <a:t>		</a:t>
            </a:r>
            <a:r>
              <a:rPr b="1" lang="en" sz="1350">
                <a:solidFill>
                  <a:srgbClr val="0033B3"/>
                </a:solidFill>
                <a:highlight>
                  <a:schemeClr val="lt1"/>
                </a:highlight>
                <a:latin typeface="Courier New"/>
                <a:ea typeface="Courier New"/>
                <a:cs typeface="Courier New"/>
                <a:sym typeface="Courier New"/>
              </a:rPr>
              <a:t>return</a:t>
            </a:r>
            <a:r>
              <a:rPr b="1" lang="en" sz="1350">
                <a:solidFill>
                  <a:srgbClr val="262626"/>
                </a:solidFill>
                <a:latin typeface="Courier New"/>
                <a:ea typeface="Courier New"/>
                <a:cs typeface="Courier New"/>
                <a:sym typeface="Courier New"/>
              </a:rPr>
              <a:t> 0f;</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350">
                <a:solidFill>
                  <a:srgbClr val="262626"/>
                </a:solidFill>
                <a:latin typeface="Courier New"/>
                <a:ea typeface="Courier New"/>
                <a:cs typeface="Courier New"/>
                <a:sym typeface="Courier New"/>
              </a:rPr>
              <a:t>}</a:t>
            </a:r>
            <a:endParaRPr b="1" sz="1350">
              <a:solidFill>
                <a:srgbClr val="7928A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350">
                <a:solidFill>
                  <a:srgbClr val="262626"/>
                </a:solidFill>
                <a:latin typeface="Courier New"/>
                <a:ea typeface="Courier New"/>
                <a:cs typeface="Courier New"/>
                <a:sym typeface="Courier New"/>
              </a:rPr>
              <a:t>}</a:t>
            </a:r>
            <a:endParaRPr b="1" sz="1350">
              <a:solidFill>
                <a:srgbClr val="7928A1"/>
              </a:solidFill>
              <a:latin typeface="Courier New"/>
              <a:ea typeface="Courier New"/>
              <a:cs typeface="Courier New"/>
              <a:sym typeface="Courier New"/>
            </a:endParaRPr>
          </a:p>
        </p:txBody>
      </p:sp>
      <p:sp>
        <p:nvSpPr>
          <p:cNvPr id="293" name="Google Shape;293;p35"/>
          <p:cNvSpPr txBox="1"/>
          <p:nvPr/>
        </p:nvSpPr>
        <p:spPr>
          <a:xfrm>
            <a:off x="390450" y="586525"/>
            <a:ext cx="8363100" cy="91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solidFill>
                  <a:schemeClr val="dk1"/>
                </a:solidFill>
                <a:latin typeface="Roboto Light"/>
                <a:ea typeface="Roboto Light"/>
                <a:cs typeface="Roboto Light"/>
                <a:sym typeface="Roboto Light"/>
              </a:rPr>
              <a:t>Les enums sont déclarés en utilisant le mot-clé </a:t>
            </a:r>
            <a:r>
              <a:rPr b="1" lang="en" sz="1900">
                <a:solidFill>
                  <a:srgbClr val="FF0000"/>
                </a:solidFill>
                <a:latin typeface="Roboto"/>
                <a:ea typeface="Roboto"/>
                <a:cs typeface="Roboto"/>
                <a:sym typeface="Roboto"/>
              </a:rPr>
              <a:t>enum</a:t>
            </a:r>
            <a:r>
              <a:rPr lang="en" sz="1900">
                <a:solidFill>
                  <a:schemeClr val="dk1"/>
                </a:solidFill>
                <a:latin typeface="Roboto Light"/>
                <a:ea typeface="Roboto Light"/>
                <a:cs typeface="Roboto Light"/>
                <a:sym typeface="Roboto Light"/>
              </a:rPr>
              <a:t>, </a:t>
            </a:r>
            <a:r>
              <a:rPr lang="en" sz="1900">
                <a:solidFill>
                  <a:schemeClr val="dk1"/>
                </a:solidFill>
                <a:highlight>
                  <a:schemeClr val="lt1"/>
                </a:highlight>
                <a:latin typeface="Roboto Light"/>
                <a:ea typeface="Roboto Light"/>
                <a:cs typeface="Roboto Light"/>
                <a:sym typeface="Roboto Light"/>
              </a:rPr>
              <a:t>suivi d'une liste de</a:t>
            </a:r>
            <a:r>
              <a:rPr lang="en" sz="1900">
                <a:solidFill>
                  <a:schemeClr val="dk1"/>
                </a:solidFill>
                <a:latin typeface="Roboto Light"/>
                <a:ea typeface="Roboto Light"/>
                <a:cs typeface="Roboto Light"/>
                <a:sym typeface="Roboto Light"/>
              </a:rPr>
              <a:t> constantes (valeurs énumérées) entre accolades.</a:t>
            </a:r>
            <a:endParaRPr sz="1900">
              <a:solidFill>
                <a:schemeClr val="dk1"/>
              </a:solidFill>
              <a:latin typeface="Roboto Light"/>
              <a:ea typeface="Roboto Light"/>
              <a:cs typeface="Roboto Light"/>
              <a:sym typeface="Robo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299" name="Google Shape;299;p36"/>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00" name="Google Shape;300;p36"/>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301" name="Google Shape;301;p36"/>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302" name="Google Shape;302;p36"/>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03" name="Google Shape;303;p36"/>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D:\esprit 2014\ESPRIT 2014\charte essprit 2014\render\support final\triangle.png" id="72" name="Google Shape;72;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5" name="Google Shape;75;p15"/>
          <p:cNvSpPr txBox="1"/>
          <p:nvPr/>
        </p:nvSpPr>
        <p:spPr>
          <a:xfrm>
            <a:off x="380700" y="586525"/>
            <a:ext cx="8363100" cy="310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330200" lvl="0" marL="457200" rtl="0" algn="l">
              <a:lnSpc>
                <a:spcPct val="150000"/>
              </a:lnSpc>
              <a:spcBef>
                <a:spcPts val="120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On définit une méthode abstraite comme étant une méthode </a:t>
            </a:r>
            <a:r>
              <a:rPr lang="en" sz="1600">
                <a:solidFill>
                  <a:schemeClr val="dk1"/>
                </a:solidFill>
                <a:highlight>
                  <a:schemeClr val="lt1"/>
                </a:highlight>
                <a:latin typeface="Roboto Light"/>
                <a:ea typeface="Roboto Light"/>
                <a:cs typeface="Roboto Light"/>
                <a:sym typeface="Roboto Light"/>
              </a:rPr>
              <a:t>n’ayant pas de corps.</a:t>
            </a:r>
            <a:endParaRPr sz="1600">
              <a:solidFill>
                <a:schemeClr val="dk1"/>
              </a:solidFill>
              <a:latin typeface="Roboto Light"/>
              <a:ea typeface="Roboto Light"/>
              <a:cs typeface="Roboto Light"/>
              <a:sym typeface="Roboto Light"/>
            </a:endParaRPr>
          </a:p>
          <a:p>
            <a:pPr indent="-330200" lvl="0" marL="457200" rtl="0" algn="l">
              <a:lnSpc>
                <a:spcPct val="15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Une fois on déclare une méthode abstraite dans une classe A, cette classe devient abstraite aussi. </a:t>
            </a:r>
            <a:endParaRPr sz="1600">
              <a:solidFill>
                <a:schemeClr val="dk1"/>
              </a:solidFill>
              <a:latin typeface="Roboto Light"/>
              <a:ea typeface="Roboto Light"/>
              <a:cs typeface="Roboto Light"/>
              <a:sym typeface="Roboto Light"/>
            </a:endParaRPr>
          </a:p>
          <a:p>
            <a:pPr indent="-330200" lvl="0" marL="457200" rtl="0" algn="l">
              <a:lnSpc>
                <a:spcPct val="150000"/>
              </a:lnSpc>
              <a:spcBef>
                <a:spcPts val="0"/>
              </a:spcBef>
              <a:spcAft>
                <a:spcPts val="0"/>
              </a:spcAft>
              <a:buSzPts val="1600"/>
              <a:buChar char="●"/>
            </a:pPr>
            <a:r>
              <a:rPr lang="en" sz="1600">
                <a:solidFill>
                  <a:schemeClr val="dk1"/>
                </a:solidFill>
                <a:latin typeface="Roboto Light"/>
                <a:ea typeface="Roboto Light"/>
                <a:cs typeface="Roboto Light"/>
                <a:sym typeface="Roboto Light"/>
              </a:rPr>
              <a:t>Une méthode abstraite ne peut pas être déclarée </a:t>
            </a:r>
            <a:r>
              <a:rPr b="1" lang="en" sz="1600">
                <a:solidFill>
                  <a:srgbClr val="FF0000"/>
                </a:solidFill>
                <a:latin typeface="Roboto"/>
                <a:ea typeface="Roboto"/>
                <a:cs typeface="Roboto"/>
                <a:sym typeface="Roboto"/>
              </a:rPr>
              <a:t>static ou private ou final</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0" lvl="0" marL="0" rtl="0" algn="l">
              <a:lnSpc>
                <a:spcPct val="150000"/>
              </a:lnSpc>
              <a:spcBef>
                <a:spcPts val="1200"/>
              </a:spcBef>
              <a:spcAft>
                <a:spcPts val="0"/>
              </a:spcAft>
              <a:buClr>
                <a:schemeClr val="dk1"/>
              </a:buClr>
              <a:buSzPts val="1100"/>
              <a:buFont typeface="Arial"/>
              <a:buNone/>
            </a:pPr>
            <a:r>
              <a:t/>
            </a:r>
            <a:endParaRPr sz="1600">
              <a:solidFill>
                <a:schemeClr val="dk1"/>
              </a:solidFill>
              <a:latin typeface="Roboto Light"/>
              <a:ea typeface="Roboto Light"/>
              <a:cs typeface="Roboto Light"/>
              <a:sym typeface="Roboto Light"/>
            </a:endParaRPr>
          </a:p>
          <a:p>
            <a:pPr indent="0" lvl="0" marL="0" rtl="0" algn="l">
              <a:lnSpc>
                <a:spcPct val="150000"/>
              </a:lnSpc>
              <a:spcBef>
                <a:spcPts val="1200"/>
              </a:spcBef>
              <a:spcAft>
                <a:spcPts val="1200"/>
              </a:spcAft>
              <a:buNone/>
            </a:pPr>
            <a:r>
              <a:t/>
            </a:r>
            <a:endParaRPr sz="1600">
              <a:solidFill>
                <a:schemeClr val="dk1"/>
              </a:solidFill>
              <a:latin typeface="Roboto Light"/>
              <a:ea typeface="Roboto Light"/>
              <a:cs typeface="Roboto Light"/>
              <a:sym typeface="Roboto Light"/>
            </a:endParaRPr>
          </a:p>
        </p:txBody>
      </p:sp>
      <p:sp>
        <p:nvSpPr>
          <p:cNvPr id="76" name="Google Shape;76;p1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Rappel : Classe et Méthode Abstraite</a:t>
            </a:r>
            <a:endParaRPr b="1">
              <a:solidFill>
                <a:srgbClr val="E20B0B"/>
              </a:solidFill>
            </a:endParaRPr>
          </a:p>
        </p:txBody>
      </p:sp>
      <p:grpSp>
        <p:nvGrpSpPr>
          <p:cNvPr id="77" name="Google Shape;77;p15"/>
          <p:cNvGrpSpPr/>
          <p:nvPr/>
        </p:nvGrpSpPr>
        <p:grpSpPr>
          <a:xfrm>
            <a:off x="2414075" y="3405525"/>
            <a:ext cx="4434300" cy="1015800"/>
            <a:chOff x="2860975" y="3473025"/>
            <a:chExt cx="4434300" cy="1015800"/>
          </a:xfrm>
        </p:grpSpPr>
        <p:sp>
          <p:nvSpPr>
            <p:cNvPr id="78" name="Google Shape;78;p15"/>
            <p:cNvSpPr txBox="1"/>
            <p:nvPr/>
          </p:nvSpPr>
          <p:spPr>
            <a:xfrm>
              <a:off x="2860975" y="3473025"/>
              <a:ext cx="44343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a</a:t>
              </a:r>
              <a:r>
                <a:rPr b="1" lang="en" sz="1350">
                  <a:solidFill>
                    <a:srgbClr val="7928A1"/>
                  </a:solidFill>
                  <a:latin typeface="Courier New"/>
                  <a:ea typeface="Courier New"/>
                  <a:cs typeface="Courier New"/>
                  <a:sym typeface="Courier New"/>
                </a:rPr>
                <a:t>bstract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350">
                  <a:solidFill>
                    <a:srgbClr val="006F94"/>
                  </a:solidFill>
                  <a:latin typeface="Courier New"/>
                  <a:ea typeface="Courier New"/>
                  <a:cs typeface="Courier New"/>
                  <a:sym typeface="Courier New"/>
                </a:rPr>
                <a:t>Test</a:t>
              </a: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3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   </a:t>
              </a:r>
              <a:r>
                <a:rPr b="1" i="0" lang="en" sz="1350" u="none" cap="none" strike="noStrike">
                  <a:solidFill>
                    <a:srgbClr val="7928A1"/>
                  </a:solidFill>
                  <a:latin typeface="Courier New"/>
                  <a:ea typeface="Courier New"/>
                  <a:cs typeface="Courier New"/>
                  <a:sym typeface="Courier New"/>
                </a:rPr>
                <a:t>p</a:t>
              </a:r>
              <a:r>
                <a:rPr b="1" i="0" lang="en" sz="1350" u="none" cap="none" strike="noStrike">
                  <a:solidFill>
                    <a:srgbClr val="7928A1"/>
                  </a:solidFill>
                  <a:latin typeface="Courier New"/>
                  <a:ea typeface="Courier New"/>
                  <a:cs typeface="Courier New"/>
                  <a:sym typeface="Courier New"/>
                </a:rPr>
                <a:t>ublic abstract</a:t>
              </a:r>
              <a:r>
                <a:rPr b="1" i="0" lang="en" sz="1350" u="none" cap="none" strike="noStrike">
                  <a:solidFill>
                    <a:srgbClr val="262626"/>
                  </a:solidFill>
                  <a:latin typeface="Courier New"/>
                  <a:ea typeface="Courier New"/>
                  <a:cs typeface="Courier New"/>
                  <a:sym typeface="Courier New"/>
                </a:rPr>
                <a:t> </a:t>
              </a:r>
              <a:r>
                <a:rPr b="1" i="0" lang="en" sz="1350" u="none" cap="none" strike="noStrike">
                  <a:solidFill>
                    <a:srgbClr val="7928A1"/>
                  </a:solidFill>
                  <a:latin typeface="Courier New"/>
                  <a:ea typeface="Courier New"/>
                  <a:cs typeface="Courier New"/>
                  <a:sym typeface="Courier New"/>
                </a:rPr>
                <a:t>void</a:t>
              </a:r>
              <a:r>
                <a:rPr b="1" i="0" lang="en" sz="1350" u="none" cap="none" strike="noStrike">
                  <a:solidFill>
                    <a:srgbClr val="262626"/>
                  </a:solidFill>
                  <a:latin typeface="Courier New"/>
                  <a:ea typeface="Courier New"/>
                  <a:cs typeface="Courier New"/>
                  <a:sym typeface="Courier New"/>
                </a:rPr>
                <a:t> </a:t>
              </a:r>
              <a:r>
                <a:rPr b="1" lang="en" sz="1350">
                  <a:solidFill>
                    <a:srgbClr val="006F94"/>
                  </a:solidFill>
                  <a:latin typeface="Courier New"/>
                  <a:ea typeface="Courier New"/>
                  <a:cs typeface="Courier New"/>
                  <a:sym typeface="Courier New"/>
                </a:rPr>
                <a:t>meth</a:t>
              </a:r>
              <a:r>
                <a:rPr b="1" i="0" lang="en" sz="1350" u="none" cap="none" strike="noStrike">
                  <a:solidFill>
                    <a:srgbClr val="262626"/>
                  </a:solidFill>
                  <a:latin typeface="Courier New"/>
                  <a:ea typeface="Courier New"/>
                  <a:cs typeface="Courier New"/>
                  <a:sym typeface="Courier New"/>
                </a:rPr>
                <a:t>()</a:t>
              </a:r>
              <a:r>
                <a:rPr b="1" lang="en" sz="1350">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
          <p:nvSpPr>
            <p:cNvPr id="79" name="Google Shape;79;p15"/>
            <p:cNvSpPr/>
            <p:nvPr/>
          </p:nvSpPr>
          <p:spPr>
            <a:xfrm>
              <a:off x="3936325" y="3940650"/>
              <a:ext cx="926100" cy="30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a:off x="2892900" y="3531150"/>
              <a:ext cx="926100" cy="30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1" name="Google Shape;81;p15"/>
            <p:cNvCxnSpPr>
              <a:stCxn id="79" idx="2"/>
              <a:endCxn id="80" idx="0"/>
            </p:cNvCxnSpPr>
            <p:nvPr/>
          </p:nvCxnSpPr>
          <p:spPr>
            <a:xfrm flipH="1" rot="5400000">
              <a:off x="3521575" y="3365550"/>
              <a:ext cx="712200" cy="1043400"/>
            </a:xfrm>
            <a:prstGeom prst="bentConnector5">
              <a:avLst>
                <a:gd fmla="val -60643" name="adj1"/>
                <a:gd fmla="val 160662" name="adj2"/>
                <a:gd fmla="val 133435" name="adj3"/>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descr="D:\esprit 2014\ESPRIT 2014\charte essprit 2014\render\support final\triangle.png" id="86" name="Google Shape;86;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7" name="Google Shape;87;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9" name="Google Shape;89;p16"/>
          <p:cNvSpPr txBox="1"/>
          <p:nvPr/>
        </p:nvSpPr>
        <p:spPr>
          <a:xfrm>
            <a:off x="380700" y="586525"/>
            <a:ext cx="83631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900">
                <a:solidFill>
                  <a:schemeClr val="dk1"/>
                </a:solidFill>
                <a:latin typeface="Roboto Light"/>
                <a:ea typeface="Roboto Light"/>
                <a:cs typeface="Roboto Light"/>
                <a:sym typeface="Roboto Light"/>
              </a:rPr>
              <a:t>En Java, une </a:t>
            </a:r>
            <a:r>
              <a:rPr b="1" lang="en" sz="1900">
                <a:solidFill>
                  <a:srgbClr val="FF0000"/>
                </a:solidFill>
                <a:latin typeface="Roboto"/>
                <a:ea typeface="Roboto"/>
                <a:cs typeface="Roboto"/>
                <a:sym typeface="Roboto"/>
              </a:rPr>
              <a:t>interface </a:t>
            </a:r>
            <a:r>
              <a:rPr lang="en" sz="1900">
                <a:solidFill>
                  <a:schemeClr val="dk1"/>
                </a:solidFill>
                <a:latin typeface="Roboto Light"/>
                <a:ea typeface="Roboto Light"/>
                <a:cs typeface="Roboto Light"/>
                <a:sym typeface="Roboto Light"/>
              </a:rPr>
              <a:t>est un ensemble de </a:t>
            </a:r>
            <a:r>
              <a:rPr b="1" lang="en" sz="1900">
                <a:solidFill>
                  <a:schemeClr val="dk1"/>
                </a:solidFill>
                <a:latin typeface="Roboto"/>
                <a:ea typeface="Roboto"/>
                <a:cs typeface="Roboto"/>
                <a:sym typeface="Roboto"/>
              </a:rPr>
              <a:t>méthodes abstraites</a:t>
            </a:r>
            <a:r>
              <a:rPr lang="en" sz="1900">
                <a:solidFill>
                  <a:schemeClr val="dk1"/>
                </a:solidFill>
                <a:latin typeface="Roboto Light"/>
                <a:ea typeface="Roboto Light"/>
                <a:cs typeface="Roboto Light"/>
                <a:sym typeface="Roboto Light"/>
              </a:rPr>
              <a:t> (sans corps) et de </a:t>
            </a:r>
            <a:r>
              <a:rPr b="1" lang="en" sz="1900">
                <a:solidFill>
                  <a:schemeClr val="dk1"/>
                </a:solidFill>
                <a:latin typeface="Roboto"/>
                <a:ea typeface="Roboto"/>
                <a:cs typeface="Roboto"/>
                <a:sym typeface="Roboto"/>
              </a:rPr>
              <a:t>constantes</a:t>
            </a:r>
            <a:r>
              <a:rPr lang="en" sz="1900">
                <a:solidFill>
                  <a:schemeClr val="dk1"/>
                </a:solidFill>
                <a:latin typeface="Roboto Light"/>
                <a:ea typeface="Roboto Light"/>
                <a:cs typeface="Roboto Light"/>
                <a:sym typeface="Roboto Light"/>
              </a:rPr>
              <a:t>, qui peut être implémentée par n'importe quelle classe.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900">
                <a:solidFill>
                  <a:schemeClr val="dk1"/>
                </a:solidFill>
                <a:latin typeface="Roboto Light"/>
                <a:ea typeface="Roboto Light"/>
                <a:cs typeface="Roboto Light"/>
                <a:sym typeface="Roboto Light"/>
              </a:rPr>
              <a:t>Elle définit un ensemble de fonctionnalités qu'une classe peut offrir </a:t>
            </a:r>
            <a:r>
              <a:rPr b="1" lang="en" sz="1900">
                <a:solidFill>
                  <a:schemeClr val="dk1"/>
                </a:solidFill>
                <a:latin typeface="Roboto"/>
                <a:ea typeface="Roboto"/>
                <a:cs typeface="Roboto"/>
                <a:sym typeface="Roboto"/>
              </a:rPr>
              <a:t>sans définir</a:t>
            </a:r>
            <a:r>
              <a:rPr lang="en" sz="1900">
                <a:solidFill>
                  <a:schemeClr val="dk1"/>
                </a:solidFill>
                <a:latin typeface="Roboto Light"/>
                <a:ea typeface="Roboto Light"/>
                <a:cs typeface="Roboto Light"/>
                <a:sym typeface="Roboto Light"/>
              </a:rPr>
              <a:t> comment ces fonctionnalités sont implémentées.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En d'autres termes, une interface peut être considérée comme un contrat que toute classe qui </a:t>
            </a:r>
            <a:r>
              <a:rPr lang="en" sz="1900">
                <a:solidFill>
                  <a:schemeClr val="dk1"/>
                </a:solidFill>
                <a:latin typeface="Roboto Light"/>
                <a:ea typeface="Roboto Light"/>
                <a:cs typeface="Roboto Light"/>
                <a:sym typeface="Roboto Light"/>
              </a:rPr>
              <a:t>l'implémente</a:t>
            </a:r>
            <a:r>
              <a:rPr lang="en" sz="1900">
                <a:solidFill>
                  <a:schemeClr val="dk1"/>
                </a:solidFill>
                <a:latin typeface="Roboto Light"/>
                <a:ea typeface="Roboto Light"/>
                <a:cs typeface="Roboto Light"/>
                <a:sym typeface="Roboto Light"/>
              </a:rPr>
              <a:t> </a:t>
            </a:r>
            <a:r>
              <a:rPr b="1" lang="en" sz="1900">
                <a:solidFill>
                  <a:schemeClr val="dk1"/>
                </a:solidFill>
                <a:latin typeface="Roboto"/>
                <a:ea typeface="Roboto"/>
                <a:cs typeface="Roboto"/>
                <a:sym typeface="Roboto"/>
              </a:rPr>
              <a:t>doit respecter</a:t>
            </a:r>
            <a:r>
              <a:rPr lang="en" sz="1900">
                <a:solidFill>
                  <a:schemeClr val="dk1"/>
                </a:solidFill>
                <a:latin typeface="Roboto Light"/>
                <a:ea typeface="Roboto Light"/>
                <a:cs typeface="Roboto Light"/>
                <a:sym typeface="Roboto Light"/>
              </a:rPr>
              <a:t>. </a:t>
            </a:r>
            <a:endParaRPr sz="1900">
              <a:solidFill>
                <a:schemeClr val="dk1"/>
              </a:solidFill>
              <a:latin typeface="Roboto Light"/>
              <a:ea typeface="Roboto Light"/>
              <a:cs typeface="Roboto Light"/>
              <a:sym typeface="Roboto Light"/>
            </a:endParaRPr>
          </a:p>
        </p:txBody>
      </p:sp>
      <p:sp>
        <p:nvSpPr>
          <p:cNvPr id="90" name="Google Shape;90;p1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D:\esprit 2014\ESPRIT 2014\charte essprit 2014\render\support final\triangle.png" id="95" name="Google Shape;95;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96" name="Google Shape;96;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98" name="Google Shape;98;p17"/>
          <p:cNvSpPr txBox="1"/>
          <p:nvPr/>
        </p:nvSpPr>
        <p:spPr>
          <a:xfrm>
            <a:off x="380700" y="586525"/>
            <a:ext cx="83631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Pour déclarer une interface en Java, on utilise le mot-clé "</a:t>
            </a:r>
            <a:r>
              <a:rPr b="1" lang="en" sz="1900">
                <a:solidFill>
                  <a:srgbClr val="FF0000"/>
                </a:solidFill>
                <a:latin typeface="Roboto"/>
                <a:ea typeface="Roboto"/>
                <a:cs typeface="Roboto"/>
                <a:sym typeface="Roboto"/>
              </a:rPr>
              <a:t>interface</a:t>
            </a:r>
            <a:r>
              <a:rPr lang="en" sz="1900">
                <a:solidFill>
                  <a:schemeClr val="dk1"/>
                </a:solidFill>
                <a:latin typeface="Roboto Light"/>
                <a:ea typeface="Roboto Light"/>
                <a:cs typeface="Roboto Light"/>
                <a:sym typeface="Roboto Light"/>
              </a:rPr>
              <a:t>" suivi du nom de l'interface.</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On dit qu'une classe </a:t>
            </a:r>
            <a:r>
              <a:rPr b="1" lang="en" sz="1900">
                <a:solidFill>
                  <a:srgbClr val="FF0000"/>
                </a:solidFill>
                <a:latin typeface="Roboto"/>
                <a:ea typeface="Roboto"/>
                <a:cs typeface="Roboto"/>
                <a:sym typeface="Roboto"/>
              </a:rPr>
              <a:t>implémente </a:t>
            </a:r>
            <a:r>
              <a:rPr lang="en" sz="1900">
                <a:solidFill>
                  <a:schemeClr val="dk1"/>
                </a:solidFill>
                <a:latin typeface="Roboto Light"/>
                <a:ea typeface="Roboto Light"/>
                <a:cs typeface="Roboto Light"/>
                <a:sym typeface="Roboto Light"/>
              </a:rPr>
              <a:t>une interface.</a:t>
            </a:r>
            <a:endParaRPr sz="1900">
              <a:solidFill>
                <a:schemeClr val="dk1"/>
              </a:solidFill>
              <a:latin typeface="Roboto Light"/>
              <a:ea typeface="Roboto Light"/>
              <a:cs typeface="Roboto Light"/>
              <a:sym typeface="Roboto Light"/>
            </a:endParaRPr>
          </a:p>
        </p:txBody>
      </p:sp>
      <p:sp>
        <p:nvSpPr>
          <p:cNvPr id="99" name="Google Shape;99;p1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a:t>
            </a:r>
            <a:endParaRPr/>
          </a:p>
        </p:txBody>
      </p:sp>
      <p:sp>
        <p:nvSpPr>
          <p:cNvPr id="100" name="Google Shape;100;p17"/>
          <p:cNvSpPr txBox="1"/>
          <p:nvPr/>
        </p:nvSpPr>
        <p:spPr>
          <a:xfrm>
            <a:off x="380700" y="2543725"/>
            <a:ext cx="8363100" cy="217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MyInterface</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0033B3"/>
                </a:solidFill>
                <a:highlight>
                  <a:srgbClr val="FFFFFF"/>
                </a:highlight>
                <a:latin typeface="Courier New"/>
                <a:ea typeface="Courier New"/>
                <a:cs typeface="Courier New"/>
                <a:sym typeface="Courier New"/>
              </a:rPr>
              <a:t>float </a:t>
            </a:r>
            <a:r>
              <a:rPr b="1" i="1" lang="en" sz="1850">
                <a:solidFill>
                  <a:srgbClr val="871094"/>
                </a:solidFill>
                <a:highlight>
                  <a:srgbClr val="FFFFFF"/>
                </a:highlight>
                <a:latin typeface="Courier New"/>
                <a:ea typeface="Courier New"/>
                <a:cs typeface="Courier New"/>
                <a:sym typeface="Courier New"/>
              </a:rPr>
              <a:t>PI </a:t>
            </a:r>
            <a:r>
              <a:rPr b="1" lang="en" sz="1850">
                <a:solidFill>
                  <a:srgbClr val="080808"/>
                </a:solidFill>
                <a:highlight>
                  <a:srgbClr val="FFFFFF"/>
                </a:highlight>
                <a:latin typeface="Courier New"/>
                <a:ea typeface="Courier New"/>
                <a:cs typeface="Courier New"/>
                <a:sym typeface="Courier New"/>
              </a:rPr>
              <a:t>= </a:t>
            </a:r>
            <a:r>
              <a:rPr b="1" lang="en" sz="1850">
                <a:solidFill>
                  <a:srgbClr val="1750EB"/>
                </a:solidFill>
                <a:highlight>
                  <a:srgbClr val="FFFFFF"/>
                </a:highlight>
                <a:latin typeface="Courier New"/>
                <a:ea typeface="Courier New"/>
                <a:cs typeface="Courier New"/>
                <a:sym typeface="Courier New"/>
              </a:rPr>
              <a:t>3.14f</a:t>
            </a:r>
            <a:r>
              <a:rPr b="1" lang="en" sz="1850">
                <a:solidFill>
                  <a:srgbClr val="080808"/>
                </a:solidFill>
                <a:highlight>
                  <a:srgbClr val="FFFFFF"/>
                </a:highlight>
                <a:latin typeface="Courier New"/>
                <a:ea typeface="Courier New"/>
                <a:cs typeface="Courier New"/>
                <a:sym typeface="Courier New"/>
              </a:rPr>
              <a:t>;</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   </a:t>
            </a:r>
            <a:r>
              <a:rPr b="1" i="0" lang="en" sz="1850" u="none" cap="none" strike="noStrike">
                <a:solidFill>
                  <a:srgbClr val="7928A1"/>
                </a:solidFill>
                <a:latin typeface="Courier New"/>
                <a:ea typeface="Courier New"/>
                <a:cs typeface="Courier New"/>
                <a:sym typeface="Courier New"/>
              </a:rPr>
              <a:t>void</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meth1</a:t>
            </a:r>
            <a:r>
              <a:rPr b="1" i="0" lang="en" sz="1850" u="none" cap="none" strike="noStrike">
                <a:solidFill>
                  <a:srgbClr val="262626"/>
                </a:solidFill>
                <a:latin typeface="Courier New"/>
                <a:ea typeface="Courier New"/>
                <a:cs typeface="Courier New"/>
                <a:sym typeface="Courier New"/>
              </a:rPr>
              <a:t>()</a:t>
            </a: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int </a:t>
            </a:r>
            <a:r>
              <a:rPr b="1" lang="en" sz="1850">
                <a:solidFill>
                  <a:srgbClr val="006F94"/>
                </a:solidFill>
                <a:latin typeface="Courier New"/>
                <a:ea typeface="Courier New"/>
                <a:cs typeface="Courier New"/>
                <a:sym typeface="Courier New"/>
              </a:rPr>
              <a:t>meth2</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String</a:t>
            </a:r>
            <a:r>
              <a:rPr b="1" lang="en" sz="1850">
                <a:solidFill>
                  <a:srgbClr val="262626"/>
                </a:solidFill>
                <a:latin typeface="Courier New"/>
                <a:ea typeface="Courier New"/>
                <a:cs typeface="Courier New"/>
                <a:sym typeface="Courier New"/>
              </a:rPr>
              <a:t> str);</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D:\esprit 2014\ESPRIT 2014\charte essprit 2014\render\support final\triangle.png" id="105" name="Google Shape;105;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6" name="Google Shape;106;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08" name="Google Shape;108;p18"/>
          <p:cNvSpPr txBox="1"/>
          <p:nvPr/>
        </p:nvSpPr>
        <p:spPr>
          <a:xfrm>
            <a:off x="380700" y="586525"/>
            <a:ext cx="836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SzPts val="1900"/>
              <a:buChar char="●"/>
            </a:pPr>
            <a:r>
              <a:rPr lang="en" sz="1900">
                <a:solidFill>
                  <a:schemeClr val="dk1"/>
                </a:solidFill>
                <a:latin typeface="Roboto Light"/>
                <a:ea typeface="Roboto Light"/>
                <a:cs typeface="Roboto Light"/>
                <a:sym typeface="Roboto Light"/>
              </a:rPr>
              <a:t>Toutes les méthodes au sein d'une interface sont par nature </a:t>
            </a:r>
            <a:r>
              <a:rPr b="1" lang="en" sz="1900">
                <a:solidFill>
                  <a:srgbClr val="FF0000"/>
                </a:solidFill>
                <a:latin typeface="Roboto"/>
                <a:ea typeface="Roboto"/>
                <a:cs typeface="Roboto"/>
                <a:sym typeface="Roboto"/>
              </a:rPr>
              <a:t>abstraites</a:t>
            </a:r>
            <a:r>
              <a:rPr lang="en" sz="1900">
                <a:solidFill>
                  <a:schemeClr val="dk1"/>
                </a:solidFill>
                <a:latin typeface="Roboto Light"/>
                <a:ea typeface="Roboto Light"/>
                <a:cs typeface="Roboto Light"/>
                <a:sym typeface="Roboto Light"/>
              </a:rPr>
              <a:t>.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SzPts val="1900"/>
              <a:buChar char="●"/>
            </a:pPr>
            <a:r>
              <a:rPr lang="en" sz="1900">
                <a:solidFill>
                  <a:schemeClr val="dk1"/>
                </a:solidFill>
                <a:latin typeface="Roboto Light"/>
                <a:ea typeface="Roboto Light"/>
                <a:cs typeface="Roboto Light"/>
                <a:sym typeface="Roboto Light"/>
              </a:rPr>
              <a:t>Tous les membres d'une interface sont automatiquement </a:t>
            </a:r>
            <a:r>
              <a:rPr b="1" lang="en" sz="1900">
                <a:solidFill>
                  <a:srgbClr val="FF0000"/>
                </a:solidFill>
                <a:latin typeface="Roboto"/>
                <a:ea typeface="Roboto"/>
                <a:cs typeface="Roboto"/>
                <a:sym typeface="Roboto"/>
              </a:rPr>
              <a:t>publiques</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SzPts val="1900"/>
              <a:buChar char="●"/>
            </a:pPr>
            <a:r>
              <a:rPr lang="en" sz="1900">
                <a:solidFill>
                  <a:schemeClr val="dk1"/>
                </a:solidFill>
                <a:latin typeface="Roboto Light"/>
                <a:ea typeface="Roboto Light"/>
                <a:cs typeface="Roboto Light"/>
                <a:sym typeface="Roboto Light"/>
              </a:rPr>
              <a:t>Tout attribut déclarés dans un interface est une </a:t>
            </a:r>
            <a:r>
              <a:rPr b="1" lang="en" sz="1900">
                <a:solidFill>
                  <a:srgbClr val="FF0000"/>
                </a:solidFill>
                <a:latin typeface="Roboto"/>
                <a:ea typeface="Roboto"/>
                <a:cs typeface="Roboto"/>
                <a:sym typeface="Roboto"/>
              </a:rPr>
              <a:t>constante statique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109" name="Google Shape;109;p1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a:t>
            </a:r>
            <a:endParaRPr b="1">
              <a:solidFill>
                <a:srgbClr val="E20B0B"/>
              </a:solidFill>
            </a:endParaRPr>
          </a:p>
        </p:txBody>
      </p:sp>
      <p:sp>
        <p:nvSpPr>
          <p:cNvPr id="110" name="Google Shape;110;p18"/>
          <p:cNvSpPr txBox="1"/>
          <p:nvPr/>
        </p:nvSpPr>
        <p:spPr>
          <a:xfrm>
            <a:off x="380700" y="4299900"/>
            <a:ext cx="836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Roboto"/>
                <a:ea typeface="Roboto"/>
                <a:cs typeface="Roboto"/>
                <a:sym typeface="Roboto"/>
              </a:rPr>
              <a:t>Attention : On ne peut pas modifier le niveau de visibilité des membres d’une interface.</a:t>
            </a:r>
            <a:endParaRPr/>
          </a:p>
        </p:txBody>
      </p:sp>
      <p:sp>
        <p:nvSpPr>
          <p:cNvPr id="111" name="Google Shape;111;p18"/>
          <p:cNvSpPr txBox="1"/>
          <p:nvPr/>
        </p:nvSpPr>
        <p:spPr>
          <a:xfrm>
            <a:off x="380700" y="2010325"/>
            <a:ext cx="8363100" cy="217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MyInterface</a:t>
            </a: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0033B3"/>
                </a:solidFill>
                <a:highlight>
                  <a:srgbClr val="FFFFFF"/>
                </a:highlight>
                <a:latin typeface="Courier New"/>
                <a:ea typeface="Courier New"/>
                <a:cs typeface="Courier New"/>
                <a:sym typeface="Courier New"/>
              </a:rPr>
              <a:t>float </a:t>
            </a:r>
            <a:r>
              <a:rPr b="1" i="1" lang="en" sz="1850">
                <a:solidFill>
                  <a:srgbClr val="871094"/>
                </a:solidFill>
                <a:highlight>
                  <a:srgbClr val="FFFFFF"/>
                </a:highlight>
                <a:latin typeface="Courier New"/>
                <a:ea typeface="Courier New"/>
                <a:cs typeface="Courier New"/>
                <a:sym typeface="Courier New"/>
              </a:rPr>
              <a:t>PI </a:t>
            </a:r>
            <a:r>
              <a:rPr b="1" lang="en" sz="1850">
                <a:solidFill>
                  <a:srgbClr val="080808"/>
                </a:solidFill>
                <a:highlight>
                  <a:srgbClr val="FFFFFF"/>
                </a:highlight>
                <a:latin typeface="Courier New"/>
                <a:ea typeface="Courier New"/>
                <a:cs typeface="Courier New"/>
                <a:sym typeface="Courier New"/>
              </a:rPr>
              <a:t>= </a:t>
            </a:r>
            <a:r>
              <a:rPr b="1" lang="en" sz="1850">
                <a:solidFill>
                  <a:srgbClr val="1750EB"/>
                </a:solidFill>
                <a:highlight>
                  <a:srgbClr val="FFFFFF"/>
                </a:highlight>
                <a:latin typeface="Courier New"/>
                <a:ea typeface="Courier New"/>
                <a:cs typeface="Courier New"/>
                <a:sym typeface="Courier New"/>
              </a:rPr>
              <a:t>3.14f</a:t>
            </a:r>
            <a:r>
              <a:rPr b="1" lang="en" sz="1850">
                <a:solidFill>
                  <a:srgbClr val="080808"/>
                </a:solidFill>
                <a:highlight>
                  <a:srgbClr val="FFFFFF"/>
                </a:highlight>
                <a:latin typeface="Courier New"/>
                <a:ea typeface="Courier New"/>
                <a:cs typeface="Courier New"/>
                <a:sym typeface="Courier New"/>
              </a:rPr>
              <a:t>; </a:t>
            </a:r>
            <a:r>
              <a:rPr b="1" lang="en" sz="1550">
                <a:solidFill>
                  <a:srgbClr val="FF0000"/>
                </a:solidFill>
                <a:latin typeface="Courier New"/>
                <a:ea typeface="Courier New"/>
                <a:cs typeface="Courier New"/>
                <a:sym typeface="Courier New"/>
              </a:rPr>
              <a:t>//static, final et public sont optionnels</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   </a:t>
            </a:r>
            <a:r>
              <a:rPr b="1" i="0" lang="en" sz="1850" u="none" cap="none" strike="noStrike">
                <a:solidFill>
                  <a:srgbClr val="7928A1"/>
                </a:solidFill>
                <a:latin typeface="Courier New"/>
                <a:ea typeface="Courier New"/>
                <a:cs typeface="Courier New"/>
                <a:sym typeface="Courier New"/>
              </a:rPr>
              <a:t>void</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meth1</a:t>
            </a:r>
            <a:r>
              <a:rPr b="1" i="0" lang="en" sz="1850" u="none" cap="none" strike="noStrike">
                <a:solidFill>
                  <a:srgbClr val="262626"/>
                </a:solidFill>
                <a:latin typeface="Courier New"/>
                <a:ea typeface="Courier New"/>
                <a:cs typeface="Courier New"/>
                <a:sym typeface="Courier New"/>
              </a:rPr>
              <a:t>()</a:t>
            </a:r>
            <a:r>
              <a:rPr b="1" lang="en" sz="1850">
                <a:solidFill>
                  <a:srgbClr val="262626"/>
                </a:solidFill>
                <a:latin typeface="Courier New"/>
                <a:ea typeface="Courier New"/>
                <a:cs typeface="Courier New"/>
                <a:sym typeface="Courier New"/>
              </a:rPr>
              <a:t>; </a:t>
            </a:r>
            <a:r>
              <a:rPr b="1" lang="en" sz="1550">
                <a:solidFill>
                  <a:srgbClr val="FF0000"/>
                </a:solidFill>
                <a:latin typeface="Courier New"/>
                <a:ea typeface="Courier New"/>
                <a:cs typeface="Courier New"/>
                <a:sym typeface="Courier New"/>
              </a:rPr>
              <a:t>//abstract et public sont optionnels</a:t>
            </a:r>
            <a:endParaRPr b="1" sz="155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850">
                <a:solidFill>
                  <a:srgbClr val="262626"/>
                </a:solidFill>
                <a:latin typeface="Courier New"/>
                <a:ea typeface="Courier New"/>
                <a:cs typeface="Courier New"/>
                <a:sym typeface="Courier New"/>
              </a:rPr>
              <a:t>   </a:t>
            </a:r>
            <a:r>
              <a:rPr b="1" lang="en" sz="1850">
                <a:solidFill>
                  <a:srgbClr val="7928A1"/>
                </a:solidFill>
                <a:latin typeface="Courier New"/>
                <a:ea typeface="Courier New"/>
                <a:cs typeface="Courier New"/>
                <a:sym typeface="Courier New"/>
              </a:rPr>
              <a:t>int </a:t>
            </a:r>
            <a:r>
              <a:rPr b="1" lang="en" sz="1850">
                <a:solidFill>
                  <a:srgbClr val="006F94"/>
                </a:solidFill>
                <a:latin typeface="Courier New"/>
                <a:ea typeface="Courier New"/>
                <a:cs typeface="Courier New"/>
                <a:sym typeface="Courier New"/>
              </a:rPr>
              <a:t>meth2</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String</a:t>
            </a:r>
            <a:r>
              <a:rPr b="1" lang="en" sz="1850">
                <a:solidFill>
                  <a:srgbClr val="262626"/>
                </a:solidFill>
                <a:latin typeface="Courier New"/>
                <a:ea typeface="Courier New"/>
                <a:cs typeface="Courier New"/>
                <a:sym typeface="Courier New"/>
              </a:rPr>
              <a:t> str);</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D:\esprit 2014\ESPRIT 2014\charte essprit 2014\render\support final\triangle.png" id="116" name="Google Shape;116;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7" name="Google Shape;117;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19" name="Google Shape;119;p19"/>
          <p:cNvSpPr txBox="1"/>
          <p:nvPr/>
        </p:nvSpPr>
        <p:spPr>
          <a:xfrm>
            <a:off x="380700" y="586525"/>
            <a:ext cx="83631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Une classe qui implémente une interface </a:t>
            </a:r>
            <a:r>
              <a:rPr b="1" lang="en" sz="1900">
                <a:solidFill>
                  <a:srgbClr val="FF0000"/>
                </a:solidFill>
                <a:latin typeface="Roboto"/>
                <a:ea typeface="Roboto"/>
                <a:cs typeface="Roboto"/>
                <a:sym typeface="Roboto"/>
              </a:rPr>
              <a:t>doit </a:t>
            </a:r>
            <a:r>
              <a:rPr lang="en" sz="1900">
                <a:solidFill>
                  <a:schemeClr val="dk1"/>
                </a:solidFill>
                <a:highlight>
                  <a:schemeClr val="lt1"/>
                </a:highlight>
                <a:latin typeface="Roboto Light"/>
                <a:ea typeface="Roboto Light"/>
                <a:cs typeface="Roboto Light"/>
                <a:sym typeface="Roboto Light"/>
              </a:rPr>
              <a:t>fournir une implémentation </a:t>
            </a:r>
            <a:endParaRPr sz="1900">
              <a:solidFill>
                <a:schemeClr val="dk1"/>
              </a:solidFill>
              <a:highlight>
                <a:schemeClr val="lt1"/>
              </a:highlight>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(le corps des méthodes) pour </a:t>
            </a:r>
            <a:r>
              <a:rPr b="1" lang="en" sz="1900">
                <a:solidFill>
                  <a:srgbClr val="FF0000"/>
                </a:solidFill>
                <a:latin typeface="Roboto"/>
                <a:ea typeface="Roboto"/>
                <a:cs typeface="Roboto"/>
                <a:sym typeface="Roboto"/>
              </a:rPr>
              <a:t>toutes les méthodes</a:t>
            </a:r>
            <a:r>
              <a:rPr lang="en" sz="1900">
                <a:solidFill>
                  <a:schemeClr val="dk1"/>
                </a:solidFill>
                <a:latin typeface="Roboto Light"/>
                <a:ea typeface="Roboto Light"/>
                <a:cs typeface="Roboto Light"/>
                <a:sym typeface="Roboto Light"/>
              </a:rPr>
              <a:t> définies dans l'interface.</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Une classe qui implémente une interface, et n'implémente pas toute ses méthodes doit être déclarée comme </a:t>
            </a:r>
            <a:r>
              <a:rPr b="1" lang="en" sz="1900">
                <a:solidFill>
                  <a:srgbClr val="FF0000"/>
                </a:solidFill>
                <a:latin typeface="Roboto"/>
                <a:ea typeface="Roboto"/>
                <a:cs typeface="Roboto"/>
                <a:sym typeface="Roboto"/>
              </a:rPr>
              <a:t>abstraite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120" name="Google Shape;120;p1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a:t>
            </a:r>
            <a:endParaRPr/>
          </a:p>
        </p:txBody>
      </p:sp>
      <p:sp>
        <p:nvSpPr>
          <p:cNvPr id="121" name="Google Shape;121;p19"/>
          <p:cNvSpPr txBox="1"/>
          <p:nvPr/>
        </p:nvSpPr>
        <p:spPr>
          <a:xfrm>
            <a:off x="380700" y="2309425"/>
            <a:ext cx="8363100" cy="274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c</a:t>
            </a:r>
            <a:r>
              <a:rPr b="1" lang="en" sz="1850">
                <a:solidFill>
                  <a:srgbClr val="7928A1"/>
                </a:solidFill>
                <a:latin typeface="Courier New"/>
                <a:ea typeface="Courier New"/>
                <a:cs typeface="Courier New"/>
                <a:sym typeface="Courier New"/>
              </a:rPr>
              <a:t>lass </a:t>
            </a:r>
            <a:r>
              <a:rPr b="1" lang="en" sz="1850">
                <a:solidFill>
                  <a:srgbClr val="006F94"/>
                </a:solidFill>
                <a:latin typeface="Courier New"/>
                <a:ea typeface="Courier New"/>
                <a:cs typeface="Courier New"/>
                <a:sym typeface="Courier New"/>
              </a:rPr>
              <a:t>MyClass </a:t>
            </a:r>
            <a:r>
              <a:rPr b="1" lang="en" sz="1850">
                <a:solidFill>
                  <a:srgbClr val="FF0000"/>
                </a:solidFill>
                <a:latin typeface="Courier New"/>
                <a:ea typeface="Courier New"/>
                <a:cs typeface="Courier New"/>
                <a:sym typeface="Courier New"/>
              </a:rPr>
              <a:t>implements </a:t>
            </a:r>
            <a:r>
              <a:rPr b="1" lang="en" sz="1850">
                <a:solidFill>
                  <a:srgbClr val="006F94"/>
                </a:solidFill>
                <a:latin typeface="Courier New"/>
                <a:ea typeface="Courier New"/>
                <a:cs typeface="Courier New"/>
                <a:sym typeface="Courier New"/>
              </a:rPr>
              <a:t>MyInterface</a:t>
            </a:r>
            <a:r>
              <a:rPr b="1" i="0" lang="en" sz="1850" u="none" cap="none" strike="noStrike">
                <a:solidFill>
                  <a:srgbClr val="262626"/>
                </a:solidFill>
                <a:latin typeface="Courier New"/>
                <a:ea typeface="Courier New"/>
                <a:cs typeface="Courier New"/>
                <a:sym typeface="Courier New"/>
              </a:rPr>
              <a:t>{</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7928A1"/>
                </a:solidFill>
                <a:latin typeface="Courier New"/>
                <a:ea typeface="Courier New"/>
                <a:cs typeface="Courier New"/>
                <a:sym typeface="Courier New"/>
              </a:rPr>
              <a:t>void</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meth1</a:t>
            </a:r>
            <a:r>
              <a:rPr b="1" i="0" lang="en" sz="1850" u="none" cap="none" strike="noStrike">
                <a:solidFill>
                  <a:srgbClr val="262626"/>
                </a:solidFill>
                <a:latin typeface="Courier New"/>
                <a:ea typeface="Courier New"/>
                <a:cs typeface="Courier New"/>
                <a:sym typeface="Courier New"/>
              </a:rPr>
              <a:t>()</a:t>
            </a: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262626"/>
                </a:solidFill>
                <a:latin typeface="Courier New"/>
                <a:ea typeface="Courier New"/>
                <a:cs typeface="Courier New"/>
                <a:sym typeface="Courier New"/>
              </a:rPr>
              <a:t>	</a:t>
            </a:r>
            <a:r>
              <a:rPr b="1" lang="en" sz="1850">
                <a:solidFill>
                  <a:schemeClr val="dk2"/>
                </a:solidFill>
                <a:latin typeface="Courier New"/>
                <a:ea typeface="Courier New"/>
                <a:cs typeface="Courier New"/>
                <a:sym typeface="Courier New"/>
              </a:rPr>
              <a:t>//Code d’implémentation de la méthode 1</a:t>
            </a:r>
            <a:endParaRPr b="1" sz="1850">
              <a:solidFill>
                <a:schemeClr val="dk2"/>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 </a:t>
            </a:r>
            <a:r>
              <a:rPr b="1" lang="en" sz="1850">
                <a:solidFill>
                  <a:srgbClr val="006F94"/>
                </a:solidFill>
                <a:latin typeface="Courier New"/>
                <a:ea typeface="Courier New"/>
                <a:cs typeface="Courier New"/>
                <a:sym typeface="Courier New"/>
              </a:rPr>
              <a:t>meth2</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String</a:t>
            </a:r>
            <a:r>
              <a:rPr b="1" lang="en" sz="1850">
                <a:solidFill>
                  <a:srgbClr val="262626"/>
                </a:solidFill>
                <a:latin typeface="Courier New"/>
                <a:ea typeface="Courier New"/>
                <a:cs typeface="Courier New"/>
                <a:sym typeface="Courier New"/>
              </a:rPr>
              <a:t> str){</a:t>
            </a:r>
            <a:endParaRPr b="1" sz="18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262626"/>
                </a:solidFill>
                <a:latin typeface="Courier New"/>
                <a:ea typeface="Courier New"/>
                <a:cs typeface="Courier New"/>
                <a:sym typeface="Courier New"/>
              </a:rPr>
              <a:t>	</a:t>
            </a:r>
            <a:r>
              <a:rPr b="1" lang="en" sz="1850">
                <a:solidFill>
                  <a:schemeClr val="dk2"/>
                </a:solidFill>
                <a:latin typeface="Courier New"/>
                <a:ea typeface="Courier New"/>
                <a:cs typeface="Courier New"/>
                <a:sym typeface="Courier New"/>
              </a:rPr>
              <a:t>//Code d’implémentation de la méthode 2</a:t>
            </a:r>
            <a:endParaRPr b="1" sz="18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D:\esprit 2014\ESPRIT 2014\charte essprit 2014\render\support final\triangle.png" id="126" name="Google Shape;126;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7" name="Google Shape;127;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29" name="Google Shape;129;p20"/>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30" name="Google Shape;130;p2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a:t>
            </a:r>
            <a:endParaRPr/>
          </a:p>
        </p:txBody>
      </p:sp>
      <p:sp>
        <p:nvSpPr>
          <p:cNvPr id="131" name="Google Shape;131;p20"/>
          <p:cNvSpPr txBox="1"/>
          <p:nvPr/>
        </p:nvSpPr>
        <p:spPr>
          <a:xfrm>
            <a:off x="317200" y="2752225"/>
            <a:ext cx="8363100" cy="189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abstract class </a:t>
            </a:r>
            <a:r>
              <a:rPr b="1" lang="en" sz="1850">
                <a:solidFill>
                  <a:srgbClr val="006F94"/>
                </a:solidFill>
                <a:latin typeface="Courier New"/>
                <a:ea typeface="Courier New"/>
                <a:cs typeface="Courier New"/>
                <a:sym typeface="Courier New"/>
              </a:rPr>
              <a:t>MyClass</a:t>
            </a:r>
            <a:r>
              <a:rPr b="1" i="0" lang="en" sz="1850" u="none" cap="none" strike="noStrike">
                <a:solidFill>
                  <a:srgbClr val="262626"/>
                </a:solidFill>
                <a:latin typeface="Courier New"/>
                <a:ea typeface="Courier New"/>
                <a:cs typeface="Courier New"/>
                <a:sym typeface="Courier New"/>
              </a:rPr>
              <a:t>{</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public abstract </a:t>
            </a:r>
            <a:r>
              <a:rPr b="1" i="0" lang="en" sz="1850" u="none" cap="none" strike="noStrike">
                <a:solidFill>
                  <a:srgbClr val="7928A1"/>
                </a:solidFill>
                <a:latin typeface="Courier New"/>
                <a:ea typeface="Courier New"/>
                <a:cs typeface="Courier New"/>
                <a:sym typeface="Courier New"/>
              </a:rPr>
              <a:t>void</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meth1</a:t>
            </a:r>
            <a:r>
              <a:rPr b="1" i="0" lang="en" sz="1850" u="none" cap="none" strike="noStrike">
                <a:solidFill>
                  <a:srgbClr val="262626"/>
                </a:solidFill>
                <a:latin typeface="Courier New"/>
                <a:ea typeface="Courier New"/>
                <a:cs typeface="Courier New"/>
                <a:sym typeface="Courier New"/>
              </a:rPr>
              <a:t>()</a:t>
            </a: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public abstract int </a:t>
            </a:r>
            <a:r>
              <a:rPr b="1" lang="en" sz="1850">
                <a:solidFill>
                  <a:srgbClr val="006F94"/>
                </a:solidFill>
                <a:latin typeface="Courier New"/>
                <a:ea typeface="Courier New"/>
                <a:cs typeface="Courier New"/>
                <a:sym typeface="Courier New"/>
              </a:rPr>
              <a:t>meth2</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String</a:t>
            </a:r>
            <a:r>
              <a:rPr b="1" lang="en" sz="1850">
                <a:solidFill>
                  <a:srgbClr val="262626"/>
                </a:solidFill>
                <a:latin typeface="Courier New"/>
                <a:ea typeface="Courier New"/>
                <a:cs typeface="Courier New"/>
                <a:sym typeface="Courier New"/>
              </a:rPr>
              <a:t> str);</a:t>
            </a:r>
            <a:endParaRPr b="1" sz="18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850">
                <a:solidFill>
                  <a:srgbClr val="7928A1"/>
                </a:solidFill>
                <a:latin typeface="Courier New"/>
                <a:ea typeface="Courier New"/>
                <a:cs typeface="Courier New"/>
                <a:sym typeface="Courier New"/>
              </a:rPr>
              <a:t>public abstract float </a:t>
            </a:r>
            <a:r>
              <a:rPr b="1" lang="en" sz="1850">
                <a:solidFill>
                  <a:srgbClr val="006F94"/>
                </a:solidFill>
                <a:latin typeface="Courier New"/>
                <a:ea typeface="Courier New"/>
                <a:cs typeface="Courier New"/>
                <a:sym typeface="Courier New"/>
              </a:rPr>
              <a:t>meth3</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sp>
        <p:nvSpPr>
          <p:cNvPr id="132" name="Google Shape;132;p20"/>
          <p:cNvSpPr txBox="1"/>
          <p:nvPr/>
        </p:nvSpPr>
        <p:spPr>
          <a:xfrm>
            <a:off x="380700" y="586525"/>
            <a:ext cx="836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Si une classe contient que des méthodes abstraites, on peut la convertir en une interface.</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317200" y="2752225"/>
            <a:ext cx="8363100" cy="189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interface </a:t>
            </a:r>
            <a:r>
              <a:rPr b="1" lang="en" sz="1850">
                <a:solidFill>
                  <a:srgbClr val="006F94"/>
                </a:solidFill>
                <a:latin typeface="Courier New"/>
                <a:ea typeface="Courier New"/>
                <a:cs typeface="Courier New"/>
                <a:sym typeface="Courier New"/>
              </a:rPr>
              <a:t>MyInterface</a:t>
            </a:r>
            <a:r>
              <a:rPr b="1" i="0" lang="en" sz="1850" u="none" cap="none" strike="noStrike">
                <a:solidFill>
                  <a:srgbClr val="262626"/>
                </a:solidFill>
                <a:latin typeface="Courier New"/>
                <a:ea typeface="Courier New"/>
                <a:cs typeface="Courier New"/>
                <a:sym typeface="Courier New"/>
              </a:rPr>
              <a:t>{</a:t>
            </a:r>
            <a:endParaRPr b="1" sz="18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8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7928A1"/>
                </a:solidFill>
                <a:latin typeface="Courier New"/>
                <a:ea typeface="Courier New"/>
                <a:cs typeface="Courier New"/>
                <a:sym typeface="Courier New"/>
              </a:rPr>
              <a:t>void</a:t>
            </a:r>
            <a:r>
              <a:rPr b="1" i="0" lang="en" sz="1850" u="none" cap="none" strike="noStrike">
                <a:solidFill>
                  <a:srgbClr val="262626"/>
                </a:solidFill>
                <a:latin typeface="Courier New"/>
                <a:ea typeface="Courier New"/>
                <a:cs typeface="Courier New"/>
                <a:sym typeface="Courier New"/>
              </a:rPr>
              <a:t> </a:t>
            </a:r>
            <a:r>
              <a:rPr b="1" lang="en" sz="1850">
                <a:solidFill>
                  <a:srgbClr val="006F94"/>
                </a:solidFill>
                <a:latin typeface="Courier New"/>
                <a:ea typeface="Courier New"/>
                <a:cs typeface="Courier New"/>
                <a:sym typeface="Courier New"/>
              </a:rPr>
              <a:t>meth1</a:t>
            </a:r>
            <a:r>
              <a:rPr b="1" i="0" lang="en" sz="1850" u="none" cap="none" strike="noStrike">
                <a:solidFill>
                  <a:srgbClr val="262626"/>
                </a:solidFill>
                <a:latin typeface="Courier New"/>
                <a:ea typeface="Courier New"/>
                <a:cs typeface="Courier New"/>
                <a:sym typeface="Courier New"/>
              </a:rPr>
              <a:t>()</a:t>
            </a:r>
            <a:r>
              <a:rPr b="1" lang="en" sz="1850">
                <a:solidFill>
                  <a:srgbClr val="262626"/>
                </a:solidFill>
                <a:latin typeface="Courier New"/>
                <a:ea typeface="Courier New"/>
                <a:cs typeface="Courier New"/>
                <a:sym typeface="Courier New"/>
              </a:rPr>
              <a:t>;</a:t>
            </a:r>
            <a:endParaRPr b="1" sz="18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850">
                <a:solidFill>
                  <a:srgbClr val="7928A1"/>
                </a:solidFill>
                <a:latin typeface="Courier New"/>
                <a:ea typeface="Courier New"/>
                <a:cs typeface="Courier New"/>
                <a:sym typeface="Courier New"/>
              </a:rPr>
              <a:t>int </a:t>
            </a:r>
            <a:r>
              <a:rPr b="1" lang="en" sz="1850">
                <a:solidFill>
                  <a:srgbClr val="006F94"/>
                </a:solidFill>
                <a:latin typeface="Courier New"/>
                <a:ea typeface="Courier New"/>
                <a:cs typeface="Courier New"/>
                <a:sym typeface="Courier New"/>
              </a:rPr>
              <a:t>meth2</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String</a:t>
            </a:r>
            <a:r>
              <a:rPr b="1" lang="en" sz="1850">
                <a:solidFill>
                  <a:srgbClr val="262626"/>
                </a:solidFill>
                <a:latin typeface="Courier New"/>
                <a:ea typeface="Courier New"/>
                <a:cs typeface="Courier New"/>
                <a:sym typeface="Courier New"/>
              </a:rPr>
              <a:t> str);</a:t>
            </a:r>
            <a:endParaRPr b="1" sz="18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850">
                <a:solidFill>
                  <a:srgbClr val="7928A1"/>
                </a:solidFill>
                <a:latin typeface="Courier New"/>
                <a:ea typeface="Courier New"/>
                <a:cs typeface="Courier New"/>
                <a:sym typeface="Courier New"/>
              </a:rPr>
              <a:t>float </a:t>
            </a:r>
            <a:r>
              <a:rPr b="1" lang="en" sz="1850">
                <a:solidFill>
                  <a:srgbClr val="006F94"/>
                </a:solidFill>
                <a:latin typeface="Courier New"/>
                <a:ea typeface="Courier New"/>
                <a:cs typeface="Courier New"/>
                <a:sym typeface="Courier New"/>
              </a:rPr>
              <a:t>meth3</a:t>
            </a:r>
            <a:r>
              <a:rPr b="1" lang="en" sz="1850">
                <a:solidFill>
                  <a:srgbClr val="262626"/>
                </a:solidFill>
                <a:latin typeface="Courier New"/>
                <a:ea typeface="Courier New"/>
                <a:cs typeface="Courier New"/>
                <a:sym typeface="Courier New"/>
              </a:rPr>
              <a:t>(</a:t>
            </a:r>
            <a:r>
              <a:rPr b="1" lang="en" sz="1850">
                <a:solidFill>
                  <a:srgbClr val="995400"/>
                </a:solidFill>
                <a:latin typeface="Courier New"/>
                <a:ea typeface="Courier New"/>
                <a:cs typeface="Courier New"/>
                <a:sym typeface="Courier New"/>
              </a:rPr>
              <a:t>int</a:t>
            </a:r>
            <a:r>
              <a:rPr b="1" lang="en" sz="1850">
                <a:solidFill>
                  <a:srgbClr val="262626"/>
                </a:solidFill>
                <a:latin typeface="Courier New"/>
                <a:ea typeface="Courier New"/>
                <a:cs typeface="Courier New"/>
                <a:sym typeface="Courier New"/>
              </a:rPr>
              <a:t> x);</a:t>
            </a:r>
            <a:endParaRPr b="1" sz="18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850" u="none" cap="none" strike="noStrike">
                <a:solidFill>
                  <a:srgbClr val="262626"/>
                </a:solidFill>
                <a:latin typeface="Courier New"/>
                <a:ea typeface="Courier New"/>
                <a:cs typeface="Courier New"/>
                <a:sym typeface="Courier New"/>
              </a:rPr>
              <a:t>}</a:t>
            </a:r>
            <a:endParaRPr b="1" i="0" sz="1850" u="none" cap="none" strike="noStrike">
              <a:solidFill>
                <a:srgbClr val="262626"/>
              </a:solidFill>
              <a:latin typeface="Courier New"/>
              <a:ea typeface="Courier New"/>
              <a:cs typeface="Courier New"/>
              <a:sym typeface="Courier New"/>
            </a:endParaRPr>
          </a:p>
        </p:txBody>
      </p:sp>
      <p:pic>
        <p:nvPicPr>
          <p:cNvPr descr="D:\esprit 2014\ESPRIT 2014\charte essprit 2014\render\support final\triangle.png" id="138" name="Google Shape;138;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9" name="Google Shape;139;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1" name="Google Shape;141;p21"/>
          <p:cNvSpPr txBox="1"/>
          <p:nvPr/>
        </p:nvSpPr>
        <p:spPr>
          <a:xfrm>
            <a:off x="380700" y="586525"/>
            <a:ext cx="836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
        <p:nvSpPr>
          <p:cNvPr id="142" name="Google Shape;142;p2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interfaces</a:t>
            </a:r>
            <a:endParaRPr/>
          </a:p>
        </p:txBody>
      </p:sp>
      <p:sp>
        <p:nvSpPr>
          <p:cNvPr id="143" name="Google Shape;143;p21"/>
          <p:cNvSpPr txBox="1"/>
          <p:nvPr/>
        </p:nvSpPr>
        <p:spPr>
          <a:xfrm>
            <a:off x="380700" y="586525"/>
            <a:ext cx="836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900">
                <a:solidFill>
                  <a:schemeClr val="dk1"/>
                </a:solidFill>
                <a:latin typeface="Roboto Light"/>
                <a:ea typeface="Roboto Light"/>
                <a:cs typeface="Roboto Light"/>
                <a:sym typeface="Roboto Light"/>
              </a:rPr>
              <a:t>Si une classe contient que des méthodes abstraites, on peut la convertir en une interface.</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